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63" r:id="rId6"/>
    <p:sldId id="265" r:id="rId7"/>
    <p:sldId id="264" r:id="rId8"/>
    <p:sldId id="266" r:id="rId9"/>
    <p:sldId id="267" r:id="rId10"/>
    <p:sldId id="268" r:id="rId11"/>
    <p:sldId id="269" r:id="rId12"/>
    <p:sldId id="276" r:id="rId13"/>
    <p:sldId id="271" r:id="rId14"/>
    <p:sldId id="270" r:id="rId15"/>
    <p:sldId id="273" r:id="rId16"/>
    <p:sldId id="272" r:id="rId17"/>
    <p:sldId id="274" r:id="rId18"/>
    <p:sldId id="277" r:id="rId19"/>
    <p:sldId id="275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612B-E66C-484A-8FE7-CA264E5F3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4BA4E-E19F-4D7F-A547-4603D0FD3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36276-A4E0-4D42-A8FB-DD3EF132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4366F-D537-4AFA-99CF-A4521B672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CE89-B444-4AD2-A513-3F4D5153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CE1F-8761-4F99-A9C4-7D91BC7E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8AB41-1B49-4D43-BF3A-6AC15AEE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A9EE2-EFB0-4544-AAB3-7626C807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ACD85-263D-41C1-B760-ABC1C7A73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C5FCC-449C-4B86-9957-9E8F1EA0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5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DA055-6B4F-407A-A67D-6F433CC62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19386A-AB90-4626-A95C-F2FCC8074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E060D-10D2-459B-8B25-D6099815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FE1A7-8401-4926-8F9A-153945E5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E818A-EAD5-4E63-B9D6-488695A6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930D-8B5A-449D-B869-B99103FC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FB80E-5830-4AF6-99D9-B2E960EE8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4A402-31DB-4AD5-88A6-6F5A8013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B872E-EA09-4B30-AE6B-F2015259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F546-7600-42A7-B4DC-6549892A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1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77FB1-B899-4D6D-9C9F-962C2C3EC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5B30C-C1A8-4A4C-9457-4E13AD4C7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9E128-62DF-473F-817D-09BE0745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0C21B-789C-4AB5-B0B1-41E0E154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1694D-82C5-4C7D-9181-CAD162B9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8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F65B-3A9A-4837-8354-4C3E05FA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BF457-6699-4420-8520-C30AF7A56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656A9-7891-4151-AE68-2C838ABB5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34520-3D8D-4AB7-AB72-AA9DB650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3446B-29E8-42CE-B750-768CAA0E3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B89F1-E1DD-45ED-A5C4-6631ECEE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8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D72F-CA1D-47EB-A476-2672E86F3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90631-0A73-44AE-B3AE-3850B505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A83FF-4780-4A7A-9234-F181C7E2B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A14EF-660D-4804-B053-D50FE5441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1F0239-B225-4825-B190-39B2B5E52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74879A-786A-4C82-A11B-D667C35B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31B80-094D-4B20-AABC-F1548A16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B8878-2C6E-4A69-8A95-564C436F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2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5976-3706-430B-BE5E-8AEFDC06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AE71F-D17A-441E-B3E8-99691253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D0E3D-D7F3-45CB-BC0A-F10A0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2AF9-1B01-4F8E-8D91-D8F290B2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5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1A85C-7675-4210-A7D5-AE5EAEDD5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4DC2C-D2B2-4A1B-A272-B38787E9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D0E2B-DCBB-4432-AC5E-EA7D17BB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8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1E81-C622-4F3D-BE76-F67FA601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A3E4A-D5B6-4218-9E21-939F2C968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02A93-BB92-4E51-9100-E353401F7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D7DBC-8CBF-4A4E-ACBD-59F85475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56148-9B53-41F9-928C-7495BC5B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0AFCE-5BFF-4260-9142-EBE47053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4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FD292-65C5-4785-A1FC-A3A174844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DC3D54-003B-4DAB-BAD8-886760ED3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99142-7919-44EC-BEC6-A911324F7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46FC-E1C2-4A0F-BB4A-28A8528B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B3156-50C4-4D29-9EF7-1626DE1C9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74DE9-6FB8-4FE1-BAFA-E3999B44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7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1034E-7A8B-4076-9A56-8F62BFBD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64AEF-1368-47F2-9008-E7B7D92AC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51325-38C7-4783-B2D8-B1FB98575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0238F-14B5-47B2-A12A-8DCE11FFDCD5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2F51-0E35-4374-8197-D7DBA968B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F8B13-6E33-43F9-A64D-45A14DBDE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18.sv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BNLeBlanc@LafayetteLA.gov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fayettela.gov/DP/community-service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2678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HOME Strategies for Homeownership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4960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June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9CEE4-3328-4476-A815-D51F3514E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658" y="1122363"/>
            <a:ext cx="4090771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21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4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prstClr val="white"/>
                </a:solidFill>
                <a:latin typeface="Gill Sans MT" panose="020B0502020104020203" pitchFamily="34" charset="0"/>
              </a:rPr>
              <a:t>FIRST-TIME HOMEBUYER LOANS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956" y="2288771"/>
            <a:ext cx="7182173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Up to $20,000</a:t>
            </a:r>
          </a:p>
          <a:p>
            <a:r>
              <a:rPr lang="en-US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Deferred Payment </a:t>
            </a:r>
          </a:p>
          <a:p>
            <a:r>
              <a:rPr lang="en-US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Exceeding Grant Rehab Loans</a:t>
            </a:r>
          </a:p>
          <a:p>
            <a:r>
              <a:rPr lang="en-US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0% interest</a:t>
            </a:r>
          </a:p>
          <a:p>
            <a:r>
              <a:rPr lang="en-US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Must participate in education &amp; or Housing Counseling 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28579-82FE-43AF-926B-EA736492F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40" y="1864471"/>
            <a:ext cx="4069597" cy="358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83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56" y="6828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prstClr val="white"/>
                </a:solidFill>
                <a:latin typeface="Gill Sans MT" panose="020B0502020104020203" pitchFamily="34" charset="0"/>
              </a:rPr>
              <a:t>MAJOR HOME REHABILITATION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956" y="2141537"/>
            <a:ext cx="7182173" cy="4351338"/>
          </a:xfrm>
        </p:spPr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Completed Unit Must Meet Code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$50,000 – construction grant (contractors, supplies and materials)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$20,000 TANDEM LOANS– </a:t>
            </a:r>
          </a:p>
          <a:p>
            <a:pPr marL="742950" lvl="1" indent="-285750" defTabSz="457200">
              <a:lnSpc>
                <a:spcPct val="100000"/>
              </a:lnSpc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600" dirty="0">
                <a:solidFill>
                  <a:prstClr val="white"/>
                </a:solidFill>
                <a:latin typeface="Gill Sans Nova" panose="020B0602020104020203" pitchFamily="34" charset="0"/>
              </a:rPr>
              <a:t>CDBG Revolving Loan or HOME  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$7,500 - asbestos removal grant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9598C1-60F2-4CC0-87BC-7687F9C9C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33" y="3429000"/>
            <a:ext cx="4078350" cy="30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43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56" y="6828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prstClr val="white"/>
                </a:solidFill>
                <a:latin typeface="Gill Sans MT" panose="020B0502020104020203" pitchFamily="34" charset="0"/>
              </a:rPr>
              <a:t>MAJOR HOME REHABILITATION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20C19D-F6DA-43E7-BEF2-F45E44C64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44" y="1921934"/>
            <a:ext cx="4717343" cy="353800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52DCF6-5409-4A01-96DE-E97D238F6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249" y="1921934"/>
            <a:ext cx="5161179" cy="35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11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prstClr val="white"/>
                </a:solidFill>
                <a:latin typeface="Gill Sans MT" panose="020B0502020104020203" pitchFamily="34" charset="0"/>
              </a:rPr>
              <a:t>Outreach &amp; Coordination with Community Partners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3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Reaching out to realtors and lenders directly 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3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Donations of Adjudicated property to community partners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73A5C-5EE9-4E21-9086-5696BEDA91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Improve private investment in LMI neighborhoods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Assist neighborhood groups in organizing &amp; developing their communities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F8EF63-B65A-4CA8-8174-0E19324B7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934" y="4314825"/>
            <a:ext cx="2904066" cy="217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1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56" y="68284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FCBEF"/>
                </a:solidFill>
                <a:latin typeface="Gill Sans Nova" panose="020B0602020104020203" pitchFamily="34" charset="0"/>
              </a:rPr>
              <a:t>SUB-RECIPIENT Application Process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651" y="1823821"/>
            <a:ext cx="7182173" cy="4351338"/>
          </a:xfrm>
        </p:spPr>
        <p:txBody>
          <a:bodyPr>
            <a:normAutofit fontScale="85000" lnSpcReduction="10000"/>
          </a:bodyPr>
          <a:lstStyle/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prstClr val="white"/>
                </a:solidFill>
                <a:latin typeface="Gill Sans Nova" panose="020B0602020104020203" pitchFamily="34" charset="0"/>
              </a:rPr>
              <a:t>ONLINE applications from interested organizations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prstClr val="white"/>
                </a:solidFill>
                <a:latin typeface="Gill Sans Nova" panose="020B0602020104020203" pitchFamily="34" charset="0"/>
              </a:rPr>
              <a:t>Reviewed and ranked by factors such as; 			</a:t>
            </a:r>
          </a:p>
          <a:p>
            <a:pPr marL="742950" lvl="1" indent="-285750" defTabSz="457200">
              <a:lnSpc>
                <a:spcPct val="100000"/>
              </a:lnSpc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200" dirty="0">
                <a:solidFill>
                  <a:prstClr val="white"/>
                </a:solidFill>
                <a:latin typeface="Gill Sans Nova" panose="020B0602020104020203" pitchFamily="34" charset="0"/>
              </a:rPr>
              <a:t>Reasonableness of project cost</a:t>
            </a:r>
          </a:p>
          <a:p>
            <a:pPr marL="742950" lvl="1" indent="-285750" defTabSz="457200">
              <a:lnSpc>
                <a:spcPct val="100000"/>
              </a:lnSpc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200" dirty="0">
                <a:solidFill>
                  <a:prstClr val="white"/>
                </a:solidFill>
                <a:latin typeface="Gill Sans Nova" panose="020B0602020104020203" pitchFamily="34" charset="0"/>
              </a:rPr>
              <a:t>Capacity and experience </a:t>
            </a:r>
          </a:p>
          <a:p>
            <a:pPr marL="742950" lvl="1" indent="-285750" defTabSz="457200">
              <a:lnSpc>
                <a:spcPct val="100000"/>
              </a:lnSpc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200" dirty="0">
                <a:solidFill>
                  <a:prstClr val="white"/>
                </a:solidFill>
                <a:latin typeface="Gill Sans Nova" panose="020B0602020104020203" pitchFamily="34" charset="0"/>
              </a:rPr>
              <a:t>History  &amp; Timeliness </a:t>
            </a:r>
          </a:p>
          <a:p>
            <a:pPr marL="457200" lvl="1" indent="0" defTabSz="457200">
              <a:lnSpc>
                <a:spcPct val="100000"/>
              </a:lnSpc>
              <a:spcBef>
                <a:spcPts val="1000"/>
              </a:spcBef>
              <a:buClr>
                <a:srgbClr val="5FCBEF"/>
              </a:buClr>
              <a:buSzPct val="80000"/>
              <a:buNone/>
            </a:pPr>
            <a:r>
              <a:rPr lang="en-US" sz="2200" dirty="0">
                <a:solidFill>
                  <a:prstClr val="white"/>
                </a:solidFill>
                <a:latin typeface="Gill Sans Nova" panose="020B0602020104020203" pitchFamily="34" charset="0"/>
              </a:rPr>
              <a:t>	</a:t>
            </a:r>
            <a:r>
              <a:rPr lang="en-US" sz="3200" dirty="0">
                <a:solidFill>
                  <a:prstClr val="white"/>
                </a:solidFill>
                <a:latin typeface="Gill Sans Nova" panose="020B0602020104020203" pitchFamily="34" charset="0"/>
              </a:rPr>
              <a:t>Organizations are required to comply with</a:t>
            </a:r>
            <a:r>
              <a:rPr lang="en-US" sz="3600" dirty="0">
                <a:solidFill>
                  <a:prstClr val="white"/>
                </a:solidFill>
                <a:latin typeface="Gill Sans Nova" panose="020B0602020104020203" pitchFamily="34" charset="0"/>
              </a:rPr>
              <a:t>; </a:t>
            </a:r>
          </a:p>
          <a:p>
            <a:pPr marL="742950" lvl="1" indent="-285750" defTabSz="457200">
              <a:lnSpc>
                <a:spcPct val="100000"/>
              </a:lnSpc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200" dirty="0">
                <a:solidFill>
                  <a:prstClr val="white"/>
                </a:solidFill>
                <a:latin typeface="Gill Sans Nova" panose="020B0602020104020203" pitchFamily="34" charset="0"/>
              </a:rPr>
              <a:t>2 CFR 200 - UNIFORM ADMINISTRATIVE REQUIREMENTS, COST PRINCIPLES, AND AUDIT REQUIREMENTS FOR FEDERAL AWARDS</a:t>
            </a:r>
          </a:p>
          <a:p>
            <a:pPr marL="742950" lvl="1" indent="-285750" defTabSz="457200">
              <a:lnSpc>
                <a:spcPct val="100000"/>
              </a:lnSpc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3200" dirty="0">
                <a:solidFill>
                  <a:prstClr val="white"/>
                </a:solidFill>
                <a:latin typeface="Gill Sans Nova" panose="020B0602020104020203" pitchFamily="34" charset="0"/>
              </a:rPr>
              <a:t>Title 24 → Subtitle A → Part 92 (HOME)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FF3697-C86B-45A7-94AC-BAE97964E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760" y="2419048"/>
            <a:ext cx="3777673" cy="128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08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73A5C-5EE9-4E21-9086-5696BEDA9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4047" y="2214231"/>
            <a:ext cx="5181600" cy="4351338"/>
          </a:xfrm>
        </p:spPr>
        <p:txBody>
          <a:bodyPr>
            <a:normAutofit fontScale="55000" lnSpcReduction="20000"/>
          </a:bodyPr>
          <a:lstStyle/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5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Access Volunteer Groups for Rehabilitation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en-US" sz="59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</a:endParaRP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5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Leveraging of additional community $$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en-US" sz="59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</a:endParaRP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5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Major and Minor Rehabilitation Programs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95317-1101-4A9F-83F9-36F5E7F4F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40" y="292867"/>
            <a:ext cx="4890560" cy="14652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265C60-4C05-4D5F-A6F0-2736BEB5F186}"/>
              </a:ext>
            </a:extLst>
          </p:cNvPr>
          <p:cNvSpPr/>
          <p:nvPr/>
        </p:nvSpPr>
        <p:spPr>
          <a:xfrm>
            <a:off x="5735078" y="917150"/>
            <a:ext cx="5045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13 Years of Partnership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825F10-F63D-47B4-BC6C-B7248AD41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24" y="4281349"/>
            <a:ext cx="4389500" cy="2182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F7E11-456D-471E-8B3A-75A278DEC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324" y="2038212"/>
            <a:ext cx="438950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49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3726" y="2849254"/>
            <a:ext cx="8142422" cy="4351338"/>
          </a:xfrm>
        </p:spPr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Clients meet with our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HUD Certified Housing Counseling 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Program </a:t>
            </a:r>
            <a:endParaRPr lang="en-US" sz="1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LCG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donates adjudicated property 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HFH has In-house financing with no interest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We can offer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First-Time Homebuyer 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Loans to those clients who need increased affordability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16  YEARS of Partnership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7EA93-5D9E-4657-A9BD-47BF17C11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081" y="1189830"/>
            <a:ext cx="3913971" cy="14326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7F2E38-3100-426F-91C8-578FA0659535}"/>
              </a:ext>
            </a:extLst>
          </p:cNvPr>
          <p:cNvSpPr/>
          <p:nvPr/>
        </p:nvSpPr>
        <p:spPr>
          <a:xfrm>
            <a:off x="5545811" y="102900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eue Haas Grotexk Text Bold"/>
                <a:ea typeface="+mj-ea"/>
                <a:cs typeface="+mj-cs"/>
              </a:rPr>
              <a:t>BRINGING ACADIANA TOGETHER TO BUILD </a:t>
            </a:r>
            <a:r>
              <a:rPr kumimoji="0" lang="en-US" sz="3600" b="1" i="0" u="none" strike="noStrike" kern="0" cap="all" spc="0" normalizeH="0" baseline="0" noProof="0" dirty="0">
                <a:ln>
                  <a:noFill/>
                </a:ln>
                <a:solidFill>
                  <a:srgbClr val="00AF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eue Haas Grotexk Text Bold"/>
                <a:ea typeface="+mj-ea"/>
                <a:cs typeface="+mj-cs"/>
              </a:rPr>
              <a:t>HOMES, COMMUNITIES, AND HOPE.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87915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E573C9C-5F6F-47D9-99F6-451E84ED1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21091" y="2448732"/>
            <a:ext cx="4631290" cy="3578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97EA93-5D9E-4657-A9BD-47BF17C11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703" y="508524"/>
            <a:ext cx="4300788" cy="15742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7F2E38-3100-426F-91C8-578FA0659535}"/>
              </a:ext>
            </a:extLst>
          </p:cNvPr>
          <p:cNvSpPr/>
          <p:nvPr/>
        </p:nvSpPr>
        <p:spPr>
          <a:xfrm>
            <a:off x="5569058" y="43232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eue Haas Grotexk Text Bold"/>
                <a:ea typeface="+mj-ea"/>
                <a:cs typeface="+mj-cs"/>
              </a:rPr>
              <a:t>BRINGING ACADIANA TOGETHER TO BUILD </a:t>
            </a:r>
            <a:r>
              <a:rPr kumimoji="0" lang="en-US" sz="3600" b="1" i="0" u="none" strike="noStrike" kern="0" cap="all" spc="0" normalizeH="0" baseline="0" noProof="0" dirty="0">
                <a:ln>
                  <a:noFill/>
                </a:ln>
                <a:solidFill>
                  <a:srgbClr val="00AF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eue Haas Grotexk Text Bold"/>
                <a:ea typeface="+mj-ea"/>
                <a:cs typeface="+mj-cs"/>
              </a:rPr>
              <a:t>HOMES, COMMUNITIES, AND HOPE.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146A93-96E5-4816-8C95-B328184E5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862" y="2448732"/>
            <a:ext cx="4726179" cy="361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82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592" y="2165869"/>
            <a:ext cx="7719808" cy="3472931"/>
          </a:xfrm>
        </p:spPr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We work together to build supportive environments that enable our non-profit partners to grow. </a:t>
            </a:r>
            <a:endParaRPr lang="en-US" sz="1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We capitalize on the expertise in our community </a:t>
            </a:r>
          </a:p>
          <a:p>
            <a:pPr marL="800100" lvl="1" indent="-342900" defTabSz="457200">
              <a:lnSpc>
                <a:spcPct val="100000"/>
              </a:lnSpc>
              <a:buClr>
                <a:srgbClr val="5FCBEF"/>
              </a:buClr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Realtors * Lenders * Banking Professionals *Insurance Agents 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We combine funding sources to stretch our dollars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We coordinate training opportunities 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We ask for and value their input 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7EA93-5D9E-4657-A9BD-47BF17C11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14" y="508551"/>
            <a:ext cx="3913971" cy="14326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8E1FDA-55D7-48E7-8E94-41E1C6010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1797" y="485277"/>
            <a:ext cx="4761389" cy="1426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06A47-AC4C-4FA3-95F3-2206EC503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8220" y="2489200"/>
            <a:ext cx="1924050" cy="1240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55E43-B34F-4A79-9A64-87B86459D4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3846" y="2872019"/>
            <a:ext cx="3252799" cy="3252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BDDBD2-EDB6-43A0-994E-DDD18E872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2290" y="5438713"/>
            <a:ext cx="3904975" cy="1123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55166B-6DC7-43CF-A974-8EDB10FF2B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814" y="5526390"/>
            <a:ext cx="3371601" cy="1045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F9D01A-9764-4A4A-B65D-9519F0C8B7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1767" y="968877"/>
            <a:ext cx="2161047" cy="71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7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7F2E38-3100-426F-91C8-578FA0659535}"/>
              </a:ext>
            </a:extLst>
          </p:cNvPr>
          <p:cNvSpPr/>
          <p:nvPr/>
        </p:nvSpPr>
        <p:spPr>
          <a:xfrm>
            <a:off x="5569058" y="4323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all" spc="0" normalizeH="0" baseline="0" noProof="0" dirty="0">
                <a:ln>
                  <a:noFill/>
                </a:ln>
                <a:solidFill>
                  <a:srgbClr val="00AF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eue Haas Grotexk Text Bold"/>
                <a:ea typeface="+mj-ea"/>
                <a:cs typeface="+mj-cs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2025 NCD Week Video_jb">
            <a:hlinkClick r:id="" action="ppaction://media"/>
            <a:extLst>
              <a:ext uri="{FF2B5EF4-FFF2-40B4-BE49-F238E27FC236}">
                <a16:creationId xmlns:a16="http://schemas.microsoft.com/office/drawing/2014/main" id="{B0BCE522-0693-483B-8C1E-F51F5C15A3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0054" y="860156"/>
            <a:ext cx="8531817" cy="4744513"/>
          </a:xfrm>
        </p:spPr>
      </p:pic>
    </p:spTree>
    <p:extLst>
      <p:ext uri="{BB962C8B-B14F-4D97-AF65-F5344CB8AC3E}">
        <p14:creationId xmlns:p14="http://schemas.microsoft.com/office/powerpoint/2010/main" val="144751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856233-84BB-4981-AF89-0665FC696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29" y="1271777"/>
            <a:ext cx="5620192" cy="5407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3885" y="75323"/>
            <a:ext cx="2434528" cy="1325563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222" y="1805552"/>
            <a:ext cx="5375538" cy="4633993"/>
          </a:xfrm>
        </p:spPr>
        <p:txBody>
          <a:bodyPr>
            <a:normAutofit fontScale="92500" lnSpcReduction="10000"/>
          </a:bodyPr>
          <a:lstStyle/>
          <a:p>
            <a:pPr marL="457200" indent="-457200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parish seat &amp; est. pop.</a:t>
            </a:r>
          </a:p>
          <a:p>
            <a:pPr marL="457200" indent="-457200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133,727 / 244,709</a:t>
            </a:r>
          </a:p>
          <a:p>
            <a:pPr marL="457200" indent="-457200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269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square miles </a:t>
            </a:r>
          </a:p>
          <a:p>
            <a:pPr marL="457200" indent="-457200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CDBG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$1,540,451 </a:t>
            </a:r>
          </a:p>
          <a:p>
            <a:pPr marL="457200" indent="-457200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HOME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$619,808</a:t>
            </a:r>
          </a:p>
          <a:p>
            <a:pPr marL="457200" indent="-457200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2021; Lafayette has the highest rents in LA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71440-EE40-458C-8E33-543A1658A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141" y="111189"/>
            <a:ext cx="4090608" cy="14730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0B72B9-0F0C-4B56-AD47-587D72117458}"/>
              </a:ext>
            </a:extLst>
          </p:cNvPr>
          <p:cNvSpPr/>
          <p:nvPr/>
        </p:nvSpPr>
        <p:spPr>
          <a:xfrm>
            <a:off x="6264487" y="876354"/>
            <a:ext cx="49433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ill Sans MT" panose="020B0502020104020203" pitchFamily="34" charset="0"/>
              </a:rPr>
              <a:t>Lafayette, Louisiana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8534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4A43F4-59BC-D6C5-BB70-76D5751B0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AE58-5A87-D765-3DE1-C07393E77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62" y="14814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12526B-E96D-31F1-2427-2CCED4DF2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5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prstClr val="white"/>
                </a:solidFill>
                <a:latin typeface="Gill Sans MT" panose="020B0502020104020203" pitchFamily="34" charset="0"/>
                <a:ea typeface="+mj-ea"/>
                <a:cs typeface="+mj-cs"/>
              </a:rPr>
              <a:t>Belle LeBlanc, Human Services Manager</a:t>
            </a:r>
            <a:br>
              <a:rPr lang="en-US" sz="4000" dirty="0">
                <a:solidFill>
                  <a:prstClr val="white"/>
                </a:solidFill>
                <a:latin typeface="Gill Sans MT" panose="020B0502020104020203" pitchFamily="34" charset="0"/>
                <a:ea typeface="+mj-ea"/>
                <a:cs typeface="+mj-cs"/>
              </a:rPr>
            </a:br>
            <a:r>
              <a:rPr lang="en-US" dirty="0">
                <a:solidFill>
                  <a:prstClr val="white"/>
                </a:solidFill>
                <a:latin typeface="Gill Sans MT" panose="020B0502020104020203" pitchFamily="34" charset="0"/>
                <a:ea typeface="+mj-ea"/>
                <a:cs typeface="+mj-cs"/>
              </a:rPr>
              <a:t>Lafayette Consolidated Government</a:t>
            </a:r>
            <a:br>
              <a:rPr lang="en-US" dirty="0">
                <a:solidFill>
                  <a:prstClr val="white"/>
                </a:solidFill>
                <a:latin typeface="Gill Sans MT" panose="020B0502020104020203" pitchFamily="34" charset="0"/>
                <a:ea typeface="+mj-ea"/>
                <a:cs typeface="+mj-cs"/>
              </a:rPr>
            </a:br>
            <a:r>
              <a:rPr lang="en-US" dirty="0">
                <a:solidFill>
                  <a:prstClr val="white"/>
                </a:solidFill>
                <a:latin typeface="Gill Sans MT" panose="020B0502020104020203" pitchFamily="34" charset="0"/>
                <a:ea typeface="+mj-ea"/>
                <a:cs typeface="+mj-cs"/>
              </a:rPr>
              <a:t>Community Development &amp; Planning Department</a:t>
            </a:r>
            <a:br>
              <a:rPr lang="en-US" dirty="0">
                <a:solidFill>
                  <a:prstClr val="white"/>
                </a:solidFill>
                <a:latin typeface="Gill Sans MT" panose="020B0502020104020203" pitchFamily="34" charset="0"/>
                <a:ea typeface="+mj-ea"/>
                <a:cs typeface="+mj-cs"/>
              </a:rPr>
            </a:br>
            <a:br>
              <a:rPr lang="en-US" sz="4000" dirty="0">
                <a:solidFill>
                  <a:prstClr val="white"/>
                </a:solidFill>
                <a:latin typeface="Gill Sans MT" panose="020B0502020104020203" pitchFamily="34" charset="0"/>
                <a:ea typeface="+mj-ea"/>
                <a:cs typeface="+mj-cs"/>
              </a:rPr>
            </a:br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BNLeBlanc@LafayetteLA.gov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  <a:ea typeface="+mj-ea"/>
              <a:cs typeface="+mj-cs"/>
            </a:endParaRPr>
          </a:p>
          <a:p>
            <a:pPr marL="0" lvl="0" indent="0" defTabSz="457200">
              <a:lnSpc>
                <a:spcPct val="100000"/>
              </a:lnSpc>
              <a:buClr>
                <a:srgbClr val="5FCBEF"/>
              </a:buClr>
              <a:buSzPct val="80000"/>
              <a:buNone/>
            </a:pPr>
            <a:r>
              <a:rPr lang="en-US" sz="4000" dirty="0">
                <a:solidFill>
                  <a:prstClr val="white"/>
                </a:solidFill>
                <a:latin typeface="Gill Sans MT" panose="020B0502020104020203" pitchFamily="34" charset="0"/>
              </a:rPr>
              <a:t>(337)-291-8447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0B1FCF-C407-4BDC-8BEE-1271E602F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181" y="4571135"/>
            <a:ext cx="2922259" cy="952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5C1084-12A8-4A6A-9D59-AF292AF45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440" y="3129971"/>
            <a:ext cx="4076175" cy="22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71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Statistics Affecting Housing Market 						Lafayette, LA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6436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ea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chemeClr val="bg1"/>
                </a:solidFill>
                <a:latin typeface="Gill Sans Nova" panose="020B0602020104020203" pitchFamily="34" charset="0"/>
                <a:ea typeface="Times New Roman" panose="02020603050405020304" pitchFamily="18" charset="0"/>
              </a:rPr>
              <a:t>80% AMI Family of 4: </a:t>
            </a:r>
            <a:r>
              <a:rPr lang="en-US" sz="3500" dirty="0">
                <a:solidFill>
                  <a:srgbClr val="FFFF00"/>
                </a:solidFill>
                <a:latin typeface="Gill Sans Nova" panose="020B0602020104020203" pitchFamily="34" charset="0"/>
                <a:ea typeface="Times New Roman" panose="02020603050405020304" pitchFamily="18" charset="0"/>
              </a:rPr>
              <a:t>$67,750</a:t>
            </a:r>
            <a:endParaRPr lang="en-US" sz="3500" dirty="0">
              <a:solidFill>
                <a:srgbClr val="FFFF00"/>
              </a:solidFill>
              <a:latin typeface="Gill Sans Nova" panose="020B0602020104020203" pitchFamily="34" charset="0"/>
              <a:ea typeface="Calibri" panose="020F0502020204030204" pitchFamily="34" charset="0"/>
            </a:endParaRPr>
          </a:p>
          <a:p>
            <a:pPr lvl="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3500" dirty="0">
              <a:solidFill>
                <a:schemeClr val="bg1"/>
              </a:solidFill>
              <a:latin typeface="Gill Sans Nova" panose="020B0602020104020203" pitchFamily="34" charset="0"/>
              <a:ea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3500" dirty="0">
              <a:solidFill>
                <a:schemeClr val="bg1"/>
              </a:solidFill>
              <a:latin typeface="Gill Sans Nova" panose="020B0602020104020203" pitchFamily="34" charset="0"/>
              <a:ea typeface="Calibri" panose="020F0502020204030204" pitchFamily="34" charset="0"/>
            </a:endParaRPr>
          </a:p>
          <a:p>
            <a:pPr lvl="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3500" dirty="0">
                <a:solidFill>
                  <a:schemeClr val="bg1"/>
                </a:solidFill>
                <a:latin typeface="Gill Sans Nova" panose="020B0602020104020203" pitchFamily="34" charset="0"/>
                <a:ea typeface="Times New Roman" panose="02020603050405020304" pitchFamily="18" charset="0"/>
              </a:rPr>
              <a:t>Rent Cost Burden</a:t>
            </a:r>
            <a:endParaRPr lang="en-US" sz="3500" dirty="0">
              <a:solidFill>
                <a:schemeClr val="bg1"/>
              </a:solidFill>
              <a:latin typeface="Gill Sans Nova" panose="020B0602020104020203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500" dirty="0">
                <a:solidFill>
                  <a:schemeClr val="bg1"/>
                </a:solidFill>
                <a:latin typeface="Gill Sans Nova" panose="020B0602020104020203" pitchFamily="34" charset="0"/>
                <a:ea typeface="Times New Roman" panose="02020603050405020304" pitchFamily="18" charset="0"/>
              </a:rPr>
              <a:t>30% or more: 45.87%</a:t>
            </a:r>
            <a:endParaRPr lang="en-US" sz="3500" dirty="0">
              <a:solidFill>
                <a:schemeClr val="bg1"/>
              </a:solidFill>
              <a:latin typeface="Gill Sans Nova" panose="020B0602020104020203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500" dirty="0">
                <a:solidFill>
                  <a:schemeClr val="bg1"/>
                </a:solidFill>
                <a:latin typeface="Gill Sans Nova" panose="020B0602020104020203" pitchFamily="34" charset="0"/>
                <a:ea typeface="Times New Roman" panose="02020603050405020304" pitchFamily="18" charset="0"/>
              </a:rPr>
              <a:t>50% or more: 24.78%</a:t>
            </a:r>
            <a:endParaRPr lang="en-US" sz="3500" dirty="0">
              <a:solidFill>
                <a:schemeClr val="bg1"/>
              </a:solidFill>
              <a:latin typeface="Gill Sans Nova" panose="020B0602020104020203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endParaRPr lang="en-US" sz="3500" dirty="0">
              <a:solidFill>
                <a:schemeClr val="bg1"/>
              </a:solidFill>
              <a:latin typeface="Gill Sans Nova" panose="020B0602020104020203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endParaRPr lang="en-US" sz="3500" dirty="0">
              <a:solidFill>
                <a:schemeClr val="bg1"/>
              </a:solidFill>
              <a:latin typeface="Gill Sans Nova" panose="020B0602020104020203" pitchFamily="34" charset="0"/>
              <a:ea typeface="Calibri" panose="020F0502020204030204" pitchFamily="34" charset="0"/>
            </a:endParaRPr>
          </a:p>
          <a:p>
            <a:pPr lvl="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3500" dirty="0">
                <a:solidFill>
                  <a:schemeClr val="bg1"/>
                </a:solidFill>
                <a:latin typeface="Gill Sans Nova" panose="020B0602020104020203" pitchFamily="34" charset="0"/>
                <a:ea typeface="Times New Roman" panose="02020603050405020304" pitchFamily="18" charset="0"/>
              </a:rPr>
              <a:t>Homeowner Cost Burden </a:t>
            </a:r>
            <a:endParaRPr lang="en-US" sz="3500" dirty="0">
              <a:solidFill>
                <a:schemeClr val="bg1"/>
              </a:solidFill>
              <a:latin typeface="Gill Sans Nova" panose="020B0602020104020203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500" dirty="0">
                <a:solidFill>
                  <a:schemeClr val="bg1"/>
                </a:solidFill>
                <a:latin typeface="Gill Sans Nova" panose="020B0602020104020203" pitchFamily="34" charset="0"/>
                <a:ea typeface="Times New Roman" panose="02020603050405020304" pitchFamily="18" charset="0"/>
              </a:rPr>
              <a:t>30% or more: 18.89%</a:t>
            </a:r>
            <a:endParaRPr lang="en-US" sz="3500" dirty="0">
              <a:solidFill>
                <a:schemeClr val="bg1"/>
              </a:solidFill>
              <a:latin typeface="Gill Sans Nova" panose="020B0602020104020203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500" dirty="0">
                <a:solidFill>
                  <a:schemeClr val="bg1"/>
                </a:solidFill>
                <a:latin typeface="Gill Sans Nova" panose="020B0602020104020203" pitchFamily="34" charset="0"/>
                <a:ea typeface="Times New Roman" panose="02020603050405020304" pitchFamily="18" charset="0"/>
              </a:rPr>
              <a:t>50% or more: 8.51%</a:t>
            </a:r>
            <a:endParaRPr lang="en-US" sz="35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68AD3-44CC-428E-83D0-10209BBF8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6436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5FCBEF"/>
              </a:buClr>
            </a:pPr>
            <a:r>
              <a:rPr lang="en-US" dirty="0">
                <a:solidFill>
                  <a:srgbClr val="FFFF00"/>
                </a:solidFill>
                <a:latin typeface="Gill Sans Nova" panose="020B0602020104020203" pitchFamily="34" charset="0"/>
              </a:rPr>
              <a:t>9</a:t>
            </a:r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 Louisiana home insurance companies went into insolvency since 2022</a:t>
            </a:r>
          </a:p>
          <a:p>
            <a:pPr lvl="0">
              <a:buClr>
                <a:srgbClr val="5FCBEF"/>
              </a:buClr>
            </a:pPr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lvl="0">
              <a:buClr>
                <a:srgbClr val="5FCBEF"/>
              </a:buClr>
            </a:pPr>
            <a:r>
              <a:rPr lang="en-US" dirty="0">
                <a:solidFill>
                  <a:srgbClr val="FFFF00"/>
                </a:solidFill>
                <a:latin typeface="Gill Sans Nova" panose="020B0602020104020203" pitchFamily="34" charset="0"/>
              </a:rPr>
              <a:t>63% increase </a:t>
            </a:r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to Citizens’ insurance premiums, beginning Jan. 1, 2023</a:t>
            </a:r>
          </a:p>
          <a:p>
            <a:pPr lvl="0">
              <a:buClr>
                <a:srgbClr val="5FCBEF"/>
              </a:buClr>
            </a:pPr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lvl="0">
              <a:buClr>
                <a:srgbClr val="5FCBEF"/>
              </a:buClr>
            </a:pPr>
            <a:r>
              <a:rPr lang="en-US" dirty="0">
                <a:solidFill>
                  <a:srgbClr val="FFFF00"/>
                </a:solidFill>
                <a:latin typeface="Gill Sans Nova" panose="020B0602020104020203" pitchFamily="34" charset="0"/>
              </a:rPr>
              <a:t>17% </a:t>
            </a:r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of Louisiana residents lost home insurance in 2022</a:t>
            </a:r>
          </a:p>
          <a:p>
            <a:pPr lvl="0">
              <a:buClr>
                <a:srgbClr val="5FCBEF"/>
              </a:buClr>
            </a:pPr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lvl="0">
              <a:buClr>
                <a:srgbClr val="5FCBEF"/>
              </a:buClr>
            </a:pPr>
            <a:r>
              <a:rPr lang="en-US" dirty="0">
                <a:solidFill>
                  <a:srgbClr val="FFFF00"/>
                </a:solidFill>
                <a:latin typeface="Gill Sans Nova" panose="020B0602020104020203" pitchFamily="34" charset="0"/>
              </a:rPr>
              <a:t>41.7% </a:t>
            </a:r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increase compared to the national average of $2,478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83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643" y="387458"/>
            <a:ext cx="410705" cy="426203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2569"/>
            <a:ext cx="2989881" cy="3592862"/>
          </a:xfrm>
        </p:spPr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9A34C-83B4-4660-9CB6-E3D41440A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519" y="1202225"/>
            <a:ext cx="5078363" cy="4237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931B0-6DF9-4203-9ACD-A505046F1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38" y="1202225"/>
            <a:ext cx="5066215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1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  <a:latin typeface="Gill Sans MT" panose="020B0502020104020203" pitchFamily="34" charset="0"/>
              </a:rPr>
              <a:t>HOME ALLOWABLE EXPENSES 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517"/>
            <a:ext cx="10515600" cy="4351338"/>
          </a:xfrm>
        </p:spPr>
        <p:txBody>
          <a:bodyPr>
            <a:normAutofit/>
          </a:bodyPr>
          <a:lstStyle/>
          <a:p>
            <a:pPr marL="0" lvl="0" indent="0" defTabSz="457200">
              <a:lnSpc>
                <a:spcPct val="100000"/>
              </a:lnSpc>
              <a:buClr>
                <a:srgbClr val="5FCBEF"/>
              </a:buClr>
              <a:buSzPct val="80000"/>
              <a:buNone/>
            </a:pP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Within the Major Activities, the following are eligible costs: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Acquisition (</a:t>
            </a:r>
            <a:r>
              <a:rPr lang="en-US" b="1" dirty="0">
                <a:solidFill>
                  <a:srgbClr val="FFFF00"/>
                </a:solidFill>
                <a:latin typeface="Gill Sans Nova" panose="020B0602020104020203" pitchFamily="34" charset="0"/>
              </a:rPr>
              <a:t>including assistance to homebuyers)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b="1" dirty="0">
                <a:solidFill>
                  <a:srgbClr val="FFFF00"/>
                </a:solidFill>
                <a:latin typeface="Gill Sans Nova" panose="020B0602020104020203" pitchFamily="34" charset="0"/>
              </a:rPr>
              <a:t>New construction, reconstruction, or rehabilitation</a:t>
            </a:r>
            <a:r>
              <a:rPr lang="en-US" dirty="0">
                <a:solidFill>
                  <a:srgbClr val="FFFF00"/>
                </a:solidFill>
                <a:latin typeface="Gill Sans Nova" panose="020B0602020104020203" pitchFamily="34" charset="0"/>
              </a:rPr>
              <a:t> </a:t>
            </a: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of non‐luxury housing with suitable amenities, including: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Real property acquisition;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Site improvements;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Conversion; and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Demolition.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50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  <a:latin typeface="Gill Sans MT" panose="020B0502020104020203" pitchFamily="34" charset="0"/>
              </a:rPr>
              <a:t>CDBG ALLOWABLE EXPENSES 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defTabSz="457200">
              <a:lnSpc>
                <a:spcPct val="100000"/>
              </a:lnSpc>
              <a:buClr>
                <a:srgbClr val="5FCBEF"/>
              </a:buClr>
              <a:buSzPct val="80000"/>
              <a:buNone/>
            </a:pP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Housing Related Activities, the following are eligible costs: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(Mostly Housing Preservation) Typical National Objectives Additional Detail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FFFF00"/>
                </a:solidFill>
                <a:latin typeface="Gill Sans Nova" panose="020B0602020104020203" pitchFamily="34" charset="0"/>
              </a:rPr>
              <a:t>Rehabilitation: Single and Multi-Unit Residential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Acquisition of Real Property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white"/>
                </a:solidFill>
                <a:latin typeface="Gill Sans Nova" panose="020B0602020104020203" pitchFamily="34" charset="0"/>
              </a:rPr>
              <a:t>Direct Homeownership Assistance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FFFF00"/>
                </a:solidFill>
                <a:latin typeface="Gill Sans Nova" panose="020B0602020104020203" pitchFamily="34" charset="0"/>
              </a:rPr>
              <a:t>Housing Counseling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73A5C-5EE9-4E21-9086-5696BEDA91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 defTabSz="457200">
              <a:lnSpc>
                <a:spcPct val="100000"/>
              </a:lnSpc>
              <a:buClr>
                <a:srgbClr val="4F81BD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prstClr val="white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Energy Efficiency Improvements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4F81BD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rgbClr val="FFFF00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Rehabilitation Administration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4F81BD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prstClr val="white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Lead-Based Paint/</a:t>
            </a:r>
            <a:r>
              <a:rPr lang="en-US" sz="2400" dirty="0">
                <a:solidFill>
                  <a:srgbClr val="FFFF00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Lead Hazard Test</a:t>
            </a:r>
            <a:r>
              <a:rPr lang="en-US" sz="2400" dirty="0">
                <a:solidFill>
                  <a:prstClr val="white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/Abatement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4F81BD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prstClr val="white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Code Enforcement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4F81BD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prstClr val="white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Public Housing Modernization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4F81BD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prstClr val="white"/>
                </a:solidFill>
                <a:latin typeface="Gill Sans Nova" panose="020B0602020104020203" pitchFamily="34" charset="0"/>
              </a:rPr>
              <a:t>Clearance</a:t>
            </a:r>
            <a:endParaRPr lang="en-US" sz="2400" dirty="0">
              <a:solidFill>
                <a:prstClr val="white"/>
              </a:solidFill>
              <a:latin typeface="Gill Sans Nova" panose="020B0602020104020203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24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prstClr val="white"/>
                </a:solidFill>
                <a:latin typeface="Gill Sans MT" panose="020B05020201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Human Services Programming 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517"/>
            <a:ext cx="10515600" cy="4351338"/>
          </a:xfrm>
        </p:spPr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3200" dirty="0">
                <a:solidFill>
                  <a:prstClr val="white"/>
                </a:solidFill>
                <a:latin typeface="Gill Sans Nova" panose="020B0602020104020203" pitchFamily="34" charset="0"/>
              </a:rPr>
              <a:t>Housing Rehabilitation (</a:t>
            </a:r>
            <a:r>
              <a:rPr lang="en-US" sz="3200" dirty="0">
                <a:solidFill>
                  <a:srgbClr val="FFFF00"/>
                </a:solidFill>
                <a:latin typeface="Gill Sans Nova" panose="020B0602020104020203" pitchFamily="34" charset="0"/>
              </a:rPr>
              <a:t>HOME</a:t>
            </a:r>
            <a:r>
              <a:rPr lang="en-US" sz="3200" dirty="0">
                <a:solidFill>
                  <a:srgbClr val="FF0000"/>
                </a:solidFill>
                <a:latin typeface="Gill Sans Nova" panose="020B0602020104020203" pitchFamily="34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Gill Sans Nova" panose="020B0602020104020203" pitchFamily="34" charset="0"/>
              </a:rPr>
              <a:t>&amp; CDBG)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3200" dirty="0">
                <a:solidFill>
                  <a:prstClr val="white"/>
                </a:solidFill>
                <a:latin typeface="Gill Sans Nova" panose="020B0602020104020203" pitchFamily="34" charset="0"/>
              </a:rPr>
              <a:t>Demolition Program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3200" dirty="0">
                <a:solidFill>
                  <a:prstClr val="white"/>
                </a:solidFill>
                <a:latin typeface="Gill Sans Nova" panose="020B0602020104020203" pitchFamily="34" charset="0"/>
              </a:rPr>
              <a:t>Sewer Program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3200" dirty="0">
                <a:solidFill>
                  <a:prstClr val="white"/>
                </a:solidFill>
                <a:latin typeface="Gill Sans Nova" panose="020B0602020104020203" pitchFamily="34" charset="0"/>
              </a:rPr>
              <a:t>Housing Loans (</a:t>
            </a:r>
            <a:r>
              <a:rPr lang="en-US" sz="3200" dirty="0">
                <a:solidFill>
                  <a:srgbClr val="FFFF00"/>
                </a:solidFill>
                <a:latin typeface="Gill Sans Nova" panose="020B0602020104020203" pitchFamily="34" charset="0"/>
              </a:rPr>
              <a:t>HOME</a:t>
            </a:r>
            <a:r>
              <a:rPr lang="en-US" sz="3200" dirty="0">
                <a:solidFill>
                  <a:prstClr val="white"/>
                </a:solidFill>
                <a:latin typeface="Gill Sans Nova" panose="020B0602020104020203" pitchFamily="34" charset="0"/>
              </a:rPr>
              <a:t> &amp; CDBG)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3600" dirty="0">
                <a:solidFill>
                  <a:prstClr val="white"/>
                </a:solidFill>
                <a:latin typeface="Gill Sans Nova" panose="020B0602020104020203" pitchFamily="34" charset="0"/>
              </a:rPr>
              <a:t>Housing Counseling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3600" dirty="0">
                <a:solidFill>
                  <a:prstClr val="white"/>
                </a:solidFill>
                <a:latin typeface="Gill Sans Nova" panose="020B0602020104020203" pitchFamily="34" charset="0"/>
              </a:rPr>
              <a:t>Lead Capacity Building Program 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15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solidFill>
                  <a:srgbClr val="FFFF00"/>
                </a:solidFill>
                <a:latin typeface="Gill Sans MT" panose="020B0502020104020203" pitchFamily="34" charset="0"/>
              </a:rPr>
              <a:t>HOME</a:t>
            </a:r>
            <a:r>
              <a:rPr lang="en-US" sz="7200" dirty="0">
                <a:solidFill>
                  <a:prstClr val="white"/>
                </a:solidFill>
                <a:latin typeface="Gill Sans MT" panose="020B0502020104020203" pitchFamily="34" charset="0"/>
              </a:rPr>
              <a:t> PROJECTS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517"/>
            <a:ext cx="10515600" cy="4351338"/>
          </a:xfrm>
        </p:spPr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4800" dirty="0">
                <a:solidFill>
                  <a:prstClr val="white"/>
                </a:solidFill>
                <a:latin typeface="Gill Sans Nova" panose="020B0602020104020203" pitchFamily="34" charset="0"/>
              </a:rPr>
              <a:t>INTERNAL PROGRAMS 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prstClr val="white"/>
                </a:solidFill>
                <a:latin typeface="Gill Sans Nova" panose="020B0602020104020203" pitchFamily="34" charset="0"/>
              </a:rPr>
              <a:t>MAJOR REHABILITATION &amp; RECONSTRUCTION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prstClr val="white"/>
                </a:solidFill>
                <a:latin typeface="Gill Sans Nova" panose="020B0602020104020203" pitchFamily="34" charset="0"/>
              </a:rPr>
              <a:t>FIRST TIME HOME BUYER LOANS 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4800" dirty="0">
                <a:solidFill>
                  <a:prstClr val="white"/>
                </a:solidFill>
                <a:latin typeface="Gill Sans Nova" panose="020B0602020104020203" pitchFamily="34" charset="0"/>
              </a:rPr>
              <a:t>EXTERNAL PROGRAMS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prstClr val="white"/>
                </a:solidFill>
                <a:latin typeface="Gill Sans Nova" panose="020B0602020104020203" pitchFamily="34" charset="0"/>
              </a:rPr>
              <a:t>SINGLE FAMILY NEW CONSTRUCTION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prstClr val="white"/>
                </a:solidFill>
                <a:latin typeface="Gill Sans Nova" panose="020B0602020104020203" pitchFamily="34" charset="0"/>
              </a:rPr>
              <a:t>MAJOR REHABILITATION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prstClr val="white"/>
                </a:solidFill>
                <a:latin typeface="Gill Sans Nova" panose="020B0602020104020203" pitchFamily="34" charset="0"/>
              </a:rPr>
              <a:t>CHDO SET ASIDE 15%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51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824" y="2388332"/>
            <a:ext cx="6527593" cy="1866242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C000"/>
                </a:solidFill>
                <a:latin typeface="Gill Sans MT" panose="020B0502020104020203" pitchFamily="34" charset="0"/>
              </a:rPr>
              <a:t>How We Build Homeownership 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74" y="3749391"/>
            <a:ext cx="3653893" cy="2788786"/>
          </a:xfrm>
        </p:spPr>
        <p:txBody>
          <a:bodyPr>
            <a:normAutofit fontScale="92500"/>
          </a:bodyPr>
          <a:lstStyle/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prstClr val="white"/>
                </a:solidFill>
                <a:latin typeface="Gill Sans Nova" panose="020B0602020104020203" pitchFamily="34" charset="0"/>
              </a:rPr>
              <a:t>Community Education</a:t>
            </a: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prstClr val="white"/>
                </a:solidFill>
                <a:latin typeface="Gill Sans Nova" panose="020B0602020104020203" pitchFamily="34" charset="0"/>
              </a:rPr>
              <a:t>Home Ownership</a:t>
            </a: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prstClr val="white"/>
                </a:solidFill>
                <a:latin typeface="Gill Sans Nova" panose="020B0602020104020203" pitchFamily="34" charset="0"/>
              </a:rPr>
              <a:t>Financial Literacy </a:t>
            </a: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prstClr val="white"/>
                </a:solidFill>
                <a:latin typeface="Gill Sans Nova" panose="020B0602020104020203" pitchFamily="34" charset="0"/>
              </a:rPr>
              <a:t>Home Maintenance 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03327-75F1-4D7E-83C7-2AA80E8CB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63944">
            <a:off x="2933672" y="4492677"/>
            <a:ext cx="3796155" cy="17646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3518A5-CF10-47B3-ABA2-1429CC58FAD8}"/>
              </a:ext>
            </a:extLst>
          </p:cNvPr>
          <p:cNvSpPr/>
          <p:nvPr/>
        </p:nvSpPr>
        <p:spPr>
          <a:xfrm>
            <a:off x="8942520" y="1154696"/>
            <a:ext cx="29756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en-US" sz="2800" dirty="0">
                <a:solidFill>
                  <a:prstClr val="white"/>
                </a:solidFill>
                <a:latin typeface="Gill Sans Nova" panose="020B0602020104020203" pitchFamily="34" charset="0"/>
              </a:rPr>
              <a:t>Our Housing Counseling Program meets one-on-one with homeowners to help with resources, referrals and budgeting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9C3997-0AC8-4993-AADA-12FAC241DBE7}"/>
              </a:ext>
            </a:extLst>
          </p:cNvPr>
          <p:cNvSpPr/>
          <p:nvPr/>
        </p:nvSpPr>
        <p:spPr>
          <a:xfrm>
            <a:off x="1009663" y="61608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/>
            <a:r>
              <a:rPr lang="en-US" sz="3600" dirty="0">
                <a:solidFill>
                  <a:prstClr val="white"/>
                </a:solidFill>
                <a:latin typeface="Gill Sans Nova" panose="020B0602020104020203" pitchFamily="34" charset="0"/>
              </a:rPr>
              <a:t>Work with community partners to leverage additional funding sources, outreach and availability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92F29-63C8-4494-B116-128AC0586597}"/>
              </a:ext>
            </a:extLst>
          </p:cNvPr>
          <p:cNvSpPr/>
          <p:nvPr/>
        </p:nvSpPr>
        <p:spPr>
          <a:xfrm>
            <a:off x="5649608" y="4910214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" panose="020B0602020104020203" pitchFamily="34" charset="0"/>
              </a:rPr>
              <a:t> Increase Homeowner tools for success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1942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680</Words>
  <Application>Microsoft Office PowerPoint</Application>
  <PresentationFormat>Widescreen</PresentationFormat>
  <Paragraphs>126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Gill Sans MT</vt:lpstr>
      <vt:lpstr>Gill Sans Nova</vt:lpstr>
      <vt:lpstr>Neue Haas Grotexk Text Bold</vt:lpstr>
      <vt:lpstr>Symbol</vt:lpstr>
      <vt:lpstr>Times New Roman</vt:lpstr>
      <vt:lpstr>Trebuchet MS</vt:lpstr>
      <vt:lpstr>Wingdings 3</vt:lpstr>
      <vt:lpstr>Office Theme</vt:lpstr>
      <vt:lpstr>HOME Strategies for Homeownership </vt:lpstr>
      <vt:lpstr>PowerPoint Presentation</vt:lpstr>
      <vt:lpstr>Key Statistics Affecting Housing Market       Lafayette, LA</vt:lpstr>
      <vt:lpstr> </vt:lpstr>
      <vt:lpstr>HOME ALLOWABLE EXPENSES </vt:lpstr>
      <vt:lpstr>CDBG ALLOWABLE EXPENSES </vt:lpstr>
      <vt:lpstr>Human Services Programming </vt:lpstr>
      <vt:lpstr>HOME PROJECTS</vt:lpstr>
      <vt:lpstr>How We Build Homeownership </vt:lpstr>
      <vt:lpstr>FIRST-TIME HOMEBUYER LOANS</vt:lpstr>
      <vt:lpstr>MAJOR HOME REHABILITATION</vt:lpstr>
      <vt:lpstr>MAJOR HOME REHABILITATION</vt:lpstr>
      <vt:lpstr>Outreach &amp; Coordination with Community Partners</vt:lpstr>
      <vt:lpstr>SUB-RECIPIENT Application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NCDA PowerPoint Template</dc:title>
  <dc:creator>MELISSA HORR</dc:creator>
  <cp:lastModifiedBy>Belle N. Leblanc</cp:lastModifiedBy>
  <cp:revision>41</cp:revision>
  <dcterms:created xsi:type="dcterms:W3CDTF">2022-02-23T18:33:08Z</dcterms:created>
  <dcterms:modified xsi:type="dcterms:W3CDTF">2025-06-09T12:46:04Z</dcterms:modified>
</cp:coreProperties>
</file>