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8" r:id="rId3"/>
    <p:sldId id="260" r:id="rId4"/>
    <p:sldId id="261" r:id="rId5"/>
    <p:sldId id="263" r:id="rId6"/>
    <p:sldId id="262" r:id="rId7"/>
    <p:sldId id="266" r:id="rId8"/>
    <p:sldId id="264" r:id="rId9"/>
    <p:sldId id="267" r:id="rId10"/>
    <p:sldId id="268" r:id="rId11"/>
    <p:sldId id="269" r:id="rId12"/>
    <p:sldId id="259" r:id="rId13"/>
  </p:sldIdLst>
  <p:sldSz cx="12192000" cy="6858000"/>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1830" autoAdjust="0"/>
  </p:normalViewPr>
  <p:slideViewPr>
    <p:cSldViewPr snapToGrid="0">
      <p:cViewPr varScale="1">
        <p:scale>
          <a:sx n="33" d="100"/>
          <a:sy n="33" d="100"/>
        </p:scale>
        <p:origin x="1590" y="42"/>
      </p:cViewPr>
      <p:guideLst/>
    </p:cSldViewPr>
  </p:slideViewPr>
  <p:notesTextViewPr>
    <p:cViewPr>
      <p:scale>
        <a:sx n="1" d="1"/>
        <a:sy n="1" d="1"/>
      </p:scale>
      <p:origin x="0" y="0"/>
    </p:cViewPr>
  </p:notesTextViewPr>
  <p:notesViewPr>
    <p:cSldViewPr snapToGrid="0">
      <p:cViewPr varScale="1">
        <p:scale>
          <a:sx n="82" d="100"/>
          <a:sy n="82" d="100"/>
        </p:scale>
        <p:origin x="383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dirty="0">
                <a:solidFill>
                  <a:schemeClr val="bg1"/>
                </a:solidFill>
              </a:rPr>
              <a:t>People Experiencing Homelessness – Outreach Program</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2020</c:v>
                </c:pt>
              </c:strCache>
            </c:strRef>
          </c:tx>
          <c:spPr>
            <a:solidFill>
              <a:schemeClr val="accent4">
                <a:shade val="53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Unsheltered</c:v>
                </c:pt>
                <c:pt idx="1">
                  <c:v>Sheltered</c:v>
                </c:pt>
              </c:strCache>
            </c:strRef>
          </c:cat>
          <c:val>
            <c:numRef>
              <c:f>Sheet1!$B$2:$B$3</c:f>
              <c:numCache>
                <c:formatCode>General</c:formatCode>
                <c:ptCount val="2"/>
                <c:pt idx="0">
                  <c:v>174</c:v>
                </c:pt>
                <c:pt idx="1">
                  <c:v>427</c:v>
                </c:pt>
              </c:numCache>
            </c:numRef>
          </c:val>
          <c:extLst>
            <c:ext xmlns:c16="http://schemas.microsoft.com/office/drawing/2014/chart" uri="{C3380CC4-5D6E-409C-BE32-E72D297353CC}">
              <c16:uniqueId val="{00000000-C49C-467F-8BEC-B321EA258127}"/>
            </c:ext>
          </c:extLst>
        </c:ser>
        <c:ser>
          <c:idx val="1"/>
          <c:order val="1"/>
          <c:tx>
            <c:strRef>
              <c:f>Sheet1!$C$1</c:f>
              <c:strCache>
                <c:ptCount val="1"/>
                <c:pt idx="0">
                  <c:v>2021</c:v>
                </c:pt>
              </c:strCache>
            </c:strRef>
          </c:tx>
          <c:spPr>
            <a:solidFill>
              <a:schemeClr val="accent4">
                <a:shade val="76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Unsheltered</c:v>
                </c:pt>
                <c:pt idx="1">
                  <c:v>Sheltered</c:v>
                </c:pt>
              </c:strCache>
            </c:strRef>
          </c:cat>
          <c:val>
            <c:numRef>
              <c:f>Sheet1!$C$2:$C$3</c:f>
              <c:numCache>
                <c:formatCode>General</c:formatCode>
                <c:ptCount val="2"/>
                <c:pt idx="0">
                  <c:v>230</c:v>
                </c:pt>
                <c:pt idx="1">
                  <c:v>297</c:v>
                </c:pt>
              </c:numCache>
            </c:numRef>
          </c:val>
          <c:extLst>
            <c:ext xmlns:c16="http://schemas.microsoft.com/office/drawing/2014/chart" uri="{C3380CC4-5D6E-409C-BE32-E72D297353CC}">
              <c16:uniqueId val="{00000001-C49C-467F-8BEC-B321EA258127}"/>
            </c:ext>
          </c:extLst>
        </c:ser>
        <c:ser>
          <c:idx val="2"/>
          <c:order val="2"/>
          <c:tx>
            <c:strRef>
              <c:f>Sheet1!$D$1</c:f>
              <c:strCache>
                <c:ptCount val="1"/>
                <c:pt idx="0">
                  <c:v>2022</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Unsheltered</c:v>
                </c:pt>
                <c:pt idx="1">
                  <c:v>Sheltered</c:v>
                </c:pt>
              </c:strCache>
            </c:strRef>
          </c:cat>
          <c:val>
            <c:numRef>
              <c:f>Sheet1!$D$2:$D$3</c:f>
              <c:numCache>
                <c:formatCode>General</c:formatCode>
                <c:ptCount val="2"/>
                <c:pt idx="0">
                  <c:v>290</c:v>
                </c:pt>
                <c:pt idx="1">
                  <c:v>290</c:v>
                </c:pt>
              </c:numCache>
            </c:numRef>
          </c:val>
          <c:extLst>
            <c:ext xmlns:c16="http://schemas.microsoft.com/office/drawing/2014/chart" uri="{C3380CC4-5D6E-409C-BE32-E72D297353CC}">
              <c16:uniqueId val="{00000002-C49C-467F-8BEC-B321EA258127}"/>
            </c:ext>
          </c:extLst>
        </c:ser>
        <c:ser>
          <c:idx val="3"/>
          <c:order val="3"/>
          <c:tx>
            <c:strRef>
              <c:f>Sheet1!$E$1</c:f>
              <c:strCache>
                <c:ptCount val="1"/>
                <c:pt idx="0">
                  <c:v>2023</c:v>
                </c:pt>
              </c:strCache>
            </c:strRef>
          </c:tx>
          <c:spPr>
            <a:solidFill>
              <a:schemeClr val="accent4">
                <a:tint val="77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Unsheltered</c:v>
                </c:pt>
                <c:pt idx="1">
                  <c:v>Sheltered</c:v>
                </c:pt>
              </c:strCache>
            </c:strRef>
          </c:cat>
          <c:val>
            <c:numRef>
              <c:f>Sheet1!$E$2:$E$3</c:f>
              <c:numCache>
                <c:formatCode>General</c:formatCode>
                <c:ptCount val="2"/>
                <c:pt idx="0">
                  <c:v>384</c:v>
                </c:pt>
                <c:pt idx="1">
                  <c:v>371</c:v>
                </c:pt>
              </c:numCache>
            </c:numRef>
          </c:val>
          <c:extLst>
            <c:ext xmlns:c16="http://schemas.microsoft.com/office/drawing/2014/chart" uri="{C3380CC4-5D6E-409C-BE32-E72D297353CC}">
              <c16:uniqueId val="{00000003-C49C-467F-8BEC-B321EA258127}"/>
            </c:ext>
          </c:extLst>
        </c:ser>
        <c:ser>
          <c:idx val="4"/>
          <c:order val="4"/>
          <c:tx>
            <c:strRef>
              <c:f>Sheet1!$F$1</c:f>
              <c:strCache>
                <c:ptCount val="1"/>
                <c:pt idx="0">
                  <c:v>2024</c:v>
                </c:pt>
              </c:strCache>
            </c:strRef>
          </c:tx>
          <c:spPr>
            <a:solidFill>
              <a:schemeClr val="accent4">
                <a:tint val="54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Unsheltered</c:v>
                </c:pt>
                <c:pt idx="1">
                  <c:v>Sheltered</c:v>
                </c:pt>
              </c:strCache>
            </c:strRef>
          </c:cat>
          <c:val>
            <c:numRef>
              <c:f>Sheet1!$F$2:$F$3</c:f>
              <c:numCache>
                <c:formatCode>General</c:formatCode>
                <c:ptCount val="2"/>
              </c:numCache>
            </c:numRef>
          </c:val>
          <c:extLst>
            <c:ext xmlns:c16="http://schemas.microsoft.com/office/drawing/2014/chart" uri="{C3380CC4-5D6E-409C-BE32-E72D297353CC}">
              <c16:uniqueId val="{00000004-C49C-467F-8BEC-B321EA258127}"/>
            </c:ext>
          </c:extLst>
        </c:ser>
        <c:dLbls>
          <c:dLblPos val="outEnd"/>
          <c:showLegendKey val="0"/>
          <c:showVal val="1"/>
          <c:showCatName val="0"/>
          <c:showSerName val="0"/>
          <c:showPercent val="0"/>
          <c:showBubbleSize val="0"/>
        </c:dLbls>
        <c:gapWidth val="444"/>
        <c:overlap val="-90"/>
        <c:axId val="1396821055"/>
        <c:axId val="1363764975"/>
      </c:barChart>
      <c:catAx>
        <c:axId val="139682105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cap="all" spc="120" normalizeH="0" baseline="0">
                <a:solidFill>
                  <a:schemeClr val="bg1"/>
                </a:solidFill>
                <a:latin typeface="+mn-lt"/>
                <a:ea typeface="+mn-ea"/>
                <a:cs typeface="+mn-cs"/>
              </a:defRPr>
            </a:pPr>
            <a:endParaRPr lang="en-US"/>
          </a:p>
        </c:txPr>
        <c:crossAx val="1363764975"/>
        <c:crosses val="autoZero"/>
        <c:auto val="1"/>
        <c:lblAlgn val="ctr"/>
        <c:lblOffset val="100"/>
        <c:noMultiLvlLbl val="0"/>
      </c:catAx>
      <c:valAx>
        <c:axId val="1363764975"/>
        <c:scaling>
          <c:orientation val="minMax"/>
        </c:scaling>
        <c:delete val="1"/>
        <c:axPos val="l"/>
        <c:numFmt formatCode="General" sourceLinked="1"/>
        <c:majorTickMark val="none"/>
        <c:minorTickMark val="none"/>
        <c:tickLblPos val="nextTo"/>
        <c:crossAx val="139682105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7231"/>
          </a:xfrm>
          <a:prstGeom prst="rect">
            <a:avLst/>
          </a:prstGeom>
        </p:spPr>
        <p:txBody>
          <a:bodyPr vert="horz" lIns="93360" tIns="46680" rIns="93360" bIns="46680" rtlCol="0"/>
          <a:lstStyle>
            <a:lvl1pPr algn="r">
              <a:defRPr sz="1200"/>
            </a:lvl1pPr>
          </a:lstStyle>
          <a:p>
            <a:fld id="{5174D337-30AA-45F6-A7A7-27E435467A38}" type="datetimeFigureOut">
              <a:rPr lang="en-US" smtClean="0"/>
              <a:t>6/11/2025</a:t>
            </a:fld>
            <a:endParaRPr lang="en-US"/>
          </a:p>
        </p:txBody>
      </p:sp>
      <p:sp>
        <p:nvSpPr>
          <p:cNvPr id="4" name="Slide Image Placeholder 3"/>
          <p:cNvSpPr>
            <a:spLocks noGrp="1" noRot="1" noChangeAspect="1"/>
          </p:cNvSpPr>
          <p:nvPr>
            <p:ph type="sldImg" idx="2"/>
          </p:nvPr>
        </p:nvSpPr>
        <p:spPr>
          <a:xfrm>
            <a:off x="719138" y="1163638"/>
            <a:ext cx="5588000" cy="314325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81532"/>
            <a:ext cx="5621020" cy="3666708"/>
          </a:xfrm>
          <a:prstGeom prst="rect">
            <a:avLst/>
          </a:prstGeom>
        </p:spPr>
        <p:txBody>
          <a:bodyPr vert="horz" lIns="93360" tIns="46680" rIns="93360" bIns="4668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6"/>
            <a:ext cx="3044719" cy="467230"/>
          </a:xfrm>
          <a:prstGeom prst="rect">
            <a:avLst/>
          </a:prstGeom>
        </p:spPr>
        <p:txBody>
          <a:bodyPr vert="horz" lIns="93360" tIns="46680" rIns="93360" bIns="46680" rtlCol="0" anchor="b"/>
          <a:lstStyle>
            <a:lvl1pPr algn="r">
              <a:defRPr sz="1200"/>
            </a:lvl1pPr>
          </a:lstStyle>
          <a:p>
            <a:fld id="{46C89C24-0EEA-4552-BC8F-AD97C9E8630A}" type="slidenum">
              <a:rPr lang="en-US" smtClean="0"/>
              <a:t>‹#›</a:t>
            </a:fld>
            <a:endParaRPr lang="en-US"/>
          </a:p>
        </p:txBody>
      </p:sp>
    </p:spTree>
    <p:extLst>
      <p:ext uri="{BB962C8B-B14F-4D97-AF65-F5344CB8AC3E}">
        <p14:creationId xmlns:p14="http://schemas.microsoft.com/office/powerpoint/2010/main" val="1576802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everyone. My name is Vanessa Matheny, and I serve as the Community Services Administrator for the Village of Oak Park, just outside of Chicago. I want to thank the National Community Development Association for the opportunity to present today.</a:t>
            </a:r>
          </a:p>
          <a:p>
            <a:endParaRPr lang="en-US" dirty="0"/>
          </a:p>
          <a:p>
            <a:r>
              <a:rPr lang="en-US" dirty="0"/>
              <a:t>It’s a privilege to share how our municipality is responding to the complex issue of homelessness in our region, and specifically, how we leverage CDBG and Village resources to support a coordinated, person-centered system of care.</a:t>
            </a:r>
          </a:p>
          <a:p>
            <a:r>
              <a:rPr lang="en-US" dirty="0"/>
              <a:t>During this presentation, I’ll walk you through the key strategies and partnerships that shape our local response — including innovative collaborations with nonprofit providers, local and regional initiatives. My goal is to offer practical insight into how municipal governments can actively lead and support systems-level solutions to housing instability and homelessness.</a:t>
            </a:r>
          </a:p>
        </p:txBody>
      </p:sp>
      <p:sp>
        <p:nvSpPr>
          <p:cNvPr id="4" name="Slide Number Placeholder 3"/>
          <p:cNvSpPr>
            <a:spLocks noGrp="1"/>
          </p:cNvSpPr>
          <p:nvPr>
            <p:ph type="sldNum" sz="quarter" idx="5"/>
          </p:nvPr>
        </p:nvSpPr>
        <p:spPr/>
        <p:txBody>
          <a:bodyPr/>
          <a:lstStyle/>
          <a:p>
            <a:fld id="{46C89C24-0EEA-4552-BC8F-AD97C9E8630A}" type="slidenum">
              <a:rPr lang="en-US" smtClean="0"/>
              <a:t>1</a:t>
            </a:fld>
            <a:endParaRPr lang="en-US"/>
          </a:p>
        </p:txBody>
      </p:sp>
    </p:spTree>
    <p:extLst>
      <p:ext uri="{BB962C8B-B14F-4D97-AF65-F5344CB8AC3E}">
        <p14:creationId xmlns:p14="http://schemas.microsoft.com/office/powerpoint/2010/main" val="871869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As I close, I want to highlight how the Village is working to balance public health and safety protocols with our commitment to human dignity and rights. Recently, we implemented new internal procedures to proactively manage public spaces where encampments may occur. These new protocols were developed in collaboration with our Public Works, Legal, Development Customer Services, and Police Departments and are rooted in transparency, accountability, and respect.</a:t>
            </a:r>
          </a:p>
          <a:p>
            <a:endParaRPr lang="en-US" b="0" dirty="0"/>
          </a:p>
          <a:p>
            <a:r>
              <a:rPr lang="en-US" b="0" dirty="0"/>
              <a:t>What the Protocol Looks Like:</a:t>
            </a:r>
          </a:p>
          <a:p>
            <a:pPr marL="175050" indent="-175050">
              <a:buFont typeface="Arial" panose="020B0604020202020204" pitchFamily="34" charset="0"/>
              <a:buChar char="•"/>
            </a:pPr>
            <a:r>
              <a:rPr lang="en-US" b="0" dirty="0"/>
              <a:t>On a weekly basis, Village staff survey areas where encampments have previously formed or may form.</a:t>
            </a:r>
          </a:p>
          <a:p>
            <a:pPr marL="175050" indent="-175050">
              <a:buFont typeface="Arial" panose="020B0604020202020204" pitchFamily="34" charset="0"/>
              <a:buChar char="•"/>
            </a:pPr>
            <a:r>
              <a:rPr lang="en-US" b="0" dirty="0"/>
              <a:t>If a location is identified as a potential encampment site, a notice is posted, and the observation is reported back to internal partners including outreach and housing teams.</a:t>
            </a:r>
          </a:p>
          <a:p>
            <a:pPr marL="175050" indent="-175050">
              <a:buFont typeface="Arial" panose="020B0604020202020204" pitchFamily="34" charset="0"/>
              <a:buChar char="•"/>
            </a:pPr>
            <a:r>
              <a:rPr lang="en-US" b="0" dirty="0"/>
              <a:t>A seven-day window is given before returning to the site to assess whether any belongings remain. At that point, items may be removed as part of public space maintenance but only after outreach efforts have been attempted.</a:t>
            </a:r>
          </a:p>
          <a:p>
            <a:pPr marL="175050" indent="-175050">
              <a:buFont typeface="Arial" panose="020B0604020202020204" pitchFamily="34" charset="0"/>
              <a:buChar char="•"/>
            </a:pPr>
            <a:r>
              <a:rPr lang="en-US" b="0" dirty="0"/>
              <a:t>These protocols are not about punishment or removal they are about balancing the needs of residents, businesses, and unhoused individuals while keeping public spaces clean, accessible, and safe for everyone.</a:t>
            </a:r>
          </a:p>
          <a:p>
            <a:endParaRPr lang="en-US" b="0" dirty="0"/>
          </a:p>
          <a:p>
            <a:r>
              <a:rPr lang="en-US" b="0" dirty="0"/>
              <a:t>Recognizing the Homeless Bill of Rights - Importantly, all of this work is done through the lens of the Illinois Homeless Bill of Rights, which asserts that individuals experiencing homelessness:</a:t>
            </a:r>
          </a:p>
          <a:p>
            <a:pPr marL="175050" indent="-175050">
              <a:buFont typeface="Arial" panose="020B0604020202020204" pitchFamily="34" charset="0"/>
              <a:buChar char="•"/>
            </a:pPr>
            <a:r>
              <a:rPr lang="en-US" b="0" dirty="0"/>
              <a:t>Have the right to use public spaces without discrimination,</a:t>
            </a:r>
          </a:p>
          <a:p>
            <a:pPr marL="175050" indent="-175050">
              <a:buFont typeface="Arial" panose="020B0604020202020204" pitchFamily="34" charset="0"/>
              <a:buChar char="•"/>
            </a:pPr>
            <a:r>
              <a:rPr lang="en-US" b="0" dirty="0"/>
              <a:t>Cannot be denied services due to housing status,</a:t>
            </a:r>
          </a:p>
          <a:p>
            <a:pPr marL="175050" indent="-175050">
              <a:buFont typeface="Arial" panose="020B0604020202020204" pitchFamily="34" charset="0"/>
              <a:buChar char="•"/>
            </a:pPr>
            <a:r>
              <a:rPr lang="en-US" b="0" dirty="0"/>
              <a:t>And deserve to be treated with respect, dignity, and fairness.</a:t>
            </a:r>
          </a:p>
          <a:p>
            <a:pPr marL="175050" indent="-175050">
              <a:buFont typeface="Arial" panose="020B0604020202020204" pitchFamily="34" charset="0"/>
              <a:buChar char="•"/>
            </a:pPr>
            <a:r>
              <a:rPr lang="en-US" b="0" dirty="0"/>
              <a:t>We recognize that homelessness is not a crime—and our efforts are focused on connecting people to resources, not pushing them further into the margins.</a:t>
            </a:r>
          </a:p>
          <a:p>
            <a:endParaRPr lang="en-US" b="0" dirty="0"/>
          </a:p>
          <a:p>
            <a:r>
              <a:rPr lang="en-US" b="0" dirty="0"/>
              <a:t>These protocols reflect the Village’s values: we are listening to the community, coordinating across departments, and ensuring that our responses are compassionate, measured, and grounded in human rights.</a:t>
            </a:r>
          </a:p>
        </p:txBody>
      </p:sp>
      <p:sp>
        <p:nvSpPr>
          <p:cNvPr id="4" name="Slide Number Placeholder 3"/>
          <p:cNvSpPr>
            <a:spLocks noGrp="1"/>
          </p:cNvSpPr>
          <p:nvPr>
            <p:ph type="sldNum" sz="quarter" idx="5"/>
          </p:nvPr>
        </p:nvSpPr>
        <p:spPr/>
        <p:txBody>
          <a:bodyPr/>
          <a:lstStyle/>
          <a:p>
            <a:fld id="{46C89C24-0EEA-4552-BC8F-AD97C9E8630A}" type="slidenum">
              <a:rPr lang="en-US" smtClean="0"/>
              <a:t>10</a:t>
            </a:fld>
            <a:endParaRPr lang="en-US"/>
          </a:p>
        </p:txBody>
      </p:sp>
    </p:spTree>
    <p:extLst>
      <p:ext uri="{BB962C8B-B14F-4D97-AF65-F5344CB8AC3E}">
        <p14:creationId xmlns:p14="http://schemas.microsoft.com/office/powerpoint/2010/main" val="1479334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602" eaLnBrk="0" fontAlgn="base" hangingPunct="0">
              <a:spcBef>
                <a:spcPct val="0"/>
              </a:spcBef>
              <a:spcAft>
                <a:spcPct val="0"/>
              </a:spcAft>
              <a:buFontTx/>
              <a:buChar char="•"/>
            </a:pPr>
            <a:r>
              <a:rPr lang="en-US" altLang="en-US" b="1" dirty="0">
                <a:latin typeface="Arial" panose="020B0604020202020204" pitchFamily="34" charset="0"/>
              </a:rPr>
              <a:t>Partnerships are essential</a:t>
            </a:r>
            <a:r>
              <a:rPr lang="en-US" altLang="en-US" dirty="0">
                <a:latin typeface="Arial" panose="020B0604020202020204" pitchFamily="34" charset="0"/>
              </a:rPr>
              <a:t> – No single agency or department can do this work alone. Our success is rooted in collaborative partnerships across sectors.</a:t>
            </a:r>
          </a:p>
          <a:p>
            <a:pPr defTabSz="933602" eaLnBrk="0" fontAlgn="base" hangingPunct="0">
              <a:spcBef>
                <a:spcPct val="0"/>
              </a:spcBef>
              <a:spcAft>
                <a:spcPct val="0"/>
              </a:spcAft>
              <a:buFontTx/>
              <a:buChar char="•"/>
            </a:pPr>
            <a:r>
              <a:rPr lang="en-US" altLang="en-US" b="1" dirty="0">
                <a:latin typeface="Arial" panose="020B0604020202020204" pitchFamily="34" charset="0"/>
              </a:rPr>
              <a:t>Funding flexibility matters</a:t>
            </a:r>
            <a:r>
              <a:rPr lang="en-US" altLang="en-US" dirty="0">
                <a:latin typeface="Arial" panose="020B0604020202020204" pitchFamily="34" charset="0"/>
              </a:rPr>
              <a:t> – The ability to leverage ARPA, HOME, ESG, and CDBG-CV dollars has allowed us to respond with agility and creativity.</a:t>
            </a:r>
          </a:p>
          <a:p>
            <a:pPr defTabSz="933602" eaLnBrk="0" fontAlgn="base" hangingPunct="0">
              <a:spcBef>
                <a:spcPct val="0"/>
              </a:spcBef>
              <a:spcAft>
                <a:spcPct val="0"/>
              </a:spcAft>
              <a:buFontTx/>
              <a:buChar char="•"/>
            </a:pPr>
            <a:r>
              <a:rPr lang="en-US" altLang="en-US" b="1" dirty="0">
                <a:latin typeface="Arial" panose="020B0604020202020204" pitchFamily="34" charset="0"/>
              </a:rPr>
              <a:t>System transformation takes time and trust</a:t>
            </a:r>
            <a:r>
              <a:rPr lang="en-US" altLang="en-US" dirty="0">
                <a:latin typeface="Arial" panose="020B0604020202020204" pitchFamily="34" charset="0"/>
              </a:rPr>
              <a:t> – Programs like E.C.H.O. and the hotel conversion didn’t happen overnight. They required years of groundwork, community engagement, and the political will to try something different.</a:t>
            </a:r>
          </a:p>
          <a:p>
            <a:pPr defTabSz="933602" eaLnBrk="0" fontAlgn="base" hangingPunct="0">
              <a:spcBef>
                <a:spcPct val="0"/>
              </a:spcBef>
              <a:spcAft>
                <a:spcPct val="0"/>
              </a:spcAft>
              <a:buFontTx/>
              <a:buChar char="•"/>
            </a:pPr>
            <a:r>
              <a:rPr lang="en-US" altLang="en-US" b="1" dirty="0">
                <a:latin typeface="Arial" panose="020B0604020202020204" pitchFamily="34" charset="0"/>
              </a:rPr>
              <a:t>Data tells the story</a:t>
            </a:r>
            <a:r>
              <a:rPr lang="en-US" altLang="en-US" dirty="0">
                <a:latin typeface="Arial" panose="020B0604020202020204" pitchFamily="34" charset="0"/>
              </a:rPr>
              <a:t> – PIT counts, outreach metrics, and system-wide data helped us understand emerging trends and tailor interventions quickly.</a:t>
            </a:r>
          </a:p>
          <a:p>
            <a:endParaRPr lang="en-US" dirty="0"/>
          </a:p>
          <a:p>
            <a:r>
              <a:rPr lang="en-US" dirty="0"/>
              <a:t>Our work is far from finished. Looking ahead, the Village of Oak Park is:</a:t>
            </a:r>
          </a:p>
          <a:p>
            <a:pPr marL="175050" indent="-175050">
              <a:buFont typeface="Arial" panose="020B0604020202020204" pitchFamily="34" charset="0"/>
              <a:buChar char="•"/>
            </a:pPr>
            <a:r>
              <a:rPr lang="en-US" dirty="0"/>
              <a:t>Exploring </a:t>
            </a:r>
            <a:r>
              <a:rPr lang="en-US" b="1" dirty="0"/>
              <a:t>permanent supportive housing</a:t>
            </a:r>
            <a:r>
              <a:rPr lang="en-US" dirty="0"/>
              <a:t> models as part of our long-term housing strategy.</a:t>
            </a:r>
          </a:p>
          <a:p>
            <a:pPr marL="175050" indent="-175050">
              <a:buFont typeface="Arial" panose="020B0604020202020204" pitchFamily="34" charset="0"/>
              <a:buChar char="•"/>
            </a:pPr>
            <a:r>
              <a:rPr lang="en-US" dirty="0"/>
              <a:t>Continuing to strengthen the </a:t>
            </a:r>
            <a:r>
              <a:rPr lang="en-US" b="1" dirty="0"/>
              <a:t>E.C.H.O. response team</a:t>
            </a:r>
            <a:r>
              <a:rPr lang="en-US" dirty="0"/>
              <a:t> with additional training, coordination, and expanded service hours.</a:t>
            </a:r>
          </a:p>
          <a:p>
            <a:pPr marL="175050" indent="-175050">
              <a:buFont typeface="Arial" panose="020B0604020202020204" pitchFamily="34" charset="0"/>
              <a:buChar char="•"/>
            </a:pPr>
            <a:r>
              <a:rPr lang="en-US" dirty="0"/>
              <a:t>Monitoring policy updates at the state and federal level to </a:t>
            </a:r>
            <a:r>
              <a:rPr lang="en-US" b="1" dirty="0"/>
              <a:t>align with new guidance</a:t>
            </a:r>
            <a:r>
              <a:rPr lang="en-US" dirty="0"/>
              <a:t> and funding opportunities.</a:t>
            </a:r>
          </a:p>
          <a:p>
            <a:pPr marL="175050" indent="-175050">
              <a:buFont typeface="Arial" panose="020B0604020202020204" pitchFamily="34" charset="0"/>
              <a:buChar char="•"/>
            </a:pPr>
            <a:r>
              <a:rPr lang="en-US" dirty="0"/>
              <a:t>Deepening community education efforts tied to the </a:t>
            </a:r>
            <a:r>
              <a:rPr lang="en-US" b="1" dirty="0"/>
              <a:t>Make REAL Change</a:t>
            </a:r>
            <a:r>
              <a:rPr lang="en-US" dirty="0"/>
              <a:t> campaign.</a:t>
            </a:r>
          </a:p>
          <a:p>
            <a:endParaRPr lang="en-US" dirty="0"/>
          </a:p>
        </p:txBody>
      </p:sp>
      <p:sp>
        <p:nvSpPr>
          <p:cNvPr id="4" name="Slide Number Placeholder 3"/>
          <p:cNvSpPr>
            <a:spLocks noGrp="1"/>
          </p:cNvSpPr>
          <p:nvPr>
            <p:ph type="sldNum" sz="quarter" idx="5"/>
          </p:nvPr>
        </p:nvSpPr>
        <p:spPr/>
        <p:txBody>
          <a:bodyPr/>
          <a:lstStyle/>
          <a:p>
            <a:fld id="{46C89C24-0EEA-4552-BC8F-AD97C9E8630A}" type="slidenum">
              <a:rPr lang="en-US" smtClean="0"/>
              <a:t>11</a:t>
            </a:fld>
            <a:endParaRPr lang="en-US"/>
          </a:p>
        </p:txBody>
      </p:sp>
    </p:spTree>
    <p:extLst>
      <p:ext uri="{BB962C8B-B14F-4D97-AF65-F5344CB8AC3E}">
        <p14:creationId xmlns:p14="http://schemas.microsoft.com/office/powerpoint/2010/main" val="2186806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C89C24-0EEA-4552-BC8F-AD97C9E8630A}" type="slidenum">
              <a:rPr lang="en-US" smtClean="0"/>
              <a:t>12</a:t>
            </a:fld>
            <a:endParaRPr lang="en-US"/>
          </a:p>
        </p:txBody>
      </p:sp>
    </p:spTree>
    <p:extLst>
      <p:ext uri="{BB962C8B-B14F-4D97-AF65-F5344CB8AC3E}">
        <p14:creationId xmlns:p14="http://schemas.microsoft.com/office/powerpoint/2010/main" val="4093881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To begin, I think it’s important to ground our conversation in the current data we’re seeing across Cook County. Between 2023 and 2024, Chicago experienced a 207% increase in overall homelessness. Even when excluding recent New Arrivals, unsheltered homelessness alone rose by 47% — a staggering trend that speaks to the mounting challenges across the region.</a:t>
            </a:r>
          </a:p>
          <a:p>
            <a:endParaRPr lang="en-US" b="0" dirty="0"/>
          </a:p>
          <a:p>
            <a:r>
              <a:rPr lang="en-US" b="0" dirty="0"/>
              <a:t>According to the National Alliance to End Homelessness, several interrelated factors are driving this increase:</a:t>
            </a:r>
          </a:p>
          <a:p>
            <a:pPr marL="175050" indent="-175050">
              <a:buFont typeface="Arial" panose="020B0604020202020204" pitchFamily="34" charset="0"/>
              <a:buChar char="•"/>
            </a:pPr>
            <a:r>
              <a:rPr lang="en-US" b="0" dirty="0"/>
              <a:t>A sharp rise in rental prices, outpacing stagnant wages</a:t>
            </a:r>
          </a:p>
          <a:p>
            <a:pPr marL="175050" indent="-175050">
              <a:buFont typeface="Arial" panose="020B0604020202020204" pitchFamily="34" charset="0"/>
              <a:buChar char="•"/>
            </a:pPr>
            <a:r>
              <a:rPr lang="en-US" b="0" dirty="0"/>
              <a:t>A severe shortage of affordable housing units</a:t>
            </a:r>
          </a:p>
          <a:p>
            <a:pPr marL="175050" indent="-175050">
              <a:buFont typeface="Arial" panose="020B0604020202020204" pitchFamily="34" charset="0"/>
              <a:buChar char="•"/>
            </a:pPr>
            <a:r>
              <a:rPr lang="en-US" b="0" dirty="0"/>
              <a:t>Limited access to healthcare, behavioral health, and wraparound services</a:t>
            </a:r>
          </a:p>
          <a:p>
            <a:pPr marL="175050" indent="-175050">
              <a:buFont typeface="Arial" panose="020B0604020202020204" pitchFamily="34" charset="0"/>
              <a:buChar char="•"/>
            </a:pPr>
            <a:r>
              <a:rPr lang="en-US" b="0" dirty="0"/>
              <a:t>Systemic racism and ongoing housing discrimination</a:t>
            </a:r>
          </a:p>
          <a:p>
            <a:endParaRPr lang="en-US" b="0" dirty="0"/>
          </a:p>
          <a:p>
            <a:r>
              <a:rPr lang="en-US" b="0" dirty="0"/>
              <a:t>These drivers are not unique to Chicago or Cook County. Communities across the country, rural, suburban, and urban alike are grappling with similar conditions. But by acknowledging the scale of the problem locally, we can better understand why municipal involvement and coordinated strategies are critical.</a:t>
            </a:r>
          </a:p>
        </p:txBody>
      </p:sp>
      <p:sp>
        <p:nvSpPr>
          <p:cNvPr id="4" name="Slide Number Placeholder 3"/>
          <p:cNvSpPr>
            <a:spLocks noGrp="1"/>
          </p:cNvSpPr>
          <p:nvPr>
            <p:ph type="sldNum" sz="quarter" idx="5"/>
          </p:nvPr>
        </p:nvSpPr>
        <p:spPr/>
        <p:txBody>
          <a:bodyPr/>
          <a:lstStyle/>
          <a:p>
            <a:fld id="{46C89C24-0EEA-4552-BC8F-AD97C9E8630A}" type="slidenum">
              <a:rPr lang="en-US" smtClean="0"/>
              <a:t>2</a:t>
            </a:fld>
            <a:endParaRPr lang="en-US"/>
          </a:p>
        </p:txBody>
      </p:sp>
    </p:spTree>
    <p:extLst>
      <p:ext uri="{BB962C8B-B14F-4D97-AF65-F5344CB8AC3E}">
        <p14:creationId xmlns:p14="http://schemas.microsoft.com/office/powerpoint/2010/main" val="2741552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Breaking this down further, the Village of Oak Park is located within suburban Cook County, and our focus is specifically on the West Cook region. Between 2023 and 2024, rates of homelessness across suburban Cook County increased by 12.5%, reflecting broader regional trends.</a:t>
            </a:r>
          </a:p>
          <a:p>
            <a:r>
              <a:rPr lang="en-US" b="0" dirty="0"/>
              <a:t>Our primary service partner, Housing Forward, serves 26 municipalities in West Cook County. Across all of their programs, they saw a 7% increase in the number of individuals served — from 637 in 2023 to 684 in 2024.</a:t>
            </a:r>
          </a:p>
          <a:p>
            <a:r>
              <a:rPr lang="en-US" b="0" dirty="0"/>
              <a:t>When we look at Street Outreach specifically, the rise is even more pronounced. Housing Forward’s outreach teams reported an 18% increase in the number of unsheltered individuals engaged across their 26-community service area — from 371 individuals in 2023 to 438 in 2024.</a:t>
            </a:r>
          </a:p>
          <a:p>
            <a:r>
              <a:rPr lang="en-US" b="0" dirty="0"/>
              <a:t>In the Village of Oak Park alone, the number of unsheltered individuals served through Street Outreach increased 23% — from 111 in 2023 to 137 in 2024.</a:t>
            </a:r>
          </a:p>
          <a:p>
            <a:r>
              <a:rPr lang="en-US" b="0" dirty="0"/>
              <a:t>Perhaps most striking but deceiving, we saw an 80% increase in unsheltered families with minors served through Street Outreach in Oak Park — from 5 families in 2023 to 9 families in 2024. This sharp rise emphasizes the growing need for family-specific interventions and accessible services.</a:t>
            </a:r>
          </a:p>
          <a:p>
            <a:endParaRPr lang="en-US" dirty="0"/>
          </a:p>
        </p:txBody>
      </p:sp>
      <p:sp>
        <p:nvSpPr>
          <p:cNvPr id="4" name="Slide Number Placeholder 3"/>
          <p:cNvSpPr>
            <a:spLocks noGrp="1"/>
          </p:cNvSpPr>
          <p:nvPr>
            <p:ph type="sldNum" sz="quarter" idx="5"/>
          </p:nvPr>
        </p:nvSpPr>
        <p:spPr/>
        <p:txBody>
          <a:bodyPr/>
          <a:lstStyle/>
          <a:p>
            <a:fld id="{46C89C24-0EEA-4552-BC8F-AD97C9E8630A}" type="slidenum">
              <a:rPr lang="en-US" smtClean="0"/>
              <a:t>3</a:t>
            </a:fld>
            <a:endParaRPr lang="en-US"/>
          </a:p>
        </p:txBody>
      </p:sp>
    </p:spTree>
    <p:extLst>
      <p:ext uri="{BB962C8B-B14F-4D97-AF65-F5344CB8AC3E}">
        <p14:creationId xmlns:p14="http://schemas.microsoft.com/office/powerpoint/2010/main" val="2108637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To better understand where we are today, it’s important to look at how the local homelessness landscape has evolved over the past four years — especially in response to COVID-19 and subsequent shifts in funding and service delivery.</a:t>
            </a:r>
          </a:p>
          <a:p>
            <a:r>
              <a:rPr lang="en-US" b="0" dirty="0"/>
              <a:t>In 2020, during the early months of the pandemic, we saw a temporary decrease in unsheltered homelessness. This was largely due to state and local shelter-in-place mandates, the closure of traditional congregate shelters, and the rapid development of non-congregate interim housing solutions, such as hotel-based shelter programs. This pivot allowed for safer distancing while still offering shelter and supportive services.</a:t>
            </a:r>
          </a:p>
          <a:p>
            <a:r>
              <a:rPr lang="en-US" b="0" dirty="0"/>
              <a:t>Throughout 2021 and 2022, Housing Forward — our lead homeless service provider — continued to operate under an interim housing model. During this time, they were also able to leverage federal pandemic relief funds, including CDBG-CV and other sources, to expand access to rental assistance and maintain hotel shelter capacity.</a:t>
            </a:r>
          </a:p>
          <a:p>
            <a:r>
              <a:rPr lang="en-US" b="0" dirty="0"/>
              <a:t>By 2023, however, many of those temporary federal resources had expired or been fully expended. As a result, communities like ours began to feel the pressure of returning to pre-pandemic service levels — but with a larger population in need and fewer financial resources to support flexible or expanded programming. This transition period also revealed the limitations of our existing shelter and housing infrastructure, especially in addressing rising unsheltered homelessness and increasing needs among families and individuals newly entering the system.</a:t>
            </a:r>
          </a:p>
          <a:p>
            <a:endParaRPr lang="en-US" dirty="0"/>
          </a:p>
        </p:txBody>
      </p:sp>
      <p:sp>
        <p:nvSpPr>
          <p:cNvPr id="4" name="Slide Number Placeholder 3"/>
          <p:cNvSpPr>
            <a:spLocks noGrp="1"/>
          </p:cNvSpPr>
          <p:nvPr>
            <p:ph type="sldNum" sz="quarter" idx="5"/>
          </p:nvPr>
        </p:nvSpPr>
        <p:spPr/>
        <p:txBody>
          <a:bodyPr/>
          <a:lstStyle/>
          <a:p>
            <a:fld id="{46C89C24-0EEA-4552-BC8F-AD97C9E8630A}" type="slidenum">
              <a:rPr lang="en-US" smtClean="0"/>
              <a:t>4</a:t>
            </a:fld>
            <a:endParaRPr lang="en-US"/>
          </a:p>
        </p:txBody>
      </p:sp>
    </p:spTree>
    <p:extLst>
      <p:ext uri="{BB962C8B-B14F-4D97-AF65-F5344CB8AC3E}">
        <p14:creationId xmlns:p14="http://schemas.microsoft.com/office/powerpoint/2010/main" val="2577953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In 2023, our community partner Housing Forward made a significant investment in long-term solutions by purchasing the Write Inn, a local hotel in Oak Park that had already served as a successful interim housing site throughout the pandemic.</a:t>
            </a:r>
          </a:p>
          <a:p>
            <a:r>
              <a:rPr lang="en-US" b="0" dirty="0"/>
              <a:t>This acquisition was made possible through a $6.5 million allocation of American Rescue Plan Act (ARPA) funds, and it marked a pivotal shift from temporary hotel shelter to a permanent fixed-site interim housing model.</a:t>
            </a:r>
          </a:p>
          <a:p>
            <a:r>
              <a:rPr lang="en-US" b="0" dirty="0"/>
              <a:t>The total renovation costs were estimated at $9.7 million. The Village of Oak Park stepped in to support this effort by:</a:t>
            </a:r>
          </a:p>
          <a:p>
            <a:pPr marL="175050" indent="-175050">
              <a:buFont typeface="Arial" panose="020B0604020202020204" pitchFamily="34" charset="0"/>
              <a:buChar char="•"/>
            </a:pPr>
            <a:r>
              <a:rPr lang="en-US" b="0" dirty="0"/>
              <a:t>Contributing $1 million in funds,</a:t>
            </a:r>
          </a:p>
          <a:p>
            <a:pPr marL="175050" indent="-175050">
              <a:buFont typeface="Arial" panose="020B0604020202020204" pitchFamily="34" charset="0"/>
              <a:buChar char="•"/>
            </a:pPr>
            <a:r>
              <a:rPr lang="en-US" b="0" dirty="0"/>
              <a:t>Writing and administering a CDBG-CV grant that secured an additional $2 million,</a:t>
            </a:r>
          </a:p>
          <a:p>
            <a:pPr marL="175050" indent="-175050">
              <a:buFont typeface="Arial" panose="020B0604020202020204" pitchFamily="34" charset="0"/>
              <a:buChar char="•"/>
            </a:pPr>
            <a:r>
              <a:rPr lang="en-US" b="0" dirty="0"/>
              <a:t>And working with Housing Forward to leverage these combined public investments to secure the remaining $6 million in needed funding.</a:t>
            </a:r>
          </a:p>
          <a:p>
            <a:pPr marL="175050" indent="-175050">
              <a:buFont typeface="Arial" panose="020B0604020202020204" pitchFamily="34" charset="0"/>
              <a:buChar char="•"/>
            </a:pPr>
            <a:r>
              <a:rPr lang="en-US" b="0" dirty="0"/>
              <a:t>The redesigned Write Inn will offer 56 private rooms for individuals and families experiencing homelessness. This model provides short-term, dignified accommodations alongside structured programming focused on transitioning clients into permanent housing.</a:t>
            </a:r>
          </a:p>
          <a:p>
            <a:r>
              <a:rPr lang="en-US" b="0" dirty="0"/>
              <a:t>Key components include:</a:t>
            </a:r>
          </a:p>
          <a:p>
            <a:pPr marL="175050" indent="-175050">
              <a:buFont typeface="Arial" panose="020B0604020202020204" pitchFamily="34" charset="0"/>
              <a:buChar char="•"/>
            </a:pPr>
            <a:r>
              <a:rPr lang="en-US" b="0" dirty="0"/>
              <a:t>Wraparound services, such as case management, income supports, and housing navigation;</a:t>
            </a:r>
          </a:p>
          <a:p>
            <a:pPr marL="175050" indent="-175050">
              <a:buFont typeface="Arial" panose="020B0604020202020204" pitchFamily="34" charset="0"/>
              <a:buChar char="•"/>
            </a:pPr>
            <a:r>
              <a:rPr lang="en-US" b="0" dirty="0"/>
              <a:t>On-site health assessments and behavioral health services; and</a:t>
            </a:r>
          </a:p>
          <a:p>
            <a:pPr marL="175050" indent="-175050">
              <a:buFont typeface="Arial" panose="020B0604020202020204" pitchFamily="34" charset="0"/>
              <a:buChar char="•"/>
            </a:pPr>
            <a:r>
              <a:rPr lang="en-US" b="0" dirty="0"/>
              <a:t>A dedicated space for recuperative/respite care, offering a safe and stable environment for those recovering from medical or behavioral health episodes.</a:t>
            </a:r>
          </a:p>
          <a:p>
            <a:pPr marL="175050" indent="-175050">
              <a:buFont typeface="Arial" panose="020B0604020202020204" pitchFamily="34" charset="0"/>
              <a:buChar char="•"/>
            </a:pPr>
            <a:r>
              <a:rPr lang="en-US" b="0" dirty="0"/>
              <a:t>What’s exciting is that this model doesn’t just address immediate shelter — it builds a bridge to long-term housing stability, using coordinated care and community partnership as its foundation.</a:t>
            </a:r>
          </a:p>
        </p:txBody>
      </p:sp>
      <p:sp>
        <p:nvSpPr>
          <p:cNvPr id="4" name="Slide Number Placeholder 3"/>
          <p:cNvSpPr>
            <a:spLocks noGrp="1"/>
          </p:cNvSpPr>
          <p:nvPr>
            <p:ph type="sldNum" sz="quarter" idx="5"/>
          </p:nvPr>
        </p:nvSpPr>
        <p:spPr/>
        <p:txBody>
          <a:bodyPr/>
          <a:lstStyle/>
          <a:p>
            <a:fld id="{46C89C24-0EEA-4552-BC8F-AD97C9E8630A}" type="slidenum">
              <a:rPr lang="en-US" smtClean="0"/>
              <a:t>5</a:t>
            </a:fld>
            <a:endParaRPr lang="en-US"/>
          </a:p>
        </p:txBody>
      </p:sp>
    </p:spTree>
    <p:extLst>
      <p:ext uri="{BB962C8B-B14F-4D97-AF65-F5344CB8AC3E}">
        <p14:creationId xmlns:p14="http://schemas.microsoft.com/office/powerpoint/2010/main" val="2157212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Village of Oak Park has prioritized strong, ongoing partnerships with community-based organizations like Housing Forward. Our progress addressing homelessness in the region would not be possible without these trusted relationships.</a:t>
            </a:r>
          </a:p>
          <a:p>
            <a:r>
              <a:rPr lang="en-US" b="0" dirty="0"/>
              <a:t>Over the past three years, we've seen a noticeable increase in encampments throughout the community. In each case, the Village has worked closely with Housing Forward to quickly connect individuals to hotel vouchers and housing resources, helping reduce visible homelessness in a coordinated, compassionate way. One theme we consistently heard from people in encampments was: </a:t>
            </a:r>
            <a:r>
              <a:rPr lang="en-US" b="0" i="1" dirty="0"/>
              <a:t>"This place feels safer, more stable, and it's close to the train line."</a:t>
            </a:r>
            <a:br>
              <a:rPr lang="en-US" b="0" dirty="0"/>
            </a:br>
            <a:r>
              <a:rPr lang="en-US" b="0" dirty="0"/>
              <a:t>Oak Park’s accessibility, safety, and perceived welcoming environment have contributed to the growth of visible homelessness — but also underscore a broader regional gap in shelter options.</a:t>
            </a:r>
          </a:p>
          <a:p>
            <a:endParaRPr lang="en-US" b="0" dirty="0"/>
          </a:p>
          <a:p>
            <a:r>
              <a:rPr lang="en-US" b="0" dirty="0"/>
              <a:t>Neighboring communities, located between 7 to 40 miles away, operate shelters that are frequently at capacity. Within Housing Forward’s 26-community service area, Oak Park is the only municipality operating a congregate shelter.</a:t>
            </a:r>
          </a:p>
          <a:p>
            <a:r>
              <a:rPr lang="en-US" b="0" dirty="0"/>
              <a:t>For the past 2.5 years, Housing Forward has operated a 20-bed shelter at the St. Catherine–St. Lucy site, which has remained at full capacity every single night.</a:t>
            </a:r>
          </a:p>
          <a:p>
            <a:endParaRPr lang="en-US" b="0" dirty="0"/>
          </a:p>
          <a:p>
            <a:r>
              <a:rPr lang="en-US" b="0" dirty="0"/>
              <a:t>To address this urgent need, the Village led a collaborative effort to identify and repurpose an underutilized community facility owned by the Oak Park Housing Authority. </a:t>
            </a:r>
          </a:p>
          <a:p>
            <a:r>
              <a:rPr lang="en-US" b="0" dirty="0"/>
              <a:t>We:</a:t>
            </a:r>
          </a:p>
          <a:p>
            <a:pPr marL="175050" indent="-175050">
              <a:buFont typeface="Arial" panose="020B0604020202020204" pitchFamily="34" charset="0"/>
              <a:buChar char="•"/>
            </a:pPr>
            <a:r>
              <a:rPr lang="en-US" b="0" dirty="0"/>
              <a:t>Identified fire/life safety concerns and addressed code compliance needs,</a:t>
            </a:r>
          </a:p>
          <a:p>
            <a:pPr marL="175050" indent="-175050">
              <a:buFont typeface="Arial" panose="020B0604020202020204" pitchFamily="34" charset="0"/>
              <a:buChar char="•"/>
            </a:pPr>
            <a:r>
              <a:rPr lang="en-US" b="0" dirty="0"/>
              <a:t>Submitted and secured zoning changes to allow for shelter use, and</a:t>
            </a:r>
          </a:p>
          <a:p>
            <a:pPr marL="175050" indent="-175050">
              <a:buFont typeface="Arial" panose="020B0604020202020204" pitchFamily="34" charset="0"/>
              <a:buChar char="•"/>
            </a:pPr>
            <a:r>
              <a:rPr lang="en-US" b="0" dirty="0"/>
              <a:t>Secured $250,000 from the Cook County HOME Office to support rehabilitation.</a:t>
            </a:r>
          </a:p>
          <a:p>
            <a:pPr marL="175050" indent="-175050">
              <a:buFont typeface="Arial" panose="020B0604020202020204" pitchFamily="34" charset="0"/>
              <a:buChar char="•"/>
            </a:pPr>
            <a:r>
              <a:rPr lang="en-US" b="0" dirty="0"/>
              <a:t>The result is a new 4,500 square-foot shelter facility that will open with 45 beds, more than doubling local shelter capacity.</a:t>
            </a:r>
          </a:p>
          <a:p>
            <a:endParaRPr lang="en-US" b="0" dirty="0"/>
          </a:p>
          <a:p>
            <a:r>
              <a:rPr lang="en-US" b="0" dirty="0"/>
              <a:t>Key features of the new shelter:</a:t>
            </a:r>
          </a:p>
          <a:p>
            <a:pPr marL="175050" indent="-175050">
              <a:buFont typeface="Arial" panose="020B0604020202020204" pitchFamily="34" charset="0"/>
              <a:buChar char="•"/>
            </a:pPr>
            <a:r>
              <a:rPr lang="en-US" b="0" dirty="0"/>
              <a:t>5 bathrooms, 2 showers, 3 semi-private sleeping areas</a:t>
            </a:r>
          </a:p>
          <a:p>
            <a:pPr marL="175050" indent="-175050">
              <a:buFont typeface="Arial" panose="020B0604020202020204" pitchFamily="34" charset="0"/>
              <a:buChar char="•"/>
            </a:pPr>
            <a:r>
              <a:rPr lang="en-US" b="0" dirty="0"/>
              <a:t>Congregate dining space and commercial kitchen</a:t>
            </a:r>
          </a:p>
          <a:p>
            <a:pPr marL="175050" indent="-175050">
              <a:buFont typeface="Arial" panose="020B0604020202020204" pitchFamily="34" charset="0"/>
              <a:buChar char="•"/>
            </a:pPr>
            <a:r>
              <a:rPr lang="en-US" b="0" dirty="0"/>
              <a:t>Proximity to public transit (CTA Green Line, PACE &amp; bus routes)</a:t>
            </a:r>
          </a:p>
          <a:p>
            <a:pPr marL="175050" indent="-175050">
              <a:buFont typeface="Arial" panose="020B0604020202020204" pitchFamily="34" charset="0"/>
              <a:buChar char="•"/>
            </a:pPr>
            <a:r>
              <a:rPr lang="en-US" b="0" dirty="0"/>
              <a:t>Year-round operations: Open 365 days/year, from 5:00 p.m. to 9:00 a.m. – which is essential to a late exit as individuals share they didn’t have another community space to visit when typically exiting at 6am</a:t>
            </a:r>
          </a:p>
          <a:p>
            <a:pPr marL="175050" indent="-175050">
              <a:buFont typeface="Arial" panose="020B0604020202020204" pitchFamily="34" charset="0"/>
              <a:buChar char="•"/>
            </a:pPr>
            <a:r>
              <a:rPr lang="en-US" b="0" dirty="0"/>
              <a:t>This expansion represents a strategic and community-driven solution — one that not only meets immediate needs, but also demonstrates how local governments can help fill critical regional service gaps.</a:t>
            </a:r>
          </a:p>
          <a:p>
            <a:endParaRPr lang="en-US" dirty="0"/>
          </a:p>
        </p:txBody>
      </p:sp>
      <p:sp>
        <p:nvSpPr>
          <p:cNvPr id="4" name="Slide Number Placeholder 3"/>
          <p:cNvSpPr>
            <a:spLocks noGrp="1"/>
          </p:cNvSpPr>
          <p:nvPr>
            <p:ph type="sldNum" sz="quarter" idx="5"/>
          </p:nvPr>
        </p:nvSpPr>
        <p:spPr/>
        <p:txBody>
          <a:bodyPr/>
          <a:lstStyle/>
          <a:p>
            <a:fld id="{46C89C24-0EEA-4552-BC8F-AD97C9E8630A}" type="slidenum">
              <a:rPr lang="en-US" smtClean="0"/>
              <a:t>6</a:t>
            </a:fld>
            <a:endParaRPr lang="en-US"/>
          </a:p>
        </p:txBody>
      </p:sp>
    </p:spTree>
    <p:extLst>
      <p:ext uri="{BB962C8B-B14F-4D97-AF65-F5344CB8AC3E}">
        <p14:creationId xmlns:p14="http://schemas.microsoft.com/office/powerpoint/2010/main" val="1983497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E.C.H.O. program—Engaging Community for Healthy Outcomes—is the Village of Oak Park’s Alternative Response to Calls for Service Program. It was developed in direct response to:</a:t>
            </a:r>
          </a:p>
          <a:p>
            <a:pPr marL="175050" indent="-175050">
              <a:buFont typeface="Arial" panose="020B0604020202020204" pitchFamily="34" charset="0"/>
              <a:buChar char="•"/>
            </a:pPr>
            <a:r>
              <a:rPr lang="en-US" b="0" dirty="0"/>
              <a:t>The Village Manager’s Mental Health Taskforce recommendations, (comprised of key stakeholders that live, work, and serve in the community)</a:t>
            </a:r>
          </a:p>
          <a:p>
            <a:pPr marL="175050" indent="-175050">
              <a:buFont typeface="Arial" panose="020B0604020202020204" pitchFamily="34" charset="0"/>
              <a:buChar char="•"/>
            </a:pPr>
            <a:r>
              <a:rPr lang="en-US" b="0" dirty="0"/>
              <a:t>The passage of the Community Emergency Services and Support Act (CESSA) in 2021, and</a:t>
            </a:r>
          </a:p>
          <a:p>
            <a:pPr marL="175050" indent="-175050">
              <a:buFont typeface="Arial" panose="020B0604020202020204" pitchFamily="34" charset="0"/>
              <a:buChar char="•"/>
            </a:pPr>
            <a:r>
              <a:rPr lang="en-US" b="0" dirty="0"/>
              <a:t>Findings from the </a:t>
            </a:r>
            <a:r>
              <a:rPr lang="en-US" b="0" dirty="0" err="1"/>
              <a:t>BerryDunn</a:t>
            </a:r>
            <a:r>
              <a:rPr lang="en-US" b="0" dirty="0"/>
              <a:t> report, which assessed local public safety operations and recommended innovative approaches to low-risk, non-emergency calls.</a:t>
            </a:r>
          </a:p>
          <a:p>
            <a:endParaRPr lang="en-US" b="0" dirty="0"/>
          </a:p>
          <a:p>
            <a:r>
              <a:rPr lang="en-US" b="0" dirty="0"/>
              <a:t>This initiative was community-driven, shaped by years of local advocacy, and is fully aligned with state legislation and national best practices in crisis response.</a:t>
            </a:r>
          </a:p>
          <a:p>
            <a:r>
              <a:rPr lang="en-US" b="0" dirty="0"/>
              <a:t>At its core, E.C.H.O. is about reimagining public safety—shifting from a one-size-fits-all emergency response model to a multidisciplinary, person-centered approach focused on community wellness.</a:t>
            </a:r>
          </a:p>
          <a:p>
            <a:r>
              <a:rPr lang="en-US" b="0" dirty="0"/>
              <a:t>Program Goals:</a:t>
            </a:r>
          </a:p>
          <a:p>
            <a:pPr marL="175050" indent="-175050">
              <a:buFont typeface="Arial" panose="020B0604020202020204" pitchFamily="34" charset="0"/>
              <a:buChar char="•"/>
            </a:pPr>
            <a:r>
              <a:rPr lang="en-US" b="0" dirty="0"/>
              <a:t>Enhance community safety and well-being.</a:t>
            </a:r>
          </a:p>
          <a:p>
            <a:pPr marL="175050" indent="-175050">
              <a:buFont typeface="Arial" panose="020B0604020202020204" pitchFamily="34" charset="0"/>
              <a:buChar char="•"/>
            </a:pPr>
            <a:r>
              <a:rPr lang="en-US" b="0" dirty="0"/>
              <a:t>Deliver compassionate, non-police responses to non-emergency, low-risk 911 calls.</a:t>
            </a:r>
          </a:p>
          <a:p>
            <a:pPr marL="175050" indent="-175050">
              <a:buFont typeface="Arial" panose="020B0604020202020204" pitchFamily="34" charset="0"/>
              <a:buChar char="•"/>
            </a:pPr>
            <a:r>
              <a:rPr lang="en-US" b="0" dirty="0"/>
              <a:t>Connect residents with social services and behavioral health supports—not citations or custody.</a:t>
            </a:r>
          </a:p>
          <a:p>
            <a:pPr marL="175050" indent="-175050">
              <a:buFont typeface="Arial" panose="020B0604020202020204" pitchFamily="34" charset="0"/>
              <a:buChar char="•"/>
            </a:pPr>
            <a:r>
              <a:rPr lang="en-US" b="0" dirty="0"/>
              <a:t>Support unhoused residents to better access housing, shelter, and alternative resources</a:t>
            </a:r>
          </a:p>
          <a:p>
            <a:endParaRPr lang="en-US" b="0" dirty="0"/>
          </a:p>
          <a:p>
            <a:r>
              <a:rPr lang="en-US" b="0" dirty="0"/>
              <a:t>Key Features of E.C.H.O.:</a:t>
            </a:r>
          </a:p>
          <a:p>
            <a:r>
              <a:rPr lang="en-US" b="0" dirty="0"/>
              <a:t>Specialized Response Teams that respond to:</a:t>
            </a:r>
          </a:p>
          <a:p>
            <a:pPr marL="641852" lvl="1" indent="-175050">
              <a:buFont typeface="Arial" panose="020B0604020202020204" pitchFamily="34" charset="0"/>
              <a:buChar char="•"/>
            </a:pPr>
            <a:r>
              <a:rPr lang="en-US" b="0" dirty="0"/>
              <a:t>Mental health concerns,</a:t>
            </a:r>
          </a:p>
          <a:p>
            <a:pPr marL="641852" lvl="1" indent="-175050">
              <a:buFont typeface="Arial" panose="020B0604020202020204" pitchFamily="34" charset="0"/>
              <a:buChar char="•"/>
            </a:pPr>
            <a:r>
              <a:rPr lang="en-US" b="0" dirty="0"/>
              <a:t>Calls involving individuals experiencing homelessness,</a:t>
            </a:r>
          </a:p>
          <a:p>
            <a:pPr marL="641852" lvl="1" indent="-175050">
              <a:buFont typeface="Arial" panose="020B0604020202020204" pitchFamily="34" charset="0"/>
              <a:buChar char="•"/>
            </a:pPr>
            <a:r>
              <a:rPr lang="en-US" b="0" dirty="0"/>
              <a:t>Low-risk behavioral health events, and</a:t>
            </a:r>
          </a:p>
          <a:p>
            <a:pPr marL="641852" lvl="1" indent="-175050">
              <a:buFont typeface="Arial" panose="020B0604020202020204" pitchFamily="34" charset="0"/>
              <a:buChar char="•"/>
            </a:pPr>
            <a:r>
              <a:rPr lang="en-US" b="0" dirty="0"/>
              <a:t>Traumatic community incidents.</a:t>
            </a:r>
          </a:p>
          <a:p>
            <a:r>
              <a:rPr lang="en-US" b="0" dirty="0"/>
              <a:t>Community Care Navigation, a cornerstone of the program, ensures:</a:t>
            </a:r>
          </a:p>
          <a:p>
            <a:pPr marL="641852" lvl="1" indent="-175050">
              <a:buFont typeface="Arial" panose="020B0604020202020204" pitchFamily="34" charset="0"/>
              <a:buChar char="•"/>
            </a:pPr>
            <a:r>
              <a:rPr lang="en-US" b="0" dirty="0"/>
              <a:t>Follow-up care after a 911 call or service interaction,</a:t>
            </a:r>
          </a:p>
          <a:p>
            <a:pPr marL="641852" lvl="1" indent="-175050">
              <a:buFont typeface="Arial" panose="020B0604020202020204" pitchFamily="34" charset="0"/>
              <a:buChar char="•"/>
            </a:pPr>
            <a:r>
              <a:rPr lang="en-US" b="0" dirty="0"/>
              <a:t>Connection to housing, mental health, substance use, and other vital resources, and</a:t>
            </a:r>
          </a:p>
          <a:p>
            <a:pPr marL="641852" lvl="1" indent="-175050">
              <a:buFont typeface="Arial" panose="020B0604020202020204" pitchFamily="34" charset="0"/>
              <a:buChar char="•"/>
            </a:pPr>
            <a:r>
              <a:rPr lang="en-US" b="0" dirty="0"/>
              <a:t>Ongoing case management, when needed, by trained care coordinators embedded within the Village.</a:t>
            </a:r>
          </a:p>
          <a:p>
            <a:r>
              <a:rPr lang="en-US" b="0" dirty="0"/>
              <a:t>E.C.H.O. represents Oak Park’s commitment to collaborative public safety, working </a:t>
            </a:r>
            <a:r>
              <a:rPr lang="en-US" dirty="0"/>
              <a:t>hand-in-hand with public health agencies, first responders, and community-based partners to better meet the diverse and evolving needs of our neighbors. Here is a short video clip regarding part of the team.</a:t>
            </a:r>
          </a:p>
          <a:p>
            <a:endParaRPr lang="en-US" dirty="0"/>
          </a:p>
        </p:txBody>
      </p:sp>
      <p:sp>
        <p:nvSpPr>
          <p:cNvPr id="4" name="Slide Number Placeholder 3"/>
          <p:cNvSpPr>
            <a:spLocks noGrp="1"/>
          </p:cNvSpPr>
          <p:nvPr>
            <p:ph type="sldNum" sz="quarter" idx="5"/>
          </p:nvPr>
        </p:nvSpPr>
        <p:spPr/>
        <p:txBody>
          <a:bodyPr/>
          <a:lstStyle/>
          <a:p>
            <a:fld id="{46C89C24-0EEA-4552-BC8F-AD97C9E8630A}" type="slidenum">
              <a:rPr lang="en-US" smtClean="0"/>
              <a:t>7</a:t>
            </a:fld>
            <a:endParaRPr lang="en-US"/>
          </a:p>
        </p:txBody>
      </p:sp>
    </p:spTree>
    <p:extLst>
      <p:ext uri="{BB962C8B-B14F-4D97-AF65-F5344CB8AC3E}">
        <p14:creationId xmlns:p14="http://schemas.microsoft.com/office/powerpoint/2010/main" val="1044326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In 2024, the Village of Oak Park joined a regional cohort for the 100-Day Challenge, a nationally recognized initiative designed to accelerate progress on urgent issues—in this case, unsheltered homelessness.</a:t>
            </a:r>
          </a:p>
          <a:p>
            <a:r>
              <a:rPr lang="en-US" b="0" dirty="0"/>
              <a:t>The Challenge was facilitated by RE!NSTITUTE, an international nonprofit with a proven model for collaborative systems transformation. Their work centers on aligning local systems and stakeholders to achieve ambitious, time-bound goals that drive long-term change.</a:t>
            </a:r>
          </a:p>
          <a:p>
            <a:endParaRPr lang="en-US" b="0" dirty="0"/>
          </a:p>
          <a:p>
            <a:r>
              <a:rPr lang="en-US" b="0" dirty="0"/>
              <a:t>Suburban Cook County was one of five Illinois cohorts selected to participate. Over the course of 100 days, our cross-sector team committed to:</a:t>
            </a:r>
          </a:p>
          <a:p>
            <a:pPr marL="175050" indent="-175050">
              <a:buFont typeface="Arial" panose="020B0604020202020204" pitchFamily="34" charset="0"/>
              <a:buChar char="•"/>
            </a:pPr>
            <a:r>
              <a:rPr lang="en-US" b="0" dirty="0"/>
              <a:t>Housing 88 individuals experiencing unsheltered homelessness,</a:t>
            </a:r>
          </a:p>
          <a:p>
            <a:pPr marL="175050" indent="-175050">
              <a:buFont typeface="Arial" panose="020B0604020202020204" pitchFamily="34" charset="0"/>
              <a:buChar char="•"/>
            </a:pPr>
            <a:r>
              <a:rPr lang="en-US" b="0" dirty="0"/>
              <a:t>With a goal that 30% of those housed would be adults age 55 and older.</a:t>
            </a:r>
          </a:p>
          <a:p>
            <a:endParaRPr lang="en-US" b="0" dirty="0"/>
          </a:p>
          <a:p>
            <a:r>
              <a:rPr lang="en-US" b="0" dirty="0"/>
              <a:t>Our team included:</a:t>
            </a:r>
          </a:p>
          <a:p>
            <a:pPr marL="175050" indent="-175050">
              <a:buFont typeface="Arial" panose="020B0604020202020204" pitchFamily="34" charset="0"/>
              <a:buChar char="•"/>
            </a:pPr>
            <a:r>
              <a:rPr lang="en-US" b="0" dirty="0"/>
              <a:t>Frontline staff from homeless outreach, housing navigation, and shelter programs,</a:t>
            </a:r>
          </a:p>
          <a:p>
            <a:pPr marL="175050" indent="-175050">
              <a:buFont typeface="Arial" panose="020B0604020202020204" pitchFamily="34" charset="0"/>
              <a:buChar char="•"/>
            </a:pPr>
            <a:r>
              <a:rPr lang="en-US" b="0" dirty="0"/>
              <a:t>Local government and health agency representatives, and</a:t>
            </a:r>
          </a:p>
          <a:p>
            <a:pPr marL="175050" indent="-175050">
              <a:buFont typeface="Arial" panose="020B0604020202020204" pitchFamily="34" charset="0"/>
              <a:buChar char="•"/>
            </a:pPr>
            <a:r>
              <a:rPr lang="en-US" b="0" dirty="0"/>
              <a:t>Individuals with lived experience of homelessness, whose insights were critical in shaping our strategy.</a:t>
            </a:r>
          </a:p>
          <a:p>
            <a:endParaRPr lang="en-US" b="0" dirty="0"/>
          </a:p>
          <a:p>
            <a:r>
              <a:rPr lang="en-US" b="0" dirty="0"/>
              <a:t>Success in this challenge required us to strengthen coordination between every part of the housing response system from street outreach and case management to landlords and housing providers.</a:t>
            </a:r>
          </a:p>
          <a:p>
            <a:endParaRPr lang="en-US" b="0" dirty="0"/>
          </a:p>
          <a:p>
            <a:r>
              <a:rPr lang="en-US" b="0" dirty="0"/>
              <a:t>Innovative Strategy: Accelerated Moving Events</a:t>
            </a:r>
          </a:p>
          <a:p>
            <a:pPr marL="175050" indent="-175050">
              <a:buFont typeface="Arial" panose="020B0604020202020204" pitchFamily="34" charset="0"/>
              <a:buChar char="•"/>
            </a:pPr>
            <a:r>
              <a:rPr lang="en-US" b="0" dirty="0"/>
              <a:t>One of the core strategies we implemented was a series of Accelerated Moving Events:</a:t>
            </a:r>
          </a:p>
          <a:p>
            <a:pPr marL="175050" indent="-175050">
              <a:buFont typeface="Arial" panose="020B0604020202020204" pitchFamily="34" charset="0"/>
              <a:buChar char="•"/>
            </a:pPr>
            <a:r>
              <a:rPr lang="en-US" b="0" dirty="0"/>
              <a:t>These were community-based gatherings that brought together landlords with available units and households actively searching for housing.</a:t>
            </a:r>
          </a:p>
          <a:p>
            <a:pPr marL="175050" indent="-175050">
              <a:buFont typeface="Arial" panose="020B0604020202020204" pitchFamily="34" charset="0"/>
              <a:buChar char="•"/>
            </a:pPr>
            <a:r>
              <a:rPr lang="en-US" b="0" dirty="0"/>
              <a:t>Events served as a matchmaking platform—reducing delays, demystifying voucher processes, and highlighting the benefits of landlord participation in local housing programs.</a:t>
            </a:r>
          </a:p>
          <a:p>
            <a:endParaRPr lang="en-US" b="0" dirty="0"/>
          </a:p>
          <a:p>
            <a:r>
              <a:rPr lang="en-US" b="0" dirty="0"/>
              <a:t>Results:</a:t>
            </a:r>
          </a:p>
          <a:p>
            <a:r>
              <a:rPr lang="en-US" b="0" dirty="0"/>
              <a:t>We not only met our goal—we exceeded it:</a:t>
            </a:r>
          </a:p>
          <a:p>
            <a:pPr marL="175050" indent="-175050">
              <a:buFont typeface="Arial" panose="020B0604020202020204" pitchFamily="34" charset="0"/>
              <a:buChar char="•"/>
            </a:pPr>
            <a:r>
              <a:rPr lang="en-US" b="0" dirty="0"/>
              <a:t>123 individuals were successfully housed.</a:t>
            </a:r>
          </a:p>
          <a:p>
            <a:pPr marL="175050" indent="-175050">
              <a:buFont typeface="Arial" panose="020B0604020202020204" pitchFamily="34" charset="0"/>
              <a:buChar char="•"/>
            </a:pPr>
            <a:r>
              <a:rPr lang="en-US" b="0" dirty="0"/>
              <a:t>333 individuals were connected to emergency shelter and temporary housing.</a:t>
            </a:r>
          </a:p>
          <a:p>
            <a:pPr marL="175050" indent="-175050">
              <a:buFont typeface="Arial" panose="020B0604020202020204" pitchFamily="34" charset="0"/>
              <a:buChar char="•"/>
            </a:pPr>
            <a:r>
              <a:rPr lang="en-US" b="0" dirty="0"/>
              <a:t>30% of those housed were age 55 or older, achieving our equity goal for older adults.</a:t>
            </a:r>
          </a:p>
          <a:p>
            <a:r>
              <a:rPr lang="en-US" b="0" dirty="0"/>
              <a:t>This challenge reaffirmed that when systems align around shared goals, with a deep commitment to innovation and inclusion, real progress is not only possible it’s scalable. However, we did also experience a lot of stigma from landlords and limitations for housing availability. </a:t>
            </a:r>
          </a:p>
          <a:p>
            <a:endParaRPr lang="en-US" dirty="0"/>
          </a:p>
        </p:txBody>
      </p:sp>
      <p:sp>
        <p:nvSpPr>
          <p:cNvPr id="4" name="Slide Number Placeholder 3"/>
          <p:cNvSpPr>
            <a:spLocks noGrp="1"/>
          </p:cNvSpPr>
          <p:nvPr>
            <p:ph type="sldNum" sz="quarter" idx="5"/>
          </p:nvPr>
        </p:nvSpPr>
        <p:spPr/>
        <p:txBody>
          <a:bodyPr/>
          <a:lstStyle/>
          <a:p>
            <a:fld id="{46C89C24-0EEA-4552-BC8F-AD97C9E8630A}" type="slidenum">
              <a:rPr lang="en-US" smtClean="0"/>
              <a:t>8</a:t>
            </a:fld>
            <a:endParaRPr lang="en-US"/>
          </a:p>
        </p:txBody>
      </p:sp>
    </p:spTree>
    <p:extLst>
      <p:ext uri="{BB962C8B-B14F-4D97-AF65-F5344CB8AC3E}">
        <p14:creationId xmlns:p14="http://schemas.microsoft.com/office/powerpoint/2010/main" val="2112818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In response to community concerns around panhandling, public safety, and business impact, while staying committed to supporting those who are truly in need, the Village of Oak Park launched a new public education and engagement campaign called “Make REAL Change, Not Spare Change.” The goal of this initiative is not to criminalize poverty, but rather to educate the public on the distinctions between homelessness, panhandling, and solicitation, and to encourage long-term, sustainable solutions over short-term giving.</a:t>
            </a:r>
          </a:p>
          <a:p>
            <a:endParaRPr lang="en-US" b="0" dirty="0"/>
          </a:p>
          <a:p>
            <a:r>
              <a:rPr lang="en-US" b="0" dirty="0"/>
              <a:t>Campaign Objectives:</a:t>
            </a:r>
          </a:p>
          <a:p>
            <a:pPr marL="175050" indent="-175050">
              <a:buFont typeface="Arial" panose="020B0604020202020204" pitchFamily="34" charset="0"/>
              <a:buChar char="•"/>
            </a:pPr>
            <a:r>
              <a:rPr lang="en-US" b="0" dirty="0"/>
              <a:t>Educate the Public:</a:t>
            </a:r>
          </a:p>
          <a:p>
            <a:pPr marL="641852" lvl="1" indent="-175050">
              <a:buFont typeface="Arial" panose="020B0604020202020204" pitchFamily="34" charset="0"/>
              <a:buChar char="•"/>
            </a:pPr>
            <a:r>
              <a:rPr lang="en-US" b="0" dirty="0"/>
              <a:t>Through signage, local media, and community forums, we’re informing residents that homelessness and panhandling are not the same. We share the root causes of homelessness and emphasize how directing support to service providers—rather than individuals—can have a greater, more lasting impact.</a:t>
            </a:r>
          </a:p>
          <a:p>
            <a:pPr marL="175050" indent="-175050">
              <a:buFont typeface="Arial" panose="020B0604020202020204" pitchFamily="34" charset="0"/>
              <a:buChar char="•"/>
            </a:pPr>
            <a:r>
              <a:rPr lang="en-US" b="0" dirty="0"/>
              <a:t>Promote Long-Term Solutions:</a:t>
            </a:r>
          </a:p>
          <a:p>
            <a:pPr marL="641852" lvl="1" indent="-175050">
              <a:buFont typeface="Arial" panose="020B0604020202020204" pitchFamily="34" charset="0"/>
              <a:buChar char="•"/>
            </a:pPr>
            <a:r>
              <a:rPr lang="en-US" b="0" dirty="0"/>
              <a:t>The campaign encourages the public to redirect financial generosity into community-based programs that address housing instability, mental health, job training, and food security. This also helps reduce visible panhandling by providing alternative ways for the public to contribute meaningfully.</a:t>
            </a:r>
          </a:p>
          <a:p>
            <a:pPr marL="175050" indent="-175050">
              <a:buFont typeface="Arial" panose="020B0604020202020204" pitchFamily="34" charset="0"/>
              <a:buChar char="•"/>
            </a:pPr>
            <a:r>
              <a:rPr lang="en-US" b="0" dirty="0"/>
              <a:t>Support Local Business:</a:t>
            </a:r>
          </a:p>
          <a:p>
            <a:pPr marL="641852" lvl="1" indent="-175050">
              <a:buFont typeface="Arial" panose="020B0604020202020204" pitchFamily="34" charset="0"/>
              <a:buChar char="•"/>
            </a:pPr>
            <a:r>
              <a:rPr lang="en-US" b="0" dirty="0"/>
              <a:t>We’ve heard directly from businesses that panhandling and unauthorized solicitation—especially in front of storefronts—creates discomfort for customers and staff. By providing them tools and messaging through this campaign, we’re aiming to preserve Oak Park’s welcoming atmosphere while still showing compassion and leadership on this issue.</a:t>
            </a:r>
          </a:p>
          <a:p>
            <a:pPr marL="175050" indent="-175050">
              <a:buFont typeface="Arial" panose="020B0604020202020204" pitchFamily="34" charset="0"/>
              <a:buChar char="•"/>
            </a:pPr>
            <a:r>
              <a:rPr lang="en-US" b="0" dirty="0"/>
              <a:t>Improve Public Safety and Perception:</a:t>
            </a:r>
          </a:p>
          <a:p>
            <a:pPr marL="641852" lvl="1" indent="-175050">
              <a:buFont typeface="Arial" panose="020B0604020202020204" pitchFamily="34" charset="0"/>
              <a:buChar char="•"/>
            </a:pPr>
            <a:r>
              <a:rPr lang="en-US" b="0" dirty="0"/>
              <a:t>The campaign is also about shifting public perception—moving away from fear or avoidance and toward community-based solutions. At the same time, we remind the public it is appropriate to call 911 or request E.C.H.O. support when safety concerns arise or when someone appears to need services.</a:t>
            </a:r>
          </a:p>
          <a:p>
            <a:endParaRPr lang="en-US" b="0" dirty="0"/>
          </a:p>
          <a:p>
            <a:r>
              <a:rPr lang="en-US" b="0" dirty="0"/>
              <a:t>How It Works: The Village partnered with the Oak Park-River Forest Chamber of Commerce to serve as fiscal agent for community donations. Contributions to the campaign are managed by the Village and distributed through our partner Housing Forward in the form of:</a:t>
            </a:r>
          </a:p>
          <a:p>
            <a:pPr marL="175050" indent="-175050">
              <a:buFont typeface="Arial" panose="020B0604020202020204" pitchFamily="34" charset="0"/>
              <a:buChar char="•"/>
            </a:pPr>
            <a:r>
              <a:rPr lang="en-US" b="0" dirty="0"/>
              <a:t>Hotel vouchers ($75 value)</a:t>
            </a:r>
          </a:p>
          <a:p>
            <a:pPr marL="175050" indent="-175050">
              <a:buFont typeface="Arial" panose="020B0604020202020204" pitchFamily="34" charset="0"/>
              <a:buChar char="•"/>
            </a:pPr>
            <a:r>
              <a:rPr lang="en-US" b="0" dirty="0"/>
              <a:t>Food gift cards ($50 value)</a:t>
            </a:r>
          </a:p>
          <a:p>
            <a:endParaRPr lang="en-US" b="0" dirty="0"/>
          </a:p>
          <a:p>
            <a:r>
              <a:rPr lang="en-US" b="0" dirty="0"/>
              <a:t>These supports are provided directly to unhoused individuals identified through our outreach teams.</a:t>
            </a:r>
          </a:p>
          <a:p>
            <a:endParaRPr lang="en-US" b="0" dirty="0"/>
          </a:p>
          <a:p>
            <a:r>
              <a:rPr lang="en-US" b="0" dirty="0"/>
              <a:t>Clarifying Legal Distinctions:</a:t>
            </a:r>
          </a:p>
          <a:p>
            <a:r>
              <a:rPr lang="en-US" b="0" dirty="0"/>
              <a:t>As part of this initiative, we’re also educating the public on the difference between panhandling (which is legal) and soliciting without a permit (which is not):</a:t>
            </a:r>
          </a:p>
          <a:p>
            <a:r>
              <a:rPr lang="en-US" b="0" dirty="0"/>
              <a:t>Panhandling:</a:t>
            </a:r>
          </a:p>
          <a:p>
            <a:pPr marL="641852" lvl="1" indent="-175050">
              <a:buFont typeface="Arial" panose="020B0604020202020204" pitchFamily="34" charset="0"/>
              <a:buChar char="•"/>
            </a:pPr>
            <a:r>
              <a:rPr lang="en-US" b="0" dirty="0"/>
              <a:t>Legal but discouraged via direct giving.</a:t>
            </a:r>
          </a:p>
          <a:p>
            <a:pPr marL="641852" lvl="1" indent="-175050">
              <a:buFont typeface="Arial" panose="020B0604020202020204" pitchFamily="34" charset="0"/>
              <a:buChar char="•"/>
            </a:pPr>
            <a:r>
              <a:rPr lang="en-US" b="0" dirty="0"/>
              <a:t>Residents are encouraged to refer individuals to Housing Forward or E.C.H.O.</a:t>
            </a:r>
          </a:p>
          <a:p>
            <a:pPr marL="641852" lvl="1" indent="-175050">
              <a:buFont typeface="Arial" panose="020B0604020202020204" pitchFamily="34" charset="0"/>
              <a:buChar char="•"/>
            </a:pPr>
            <a:r>
              <a:rPr lang="en-US" b="0" dirty="0"/>
              <a:t>If the behavior becomes aggressive or involves roadways, residents should contact the appropriate response line, including police non-emergency or E.C.H.O.</a:t>
            </a:r>
          </a:p>
          <a:p>
            <a:r>
              <a:rPr lang="en-US" b="0" dirty="0"/>
              <a:t>Soliciting without a permit:</a:t>
            </a:r>
          </a:p>
          <a:p>
            <a:pPr marL="641852" lvl="1" indent="-175050">
              <a:buFont typeface="Arial" panose="020B0604020202020204" pitchFamily="34" charset="0"/>
              <a:buChar char="•"/>
            </a:pPr>
            <a:r>
              <a:rPr lang="en-US" b="0" dirty="0"/>
              <a:t>Violates Village code.</a:t>
            </a:r>
          </a:p>
          <a:p>
            <a:pPr marL="641852" lvl="1" indent="-175050">
              <a:buFont typeface="Arial" panose="020B0604020202020204" pitchFamily="34" charset="0"/>
              <a:buChar char="•"/>
            </a:pPr>
            <a:r>
              <a:rPr lang="en-US" b="0" dirty="0"/>
              <a:t>Businesses or residents can report these instances. Initial encounters typically involve education and a warning.</a:t>
            </a:r>
          </a:p>
          <a:p>
            <a:r>
              <a:rPr lang="en-US" b="0" dirty="0"/>
              <a:t>Overall, this campaign is one part of a broader strategy to balance compassion with public safety, support our community partners, and build a more informed and engaged public. We believe that real change comes from systems that work together—and that includes residents, local businesses, government, and service providers.</a:t>
            </a:r>
          </a:p>
          <a:p>
            <a:endParaRPr lang="en-US" dirty="0"/>
          </a:p>
        </p:txBody>
      </p:sp>
      <p:sp>
        <p:nvSpPr>
          <p:cNvPr id="4" name="Slide Number Placeholder 3"/>
          <p:cNvSpPr>
            <a:spLocks noGrp="1"/>
          </p:cNvSpPr>
          <p:nvPr>
            <p:ph type="sldNum" sz="quarter" idx="5"/>
          </p:nvPr>
        </p:nvSpPr>
        <p:spPr/>
        <p:txBody>
          <a:bodyPr/>
          <a:lstStyle/>
          <a:p>
            <a:fld id="{46C89C24-0EEA-4552-BC8F-AD97C9E8630A}" type="slidenum">
              <a:rPr lang="en-US" smtClean="0"/>
              <a:t>9</a:t>
            </a:fld>
            <a:endParaRPr lang="en-US"/>
          </a:p>
        </p:txBody>
      </p:sp>
    </p:spTree>
    <p:extLst>
      <p:ext uri="{BB962C8B-B14F-4D97-AF65-F5344CB8AC3E}">
        <p14:creationId xmlns:p14="http://schemas.microsoft.com/office/powerpoint/2010/main" val="2797983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612B-E66C-484A-8FE7-CA264E5F35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04BA4E-E19F-4D7F-A547-4603D0FD32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F36276-A4E0-4D42-A8FB-DD3EF1320A99}"/>
              </a:ext>
            </a:extLst>
          </p:cNvPr>
          <p:cNvSpPr>
            <a:spLocks noGrp="1"/>
          </p:cNvSpPr>
          <p:nvPr>
            <p:ph type="dt" sz="half" idx="10"/>
          </p:nvPr>
        </p:nvSpPr>
        <p:spPr/>
        <p:txBody>
          <a:bodyPr/>
          <a:lstStyle/>
          <a:p>
            <a:fld id="{4AA0238F-14B5-47B2-A12A-8DCE11FFDCD5}" type="datetimeFigureOut">
              <a:rPr lang="en-US" smtClean="0"/>
              <a:t>6/11/2025</a:t>
            </a:fld>
            <a:endParaRPr lang="en-US"/>
          </a:p>
        </p:txBody>
      </p:sp>
      <p:sp>
        <p:nvSpPr>
          <p:cNvPr id="5" name="Footer Placeholder 4">
            <a:extLst>
              <a:ext uri="{FF2B5EF4-FFF2-40B4-BE49-F238E27FC236}">
                <a16:creationId xmlns:a16="http://schemas.microsoft.com/office/drawing/2014/main" id="{11D4366F-D537-4AFA-99CF-A4521B6728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5ECE89-B444-4AD2-A513-3F4D5153592B}"/>
              </a:ext>
            </a:extLst>
          </p:cNvPr>
          <p:cNvSpPr>
            <a:spLocks noGrp="1"/>
          </p:cNvSpPr>
          <p:nvPr>
            <p:ph type="sldNum" sz="quarter" idx="12"/>
          </p:nvPr>
        </p:nvSpPr>
        <p:spPr/>
        <p:txBody>
          <a:bodyPr/>
          <a:lstStyle/>
          <a:p>
            <a:fld id="{81D64253-6949-4C43-96AB-7206FD313DD3}" type="slidenum">
              <a:rPr lang="en-US" smtClean="0"/>
              <a:t>‹#›</a:t>
            </a:fld>
            <a:endParaRPr lang="en-US"/>
          </a:p>
        </p:txBody>
      </p:sp>
    </p:spTree>
    <p:extLst>
      <p:ext uri="{BB962C8B-B14F-4D97-AF65-F5344CB8AC3E}">
        <p14:creationId xmlns:p14="http://schemas.microsoft.com/office/powerpoint/2010/main" val="251919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4CE1F-8761-4F99-A9C4-7D91BC7E13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58AB41-1B49-4D43-BF3A-6AC15AEE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EA9EE2-EFB0-4544-AAB3-7626C80749D3}"/>
              </a:ext>
            </a:extLst>
          </p:cNvPr>
          <p:cNvSpPr>
            <a:spLocks noGrp="1"/>
          </p:cNvSpPr>
          <p:nvPr>
            <p:ph type="dt" sz="half" idx="10"/>
          </p:nvPr>
        </p:nvSpPr>
        <p:spPr/>
        <p:txBody>
          <a:bodyPr/>
          <a:lstStyle/>
          <a:p>
            <a:fld id="{4AA0238F-14B5-47B2-A12A-8DCE11FFDCD5}" type="datetimeFigureOut">
              <a:rPr lang="en-US" smtClean="0"/>
              <a:t>6/11/2025</a:t>
            </a:fld>
            <a:endParaRPr lang="en-US"/>
          </a:p>
        </p:txBody>
      </p:sp>
      <p:sp>
        <p:nvSpPr>
          <p:cNvPr id="5" name="Footer Placeholder 4">
            <a:extLst>
              <a:ext uri="{FF2B5EF4-FFF2-40B4-BE49-F238E27FC236}">
                <a16:creationId xmlns:a16="http://schemas.microsoft.com/office/drawing/2014/main" id="{AD3ACD85-263D-41C1-B760-ABC1C7A73D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DC5FCC-449C-4B86-9957-9E8F1EA02DD1}"/>
              </a:ext>
            </a:extLst>
          </p:cNvPr>
          <p:cNvSpPr>
            <a:spLocks noGrp="1"/>
          </p:cNvSpPr>
          <p:nvPr>
            <p:ph type="sldNum" sz="quarter" idx="12"/>
          </p:nvPr>
        </p:nvSpPr>
        <p:spPr/>
        <p:txBody>
          <a:bodyPr/>
          <a:lstStyle/>
          <a:p>
            <a:fld id="{81D64253-6949-4C43-96AB-7206FD313DD3}" type="slidenum">
              <a:rPr lang="en-US" smtClean="0"/>
              <a:t>‹#›</a:t>
            </a:fld>
            <a:endParaRPr lang="en-US"/>
          </a:p>
        </p:txBody>
      </p:sp>
    </p:spTree>
    <p:extLst>
      <p:ext uri="{BB962C8B-B14F-4D97-AF65-F5344CB8AC3E}">
        <p14:creationId xmlns:p14="http://schemas.microsoft.com/office/powerpoint/2010/main" val="3154650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9DA055-6B4F-407A-A67D-6F433CC628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19386A-AB90-4626-A95C-F2FCC80741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1E060D-10D2-459B-8B25-D6099815C671}"/>
              </a:ext>
            </a:extLst>
          </p:cNvPr>
          <p:cNvSpPr>
            <a:spLocks noGrp="1"/>
          </p:cNvSpPr>
          <p:nvPr>
            <p:ph type="dt" sz="half" idx="10"/>
          </p:nvPr>
        </p:nvSpPr>
        <p:spPr/>
        <p:txBody>
          <a:bodyPr/>
          <a:lstStyle/>
          <a:p>
            <a:fld id="{4AA0238F-14B5-47B2-A12A-8DCE11FFDCD5}" type="datetimeFigureOut">
              <a:rPr lang="en-US" smtClean="0"/>
              <a:t>6/11/2025</a:t>
            </a:fld>
            <a:endParaRPr lang="en-US"/>
          </a:p>
        </p:txBody>
      </p:sp>
      <p:sp>
        <p:nvSpPr>
          <p:cNvPr id="5" name="Footer Placeholder 4">
            <a:extLst>
              <a:ext uri="{FF2B5EF4-FFF2-40B4-BE49-F238E27FC236}">
                <a16:creationId xmlns:a16="http://schemas.microsoft.com/office/drawing/2014/main" id="{268FE1A7-8401-4926-8F9A-153945E50E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3E818A-EAD5-4E63-B9D6-488695A63CCC}"/>
              </a:ext>
            </a:extLst>
          </p:cNvPr>
          <p:cNvSpPr>
            <a:spLocks noGrp="1"/>
          </p:cNvSpPr>
          <p:nvPr>
            <p:ph type="sldNum" sz="quarter" idx="12"/>
          </p:nvPr>
        </p:nvSpPr>
        <p:spPr/>
        <p:txBody>
          <a:bodyPr/>
          <a:lstStyle/>
          <a:p>
            <a:fld id="{81D64253-6949-4C43-96AB-7206FD313DD3}" type="slidenum">
              <a:rPr lang="en-US" smtClean="0"/>
              <a:t>‹#›</a:t>
            </a:fld>
            <a:endParaRPr lang="en-US"/>
          </a:p>
        </p:txBody>
      </p:sp>
    </p:spTree>
    <p:extLst>
      <p:ext uri="{BB962C8B-B14F-4D97-AF65-F5344CB8AC3E}">
        <p14:creationId xmlns:p14="http://schemas.microsoft.com/office/powerpoint/2010/main" val="4259673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2930D-8B5A-449D-B869-B99103FC04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8FB80E-5830-4AF6-99D9-B2E960EE8C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24A402-31DB-4AD5-88A6-6F5A80137F84}"/>
              </a:ext>
            </a:extLst>
          </p:cNvPr>
          <p:cNvSpPr>
            <a:spLocks noGrp="1"/>
          </p:cNvSpPr>
          <p:nvPr>
            <p:ph type="dt" sz="half" idx="10"/>
          </p:nvPr>
        </p:nvSpPr>
        <p:spPr/>
        <p:txBody>
          <a:bodyPr/>
          <a:lstStyle/>
          <a:p>
            <a:fld id="{4AA0238F-14B5-47B2-A12A-8DCE11FFDCD5}" type="datetimeFigureOut">
              <a:rPr lang="en-US" smtClean="0"/>
              <a:t>6/11/2025</a:t>
            </a:fld>
            <a:endParaRPr lang="en-US"/>
          </a:p>
        </p:txBody>
      </p:sp>
      <p:sp>
        <p:nvSpPr>
          <p:cNvPr id="5" name="Footer Placeholder 4">
            <a:extLst>
              <a:ext uri="{FF2B5EF4-FFF2-40B4-BE49-F238E27FC236}">
                <a16:creationId xmlns:a16="http://schemas.microsoft.com/office/drawing/2014/main" id="{06DB872E-EA09-4B30-AE6B-F201525992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52F546-7600-42A7-B4DC-6549892A8F2E}"/>
              </a:ext>
            </a:extLst>
          </p:cNvPr>
          <p:cNvSpPr>
            <a:spLocks noGrp="1"/>
          </p:cNvSpPr>
          <p:nvPr>
            <p:ph type="sldNum" sz="quarter" idx="12"/>
          </p:nvPr>
        </p:nvSpPr>
        <p:spPr/>
        <p:txBody>
          <a:bodyPr/>
          <a:lstStyle/>
          <a:p>
            <a:fld id="{81D64253-6949-4C43-96AB-7206FD313DD3}" type="slidenum">
              <a:rPr lang="en-US" smtClean="0"/>
              <a:t>‹#›</a:t>
            </a:fld>
            <a:endParaRPr lang="en-US"/>
          </a:p>
        </p:txBody>
      </p:sp>
    </p:spTree>
    <p:extLst>
      <p:ext uri="{BB962C8B-B14F-4D97-AF65-F5344CB8AC3E}">
        <p14:creationId xmlns:p14="http://schemas.microsoft.com/office/powerpoint/2010/main" val="2565213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77FB1-B899-4D6D-9C9F-962C2C3EC3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55B30C-C1A8-4A4C-9457-4E13AD4C79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29E128-62DF-473F-817D-09BE074585A5}"/>
              </a:ext>
            </a:extLst>
          </p:cNvPr>
          <p:cNvSpPr>
            <a:spLocks noGrp="1"/>
          </p:cNvSpPr>
          <p:nvPr>
            <p:ph type="dt" sz="half" idx="10"/>
          </p:nvPr>
        </p:nvSpPr>
        <p:spPr/>
        <p:txBody>
          <a:bodyPr/>
          <a:lstStyle/>
          <a:p>
            <a:fld id="{4AA0238F-14B5-47B2-A12A-8DCE11FFDCD5}" type="datetimeFigureOut">
              <a:rPr lang="en-US" smtClean="0"/>
              <a:t>6/11/2025</a:t>
            </a:fld>
            <a:endParaRPr lang="en-US"/>
          </a:p>
        </p:txBody>
      </p:sp>
      <p:sp>
        <p:nvSpPr>
          <p:cNvPr id="5" name="Footer Placeholder 4">
            <a:extLst>
              <a:ext uri="{FF2B5EF4-FFF2-40B4-BE49-F238E27FC236}">
                <a16:creationId xmlns:a16="http://schemas.microsoft.com/office/drawing/2014/main" id="{4040C21B-789C-4AB5-B0B1-41E0E154BF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41694D-82C5-4C7D-9181-CAD162B962D6}"/>
              </a:ext>
            </a:extLst>
          </p:cNvPr>
          <p:cNvSpPr>
            <a:spLocks noGrp="1"/>
          </p:cNvSpPr>
          <p:nvPr>
            <p:ph type="sldNum" sz="quarter" idx="12"/>
          </p:nvPr>
        </p:nvSpPr>
        <p:spPr/>
        <p:txBody>
          <a:bodyPr/>
          <a:lstStyle/>
          <a:p>
            <a:fld id="{81D64253-6949-4C43-96AB-7206FD313DD3}" type="slidenum">
              <a:rPr lang="en-US" smtClean="0"/>
              <a:t>‹#›</a:t>
            </a:fld>
            <a:endParaRPr lang="en-US"/>
          </a:p>
        </p:txBody>
      </p:sp>
    </p:spTree>
    <p:extLst>
      <p:ext uri="{BB962C8B-B14F-4D97-AF65-F5344CB8AC3E}">
        <p14:creationId xmlns:p14="http://schemas.microsoft.com/office/powerpoint/2010/main" val="2927481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3F65B-3A9A-4837-8354-4C3E05FA94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6BF457-6699-4420-8520-C30AF7A560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6656A9-7891-4151-AE68-2C838ABB5D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334520-3D8D-4AB7-AB72-AA9DB65051AA}"/>
              </a:ext>
            </a:extLst>
          </p:cNvPr>
          <p:cNvSpPr>
            <a:spLocks noGrp="1"/>
          </p:cNvSpPr>
          <p:nvPr>
            <p:ph type="dt" sz="half" idx="10"/>
          </p:nvPr>
        </p:nvSpPr>
        <p:spPr/>
        <p:txBody>
          <a:bodyPr/>
          <a:lstStyle/>
          <a:p>
            <a:fld id="{4AA0238F-14B5-47B2-A12A-8DCE11FFDCD5}" type="datetimeFigureOut">
              <a:rPr lang="en-US" smtClean="0"/>
              <a:t>6/11/2025</a:t>
            </a:fld>
            <a:endParaRPr lang="en-US"/>
          </a:p>
        </p:txBody>
      </p:sp>
      <p:sp>
        <p:nvSpPr>
          <p:cNvPr id="6" name="Footer Placeholder 5">
            <a:extLst>
              <a:ext uri="{FF2B5EF4-FFF2-40B4-BE49-F238E27FC236}">
                <a16:creationId xmlns:a16="http://schemas.microsoft.com/office/drawing/2014/main" id="{CA53446B-29E8-42CE-B750-768CAA0E38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7B89F1-E1DD-45ED-A5C4-6631ECEEA902}"/>
              </a:ext>
            </a:extLst>
          </p:cNvPr>
          <p:cNvSpPr>
            <a:spLocks noGrp="1"/>
          </p:cNvSpPr>
          <p:nvPr>
            <p:ph type="sldNum" sz="quarter" idx="12"/>
          </p:nvPr>
        </p:nvSpPr>
        <p:spPr/>
        <p:txBody>
          <a:bodyPr/>
          <a:lstStyle/>
          <a:p>
            <a:fld id="{81D64253-6949-4C43-96AB-7206FD313DD3}" type="slidenum">
              <a:rPr lang="en-US" smtClean="0"/>
              <a:t>‹#›</a:t>
            </a:fld>
            <a:endParaRPr lang="en-US"/>
          </a:p>
        </p:txBody>
      </p:sp>
    </p:spTree>
    <p:extLst>
      <p:ext uri="{BB962C8B-B14F-4D97-AF65-F5344CB8AC3E}">
        <p14:creationId xmlns:p14="http://schemas.microsoft.com/office/powerpoint/2010/main" val="4250880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FD72F-CA1D-47EB-A476-2672E86F3F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C90631-0A73-44AE-B3AE-3850B5053C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0A83FF-4780-4A7A-9234-F181C7E2BF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FA14EF-660D-4804-B053-D50FE5441A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1F0239-B225-4825-B190-39B2B5E521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74879A-786A-4C82-A11B-D667C35B58D4}"/>
              </a:ext>
            </a:extLst>
          </p:cNvPr>
          <p:cNvSpPr>
            <a:spLocks noGrp="1"/>
          </p:cNvSpPr>
          <p:nvPr>
            <p:ph type="dt" sz="half" idx="10"/>
          </p:nvPr>
        </p:nvSpPr>
        <p:spPr/>
        <p:txBody>
          <a:bodyPr/>
          <a:lstStyle/>
          <a:p>
            <a:fld id="{4AA0238F-14B5-47B2-A12A-8DCE11FFDCD5}" type="datetimeFigureOut">
              <a:rPr lang="en-US" smtClean="0"/>
              <a:t>6/11/2025</a:t>
            </a:fld>
            <a:endParaRPr lang="en-US"/>
          </a:p>
        </p:txBody>
      </p:sp>
      <p:sp>
        <p:nvSpPr>
          <p:cNvPr id="8" name="Footer Placeholder 7">
            <a:extLst>
              <a:ext uri="{FF2B5EF4-FFF2-40B4-BE49-F238E27FC236}">
                <a16:creationId xmlns:a16="http://schemas.microsoft.com/office/drawing/2014/main" id="{77D31B80-094D-4B20-AABC-F1548A1613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BB8878-2C6E-4A69-8A95-564C436F7016}"/>
              </a:ext>
            </a:extLst>
          </p:cNvPr>
          <p:cNvSpPr>
            <a:spLocks noGrp="1"/>
          </p:cNvSpPr>
          <p:nvPr>
            <p:ph type="sldNum" sz="quarter" idx="12"/>
          </p:nvPr>
        </p:nvSpPr>
        <p:spPr/>
        <p:txBody>
          <a:bodyPr/>
          <a:lstStyle/>
          <a:p>
            <a:fld id="{81D64253-6949-4C43-96AB-7206FD313DD3}" type="slidenum">
              <a:rPr lang="en-US" smtClean="0"/>
              <a:t>‹#›</a:t>
            </a:fld>
            <a:endParaRPr lang="en-US"/>
          </a:p>
        </p:txBody>
      </p:sp>
    </p:spTree>
    <p:extLst>
      <p:ext uri="{BB962C8B-B14F-4D97-AF65-F5344CB8AC3E}">
        <p14:creationId xmlns:p14="http://schemas.microsoft.com/office/powerpoint/2010/main" val="1375321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35976-3706-430B-BE5E-8AEFDC0690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8AE71F-D17A-441E-B3E8-99691253B803}"/>
              </a:ext>
            </a:extLst>
          </p:cNvPr>
          <p:cNvSpPr>
            <a:spLocks noGrp="1"/>
          </p:cNvSpPr>
          <p:nvPr>
            <p:ph type="dt" sz="half" idx="10"/>
          </p:nvPr>
        </p:nvSpPr>
        <p:spPr/>
        <p:txBody>
          <a:bodyPr/>
          <a:lstStyle/>
          <a:p>
            <a:fld id="{4AA0238F-14B5-47B2-A12A-8DCE11FFDCD5}" type="datetimeFigureOut">
              <a:rPr lang="en-US" smtClean="0"/>
              <a:t>6/11/2025</a:t>
            </a:fld>
            <a:endParaRPr lang="en-US"/>
          </a:p>
        </p:txBody>
      </p:sp>
      <p:sp>
        <p:nvSpPr>
          <p:cNvPr id="4" name="Footer Placeholder 3">
            <a:extLst>
              <a:ext uri="{FF2B5EF4-FFF2-40B4-BE49-F238E27FC236}">
                <a16:creationId xmlns:a16="http://schemas.microsoft.com/office/drawing/2014/main" id="{825D0E3D-D7F3-45CB-BC0A-F10A08E6D6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CB2AF9-1B01-4F8E-8D91-D8F290B2B7BB}"/>
              </a:ext>
            </a:extLst>
          </p:cNvPr>
          <p:cNvSpPr>
            <a:spLocks noGrp="1"/>
          </p:cNvSpPr>
          <p:nvPr>
            <p:ph type="sldNum" sz="quarter" idx="12"/>
          </p:nvPr>
        </p:nvSpPr>
        <p:spPr/>
        <p:txBody>
          <a:bodyPr/>
          <a:lstStyle/>
          <a:p>
            <a:fld id="{81D64253-6949-4C43-96AB-7206FD313DD3}" type="slidenum">
              <a:rPr lang="en-US" smtClean="0"/>
              <a:t>‹#›</a:t>
            </a:fld>
            <a:endParaRPr lang="en-US"/>
          </a:p>
        </p:txBody>
      </p:sp>
    </p:spTree>
    <p:extLst>
      <p:ext uri="{BB962C8B-B14F-4D97-AF65-F5344CB8AC3E}">
        <p14:creationId xmlns:p14="http://schemas.microsoft.com/office/powerpoint/2010/main" val="4213650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C1A85C-7675-4210-A7D5-AE5EAEDD53CF}"/>
              </a:ext>
            </a:extLst>
          </p:cNvPr>
          <p:cNvSpPr>
            <a:spLocks noGrp="1"/>
          </p:cNvSpPr>
          <p:nvPr>
            <p:ph type="dt" sz="half" idx="10"/>
          </p:nvPr>
        </p:nvSpPr>
        <p:spPr/>
        <p:txBody>
          <a:bodyPr/>
          <a:lstStyle/>
          <a:p>
            <a:fld id="{4AA0238F-14B5-47B2-A12A-8DCE11FFDCD5}" type="datetimeFigureOut">
              <a:rPr lang="en-US" smtClean="0"/>
              <a:t>6/11/2025</a:t>
            </a:fld>
            <a:endParaRPr lang="en-US"/>
          </a:p>
        </p:txBody>
      </p:sp>
      <p:sp>
        <p:nvSpPr>
          <p:cNvPr id="3" name="Footer Placeholder 2">
            <a:extLst>
              <a:ext uri="{FF2B5EF4-FFF2-40B4-BE49-F238E27FC236}">
                <a16:creationId xmlns:a16="http://schemas.microsoft.com/office/drawing/2014/main" id="{CC24DC2C-D2B2-4A1B-A272-B38787E936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1D0E2B-DCBB-4432-AC5E-EA7D17BBCD10}"/>
              </a:ext>
            </a:extLst>
          </p:cNvPr>
          <p:cNvSpPr>
            <a:spLocks noGrp="1"/>
          </p:cNvSpPr>
          <p:nvPr>
            <p:ph type="sldNum" sz="quarter" idx="12"/>
          </p:nvPr>
        </p:nvSpPr>
        <p:spPr/>
        <p:txBody>
          <a:bodyPr/>
          <a:lstStyle/>
          <a:p>
            <a:fld id="{81D64253-6949-4C43-96AB-7206FD313DD3}" type="slidenum">
              <a:rPr lang="en-US" smtClean="0"/>
              <a:t>‹#›</a:t>
            </a:fld>
            <a:endParaRPr lang="en-US"/>
          </a:p>
        </p:txBody>
      </p:sp>
    </p:spTree>
    <p:extLst>
      <p:ext uri="{BB962C8B-B14F-4D97-AF65-F5344CB8AC3E}">
        <p14:creationId xmlns:p14="http://schemas.microsoft.com/office/powerpoint/2010/main" val="1413889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11E81-C622-4F3D-BE76-F67FA6013C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BA3E4A-D5B6-4218-9E21-939F2C9680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702A93-BB92-4E51-9100-E353401F76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FD7DBC-8CBF-4A4E-ACBD-59F85475A6CD}"/>
              </a:ext>
            </a:extLst>
          </p:cNvPr>
          <p:cNvSpPr>
            <a:spLocks noGrp="1"/>
          </p:cNvSpPr>
          <p:nvPr>
            <p:ph type="dt" sz="half" idx="10"/>
          </p:nvPr>
        </p:nvSpPr>
        <p:spPr/>
        <p:txBody>
          <a:bodyPr/>
          <a:lstStyle/>
          <a:p>
            <a:fld id="{4AA0238F-14B5-47B2-A12A-8DCE11FFDCD5}" type="datetimeFigureOut">
              <a:rPr lang="en-US" smtClean="0"/>
              <a:t>6/11/2025</a:t>
            </a:fld>
            <a:endParaRPr lang="en-US"/>
          </a:p>
        </p:txBody>
      </p:sp>
      <p:sp>
        <p:nvSpPr>
          <p:cNvPr id="6" name="Footer Placeholder 5">
            <a:extLst>
              <a:ext uri="{FF2B5EF4-FFF2-40B4-BE49-F238E27FC236}">
                <a16:creationId xmlns:a16="http://schemas.microsoft.com/office/drawing/2014/main" id="{2F556148-9B53-41F9-928C-7495BC5B3A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0AFCE-5BFF-4260-9142-EBE470530768}"/>
              </a:ext>
            </a:extLst>
          </p:cNvPr>
          <p:cNvSpPr>
            <a:spLocks noGrp="1"/>
          </p:cNvSpPr>
          <p:nvPr>
            <p:ph type="sldNum" sz="quarter" idx="12"/>
          </p:nvPr>
        </p:nvSpPr>
        <p:spPr/>
        <p:txBody>
          <a:bodyPr/>
          <a:lstStyle/>
          <a:p>
            <a:fld id="{81D64253-6949-4C43-96AB-7206FD313DD3}" type="slidenum">
              <a:rPr lang="en-US" smtClean="0"/>
              <a:t>‹#›</a:t>
            </a:fld>
            <a:endParaRPr lang="en-US"/>
          </a:p>
        </p:txBody>
      </p:sp>
    </p:spTree>
    <p:extLst>
      <p:ext uri="{BB962C8B-B14F-4D97-AF65-F5344CB8AC3E}">
        <p14:creationId xmlns:p14="http://schemas.microsoft.com/office/powerpoint/2010/main" val="1338645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FD292-65C5-4785-A1FC-A3A1748449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DC3D54-003B-4DAB-BAD8-886760ED3A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699142-7919-44EC-BEC6-A911324F7F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8246FC-E1C2-4A0F-BB4A-28A8528B7426}"/>
              </a:ext>
            </a:extLst>
          </p:cNvPr>
          <p:cNvSpPr>
            <a:spLocks noGrp="1"/>
          </p:cNvSpPr>
          <p:nvPr>
            <p:ph type="dt" sz="half" idx="10"/>
          </p:nvPr>
        </p:nvSpPr>
        <p:spPr/>
        <p:txBody>
          <a:bodyPr/>
          <a:lstStyle/>
          <a:p>
            <a:fld id="{4AA0238F-14B5-47B2-A12A-8DCE11FFDCD5}" type="datetimeFigureOut">
              <a:rPr lang="en-US" smtClean="0"/>
              <a:t>6/11/2025</a:t>
            </a:fld>
            <a:endParaRPr lang="en-US"/>
          </a:p>
        </p:txBody>
      </p:sp>
      <p:sp>
        <p:nvSpPr>
          <p:cNvPr id="6" name="Footer Placeholder 5">
            <a:extLst>
              <a:ext uri="{FF2B5EF4-FFF2-40B4-BE49-F238E27FC236}">
                <a16:creationId xmlns:a16="http://schemas.microsoft.com/office/drawing/2014/main" id="{D78B3156-50C4-4D29-9EF7-1626DE1C91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974DE9-6FB8-4FE1-BAFA-E3999B44EF61}"/>
              </a:ext>
            </a:extLst>
          </p:cNvPr>
          <p:cNvSpPr>
            <a:spLocks noGrp="1"/>
          </p:cNvSpPr>
          <p:nvPr>
            <p:ph type="sldNum" sz="quarter" idx="12"/>
          </p:nvPr>
        </p:nvSpPr>
        <p:spPr/>
        <p:txBody>
          <a:bodyPr/>
          <a:lstStyle/>
          <a:p>
            <a:fld id="{81D64253-6949-4C43-96AB-7206FD313DD3}" type="slidenum">
              <a:rPr lang="en-US" smtClean="0"/>
              <a:t>‹#›</a:t>
            </a:fld>
            <a:endParaRPr lang="en-US"/>
          </a:p>
        </p:txBody>
      </p:sp>
    </p:spTree>
    <p:extLst>
      <p:ext uri="{BB962C8B-B14F-4D97-AF65-F5344CB8AC3E}">
        <p14:creationId xmlns:p14="http://schemas.microsoft.com/office/powerpoint/2010/main" val="4283873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D1034E-7A8B-4076-9A56-8F62BFBD58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D64AEF-1368-47F2-9008-E7B7D92ACA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151325-38C7-4783-B2D8-B1FB985754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0238F-14B5-47B2-A12A-8DCE11FFDCD5}" type="datetimeFigureOut">
              <a:rPr lang="en-US" smtClean="0"/>
              <a:t>6/11/2025</a:t>
            </a:fld>
            <a:endParaRPr lang="en-US"/>
          </a:p>
        </p:txBody>
      </p:sp>
      <p:sp>
        <p:nvSpPr>
          <p:cNvPr id="5" name="Footer Placeholder 4">
            <a:extLst>
              <a:ext uri="{FF2B5EF4-FFF2-40B4-BE49-F238E27FC236}">
                <a16:creationId xmlns:a16="http://schemas.microsoft.com/office/drawing/2014/main" id="{81AA2F51-0E35-4374-8197-D7DBA968B9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0DF8B13-6E33-43F9-A64D-45A14DBDEE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D64253-6949-4C43-96AB-7206FD313DD3}" type="slidenum">
              <a:rPr lang="en-US" smtClean="0"/>
              <a:t>‹#›</a:t>
            </a:fld>
            <a:endParaRPr lang="en-US"/>
          </a:p>
        </p:txBody>
      </p:sp>
    </p:spTree>
    <p:extLst>
      <p:ext uri="{BB962C8B-B14F-4D97-AF65-F5344CB8AC3E}">
        <p14:creationId xmlns:p14="http://schemas.microsoft.com/office/powerpoint/2010/main" val="1413987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mailto:vmatheny@oak-park.u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endhomelessness.org/systemic-racism-and-marginalization/"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428D2-0174-4335-AD97-F38E13174816}"/>
              </a:ext>
            </a:extLst>
          </p:cNvPr>
          <p:cNvSpPr>
            <a:spLocks noGrp="1"/>
          </p:cNvSpPr>
          <p:nvPr>
            <p:ph type="ctrTitle"/>
          </p:nvPr>
        </p:nvSpPr>
        <p:spPr/>
        <p:txBody>
          <a:bodyPr/>
          <a:lstStyle/>
          <a:p>
            <a:r>
              <a:rPr lang="en-US" dirty="0">
                <a:solidFill>
                  <a:schemeClr val="bg1"/>
                </a:solidFill>
                <a:latin typeface="Gill Sans MT" panose="020B0502020104020203" pitchFamily="34" charset="0"/>
              </a:rPr>
              <a:t>Best Practices for </a:t>
            </a:r>
            <a:br>
              <a:rPr lang="en-US" dirty="0">
                <a:solidFill>
                  <a:schemeClr val="bg1"/>
                </a:solidFill>
                <a:latin typeface="Gill Sans MT" panose="020B0502020104020203" pitchFamily="34" charset="0"/>
              </a:rPr>
            </a:br>
            <a:r>
              <a:rPr lang="en-US" dirty="0">
                <a:solidFill>
                  <a:schemeClr val="bg1"/>
                </a:solidFill>
                <a:latin typeface="Gill Sans MT" panose="020B0502020104020203" pitchFamily="34" charset="0"/>
              </a:rPr>
              <a:t>Addressing Homelessness</a:t>
            </a:r>
          </a:p>
        </p:txBody>
      </p:sp>
      <p:sp>
        <p:nvSpPr>
          <p:cNvPr id="3" name="Subtitle 2">
            <a:extLst>
              <a:ext uri="{FF2B5EF4-FFF2-40B4-BE49-F238E27FC236}">
                <a16:creationId xmlns:a16="http://schemas.microsoft.com/office/drawing/2014/main" id="{4A02A5D1-8602-4511-AD26-2D40B3E55EFD}"/>
              </a:ext>
            </a:extLst>
          </p:cNvPr>
          <p:cNvSpPr>
            <a:spLocks noGrp="1"/>
          </p:cNvSpPr>
          <p:nvPr>
            <p:ph type="subTitle" idx="1"/>
          </p:nvPr>
        </p:nvSpPr>
        <p:spPr/>
        <p:txBody>
          <a:bodyPr>
            <a:normAutofit fontScale="92500" lnSpcReduction="20000"/>
          </a:bodyPr>
          <a:lstStyle/>
          <a:p>
            <a:r>
              <a:rPr lang="en-US" sz="4000" dirty="0">
                <a:solidFill>
                  <a:schemeClr val="bg1"/>
                </a:solidFill>
                <a:latin typeface="Gill Sans Nova" panose="020B0602020104020203" pitchFamily="34" charset="0"/>
              </a:rPr>
              <a:t>Vanessa Matheny, MSW</a:t>
            </a:r>
          </a:p>
          <a:p>
            <a:r>
              <a:rPr lang="en-US" sz="4000" dirty="0">
                <a:solidFill>
                  <a:schemeClr val="bg1"/>
                </a:solidFill>
                <a:latin typeface="Gill Sans Nova" panose="020B0602020104020203" pitchFamily="34" charset="0"/>
              </a:rPr>
              <a:t>Community Services Administrator</a:t>
            </a:r>
          </a:p>
          <a:p>
            <a:r>
              <a:rPr lang="en-US" sz="4000" dirty="0">
                <a:solidFill>
                  <a:schemeClr val="bg1"/>
                </a:solidFill>
                <a:latin typeface="Gill Sans Nova" panose="020B0602020104020203" pitchFamily="34" charset="0"/>
              </a:rPr>
              <a:t>June 2025</a:t>
            </a:r>
          </a:p>
        </p:txBody>
      </p:sp>
    </p:spTree>
    <p:extLst>
      <p:ext uri="{BB962C8B-B14F-4D97-AF65-F5344CB8AC3E}">
        <p14:creationId xmlns:p14="http://schemas.microsoft.com/office/powerpoint/2010/main" val="2920521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428D2-0174-4335-AD97-F38E13174816}"/>
              </a:ext>
            </a:extLst>
          </p:cNvPr>
          <p:cNvSpPr>
            <a:spLocks noGrp="1"/>
          </p:cNvSpPr>
          <p:nvPr>
            <p:ph type="title"/>
          </p:nvPr>
        </p:nvSpPr>
        <p:spPr>
          <a:xfrm>
            <a:off x="838200" y="142601"/>
            <a:ext cx="10515600" cy="1325563"/>
          </a:xfrm>
        </p:spPr>
        <p:txBody>
          <a:bodyPr/>
          <a:lstStyle/>
          <a:p>
            <a:r>
              <a:rPr lang="en-US" dirty="0">
                <a:solidFill>
                  <a:schemeClr val="bg1"/>
                </a:solidFill>
                <a:latin typeface="Gill Sans MT" panose="020B0502020104020203" pitchFamily="34" charset="0"/>
              </a:rPr>
              <a:t>Village Protocols &amp; Homeless Bill of Rights</a:t>
            </a:r>
          </a:p>
        </p:txBody>
      </p:sp>
      <p:sp>
        <p:nvSpPr>
          <p:cNvPr id="3" name="Subtitle 2">
            <a:extLst>
              <a:ext uri="{FF2B5EF4-FFF2-40B4-BE49-F238E27FC236}">
                <a16:creationId xmlns:a16="http://schemas.microsoft.com/office/drawing/2014/main" id="{4A02A5D1-8602-4511-AD26-2D40B3E55EFD}"/>
              </a:ext>
            </a:extLst>
          </p:cNvPr>
          <p:cNvSpPr>
            <a:spLocks noGrp="1"/>
          </p:cNvSpPr>
          <p:nvPr>
            <p:ph idx="1"/>
          </p:nvPr>
        </p:nvSpPr>
        <p:spPr>
          <a:xfrm>
            <a:off x="838200" y="1227909"/>
            <a:ext cx="10515600" cy="4712946"/>
          </a:xfrm>
        </p:spPr>
        <p:txBody>
          <a:bodyPr>
            <a:normAutofit/>
          </a:bodyPr>
          <a:lstStyle/>
          <a:p>
            <a:pPr marL="0" indent="0" algn="ctr">
              <a:buNone/>
            </a:pPr>
            <a:r>
              <a:rPr lang="en-US" sz="2000" dirty="0">
                <a:solidFill>
                  <a:schemeClr val="bg1"/>
                </a:solidFill>
              </a:rPr>
              <a:t>The Village of Oak Park (Village) is committed to upholding the rights and dignity of all residents, including those experiencing homelessness. This policy establishes a process for addressing homelessness-related issues while respecting an individual’s rights and dignity in keeping with the State of Illinois Bill of Rights for the Homeless (775 ILCS 45/). </a:t>
            </a:r>
          </a:p>
          <a:p>
            <a:pPr marL="0" indent="0">
              <a:buNone/>
            </a:pPr>
            <a:endParaRPr lang="en-US" sz="4000" dirty="0">
              <a:solidFill>
                <a:schemeClr val="bg1"/>
              </a:solidFill>
              <a:latin typeface="Gill Sans Nova" panose="020B0602020104020203" pitchFamily="34" charset="0"/>
            </a:endParaRPr>
          </a:p>
        </p:txBody>
      </p:sp>
      <p:pic>
        <p:nvPicPr>
          <p:cNvPr id="4" name="Picture 3">
            <a:extLst>
              <a:ext uri="{FF2B5EF4-FFF2-40B4-BE49-F238E27FC236}">
                <a16:creationId xmlns:a16="http://schemas.microsoft.com/office/drawing/2014/main" id="{4E3894C0-A69F-4495-A657-9B2E845530F4}"/>
              </a:ext>
            </a:extLst>
          </p:cNvPr>
          <p:cNvPicPr>
            <a:picLocks noChangeAspect="1"/>
          </p:cNvPicPr>
          <p:nvPr/>
        </p:nvPicPr>
        <p:blipFill>
          <a:blip r:embed="rId4"/>
          <a:stretch>
            <a:fillRect/>
          </a:stretch>
        </p:blipFill>
        <p:spPr>
          <a:xfrm>
            <a:off x="1011032" y="2647292"/>
            <a:ext cx="10796952" cy="3859102"/>
          </a:xfrm>
          <a:prstGeom prst="rect">
            <a:avLst/>
          </a:prstGeom>
        </p:spPr>
      </p:pic>
    </p:spTree>
    <p:extLst>
      <p:ext uri="{BB962C8B-B14F-4D97-AF65-F5344CB8AC3E}">
        <p14:creationId xmlns:p14="http://schemas.microsoft.com/office/powerpoint/2010/main" val="2739035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54A43F4-59BC-D6C5-BB70-76D5751B0A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B1AE58-5A87-D765-3DE1-C07393E77A58}"/>
              </a:ext>
            </a:extLst>
          </p:cNvPr>
          <p:cNvSpPr>
            <a:spLocks noGrp="1"/>
          </p:cNvSpPr>
          <p:nvPr>
            <p:ph type="title"/>
          </p:nvPr>
        </p:nvSpPr>
        <p:spPr/>
        <p:txBody>
          <a:bodyPr/>
          <a:lstStyle/>
          <a:p>
            <a:r>
              <a:rPr lang="en-US" dirty="0">
                <a:solidFill>
                  <a:schemeClr val="bg1"/>
                </a:solidFill>
                <a:latin typeface="Gill Sans MT" panose="020B0502020104020203" pitchFamily="34" charset="0"/>
              </a:rPr>
              <a:t>Key Takeaways &amp; Lessons Learned</a:t>
            </a:r>
          </a:p>
        </p:txBody>
      </p:sp>
      <p:sp>
        <p:nvSpPr>
          <p:cNvPr id="3" name="Subtitle 2">
            <a:extLst>
              <a:ext uri="{FF2B5EF4-FFF2-40B4-BE49-F238E27FC236}">
                <a16:creationId xmlns:a16="http://schemas.microsoft.com/office/drawing/2014/main" id="{9612526B-E96D-31F1-2427-2CCED4DF2F42}"/>
              </a:ext>
            </a:extLst>
          </p:cNvPr>
          <p:cNvSpPr>
            <a:spLocks noGrp="1"/>
          </p:cNvSpPr>
          <p:nvPr>
            <p:ph idx="1"/>
          </p:nvPr>
        </p:nvSpPr>
        <p:spPr>
          <a:xfrm>
            <a:off x="838200" y="1589517"/>
            <a:ext cx="10515600" cy="4351338"/>
          </a:xfrm>
        </p:spPr>
        <p:txBody>
          <a:bodyPr>
            <a:normAutofit/>
          </a:bodyPr>
          <a:lstStyle/>
          <a:p>
            <a:pPr eaLnBrk="0" fontAlgn="base" hangingPunct="0">
              <a:lnSpc>
                <a:spcPct val="100000"/>
              </a:lnSpc>
              <a:spcBef>
                <a:spcPct val="0"/>
              </a:spcBef>
              <a:spcAft>
                <a:spcPct val="0"/>
              </a:spcAft>
            </a:pPr>
            <a:r>
              <a:rPr lang="en-US" altLang="en-US" sz="2400" b="1" dirty="0">
                <a:solidFill>
                  <a:schemeClr val="bg1"/>
                </a:solidFill>
                <a:latin typeface="Gill Sans MT" panose="020B0502020104020203" pitchFamily="34" charset="0"/>
              </a:rPr>
              <a:t>Partnerships are essential</a:t>
            </a:r>
          </a:p>
          <a:p>
            <a:pPr eaLnBrk="0" fontAlgn="base" hangingPunct="0">
              <a:lnSpc>
                <a:spcPct val="100000"/>
              </a:lnSpc>
              <a:spcBef>
                <a:spcPct val="0"/>
              </a:spcBef>
              <a:spcAft>
                <a:spcPct val="0"/>
              </a:spcAft>
            </a:pPr>
            <a:r>
              <a:rPr lang="en-US" altLang="en-US" sz="2400" b="1" dirty="0">
                <a:solidFill>
                  <a:schemeClr val="bg1"/>
                </a:solidFill>
                <a:latin typeface="Gill Sans MT" panose="020B0502020104020203" pitchFamily="34" charset="0"/>
              </a:rPr>
              <a:t>Funding flexibility matters</a:t>
            </a:r>
            <a:r>
              <a:rPr lang="en-US" altLang="en-US" sz="2400" dirty="0">
                <a:solidFill>
                  <a:schemeClr val="bg1"/>
                </a:solidFill>
                <a:latin typeface="Gill Sans MT" panose="020B0502020104020203" pitchFamily="34" charset="0"/>
              </a:rPr>
              <a:t> </a:t>
            </a:r>
            <a:endParaRPr lang="en-US" altLang="en-US" sz="2400" b="1" dirty="0">
              <a:solidFill>
                <a:schemeClr val="bg1"/>
              </a:solidFill>
              <a:latin typeface="Gill Sans MT" panose="020B0502020104020203" pitchFamily="34" charset="0"/>
            </a:endParaRPr>
          </a:p>
          <a:p>
            <a:pPr eaLnBrk="0" fontAlgn="base" hangingPunct="0">
              <a:lnSpc>
                <a:spcPct val="100000"/>
              </a:lnSpc>
              <a:spcBef>
                <a:spcPct val="0"/>
              </a:spcBef>
              <a:spcAft>
                <a:spcPct val="0"/>
              </a:spcAft>
            </a:pPr>
            <a:r>
              <a:rPr lang="en-US" altLang="en-US" sz="2400" b="1" dirty="0">
                <a:solidFill>
                  <a:schemeClr val="bg1"/>
                </a:solidFill>
                <a:latin typeface="Gill Sans MT" panose="020B0502020104020203" pitchFamily="34" charset="0"/>
              </a:rPr>
              <a:t>System transformation takes time and trust</a:t>
            </a:r>
            <a:r>
              <a:rPr lang="en-US" altLang="en-US" sz="2400" dirty="0">
                <a:solidFill>
                  <a:schemeClr val="bg1"/>
                </a:solidFill>
                <a:latin typeface="Gill Sans MT" panose="020B0502020104020203" pitchFamily="34" charset="0"/>
              </a:rPr>
              <a:t> </a:t>
            </a:r>
          </a:p>
          <a:p>
            <a:pPr eaLnBrk="0" fontAlgn="base" hangingPunct="0">
              <a:lnSpc>
                <a:spcPct val="100000"/>
              </a:lnSpc>
              <a:spcBef>
                <a:spcPct val="0"/>
              </a:spcBef>
              <a:spcAft>
                <a:spcPct val="0"/>
              </a:spcAft>
            </a:pPr>
            <a:r>
              <a:rPr lang="en-US" altLang="en-US" sz="2400" b="1" dirty="0">
                <a:solidFill>
                  <a:schemeClr val="bg1"/>
                </a:solidFill>
                <a:latin typeface="Gill Sans MT" panose="020B0502020104020203" pitchFamily="34" charset="0"/>
              </a:rPr>
              <a:t>Data tells the story</a:t>
            </a:r>
            <a:endParaRPr lang="en-US" sz="4000" b="1" dirty="0">
              <a:solidFill>
                <a:schemeClr val="bg1"/>
              </a:solidFill>
              <a:latin typeface="Arboria Book" panose="02000000000000000000" pitchFamily="50" charset="0"/>
            </a:endParaRPr>
          </a:p>
          <a:p>
            <a:pPr marL="0" indent="0">
              <a:buNone/>
            </a:pPr>
            <a:endParaRPr lang="en-US" sz="4000" dirty="0">
              <a:solidFill>
                <a:schemeClr val="bg1"/>
              </a:solidFill>
              <a:latin typeface="Gill Sans Nova" panose="020B0602020104020203" pitchFamily="34" charset="0"/>
            </a:endParaRPr>
          </a:p>
        </p:txBody>
      </p:sp>
    </p:spTree>
    <p:extLst>
      <p:ext uri="{BB962C8B-B14F-4D97-AF65-F5344CB8AC3E}">
        <p14:creationId xmlns:p14="http://schemas.microsoft.com/office/powerpoint/2010/main" val="1536757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54A43F4-59BC-D6C5-BB70-76D5751B0A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B1AE58-5A87-D765-3DE1-C07393E77A58}"/>
              </a:ext>
            </a:extLst>
          </p:cNvPr>
          <p:cNvSpPr>
            <a:spLocks noGrp="1"/>
          </p:cNvSpPr>
          <p:nvPr>
            <p:ph type="title"/>
          </p:nvPr>
        </p:nvSpPr>
        <p:spPr/>
        <p:txBody>
          <a:bodyPr/>
          <a:lstStyle/>
          <a:p>
            <a:r>
              <a:rPr lang="en-US" dirty="0">
                <a:solidFill>
                  <a:schemeClr val="bg1"/>
                </a:solidFill>
                <a:latin typeface="Gill Sans MT" panose="020B0502020104020203" pitchFamily="34" charset="0"/>
              </a:rPr>
              <a:t>Questions?</a:t>
            </a:r>
          </a:p>
        </p:txBody>
      </p:sp>
      <p:sp>
        <p:nvSpPr>
          <p:cNvPr id="3" name="Subtitle 2">
            <a:extLst>
              <a:ext uri="{FF2B5EF4-FFF2-40B4-BE49-F238E27FC236}">
                <a16:creationId xmlns:a16="http://schemas.microsoft.com/office/drawing/2014/main" id="{9612526B-E96D-31F1-2427-2CCED4DF2F42}"/>
              </a:ext>
            </a:extLst>
          </p:cNvPr>
          <p:cNvSpPr>
            <a:spLocks noGrp="1"/>
          </p:cNvSpPr>
          <p:nvPr>
            <p:ph idx="1"/>
          </p:nvPr>
        </p:nvSpPr>
        <p:spPr>
          <a:xfrm>
            <a:off x="838200" y="1589517"/>
            <a:ext cx="10515600" cy="4351338"/>
          </a:xfrm>
        </p:spPr>
        <p:txBody>
          <a:bodyPr>
            <a:normAutofit/>
          </a:bodyPr>
          <a:lstStyle/>
          <a:p>
            <a:pPr marL="0" indent="0" algn="ctr">
              <a:buNone/>
            </a:pPr>
            <a:endParaRPr lang="en-US" sz="4000" b="1" dirty="0">
              <a:solidFill>
                <a:schemeClr val="bg1"/>
              </a:solidFill>
              <a:latin typeface="Arboria Book" panose="02000000000000000000" pitchFamily="50" charset="0"/>
            </a:endParaRPr>
          </a:p>
          <a:p>
            <a:pPr marL="0" indent="0" algn="ctr">
              <a:buNone/>
            </a:pPr>
            <a:endParaRPr lang="en-US" sz="4000" b="1" dirty="0">
              <a:solidFill>
                <a:schemeClr val="bg1"/>
              </a:solidFill>
              <a:latin typeface="Arboria Book" panose="02000000000000000000" pitchFamily="50" charset="0"/>
            </a:endParaRPr>
          </a:p>
          <a:p>
            <a:pPr marL="0" indent="0" algn="ctr">
              <a:buNone/>
            </a:pPr>
            <a:r>
              <a:rPr lang="en-US" sz="4000" b="1" dirty="0">
                <a:solidFill>
                  <a:schemeClr val="bg1"/>
                </a:solidFill>
                <a:latin typeface="Arboria Book" panose="02000000000000000000" pitchFamily="50" charset="0"/>
              </a:rPr>
              <a:t>Vanessa Matheny, MSW</a:t>
            </a:r>
          </a:p>
          <a:p>
            <a:pPr marL="0" indent="0" algn="ctr">
              <a:buNone/>
            </a:pPr>
            <a:r>
              <a:rPr lang="en-US" sz="4000" b="1" dirty="0">
                <a:solidFill>
                  <a:schemeClr val="bg1"/>
                </a:solidFill>
                <a:latin typeface="Arboria Book" panose="02000000000000000000" pitchFamily="50" charset="0"/>
                <a:hlinkClick r:id="rId4">
                  <a:extLst>
                    <a:ext uri="{A12FA001-AC4F-418D-AE19-62706E023703}">
                      <ahyp:hlinkClr xmlns:ahyp="http://schemas.microsoft.com/office/drawing/2018/hyperlinkcolor" val="tx"/>
                    </a:ext>
                  </a:extLst>
                </a:hlinkClick>
              </a:rPr>
              <a:t>vmatheny@oak-park.us</a:t>
            </a:r>
            <a:r>
              <a:rPr lang="en-US" sz="4000" b="1" dirty="0">
                <a:solidFill>
                  <a:schemeClr val="bg1"/>
                </a:solidFill>
                <a:latin typeface="Arboria Book" panose="02000000000000000000" pitchFamily="50" charset="0"/>
              </a:rPr>
              <a:t> </a:t>
            </a:r>
          </a:p>
          <a:p>
            <a:pPr marL="0" indent="0" algn="ctr">
              <a:buNone/>
            </a:pPr>
            <a:r>
              <a:rPr lang="en-US" sz="4000" b="1" dirty="0">
                <a:solidFill>
                  <a:schemeClr val="bg1"/>
                </a:solidFill>
                <a:latin typeface="Arboria Book" panose="02000000000000000000" pitchFamily="50" charset="0"/>
              </a:rPr>
              <a:t>708-358-5416</a:t>
            </a:r>
          </a:p>
          <a:p>
            <a:pPr marL="0" indent="0">
              <a:buNone/>
            </a:pPr>
            <a:endParaRPr lang="en-US" sz="4000" dirty="0">
              <a:solidFill>
                <a:schemeClr val="bg1"/>
              </a:solidFill>
              <a:latin typeface="Gill Sans Nova" panose="020B0602020104020203" pitchFamily="34" charset="0"/>
            </a:endParaRPr>
          </a:p>
        </p:txBody>
      </p:sp>
    </p:spTree>
    <p:extLst>
      <p:ext uri="{BB962C8B-B14F-4D97-AF65-F5344CB8AC3E}">
        <p14:creationId xmlns:p14="http://schemas.microsoft.com/office/powerpoint/2010/main" val="3792771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428D2-0174-4335-AD97-F38E13174816}"/>
              </a:ext>
            </a:extLst>
          </p:cNvPr>
          <p:cNvSpPr>
            <a:spLocks noGrp="1"/>
          </p:cNvSpPr>
          <p:nvPr>
            <p:ph type="title"/>
          </p:nvPr>
        </p:nvSpPr>
        <p:spPr>
          <a:xfrm>
            <a:off x="838200" y="365126"/>
            <a:ext cx="10515600" cy="1224392"/>
          </a:xfrm>
        </p:spPr>
        <p:txBody>
          <a:bodyPr>
            <a:normAutofit fontScale="90000"/>
          </a:bodyPr>
          <a:lstStyle/>
          <a:p>
            <a:pPr algn="ctr"/>
            <a:r>
              <a:rPr lang="en-US" dirty="0">
                <a:solidFill>
                  <a:schemeClr val="bg1"/>
                </a:solidFill>
                <a:latin typeface="Gill Sans MT" panose="020B0502020104020203" pitchFamily="34" charset="0"/>
              </a:rPr>
              <a:t>Chicago/Cook County – Point In Time Counts</a:t>
            </a:r>
          </a:p>
        </p:txBody>
      </p:sp>
      <p:pic>
        <p:nvPicPr>
          <p:cNvPr id="4" name="Content Placeholder 3">
            <a:extLst>
              <a:ext uri="{FF2B5EF4-FFF2-40B4-BE49-F238E27FC236}">
                <a16:creationId xmlns:a16="http://schemas.microsoft.com/office/drawing/2014/main" id="{E6473A33-FE9E-4D94-827D-96EDB44D7412}"/>
              </a:ext>
            </a:extLst>
          </p:cNvPr>
          <p:cNvPicPr>
            <a:picLocks noGrp="1" noChangeAspect="1"/>
          </p:cNvPicPr>
          <p:nvPr>
            <p:ph idx="1"/>
          </p:nvPr>
        </p:nvPicPr>
        <p:blipFill>
          <a:blip r:embed="rId4"/>
          <a:stretch>
            <a:fillRect/>
          </a:stretch>
        </p:blipFill>
        <p:spPr>
          <a:xfrm>
            <a:off x="1130045" y="1589518"/>
            <a:ext cx="9931910" cy="3486329"/>
          </a:xfrm>
          <a:prstGeom prst="rect">
            <a:avLst/>
          </a:prstGeom>
          <a:ln>
            <a:solidFill>
              <a:srgbClr val="006633"/>
            </a:solidFill>
          </a:ln>
        </p:spPr>
      </p:pic>
      <p:sp>
        <p:nvSpPr>
          <p:cNvPr id="6" name="Rectangle 5">
            <a:extLst>
              <a:ext uri="{FF2B5EF4-FFF2-40B4-BE49-F238E27FC236}">
                <a16:creationId xmlns:a16="http://schemas.microsoft.com/office/drawing/2014/main" id="{5CC4965B-3BEA-4C05-BB9D-0C1324EC6647}"/>
              </a:ext>
            </a:extLst>
          </p:cNvPr>
          <p:cNvSpPr/>
          <p:nvPr/>
        </p:nvSpPr>
        <p:spPr>
          <a:xfrm>
            <a:off x="381000" y="5523377"/>
            <a:ext cx="9612086" cy="646331"/>
          </a:xfrm>
          <a:prstGeom prst="rect">
            <a:avLst/>
          </a:prstGeom>
        </p:spPr>
        <p:txBody>
          <a:bodyPr wrap="square">
            <a:spAutoFit/>
          </a:bodyPr>
          <a:lstStyle/>
          <a:p>
            <a:r>
              <a:rPr lang="en-US" dirty="0">
                <a:solidFill>
                  <a:schemeClr val="bg1"/>
                </a:solidFill>
              </a:rPr>
              <a:t>Information provided by the National Alliance to End Homelessness </a:t>
            </a:r>
            <a:r>
              <a:rPr lang="en-US" dirty="0">
                <a:solidFill>
                  <a:schemeClr val="bg1"/>
                </a:solidFill>
                <a:ea typeface="+mn-lt"/>
                <a:cs typeface="+mn-lt"/>
                <a:hlinkClick r:id="rId5">
                  <a:extLst>
                    <a:ext uri="{A12FA001-AC4F-418D-AE19-62706E023703}">
                      <ahyp:hlinkClr xmlns:ahyp="http://schemas.microsoft.com/office/drawing/2018/hyperlinkcolor" val="tx"/>
                    </a:ext>
                  </a:extLst>
                </a:hlinkClick>
              </a:rPr>
              <a:t>What Causes Homelessness: Systemic racism and marginalization - National Alliance to End Homelessness</a:t>
            </a:r>
            <a:endParaRPr lang="en-US" dirty="0">
              <a:solidFill>
                <a:schemeClr val="bg1"/>
              </a:solidFill>
            </a:endParaRPr>
          </a:p>
        </p:txBody>
      </p:sp>
    </p:spTree>
    <p:extLst>
      <p:ext uri="{BB962C8B-B14F-4D97-AF65-F5344CB8AC3E}">
        <p14:creationId xmlns:p14="http://schemas.microsoft.com/office/powerpoint/2010/main" val="298534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428D2-0174-4335-AD97-F38E13174816}"/>
              </a:ext>
            </a:extLst>
          </p:cNvPr>
          <p:cNvSpPr>
            <a:spLocks noGrp="1"/>
          </p:cNvSpPr>
          <p:nvPr>
            <p:ph type="title"/>
          </p:nvPr>
        </p:nvSpPr>
        <p:spPr>
          <a:xfrm>
            <a:off x="838200" y="171694"/>
            <a:ext cx="10515600" cy="1062603"/>
          </a:xfrm>
        </p:spPr>
        <p:txBody>
          <a:bodyPr/>
          <a:lstStyle/>
          <a:p>
            <a:pPr algn="ctr"/>
            <a:r>
              <a:rPr lang="en-US" dirty="0">
                <a:solidFill>
                  <a:schemeClr val="bg1"/>
                </a:solidFill>
                <a:latin typeface="Gill Sans MT" panose="020B0502020104020203" pitchFamily="34" charset="0"/>
              </a:rPr>
              <a:t>Suburban Cook County</a:t>
            </a:r>
          </a:p>
        </p:txBody>
      </p:sp>
      <p:pic>
        <p:nvPicPr>
          <p:cNvPr id="5" name="Content Placeholder 4">
            <a:extLst>
              <a:ext uri="{FF2B5EF4-FFF2-40B4-BE49-F238E27FC236}">
                <a16:creationId xmlns:a16="http://schemas.microsoft.com/office/drawing/2014/main" id="{F3759EF8-9536-4455-89DF-13D47E1BAADF}"/>
              </a:ext>
            </a:extLst>
          </p:cNvPr>
          <p:cNvPicPr>
            <a:picLocks noGrp="1" noChangeAspect="1"/>
          </p:cNvPicPr>
          <p:nvPr>
            <p:ph idx="1"/>
          </p:nvPr>
        </p:nvPicPr>
        <p:blipFill>
          <a:blip r:embed="rId4"/>
          <a:stretch>
            <a:fillRect/>
          </a:stretch>
        </p:blipFill>
        <p:spPr>
          <a:xfrm>
            <a:off x="1606732" y="1427728"/>
            <a:ext cx="8240962" cy="5065147"/>
          </a:xfrm>
          <a:prstGeom prst="rect">
            <a:avLst/>
          </a:prstGeom>
        </p:spPr>
      </p:pic>
    </p:spTree>
    <p:extLst>
      <p:ext uri="{BB962C8B-B14F-4D97-AF65-F5344CB8AC3E}">
        <p14:creationId xmlns:p14="http://schemas.microsoft.com/office/powerpoint/2010/main" val="3629229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428D2-0174-4335-AD97-F38E13174816}"/>
              </a:ext>
            </a:extLst>
          </p:cNvPr>
          <p:cNvSpPr>
            <a:spLocks noGrp="1"/>
          </p:cNvSpPr>
          <p:nvPr>
            <p:ph type="title"/>
          </p:nvPr>
        </p:nvSpPr>
        <p:spPr>
          <a:xfrm>
            <a:off x="838200" y="365125"/>
            <a:ext cx="10515600" cy="936137"/>
          </a:xfrm>
        </p:spPr>
        <p:txBody>
          <a:bodyPr/>
          <a:lstStyle/>
          <a:p>
            <a:pPr algn="ctr"/>
            <a:r>
              <a:rPr lang="en-US" dirty="0">
                <a:solidFill>
                  <a:schemeClr val="bg1"/>
                </a:solidFill>
                <a:latin typeface="Gill Sans MT" panose="020B0502020104020203" pitchFamily="34" charset="0"/>
              </a:rPr>
              <a:t>Understanding the Local Landscape</a:t>
            </a:r>
          </a:p>
        </p:txBody>
      </p:sp>
      <p:graphicFrame>
        <p:nvGraphicFramePr>
          <p:cNvPr id="4" name="Content Placeholder 3">
            <a:extLst>
              <a:ext uri="{FF2B5EF4-FFF2-40B4-BE49-F238E27FC236}">
                <a16:creationId xmlns:a16="http://schemas.microsoft.com/office/drawing/2014/main" id="{165F0091-5FA4-4DA3-8833-EF0B9499DC23}"/>
              </a:ext>
            </a:extLst>
          </p:cNvPr>
          <p:cNvGraphicFramePr>
            <a:graphicFrameLocks noGrp="1"/>
          </p:cNvGraphicFramePr>
          <p:nvPr>
            <p:ph idx="1"/>
            <p:extLst>
              <p:ext uri="{D42A27DB-BD31-4B8C-83A1-F6EECF244321}">
                <p14:modId xmlns:p14="http://schemas.microsoft.com/office/powerpoint/2010/main" val="2068050106"/>
              </p:ext>
            </p:extLst>
          </p:nvPr>
        </p:nvGraphicFramePr>
        <p:xfrm>
          <a:off x="838200" y="1448411"/>
          <a:ext cx="10515600" cy="43513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4581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428D2-0174-4335-AD97-F38E13174816}"/>
              </a:ext>
            </a:extLst>
          </p:cNvPr>
          <p:cNvSpPr>
            <a:spLocks noGrp="1"/>
          </p:cNvSpPr>
          <p:nvPr>
            <p:ph type="title"/>
          </p:nvPr>
        </p:nvSpPr>
        <p:spPr>
          <a:xfrm>
            <a:off x="838200" y="365125"/>
            <a:ext cx="10515600" cy="1061697"/>
          </a:xfrm>
        </p:spPr>
        <p:txBody>
          <a:bodyPr/>
          <a:lstStyle/>
          <a:p>
            <a:pPr algn="ctr"/>
            <a:r>
              <a:rPr lang="en-US" dirty="0">
                <a:solidFill>
                  <a:schemeClr val="bg1"/>
                </a:solidFill>
                <a:latin typeface="Gill Sans MT" panose="020B0502020104020203" pitchFamily="34" charset="0"/>
              </a:rPr>
              <a:t>Interim Housing </a:t>
            </a:r>
          </a:p>
        </p:txBody>
      </p:sp>
      <p:pic>
        <p:nvPicPr>
          <p:cNvPr id="4" name="Content Placeholder 3">
            <a:extLst>
              <a:ext uri="{FF2B5EF4-FFF2-40B4-BE49-F238E27FC236}">
                <a16:creationId xmlns:a16="http://schemas.microsoft.com/office/drawing/2014/main" id="{E0E36D35-770C-4552-A68F-98E7C38159E2}"/>
              </a:ext>
            </a:extLst>
          </p:cNvPr>
          <p:cNvPicPr>
            <a:picLocks noGrp="1" noChangeAspect="1"/>
          </p:cNvPicPr>
          <p:nvPr>
            <p:ph idx="1"/>
          </p:nvPr>
        </p:nvPicPr>
        <p:blipFill>
          <a:blip r:embed="rId4"/>
          <a:stretch>
            <a:fillRect/>
          </a:stretch>
        </p:blipFill>
        <p:spPr>
          <a:xfrm>
            <a:off x="838200" y="1426822"/>
            <a:ext cx="4752703" cy="4752703"/>
          </a:xfrm>
          <a:prstGeom prst="rect">
            <a:avLst/>
          </a:prstGeom>
        </p:spPr>
      </p:pic>
      <p:pic>
        <p:nvPicPr>
          <p:cNvPr id="5" name="Picture 4">
            <a:extLst>
              <a:ext uri="{FF2B5EF4-FFF2-40B4-BE49-F238E27FC236}">
                <a16:creationId xmlns:a16="http://schemas.microsoft.com/office/drawing/2014/main" id="{2474F93A-1857-477B-8BC8-7E3D5360C7FB}"/>
              </a:ext>
            </a:extLst>
          </p:cNvPr>
          <p:cNvPicPr>
            <a:picLocks noChangeAspect="1"/>
          </p:cNvPicPr>
          <p:nvPr/>
        </p:nvPicPr>
        <p:blipFill>
          <a:blip r:embed="rId5"/>
          <a:stretch>
            <a:fillRect/>
          </a:stretch>
        </p:blipFill>
        <p:spPr>
          <a:xfrm>
            <a:off x="6566950" y="1663293"/>
            <a:ext cx="4230991" cy="21398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43114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428D2-0174-4335-AD97-F38E13174816}"/>
              </a:ext>
            </a:extLst>
          </p:cNvPr>
          <p:cNvSpPr>
            <a:spLocks noGrp="1"/>
          </p:cNvSpPr>
          <p:nvPr>
            <p:ph type="title"/>
          </p:nvPr>
        </p:nvSpPr>
        <p:spPr>
          <a:xfrm>
            <a:off x="838200" y="365125"/>
            <a:ext cx="10515600" cy="1006475"/>
          </a:xfrm>
        </p:spPr>
        <p:txBody>
          <a:bodyPr/>
          <a:lstStyle/>
          <a:p>
            <a:pPr algn="ctr"/>
            <a:r>
              <a:rPr lang="en-US" dirty="0">
                <a:solidFill>
                  <a:schemeClr val="bg1"/>
                </a:solidFill>
                <a:latin typeface="Gill Sans MT" panose="020B0502020104020203" pitchFamily="34" charset="0"/>
              </a:rPr>
              <a:t>Congregate Shelter</a:t>
            </a:r>
          </a:p>
        </p:txBody>
      </p:sp>
      <p:pic>
        <p:nvPicPr>
          <p:cNvPr id="4" name="Content Placeholder 3">
            <a:extLst>
              <a:ext uri="{FF2B5EF4-FFF2-40B4-BE49-F238E27FC236}">
                <a16:creationId xmlns:a16="http://schemas.microsoft.com/office/drawing/2014/main" id="{7EC0247B-F65D-4319-87F3-210F702F2C31}"/>
              </a:ext>
            </a:extLst>
          </p:cNvPr>
          <p:cNvPicPr>
            <a:picLocks noGrp="1" noChangeAspect="1"/>
          </p:cNvPicPr>
          <p:nvPr>
            <p:ph idx="1"/>
          </p:nvPr>
        </p:nvPicPr>
        <p:blipFill>
          <a:blip r:embed="rId4"/>
          <a:stretch>
            <a:fillRect/>
          </a:stretch>
        </p:blipFill>
        <p:spPr>
          <a:xfrm>
            <a:off x="2201153" y="1589088"/>
            <a:ext cx="7789693" cy="4351337"/>
          </a:xfrm>
          <a:prstGeom prst="rect">
            <a:avLst/>
          </a:prstGeom>
        </p:spPr>
      </p:pic>
    </p:spTree>
    <p:extLst>
      <p:ext uri="{BB962C8B-B14F-4D97-AF65-F5344CB8AC3E}">
        <p14:creationId xmlns:p14="http://schemas.microsoft.com/office/powerpoint/2010/main" val="2412663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428D2-0174-4335-AD97-F38E13174816}"/>
              </a:ext>
            </a:extLst>
          </p:cNvPr>
          <p:cNvSpPr>
            <a:spLocks noGrp="1"/>
          </p:cNvSpPr>
          <p:nvPr>
            <p:ph type="title"/>
          </p:nvPr>
        </p:nvSpPr>
        <p:spPr>
          <a:xfrm>
            <a:off x="838199" y="153193"/>
            <a:ext cx="10515600" cy="1325563"/>
          </a:xfrm>
        </p:spPr>
        <p:txBody>
          <a:bodyPr/>
          <a:lstStyle/>
          <a:p>
            <a:pPr algn="ctr"/>
            <a:r>
              <a:rPr lang="en-US" dirty="0">
                <a:solidFill>
                  <a:schemeClr val="bg1"/>
                </a:solidFill>
                <a:latin typeface="Gill Sans MT" panose="020B0502020104020203" pitchFamily="34" charset="0"/>
              </a:rPr>
              <a:t>E.C.H.O. – </a:t>
            </a:r>
            <a:br>
              <a:rPr lang="en-US" dirty="0">
                <a:solidFill>
                  <a:schemeClr val="bg1"/>
                </a:solidFill>
                <a:latin typeface="Gill Sans MT" panose="020B0502020104020203" pitchFamily="34" charset="0"/>
              </a:rPr>
            </a:br>
            <a:r>
              <a:rPr lang="en-US" dirty="0">
                <a:solidFill>
                  <a:schemeClr val="bg1"/>
                </a:solidFill>
                <a:latin typeface="Gill Sans MT" panose="020B0502020104020203" pitchFamily="34" charset="0"/>
              </a:rPr>
              <a:t>Engaging Community For Healthy Outcomes</a:t>
            </a:r>
          </a:p>
        </p:txBody>
      </p:sp>
      <p:sp>
        <p:nvSpPr>
          <p:cNvPr id="5" name="Content Placeholder 4">
            <a:extLst>
              <a:ext uri="{FF2B5EF4-FFF2-40B4-BE49-F238E27FC236}">
                <a16:creationId xmlns:a16="http://schemas.microsoft.com/office/drawing/2014/main" id="{38932FAA-8754-4C67-B5CE-32F7348DCF9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32807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428D2-0174-4335-AD97-F38E13174816}"/>
              </a:ext>
            </a:extLst>
          </p:cNvPr>
          <p:cNvSpPr>
            <a:spLocks noGrp="1"/>
          </p:cNvSpPr>
          <p:nvPr>
            <p:ph type="title"/>
          </p:nvPr>
        </p:nvSpPr>
        <p:spPr>
          <a:xfrm>
            <a:off x="838200" y="143058"/>
            <a:ext cx="10515600" cy="1035111"/>
          </a:xfrm>
        </p:spPr>
        <p:txBody>
          <a:bodyPr/>
          <a:lstStyle/>
          <a:p>
            <a:pPr algn="ctr"/>
            <a:r>
              <a:rPr lang="en-US" dirty="0">
                <a:solidFill>
                  <a:schemeClr val="bg1"/>
                </a:solidFill>
                <a:latin typeface="Gill Sans MT" panose="020B0502020104020203" pitchFamily="34" charset="0"/>
              </a:rPr>
              <a:t>100 – Day Challenge</a:t>
            </a:r>
          </a:p>
        </p:txBody>
      </p:sp>
      <p:pic>
        <p:nvPicPr>
          <p:cNvPr id="4" name="Content Placeholder 3">
            <a:extLst>
              <a:ext uri="{FF2B5EF4-FFF2-40B4-BE49-F238E27FC236}">
                <a16:creationId xmlns:a16="http://schemas.microsoft.com/office/drawing/2014/main" id="{E33F2FA6-8044-43F4-AB7C-F2C38C7E489A}"/>
              </a:ext>
            </a:extLst>
          </p:cNvPr>
          <p:cNvPicPr>
            <a:picLocks noGrp="1" noChangeAspect="1"/>
          </p:cNvPicPr>
          <p:nvPr>
            <p:ph idx="1"/>
          </p:nvPr>
        </p:nvPicPr>
        <p:blipFill>
          <a:blip r:embed="rId4"/>
          <a:stretch>
            <a:fillRect/>
          </a:stretch>
        </p:blipFill>
        <p:spPr>
          <a:xfrm>
            <a:off x="838200" y="1345397"/>
            <a:ext cx="4269377" cy="5512603"/>
          </a:xfrm>
          <a:prstGeom prst="rect">
            <a:avLst/>
          </a:prstGeom>
        </p:spPr>
      </p:pic>
      <p:pic>
        <p:nvPicPr>
          <p:cNvPr id="5" name="Picture 4">
            <a:extLst>
              <a:ext uri="{FF2B5EF4-FFF2-40B4-BE49-F238E27FC236}">
                <a16:creationId xmlns:a16="http://schemas.microsoft.com/office/drawing/2014/main" id="{92699070-2C09-42A6-9BD1-DE7296F72759}"/>
              </a:ext>
            </a:extLst>
          </p:cNvPr>
          <p:cNvPicPr>
            <a:picLocks noChangeAspect="1"/>
          </p:cNvPicPr>
          <p:nvPr/>
        </p:nvPicPr>
        <p:blipFill>
          <a:blip r:embed="rId5"/>
          <a:stretch>
            <a:fillRect/>
          </a:stretch>
        </p:blipFill>
        <p:spPr>
          <a:xfrm>
            <a:off x="5832837" y="1332925"/>
            <a:ext cx="4269376" cy="5525075"/>
          </a:xfrm>
          <a:prstGeom prst="rect">
            <a:avLst/>
          </a:prstGeom>
        </p:spPr>
      </p:pic>
    </p:spTree>
    <p:extLst>
      <p:ext uri="{BB962C8B-B14F-4D97-AF65-F5344CB8AC3E}">
        <p14:creationId xmlns:p14="http://schemas.microsoft.com/office/powerpoint/2010/main" val="4104472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428D2-0174-4335-AD97-F38E13174816}"/>
              </a:ext>
            </a:extLst>
          </p:cNvPr>
          <p:cNvSpPr>
            <a:spLocks noGrp="1"/>
          </p:cNvSpPr>
          <p:nvPr>
            <p:ph type="title"/>
          </p:nvPr>
        </p:nvSpPr>
        <p:spPr/>
        <p:txBody>
          <a:bodyPr/>
          <a:lstStyle/>
          <a:p>
            <a:pPr algn="ctr"/>
            <a:r>
              <a:rPr lang="en-US" dirty="0">
                <a:solidFill>
                  <a:schemeClr val="bg1"/>
                </a:solidFill>
                <a:latin typeface="Gill Sans MT" panose="020B0502020104020203" pitchFamily="34" charset="0"/>
              </a:rPr>
              <a:t>“Make REAL Change, Not Spare Change” Campaign</a:t>
            </a:r>
          </a:p>
        </p:txBody>
      </p:sp>
      <p:pic>
        <p:nvPicPr>
          <p:cNvPr id="4" name="Content Placeholder 3">
            <a:extLst>
              <a:ext uri="{FF2B5EF4-FFF2-40B4-BE49-F238E27FC236}">
                <a16:creationId xmlns:a16="http://schemas.microsoft.com/office/drawing/2014/main" id="{20A8276C-A5C2-445A-95E0-DC1F3B4CA672}"/>
              </a:ext>
            </a:extLst>
          </p:cNvPr>
          <p:cNvPicPr>
            <a:picLocks noGrp="1" noChangeAspect="1"/>
          </p:cNvPicPr>
          <p:nvPr>
            <p:ph idx="1"/>
          </p:nvPr>
        </p:nvPicPr>
        <p:blipFill>
          <a:blip r:embed="rId4"/>
          <a:stretch>
            <a:fillRect/>
          </a:stretch>
        </p:blipFill>
        <p:spPr>
          <a:xfrm>
            <a:off x="296784" y="1690688"/>
            <a:ext cx="4165666" cy="4351337"/>
          </a:xfrm>
          <a:prstGeom prst="rect">
            <a:avLst/>
          </a:prstGeom>
        </p:spPr>
      </p:pic>
      <p:pic>
        <p:nvPicPr>
          <p:cNvPr id="5" name="Picture 4">
            <a:extLst>
              <a:ext uri="{FF2B5EF4-FFF2-40B4-BE49-F238E27FC236}">
                <a16:creationId xmlns:a16="http://schemas.microsoft.com/office/drawing/2014/main" id="{72BB7635-F66F-44E3-B3B5-EFD56653163D}"/>
              </a:ext>
            </a:extLst>
          </p:cNvPr>
          <p:cNvPicPr>
            <a:picLocks noChangeAspect="1"/>
          </p:cNvPicPr>
          <p:nvPr/>
        </p:nvPicPr>
        <p:blipFill>
          <a:blip r:embed="rId5"/>
          <a:stretch>
            <a:fillRect/>
          </a:stretch>
        </p:blipFill>
        <p:spPr>
          <a:xfrm>
            <a:off x="4462450" y="1690688"/>
            <a:ext cx="6309907" cy="4011516"/>
          </a:xfrm>
          <a:prstGeom prst="rect">
            <a:avLst/>
          </a:prstGeom>
        </p:spPr>
      </p:pic>
    </p:spTree>
    <p:extLst>
      <p:ext uri="{BB962C8B-B14F-4D97-AF65-F5344CB8AC3E}">
        <p14:creationId xmlns:p14="http://schemas.microsoft.com/office/powerpoint/2010/main" val="2441638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4751</TotalTime>
  <Words>3488</Words>
  <Application>Microsoft Office PowerPoint</Application>
  <PresentationFormat>Widescreen</PresentationFormat>
  <Paragraphs>194</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Arboria Book</vt:lpstr>
      <vt:lpstr>Arial</vt:lpstr>
      <vt:lpstr>Calibri</vt:lpstr>
      <vt:lpstr>Calibri Light</vt:lpstr>
      <vt:lpstr>Gill Sans MT</vt:lpstr>
      <vt:lpstr>Gill Sans Nova</vt:lpstr>
      <vt:lpstr>Office Theme</vt:lpstr>
      <vt:lpstr>Best Practices for  Addressing Homelessness</vt:lpstr>
      <vt:lpstr>Chicago/Cook County – Point In Time Counts</vt:lpstr>
      <vt:lpstr>Suburban Cook County</vt:lpstr>
      <vt:lpstr>Understanding the Local Landscape</vt:lpstr>
      <vt:lpstr>Interim Housing </vt:lpstr>
      <vt:lpstr>Congregate Shelter</vt:lpstr>
      <vt:lpstr>E.C.H.O. –  Engaging Community For Healthy Outcomes</vt:lpstr>
      <vt:lpstr>100 – Day Challenge</vt:lpstr>
      <vt:lpstr>“Make REAL Change, Not Spare Change” Campaign</vt:lpstr>
      <vt:lpstr>Village Protocols &amp; Homeless Bill of Rights</vt:lpstr>
      <vt:lpstr>Key Takeaways &amp; Lessons Learned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NCDA PowerPoint Template</dc:title>
  <dc:creator>MELISSA HORR</dc:creator>
  <cp:lastModifiedBy>Matheny, Vanessa</cp:lastModifiedBy>
  <cp:revision>77</cp:revision>
  <cp:lastPrinted>2025-06-02T16:01:03Z</cp:lastPrinted>
  <dcterms:created xsi:type="dcterms:W3CDTF">2022-02-23T18:33:08Z</dcterms:created>
  <dcterms:modified xsi:type="dcterms:W3CDTF">2025-06-11T15:01:45Z</dcterms:modified>
</cp:coreProperties>
</file>