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85" r:id="rId6"/>
    <p:sldId id="287" r:id="rId7"/>
    <p:sldId id="291" r:id="rId8"/>
    <p:sldId id="292" r:id="rId9"/>
    <p:sldId id="289" r:id="rId10"/>
    <p:sldId id="276" r:id="rId11"/>
    <p:sldId id="268" r:id="rId12"/>
    <p:sldId id="269" r:id="rId13"/>
    <p:sldId id="273" r:id="rId14"/>
    <p:sldId id="274" r:id="rId15"/>
    <p:sldId id="275" r:id="rId16"/>
    <p:sldId id="286" r:id="rId17"/>
    <p:sldId id="283" r:id="rId18"/>
    <p:sldId id="284" r:id="rId19"/>
    <p:sldId id="290" r:id="rId20"/>
    <p:sldId id="278" r:id="rId21"/>
  </p:sldIdLst>
  <p:sldSz cx="24377650" cy="13716000"/>
  <p:notesSz cx="7010400" cy="92964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36" userDrawn="1">
          <p15:clr>
            <a:srgbClr val="A4A3A4"/>
          </p15:clr>
        </p15:guide>
        <p15:guide id="4" pos="14278" userDrawn="1">
          <p15:clr>
            <a:srgbClr val="A4A3A4"/>
          </p15:clr>
        </p15:guide>
        <p15:guide id="5" pos="1078" userDrawn="1">
          <p15:clr>
            <a:srgbClr val="A4A3A4"/>
          </p15:clr>
        </p15:guide>
        <p15:guide id="7" pos="7678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9" orient="horz" pos="8640" userDrawn="1">
          <p15:clr>
            <a:srgbClr val="A4A3A4"/>
          </p15:clr>
        </p15:guide>
        <p15:guide id="10" orient="horz" pos="4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3" clrIdx="0"/>
  <p:cmAuthor id="2" name="Microsoft Office User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C2"/>
    <a:srgbClr val="00A3E0"/>
    <a:srgbClr val="FEDB00"/>
    <a:srgbClr val="FFEC84"/>
    <a:srgbClr val="C6DEE4"/>
    <a:srgbClr val="FFF2A3"/>
    <a:srgbClr val="DC4405"/>
    <a:srgbClr val="000000"/>
    <a:srgbClr val="3B1F4D"/>
    <a:srgbClr val="00B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93" autoAdjust="0"/>
    <p:restoredTop sz="96202" autoAdjust="0"/>
  </p:normalViewPr>
  <p:slideViewPr>
    <p:cSldViewPr snapToGrid="0" snapToObjects="1">
      <p:cViewPr varScale="1">
        <p:scale>
          <a:sx n="62" d="100"/>
          <a:sy n="62" d="100"/>
        </p:scale>
        <p:origin x="62" y="106"/>
      </p:cViewPr>
      <p:guideLst>
        <p:guide orient="horz" pos="8136"/>
        <p:guide pos="14278"/>
        <p:guide pos="1078"/>
        <p:guide pos="7678"/>
        <p:guide orient="horz" pos="504"/>
        <p:guide orient="horz" pos="8640"/>
        <p:guide orient="horz"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ABBC93-1BFC-4149-B93C-DCC5BFE94D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7D806-E649-4328-95C6-9200892C0B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F91251-52C9-4B76-93B6-FD4E5585630F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A9200-FB97-41DC-AED4-9F0D5A4BD2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67F1D4-1475-48C3-BF04-C7DDD83EC9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E9DDC0-3C6E-425C-9AE9-7E3019321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88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Nuni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Nunito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6/5/2025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Nuni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Nunito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Nunito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Nunito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Nunito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Nunito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Nunito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71A871A7-E4EB-4374-8A16-1419802BD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BC6516-3057-4A23-AC7C-6B07A5DB645E}"/>
              </a:ext>
            </a:extLst>
          </p:cNvPr>
          <p:cNvSpPr/>
          <p:nvPr userDrawn="1"/>
        </p:nvSpPr>
        <p:spPr>
          <a:xfrm rot="16200000">
            <a:off x="11927214" y="-11927216"/>
            <a:ext cx="523219" cy="24377651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13821-1652-47B6-A169-087A6294BF79}"/>
              </a:ext>
            </a:extLst>
          </p:cNvPr>
          <p:cNvSpPr/>
          <p:nvPr userDrawn="1"/>
        </p:nvSpPr>
        <p:spPr>
          <a:xfrm rot="5400000">
            <a:off x="11927213" y="1265565"/>
            <a:ext cx="523219" cy="24377651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82337-AF51-4C21-AF7C-98C3C9AF31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000" y="10992005"/>
            <a:ext cx="5887643" cy="22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99530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Round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D47E44-FBCD-45EC-A422-6C0D313DF73A}"/>
              </a:ext>
            </a:extLst>
          </p:cNvPr>
          <p:cNvSpPr/>
          <p:nvPr userDrawn="1"/>
        </p:nvSpPr>
        <p:spPr>
          <a:xfrm>
            <a:off x="4362449" y="0"/>
            <a:ext cx="20015201" cy="13716000"/>
          </a:xfrm>
          <a:prstGeom prst="rect">
            <a:avLst/>
          </a:prstGeom>
          <a:solidFill>
            <a:srgbClr val="00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Nunito Light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9044" y="2647501"/>
            <a:ext cx="8420998" cy="8420998"/>
          </a:xfrm>
          <a:custGeom>
            <a:avLst/>
            <a:gdLst>
              <a:gd name="connsiteX0" fmla="*/ 1794805 w 3589610"/>
              <a:gd name="connsiteY0" fmla="*/ 0 h 3589610"/>
              <a:gd name="connsiteX1" fmla="*/ 3589610 w 3589610"/>
              <a:gd name="connsiteY1" fmla="*/ 1794805 h 3589610"/>
              <a:gd name="connsiteX2" fmla="*/ 1794805 w 3589610"/>
              <a:gd name="connsiteY2" fmla="*/ 3589610 h 3589610"/>
              <a:gd name="connsiteX3" fmla="*/ 0 w 3589610"/>
              <a:gd name="connsiteY3" fmla="*/ 1794805 h 3589610"/>
              <a:gd name="connsiteX4" fmla="*/ 1794805 w 3589610"/>
              <a:gd name="connsiteY4" fmla="*/ 0 h 35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610" h="3589610">
                <a:moveTo>
                  <a:pt x="1794805" y="0"/>
                </a:moveTo>
                <a:cubicBezTo>
                  <a:pt x="2786048" y="0"/>
                  <a:pt x="3589610" y="803562"/>
                  <a:pt x="3589610" y="1794805"/>
                </a:cubicBezTo>
                <a:cubicBezTo>
                  <a:pt x="3589610" y="2786048"/>
                  <a:pt x="2786048" y="3589610"/>
                  <a:pt x="1794805" y="3589610"/>
                </a:cubicBezTo>
                <a:cubicBezTo>
                  <a:pt x="803562" y="3589610"/>
                  <a:pt x="0" y="2786048"/>
                  <a:pt x="0" y="1794805"/>
                </a:cubicBezTo>
                <a:cubicBezTo>
                  <a:pt x="0" y="803562"/>
                  <a:pt x="803562" y="0"/>
                  <a:pt x="17948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C888-2C96-440E-A687-D31CF1CC2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96500" y="2647501"/>
            <a:ext cx="13455316" cy="96448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1pPr>
            <a:lvl2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2pPr>
            <a:lvl3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3pPr>
            <a:lvl4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4pPr>
            <a:lvl5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4F56F-5D5B-4405-81CB-7E7C8D9D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0" y="730251"/>
            <a:ext cx="13455316" cy="16891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0EDF32F2-73D0-4A50-A38E-DF4D1C430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0F7F34-8F84-4529-9E31-05E979583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06319"/>
            <a:ext cx="3808593" cy="14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75457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C7D234AE-E022-4A22-BDE8-F5674858B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B4AEC1-0070-4003-9879-887456CCA36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250949" y="2309814"/>
            <a:ext cx="15727732" cy="10010806"/>
          </a:xfr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1A091B5A-0693-4C40-A5A6-A1BBAA41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730250"/>
            <a:ext cx="15727732" cy="1363245"/>
          </a:xfrm>
          <a:prstGeom prst="rect">
            <a:avLst/>
          </a:prstGeo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EACFD4-5808-4A3A-96C2-03FAC5271E1D}"/>
              </a:ext>
            </a:extLst>
          </p:cNvPr>
          <p:cNvSpPr/>
          <p:nvPr userDrawn="1"/>
        </p:nvSpPr>
        <p:spPr>
          <a:xfrm rot="16200000">
            <a:off x="12017375" y="-12017375"/>
            <a:ext cx="342902" cy="24377651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2177C6-CE8A-45C8-99FF-44F71CB0C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320619"/>
            <a:ext cx="3808593" cy="1423636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991E5E-C131-4363-835D-6E89228BF4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423923" y="7063734"/>
            <a:ext cx="4503104" cy="4503104"/>
          </a:xfrm>
          <a:custGeom>
            <a:avLst/>
            <a:gdLst>
              <a:gd name="connsiteX0" fmla="*/ 1794805 w 3589610"/>
              <a:gd name="connsiteY0" fmla="*/ 0 h 3589610"/>
              <a:gd name="connsiteX1" fmla="*/ 3589610 w 3589610"/>
              <a:gd name="connsiteY1" fmla="*/ 1794805 h 3589610"/>
              <a:gd name="connsiteX2" fmla="*/ 1794805 w 3589610"/>
              <a:gd name="connsiteY2" fmla="*/ 3589610 h 3589610"/>
              <a:gd name="connsiteX3" fmla="*/ 0 w 3589610"/>
              <a:gd name="connsiteY3" fmla="*/ 1794805 h 3589610"/>
              <a:gd name="connsiteX4" fmla="*/ 1794805 w 3589610"/>
              <a:gd name="connsiteY4" fmla="*/ 0 h 35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610" h="3589610">
                <a:moveTo>
                  <a:pt x="1794805" y="0"/>
                </a:moveTo>
                <a:cubicBezTo>
                  <a:pt x="2786048" y="0"/>
                  <a:pt x="3589610" y="803562"/>
                  <a:pt x="3589610" y="1794805"/>
                </a:cubicBezTo>
                <a:cubicBezTo>
                  <a:pt x="3589610" y="2786048"/>
                  <a:pt x="2786048" y="3589610"/>
                  <a:pt x="1794805" y="3589610"/>
                </a:cubicBezTo>
                <a:cubicBezTo>
                  <a:pt x="803562" y="3589610"/>
                  <a:pt x="0" y="2786048"/>
                  <a:pt x="0" y="1794805"/>
                </a:cubicBezTo>
                <a:cubicBezTo>
                  <a:pt x="0" y="803562"/>
                  <a:pt x="803562" y="0"/>
                  <a:pt x="17948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679B10C-2F2F-4741-B9CD-B431173C53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423923" y="1330098"/>
            <a:ext cx="4503104" cy="4503104"/>
          </a:xfrm>
          <a:custGeom>
            <a:avLst/>
            <a:gdLst>
              <a:gd name="connsiteX0" fmla="*/ 1794805 w 3589610"/>
              <a:gd name="connsiteY0" fmla="*/ 0 h 3589610"/>
              <a:gd name="connsiteX1" fmla="*/ 3589610 w 3589610"/>
              <a:gd name="connsiteY1" fmla="*/ 1794805 h 3589610"/>
              <a:gd name="connsiteX2" fmla="*/ 1794805 w 3589610"/>
              <a:gd name="connsiteY2" fmla="*/ 3589610 h 3589610"/>
              <a:gd name="connsiteX3" fmla="*/ 0 w 3589610"/>
              <a:gd name="connsiteY3" fmla="*/ 1794805 h 3589610"/>
              <a:gd name="connsiteX4" fmla="*/ 1794805 w 3589610"/>
              <a:gd name="connsiteY4" fmla="*/ 0 h 35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610" h="3589610">
                <a:moveTo>
                  <a:pt x="1794805" y="0"/>
                </a:moveTo>
                <a:cubicBezTo>
                  <a:pt x="2786048" y="0"/>
                  <a:pt x="3589610" y="803562"/>
                  <a:pt x="3589610" y="1794805"/>
                </a:cubicBezTo>
                <a:cubicBezTo>
                  <a:pt x="3589610" y="2786048"/>
                  <a:pt x="2786048" y="3589610"/>
                  <a:pt x="1794805" y="3589610"/>
                </a:cubicBezTo>
                <a:cubicBezTo>
                  <a:pt x="803562" y="3589610"/>
                  <a:pt x="0" y="2786048"/>
                  <a:pt x="0" y="1794805"/>
                </a:cubicBezTo>
                <a:cubicBezTo>
                  <a:pt x="0" y="803562"/>
                  <a:pt x="803562" y="0"/>
                  <a:pt x="17948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98605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Round Photo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E199987-34C1-419F-8934-5562008B7DE0}"/>
              </a:ext>
            </a:extLst>
          </p:cNvPr>
          <p:cNvSpPr/>
          <p:nvPr userDrawn="1"/>
        </p:nvSpPr>
        <p:spPr>
          <a:xfrm>
            <a:off x="16978680" y="0"/>
            <a:ext cx="7398969" cy="13716000"/>
          </a:xfrm>
          <a:prstGeom prst="rect">
            <a:avLst/>
          </a:prstGeom>
          <a:solidFill>
            <a:srgbClr val="00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unito Light" charset="0"/>
            </a:endParaRPr>
          </a:p>
        </p:txBody>
      </p:sp>
      <p:sp>
        <p:nvSpPr>
          <p:cNvPr id="16" name="Title 31">
            <a:extLst>
              <a:ext uri="{FF2B5EF4-FFF2-40B4-BE49-F238E27FC236}">
                <a16:creationId xmlns:a16="http://schemas.microsoft.com/office/drawing/2014/main" id="{5F8DAD3F-6070-4632-8DB0-98ED2B3D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49" y="730250"/>
            <a:ext cx="15404193" cy="1363245"/>
          </a:xfrm>
          <a:prstGeom prst="rect">
            <a:avLst/>
          </a:prstGeo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4CAF41B1-317D-4DC9-BA61-D02B8F19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F35519-D3E9-47E0-9D05-5DB240F1EF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06319"/>
            <a:ext cx="3808593" cy="1423636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B0365C3-AE8C-4C3C-A78F-173B8B6F79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250949" y="2309814"/>
            <a:ext cx="15404194" cy="10010806"/>
          </a:xfr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8FE10BA2-E5DE-42A4-8BF8-0F95B66F99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380958" y="1229173"/>
            <a:ext cx="4503104" cy="4503104"/>
          </a:xfrm>
          <a:custGeom>
            <a:avLst/>
            <a:gdLst>
              <a:gd name="connsiteX0" fmla="*/ 1794805 w 3589610"/>
              <a:gd name="connsiteY0" fmla="*/ 0 h 3589610"/>
              <a:gd name="connsiteX1" fmla="*/ 3589610 w 3589610"/>
              <a:gd name="connsiteY1" fmla="*/ 1794805 h 3589610"/>
              <a:gd name="connsiteX2" fmla="*/ 1794805 w 3589610"/>
              <a:gd name="connsiteY2" fmla="*/ 3589610 h 3589610"/>
              <a:gd name="connsiteX3" fmla="*/ 0 w 3589610"/>
              <a:gd name="connsiteY3" fmla="*/ 1794805 h 3589610"/>
              <a:gd name="connsiteX4" fmla="*/ 1794805 w 3589610"/>
              <a:gd name="connsiteY4" fmla="*/ 0 h 35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610" h="3589610">
                <a:moveTo>
                  <a:pt x="1794805" y="0"/>
                </a:moveTo>
                <a:cubicBezTo>
                  <a:pt x="2786048" y="0"/>
                  <a:pt x="3589610" y="803562"/>
                  <a:pt x="3589610" y="1794805"/>
                </a:cubicBezTo>
                <a:cubicBezTo>
                  <a:pt x="3589610" y="2786048"/>
                  <a:pt x="2786048" y="3589610"/>
                  <a:pt x="1794805" y="3589610"/>
                </a:cubicBezTo>
                <a:cubicBezTo>
                  <a:pt x="803562" y="3589610"/>
                  <a:pt x="0" y="2786048"/>
                  <a:pt x="0" y="1794805"/>
                </a:cubicBezTo>
                <a:cubicBezTo>
                  <a:pt x="0" y="803562"/>
                  <a:pt x="803562" y="0"/>
                  <a:pt x="17948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F04454B-84FE-4855-9D3F-54CB708C02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380958" y="7265315"/>
            <a:ext cx="4503104" cy="4503104"/>
          </a:xfrm>
          <a:custGeom>
            <a:avLst/>
            <a:gdLst>
              <a:gd name="connsiteX0" fmla="*/ 1794805 w 3589610"/>
              <a:gd name="connsiteY0" fmla="*/ 0 h 3589610"/>
              <a:gd name="connsiteX1" fmla="*/ 3589610 w 3589610"/>
              <a:gd name="connsiteY1" fmla="*/ 1794805 h 3589610"/>
              <a:gd name="connsiteX2" fmla="*/ 1794805 w 3589610"/>
              <a:gd name="connsiteY2" fmla="*/ 3589610 h 3589610"/>
              <a:gd name="connsiteX3" fmla="*/ 0 w 3589610"/>
              <a:gd name="connsiteY3" fmla="*/ 1794805 h 3589610"/>
              <a:gd name="connsiteX4" fmla="*/ 1794805 w 3589610"/>
              <a:gd name="connsiteY4" fmla="*/ 0 h 35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610" h="3589610">
                <a:moveTo>
                  <a:pt x="1794805" y="0"/>
                </a:moveTo>
                <a:cubicBezTo>
                  <a:pt x="2786048" y="0"/>
                  <a:pt x="3589610" y="803562"/>
                  <a:pt x="3589610" y="1794805"/>
                </a:cubicBezTo>
                <a:cubicBezTo>
                  <a:pt x="3589610" y="2786048"/>
                  <a:pt x="2786048" y="3589610"/>
                  <a:pt x="1794805" y="3589610"/>
                </a:cubicBezTo>
                <a:cubicBezTo>
                  <a:pt x="803562" y="3589610"/>
                  <a:pt x="0" y="2786048"/>
                  <a:pt x="0" y="1794805"/>
                </a:cubicBezTo>
                <a:cubicBezTo>
                  <a:pt x="0" y="803562"/>
                  <a:pt x="803562" y="0"/>
                  <a:pt x="17948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2949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&amp; 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89CEA094-010B-48B6-A83E-8E207130E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79009" y="3240828"/>
            <a:ext cx="16982016" cy="10475171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AB24EFF8-EE0D-49DA-B798-E7EED5A4E7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41774" y="2893140"/>
            <a:ext cx="2251464" cy="2440210"/>
          </a:xfrm>
          <a:custGeom>
            <a:avLst/>
            <a:gdLst>
              <a:gd name="T0" fmla="*/ 5710 w 5893"/>
              <a:gd name="T1" fmla="*/ 3569 h 6385"/>
              <a:gd name="T2" fmla="*/ 5607 w 5893"/>
              <a:gd name="T3" fmla="*/ 2260 h 6385"/>
              <a:gd name="T4" fmla="*/ 4234 w 5893"/>
              <a:gd name="T5" fmla="*/ 1967 h 6385"/>
              <a:gd name="T6" fmla="*/ 4290 w 5893"/>
              <a:gd name="T7" fmla="*/ 515 h 6385"/>
              <a:gd name="T8" fmla="*/ 3315 w 5893"/>
              <a:gd name="T9" fmla="*/ 0 h 6385"/>
              <a:gd name="T10" fmla="*/ 2736 w 5893"/>
              <a:gd name="T11" fmla="*/ 555 h 6385"/>
              <a:gd name="T12" fmla="*/ 2482 w 5893"/>
              <a:gd name="T13" fmla="*/ 1372 h 6385"/>
              <a:gd name="T14" fmla="*/ 1546 w 5893"/>
              <a:gd name="T15" fmla="*/ 2458 h 6385"/>
              <a:gd name="T16" fmla="*/ 142 w 5893"/>
              <a:gd name="T17" fmla="*/ 2601 h 6385"/>
              <a:gd name="T18" fmla="*/ 0 w 5893"/>
              <a:gd name="T19" fmla="*/ 5401 h 6385"/>
              <a:gd name="T20" fmla="*/ 491 w 5893"/>
              <a:gd name="T21" fmla="*/ 5892 h 6385"/>
              <a:gd name="T22" fmla="*/ 2125 w 5893"/>
              <a:gd name="T23" fmla="*/ 6051 h 6385"/>
              <a:gd name="T24" fmla="*/ 3687 w 5893"/>
              <a:gd name="T25" fmla="*/ 6384 h 6385"/>
              <a:gd name="T26" fmla="*/ 5051 w 5893"/>
              <a:gd name="T27" fmla="*/ 6075 h 6385"/>
              <a:gd name="T28" fmla="*/ 5607 w 5893"/>
              <a:gd name="T29" fmla="*/ 4552 h 6385"/>
              <a:gd name="T30" fmla="*/ 5742 w 5893"/>
              <a:gd name="T31" fmla="*/ 3830 h 6385"/>
              <a:gd name="T32" fmla="*/ 912 w 5893"/>
              <a:gd name="T33" fmla="*/ 5329 h 6385"/>
              <a:gd name="T34" fmla="*/ 737 w 5893"/>
              <a:gd name="T35" fmla="*/ 5401 h 6385"/>
              <a:gd name="T36" fmla="*/ 491 w 5893"/>
              <a:gd name="T37" fmla="*/ 5155 h 6385"/>
              <a:gd name="T38" fmla="*/ 737 w 5893"/>
              <a:gd name="T39" fmla="*/ 4909 h 6385"/>
              <a:gd name="T40" fmla="*/ 983 w 5893"/>
              <a:gd name="T41" fmla="*/ 5155 h 6385"/>
              <a:gd name="T42" fmla="*/ 5321 w 5893"/>
              <a:gd name="T43" fmla="*/ 3260 h 6385"/>
              <a:gd name="T44" fmla="*/ 5115 w 5893"/>
              <a:gd name="T45" fmla="*/ 3442 h 6385"/>
              <a:gd name="T46" fmla="*/ 5250 w 5893"/>
              <a:gd name="T47" fmla="*/ 3830 h 6385"/>
              <a:gd name="T48" fmla="*/ 5115 w 5893"/>
              <a:gd name="T49" fmla="*/ 4552 h 6385"/>
              <a:gd name="T50" fmla="*/ 4869 w 5893"/>
              <a:gd name="T51" fmla="*/ 5036 h 6385"/>
              <a:gd name="T52" fmla="*/ 4148 w 5893"/>
              <a:gd name="T53" fmla="*/ 5892 h 6385"/>
              <a:gd name="T54" fmla="*/ 2371 w 5893"/>
              <a:gd name="T55" fmla="*/ 5615 h 6385"/>
              <a:gd name="T56" fmla="*/ 2125 w 5893"/>
              <a:gd name="T57" fmla="*/ 5528 h 6385"/>
              <a:gd name="T58" fmla="*/ 1848 w 5893"/>
              <a:gd name="T59" fmla="*/ 5440 h 6385"/>
              <a:gd name="T60" fmla="*/ 1594 w 5893"/>
              <a:gd name="T61" fmla="*/ 5401 h 6385"/>
              <a:gd name="T62" fmla="*/ 1475 w 5893"/>
              <a:gd name="T63" fmla="*/ 2950 h 6385"/>
              <a:gd name="T64" fmla="*/ 1737 w 5893"/>
              <a:gd name="T65" fmla="*/ 2911 h 6385"/>
              <a:gd name="T66" fmla="*/ 2038 w 5893"/>
              <a:gd name="T67" fmla="*/ 2673 h 6385"/>
              <a:gd name="T68" fmla="*/ 2323 w 5893"/>
              <a:gd name="T69" fmla="*/ 2340 h 6385"/>
              <a:gd name="T70" fmla="*/ 2530 w 5893"/>
              <a:gd name="T71" fmla="*/ 2070 h 6385"/>
              <a:gd name="T72" fmla="*/ 3053 w 5893"/>
              <a:gd name="T73" fmla="*/ 1301 h 6385"/>
              <a:gd name="T74" fmla="*/ 3315 w 5893"/>
              <a:gd name="T75" fmla="*/ 492 h 6385"/>
              <a:gd name="T76" fmla="*/ 3933 w 5893"/>
              <a:gd name="T77" fmla="*/ 1229 h 6385"/>
              <a:gd name="T78" fmla="*/ 3561 w 5893"/>
              <a:gd name="T79" fmla="*/ 2458 h 6385"/>
              <a:gd name="T80" fmla="*/ 5250 w 5893"/>
              <a:gd name="T81" fmla="*/ 2601 h 6385"/>
              <a:gd name="T82" fmla="*/ 5321 w 5893"/>
              <a:gd name="T83" fmla="*/ 3260 h 6385"/>
              <a:gd name="T84" fmla="*/ 5321 w 5893"/>
              <a:gd name="T85" fmla="*/ 3260 h 6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893" h="6385">
                <a:moveTo>
                  <a:pt x="5710" y="3569"/>
                </a:moveTo>
                <a:lnTo>
                  <a:pt x="5710" y="3569"/>
                </a:lnTo>
                <a:cubicBezTo>
                  <a:pt x="5829" y="3378"/>
                  <a:pt x="5892" y="3172"/>
                  <a:pt x="5892" y="2942"/>
                </a:cubicBezTo>
                <a:cubicBezTo>
                  <a:pt x="5892" y="2680"/>
                  <a:pt x="5797" y="2450"/>
                  <a:pt x="5607" y="2260"/>
                </a:cubicBezTo>
                <a:cubicBezTo>
                  <a:pt x="5408" y="2062"/>
                  <a:pt x="5178" y="1967"/>
                  <a:pt x="4909" y="1967"/>
                </a:cubicBezTo>
                <a:cubicBezTo>
                  <a:pt x="4234" y="1967"/>
                  <a:pt x="4234" y="1967"/>
                  <a:pt x="4234" y="1967"/>
                </a:cubicBezTo>
                <a:cubicBezTo>
                  <a:pt x="4361" y="1713"/>
                  <a:pt x="4425" y="1467"/>
                  <a:pt x="4425" y="1229"/>
                </a:cubicBezTo>
                <a:cubicBezTo>
                  <a:pt x="4425" y="928"/>
                  <a:pt x="4377" y="690"/>
                  <a:pt x="4290" y="515"/>
                </a:cubicBezTo>
                <a:cubicBezTo>
                  <a:pt x="4195" y="341"/>
                  <a:pt x="4068" y="206"/>
                  <a:pt x="3894" y="127"/>
                </a:cubicBezTo>
                <a:cubicBezTo>
                  <a:pt x="3727" y="40"/>
                  <a:pt x="3529" y="0"/>
                  <a:pt x="3315" y="0"/>
                </a:cubicBezTo>
                <a:cubicBezTo>
                  <a:pt x="3188" y="0"/>
                  <a:pt x="3069" y="48"/>
                  <a:pt x="2974" y="143"/>
                </a:cubicBezTo>
                <a:cubicBezTo>
                  <a:pt x="2863" y="254"/>
                  <a:pt x="2783" y="389"/>
                  <a:pt x="2736" y="555"/>
                </a:cubicBezTo>
                <a:cubicBezTo>
                  <a:pt x="2688" y="730"/>
                  <a:pt x="2648" y="888"/>
                  <a:pt x="2617" y="1039"/>
                </a:cubicBezTo>
                <a:cubicBezTo>
                  <a:pt x="2585" y="1198"/>
                  <a:pt x="2538" y="1309"/>
                  <a:pt x="2482" y="1372"/>
                </a:cubicBezTo>
                <a:cubicBezTo>
                  <a:pt x="2355" y="1507"/>
                  <a:pt x="2220" y="1673"/>
                  <a:pt x="2070" y="1864"/>
                </a:cubicBezTo>
                <a:cubicBezTo>
                  <a:pt x="1808" y="2197"/>
                  <a:pt x="1633" y="2395"/>
                  <a:pt x="1546" y="2458"/>
                </a:cubicBezTo>
                <a:cubicBezTo>
                  <a:pt x="491" y="2458"/>
                  <a:pt x="491" y="2458"/>
                  <a:pt x="491" y="2458"/>
                </a:cubicBezTo>
                <a:cubicBezTo>
                  <a:pt x="357" y="2458"/>
                  <a:pt x="238" y="2506"/>
                  <a:pt x="142" y="2601"/>
                </a:cubicBezTo>
                <a:cubicBezTo>
                  <a:pt x="47" y="2696"/>
                  <a:pt x="0" y="2816"/>
                  <a:pt x="0" y="2950"/>
                </a:cubicBezTo>
                <a:cubicBezTo>
                  <a:pt x="0" y="5401"/>
                  <a:pt x="0" y="5401"/>
                  <a:pt x="0" y="5401"/>
                </a:cubicBezTo>
                <a:cubicBezTo>
                  <a:pt x="0" y="5535"/>
                  <a:pt x="47" y="5655"/>
                  <a:pt x="142" y="5750"/>
                </a:cubicBezTo>
                <a:cubicBezTo>
                  <a:pt x="238" y="5845"/>
                  <a:pt x="357" y="5892"/>
                  <a:pt x="491" y="5892"/>
                </a:cubicBezTo>
                <a:cubicBezTo>
                  <a:pt x="1594" y="5892"/>
                  <a:pt x="1594" y="5892"/>
                  <a:pt x="1594" y="5892"/>
                </a:cubicBezTo>
                <a:cubicBezTo>
                  <a:pt x="1657" y="5892"/>
                  <a:pt x="1832" y="5948"/>
                  <a:pt x="2125" y="6051"/>
                </a:cubicBezTo>
                <a:cubicBezTo>
                  <a:pt x="2442" y="6154"/>
                  <a:pt x="2720" y="6241"/>
                  <a:pt x="2958" y="6297"/>
                </a:cubicBezTo>
                <a:cubicBezTo>
                  <a:pt x="3196" y="6352"/>
                  <a:pt x="3442" y="6384"/>
                  <a:pt x="3687" y="6384"/>
                </a:cubicBezTo>
                <a:cubicBezTo>
                  <a:pt x="4179" y="6384"/>
                  <a:pt x="4179" y="6384"/>
                  <a:pt x="4179" y="6384"/>
                </a:cubicBezTo>
                <a:cubicBezTo>
                  <a:pt x="4536" y="6384"/>
                  <a:pt x="4829" y="6281"/>
                  <a:pt x="5051" y="6075"/>
                </a:cubicBezTo>
                <a:cubicBezTo>
                  <a:pt x="5273" y="5869"/>
                  <a:pt x="5377" y="5591"/>
                  <a:pt x="5377" y="5234"/>
                </a:cubicBezTo>
                <a:cubicBezTo>
                  <a:pt x="5527" y="5036"/>
                  <a:pt x="5607" y="4806"/>
                  <a:pt x="5607" y="4552"/>
                </a:cubicBezTo>
                <a:cubicBezTo>
                  <a:pt x="5607" y="4497"/>
                  <a:pt x="5599" y="4441"/>
                  <a:pt x="5599" y="4385"/>
                </a:cubicBezTo>
                <a:cubicBezTo>
                  <a:pt x="5694" y="4211"/>
                  <a:pt x="5742" y="4029"/>
                  <a:pt x="5742" y="3830"/>
                </a:cubicBezTo>
                <a:cubicBezTo>
                  <a:pt x="5742" y="3743"/>
                  <a:pt x="5726" y="3656"/>
                  <a:pt x="5710" y="3569"/>
                </a:cubicBezTo>
                <a:close/>
                <a:moveTo>
                  <a:pt x="912" y="5329"/>
                </a:moveTo>
                <a:lnTo>
                  <a:pt x="912" y="5329"/>
                </a:lnTo>
                <a:cubicBezTo>
                  <a:pt x="864" y="5377"/>
                  <a:pt x="809" y="5401"/>
                  <a:pt x="737" y="5401"/>
                </a:cubicBezTo>
                <a:cubicBezTo>
                  <a:pt x="674" y="5401"/>
                  <a:pt x="610" y="5377"/>
                  <a:pt x="563" y="5329"/>
                </a:cubicBezTo>
                <a:cubicBezTo>
                  <a:pt x="515" y="5282"/>
                  <a:pt x="491" y="5226"/>
                  <a:pt x="491" y="5155"/>
                </a:cubicBezTo>
                <a:cubicBezTo>
                  <a:pt x="491" y="5091"/>
                  <a:pt x="515" y="5036"/>
                  <a:pt x="563" y="4988"/>
                </a:cubicBezTo>
                <a:cubicBezTo>
                  <a:pt x="610" y="4933"/>
                  <a:pt x="674" y="4909"/>
                  <a:pt x="737" y="4909"/>
                </a:cubicBezTo>
                <a:cubicBezTo>
                  <a:pt x="809" y="4909"/>
                  <a:pt x="864" y="4933"/>
                  <a:pt x="912" y="4988"/>
                </a:cubicBezTo>
                <a:cubicBezTo>
                  <a:pt x="959" y="5036"/>
                  <a:pt x="983" y="5091"/>
                  <a:pt x="983" y="5155"/>
                </a:cubicBezTo>
                <a:cubicBezTo>
                  <a:pt x="983" y="5226"/>
                  <a:pt x="959" y="5282"/>
                  <a:pt x="912" y="5329"/>
                </a:cubicBezTo>
                <a:close/>
                <a:moveTo>
                  <a:pt x="5321" y="3260"/>
                </a:moveTo>
                <a:lnTo>
                  <a:pt x="5321" y="3260"/>
                </a:lnTo>
                <a:cubicBezTo>
                  <a:pt x="5266" y="3378"/>
                  <a:pt x="5194" y="3434"/>
                  <a:pt x="5115" y="3442"/>
                </a:cubicBezTo>
                <a:cubicBezTo>
                  <a:pt x="5155" y="3482"/>
                  <a:pt x="5186" y="3545"/>
                  <a:pt x="5210" y="3624"/>
                </a:cubicBezTo>
                <a:cubicBezTo>
                  <a:pt x="5234" y="3695"/>
                  <a:pt x="5250" y="3767"/>
                  <a:pt x="5250" y="3830"/>
                </a:cubicBezTo>
                <a:cubicBezTo>
                  <a:pt x="5250" y="4013"/>
                  <a:pt x="5178" y="4163"/>
                  <a:pt x="5044" y="4290"/>
                </a:cubicBezTo>
                <a:cubicBezTo>
                  <a:pt x="5091" y="4370"/>
                  <a:pt x="5115" y="4457"/>
                  <a:pt x="5115" y="4552"/>
                </a:cubicBezTo>
                <a:cubicBezTo>
                  <a:pt x="5115" y="4647"/>
                  <a:pt x="5091" y="4743"/>
                  <a:pt x="5051" y="4838"/>
                </a:cubicBezTo>
                <a:cubicBezTo>
                  <a:pt x="5004" y="4933"/>
                  <a:pt x="4940" y="4996"/>
                  <a:pt x="4869" y="5036"/>
                </a:cubicBezTo>
                <a:cubicBezTo>
                  <a:pt x="4877" y="5115"/>
                  <a:pt x="4885" y="5186"/>
                  <a:pt x="4885" y="5250"/>
                </a:cubicBezTo>
                <a:cubicBezTo>
                  <a:pt x="4885" y="5678"/>
                  <a:pt x="4639" y="5892"/>
                  <a:pt x="4148" y="5892"/>
                </a:cubicBezTo>
                <a:cubicBezTo>
                  <a:pt x="3687" y="5892"/>
                  <a:pt x="3687" y="5892"/>
                  <a:pt x="3687" y="5892"/>
                </a:cubicBezTo>
                <a:cubicBezTo>
                  <a:pt x="3346" y="5892"/>
                  <a:pt x="2910" y="5797"/>
                  <a:pt x="2371" y="5615"/>
                </a:cubicBezTo>
                <a:cubicBezTo>
                  <a:pt x="2363" y="5607"/>
                  <a:pt x="2323" y="5599"/>
                  <a:pt x="2260" y="5575"/>
                </a:cubicBezTo>
                <a:cubicBezTo>
                  <a:pt x="2197" y="5551"/>
                  <a:pt x="2157" y="5535"/>
                  <a:pt x="2125" y="5528"/>
                </a:cubicBezTo>
                <a:cubicBezTo>
                  <a:pt x="2093" y="5512"/>
                  <a:pt x="2054" y="5504"/>
                  <a:pt x="1990" y="5480"/>
                </a:cubicBezTo>
                <a:cubicBezTo>
                  <a:pt x="1927" y="5464"/>
                  <a:pt x="1879" y="5448"/>
                  <a:pt x="1848" y="5440"/>
                </a:cubicBezTo>
                <a:cubicBezTo>
                  <a:pt x="1808" y="5432"/>
                  <a:pt x="1769" y="5424"/>
                  <a:pt x="1721" y="5417"/>
                </a:cubicBezTo>
                <a:cubicBezTo>
                  <a:pt x="1673" y="5408"/>
                  <a:pt x="1633" y="5401"/>
                  <a:pt x="1594" y="5401"/>
                </a:cubicBezTo>
                <a:cubicBezTo>
                  <a:pt x="1475" y="5401"/>
                  <a:pt x="1475" y="5401"/>
                  <a:pt x="1475" y="5401"/>
                </a:cubicBezTo>
                <a:cubicBezTo>
                  <a:pt x="1475" y="2950"/>
                  <a:pt x="1475" y="2950"/>
                  <a:pt x="1475" y="2950"/>
                </a:cubicBezTo>
                <a:cubicBezTo>
                  <a:pt x="1594" y="2950"/>
                  <a:pt x="1594" y="2950"/>
                  <a:pt x="1594" y="2950"/>
                </a:cubicBezTo>
                <a:cubicBezTo>
                  <a:pt x="1642" y="2950"/>
                  <a:pt x="1681" y="2934"/>
                  <a:pt x="1737" y="2911"/>
                </a:cubicBezTo>
                <a:cubicBezTo>
                  <a:pt x="1784" y="2887"/>
                  <a:pt x="1832" y="2855"/>
                  <a:pt x="1887" y="2807"/>
                </a:cubicBezTo>
                <a:cubicBezTo>
                  <a:pt x="1943" y="2760"/>
                  <a:pt x="1990" y="2720"/>
                  <a:pt x="2038" y="2673"/>
                </a:cubicBezTo>
                <a:cubicBezTo>
                  <a:pt x="2077" y="2625"/>
                  <a:pt x="2133" y="2569"/>
                  <a:pt x="2189" y="2506"/>
                </a:cubicBezTo>
                <a:cubicBezTo>
                  <a:pt x="2244" y="2435"/>
                  <a:pt x="2292" y="2379"/>
                  <a:pt x="2323" y="2340"/>
                </a:cubicBezTo>
                <a:cubicBezTo>
                  <a:pt x="2355" y="2300"/>
                  <a:pt x="2395" y="2244"/>
                  <a:pt x="2442" y="2181"/>
                </a:cubicBezTo>
                <a:cubicBezTo>
                  <a:pt x="2490" y="2118"/>
                  <a:pt x="2522" y="2086"/>
                  <a:pt x="2530" y="2070"/>
                </a:cubicBezTo>
                <a:cubicBezTo>
                  <a:pt x="2672" y="1895"/>
                  <a:pt x="2767" y="1777"/>
                  <a:pt x="2823" y="1721"/>
                </a:cubicBezTo>
                <a:cubicBezTo>
                  <a:pt x="2926" y="1610"/>
                  <a:pt x="3005" y="1467"/>
                  <a:pt x="3053" y="1301"/>
                </a:cubicBezTo>
                <a:cubicBezTo>
                  <a:pt x="3101" y="1126"/>
                  <a:pt x="3140" y="967"/>
                  <a:pt x="3172" y="817"/>
                </a:cubicBezTo>
                <a:cubicBezTo>
                  <a:pt x="3204" y="666"/>
                  <a:pt x="3251" y="555"/>
                  <a:pt x="3315" y="492"/>
                </a:cubicBezTo>
                <a:cubicBezTo>
                  <a:pt x="3561" y="492"/>
                  <a:pt x="3727" y="555"/>
                  <a:pt x="3806" y="674"/>
                </a:cubicBezTo>
                <a:cubicBezTo>
                  <a:pt x="3886" y="793"/>
                  <a:pt x="3933" y="976"/>
                  <a:pt x="3933" y="1229"/>
                </a:cubicBezTo>
                <a:cubicBezTo>
                  <a:pt x="3933" y="1380"/>
                  <a:pt x="3870" y="1586"/>
                  <a:pt x="3743" y="1848"/>
                </a:cubicBezTo>
                <a:cubicBezTo>
                  <a:pt x="3624" y="2101"/>
                  <a:pt x="3561" y="2308"/>
                  <a:pt x="3561" y="2458"/>
                </a:cubicBezTo>
                <a:cubicBezTo>
                  <a:pt x="4909" y="2458"/>
                  <a:pt x="4909" y="2458"/>
                  <a:pt x="4909" y="2458"/>
                </a:cubicBezTo>
                <a:cubicBezTo>
                  <a:pt x="5044" y="2458"/>
                  <a:pt x="5155" y="2506"/>
                  <a:pt x="5250" y="2601"/>
                </a:cubicBezTo>
                <a:cubicBezTo>
                  <a:pt x="5353" y="2704"/>
                  <a:pt x="5400" y="2816"/>
                  <a:pt x="5400" y="2950"/>
                </a:cubicBezTo>
                <a:cubicBezTo>
                  <a:pt x="5400" y="3038"/>
                  <a:pt x="5377" y="3140"/>
                  <a:pt x="5321" y="3260"/>
                </a:cubicBezTo>
                <a:close/>
                <a:moveTo>
                  <a:pt x="5321" y="3260"/>
                </a:moveTo>
                <a:lnTo>
                  <a:pt x="5321" y="32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>
              <a:latin typeface="Nunito" charset="0"/>
              <a:ea typeface="Nunito" charset="0"/>
              <a:cs typeface="Nunito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BC6516-3057-4A23-AC7C-6B07A5DB645E}"/>
              </a:ext>
            </a:extLst>
          </p:cNvPr>
          <p:cNvSpPr/>
          <p:nvPr userDrawn="1"/>
        </p:nvSpPr>
        <p:spPr>
          <a:xfrm rot="16200000">
            <a:off x="11927214" y="-11927216"/>
            <a:ext cx="523219" cy="24377651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4B6E1-8AA4-420F-B110-771F1F6504C4}"/>
              </a:ext>
            </a:extLst>
          </p:cNvPr>
          <p:cNvSpPr txBox="1"/>
          <p:nvPr userDrawn="1"/>
        </p:nvSpPr>
        <p:spPr>
          <a:xfrm>
            <a:off x="8842285" y="6349001"/>
            <a:ext cx="67377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800" b="1" spc="300" dirty="0">
                <a:latin typeface="Metropolis" panose="00000500000000000000" pitchFamily="50" charset="0"/>
                <a:ea typeface="Nunito" charset="0"/>
                <a:cs typeface="Nunito" charset="0"/>
              </a:rPr>
              <a:t>Thanks!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4C5EB-DF42-4CB9-944C-973E1BDA13B7}"/>
              </a:ext>
            </a:extLst>
          </p:cNvPr>
          <p:cNvSpPr txBox="1"/>
          <p:nvPr userDrawn="1"/>
        </p:nvSpPr>
        <p:spPr>
          <a:xfrm>
            <a:off x="12565885" y="11016510"/>
            <a:ext cx="796884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800" spc="600" dirty="0">
                <a:latin typeface="Metropolis" panose="00000500000000000000" pitchFamily="50" charset="0"/>
                <a:ea typeface="Nunito" charset="0"/>
                <a:cs typeface="Nunito" charset="0"/>
              </a:rPr>
              <a:t>@</a:t>
            </a:r>
            <a:r>
              <a:rPr lang="en-US" sz="5800" spc="600" dirty="0" err="1">
                <a:latin typeface="Metropolis" panose="00000500000000000000" pitchFamily="50" charset="0"/>
                <a:ea typeface="Nunito" charset="0"/>
                <a:cs typeface="Nunito" charset="0"/>
              </a:rPr>
              <a:t>CityofKissimmee</a:t>
            </a:r>
            <a:endParaRPr lang="en-US" sz="5800" spc="600" dirty="0">
              <a:latin typeface="Metropolis" panose="00000500000000000000" pitchFamily="50" charset="0"/>
              <a:ea typeface="Nunito" charset="0"/>
              <a:cs typeface="Nunito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13821-1652-47B6-A169-087A6294BF79}"/>
              </a:ext>
            </a:extLst>
          </p:cNvPr>
          <p:cNvSpPr/>
          <p:nvPr userDrawn="1"/>
        </p:nvSpPr>
        <p:spPr>
          <a:xfrm rot="5400000">
            <a:off x="11927213" y="1265565"/>
            <a:ext cx="523219" cy="24377651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3D9F29-63FC-4FB9-910D-09C4A38198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95" y="11016510"/>
            <a:ext cx="6911972" cy="11606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4E7129-4B25-4925-BF4A-3009B4753CA2}"/>
              </a:ext>
            </a:extLst>
          </p:cNvPr>
          <p:cNvCxnSpPr/>
          <p:nvPr userDrawn="1"/>
        </p:nvCxnSpPr>
        <p:spPr>
          <a:xfrm>
            <a:off x="12211156" y="11016510"/>
            <a:ext cx="0" cy="116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DF534A4-E9F2-4085-9570-3389F72FE8BD}"/>
              </a:ext>
            </a:extLst>
          </p:cNvPr>
          <p:cNvSpPr/>
          <p:nvPr userDrawn="1"/>
        </p:nvSpPr>
        <p:spPr>
          <a:xfrm rot="16200000">
            <a:off x="12017375" y="-12017375"/>
            <a:ext cx="342902" cy="24377651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1A091B5A-0693-4C40-A5A6-A1BBAA41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730250"/>
            <a:ext cx="22018124" cy="1363245"/>
          </a:xfrm>
          <a:prstGeom prst="rect">
            <a:avLst/>
          </a:prstGeo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A76D9-87C6-4CEB-BA31-250484318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206319"/>
            <a:ext cx="3808593" cy="1423636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3842538-607B-408E-9672-B762DB696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A6D26-0C53-4C27-84AF-3967D31AECA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248096" y="2309814"/>
            <a:ext cx="22020978" cy="9699236"/>
          </a:xfr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601430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1A091B5A-0693-4C40-A5A6-A1BBAA41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730250"/>
            <a:ext cx="22025296" cy="1363245"/>
          </a:xfrm>
          <a:prstGeom prst="rect">
            <a:avLst/>
          </a:prstGeo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AD32C-2726-43F7-B86A-A641F3C8A8D1}"/>
              </a:ext>
            </a:extLst>
          </p:cNvPr>
          <p:cNvSpPr/>
          <p:nvPr userDrawn="1"/>
        </p:nvSpPr>
        <p:spPr>
          <a:xfrm rot="16200000">
            <a:off x="12017375" y="-12017375"/>
            <a:ext cx="342902" cy="24377651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etropolis" panose="00000500000000000000" pitchFamily="50" charset="0"/>
            </a:endParaRP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D3C1FCA4-DDEB-4DAE-8524-26EFF0AD6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9B79FD-482E-45CE-BA6E-114B763E67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06319"/>
            <a:ext cx="3808593" cy="1423636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42F3AD5-63DA-41A6-A676-5A0F1D7AB3D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338371" y="2309814"/>
            <a:ext cx="10937875" cy="9699236"/>
          </a:xfr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A6D26-0C53-4C27-84AF-3967D31AECA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248096" y="2309814"/>
            <a:ext cx="10937875" cy="9699236"/>
          </a:xfr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478892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73DEDD-7190-461E-88EC-1DCAF43FD990}"/>
              </a:ext>
            </a:extLst>
          </p:cNvPr>
          <p:cNvSpPr/>
          <p:nvPr userDrawn="1"/>
        </p:nvSpPr>
        <p:spPr>
          <a:xfrm rot="16200000">
            <a:off x="12017375" y="-12017375"/>
            <a:ext cx="342902" cy="24377651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A852F-9635-42F1-9E4A-48C3EFB9A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730251"/>
            <a:ext cx="21875750" cy="1422400"/>
          </a:xfr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675DE5FD-631A-4336-8879-BA8909BE9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19BC21-AA6B-4A67-A90C-C0941E22B2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06319"/>
            <a:ext cx="3808593" cy="142363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4705702" y="2647501"/>
            <a:ext cx="8420998" cy="8420998"/>
          </a:xfrm>
          <a:custGeom>
            <a:avLst/>
            <a:gdLst>
              <a:gd name="connsiteX0" fmla="*/ 1794805 w 3589610"/>
              <a:gd name="connsiteY0" fmla="*/ 0 h 3589610"/>
              <a:gd name="connsiteX1" fmla="*/ 3589610 w 3589610"/>
              <a:gd name="connsiteY1" fmla="*/ 1794805 h 3589610"/>
              <a:gd name="connsiteX2" fmla="*/ 1794805 w 3589610"/>
              <a:gd name="connsiteY2" fmla="*/ 3589610 h 3589610"/>
              <a:gd name="connsiteX3" fmla="*/ 0 w 3589610"/>
              <a:gd name="connsiteY3" fmla="*/ 1794805 h 3589610"/>
              <a:gd name="connsiteX4" fmla="*/ 1794805 w 3589610"/>
              <a:gd name="connsiteY4" fmla="*/ 0 h 35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610" h="3589610">
                <a:moveTo>
                  <a:pt x="1794805" y="0"/>
                </a:moveTo>
                <a:cubicBezTo>
                  <a:pt x="2786048" y="0"/>
                  <a:pt x="3589610" y="803562"/>
                  <a:pt x="3589610" y="1794805"/>
                </a:cubicBezTo>
                <a:cubicBezTo>
                  <a:pt x="3589610" y="2786048"/>
                  <a:pt x="2786048" y="3589610"/>
                  <a:pt x="1794805" y="3589610"/>
                </a:cubicBezTo>
                <a:cubicBezTo>
                  <a:pt x="803562" y="3589610"/>
                  <a:pt x="0" y="2786048"/>
                  <a:pt x="0" y="1794805"/>
                </a:cubicBezTo>
                <a:cubicBezTo>
                  <a:pt x="0" y="803562"/>
                  <a:pt x="803562" y="0"/>
                  <a:pt x="17948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C888-2C96-440E-A687-D31CF1CC2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0950" y="2309814"/>
            <a:ext cx="11670966" cy="10010806"/>
          </a:xfrm>
          <a:prstGeom prst="rect">
            <a:avLst/>
          </a:prstGeo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526925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7B0895-3B86-4AD0-B68B-F0D366A395BF}"/>
              </a:ext>
            </a:extLst>
          </p:cNvPr>
          <p:cNvSpPr/>
          <p:nvPr userDrawn="1"/>
        </p:nvSpPr>
        <p:spPr>
          <a:xfrm>
            <a:off x="0" y="0"/>
            <a:ext cx="342901" cy="13716000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1A091B5A-0693-4C40-A5A6-A1BBAA41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730250"/>
            <a:ext cx="13454752" cy="1363245"/>
          </a:xfrm>
          <a:prstGeom prst="rect">
            <a:avLst/>
          </a:prstGeom>
        </p:spPr>
        <p:txBody>
          <a:bodyPr/>
          <a:lstStyle>
            <a:lvl1pPr>
              <a:defRPr sz="5500"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F3F633C2-3E4F-4993-B1D3-F76D59CBF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47B47-8EF4-46D6-9B17-F75B08CD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06319"/>
            <a:ext cx="3808593" cy="142363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974CF9-3E57-44FC-B8CF-E17E178D9A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989629" y="0"/>
            <a:ext cx="938802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C888-2C96-440E-A687-D31CF1CC2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0950" y="2309814"/>
            <a:ext cx="13454752" cy="10010806"/>
          </a:xfrm>
          <a:prstGeom prst="rect">
            <a:avLst/>
          </a:prstGeo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05670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C47FF9-B3C7-49BF-84B3-4DB5707D3DE6}"/>
              </a:ext>
            </a:extLst>
          </p:cNvPr>
          <p:cNvSpPr/>
          <p:nvPr userDrawn="1"/>
        </p:nvSpPr>
        <p:spPr>
          <a:xfrm>
            <a:off x="17087850" y="0"/>
            <a:ext cx="7289799" cy="13716000"/>
          </a:xfrm>
          <a:prstGeom prst="rect">
            <a:avLst/>
          </a:prstGeom>
          <a:solidFill>
            <a:srgbClr val="00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Nunito Ligh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7B0895-3B86-4AD0-B68B-F0D366A395BF}"/>
              </a:ext>
            </a:extLst>
          </p:cNvPr>
          <p:cNvSpPr/>
          <p:nvPr userDrawn="1"/>
        </p:nvSpPr>
        <p:spPr>
          <a:xfrm>
            <a:off x="0" y="0"/>
            <a:ext cx="342901" cy="13716000"/>
          </a:xfrm>
          <a:prstGeom prst="rect">
            <a:avLst/>
          </a:prstGeom>
          <a:gradFill>
            <a:gsLst>
              <a:gs pos="0">
                <a:srgbClr val="C6DEE4"/>
              </a:gs>
              <a:gs pos="38000">
                <a:srgbClr val="00A3E0">
                  <a:lumMod val="100000"/>
                </a:srgbClr>
              </a:gs>
              <a:gs pos="50000">
                <a:srgbClr val="007F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1A091B5A-0693-4C40-A5A6-A1BBAA41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730250"/>
            <a:ext cx="13454752" cy="1363245"/>
          </a:xfrm>
          <a:prstGeom prst="rect">
            <a:avLst/>
          </a:prstGeom>
        </p:spPr>
        <p:txBody>
          <a:bodyPr/>
          <a:lstStyle>
            <a:lvl1pPr>
              <a:defRPr sz="5500"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67AA76B0-A401-439F-A48C-F981C6720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0D994-D313-4A1A-9580-FA77D135D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06319"/>
            <a:ext cx="3808593" cy="142363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974CF9-3E57-44FC-B8CF-E17E178D9A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240000" y="438150"/>
            <a:ext cx="8794748" cy="128587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C888-2C96-440E-A687-D31CF1CC2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0950" y="2309814"/>
            <a:ext cx="13454752" cy="10010806"/>
          </a:xfrm>
          <a:prstGeom prst="rect">
            <a:avLst/>
          </a:prstGeom>
        </p:spPr>
        <p:txBody>
          <a:bodyPr/>
          <a:lstStyle>
            <a:lvl1pPr>
              <a:defRPr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291938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Round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D47E44-FBCD-45EC-A422-6C0D313DF73A}"/>
              </a:ext>
            </a:extLst>
          </p:cNvPr>
          <p:cNvSpPr/>
          <p:nvPr userDrawn="1"/>
        </p:nvSpPr>
        <p:spPr>
          <a:xfrm>
            <a:off x="4620126" y="0"/>
            <a:ext cx="19757524" cy="13716000"/>
          </a:xfrm>
          <a:prstGeom prst="rect">
            <a:avLst/>
          </a:prstGeom>
          <a:solidFill>
            <a:srgbClr val="00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Nunito Light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4F56F-5D5B-4405-81CB-7E7C8D9D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0" y="730251"/>
            <a:ext cx="13455316" cy="16891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7BB7BF3B-AEEA-4527-B31E-F9CD86AB8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2D7E9-5F12-4A32-AD27-F14703BC6B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06319"/>
            <a:ext cx="3808593" cy="142363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396AA0-6A6D-4DA5-A3EE-19B8671779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834" y="2647501"/>
            <a:ext cx="8420100" cy="84201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C888-2C96-440E-A687-D31CF1CC2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96500" y="2647501"/>
            <a:ext cx="13455316" cy="96448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1pPr>
            <a:lvl2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2pPr>
            <a:lvl3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3pPr>
            <a:lvl4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4pPr>
            <a:lvl5pPr algn="l">
              <a:defRPr>
                <a:solidFill>
                  <a:schemeClr val="bg1"/>
                </a:solidFill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215374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Round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F56F-5D5B-4405-81CB-7E7C8D9D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34" y="730251"/>
            <a:ext cx="11999829" cy="16891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DABB8FF1-7250-4C3E-AE60-F7D636EBA73F}"/>
              </a:ext>
            </a:extLst>
          </p:cNvPr>
          <p:cNvSpPr/>
          <p:nvPr userDrawn="1"/>
        </p:nvSpPr>
        <p:spPr>
          <a:xfrm rot="16200000">
            <a:off x="11573064" y="911414"/>
            <a:ext cx="12804586" cy="12804586"/>
          </a:xfrm>
          <a:prstGeom prst="rtTriangle">
            <a:avLst/>
          </a:prstGeom>
          <a:solidFill>
            <a:srgbClr val="00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3BD8DBA0-C813-4F41-865C-C93C7D456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5A97C-F346-4059-85A2-38B479ED7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06319"/>
            <a:ext cx="3808593" cy="142363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396AA0-6A6D-4DA5-A3EE-19B8671779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032177" y="2098180"/>
            <a:ext cx="9519639" cy="95196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C888-2C96-440E-A687-D31CF1CC2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834" y="2647501"/>
            <a:ext cx="11999829" cy="96448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1pPr>
            <a:lvl2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2pPr>
            <a:lvl3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3pPr>
            <a:lvl4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4pPr>
            <a:lvl5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362561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Round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D47E44-FBCD-45EC-A422-6C0D313DF73A}"/>
              </a:ext>
            </a:extLst>
          </p:cNvPr>
          <p:cNvSpPr/>
          <p:nvPr userDrawn="1"/>
        </p:nvSpPr>
        <p:spPr>
          <a:xfrm>
            <a:off x="-1" y="0"/>
            <a:ext cx="8761615" cy="13716000"/>
          </a:xfrm>
          <a:prstGeom prst="rect">
            <a:avLst/>
          </a:prstGeom>
          <a:solidFill>
            <a:srgbClr val="00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Nunito Light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403805-237E-45E1-BBCB-3D649A6B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99" y="12206319"/>
            <a:ext cx="3808593" cy="1423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4F56F-5D5B-4405-81CB-7E7C8D9D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6422" y="730251"/>
            <a:ext cx="12695394" cy="16891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20C59F9-3A12-4BFD-AF08-4EFCBFCC8E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40" y="1392307"/>
            <a:ext cx="5073438" cy="50734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DA1059F-B37C-4471-8DB4-3E604A5144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774245"/>
            <a:ext cx="5073438" cy="50734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2D12C784-A401-480E-A967-AD3EB42EC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32951"/>
          <a:stretch/>
        </p:blipFill>
        <p:spPr>
          <a:xfrm>
            <a:off x="7395634" y="3240828"/>
            <a:ext cx="16982016" cy="104751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C888-2C96-440E-A687-D31CF1CC2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56422" y="2647501"/>
            <a:ext cx="12695394" cy="96448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1pPr>
            <a:lvl2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2pPr>
            <a:lvl3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3pPr>
            <a:lvl4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4pPr>
            <a:lvl5pPr algn="l">
              <a:defRPr>
                <a:solidFill>
                  <a:schemeClr val="tx1"/>
                </a:solidFill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2A7E69F-3B66-4A19-B106-D441FDA3ACC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78329" y="6774245"/>
            <a:ext cx="5073438" cy="50734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E40F0F4-0689-4731-84B2-59AB32CF120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3969" y="1392307"/>
            <a:ext cx="5073438" cy="50734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17094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0B0E25DF-71C1-4461-BD65-5A2599047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05A31-B627-4AB6-B1E9-D172AD87C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1" r:id="rId2"/>
    <p:sldLayoutId id="2147483974" r:id="rId3"/>
    <p:sldLayoutId id="2147483966" r:id="rId4"/>
    <p:sldLayoutId id="2147483980" r:id="rId5"/>
    <p:sldLayoutId id="2147483984" r:id="rId6"/>
    <p:sldLayoutId id="2147483973" r:id="rId7"/>
    <p:sldLayoutId id="2147483983" r:id="rId8"/>
    <p:sldLayoutId id="2147483982" r:id="rId9"/>
    <p:sldLayoutId id="2147483981" r:id="rId10"/>
    <p:sldLayoutId id="2147483968" r:id="rId11"/>
    <p:sldLayoutId id="2147483967" r:id="rId12"/>
    <p:sldLayoutId id="2147483964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b="1" kern="1200">
          <a:solidFill>
            <a:schemeClr val="tx1"/>
          </a:solidFill>
          <a:latin typeface="Metropolis" panose="00000500000000000000" pitchFamily="50" charset="0"/>
          <a:ea typeface="Metropolis" panose="00000500000000000000" pitchFamily="50" charset="0"/>
          <a:cs typeface="Metropolis" panose="00000500000000000000" pitchFamily="50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5000" kern="1200" dirty="0" smtClean="0">
          <a:solidFill>
            <a:schemeClr val="tx1"/>
          </a:solidFill>
          <a:effectLst/>
          <a:latin typeface="Metropolis" panose="00000500000000000000" pitchFamily="50" charset="0"/>
          <a:ea typeface="Metropolis" panose="00000500000000000000" pitchFamily="50" charset="0"/>
          <a:cs typeface="Metropolis" panose="00000500000000000000" pitchFamily="50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Metropolis" panose="00000500000000000000" pitchFamily="50" charset="0"/>
          <a:ea typeface="Metropolis" panose="00000500000000000000" pitchFamily="50" charset="0"/>
          <a:cs typeface="Metropolis" panose="00000500000000000000" pitchFamily="50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400" kern="1200" dirty="0" smtClean="0">
          <a:solidFill>
            <a:schemeClr val="tx1"/>
          </a:solidFill>
          <a:effectLst/>
          <a:latin typeface="Metropolis" panose="00000500000000000000" pitchFamily="50" charset="0"/>
          <a:ea typeface="Metropolis" panose="00000500000000000000" pitchFamily="50" charset="0"/>
          <a:cs typeface="Metropolis" panose="00000500000000000000" pitchFamily="50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Metropolis" panose="00000500000000000000" pitchFamily="50" charset="0"/>
          <a:ea typeface="Metropolis" panose="00000500000000000000" pitchFamily="50" charset="0"/>
          <a:cs typeface="Metropolis" panose="00000500000000000000" pitchFamily="50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800" kern="1200" dirty="0">
          <a:solidFill>
            <a:schemeClr val="tx1"/>
          </a:solidFill>
          <a:effectLst/>
          <a:latin typeface="Metropolis" panose="00000500000000000000" pitchFamily="50" charset="0"/>
          <a:ea typeface="Metropolis" panose="00000500000000000000" pitchFamily="50" charset="0"/>
          <a:cs typeface="Metropolis" panose="00000500000000000000" pitchFamily="50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C0453-B3F6-4C3B-8B22-A9F16D490B1B}"/>
              </a:ext>
            </a:extLst>
          </p:cNvPr>
          <p:cNvSpPr txBox="1"/>
          <p:nvPr/>
        </p:nvSpPr>
        <p:spPr>
          <a:xfrm>
            <a:off x="699246" y="4249271"/>
            <a:ext cx="228345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pc="600" dirty="0">
                <a:latin typeface="Arial" panose="020B0604020202020204" pitchFamily="34" charset="0"/>
                <a:ea typeface="Nunito" charset="0"/>
                <a:cs typeface="Arial" panose="020B0604020202020204" pitchFamily="34" charset="0"/>
              </a:rPr>
              <a:t>MOTEL 8 ACQUISITION AND CONVERSION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ED6C2-5CB0-46B5-A8CB-99C98B99B1C5}"/>
              </a:ext>
            </a:extLst>
          </p:cNvPr>
          <p:cNvSpPr txBox="1"/>
          <p:nvPr/>
        </p:nvSpPr>
        <p:spPr>
          <a:xfrm>
            <a:off x="7261412" y="7264170"/>
            <a:ext cx="103094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800" spc="600" dirty="0">
              <a:latin typeface="Arial" panose="020B0604020202020204" pitchFamily="34" charset="0"/>
              <a:ea typeface="Nunito" charset="0"/>
              <a:cs typeface="Arial" panose="020B0604020202020204" pitchFamily="34" charset="0"/>
            </a:endParaRPr>
          </a:p>
          <a:p>
            <a:pPr algn="ctr"/>
            <a:r>
              <a:rPr lang="en-US" sz="5400" b="1" spc="600" dirty="0">
                <a:latin typeface="Arial" panose="020B0604020202020204" pitchFamily="34" charset="0"/>
                <a:ea typeface="Nunito" charset="0"/>
                <a:cs typeface="Arial" panose="020B0604020202020204" pitchFamily="34" charset="0"/>
              </a:rPr>
              <a:t>The Haven on Vine </a:t>
            </a:r>
          </a:p>
          <a:p>
            <a:pPr algn="ctr"/>
            <a:endParaRPr lang="en-US" sz="3800" spc="600" dirty="0">
              <a:latin typeface="Metropolis" panose="00000500000000000000" pitchFamily="50" charset="0"/>
              <a:ea typeface="Nunito" charset="0"/>
              <a:cs typeface="Nuni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91039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Hotel/Apartments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9"/>
          <a:stretch/>
        </p:blipFill>
        <p:spPr>
          <a:xfrm>
            <a:off x="12473178" y="1645920"/>
            <a:ext cx="10227845" cy="521208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87" y="4072168"/>
            <a:ext cx="9903051" cy="617491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17A80-004A-4214-8912-24FFCFC1DF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68" y="6388608"/>
            <a:ext cx="10313966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6925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Apartments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9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53525" y="2509599"/>
            <a:ext cx="9938821" cy="910661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1250950" y="2093495"/>
            <a:ext cx="10445905" cy="991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39603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Bridge/Temporary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Bridge Housing program will provide a housing solution aimed to quickly bring homeless individuals off the street and help them rebuild their lives by providing on-site: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Temporary Housing</a:t>
            </a:r>
          </a:p>
          <a:p>
            <a:pPr marL="914217" lvl="1" indent="0">
              <a:buNone/>
            </a:pPr>
            <a:endParaRPr lang="en-US" dirty="0"/>
          </a:p>
          <a:p>
            <a:pPr lvl="1"/>
            <a:r>
              <a:rPr lang="en-US" dirty="0"/>
              <a:t>Support Services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04696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7645-4640-46E4-89A6-F7E7A07A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Funding 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3CA14-5A45-4F74-BB9E-DD14960110D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Rehabilitation</a:t>
            </a:r>
          </a:p>
          <a:p>
            <a:r>
              <a:rPr lang="en-US" dirty="0"/>
              <a:t>Community Project Funding (CPF)</a:t>
            </a:r>
          </a:p>
          <a:p>
            <a:endParaRPr lang="en-US" dirty="0"/>
          </a:p>
          <a:p>
            <a:pPr lvl="0"/>
            <a:r>
              <a:rPr lang="en-US" dirty="0">
                <a:solidFill>
                  <a:srgbClr val="1B243B"/>
                </a:solidFill>
              </a:rPr>
              <a:t>CDBG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1B243B"/>
                </a:solidFill>
              </a:rPr>
              <a:t>			</a:t>
            </a:r>
          </a:p>
          <a:p>
            <a:pPr lvl="0"/>
            <a:r>
              <a:rPr lang="en-US" dirty="0">
                <a:solidFill>
                  <a:srgbClr val="1B243B"/>
                </a:solidFill>
              </a:rPr>
              <a:t>HOME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HOME-ARP</a:t>
            </a:r>
          </a:p>
          <a:p>
            <a:endParaRPr lang="en-US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33E1-F6CB-441B-9F06-B4881E8C24E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/>
              <a:t>Acquisition</a:t>
            </a:r>
          </a:p>
          <a:p>
            <a:pPr lvl="0"/>
            <a:r>
              <a:rPr lang="en-US" dirty="0">
                <a:solidFill>
                  <a:srgbClr val="1B243B"/>
                </a:solidFill>
              </a:rPr>
              <a:t>American Rescue Plan Act (ARPF)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1B243B"/>
                </a:solidFill>
              </a:rPr>
              <a:t>				</a:t>
            </a:r>
          </a:p>
          <a:p>
            <a:pPr lvl="0"/>
            <a:r>
              <a:rPr lang="en-US" dirty="0">
                <a:solidFill>
                  <a:srgbClr val="1B243B"/>
                </a:solidFill>
              </a:rPr>
              <a:t>CDBG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1B243B"/>
                </a:solidFill>
              </a:rPr>
              <a:t>			</a:t>
            </a:r>
          </a:p>
          <a:p>
            <a:pPr lvl="0"/>
            <a:r>
              <a:rPr lang="en-US" dirty="0">
                <a:solidFill>
                  <a:srgbClr val="1B243B"/>
                </a:solidFill>
              </a:rPr>
              <a:t>HOME </a:t>
            </a:r>
          </a:p>
          <a:p>
            <a:pPr marL="0" lvl="0" indent="0">
              <a:buNone/>
            </a:pPr>
            <a:endParaRPr lang="en-US" dirty="0">
              <a:solidFill>
                <a:srgbClr val="1B243B"/>
              </a:solidFill>
            </a:endParaRPr>
          </a:p>
          <a:p>
            <a:pPr lvl="0"/>
            <a:r>
              <a:rPr lang="en-US" dirty="0">
                <a:solidFill>
                  <a:srgbClr val="1B243B"/>
                </a:solidFill>
              </a:rPr>
              <a:t>CDBG-CV (1&amp;3)</a:t>
            </a:r>
          </a:p>
          <a:p>
            <a:pPr lvl="0"/>
            <a:r>
              <a:rPr lang="en-US" dirty="0">
                <a:solidFill>
                  <a:srgbClr val="1B243B"/>
                </a:solidFill>
              </a:rPr>
              <a:t>Osceola County</a:t>
            </a:r>
          </a:p>
          <a:p>
            <a:pPr marL="0" lvl="0" indent="0">
              <a:buNone/>
            </a:pPr>
            <a:endParaRPr lang="en-US" dirty="0">
              <a:solidFill>
                <a:srgbClr val="1B243B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1B243B"/>
                </a:solidFill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26432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Income Set Asides/Rents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3253991264"/>
              </p:ext>
            </p:extLst>
          </p:nvPr>
        </p:nvGraphicFramePr>
        <p:xfrm>
          <a:off x="1272987" y="2330827"/>
          <a:ext cx="21996587" cy="9951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806">
                  <a:extLst>
                    <a:ext uri="{9D8B030D-6E8A-4147-A177-3AD203B41FA5}">
                      <a16:colId xmlns:a16="http://schemas.microsoft.com/office/drawing/2014/main" val="358829193"/>
                    </a:ext>
                  </a:extLst>
                </a:gridCol>
                <a:gridCol w="6020927">
                  <a:extLst>
                    <a:ext uri="{9D8B030D-6E8A-4147-A177-3AD203B41FA5}">
                      <a16:colId xmlns:a16="http://schemas.microsoft.com/office/drawing/2014/main" val="4154911909"/>
                    </a:ext>
                  </a:extLst>
                </a:gridCol>
                <a:gridCol w="6020927">
                  <a:extLst>
                    <a:ext uri="{9D8B030D-6E8A-4147-A177-3AD203B41FA5}">
                      <a16:colId xmlns:a16="http://schemas.microsoft.com/office/drawing/2014/main" val="2122419116"/>
                    </a:ext>
                  </a:extLst>
                </a:gridCol>
                <a:gridCol w="6020927">
                  <a:extLst>
                    <a:ext uri="{9D8B030D-6E8A-4147-A177-3AD203B41FA5}">
                      <a16:colId xmlns:a16="http://schemas.microsoft.com/office/drawing/2014/main" val="925917889"/>
                    </a:ext>
                  </a:extLst>
                </a:gridCol>
              </a:tblGrid>
              <a:tr h="14215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Units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 of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Proposed Income Set</a:t>
                      </a:r>
                      <a:r>
                        <a:rPr lang="en-US" baseline="0" dirty="0"/>
                        <a:t> Asides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Proposed 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712539"/>
                  </a:ext>
                </a:extLst>
              </a:tr>
              <a:tr h="14215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887253"/>
                  </a:ext>
                </a:extLst>
              </a:tr>
              <a:tr h="14215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625704"/>
                  </a:ext>
                </a:extLst>
              </a:tr>
              <a:tr h="14215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Bedroom Apartment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851320"/>
                  </a:ext>
                </a:extLst>
              </a:tr>
              <a:tr h="14215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Bedroom Apartment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416095"/>
                  </a:ext>
                </a:extLst>
              </a:tr>
              <a:tr h="14215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Bedroom Apartment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210753"/>
                  </a:ext>
                </a:extLst>
              </a:tr>
              <a:tr h="14215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779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41497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Environmental Review</a:t>
            </a:r>
          </a:p>
          <a:p>
            <a:r>
              <a:rPr lang="en-US" dirty="0"/>
              <a:t>Uniform Relocation Act (URA)</a:t>
            </a:r>
          </a:p>
          <a:p>
            <a:r>
              <a:rPr lang="en-US" dirty="0"/>
              <a:t>Property Inspections</a:t>
            </a:r>
          </a:p>
          <a:p>
            <a:r>
              <a:rPr lang="en-US" dirty="0"/>
              <a:t>Lead Based Paint</a:t>
            </a:r>
          </a:p>
          <a:p>
            <a:r>
              <a:rPr lang="en-US" dirty="0"/>
              <a:t>Section 3</a:t>
            </a:r>
          </a:p>
          <a:p>
            <a:r>
              <a:rPr lang="en-US" dirty="0"/>
              <a:t>Davis Bacon</a:t>
            </a:r>
          </a:p>
          <a:p>
            <a:r>
              <a:rPr lang="en-US" dirty="0"/>
              <a:t>Program Income</a:t>
            </a:r>
          </a:p>
          <a:p>
            <a:r>
              <a:rPr lang="en-US" dirty="0"/>
              <a:t>Land Use Covenants</a:t>
            </a:r>
          </a:p>
          <a:p>
            <a:r>
              <a:rPr lang="en-US" dirty="0"/>
              <a:t>Agreements</a:t>
            </a:r>
          </a:p>
          <a:p>
            <a:r>
              <a:rPr lang="en-US" dirty="0"/>
              <a:t>Fair Housing </a:t>
            </a:r>
          </a:p>
          <a:p>
            <a:r>
              <a:rPr lang="en-US" dirty="0"/>
              <a:t>Violence Against Women Act (VAWA)</a:t>
            </a:r>
          </a:p>
          <a:p>
            <a:r>
              <a:rPr lang="en-US" dirty="0"/>
              <a:t>Build America, Buy America (BABA)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73636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AC05E-13A5-4D50-BB52-B3D422022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C93FF-0EE4-4DDC-BB4B-3779969B0AF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Eviction Prevention Programs</a:t>
            </a:r>
          </a:p>
          <a:p>
            <a:pPr lvl="1"/>
            <a:r>
              <a:rPr lang="en-US" dirty="0"/>
              <a:t>One time payment of arrears</a:t>
            </a:r>
          </a:p>
          <a:p>
            <a:pPr lvl="1"/>
            <a:r>
              <a:rPr lang="en-US" dirty="0"/>
              <a:t>Payment Plan</a:t>
            </a:r>
          </a:p>
          <a:p>
            <a:pPr lvl="1"/>
            <a:r>
              <a:rPr lang="en-US" dirty="0"/>
              <a:t>Housing Stability and Hardship Assistance</a:t>
            </a:r>
          </a:p>
          <a:p>
            <a:pPr marL="914217" lvl="1" indent="0">
              <a:buNone/>
            </a:pPr>
            <a:endParaRPr lang="en-US" dirty="0"/>
          </a:p>
          <a:p>
            <a:pPr marL="914217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Employment Assistance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Employment training and referral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Financial Literacy</a:t>
            </a:r>
          </a:p>
          <a:p>
            <a:pPr lvl="1"/>
            <a:r>
              <a:rPr lang="en-US" dirty="0"/>
              <a:t>Budgeting</a:t>
            </a:r>
          </a:p>
          <a:p>
            <a:pPr lvl="1"/>
            <a:r>
              <a:rPr lang="en-US" dirty="0"/>
              <a:t>Pre-purchase Assistance</a:t>
            </a:r>
          </a:p>
        </p:txBody>
      </p:sp>
    </p:spTree>
    <p:extLst>
      <p:ext uri="{BB962C8B-B14F-4D97-AF65-F5344CB8AC3E}">
        <p14:creationId xmlns:p14="http://schemas.microsoft.com/office/powerpoint/2010/main" val="2845958574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en-US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50000"/>
              </a:lnSpc>
              <a:buNone/>
            </a:pP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r>
              <a:rPr lang="en-US" dirty="0"/>
              <a:t>Frances De Jesus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dirty="0"/>
              <a:t>Housing and Community Development Manager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dirty="0"/>
              <a:t>(407) 518-2156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dirty="0"/>
              <a:t>Frances.dejesus@Kissimmee.gov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7260B-A585-4CD1-9F29-FF26A57C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184" y="1999488"/>
            <a:ext cx="2985045" cy="44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54493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001B6-043F-46AD-9167-4EC0D080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About the City of Kissimmee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4B503-3A9B-4E57-8FD1-6C2EFBD9E08C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Located in Central Florida just south of Orlando.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County seat for Osceola County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It’s defined by its proximity to the region’s multitude of amusement parks, including the massive Walt Disney World complex.</a:t>
            </a:r>
          </a:p>
          <a:p>
            <a:endParaRPr lang="en-US" dirty="0"/>
          </a:p>
          <a:p>
            <a:r>
              <a:rPr lang="en-US" dirty="0"/>
              <a:t>Kissimmee’s average per capita income is $32,332. The poverty rate stands at 23.73%.</a:t>
            </a:r>
          </a:p>
        </p:txBody>
      </p:sp>
      <p:pic>
        <p:nvPicPr>
          <p:cNvPr id="1026" name="Picture 2" descr="Image result for map of florida showing kissimmee">
            <a:extLst>
              <a:ext uri="{FF2B5EF4-FFF2-40B4-BE49-F238E27FC236}">
                <a16:creationId xmlns:a16="http://schemas.microsoft.com/office/drawing/2014/main" id="{78BE0CCC-F521-414D-8810-523785C560DD}"/>
              </a:ext>
            </a:extLst>
          </p:cNvPr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904" y="3230810"/>
            <a:ext cx="8403102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142784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E12B-2436-43E7-8C3F-90689840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of Homelessness in Kissimmee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6263D-F55E-4797-8CC0-9843DFC124D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Florida Project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Continue to attract new residents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Growth = Increase in needs especially affordable housing</a:t>
            </a:r>
          </a:p>
          <a:p>
            <a:endParaRPr lang="en-US" dirty="0"/>
          </a:p>
          <a:p>
            <a:r>
              <a:rPr lang="en-US" dirty="0"/>
              <a:t>Challenges to getting families into permanent housing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3" name="Picture 5" descr="See more images of The Florida Project">
            <a:extLst>
              <a:ext uri="{FF2B5EF4-FFF2-40B4-BE49-F238E27FC236}">
                <a16:creationId xmlns:a16="http://schemas.microsoft.com/office/drawing/2014/main" id="{98B8DE98-DF2B-46D9-9487-01D6D441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689" y="2093496"/>
            <a:ext cx="6150122" cy="54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Image result for the florida project">
            <a:extLst>
              <a:ext uri="{FF2B5EF4-FFF2-40B4-BE49-F238E27FC236}">
                <a16:creationId xmlns:a16="http://schemas.microsoft.com/office/drawing/2014/main" id="{1AA2D3D4-5148-459C-8344-A23C7A6885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 descr="Image result for the florida project">
            <a:extLst>
              <a:ext uri="{FF2B5EF4-FFF2-40B4-BE49-F238E27FC236}">
                <a16:creationId xmlns:a16="http://schemas.microsoft.com/office/drawing/2014/main" id="{449075D9-5A89-45D3-9708-68CFC64D41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88824" y="6857999"/>
            <a:ext cx="4949997" cy="49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 descr="Image result for the florida project">
            <a:extLst>
              <a:ext uri="{FF2B5EF4-FFF2-40B4-BE49-F238E27FC236}">
                <a16:creationId xmlns:a16="http://schemas.microsoft.com/office/drawing/2014/main" id="{4BEF82A4-9E60-4B1D-93FD-928A77D0A1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88825" y="6858000"/>
            <a:ext cx="4838786" cy="48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7E9AD-BB37-4685-AE73-01B3A9B88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182" y="7345373"/>
            <a:ext cx="8160714" cy="47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02672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E12B-2436-43E7-8C3F-90689840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of Homelessness in Kissimmee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6263D-F55E-4797-8CC0-9843DFC124D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City of Kissimmee is a participant of the Central Florida Commission on Homeless (</a:t>
            </a:r>
            <a:r>
              <a:rPr lang="en-US" dirty="0" err="1"/>
              <a:t>CoC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In 2024, the Point In Count found a 28% increase in the number of those experiencing homelessness in our region.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Osceola County saw an increase of 8.7% over last year (373 sheltered/unsheltered)</a:t>
            </a:r>
          </a:p>
          <a:p>
            <a:endParaRPr lang="en-US" dirty="0"/>
          </a:p>
          <a:p>
            <a:r>
              <a:rPr lang="en-US" dirty="0"/>
              <a:t>There is no emergency shelter in Osceola County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image0.jpeg">
            <a:extLst>
              <a:ext uri="{FF2B5EF4-FFF2-40B4-BE49-F238E27FC236}">
                <a16:creationId xmlns:a16="http://schemas.microsoft.com/office/drawing/2014/main" id="{1EEA1374-5821-4C6F-95D2-E700049E000A}"/>
              </a:ext>
            </a:extLst>
          </p:cNvPr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39799" y="4116602"/>
            <a:ext cx="8616779" cy="646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92924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22CEA-CB75-4269-8A22-EB1220887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House Bill 1365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FB0CF-0182-40A0-8439-426D45A6E2D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Enacted in 2024 </a:t>
            </a:r>
          </a:p>
          <a:p>
            <a:endParaRPr lang="en-US" dirty="0"/>
          </a:p>
          <a:p>
            <a:r>
              <a:rPr lang="en-US" dirty="0"/>
              <a:t>Prohibits camping or sleeping on public property, at public buildings, or on public rights-of-way, and makes it illegal for local governments to permit it. </a:t>
            </a:r>
          </a:p>
          <a:p>
            <a:endParaRPr lang="en-US" dirty="0"/>
          </a:p>
          <a:p>
            <a:r>
              <a:rPr lang="en-US" dirty="0"/>
              <a:t>Kissimmee approved the No-camping Ordinance to comply with the law.</a:t>
            </a:r>
          </a:p>
          <a:p>
            <a:endParaRPr lang="en-US" dirty="0"/>
          </a:p>
          <a:p>
            <a:r>
              <a:rPr lang="en-US" dirty="0"/>
              <a:t>The City has a protocol in place to help the homeless with the aid that they need at the moment:  </a:t>
            </a:r>
          </a:p>
          <a:p>
            <a:pPr lvl="2"/>
            <a:r>
              <a:rPr lang="en-US" dirty="0"/>
              <a:t>Community Engagement Team</a:t>
            </a:r>
          </a:p>
          <a:p>
            <a:pPr lvl="2"/>
            <a:r>
              <a:rPr lang="en-US" dirty="0"/>
              <a:t>Partnership with Park Place Behavioral Care</a:t>
            </a:r>
          </a:p>
          <a:p>
            <a:pPr lvl="2"/>
            <a:r>
              <a:rPr lang="en-US" dirty="0"/>
              <a:t>Other partnerships with various homeless organizations that will provide case management </a:t>
            </a:r>
          </a:p>
          <a:p>
            <a:pPr lvl="2"/>
            <a:r>
              <a:rPr lang="en-US" dirty="0"/>
              <a:t>Haven on Vine Campus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81384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94C1E4-304B-4036-998C-604BB7D1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Haven on Vine Site Layout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A9CDB94-4E3E-4B01-A8DE-100D1330A444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4335300" y="2309813"/>
            <a:ext cx="15846750" cy="96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46258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Acquisition of 43 hotel rooms and conversion to studios.</a:t>
            </a:r>
          </a:p>
          <a:p>
            <a:endParaRPr lang="en-US" dirty="0"/>
          </a:p>
          <a:p>
            <a:r>
              <a:rPr lang="en-US" dirty="0"/>
              <a:t>Acquisition and rehabilitation of 40 apartment units located on the same property.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Acquisition and conversion of 40 units into a non-congregate shelter facility for unsheltered individuals and families in a 24/7/365 non-congregate setting for as long as is necessary to end/respond to their homelessness (bridge/transitional housing).</a:t>
            </a:r>
          </a:p>
          <a:p>
            <a:endParaRPr lang="en-US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quarter" idx="19"/>
          </p:nvPr>
        </p:nvPicPr>
        <p:blipFill rotWithShape="1">
          <a:blip r:embed="rId2"/>
          <a:srcRect b="20237"/>
          <a:stretch/>
        </p:blipFill>
        <p:spPr>
          <a:xfrm>
            <a:off x="12185970" y="1879046"/>
            <a:ext cx="8735502" cy="4978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DBED0-9C71-4972-8E97-E90C858E43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002" y="6547997"/>
            <a:ext cx="8796740" cy="49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30129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048" y="533026"/>
            <a:ext cx="22025296" cy="1363245"/>
          </a:xfrm>
        </p:spPr>
        <p:txBody>
          <a:bodyPr/>
          <a:lstStyle/>
          <a:p>
            <a:r>
              <a:rPr lang="en-US" dirty="0"/>
              <a:t>Hotel Units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2298032" y="2119592"/>
            <a:ext cx="9260122" cy="988984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9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0605" y="3245696"/>
            <a:ext cx="10015706" cy="7511779"/>
          </a:xfrm>
        </p:spPr>
      </p:pic>
    </p:spTree>
    <p:extLst>
      <p:ext uri="{BB962C8B-B14F-4D97-AF65-F5344CB8AC3E}">
        <p14:creationId xmlns:p14="http://schemas.microsoft.com/office/powerpoint/2010/main" val="1792632075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Hotel Units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3264052"/>
            <a:ext cx="9525220" cy="754738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EDDA14-42E7-44BD-8377-A1F1C8B56DB7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11746019" y="313589"/>
            <a:ext cx="11380681" cy="7499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EF328-247E-4597-8532-F13A40D39C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460" y="7644384"/>
            <a:ext cx="8883438" cy="49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1733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Default Theme">
  <a:themeElements>
    <a:clrScheme name="Custom 5">
      <a:dk1>
        <a:srgbClr val="1B243B"/>
      </a:dk1>
      <a:lt1>
        <a:srgbClr val="FFFFFF"/>
      </a:lt1>
      <a:dk2>
        <a:srgbClr val="1B243B"/>
      </a:dk2>
      <a:lt2>
        <a:srgbClr val="FFFFFF"/>
      </a:lt2>
      <a:accent1>
        <a:srgbClr val="165AB6"/>
      </a:accent1>
      <a:accent2>
        <a:srgbClr val="1B8BCD"/>
      </a:accent2>
      <a:accent3>
        <a:srgbClr val="27C7CF"/>
      </a:accent3>
      <a:accent4>
        <a:srgbClr val="27C78A"/>
      </a:accent4>
      <a:accent5>
        <a:srgbClr val="70C456"/>
      </a:accent5>
      <a:accent6>
        <a:srgbClr val="CAC9D0"/>
      </a:accent6>
      <a:hlink>
        <a:srgbClr val="216BA9"/>
      </a:hlink>
      <a:folHlink>
        <a:srgbClr val="1FB18A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5C7E82172F9745A01057595A060517" ma:contentTypeVersion="2" ma:contentTypeDescription="Create a new document." ma:contentTypeScope="" ma:versionID="8856a9e219e8b170e48c1cd2b83b53e8">
  <xsd:schema xmlns:xsd="http://www.w3.org/2001/XMLSchema" xmlns:xs="http://www.w3.org/2001/XMLSchema" xmlns:p="http://schemas.microsoft.com/office/2006/metadata/properties" xmlns:ns1="http://schemas.microsoft.com/sharepoint/v3" xmlns:ns2="8bdc6caa-1b82-42b5-b6c8-e88cfb1c3efa" targetNamespace="http://schemas.microsoft.com/office/2006/metadata/properties" ma:root="true" ma:fieldsID="9eedab5e2542fd89777bbacc198c0288" ns1:_="" ns2:_="">
    <xsd:import namespace="http://schemas.microsoft.com/sharepoint/v3"/>
    <xsd:import namespace="8bdc6caa-1b82-42b5-b6c8-e88cfb1c3ef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9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0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c6caa-1b82-42b5-b6c8-e88cfb1c3e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9B4BBB-95B8-4F42-A288-A8AB647BFB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bdc6caa-1b82-42b5-b6c8-e88cfb1c3e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E5B694-0020-42F2-9F89-FFA86CD757B4}">
  <ds:schemaRefs>
    <ds:schemaRef ds:uri="http://schemas.microsoft.com/office/infopath/2007/PartnerControls"/>
    <ds:schemaRef ds:uri="8bdc6caa-1b82-42b5-b6c8-e88cfb1c3efa"/>
    <ds:schemaRef ds:uri="http://schemas.microsoft.com/office/2006/documentManagement/types"/>
    <ds:schemaRef ds:uri="http://purl.org/dc/elements/1.1/"/>
    <ds:schemaRef ds:uri="http://schemas.microsoft.com/sharepoint/v3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AEB6017E-D941-4BB4-827F-C503C8DC16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37208</TotalTime>
  <Words>552</Words>
  <Application>Microsoft Office PowerPoint</Application>
  <PresentationFormat>Custom</PresentationFormat>
  <Paragraphs>147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Lato Light</vt:lpstr>
      <vt:lpstr>Metropolis</vt:lpstr>
      <vt:lpstr>Nunito</vt:lpstr>
      <vt:lpstr>Nunito Light</vt:lpstr>
      <vt:lpstr>Default Theme</vt:lpstr>
      <vt:lpstr>PowerPoint Presentation</vt:lpstr>
      <vt:lpstr>About the City of Kissimmee</vt:lpstr>
      <vt:lpstr>State of Homelessness in Kissimmee</vt:lpstr>
      <vt:lpstr>State of Homelessness in Kissimmee</vt:lpstr>
      <vt:lpstr>House Bill 1365</vt:lpstr>
      <vt:lpstr>Haven on Vine Site Layout</vt:lpstr>
      <vt:lpstr>Description </vt:lpstr>
      <vt:lpstr>Hotel Units</vt:lpstr>
      <vt:lpstr>Hotel Units</vt:lpstr>
      <vt:lpstr>Hotel/Apartments</vt:lpstr>
      <vt:lpstr>Apartments</vt:lpstr>
      <vt:lpstr>Bridge/Temporary Housing</vt:lpstr>
      <vt:lpstr>Funding Sources</vt:lpstr>
      <vt:lpstr>Income Set Asides/Rents</vt:lpstr>
      <vt:lpstr>Program Requirements</vt:lpstr>
      <vt:lpstr>Additional services</vt:lpstr>
      <vt:lpstr>Contact Information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Designed by Slidesmash</dc:title>
  <dc:subject/>
  <dc:creator>Designed by Slidesmash</dc:creator>
  <cp:keywords/>
  <dc:description/>
  <cp:lastModifiedBy>Frances DeJesus</cp:lastModifiedBy>
  <cp:revision>6095</cp:revision>
  <cp:lastPrinted>2025-06-06T13:28:06Z</cp:lastPrinted>
  <dcterms:created xsi:type="dcterms:W3CDTF">2014-11-12T21:47:38Z</dcterms:created>
  <dcterms:modified xsi:type="dcterms:W3CDTF">2025-06-06T20:11:24Z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0x010100185C7E82172F9745A01057595A060517</vt:lpwstr>
  </property>
</Properties>
</file>