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22" r:id="rId5"/>
    <p:sldId id="321" r:id="rId6"/>
    <p:sldId id="340" r:id="rId7"/>
    <p:sldId id="342" r:id="rId8"/>
    <p:sldId id="344" r:id="rId9"/>
    <p:sldId id="329" r:id="rId10"/>
    <p:sldId id="332" r:id="rId11"/>
    <p:sldId id="330" r:id="rId12"/>
    <p:sldId id="331" r:id="rId13"/>
    <p:sldId id="339" r:id="rId14"/>
    <p:sldId id="333" r:id="rId15"/>
    <p:sldId id="334" r:id="rId16"/>
    <p:sldId id="338" r:id="rId17"/>
    <p:sldId id="335" r:id="rId18"/>
    <p:sldId id="343" r:id="rId19"/>
    <p:sldId id="3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28C0B739-4E76-6690-8F24-121229E4DF24}" name="Kate Bischoff" initials="KB" userId="S::tolemicsm@tolemicsm.onmicrosoft.com::3326c707-9c8f-4491-b7ef-3c18ea88ea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7" autoAdjust="0"/>
    <p:restoredTop sz="95382" autoAdjust="0"/>
  </p:normalViewPr>
  <p:slideViewPr>
    <p:cSldViewPr snapToGrid="0">
      <p:cViewPr varScale="1">
        <p:scale>
          <a:sx n="81" d="100"/>
          <a:sy n="81" d="100"/>
        </p:scale>
        <p:origin x="96" y="1644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RM3-FS16.CITYAD.MONTEREY\UFFS\housing\CDBG-Block-Grants\Consolidated%20Plan\2025-29%20Monterey%20Con%20Plan\City%20Council%20and%20Planning%20Commission\City%20Council\CDBG%20Budget_Treemap%20instead%20of%20PieChart.xlsx" TargetMode="External"/><Relationship Id="rId4" Type="http://schemas.openxmlformats.org/officeDocument/2006/relationships/themeOverride" Target="../theme/themeOverride1.xm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Sheet4!$B$3:$B$6</cx:f>
        <cx:lvl ptCount="4">
          <cx:pt idx="0">Housing Preservation Programs $1,270,000 (71%)</cx:pt>
          <cx:pt idx="1">Facilities &amp; Infrastructure $240,000 (13%)</cx:pt>
          <cx:pt idx="2">Admin $100,000 (6%) (20%cap)</cx:pt>
          <cx:pt idx="3">Public Service Agencies $189,808 (11%) (15%cap)</cx:pt>
        </cx:lvl>
      </cx:strDim>
      <cx:numDim type="size">
        <cx:f>Sheet4!$C$3:$C$6</cx:f>
        <cx:lvl ptCount="4" formatCode="#,##0">
          <cx:pt idx="0">1270000</cx:pt>
          <cx:pt idx="1">240000</cx:pt>
          <cx:pt idx="2">100000</cx:pt>
          <cx:pt idx="3">189808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/>
            <a:r>
              <a:rPr lang="en-US" sz="1800" b="1" i="0" baseline="0">
                <a:solidFill>
                  <a:schemeClr val="accent2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 2025-2026 CDBG BUDGET | $1,799,808 </a:t>
            </a:r>
            <a:endParaRPr lang="en-US">
              <a:solidFill>
                <a:schemeClr val="accent2"/>
              </a:solidFill>
              <a:effectLst/>
            </a:endParaRPr>
          </a:p>
        </cx:rich>
      </cx:tx>
    </cx:title>
    <cx:plotArea>
      <cx:plotAreaRegion>
        <cx:series layoutId="treemap" uniqueId="{1DBAAD05-3196-4F21-8A3A-27B9DEBDB210}">
          <cx:tx>
            <cx:txData>
              <cx:f>Sheet4!$C$2</cx:f>
              <cx:v>Values</cx:v>
            </cx:txData>
          </cx:tx>
          <cx:dataPt idx="0">
            <cx:spPr>
              <a:gradFill>
                <a:gsLst>
                  <a:gs pos="0">
                    <a:srgbClr val="4EA72E">
                      <a:lumMod val="75000"/>
                    </a:srgbClr>
                  </a:gs>
                  <a:gs pos="48000">
                    <a:srgbClr val="53B032"/>
                  </a:gs>
                  <a:gs pos="100000">
                    <a:srgbClr val="9EDD87"/>
                  </a:gs>
                </a:gsLst>
                <a:lin ang="16200000" scaled="1"/>
              </a:gradFill>
            </cx:spPr>
          </cx:dataPt>
          <cx:dataPt idx="2">
            <cx:spPr>
              <a:solidFill>
                <a:srgbClr val="A02B93">
                  <a:lumMod val="75000"/>
                </a:srgbClr>
              </a:solidFill>
            </cx:spPr>
          </cx:dataPt>
          <cx:dataLabels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  <cx:spPr>
    <a:noFill/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330" b="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cap="all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wyatt@monterey.gov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oup of seals lying on the sand&#10;&#10;Description automatically generated">
            <a:extLst>
              <a:ext uri="{FF2B5EF4-FFF2-40B4-BE49-F238E27FC236}">
                <a16:creationId xmlns:a16="http://schemas.microsoft.com/office/drawing/2014/main" id="{3726586E-E5E9-0166-4020-B06C8B762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592" r="2" b="5399"/>
          <a:stretch>
            <a:fillRect/>
          </a:stretch>
        </p:blipFill>
        <p:spPr>
          <a:xfrm>
            <a:off x="1819867" y="1718043"/>
            <a:ext cx="8552264" cy="4119463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06E07-5A24-13D2-DA95-6D0D327207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EE758C-A459-F22C-90DD-BDD1406F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19" y="184363"/>
            <a:ext cx="9150675" cy="1427585"/>
          </a:xfrm>
        </p:spPr>
        <p:txBody>
          <a:bodyPr>
            <a:normAutofit fontScale="90000"/>
          </a:bodyPr>
          <a:lstStyle/>
          <a:p>
            <a:r>
              <a:rPr lang="en-US" dirty="0"/>
              <a:t>City of Monterey</a:t>
            </a:r>
            <a:br>
              <a:rPr lang="en-US" dirty="0"/>
            </a:br>
            <a:r>
              <a:rPr lang="en-US" dirty="0"/>
              <a:t>NCDA Management Roles and Responsibilities</a:t>
            </a:r>
            <a:br>
              <a:rPr lang="en-US" dirty="0"/>
            </a:br>
            <a:r>
              <a:rPr lang="en-US" dirty="0"/>
              <a:t>Thursday, June 12, 2025</a:t>
            </a:r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03B87C8-4A7B-16C0-B88C-AADC28531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384" y="5956132"/>
            <a:ext cx="3826034" cy="744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7ED0B-AA1F-1D45-C285-1E7632DBB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457" y="1141450"/>
            <a:ext cx="2735335" cy="1153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17458-7D39-EEC3-58A0-2C90CF1D63E1}"/>
              </a:ext>
            </a:extLst>
          </p:cNvPr>
          <p:cNvSpPr txBox="1"/>
          <p:nvPr/>
        </p:nvSpPr>
        <p:spPr>
          <a:xfrm>
            <a:off x="1712196" y="5995547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San Carlos Beach/Sea Lion Invasion 2024</a:t>
            </a:r>
          </a:p>
        </p:txBody>
      </p:sp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D42BF-9B2E-07DB-92EC-77CCCD6C3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wild wolves walking on a snow-covered road">
            <a:extLst>
              <a:ext uri="{FF2B5EF4-FFF2-40B4-BE49-F238E27FC236}">
                <a16:creationId xmlns:a16="http://schemas.microsoft.com/office/drawing/2014/main" id="{AE6C2B0B-D269-55C8-E5A8-23A6EC9B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86"/>
          <a:stretch>
            <a:fillRect/>
          </a:stretch>
        </p:blipFill>
        <p:spPr>
          <a:xfrm>
            <a:off x="1017588" y="68263"/>
            <a:ext cx="10139362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0B3FBF9-CE5A-CB3D-1953-0A2B0885E6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AE3AA-E5AB-6AF3-EC0D-EEEF431B3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009F-EA37-598E-6671-E425566B84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952FE-FCF0-E4D7-74A1-4F222616C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36" y="426964"/>
            <a:ext cx="11562208" cy="1465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80B82-07DB-2123-0EC0-004D79DF6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57" y="2206145"/>
            <a:ext cx="11842886" cy="267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C88B7-DD42-4153-B852-30C09CD5F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109F3-78E5-8122-05E2-B4C80C3ED6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B3F5F-6BB6-D1C7-6E93-51EDC39CD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6" y="535946"/>
            <a:ext cx="11842567" cy="1239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14EEB-FA02-E81B-F9D4-52456D184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36" y="1871329"/>
            <a:ext cx="11191183" cy="454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12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8CFD5-C661-7092-3012-AFC501C16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21412-C124-B0A3-276D-012BF3567E8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20CFF-39F7-7E9B-2ADF-A4F28F58D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1" y="1234741"/>
            <a:ext cx="11462657" cy="43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42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81107-29B8-5AC0-2231-513039F6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3F9D9B-42FA-9F88-5D2E-3DC57483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Have FUN and Celebrate Wins</a:t>
            </a:r>
          </a:p>
        </p:txBody>
      </p:sp>
      <p:pic>
        <p:nvPicPr>
          <p:cNvPr id="6" name="Picture 5" descr="Old soccer players celebrating">
            <a:extLst>
              <a:ext uri="{FF2B5EF4-FFF2-40B4-BE49-F238E27FC236}">
                <a16:creationId xmlns:a16="http://schemas.microsoft.com/office/drawing/2014/main" id="{DD2F5E89-CF73-C73D-6F00-B26963BC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11" r="14313" b="2"/>
          <a:stretch>
            <a:fillRect/>
          </a:stretch>
        </p:blipFill>
        <p:spPr>
          <a:xfrm>
            <a:off x="1468814" y="2057401"/>
            <a:ext cx="4627186" cy="4119463"/>
          </a:xfrm>
          <a:prstGeom prst="rect">
            <a:avLst/>
          </a:prstGeom>
          <a:noFill/>
        </p:spPr>
      </p:pic>
      <p:pic>
        <p:nvPicPr>
          <p:cNvPr id="3" name="Picture 2" descr="Pineapple with birthday hat">
            <a:extLst>
              <a:ext uri="{FF2B5EF4-FFF2-40B4-BE49-F238E27FC236}">
                <a16:creationId xmlns:a16="http://schemas.microsoft.com/office/drawing/2014/main" id="{5C1522F4-F3B4-7D6C-8ABA-91CE733C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30" r="-4" b="-4"/>
          <a:stretch>
            <a:fillRect/>
          </a:stretch>
        </p:blipFill>
        <p:spPr>
          <a:xfrm>
            <a:off x="6668185" y="2057401"/>
            <a:ext cx="4609399" cy="411946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75BE6-812A-9544-2D5F-182DAA31E9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7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EC32-C1CC-D80A-CD4B-E19065C58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6C2323-FDF0-4BE8-C5FE-66FCE197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82" y="68263"/>
            <a:ext cx="7861374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3AD1A1D-E08D-3927-995B-6C9A470DB7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39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41861-46B2-4CF6-5EBF-931D71D28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Monterey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8BF2386E-4CFF-392A-FB06-B3BF3E6FE24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 dirty="0"/>
              <a:t>Anastacia Wyatt, Housing Manager</a:t>
            </a:r>
          </a:p>
          <a:p>
            <a:pPr lvl="1"/>
            <a:r>
              <a:rPr lang="en-US" dirty="0">
                <a:hlinkClick r:id="rId2"/>
              </a:rPr>
              <a:t>wyatt@monterey.gov</a:t>
            </a:r>
            <a:endParaRPr lang="en-US" dirty="0"/>
          </a:p>
          <a:p>
            <a:pPr lvl="1"/>
            <a:r>
              <a:rPr lang="en-US" dirty="0"/>
              <a:t>831-646-5614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23EC8-4F08-9216-4BC5-E6CDC7CBEC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7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433C02-90BC-6A61-8C3C-7FCD365F1AAA}"/>
              </a:ext>
            </a:extLst>
          </p:cNvPr>
          <p:cNvSpPr txBox="1">
            <a:spLocks/>
          </p:cNvSpPr>
          <p:nvPr/>
        </p:nvSpPr>
        <p:spPr>
          <a:xfrm>
            <a:off x="1674564" y="1342663"/>
            <a:ext cx="9968599" cy="26674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Franklin Gothic Book"/>
              </a:rPr>
              <a:t>Monterey is a coastal community </a:t>
            </a:r>
            <a:endParaRPr lang="en-US" sz="2400" dirty="0"/>
          </a:p>
          <a:p>
            <a:r>
              <a:rPr lang="en-US" sz="2400" dirty="0">
                <a:latin typeface="Franklin Gothic Book"/>
              </a:rPr>
              <a:t>Approximately 29,000 residents</a:t>
            </a:r>
          </a:p>
          <a:p>
            <a:r>
              <a:rPr lang="en-US" sz="2400" dirty="0">
                <a:latin typeface="Franklin Gothic Book"/>
              </a:rPr>
              <a:t>8.67 square miles of land</a:t>
            </a:r>
          </a:p>
          <a:p>
            <a:r>
              <a:rPr lang="en-US" sz="2400" dirty="0">
                <a:latin typeface="Franklin Gothic Book"/>
              </a:rPr>
              <a:t>29 miles north of Big Sur and 115 miles south of San Francisco</a:t>
            </a:r>
          </a:p>
          <a:p>
            <a:r>
              <a:rPr lang="en-US" sz="2400" dirty="0">
                <a:latin typeface="Franklin Gothic Book"/>
              </a:rPr>
              <a:t>Third most populous jurisdiction in Monterey County behind Salinas and Seaside</a:t>
            </a:r>
          </a:p>
          <a:p>
            <a:endParaRPr lang="en-US" dirty="0">
              <a:latin typeface="Franklin Gothic Book"/>
            </a:endParaRPr>
          </a:p>
          <a:p>
            <a:pPr>
              <a:buClr>
                <a:srgbClr val="009CA6"/>
              </a:buClr>
            </a:pPr>
            <a:endParaRPr lang="en-US" dirty="0">
              <a:latin typeface="Franklin Gothic Book"/>
            </a:endParaRPr>
          </a:p>
          <a:p>
            <a:pPr>
              <a:buClr>
                <a:srgbClr val="009CA6"/>
              </a:buClr>
            </a:pPr>
            <a:endParaRPr lang="en-US" dirty="0">
              <a:latin typeface="Franklin Gothic Book"/>
            </a:endParaRPr>
          </a:p>
          <a:p>
            <a:pPr>
              <a:buClr>
                <a:srgbClr val="009CA6"/>
              </a:buClr>
            </a:pPr>
            <a:endParaRPr lang="en-US" dirty="0"/>
          </a:p>
          <a:p>
            <a:pPr>
              <a:buClr>
                <a:srgbClr val="009CA6"/>
              </a:buClr>
            </a:pPr>
            <a:endParaRPr lang="en-US" dirty="0"/>
          </a:p>
          <a:p>
            <a:pPr lvl="1">
              <a:buClr>
                <a:srgbClr val="FFA400"/>
              </a:buClr>
            </a:pPr>
            <a:endParaRPr lang="en-US" dirty="0"/>
          </a:p>
          <a:p>
            <a:pPr marL="266700" lvl="1" indent="0">
              <a:buClr>
                <a:srgbClr val="FFA400"/>
              </a:buClr>
              <a:buFont typeface="Arial" panose="020B0604020202020204" pitchFamily="34" charset="0"/>
              <a:buNone/>
            </a:pPr>
            <a:endParaRPr lang="en-US" dirty="0"/>
          </a:p>
          <a:p>
            <a:pPr lvl="1">
              <a:buClr>
                <a:srgbClr val="FFA400"/>
              </a:buClr>
            </a:pPr>
            <a:endParaRPr lang="en-US" dirty="0"/>
          </a:p>
          <a:p>
            <a:pPr lvl="2" indent="0">
              <a:buFont typeface="Arial" panose="020B0604020202020204" pitchFamily="34" charset="0"/>
              <a:buNone/>
            </a:pPr>
            <a:endParaRPr lang="en-US" dirty="0"/>
          </a:p>
          <a:p>
            <a:pPr lvl="1">
              <a:buClr>
                <a:srgbClr val="FFA400"/>
              </a:buClr>
            </a:pPr>
            <a:endParaRPr lang="en-US" dirty="0"/>
          </a:p>
        </p:txBody>
      </p:sp>
      <p:pic>
        <p:nvPicPr>
          <p:cNvPr id="10" name="Picture 9" descr="A group of people walking along a sidewalk&#10;&#10;Description automatically generated">
            <a:extLst>
              <a:ext uri="{FF2B5EF4-FFF2-40B4-BE49-F238E27FC236}">
                <a16:creationId xmlns:a16="http://schemas.microsoft.com/office/drawing/2014/main" id="{4D498560-5C63-233A-AA83-571550391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575" y="3932983"/>
            <a:ext cx="9977951" cy="24800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340B56-6079-308A-3428-01A1E6EC0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060" y="143881"/>
            <a:ext cx="4590165" cy="23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1B289-3A6E-7407-969B-E8CA67AB8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EFCF6-C8BE-F942-F7C6-099C4A945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75" y="68263"/>
            <a:ext cx="8729188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5625EB6-7E2A-EE00-F085-939DC94242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8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BA92-5DB2-4868-DA4E-1FC522514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77987B-AD86-BA98-93D4-1115F2B96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65" y="68263"/>
            <a:ext cx="8339607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78740D8-8E22-AB8D-16F0-BE7F310357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28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1479D-EB3D-B702-473E-E196F1AB8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4CCEC-ABA0-4E41-45ED-2799EFED4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88" y="387192"/>
            <a:ext cx="10139362" cy="6083617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6C8E059-AF8E-AF60-6A9E-28C6BBED74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5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0329B-A254-E68F-CB36-53CEB2C39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1FF8C-88E4-48DA-BE27-A101CEFAF1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Google Shape;816;p31">
            <a:extLst>
              <a:ext uri="{FF2B5EF4-FFF2-40B4-BE49-F238E27FC236}">
                <a16:creationId xmlns:a16="http://schemas.microsoft.com/office/drawing/2014/main" id="{102F4220-8AC5-9E8A-5EF7-4F082167D95D}"/>
              </a:ext>
            </a:extLst>
          </p:cNvPr>
          <p:cNvSpPr txBox="1">
            <a:spLocks/>
          </p:cNvSpPr>
          <p:nvPr/>
        </p:nvSpPr>
        <p:spPr>
          <a:xfrm>
            <a:off x="1381119" y="444985"/>
            <a:ext cx="745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000" b="1">
                <a:solidFill>
                  <a:srgbClr val="81C241"/>
                </a:solidFill>
              </a:rPr>
              <a:t>Monterey CDBG Allocations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rgbClr val="C0D85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EB51F-3463-44E0-723F-93F196266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62" y="1255923"/>
            <a:ext cx="10956538" cy="47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24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85537-B60C-6644-FB69-5A805B4EA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90;p35">
            <a:extLst>
              <a:ext uri="{FF2B5EF4-FFF2-40B4-BE49-F238E27FC236}">
                <a16:creationId xmlns:a16="http://schemas.microsoft.com/office/drawing/2014/main" id="{F65CE359-35FC-728D-9EB7-3DC8FAEC24DC}"/>
              </a:ext>
            </a:extLst>
          </p:cNvPr>
          <p:cNvSpPr txBox="1">
            <a:spLocks/>
          </p:cNvSpPr>
          <p:nvPr/>
        </p:nvSpPr>
        <p:spPr>
          <a:xfrm>
            <a:off x="1317614" y="690511"/>
            <a:ext cx="4964671" cy="525308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CDBG Action Plan Priorities</a:t>
            </a:r>
            <a:endParaRPr lang="en-US" sz="6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C76AEE-D249-E438-6EBA-8846051A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286" y="1289632"/>
            <a:ext cx="4784372" cy="405475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A817650-4FFC-EF14-F79D-517CC29615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3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68982-BDD9-BCCB-B237-1082E7B3E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6;p31">
            <a:extLst>
              <a:ext uri="{FF2B5EF4-FFF2-40B4-BE49-F238E27FC236}">
                <a16:creationId xmlns:a16="http://schemas.microsoft.com/office/drawing/2014/main" id="{B63BB056-BDE9-A7FB-DACD-BB70618017FB}"/>
              </a:ext>
            </a:extLst>
          </p:cNvPr>
          <p:cNvSpPr txBox="1">
            <a:spLocks/>
          </p:cNvSpPr>
          <p:nvPr/>
        </p:nvSpPr>
        <p:spPr>
          <a:xfrm>
            <a:off x="1317614" y="690511"/>
            <a:ext cx="4964671" cy="525308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Priority Needs Five Year Consolidated Plan</a:t>
            </a:r>
          </a:p>
          <a:p>
            <a:pPr>
              <a:spcAft>
                <a:spcPts val="600"/>
              </a:spcAft>
            </a:pP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52A145-961B-D9A7-0D80-26F74705B7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2286" y="690465"/>
            <a:ext cx="4784372" cy="5253089"/>
          </a:xfrm>
        </p:spPr>
        <p:txBody>
          <a:bodyPr>
            <a:normAutofit fontScale="92500" lnSpcReduction="10000"/>
          </a:bodyPr>
          <a:lstStyle/>
          <a:p>
            <a:pPr marL="461963" marR="0" lvl="0" indent="-461963" algn="just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public services benefitting all City residents, specifically low- to moderate-income households and special needs populations, including the homeless;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1963" marR="0" lvl="0" indent="-461963" algn="just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Expand and improve affordable housing opportunities, including both rental and ownership housing ;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1963" marR="0" lvl="0" indent="-461963" algn="just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public facilities and Infrastructure, particularly in low- to moderate-income communities;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1963" marR="0" lvl="0" indent="-461963" algn="just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optimal program administration and oversight of the CDBG program.</a:t>
            </a:r>
            <a:endParaRPr lang="en-US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0E29CED-C261-3FFF-4E60-9769DC3E5F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5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58E8-7E1F-3982-CE62-5387D369D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6;p31">
            <a:extLst>
              <a:ext uri="{FF2B5EF4-FFF2-40B4-BE49-F238E27FC236}">
                <a16:creationId xmlns:a16="http://schemas.microsoft.com/office/drawing/2014/main" id="{50810255-BBA9-45A4-0776-789766D8115A}"/>
              </a:ext>
            </a:extLst>
          </p:cNvPr>
          <p:cNvSpPr txBox="1">
            <a:spLocks/>
          </p:cNvSpPr>
          <p:nvPr/>
        </p:nvSpPr>
        <p:spPr>
          <a:xfrm>
            <a:off x="1455583" y="737115"/>
            <a:ext cx="4640418" cy="5407091"/>
          </a:xfrm>
          <a:prstGeom prst="rect">
            <a:avLst/>
          </a:prstGeom>
        </p:spPr>
        <p:txBody>
          <a:bodyPr spcFirstLastPara="1"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kern="1200">
                <a:latin typeface="+mj-lt"/>
                <a:ea typeface="+mj-ea"/>
                <a:cs typeface="+mj-cs"/>
              </a:rPr>
              <a:t>CDBG Allocation &amp; Expenditures</a:t>
            </a:r>
          </a:p>
          <a:p>
            <a:pPr>
              <a:spcAft>
                <a:spcPts val="600"/>
              </a:spcAft>
            </a:pPr>
            <a:endParaRPr lang="en-US" sz="3600" kern="1200"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5AB5F-4FB1-51A8-44E1-9D20D65B48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DEE64527-1370-C933-7BC2-0D495A65ECB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18642248"/>
                  </p:ext>
                </p:extLst>
              </p:nvPr>
            </p:nvGraphicFramePr>
            <p:xfrm>
              <a:off x="6388461" y="737115"/>
              <a:ext cx="4449712" cy="540709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DEE64527-1370-C933-7BC2-0D495A65EC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88461" y="737115"/>
                <a:ext cx="4449712" cy="54070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326095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9E9DE5-EFFE-4262-A023-32732F0B6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DB7358-0BCB-4DEB-B717-C1D7CC555F0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{56DC6DF5-E765-49EB-A302-814C9C2A0487}tf78544816_win32</Template>
  <TotalTime>409</TotalTime>
  <Words>180</Words>
  <Application>Microsoft Office PowerPoint</Application>
  <PresentationFormat>Widescreen</PresentationFormat>
  <Paragraphs>45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 Narrow</vt:lpstr>
      <vt:lpstr>Arial</vt:lpstr>
      <vt:lpstr>Calibri</vt:lpstr>
      <vt:lpstr>Franklin Gothic Book</vt:lpstr>
      <vt:lpstr>Tisa Offc Serif Pro</vt:lpstr>
      <vt:lpstr>Univers Light</vt:lpstr>
      <vt:lpstr>Custom</vt:lpstr>
      <vt:lpstr>City of Monterey NCDA Management Roles and Responsibilities Thursday, June 12,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FUN and Celebrate Wins</vt:lpstr>
      <vt:lpstr>PowerPoint Presentation</vt:lpstr>
      <vt:lpstr>City of Monterey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Anastacia Wyatt</dc:creator>
  <cp:lastModifiedBy>Anastacia Wyatt</cp:lastModifiedBy>
  <cp:revision>6</cp:revision>
  <dcterms:created xsi:type="dcterms:W3CDTF">2025-06-01T23:47:11Z</dcterms:created>
  <dcterms:modified xsi:type="dcterms:W3CDTF">2025-06-05T19:26:47Z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