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70" r:id="rId6"/>
    <p:sldId id="269" r:id="rId7"/>
    <p:sldId id="378" r:id="rId8"/>
    <p:sldId id="381" r:id="rId9"/>
    <p:sldId id="366" r:id="rId10"/>
    <p:sldId id="367" r:id="rId11"/>
    <p:sldId id="363" r:id="rId12"/>
    <p:sldId id="365" r:id="rId13"/>
    <p:sldId id="362" r:id="rId14"/>
    <p:sldId id="375" r:id="rId15"/>
    <p:sldId id="370" r:id="rId16"/>
    <p:sldId id="368" r:id="rId17"/>
    <p:sldId id="371" r:id="rId18"/>
    <p:sldId id="383" r:id="rId19"/>
    <p:sldId id="372" r:id="rId20"/>
    <p:sldId id="369" r:id="rId21"/>
    <p:sldId id="376" r:id="rId22"/>
    <p:sldId id="386" r:id="rId23"/>
    <p:sldId id="377" r:id="rId24"/>
    <p:sldId id="373" r:id="rId25"/>
    <p:sldId id="387" r:id="rId26"/>
    <p:sldId id="380" r:id="rId27"/>
    <p:sldId id="382" r:id="rId28"/>
    <p:sldId id="26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D1"/>
    <a:srgbClr val="D8D4D7"/>
    <a:srgbClr val="D9F0F8"/>
    <a:srgbClr val="005695"/>
    <a:srgbClr val="59981A"/>
    <a:srgbClr val="002B3C"/>
    <a:srgbClr val="8D8AAF"/>
    <a:srgbClr val="658E1E"/>
    <a:srgbClr val="FADD99"/>
    <a:srgbClr val="99B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37B69-0828-428D-9983-D8C4656A23B5}" v="249" dt="2025-06-05T21:44:12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/>
    <p:restoredTop sz="94694"/>
  </p:normalViewPr>
  <p:slideViewPr>
    <p:cSldViewPr snapToGrid="0">
      <p:cViewPr varScale="1">
        <p:scale>
          <a:sx n="105" d="100"/>
          <a:sy n="105" d="100"/>
        </p:scale>
        <p:origin x="100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EEA4E-C4B5-4A12-B5D8-EFB8862EA57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14B73F8-0602-44D9-942C-D5B558A7F6F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Organizational Changes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i="0" dirty="0"/>
            <a:t>• </a:t>
          </a:r>
          <a:r>
            <a: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New Policy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i="0" dirty="0"/>
            <a:t>• </a:t>
          </a:r>
          <a:r>
            <a: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New Software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i="0" dirty="0"/>
            <a:t>• </a:t>
          </a:r>
          <a:r>
            <a: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Restructuring</a:t>
          </a:r>
          <a:endParaRPr lang="en-US" sz="1600" dirty="0"/>
        </a:p>
      </dgm:t>
    </dgm:pt>
    <dgm:pt modelId="{10F2A266-1CE9-42A7-9593-FBA708335E4E}" type="parTrans" cxnId="{C51C013A-E981-4C9F-81A6-DE59AB6F55C8}">
      <dgm:prSet/>
      <dgm:spPr/>
      <dgm:t>
        <a:bodyPr/>
        <a:lstStyle/>
        <a:p>
          <a:endParaRPr lang="en-US"/>
        </a:p>
      </dgm:t>
    </dgm:pt>
    <dgm:pt modelId="{1A674E99-DBB8-473D-9A0D-E54C1A847AB5}" type="sibTrans" cxnId="{C51C013A-E981-4C9F-81A6-DE59AB6F55C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1771BF0-6504-446D-83BC-25141E6D10CF}">
      <dgm:prSet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Office Politics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i="0" dirty="0"/>
            <a:t>• </a:t>
          </a:r>
          <a:r>
            <a: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Team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i="0" dirty="0"/>
            <a:t>• </a:t>
          </a:r>
          <a:r>
            <a: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Department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i="0" dirty="0"/>
            <a:t>• </a:t>
          </a:r>
          <a:r>
            <a: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Interdepartmental</a:t>
          </a:r>
          <a:endParaRPr lang="en-US" sz="1600" dirty="0"/>
        </a:p>
      </dgm:t>
    </dgm:pt>
    <dgm:pt modelId="{85E04D17-4DA8-4A21-8908-4DBFAA0A1EBF}" type="parTrans" cxnId="{5860D354-036D-4ED2-8BFE-0079F4B6E2DC}">
      <dgm:prSet/>
      <dgm:spPr/>
      <dgm:t>
        <a:bodyPr/>
        <a:lstStyle/>
        <a:p>
          <a:endParaRPr lang="en-US"/>
        </a:p>
      </dgm:t>
    </dgm:pt>
    <dgm:pt modelId="{178308D3-7DA6-463B-8F0A-60A806214FD2}" type="sibTrans" cxnId="{5860D354-036D-4ED2-8BFE-0079F4B6E2D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0FF031F-B470-4CB1-BC53-1A6CC504059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External Politics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i="0" dirty="0"/>
            <a:t>• </a:t>
          </a:r>
          <a:r>
            <a: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Local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i="0" dirty="0"/>
            <a:t>• </a:t>
          </a:r>
          <a:r>
            <a: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State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i="0" dirty="0"/>
            <a:t>• </a:t>
          </a:r>
          <a:r>
            <a: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Federal</a:t>
          </a:r>
          <a:endParaRPr lang="en-US" sz="1600" dirty="0"/>
        </a:p>
      </dgm:t>
    </dgm:pt>
    <dgm:pt modelId="{CCD912CD-7474-4D08-B95C-D6CFBA772567}" type="parTrans" cxnId="{1490B3A6-F19E-4FFE-B549-304AB3D34FB5}">
      <dgm:prSet/>
      <dgm:spPr/>
      <dgm:t>
        <a:bodyPr/>
        <a:lstStyle/>
        <a:p>
          <a:endParaRPr lang="en-US"/>
        </a:p>
      </dgm:t>
    </dgm:pt>
    <dgm:pt modelId="{97F3EEC3-72BA-4020-AFD5-910665168405}" type="sibTrans" cxnId="{1490B3A6-F19E-4FFE-B549-304AB3D34FB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475350F-D412-41AC-9476-2668B166576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Emergencies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i="0" dirty="0"/>
            <a:t>• </a:t>
          </a:r>
          <a:r>
            <a: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Pandemic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i="0" dirty="0"/>
            <a:t>• </a:t>
          </a:r>
          <a:r>
            <a: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Natural Disaster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i="0" dirty="0"/>
            <a:t>• </a:t>
          </a:r>
          <a:r>
            <a: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Recession</a:t>
          </a:r>
          <a:endParaRPr lang="en-US" sz="1600" dirty="0"/>
        </a:p>
      </dgm:t>
    </dgm:pt>
    <dgm:pt modelId="{D03C70A5-727F-44E9-83A9-4B911E645FC2}" type="parTrans" cxnId="{278ADE13-D6A8-474D-AE8A-3B3A11B81158}">
      <dgm:prSet/>
      <dgm:spPr/>
      <dgm:t>
        <a:bodyPr/>
        <a:lstStyle/>
        <a:p>
          <a:endParaRPr lang="en-US"/>
        </a:p>
      </dgm:t>
    </dgm:pt>
    <dgm:pt modelId="{D7A6791F-080A-4D01-9977-BE0A7CF8E0AD}" type="sibTrans" cxnId="{278ADE13-D6A8-474D-AE8A-3B3A11B81158}">
      <dgm:prSet/>
      <dgm:spPr/>
      <dgm:t>
        <a:bodyPr/>
        <a:lstStyle/>
        <a:p>
          <a:endParaRPr lang="en-US"/>
        </a:p>
      </dgm:t>
    </dgm:pt>
    <dgm:pt modelId="{5A3393E8-D489-4CD5-82F1-359906436E7D}" type="pres">
      <dgm:prSet presAssocID="{688EEA4E-C4B5-4A12-B5D8-EFB8862EA57B}" presName="root" presStyleCnt="0">
        <dgm:presLayoutVars>
          <dgm:dir/>
          <dgm:resizeHandles val="exact"/>
        </dgm:presLayoutVars>
      </dgm:prSet>
      <dgm:spPr/>
    </dgm:pt>
    <dgm:pt modelId="{A6383FA0-D98A-4298-8A83-B2FB4E3A9229}" type="pres">
      <dgm:prSet presAssocID="{688EEA4E-C4B5-4A12-B5D8-EFB8862EA57B}" presName="container" presStyleCnt="0">
        <dgm:presLayoutVars>
          <dgm:dir/>
          <dgm:resizeHandles val="exact"/>
        </dgm:presLayoutVars>
      </dgm:prSet>
      <dgm:spPr/>
    </dgm:pt>
    <dgm:pt modelId="{4D6E4EC2-F7CF-4A46-9642-CC0D392AC17B}" type="pres">
      <dgm:prSet presAssocID="{D14B73F8-0602-44D9-942C-D5B558A7F6F8}" presName="compNode" presStyleCnt="0"/>
      <dgm:spPr/>
    </dgm:pt>
    <dgm:pt modelId="{9DDEBA14-7D62-4D2B-AACF-1D7701190F94}" type="pres">
      <dgm:prSet presAssocID="{D14B73F8-0602-44D9-942C-D5B558A7F6F8}" presName="iconBgRect" presStyleLbl="bgShp" presStyleIdx="0" presStyleCnt="4"/>
      <dgm:spPr>
        <a:solidFill>
          <a:srgbClr val="005695"/>
        </a:solidFill>
      </dgm:spPr>
    </dgm:pt>
    <dgm:pt modelId="{F65254F9-6050-4023-9838-45B002444178}" type="pres">
      <dgm:prSet presAssocID="{D14B73F8-0602-44D9-942C-D5B558A7F6F8}" presName="iconRect" presStyleLbl="node1" presStyleIdx="0" presStyleCnt="4"/>
      <dgm:spPr>
        <a:ln>
          <a:noFill/>
        </a:ln>
      </dgm:spPr>
    </dgm:pt>
    <dgm:pt modelId="{3926ED59-A50A-489C-AB37-57E372E57BC5}" type="pres">
      <dgm:prSet presAssocID="{D14B73F8-0602-44D9-942C-D5B558A7F6F8}" presName="spaceRect" presStyleCnt="0"/>
      <dgm:spPr/>
    </dgm:pt>
    <dgm:pt modelId="{C63EC54C-FAF0-4702-B1AF-4DFAC82EEAA2}" type="pres">
      <dgm:prSet presAssocID="{D14B73F8-0602-44D9-942C-D5B558A7F6F8}" presName="textRect" presStyleLbl="revTx" presStyleIdx="0" presStyleCnt="4">
        <dgm:presLayoutVars>
          <dgm:chMax val="1"/>
          <dgm:chPref val="1"/>
        </dgm:presLayoutVars>
      </dgm:prSet>
      <dgm:spPr/>
    </dgm:pt>
    <dgm:pt modelId="{8C87951B-11A9-46DD-BF59-F72B4DE23607}" type="pres">
      <dgm:prSet presAssocID="{1A674E99-DBB8-473D-9A0D-E54C1A847AB5}" presName="sibTrans" presStyleLbl="sibTrans2D1" presStyleIdx="0" presStyleCnt="0"/>
      <dgm:spPr/>
    </dgm:pt>
    <dgm:pt modelId="{F5DB30C8-6B34-4901-AE49-D7F00197CDBC}" type="pres">
      <dgm:prSet presAssocID="{01771BF0-6504-446D-83BC-25141E6D10CF}" presName="compNode" presStyleCnt="0"/>
      <dgm:spPr/>
    </dgm:pt>
    <dgm:pt modelId="{E4B8D7F4-7559-4E15-A23D-712BF3A7DCBF}" type="pres">
      <dgm:prSet presAssocID="{01771BF0-6504-446D-83BC-25141E6D10CF}" presName="iconBgRect" presStyleLbl="bgShp" presStyleIdx="1" presStyleCnt="4"/>
      <dgm:spPr>
        <a:solidFill>
          <a:srgbClr val="005695"/>
        </a:solidFill>
      </dgm:spPr>
    </dgm:pt>
    <dgm:pt modelId="{87783CB4-9FAA-4236-83EA-3BA5AA5C2C52}" type="pres">
      <dgm:prSet presAssocID="{01771BF0-6504-446D-83BC-25141E6D10CF}" presName="iconRect" presStyleLbl="node1" presStyleIdx="1" presStyleCnt="4"/>
      <dgm:spPr/>
    </dgm:pt>
    <dgm:pt modelId="{A8B89098-9217-4185-B157-04EBF28474A6}" type="pres">
      <dgm:prSet presAssocID="{01771BF0-6504-446D-83BC-25141E6D10CF}" presName="spaceRect" presStyleCnt="0"/>
      <dgm:spPr/>
    </dgm:pt>
    <dgm:pt modelId="{1DA784CB-B0BE-4C27-81A4-10701842499F}" type="pres">
      <dgm:prSet presAssocID="{01771BF0-6504-446D-83BC-25141E6D10CF}" presName="textRect" presStyleLbl="revTx" presStyleIdx="1" presStyleCnt="4">
        <dgm:presLayoutVars>
          <dgm:chMax val="1"/>
          <dgm:chPref val="1"/>
        </dgm:presLayoutVars>
      </dgm:prSet>
      <dgm:spPr>
        <a:xfrm>
          <a:off x="6048223" y="381707"/>
          <a:ext cx="2672498" cy="1133787"/>
        </a:xfrm>
        <a:prstGeom prst="rect">
          <a:avLst/>
        </a:prstGeom>
      </dgm:spPr>
    </dgm:pt>
    <dgm:pt modelId="{BBA676B5-705B-4A03-9B5F-516D75DA872F}" type="pres">
      <dgm:prSet presAssocID="{178308D3-7DA6-463B-8F0A-60A806214FD2}" presName="sibTrans" presStyleLbl="sibTrans2D1" presStyleIdx="0" presStyleCnt="0"/>
      <dgm:spPr/>
    </dgm:pt>
    <dgm:pt modelId="{D8976505-549F-4D66-9859-DA17AFD2EA12}" type="pres">
      <dgm:prSet presAssocID="{10FF031F-B470-4CB1-BC53-1A6CC504059A}" presName="compNode" presStyleCnt="0"/>
      <dgm:spPr/>
    </dgm:pt>
    <dgm:pt modelId="{89394CA4-2426-4936-B6B7-A322306155E2}" type="pres">
      <dgm:prSet presAssocID="{10FF031F-B470-4CB1-BC53-1A6CC504059A}" presName="iconBgRect" presStyleLbl="bgShp" presStyleIdx="2" presStyleCnt="4"/>
      <dgm:spPr>
        <a:solidFill>
          <a:srgbClr val="005695"/>
        </a:solidFill>
      </dgm:spPr>
    </dgm:pt>
    <dgm:pt modelId="{0CDD5A2A-8FE5-4A87-86E9-C634F66B1E55}" type="pres">
      <dgm:prSet presAssocID="{10FF031F-B470-4CB1-BC53-1A6CC504059A}" presName="iconRect" presStyleLbl="node1" presStyleIdx="2" presStyleCnt="4"/>
      <dgm:spPr/>
    </dgm:pt>
    <dgm:pt modelId="{0CE1F991-FD97-4D65-8FB5-E9C9E8EC9506}" type="pres">
      <dgm:prSet presAssocID="{10FF031F-B470-4CB1-BC53-1A6CC504059A}" presName="spaceRect" presStyleCnt="0"/>
      <dgm:spPr/>
    </dgm:pt>
    <dgm:pt modelId="{4EC2A832-82B8-42F3-B9B0-5A59B5EFA20D}" type="pres">
      <dgm:prSet presAssocID="{10FF031F-B470-4CB1-BC53-1A6CC504059A}" presName="textRect" presStyleLbl="revTx" presStyleIdx="2" presStyleCnt="4">
        <dgm:presLayoutVars>
          <dgm:chMax val="1"/>
          <dgm:chPref val="1"/>
        </dgm:presLayoutVars>
      </dgm:prSet>
      <dgm:spPr/>
    </dgm:pt>
    <dgm:pt modelId="{34B22043-41D5-49D5-8A7A-4FBDC8A0E996}" type="pres">
      <dgm:prSet presAssocID="{97F3EEC3-72BA-4020-AFD5-910665168405}" presName="sibTrans" presStyleLbl="sibTrans2D1" presStyleIdx="0" presStyleCnt="0"/>
      <dgm:spPr/>
    </dgm:pt>
    <dgm:pt modelId="{7AC171AB-42F1-4BBD-98B4-23AED90AE199}" type="pres">
      <dgm:prSet presAssocID="{9475350F-D412-41AC-9476-2668B1665765}" presName="compNode" presStyleCnt="0"/>
      <dgm:spPr/>
    </dgm:pt>
    <dgm:pt modelId="{983B68CA-7AF7-479C-9F8C-F4ED8950EA99}" type="pres">
      <dgm:prSet presAssocID="{9475350F-D412-41AC-9476-2668B1665765}" presName="iconBgRect" presStyleLbl="bgShp" presStyleIdx="3" presStyleCnt="4"/>
      <dgm:spPr>
        <a:solidFill>
          <a:srgbClr val="005695"/>
        </a:solidFill>
      </dgm:spPr>
    </dgm:pt>
    <dgm:pt modelId="{6A09CC0E-EA6B-4551-889D-084FAC795D19}" type="pres">
      <dgm:prSet presAssocID="{9475350F-D412-41AC-9476-2668B1665765}" presName="iconRect" presStyleLbl="node1" presStyleIdx="3" presStyleCnt="4"/>
      <dgm:spPr/>
    </dgm:pt>
    <dgm:pt modelId="{B29D08BD-C250-498D-88CB-0EB74BB989B1}" type="pres">
      <dgm:prSet presAssocID="{9475350F-D412-41AC-9476-2668B1665765}" presName="spaceRect" presStyleCnt="0"/>
      <dgm:spPr/>
    </dgm:pt>
    <dgm:pt modelId="{FA10FB9A-7A53-482D-94B0-BBF15E4D056A}" type="pres">
      <dgm:prSet presAssocID="{9475350F-D412-41AC-9476-2668B166576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0BCC401-C06E-4EA2-A329-AD34E86D43CC}" type="presOf" srcId="{1A674E99-DBB8-473D-9A0D-E54C1A847AB5}" destId="{8C87951B-11A9-46DD-BF59-F72B4DE23607}" srcOrd="0" destOrd="0" presId="urn:microsoft.com/office/officeart/2018/2/layout/IconCircleList"/>
    <dgm:cxn modelId="{278ADE13-D6A8-474D-AE8A-3B3A11B81158}" srcId="{688EEA4E-C4B5-4A12-B5D8-EFB8862EA57B}" destId="{9475350F-D412-41AC-9476-2668B1665765}" srcOrd="3" destOrd="0" parTransId="{D03C70A5-727F-44E9-83A9-4B911E645FC2}" sibTransId="{D7A6791F-080A-4D01-9977-BE0A7CF8E0AD}"/>
    <dgm:cxn modelId="{C51C013A-E981-4C9F-81A6-DE59AB6F55C8}" srcId="{688EEA4E-C4B5-4A12-B5D8-EFB8862EA57B}" destId="{D14B73F8-0602-44D9-942C-D5B558A7F6F8}" srcOrd="0" destOrd="0" parTransId="{10F2A266-1CE9-42A7-9593-FBA708335E4E}" sibTransId="{1A674E99-DBB8-473D-9A0D-E54C1A847AB5}"/>
    <dgm:cxn modelId="{9B29633B-4DFD-4245-B713-356B6C64C774}" type="presOf" srcId="{9475350F-D412-41AC-9476-2668B1665765}" destId="{FA10FB9A-7A53-482D-94B0-BBF15E4D056A}" srcOrd="0" destOrd="0" presId="urn:microsoft.com/office/officeart/2018/2/layout/IconCircleList"/>
    <dgm:cxn modelId="{5860D354-036D-4ED2-8BFE-0079F4B6E2DC}" srcId="{688EEA4E-C4B5-4A12-B5D8-EFB8862EA57B}" destId="{01771BF0-6504-446D-83BC-25141E6D10CF}" srcOrd="1" destOrd="0" parTransId="{85E04D17-4DA8-4A21-8908-4DBFAA0A1EBF}" sibTransId="{178308D3-7DA6-463B-8F0A-60A806214FD2}"/>
    <dgm:cxn modelId="{00E50675-F536-4813-907B-A5F9F0C7650A}" type="presOf" srcId="{97F3EEC3-72BA-4020-AFD5-910665168405}" destId="{34B22043-41D5-49D5-8A7A-4FBDC8A0E996}" srcOrd="0" destOrd="0" presId="urn:microsoft.com/office/officeart/2018/2/layout/IconCircleList"/>
    <dgm:cxn modelId="{4B04D35A-87F7-482D-A5AB-4F9AB212FD54}" type="presOf" srcId="{D14B73F8-0602-44D9-942C-D5B558A7F6F8}" destId="{C63EC54C-FAF0-4702-B1AF-4DFAC82EEAA2}" srcOrd="0" destOrd="0" presId="urn:microsoft.com/office/officeart/2018/2/layout/IconCircleList"/>
    <dgm:cxn modelId="{830A699A-B8BB-4171-9B7D-7D40A6BE5B3C}" type="presOf" srcId="{01771BF0-6504-446D-83BC-25141E6D10CF}" destId="{1DA784CB-B0BE-4C27-81A4-10701842499F}" srcOrd="0" destOrd="0" presId="urn:microsoft.com/office/officeart/2018/2/layout/IconCircleList"/>
    <dgm:cxn modelId="{1490B3A6-F19E-4FFE-B549-304AB3D34FB5}" srcId="{688EEA4E-C4B5-4A12-B5D8-EFB8862EA57B}" destId="{10FF031F-B470-4CB1-BC53-1A6CC504059A}" srcOrd="2" destOrd="0" parTransId="{CCD912CD-7474-4D08-B95C-D6CFBA772567}" sibTransId="{97F3EEC3-72BA-4020-AFD5-910665168405}"/>
    <dgm:cxn modelId="{4294BFA9-589C-4D64-A8DF-9D6A174BFE4C}" type="presOf" srcId="{688EEA4E-C4B5-4A12-B5D8-EFB8862EA57B}" destId="{5A3393E8-D489-4CD5-82F1-359906436E7D}" srcOrd="0" destOrd="0" presId="urn:microsoft.com/office/officeart/2018/2/layout/IconCircleList"/>
    <dgm:cxn modelId="{E65D41AD-7AE0-4DF1-A685-FBFA6997BE04}" type="presOf" srcId="{178308D3-7DA6-463B-8F0A-60A806214FD2}" destId="{BBA676B5-705B-4A03-9B5F-516D75DA872F}" srcOrd="0" destOrd="0" presId="urn:microsoft.com/office/officeart/2018/2/layout/IconCircleList"/>
    <dgm:cxn modelId="{B610ADBB-73B8-492B-8FDE-A80A91D133C4}" type="presOf" srcId="{10FF031F-B470-4CB1-BC53-1A6CC504059A}" destId="{4EC2A832-82B8-42F3-B9B0-5A59B5EFA20D}" srcOrd="0" destOrd="0" presId="urn:microsoft.com/office/officeart/2018/2/layout/IconCircleList"/>
    <dgm:cxn modelId="{FF01AB2A-96AC-4C6B-A7B3-CABFC43F1B2B}" type="presParOf" srcId="{5A3393E8-D489-4CD5-82F1-359906436E7D}" destId="{A6383FA0-D98A-4298-8A83-B2FB4E3A9229}" srcOrd="0" destOrd="0" presId="urn:microsoft.com/office/officeart/2018/2/layout/IconCircleList"/>
    <dgm:cxn modelId="{A3D8E356-C7B1-4D5B-9FA7-7E811BCE519C}" type="presParOf" srcId="{A6383FA0-D98A-4298-8A83-B2FB4E3A9229}" destId="{4D6E4EC2-F7CF-4A46-9642-CC0D392AC17B}" srcOrd="0" destOrd="0" presId="urn:microsoft.com/office/officeart/2018/2/layout/IconCircleList"/>
    <dgm:cxn modelId="{D10BEB4F-6E9F-46B8-AAAF-64F2C80EF3A4}" type="presParOf" srcId="{4D6E4EC2-F7CF-4A46-9642-CC0D392AC17B}" destId="{9DDEBA14-7D62-4D2B-AACF-1D7701190F94}" srcOrd="0" destOrd="0" presId="urn:microsoft.com/office/officeart/2018/2/layout/IconCircleList"/>
    <dgm:cxn modelId="{2DB21EB9-DB1F-4A71-8007-43CB5E36D354}" type="presParOf" srcId="{4D6E4EC2-F7CF-4A46-9642-CC0D392AC17B}" destId="{F65254F9-6050-4023-9838-45B002444178}" srcOrd="1" destOrd="0" presId="urn:microsoft.com/office/officeart/2018/2/layout/IconCircleList"/>
    <dgm:cxn modelId="{6F0D90BD-C883-4E09-8D9D-4CFF4D905AB2}" type="presParOf" srcId="{4D6E4EC2-F7CF-4A46-9642-CC0D392AC17B}" destId="{3926ED59-A50A-489C-AB37-57E372E57BC5}" srcOrd="2" destOrd="0" presId="urn:microsoft.com/office/officeart/2018/2/layout/IconCircleList"/>
    <dgm:cxn modelId="{C0D7A512-DA5B-4BDD-85E6-20DB2C68A013}" type="presParOf" srcId="{4D6E4EC2-F7CF-4A46-9642-CC0D392AC17B}" destId="{C63EC54C-FAF0-4702-B1AF-4DFAC82EEAA2}" srcOrd="3" destOrd="0" presId="urn:microsoft.com/office/officeart/2018/2/layout/IconCircleList"/>
    <dgm:cxn modelId="{2378004B-3FB0-4445-9B95-07A3D8A4209E}" type="presParOf" srcId="{A6383FA0-D98A-4298-8A83-B2FB4E3A9229}" destId="{8C87951B-11A9-46DD-BF59-F72B4DE23607}" srcOrd="1" destOrd="0" presId="urn:microsoft.com/office/officeart/2018/2/layout/IconCircleList"/>
    <dgm:cxn modelId="{A20B785C-88C7-493A-84C9-5FFFA28C05C9}" type="presParOf" srcId="{A6383FA0-D98A-4298-8A83-B2FB4E3A9229}" destId="{F5DB30C8-6B34-4901-AE49-D7F00197CDBC}" srcOrd="2" destOrd="0" presId="urn:microsoft.com/office/officeart/2018/2/layout/IconCircleList"/>
    <dgm:cxn modelId="{86F8FEDB-ABDC-4C87-8D95-C575FA70809A}" type="presParOf" srcId="{F5DB30C8-6B34-4901-AE49-D7F00197CDBC}" destId="{E4B8D7F4-7559-4E15-A23D-712BF3A7DCBF}" srcOrd="0" destOrd="0" presId="urn:microsoft.com/office/officeart/2018/2/layout/IconCircleList"/>
    <dgm:cxn modelId="{BF96A167-7A24-4984-94E9-662DB2E829F1}" type="presParOf" srcId="{F5DB30C8-6B34-4901-AE49-D7F00197CDBC}" destId="{87783CB4-9FAA-4236-83EA-3BA5AA5C2C52}" srcOrd="1" destOrd="0" presId="urn:microsoft.com/office/officeart/2018/2/layout/IconCircleList"/>
    <dgm:cxn modelId="{D263E759-24D0-48DA-BF50-9649A502000A}" type="presParOf" srcId="{F5DB30C8-6B34-4901-AE49-D7F00197CDBC}" destId="{A8B89098-9217-4185-B157-04EBF28474A6}" srcOrd="2" destOrd="0" presId="urn:microsoft.com/office/officeart/2018/2/layout/IconCircleList"/>
    <dgm:cxn modelId="{DD1708BA-DD19-473B-8117-C5D0851EA3AD}" type="presParOf" srcId="{F5DB30C8-6B34-4901-AE49-D7F00197CDBC}" destId="{1DA784CB-B0BE-4C27-81A4-10701842499F}" srcOrd="3" destOrd="0" presId="urn:microsoft.com/office/officeart/2018/2/layout/IconCircleList"/>
    <dgm:cxn modelId="{66BA8D70-1F33-4D41-A034-CFC57D174728}" type="presParOf" srcId="{A6383FA0-D98A-4298-8A83-B2FB4E3A9229}" destId="{BBA676B5-705B-4A03-9B5F-516D75DA872F}" srcOrd="3" destOrd="0" presId="urn:microsoft.com/office/officeart/2018/2/layout/IconCircleList"/>
    <dgm:cxn modelId="{5E198C46-7B7C-48D0-9783-1D17B9095185}" type="presParOf" srcId="{A6383FA0-D98A-4298-8A83-B2FB4E3A9229}" destId="{D8976505-549F-4D66-9859-DA17AFD2EA12}" srcOrd="4" destOrd="0" presId="urn:microsoft.com/office/officeart/2018/2/layout/IconCircleList"/>
    <dgm:cxn modelId="{C14DD115-CEA4-439A-9BB3-299892EBE163}" type="presParOf" srcId="{D8976505-549F-4D66-9859-DA17AFD2EA12}" destId="{89394CA4-2426-4936-B6B7-A322306155E2}" srcOrd="0" destOrd="0" presId="urn:microsoft.com/office/officeart/2018/2/layout/IconCircleList"/>
    <dgm:cxn modelId="{663D8C67-CAE2-430D-8AB1-D37F92757F6A}" type="presParOf" srcId="{D8976505-549F-4D66-9859-DA17AFD2EA12}" destId="{0CDD5A2A-8FE5-4A87-86E9-C634F66B1E55}" srcOrd="1" destOrd="0" presId="urn:microsoft.com/office/officeart/2018/2/layout/IconCircleList"/>
    <dgm:cxn modelId="{87BD8DEF-C2ED-48E3-95DB-5A1CDFDCDC00}" type="presParOf" srcId="{D8976505-549F-4D66-9859-DA17AFD2EA12}" destId="{0CE1F991-FD97-4D65-8FB5-E9C9E8EC9506}" srcOrd="2" destOrd="0" presId="urn:microsoft.com/office/officeart/2018/2/layout/IconCircleList"/>
    <dgm:cxn modelId="{CC2CCF39-1A54-490B-9656-26923E51E2B6}" type="presParOf" srcId="{D8976505-549F-4D66-9859-DA17AFD2EA12}" destId="{4EC2A832-82B8-42F3-B9B0-5A59B5EFA20D}" srcOrd="3" destOrd="0" presId="urn:microsoft.com/office/officeart/2018/2/layout/IconCircleList"/>
    <dgm:cxn modelId="{6D15581D-862F-43A8-B4FA-DDF66393A39F}" type="presParOf" srcId="{A6383FA0-D98A-4298-8A83-B2FB4E3A9229}" destId="{34B22043-41D5-49D5-8A7A-4FBDC8A0E996}" srcOrd="5" destOrd="0" presId="urn:microsoft.com/office/officeart/2018/2/layout/IconCircleList"/>
    <dgm:cxn modelId="{5013F791-66B8-4824-B444-C53D48922A52}" type="presParOf" srcId="{A6383FA0-D98A-4298-8A83-B2FB4E3A9229}" destId="{7AC171AB-42F1-4BBD-98B4-23AED90AE199}" srcOrd="6" destOrd="0" presId="urn:microsoft.com/office/officeart/2018/2/layout/IconCircleList"/>
    <dgm:cxn modelId="{A3CA5DE5-F88A-4337-BA31-C633932F82E3}" type="presParOf" srcId="{7AC171AB-42F1-4BBD-98B4-23AED90AE199}" destId="{983B68CA-7AF7-479C-9F8C-F4ED8950EA99}" srcOrd="0" destOrd="0" presId="urn:microsoft.com/office/officeart/2018/2/layout/IconCircleList"/>
    <dgm:cxn modelId="{23F13BBC-4740-421D-9A93-11F98192D58C}" type="presParOf" srcId="{7AC171AB-42F1-4BBD-98B4-23AED90AE199}" destId="{6A09CC0E-EA6B-4551-889D-084FAC795D19}" srcOrd="1" destOrd="0" presId="urn:microsoft.com/office/officeart/2018/2/layout/IconCircleList"/>
    <dgm:cxn modelId="{79140F33-09FE-40FD-9321-4BD4DFE45078}" type="presParOf" srcId="{7AC171AB-42F1-4BBD-98B4-23AED90AE199}" destId="{B29D08BD-C250-498D-88CB-0EB74BB989B1}" srcOrd="2" destOrd="0" presId="urn:microsoft.com/office/officeart/2018/2/layout/IconCircleList"/>
    <dgm:cxn modelId="{D3A92055-9DB1-4081-A31B-A7BF791D7491}" type="presParOf" srcId="{7AC171AB-42F1-4BBD-98B4-23AED90AE199}" destId="{FA10FB9A-7A53-482D-94B0-BBF15E4D056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EEA4E-C4B5-4A12-B5D8-EFB8862EA57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14B73F8-0602-44D9-942C-D5B558A7F6F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Build a Vision</a:t>
          </a:r>
          <a:endParaRPr lang="en-US" sz="1800" b="1" dirty="0"/>
        </a:p>
      </dgm:t>
    </dgm:pt>
    <dgm:pt modelId="{10F2A266-1CE9-42A7-9593-FBA708335E4E}" type="parTrans" cxnId="{C51C013A-E981-4C9F-81A6-DE59AB6F55C8}">
      <dgm:prSet/>
      <dgm:spPr/>
      <dgm:t>
        <a:bodyPr/>
        <a:lstStyle/>
        <a:p>
          <a:endParaRPr lang="en-US" sz="1800" b="1"/>
        </a:p>
      </dgm:t>
    </dgm:pt>
    <dgm:pt modelId="{1A674E99-DBB8-473D-9A0D-E54C1A847AB5}" type="sibTrans" cxnId="{C51C013A-E981-4C9F-81A6-DE59AB6F55C8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1"/>
        </a:p>
      </dgm:t>
    </dgm:pt>
    <dgm:pt modelId="{01771BF0-6504-446D-83BC-25141E6D10CF}">
      <dgm:prSet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Respond Strategically</a:t>
          </a:r>
          <a:endParaRPr lang="en-US" sz="1800" b="1" dirty="0"/>
        </a:p>
      </dgm:t>
    </dgm:pt>
    <dgm:pt modelId="{85E04D17-4DA8-4A21-8908-4DBFAA0A1EBF}" type="parTrans" cxnId="{5860D354-036D-4ED2-8BFE-0079F4B6E2DC}">
      <dgm:prSet/>
      <dgm:spPr/>
      <dgm:t>
        <a:bodyPr/>
        <a:lstStyle/>
        <a:p>
          <a:endParaRPr lang="en-US" sz="1800" b="1"/>
        </a:p>
      </dgm:t>
    </dgm:pt>
    <dgm:pt modelId="{178308D3-7DA6-463B-8F0A-60A806214FD2}" type="sibTrans" cxnId="{5860D354-036D-4ED2-8BFE-0079F4B6E2DC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1"/>
        </a:p>
      </dgm:t>
    </dgm:pt>
    <dgm:pt modelId="{10FF031F-B470-4CB1-BC53-1A6CC504059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Be Good with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Bad News</a:t>
          </a:r>
          <a:endParaRPr lang="en-US" sz="1800" b="1" dirty="0"/>
        </a:p>
      </dgm:t>
    </dgm:pt>
    <dgm:pt modelId="{CCD912CD-7474-4D08-B95C-D6CFBA772567}" type="parTrans" cxnId="{1490B3A6-F19E-4FFE-B549-304AB3D34FB5}">
      <dgm:prSet/>
      <dgm:spPr/>
      <dgm:t>
        <a:bodyPr/>
        <a:lstStyle/>
        <a:p>
          <a:endParaRPr lang="en-US" sz="1800" b="1"/>
        </a:p>
      </dgm:t>
    </dgm:pt>
    <dgm:pt modelId="{97F3EEC3-72BA-4020-AFD5-910665168405}" type="sibTrans" cxnId="{1490B3A6-F19E-4FFE-B549-304AB3D34FB5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1"/>
        </a:p>
      </dgm:t>
    </dgm:pt>
    <dgm:pt modelId="{9475350F-D412-41AC-9476-2668B166576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Follow Through</a:t>
          </a:r>
          <a:endParaRPr lang="en-US" sz="1800" b="1" dirty="0"/>
        </a:p>
      </dgm:t>
    </dgm:pt>
    <dgm:pt modelId="{D03C70A5-727F-44E9-83A9-4B911E645FC2}" type="parTrans" cxnId="{278ADE13-D6A8-474D-AE8A-3B3A11B81158}">
      <dgm:prSet/>
      <dgm:spPr/>
      <dgm:t>
        <a:bodyPr/>
        <a:lstStyle/>
        <a:p>
          <a:endParaRPr lang="en-US" sz="1800" b="1"/>
        </a:p>
      </dgm:t>
    </dgm:pt>
    <dgm:pt modelId="{D7A6791F-080A-4D01-9977-BE0A7CF8E0AD}" type="sibTrans" cxnId="{278ADE13-D6A8-474D-AE8A-3B3A11B81158}">
      <dgm:prSet/>
      <dgm:spPr/>
      <dgm:t>
        <a:bodyPr/>
        <a:lstStyle/>
        <a:p>
          <a:endParaRPr lang="en-US" sz="1800" b="1"/>
        </a:p>
      </dgm:t>
    </dgm:pt>
    <dgm:pt modelId="{5A3393E8-D489-4CD5-82F1-359906436E7D}" type="pres">
      <dgm:prSet presAssocID="{688EEA4E-C4B5-4A12-B5D8-EFB8862EA57B}" presName="root" presStyleCnt="0">
        <dgm:presLayoutVars>
          <dgm:dir/>
          <dgm:resizeHandles val="exact"/>
        </dgm:presLayoutVars>
      </dgm:prSet>
      <dgm:spPr/>
    </dgm:pt>
    <dgm:pt modelId="{A6383FA0-D98A-4298-8A83-B2FB4E3A9229}" type="pres">
      <dgm:prSet presAssocID="{688EEA4E-C4B5-4A12-B5D8-EFB8862EA57B}" presName="container" presStyleCnt="0">
        <dgm:presLayoutVars>
          <dgm:dir/>
          <dgm:resizeHandles val="exact"/>
        </dgm:presLayoutVars>
      </dgm:prSet>
      <dgm:spPr/>
    </dgm:pt>
    <dgm:pt modelId="{4D6E4EC2-F7CF-4A46-9642-CC0D392AC17B}" type="pres">
      <dgm:prSet presAssocID="{D14B73F8-0602-44D9-942C-D5B558A7F6F8}" presName="compNode" presStyleCnt="0"/>
      <dgm:spPr/>
    </dgm:pt>
    <dgm:pt modelId="{9DDEBA14-7D62-4D2B-AACF-1D7701190F94}" type="pres">
      <dgm:prSet presAssocID="{D14B73F8-0602-44D9-942C-D5B558A7F6F8}" presName="iconBgRect" presStyleLbl="bgShp" presStyleIdx="0" presStyleCnt="4"/>
      <dgm:spPr>
        <a:solidFill>
          <a:srgbClr val="005695"/>
        </a:solidFill>
      </dgm:spPr>
    </dgm:pt>
    <dgm:pt modelId="{F65254F9-6050-4023-9838-45B002444178}" type="pres">
      <dgm:prSet presAssocID="{D14B73F8-0602-44D9-942C-D5B558A7F6F8}" presName="iconRect" presStyleLbl="node1" presStyleIdx="0" presStyleCnt="4"/>
      <dgm:spPr>
        <a:ln>
          <a:noFill/>
        </a:ln>
      </dgm:spPr>
    </dgm:pt>
    <dgm:pt modelId="{3926ED59-A50A-489C-AB37-57E372E57BC5}" type="pres">
      <dgm:prSet presAssocID="{D14B73F8-0602-44D9-942C-D5B558A7F6F8}" presName="spaceRect" presStyleCnt="0"/>
      <dgm:spPr/>
    </dgm:pt>
    <dgm:pt modelId="{C63EC54C-FAF0-4702-B1AF-4DFAC82EEAA2}" type="pres">
      <dgm:prSet presAssocID="{D14B73F8-0602-44D9-942C-D5B558A7F6F8}" presName="textRect" presStyleLbl="revTx" presStyleIdx="0" presStyleCnt="4">
        <dgm:presLayoutVars>
          <dgm:chMax val="1"/>
          <dgm:chPref val="1"/>
        </dgm:presLayoutVars>
      </dgm:prSet>
      <dgm:spPr/>
    </dgm:pt>
    <dgm:pt modelId="{8C87951B-11A9-46DD-BF59-F72B4DE23607}" type="pres">
      <dgm:prSet presAssocID="{1A674E99-DBB8-473D-9A0D-E54C1A847AB5}" presName="sibTrans" presStyleLbl="sibTrans2D1" presStyleIdx="0" presStyleCnt="0"/>
      <dgm:spPr/>
    </dgm:pt>
    <dgm:pt modelId="{F5DB30C8-6B34-4901-AE49-D7F00197CDBC}" type="pres">
      <dgm:prSet presAssocID="{01771BF0-6504-446D-83BC-25141E6D10CF}" presName="compNode" presStyleCnt="0"/>
      <dgm:spPr/>
    </dgm:pt>
    <dgm:pt modelId="{E4B8D7F4-7559-4E15-A23D-712BF3A7DCBF}" type="pres">
      <dgm:prSet presAssocID="{01771BF0-6504-446D-83BC-25141E6D10CF}" presName="iconBgRect" presStyleLbl="bgShp" presStyleIdx="1" presStyleCnt="4"/>
      <dgm:spPr>
        <a:solidFill>
          <a:srgbClr val="005695"/>
        </a:solidFill>
      </dgm:spPr>
    </dgm:pt>
    <dgm:pt modelId="{87783CB4-9FAA-4236-83EA-3BA5AA5C2C52}" type="pres">
      <dgm:prSet presAssocID="{01771BF0-6504-446D-83BC-25141E6D10CF}" presName="iconRect" presStyleLbl="node1" presStyleIdx="1" presStyleCnt="4"/>
      <dgm:spPr/>
    </dgm:pt>
    <dgm:pt modelId="{A8B89098-9217-4185-B157-04EBF28474A6}" type="pres">
      <dgm:prSet presAssocID="{01771BF0-6504-446D-83BC-25141E6D10CF}" presName="spaceRect" presStyleCnt="0"/>
      <dgm:spPr/>
    </dgm:pt>
    <dgm:pt modelId="{1DA784CB-B0BE-4C27-81A4-10701842499F}" type="pres">
      <dgm:prSet presAssocID="{01771BF0-6504-446D-83BC-25141E6D10CF}" presName="textRect" presStyleLbl="revTx" presStyleIdx="1" presStyleCnt="4">
        <dgm:presLayoutVars>
          <dgm:chMax val="1"/>
          <dgm:chPref val="1"/>
        </dgm:presLayoutVars>
      </dgm:prSet>
      <dgm:spPr>
        <a:xfrm>
          <a:off x="6048223" y="381707"/>
          <a:ext cx="2672498" cy="1133787"/>
        </a:xfrm>
        <a:prstGeom prst="rect">
          <a:avLst/>
        </a:prstGeom>
      </dgm:spPr>
    </dgm:pt>
    <dgm:pt modelId="{BBA676B5-705B-4A03-9B5F-516D75DA872F}" type="pres">
      <dgm:prSet presAssocID="{178308D3-7DA6-463B-8F0A-60A806214FD2}" presName="sibTrans" presStyleLbl="sibTrans2D1" presStyleIdx="0" presStyleCnt="0"/>
      <dgm:spPr/>
    </dgm:pt>
    <dgm:pt modelId="{D8976505-549F-4D66-9859-DA17AFD2EA12}" type="pres">
      <dgm:prSet presAssocID="{10FF031F-B470-4CB1-BC53-1A6CC504059A}" presName="compNode" presStyleCnt="0"/>
      <dgm:spPr/>
    </dgm:pt>
    <dgm:pt modelId="{89394CA4-2426-4936-B6B7-A322306155E2}" type="pres">
      <dgm:prSet presAssocID="{10FF031F-B470-4CB1-BC53-1A6CC504059A}" presName="iconBgRect" presStyleLbl="bgShp" presStyleIdx="2" presStyleCnt="4"/>
      <dgm:spPr>
        <a:solidFill>
          <a:srgbClr val="005695"/>
        </a:solidFill>
      </dgm:spPr>
    </dgm:pt>
    <dgm:pt modelId="{0CDD5A2A-8FE5-4A87-86E9-C634F66B1E55}" type="pres">
      <dgm:prSet presAssocID="{10FF031F-B470-4CB1-BC53-1A6CC504059A}" presName="iconRect" presStyleLbl="node1" presStyleIdx="2" presStyleCnt="4"/>
      <dgm:spPr/>
    </dgm:pt>
    <dgm:pt modelId="{0CE1F991-FD97-4D65-8FB5-E9C9E8EC9506}" type="pres">
      <dgm:prSet presAssocID="{10FF031F-B470-4CB1-BC53-1A6CC504059A}" presName="spaceRect" presStyleCnt="0"/>
      <dgm:spPr/>
    </dgm:pt>
    <dgm:pt modelId="{4EC2A832-82B8-42F3-B9B0-5A59B5EFA20D}" type="pres">
      <dgm:prSet presAssocID="{10FF031F-B470-4CB1-BC53-1A6CC504059A}" presName="textRect" presStyleLbl="revTx" presStyleIdx="2" presStyleCnt="4">
        <dgm:presLayoutVars>
          <dgm:chMax val="1"/>
          <dgm:chPref val="1"/>
        </dgm:presLayoutVars>
      </dgm:prSet>
      <dgm:spPr/>
    </dgm:pt>
    <dgm:pt modelId="{34B22043-41D5-49D5-8A7A-4FBDC8A0E996}" type="pres">
      <dgm:prSet presAssocID="{97F3EEC3-72BA-4020-AFD5-910665168405}" presName="sibTrans" presStyleLbl="sibTrans2D1" presStyleIdx="0" presStyleCnt="0"/>
      <dgm:spPr/>
    </dgm:pt>
    <dgm:pt modelId="{7AC171AB-42F1-4BBD-98B4-23AED90AE199}" type="pres">
      <dgm:prSet presAssocID="{9475350F-D412-41AC-9476-2668B1665765}" presName="compNode" presStyleCnt="0"/>
      <dgm:spPr/>
    </dgm:pt>
    <dgm:pt modelId="{983B68CA-7AF7-479C-9F8C-F4ED8950EA99}" type="pres">
      <dgm:prSet presAssocID="{9475350F-D412-41AC-9476-2668B1665765}" presName="iconBgRect" presStyleLbl="bgShp" presStyleIdx="3" presStyleCnt="4"/>
      <dgm:spPr>
        <a:solidFill>
          <a:srgbClr val="005695"/>
        </a:solidFill>
      </dgm:spPr>
    </dgm:pt>
    <dgm:pt modelId="{6A09CC0E-EA6B-4551-889D-084FAC795D19}" type="pres">
      <dgm:prSet presAssocID="{9475350F-D412-41AC-9476-2668B1665765}" presName="iconRect" presStyleLbl="node1" presStyleIdx="3" presStyleCnt="4"/>
      <dgm:spPr/>
    </dgm:pt>
    <dgm:pt modelId="{B29D08BD-C250-498D-88CB-0EB74BB989B1}" type="pres">
      <dgm:prSet presAssocID="{9475350F-D412-41AC-9476-2668B1665765}" presName="spaceRect" presStyleCnt="0"/>
      <dgm:spPr/>
    </dgm:pt>
    <dgm:pt modelId="{FA10FB9A-7A53-482D-94B0-BBF15E4D056A}" type="pres">
      <dgm:prSet presAssocID="{9475350F-D412-41AC-9476-2668B166576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0BCC401-C06E-4EA2-A329-AD34E86D43CC}" type="presOf" srcId="{1A674E99-DBB8-473D-9A0D-E54C1A847AB5}" destId="{8C87951B-11A9-46DD-BF59-F72B4DE23607}" srcOrd="0" destOrd="0" presId="urn:microsoft.com/office/officeart/2018/2/layout/IconCircleList"/>
    <dgm:cxn modelId="{278ADE13-D6A8-474D-AE8A-3B3A11B81158}" srcId="{688EEA4E-C4B5-4A12-B5D8-EFB8862EA57B}" destId="{9475350F-D412-41AC-9476-2668B1665765}" srcOrd="3" destOrd="0" parTransId="{D03C70A5-727F-44E9-83A9-4B911E645FC2}" sibTransId="{D7A6791F-080A-4D01-9977-BE0A7CF8E0AD}"/>
    <dgm:cxn modelId="{C51C013A-E981-4C9F-81A6-DE59AB6F55C8}" srcId="{688EEA4E-C4B5-4A12-B5D8-EFB8862EA57B}" destId="{D14B73F8-0602-44D9-942C-D5B558A7F6F8}" srcOrd="0" destOrd="0" parTransId="{10F2A266-1CE9-42A7-9593-FBA708335E4E}" sibTransId="{1A674E99-DBB8-473D-9A0D-E54C1A847AB5}"/>
    <dgm:cxn modelId="{9B29633B-4DFD-4245-B713-356B6C64C774}" type="presOf" srcId="{9475350F-D412-41AC-9476-2668B1665765}" destId="{FA10FB9A-7A53-482D-94B0-BBF15E4D056A}" srcOrd="0" destOrd="0" presId="urn:microsoft.com/office/officeart/2018/2/layout/IconCircleList"/>
    <dgm:cxn modelId="{5860D354-036D-4ED2-8BFE-0079F4B6E2DC}" srcId="{688EEA4E-C4B5-4A12-B5D8-EFB8862EA57B}" destId="{01771BF0-6504-446D-83BC-25141E6D10CF}" srcOrd="1" destOrd="0" parTransId="{85E04D17-4DA8-4A21-8908-4DBFAA0A1EBF}" sibTransId="{178308D3-7DA6-463B-8F0A-60A806214FD2}"/>
    <dgm:cxn modelId="{00E50675-F536-4813-907B-A5F9F0C7650A}" type="presOf" srcId="{97F3EEC3-72BA-4020-AFD5-910665168405}" destId="{34B22043-41D5-49D5-8A7A-4FBDC8A0E996}" srcOrd="0" destOrd="0" presId="urn:microsoft.com/office/officeart/2018/2/layout/IconCircleList"/>
    <dgm:cxn modelId="{4B04D35A-87F7-482D-A5AB-4F9AB212FD54}" type="presOf" srcId="{D14B73F8-0602-44D9-942C-D5B558A7F6F8}" destId="{C63EC54C-FAF0-4702-B1AF-4DFAC82EEAA2}" srcOrd="0" destOrd="0" presId="urn:microsoft.com/office/officeart/2018/2/layout/IconCircleList"/>
    <dgm:cxn modelId="{830A699A-B8BB-4171-9B7D-7D40A6BE5B3C}" type="presOf" srcId="{01771BF0-6504-446D-83BC-25141E6D10CF}" destId="{1DA784CB-B0BE-4C27-81A4-10701842499F}" srcOrd="0" destOrd="0" presId="urn:microsoft.com/office/officeart/2018/2/layout/IconCircleList"/>
    <dgm:cxn modelId="{1490B3A6-F19E-4FFE-B549-304AB3D34FB5}" srcId="{688EEA4E-C4B5-4A12-B5D8-EFB8862EA57B}" destId="{10FF031F-B470-4CB1-BC53-1A6CC504059A}" srcOrd="2" destOrd="0" parTransId="{CCD912CD-7474-4D08-B95C-D6CFBA772567}" sibTransId="{97F3EEC3-72BA-4020-AFD5-910665168405}"/>
    <dgm:cxn modelId="{4294BFA9-589C-4D64-A8DF-9D6A174BFE4C}" type="presOf" srcId="{688EEA4E-C4B5-4A12-B5D8-EFB8862EA57B}" destId="{5A3393E8-D489-4CD5-82F1-359906436E7D}" srcOrd="0" destOrd="0" presId="urn:microsoft.com/office/officeart/2018/2/layout/IconCircleList"/>
    <dgm:cxn modelId="{E65D41AD-7AE0-4DF1-A685-FBFA6997BE04}" type="presOf" srcId="{178308D3-7DA6-463B-8F0A-60A806214FD2}" destId="{BBA676B5-705B-4A03-9B5F-516D75DA872F}" srcOrd="0" destOrd="0" presId="urn:microsoft.com/office/officeart/2018/2/layout/IconCircleList"/>
    <dgm:cxn modelId="{B610ADBB-73B8-492B-8FDE-A80A91D133C4}" type="presOf" srcId="{10FF031F-B470-4CB1-BC53-1A6CC504059A}" destId="{4EC2A832-82B8-42F3-B9B0-5A59B5EFA20D}" srcOrd="0" destOrd="0" presId="urn:microsoft.com/office/officeart/2018/2/layout/IconCircleList"/>
    <dgm:cxn modelId="{FF01AB2A-96AC-4C6B-A7B3-CABFC43F1B2B}" type="presParOf" srcId="{5A3393E8-D489-4CD5-82F1-359906436E7D}" destId="{A6383FA0-D98A-4298-8A83-B2FB4E3A9229}" srcOrd="0" destOrd="0" presId="urn:microsoft.com/office/officeart/2018/2/layout/IconCircleList"/>
    <dgm:cxn modelId="{A3D8E356-C7B1-4D5B-9FA7-7E811BCE519C}" type="presParOf" srcId="{A6383FA0-D98A-4298-8A83-B2FB4E3A9229}" destId="{4D6E4EC2-F7CF-4A46-9642-CC0D392AC17B}" srcOrd="0" destOrd="0" presId="urn:microsoft.com/office/officeart/2018/2/layout/IconCircleList"/>
    <dgm:cxn modelId="{D10BEB4F-6E9F-46B8-AAAF-64F2C80EF3A4}" type="presParOf" srcId="{4D6E4EC2-F7CF-4A46-9642-CC0D392AC17B}" destId="{9DDEBA14-7D62-4D2B-AACF-1D7701190F94}" srcOrd="0" destOrd="0" presId="urn:microsoft.com/office/officeart/2018/2/layout/IconCircleList"/>
    <dgm:cxn modelId="{2DB21EB9-DB1F-4A71-8007-43CB5E36D354}" type="presParOf" srcId="{4D6E4EC2-F7CF-4A46-9642-CC0D392AC17B}" destId="{F65254F9-6050-4023-9838-45B002444178}" srcOrd="1" destOrd="0" presId="urn:microsoft.com/office/officeart/2018/2/layout/IconCircleList"/>
    <dgm:cxn modelId="{6F0D90BD-C883-4E09-8D9D-4CFF4D905AB2}" type="presParOf" srcId="{4D6E4EC2-F7CF-4A46-9642-CC0D392AC17B}" destId="{3926ED59-A50A-489C-AB37-57E372E57BC5}" srcOrd="2" destOrd="0" presId="urn:microsoft.com/office/officeart/2018/2/layout/IconCircleList"/>
    <dgm:cxn modelId="{C0D7A512-DA5B-4BDD-85E6-20DB2C68A013}" type="presParOf" srcId="{4D6E4EC2-F7CF-4A46-9642-CC0D392AC17B}" destId="{C63EC54C-FAF0-4702-B1AF-4DFAC82EEAA2}" srcOrd="3" destOrd="0" presId="urn:microsoft.com/office/officeart/2018/2/layout/IconCircleList"/>
    <dgm:cxn modelId="{2378004B-3FB0-4445-9B95-07A3D8A4209E}" type="presParOf" srcId="{A6383FA0-D98A-4298-8A83-B2FB4E3A9229}" destId="{8C87951B-11A9-46DD-BF59-F72B4DE23607}" srcOrd="1" destOrd="0" presId="urn:microsoft.com/office/officeart/2018/2/layout/IconCircleList"/>
    <dgm:cxn modelId="{A20B785C-88C7-493A-84C9-5FFFA28C05C9}" type="presParOf" srcId="{A6383FA0-D98A-4298-8A83-B2FB4E3A9229}" destId="{F5DB30C8-6B34-4901-AE49-D7F00197CDBC}" srcOrd="2" destOrd="0" presId="urn:microsoft.com/office/officeart/2018/2/layout/IconCircleList"/>
    <dgm:cxn modelId="{86F8FEDB-ABDC-4C87-8D95-C575FA70809A}" type="presParOf" srcId="{F5DB30C8-6B34-4901-AE49-D7F00197CDBC}" destId="{E4B8D7F4-7559-4E15-A23D-712BF3A7DCBF}" srcOrd="0" destOrd="0" presId="urn:microsoft.com/office/officeart/2018/2/layout/IconCircleList"/>
    <dgm:cxn modelId="{BF96A167-7A24-4984-94E9-662DB2E829F1}" type="presParOf" srcId="{F5DB30C8-6B34-4901-AE49-D7F00197CDBC}" destId="{87783CB4-9FAA-4236-83EA-3BA5AA5C2C52}" srcOrd="1" destOrd="0" presId="urn:microsoft.com/office/officeart/2018/2/layout/IconCircleList"/>
    <dgm:cxn modelId="{D263E759-24D0-48DA-BF50-9649A502000A}" type="presParOf" srcId="{F5DB30C8-6B34-4901-AE49-D7F00197CDBC}" destId="{A8B89098-9217-4185-B157-04EBF28474A6}" srcOrd="2" destOrd="0" presId="urn:microsoft.com/office/officeart/2018/2/layout/IconCircleList"/>
    <dgm:cxn modelId="{DD1708BA-DD19-473B-8117-C5D0851EA3AD}" type="presParOf" srcId="{F5DB30C8-6B34-4901-AE49-D7F00197CDBC}" destId="{1DA784CB-B0BE-4C27-81A4-10701842499F}" srcOrd="3" destOrd="0" presId="urn:microsoft.com/office/officeart/2018/2/layout/IconCircleList"/>
    <dgm:cxn modelId="{66BA8D70-1F33-4D41-A034-CFC57D174728}" type="presParOf" srcId="{A6383FA0-D98A-4298-8A83-B2FB4E3A9229}" destId="{BBA676B5-705B-4A03-9B5F-516D75DA872F}" srcOrd="3" destOrd="0" presId="urn:microsoft.com/office/officeart/2018/2/layout/IconCircleList"/>
    <dgm:cxn modelId="{5E198C46-7B7C-48D0-9783-1D17B9095185}" type="presParOf" srcId="{A6383FA0-D98A-4298-8A83-B2FB4E3A9229}" destId="{D8976505-549F-4D66-9859-DA17AFD2EA12}" srcOrd="4" destOrd="0" presId="urn:microsoft.com/office/officeart/2018/2/layout/IconCircleList"/>
    <dgm:cxn modelId="{C14DD115-CEA4-439A-9BB3-299892EBE163}" type="presParOf" srcId="{D8976505-549F-4D66-9859-DA17AFD2EA12}" destId="{89394CA4-2426-4936-B6B7-A322306155E2}" srcOrd="0" destOrd="0" presId="urn:microsoft.com/office/officeart/2018/2/layout/IconCircleList"/>
    <dgm:cxn modelId="{663D8C67-CAE2-430D-8AB1-D37F92757F6A}" type="presParOf" srcId="{D8976505-549F-4D66-9859-DA17AFD2EA12}" destId="{0CDD5A2A-8FE5-4A87-86E9-C634F66B1E55}" srcOrd="1" destOrd="0" presId="urn:microsoft.com/office/officeart/2018/2/layout/IconCircleList"/>
    <dgm:cxn modelId="{87BD8DEF-C2ED-48E3-95DB-5A1CDFDCDC00}" type="presParOf" srcId="{D8976505-549F-4D66-9859-DA17AFD2EA12}" destId="{0CE1F991-FD97-4D65-8FB5-E9C9E8EC9506}" srcOrd="2" destOrd="0" presId="urn:microsoft.com/office/officeart/2018/2/layout/IconCircleList"/>
    <dgm:cxn modelId="{CC2CCF39-1A54-490B-9656-26923E51E2B6}" type="presParOf" srcId="{D8976505-549F-4D66-9859-DA17AFD2EA12}" destId="{4EC2A832-82B8-42F3-B9B0-5A59B5EFA20D}" srcOrd="3" destOrd="0" presId="urn:microsoft.com/office/officeart/2018/2/layout/IconCircleList"/>
    <dgm:cxn modelId="{6D15581D-862F-43A8-B4FA-DDF66393A39F}" type="presParOf" srcId="{A6383FA0-D98A-4298-8A83-B2FB4E3A9229}" destId="{34B22043-41D5-49D5-8A7A-4FBDC8A0E996}" srcOrd="5" destOrd="0" presId="urn:microsoft.com/office/officeart/2018/2/layout/IconCircleList"/>
    <dgm:cxn modelId="{5013F791-66B8-4824-B444-C53D48922A52}" type="presParOf" srcId="{A6383FA0-D98A-4298-8A83-B2FB4E3A9229}" destId="{7AC171AB-42F1-4BBD-98B4-23AED90AE199}" srcOrd="6" destOrd="0" presId="urn:microsoft.com/office/officeart/2018/2/layout/IconCircleList"/>
    <dgm:cxn modelId="{A3CA5DE5-F88A-4337-BA31-C633932F82E3}" type="presParOf" srcId="{7AC171AB-42F1-4BBD-98B4-23AED90AE199}" destId="{983B68CA-7AF7-479C-9F8C-F4ED8950EA99}" srcOrd="0" destOrd="0" presId="urn:microsoft.com/office/officeart/2018/2/layout/IconCircleList"/>
    <dgm:cxn modelId="{23F13BBC-4740-421D-9A93-11F98192D58C}" type="presParOf" srcId="{7AC171AB-42F1-4BBD-98B4-23AED90AE199}" destId="{6A09CC0E-EA6B-4551-889D-084FAC795D19}" srcOrd="1" destOrd="0" presId="urn:microsoft.com/office/officeart/2018/2/layout/IconCircleList"/>
    <dgm:cxn modelId="{79140F33-09FE-40FD-9321-4BD4DFE45078}" type="presParOf" srcId="{7AC171AB-42F1-4BBD-98B4-23AED90AE199}" destId="{B29D08BD-C250-498D-88CB-0EB74BB989B1}" srcOrd="2" destOrd="0" presId="urn:microsoft.com/office/officeart/2018/2/layout/IconCircleList"/>
    <dgm:cxn modelId="{D3A92055-9DB1-4081-A31B-A7BF791D7491}" type="presParOf" srcId="{7AC171AB-42F1-4BBD-98B4-23AED90AE199}" destId="{FA10FB9A-7A53-482D-94B0-BBF15E4D056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8EEA4E-C4B5-4A12-B5D8-EFB8862EA57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14B73F8-0602-44D9-942C-D5B558A7F6F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Build a Vision</a:t>
          </a:r>
          <a:endParaRPr lang="en-US" sz="1800" b="1" dirty="0"/>
        </a:p>
      </dgm:t>
    </dgm:pt>
    <dgm:pt modelId="{10F2A266-1CE9-42A7-9593-FBA708335E4E}" type="parTrans" cxnId="{C51C013A-E981-4C9F-81A6-DE59AB6F55C8}">
      <dgm:prSet/>
      <dgm:spPr/>
      <dgm:t>
        <a:bodyPr/>
        <a:lstStyle/>
        <a:p>
          <a:endParaRPr lang="en-US" sz="1800" b="1"/>
        </a:p>
      </dgm:t>
    </dgm:pt>
    <dgm:pt modelId="{1A674E99-DBB8-473D-9A0D-E54C1A847AB5}" type="sibTrans" cxnId="{C51C013A-E981-4C9F-81A6-DE59AB6F55C8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1"/>
        </a:p>
      </dgm:t>
    </dgm:pt>
    <dgm:pt modelId="{01771BF0-6504-446D-83BC-25141E6D10CF}">
      <dgm:prSet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Respond Strategically</a:t>
          </a:r>
          <a:endParaRPr lang="en-US" sz="1800" b="1" dirty="0"/>
        </a:p>
      </dgm:t>
    </dgm:pt>
    <dgm:pt modelId="{85E04D17-4DA8-4A21-8908-4DBFAA0A1EBF}" type="parTrans" cxnId="{5860D354-036D-4ED2-8BFE-0079F4B6E2DC}">
      <dgm:prSet/>
      <dgm:spPr/>
      <dgm:t>
        <a:bodyPr/>
        <a:lstStyle/>
        <a:p>
          <a:endParaRPr lang="en-US" sz="1800" b="1"/>
        </a:p>
      </dgm:t>
    </dgm:pt>
    <dgm:pt modelId="{178308D3-7DA6-463B-8F0A-60A806214FD2}" type="sibTrans" cxnId="{5860D354-036D-4ED2-8BFE-0079F4B6E2DC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1"/>
        </a:p>
      </dgm:t>
    </dgm:pt>
    <dgm:pt modelId="{10FF031F-B470-4CB1-BC53-1A6CC504059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Be Good with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Bad News</a:t>
          </a:r>
          <a:endParaRPr lang="en-US" sz="1800" b="1" dirty="0"/>
        </a:p>
      </dgm:t>
    </dgm:pt>
    <dgm:pt modelId="{CCD912CD-7474-4D08-B95C-D6CFBA772567}" type="parTrans" cxnId="{1490B3A6-F19E-4FFE-B549-304AB3D34FB5}">
      <dgm:prSet/>
      <dgm:spPr/>
      <dgm:t>
        <a:bodyPr/>
        <a:lstStyle/>
        <a:p>
          <a:endParaRPr lang="en-US" sz="1800" b="1"/>
        </a:p>
      </dgm:t>
    </dgm:pt>
    <dgm:pt modelId="{97F3EEC3-72BA-4020-AFD5-910665168405}" type="sibTrans" cxnId="{1490B3A6-F19E-4FFE-B549-304AB3D34FB5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1"/>
        </a:p>
      </dgm:t>
    </dgm:pt>
    <dgm:pt modelId="{9475350F-D412-41AC-9476-2668B166576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Follow Through</a:t>
          </a:r>
          <a:endParaRPr lang="en-US" sz="1800" b="1" dirty="0"/>
        </a:p>
      </dgm:t>
    </dgm:pt>
    <dgm:pt modelId="{D03C70A5-727F-44E9-83A9-4B911E645FC2}" type="parTrans" cxnId="{278ADE13-D6A8-474D-AE8A-3B3A11B81158}">
      <dgm:prSet/>
      <dgm:spPr/>
      <dgm:t>
        <a:bodyPr/>
        <a:lstStyle/>
        <a:p>
          <a:endParaRPr lang="en-US" sz="1800" b="1"/>
        </a:p>
      </dgm:t>
    </dgm:pt>
    <dgm:pt modelId="{D7A6791F-080A-4D01-9977-BE0A7CF8E0AD}" type="sibTrans" cxnId="{278ADE13-D6A8-474D-AE8A-3B3A11B81158}">
      <dgm:prSet/>
      <dgm:spPr/>
      <dgm:t>
        <a:bodyPr/>
        <a:lstStyle/>
        <a:p>
          <a:endParaRPr lang="en-US" sz="1800" b="1"/>
        </a:p>
      </dgm:t>
    </dgm:pt>
    <dgm:pt modelId="{5A3393E8-D489-4CD5-82F1-359906436E7D}" type="pres">
      <dgm:prSet presAssocID="{688EEA4E-C4B5-4A12-B5D8-EFB8862EA57B}" presName="root" presStyleCnt="0">
        <dgm:presLayoutVars>
          <dgm:dir/>
          <dgm:resizeHandles val="exact"/>
        </dgm:presLayoutVars>
      </dgm:prSet>
      <dgm:spPr/>
    </dgm:pt>
    <dgm:pt modelId="{A6383FA0-D98A-4298-8A83-B2FB4E3A9229}" type="pres">
      <dgm:prSet presAssocID="{688EEA4E-C4B5-4A12-B5D8-EFB8862EA57B}" presName="container" presStyleCnt="0">
        <dgm:presLayoutVars>
          <dgm:dir/>
          <dgm:resizeHandles val="exact"/>
        </dgm:presLayoutVars>
      </dgm:prSet>
      <dgm:spPr/>
    </dgm:pt>
    <dgm:pt modelId="{4D6E4EC2-F7CF-4A46-9642-CC0D392AC17B}" type="pres">
      <dgm:prSet presAssocID="{D14B73F8-0602-44D9-942C-D5B558A7F6F8}" presName="compNode" presStyleCnt="0"/>
      <dgm:spPr/>
    </dgm:pt>
    <dgm:pt modelId="{9DDEBA14-7D62-4D2B-AACF-1D7701190F94}" type="pres">
      <dgm:prSet presAssocID="{D14B73F8-0602-44D9-942C-D5B558A7F6F8}" presName="iconBgRect" presStyleLbl="bgShp" presStyleIdx="0" presStyleCnt="4"/>
      <dgm:spPr>
        <a:solidFill>
          <a:srgbClr val="005695"/>
        </a:solidFill>
      </dgm:spPr>
    </dgm:pt>
    <dgm:pt modelId="{F65254F9-6050-4023-9838-45B002444178}" type="pres">
      <dgm:prSet presAssocID="{D14B73F8-0602-44D9-942C-D5B558A7F6F8}" presName="iconRect" presStyleLbl="node1" presStyleIdx="0" presStyleCnt="4"/>
      <dgm:spPr>
        <a:ln>
          <a:noFill/>
        </a:ln>
      </dgm:spPr>
    </dgm:pt>
    <dgm:pt modelId="{3926ED59-A50A-489C-AB37-57E372E57BC5}" type="pres">
      <dgm:prSet presAssocID="{D14B73F8-0602-44D9-942C-D5B558A7F6F8}" presName="spaceRect" presStyleCnt="0"/>
      <dgm:spPr/>
    </dgm:pt>
    <dgm:pt modelId="{C63EC54C-FAF0-4702-B1AF-4DFAC82EEAA2}" type="pres">
      <dgm:prSet presAssocID="{D14B73F8-0602-44D9-942C-D5B558A7F6F8}" presName="textRect" presStyleLbl="revTx" presStyleIdx="0" presStyleCnt="4">
        <dgm:presLayoutVars>
          <dgm:chMax val="1"/>
          <dgm:chPref val="1"/>
        </dgm:presLayoutVars>
      </dgm:prSet>
      <dgm:spPr/>
    </dgm:pt>
    <dgm:pt modelId="{8C87951B-11A9-46DD-BF59-F72B4DE23607}" type="pres">
      <dgm:prSet presAssocID="{1A674E99-DBB8-473D-9A0D-E54C1A847AB5}" presName="sibTrans" presStyleLbl="sibTrans2D1" presStyleIdx="0" presStyleCnt="0"/>
      <dgm:spPr/>
    </dgm:pt>
    <dgm:pt modelId="{F5DB30C8-6B34-4901-AE49-D7F00197CDBC}" type="pres">
      <dgm:prSet presAssocID="{01771BF0-6504-446D-83BC-25141E6D10CF}" presName="compNode" presStyleCnt="0"/>
      <dgm:spPr/>
    </dgm:pt>
    <dgm:pt modelId="{E4B8D7F4-7559-4E15-A23D-712BF3A7DCBF}" type="pres">
      <dgm:prSet presAssocID="{01771BF0-6504-446D-83BC-25141E6D10CF}" presName="iconBgRect" presStyleLbl="bgShp" presStyleIdx="1" presStyleCnt="4"/>
      <dgm:spPr>
        <a:solidFill>
          <a:srgbClr val="005695"/>
        </a:solidFill>
      </dgm:spPr>
    </dgm:pt>
    <dgm:pt modelId="{87783CB4-9FAA-4236-83EA-3BA5AA5C2C52}" type="pres">
      <dgm:prSet presAssocID="{01771BF0-6504-446D-83BC-25141E6D10CF}" presName="iconRect" presStyleLbl="node1" presStyleIdx="1" presStyleCnt="4"/>
      <dgm:spPr/>
    </dgm:pt>
    <dgm:pt modelId="{A8B89098-9217-4185-B157-04EBF28474A6}" type="pres">
      <dgm:prSet presAssocID="{01771BF0-6504-446D-83BC-25141E6D10CF}" presName="spaceRect" presStyleCnt="0"/>
      <dgm:spPr/>
    </dgm:pt>
    <dgm:pt modelId="{1DA784CB-B0BE-4C27-81A4-10701842499F}" type="pres">
      <dgm:prSet presAssocID="{01771BF0-6504-446D-83BC-25141E6D10CF}" presName="textRect" presStyleLbl="revTx" presStyleIdx="1" presStyleCnt="4">
        <dgm:presLayoutVars>
          <dgm:chMax val="1"/>
          <dgm:chPref val="1"/>
        </dgm:presLayoutVars>
      </dgm:prSet>
      <dgm:spPr>
        <a:xfrm>
          <a:off x="6048223" y="381707"/>
          <a:ext cx="2672498" cy="1133787"/>
        </a:xfrm>
        <a:prstGeom prst="rect">
          <a:avLst/>
        </a:prstGeom>
      </dgm:spPr>
    </dgm:pt>
    <dgm:pt modelId="{BBA676B5-705B-4A03-9B5F-516D75DA872F}" type="pres">
      <dgm:prSet presAssocID="{178308D3-7DA6-463B-8F0A-60A806214FD2}" presName="sibTrans" presStyleLbl="sibTrans2D1" presStyleIdx="0" presStyleCnt="0"/>
      <dgm:spPr/>
    </dgm:pt>
    <dgm:pt modelId="{D8976505-549F-4D66-9859-DA17AFD2EA12}" type="pres">
      <dgm:prSet presAssocID="{10FF031F-B470-4CB1-BC53-1A6CC504059A}" presName="compNode" presStyleCnt="0"/>
      <dgm:spPr/>
    </dgm:pt>
    <dgm:pt modelId="{89394CA4-2426-4936-B6B7-A322306155E2}" type="pres">
      <dgm:prSet presAssocID="{10FF031F-B470-4CB1-BC53-1A6CC504059A}" presName="iconBgRect" presStyleLbl="bgShp" presStyleIdx="2" presStyleCnt="4"/>
      <dgm:spPr>
        <a:solidFill>
          <a:srgbClr val="005695"/>
        </a:solidFill>
      </dgm:spPr>
    </dgm:pt>
    <dgm:pt modelId="{0CDD5A2A-8FE5-4A87-86E9-C634F66B1E55}" type="pres">
      <dgm:prSet presAssocID="{10FF031F-B470-4CB1-BC53-1A6CC504059A}" presName="iconRect" presStyleLbl="node1" presStyleIdx="2" presStyleCnt="4"/>
      <dgm:spPr/>
    </dgm:pt>
    <dgm:pt modelId="{0CE1F991-FD97-4D65-8FB5-E9C9E8EC9506}" type="pres">
      <dgm:prSet presAssocID="{10FF031F-B470-4CB1-BC53-1A6CC504059A}" presName="spaceRect" presStyleCnt="0"/>
      <dgm:spPr/>
    </dgm:pt>
    <dgm:pt modelId="{4EC2A832-82B8-42F3-B9B0-5A59B5EFA20D}" type="pres">
      <dgm:prSet presAssocID="{10FF031F-B470-4CB1-BC53-1A6CC504059A}" presName="textRect" presStyleLbl="revTx" presStyleIdx="2" presStyleCnt="4">
        <dgm:presLayoutVars>
          <dgm:chMax val="1"/>
          <dgm:chPref val="1"/>
        </dgm:presLayoutVars>
      </dgm:prSet>
      <dgm:spPr/>
    </dgm:pt>
    <dgm:pt modelId="{34B22043-41D5-49D5-8A7A-4FBDC8A0E996}" type="pres">
      <dgm:prSet presAssocID="{97F3EEC3-72BA-4020-AFD5-910665168405}" presName="sibTrans" presStyleLbl="sibTrans2D1" presStyleIdx="0" presStyleCnt="0"/>
      <dgm:spPr/>
    </dgm:pt>
    <dgm:pt modelId="{7AC171AB-42F1-4BBD-98B4-23AED90AE199}" type="pres">
      <dgm:prSet presAssocID="{9475350F-D412-41AC-9476-2668B1665765}" presName="compNode" presStyleCnt="0"/>
      <dgm:spPr/>
    </dgm:pt>
    <dgm:pt modelId="{983B68CA-7AF7-479C-9F8C-F4ED8950EA99}" type="pres">
      <dgm:prSet presAssocID="{9475350F-D412-41AC-9476-2668B1665765}" presName="iconBgRect" presStyleLbl="bgShp" presStyleIdx="3" presStyleCnt="4"/>
      <dgm:spPr>
        <a:solidFill>
          <a:srgbClr val="005695"/>
        </a:solidFill>
      </dgm:spPr>
    </dgm:pt>
    <dgm:pt modelId="{6A09CC0E-EA6B-4551-889D-084FAC795D19}" type="pres">
      <dgm:prSet presAssocID="{9475350F-D412-41AC-9476-2668B1665765}" presName="iconRect" presStyleLbl="node1" presStyleIdx="3" presStyleCnt="4"/>
      <dgm:spPr/>
    </dgm:pt>
    <dgm:pt modelId="{B29D08BD-C250-498D-88CB-0EB74BB989B1}" type="pres">
      <dgm:prSet presAssocID="{9475350F-D412-41AC-9476-2668B1665765}" presName="spaceRect" presStyleCnt="0"/>
      <dgm:spPr/>
    </dgm:pt>
    <dgm:pt modelId="{FA10FB9A-7A53-482D-94B0-BBF15E4D056A}" type="pres">
      <dgm:prSet presAssocID="{9475350F-D412-41AC-9476-2668B166576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0BCC401-C06E-4EA2-A329-AD34E86D43CC}" type="presOf" srcId="{1A674E99-DBB8-473D-9A0D-E54C1A847AB5}" destId="{8C87951B-11A9-46DD-BF59-F72B4DE23607}" srcOrd="0" destOrd="0" presId="urn:microsoft.com/office/officeart/2018/2/layout/IconCircleList"/>
    <dgm:cxn modelId="{278ADE13-D6A8-474D-AE8A-3B3A11B81158}" srcId="{688EEA4E-C4B5-4A12-B5D8-EFB8862EA57B}" destId="{9475350F-D412-41AC-9476-2668B1665765}" srcOrd="3" destOrd="0" parTransId="{D03C70A5-727F-44E9-83A9-4B911E645FC2}" sibTransId="{D7A6791F-080A-4D01-9977-BE0A7CF8E0AD}"/>
    <dgm:cxn modelId="{C51C013A-E981-4C9F-81A6-DE59AB6F55C8}" srcId="{688EEA4E-C4B5-4A12-B5D8-EFB8862EA57B}" destId="{D14B73F8-0602-44D9-942C-D5B558A7F6F8}" srcOrd="0" destOrd="0" parTransId="{10F2A266-1CE9-42A7-9593-FBA708335E4E}" sibTransId="{1A674E99-DBB8-473D-9A0D-E54C1A847AB5}"/>
    <dgm:cxn modelId="{9B29633B-4DFD-4245-B713-356B6C64C774}" type="presOf" srcId="{9475350F-D412-41AC-9476-2668B1665765}" destId="{FA10FB9A-7A53-482D-94B0-BBF15E4D056A}" srcOrd="0" destOrd="0" presId="urn:microsoft.com/office/officeart/2018/2/layout/IconCircleList"/>
    <dgm:cxn modelId="{5860D354-036D-4ED2-8BFE-0079F4B6E2DC}" srcId="{688EEA4E-C4B5-4A12-B5D8-EFB8862EA57B}" destId="{01771BF0-6504-446D-83BC-25141E6D10CF}" srcOrd="1" destOrd="0" parTransId="{85E04D17-4DA8-4A21-8908-4DBFAA0A1EBF}" sibTransId="{178308D3-7DA6-463B-8F0A-60A806214FD2}"/>
    <dgm:cxn modelId="{00E50675-F536-4813-907B-A5F9F0C7650A}" type="presOf" srcId="{97F3EEC3-72BA-4020-AFD5-910665168405}" destId="{34B22043-41D5-49D5-8A7A-4FBDC8A0E996}" srcOrd="0" destOrd="0" presId="urn:microsoft.com/office/officeart/2018/2/layout/IconCircleList"/>
    <dgm:cxn modelId="{4B04D35A-87F7-482D-A5AB-4F9AB212FD54}" type="presOf" srcId="{D14B73F8-0602-44D9-942C-D5B558A7F6F8}" destId="{C63EC54C-FAF0-4702-B1AF-4DFAC82EEAA2}" srcOrd="0" destOrd="0" presId="urn:microsoft.com/office/officeart/2018/2/layout/IconCircleList"/>
    <dgm:cxn modelId="{830A699A-B8BB-4171-9B7D-7D40A6BE5B3C}" type="presOf" srcId="{01771BF0-6504-446D-83BC-25141E6D10CF}" destId="{1DA784CB-B0BE-4C27-81A4-10701842499F}" srcOrd="0" destOrd="0" presId="urn:microsoft.com/office/officeart/2018/2/layout/IconCircleList"/>
    <dgm:cxn modelId="{1490B3A6-F19E-4FFE-B549-304AB3D34FB5}" srcId="{688EEA4E-C4B5-4A12-B5D8-EFB8862EA57B}" destId="{10FF031F-B470-4CB1-BC53-1A6CC504059A}" srcOrd="2" destOrd="0" parTransId="{CCD912CD-7474-4D08-B95C-D6CFBA772567}" sibTransId="{97F3EEC3-72BA-4020-AFD5-910665168405}"/>
    <dgm:cxn modelId="{4294BFA9-589C-4D64-A8DF-9D6A174BFE4C}" type="presOf" srcId="{688EEA4E-C4B5-4A12-B5D8-EFB8862EA57B}" destId="{5A3393E8-D489-4CD5-82F1-359906436E7D}" srcOrd="0" destOrd="0" presId="urn:microsoft.com/office/officeart/2018/2/layout/IconCircleList"/>
    <dgm:cxn modelId="{E65D41AD-7AE0-4DF1-A685-FBFA6997BE04}" type="presOf" srcId="{178308D3-7DA6-463B-8F0A-60A806214FD2}" destId="{BBA676B5-705B-4A03-9B5F-516D75DA872F}" srcOrd="0" destOrd="0" presId="urn:microsoft.com/office/officeart/2018/2/layout/IconCircleList"/>
    <dgm:cxn modelId="{B610ADBB-73B8-492B-8FDE-A80A91D133C4}" type="presOf" srcId="{10FF031F-B470-4CB1-BC53-1A6CC504059A}" destId="{4EC2A832-82B8-42F3-B9B0-5A59B5EFA20D}" srcOrd="0" destOrd="0" presId="urn:microsoft.com/office/officeart/2018/2/layout/IconCircleList"/>
    <dgm:cxn modelId="{FF01AB2A-96AC-4C6B-A7B3-CABFC43F1B2B}" type="presParOf" srcId="{5A3393E8-D489-4CD5-82F1-359906436E7D}" destId="{A6383FA0-D98A-4298-8A83-B2FB4E3A9229}" srcOrd="0" destOrd="0" presId="urn:microsoft.com/office/officeart/2018/2/layout/IconCircleList"/>
    <dgm:cxn modelId="{A3D8E356-C7B1-4D5B-9FA7-7E811BCE519C}" type="presParOf" srcId="{A6383FA0-D98A-4298-8A83-B2FB4E3A9229}" destId="{4D6E4EC2-F7CF-4A46-9642-CC0D392AC17B}" srcOrd="0" destOrd="0" presId="urn:microsoft.com/office/officeart/2018/2/layout/IconCircleList"/>
    <dgm:cxn modelId="{D10BEB4F-6E9F-46B8-AAAF-64F2C80EF3A4}" type="presParOf" srcId="{4D6E4EC2-F7CF-4A46-9642-CC0D392AC17B}" destId="{9DDEBA14-7D62-4D2B-AACF-1D7701190F94}" srcOrd="0" destOrd="0" presId="urn:microsoft.com/office/officeart/2018/2/layout/IconCircleList"/>
    <dgm:cxn modelId="{2DB21EB9-DB1F-4A71-8007-43CB5E36D354}" type="presParOf" srcId="{4D6E4EC2-F7CF-4A46-9642-CC0D392AC17B}" destId="{F65254F9-6050-4023-9838-45B002444178}" srcOrd="1" destOrd="0" presId="urn:microsoft.com/office/officeart/2018/2/layout/IconCircleList"/>
    <dgm:cxn modelId="{6F0D90BD-C883-4E09-8D9D-4CFF4D905AB2}" type="presParOf" srcId="{4D6E4EC2-F7CF-4A46-9642-CC0D392AC17B}" destId="{3926ED59-A50A-489C-AB37-57E372E57BC5}" srcOrd="2" destOrd="0" presId="urn:microsoft.com/office/officeart/2018/2/layout/IconCircleList"/>
    <dgm:cxn modelId="{C0D7A512-DA5B-4BDD-85E6-20DB2C68A013}" type="presParOf" srcId="{4D6E4EC2-F7CF-4A46-9642-CC0D392AC17B}" destId="{C63EC54C-FAF0-4702-B1AF-4DFAC82EEAA2}" srcOrd="3" destOrd="0" presId="urn:microsoft.com/office/officeart/2018/2/layout/IconCircleList"/>
    <dgm:cxn modelId="{2378004B-3FB0-4445-9B95-07A3D8A4209E}" type="presParOf" srcId="{A6383FA0-D98A-4298-8A83-B2FB4E3A9229}" destId="{8C87951B-11A9-46DD-BF59-F72B4DE23607}" srcOrd="1" destOrd="0" presId="urn:microsoft.com/office/officeart/2018/2/layout/IconCircleList"/>
    <dgm:cxn modelId="{A20B785C-88C7-493A-84C9-5FFFA28C05C9}" type="presParOf" srcId="{A6383FA0-D98A-4298-8A83-B2FB4E3A9229}" destId="{F5DB30C8-6B34-4901-AE49-D7F00197CDBC}" srcOrd="2" destOrd="0" presId="urn:microsoft.com/office/officeart/2018/2/layout/IconCircleList"/>
    <dgm:cxn modelId="{86F8FEDB-ABDC-4C87-8D95-C575FA70809A}" type="presParOf" srcId="{F5DB30C8-6B34-4901-AE49-D7F00197CDBC}" destId="{E4B8D7F4-7559-4E15-A23D-712BF3A7DCBF}" srcOrd="0" destOrd="0" presId="urn:microsoft.com/office/officeart/2018/2/layout/IconCircleList"/>
    <dgm:cxn modelId="{BF96A167-7A24-4984-94E9-662DB2E829F1}" type="presParOf" srcId="{F5DB30C8-6B34-4901-AE49-D7F00197CDBC}" destId="{87783CB4-9FAA-4236-83EA-3BA5AA5C2C52}" srcOrd="1" destOrd="0" presId="urn:microsoft.com/office/officeart/2018/2/layout/IconCircleList"/>
    <dgm:cxn modelId="{D263E759-24D0-48DA-BF50-9649A502000A}" type="presParOf" srcId="{F5DB30C8-6B34-4901-AE49-D7F00197CDBC}" destId="{A8B89098-9217-4185-B157-04EBF28474A6}" srcOrd="2" destOrd="0" presId="urn:microsoft.com/office/officeart/2018/2/layout/IconCircleList"/>
    <dgm:cxn modelId="{DD1708BA-DD19-473B-8117-C5D0851EA3AD}" type="presParOf" srcId="{F5DB30C8-6B34-4901-AE49-D7F00197CDBC}" destId="{1DA784CB-B0BE-4C27-81A4-10701842499F}" srcOrd="3" destOrd="0" presId="urn:microsoft.com/office/officeart/2018/2/layout/IconCircleList"/>
    <dgm:cxn modelId="{66BA8D70-1F33-4D41-A034-CFC57D174728}" type="presParOf" srcId="{A6383FA0-D98A-4298-8A83-B2FB4E3A9229}" destId="{BBA676B5-705B-4A03-9B5F-516D75DA872F}" srcOrd="3" destOrd="0" presId="urn:microsoft.com/office/officeart/2018/2/layout/IconCircleList"/>
    <dgm:cxn modelId="{5E198C46-7B7C-48D0-9783-1D17B9095185}" type="presParOf" srcId="{A6383FA0-D98A-4298-8A83-B2FB4E3A9229}" destId="{D8976505-549F-4D66-9859-DA17AFD2EA12}" srcOrd="4" destOrd="0" presId="urn:microsoft.com/office/officeart/2018/2/layout/IconCircleList"/>
    <dgm:cxn modelId="{C14DD115-CEA4-439A-9BB3-299892EBE163}" type="presParOf" srcId="{D8976505-549F-4D66-9859-DA17AFD2EA12}" destId="{89394CA4-2426-4936-B6B7-A322306155E2}" srcOrd="0" destOrd="0" presId="urn:microsoft.com/office/officeart/2018/2/layout/IconCircleList"/>
    <dgm:cxn modelId="{663D8C67-CAE2-430D-8AB1-D37F92757F6A}" type="presParOf" srcId="{D8976505-549F-4D66-9859-DA17AFD2EA12}" destId="{0CDD5A2A-8FE5-4A87-86E9-C634F66B1E55}" srcOrd="1" destOrd="0" presId="urn:microsoft.com/office/officeart/2018/2/layout/IconCircleList"/>
    <dgm:cxn modelId="{87BD8DEF-C2ED-48E3-95DB-5A1CDFDCDC00}" type="presParOf" srcId="{D8976505-549F-4D66-9859-DA17AFD2EA12}" destId="{0CE1F991-FD97-4D65-8FB5-E9C9E8EC9506}" srcOrd="2" destOrd="0" presId="urn:microsoft.com/office/officeart/2018/2/layout/IconCircleList"/>
    <dgm:cxn modelId="{CC2CCF39-1A54-490B-9656-26923E51E2B6}" type="presParOf" srcId="{D8976505-549F-4D66-9859-DA17AFD2EA12}" destId="{4EC2A832-82B8-42F3-B9B0-5A59B5EFA20D}" srcOrd="3" destOrd="0" presId="urn:microsoft.com/office/officeart/2018/2/layout/IconCircleList"/>
    <dgm:cxn modelId="{6D15581D-862F-43A8-B4FA-DDF66393A39F}" type="presParOf" srcId="{A6383FA0-D98A-4298-8A83-B2FB4E3A9229}" destId="{34B22043-41D5-49D5-8A7A-4FBDC8A0E996}" srcOrd="5" destOrd="0" presId="urn:microsoft.com/office/officeart/2018/2/layout/IconCircleList"/>
    <dgm:cxn modelId="{5013F791-66B8-4824-B444-C53D48922A52}" type="presParOf" srcId="{A6383FA0-D98A-4298-8A83-B2FB4E3A9229}" destId="{7AC171AB-42F1-4BBD-98B4-23AED90AE199}" srcOrd="6" destOrd="0" presId="urn:microsoft.com/office/officeart/2018/2/layout/IconCircleList"/>
    <dgm:cxn modelId="{A3CA5DE5-F88A-4337-BA31-C633932F82E3}" type="presParOf" srcId="{7AC171AB-42F1-4BBD-98B4-23AED90AE199}" destId="{983B68CA-7AF7-479C-9F8C-F4ED8950EA99}" srcOrd="0" destOrd="0" presId="urn:microsoft.com/office/officeart/2018/2/layout/IconCircleList"/>
    <dgm:cxn modelId="{23F13BBC-4740-421D-9A93-11F98192D58C}" type="presParOf" srcId="{7AC171AB-42F1-4BBD-98B4-23AED90AE199}" destId="{6A09CC0E-EA6B-4551-889D-084FAC795D19}" srcOrd="1" destOrd="0" presId="urn:microsoft.com/office/officeart/2018/2/layout/IconCircleList"/>
    <dgm:cxn modelId="{79140F33-09FE-40FD-9321-4BD4DFE45078}" type="presParOf" srcId="{7AC171AB-42F1-4BBD-98B4-23AED90AE199}" destId="{B29D08BD-C250-498D-88CB-0EB74BB989B1}" srcOrd="2" destOrd="0" presId="urn:microsoft.com/office/officeart/2018/2/layout/IconCircleList"/>
    <dgm:cxn modelId="{D3A92055-9DB1-4081-A31B-A7BF791D7491}" type="presParOf" srcId="{7AC171AB-42F1-4BBD-98B4-23AED90AE199}" destId="{FA10FB9A-7A53-482D-94B0-BBF15E4D056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EBA14-7D62-4D2B-AACF-1D7701190F94}">
      <dsp:nvSpPr>
        <dsp:cNvPr id="0" name=""/>
        <dsp:cNvSpPr/>
      </dsp:nvSpPr>
      <dsp:spPr>
        <a:xfrm>
          <a:off x="156578" y="381707"/>
          <a:ext cx="1133787" cy="1133787"/>
        </a:xfrm>
        <a:prstGeom prst="ellipse">
          <a:avLst/>
        </a:prstGeom>
        <a:solidFill>
          <a:srgbClr val="00569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254F9-6050-4023-9838-45B002444178}">
      <dsp:nvSpPr>
        <dsp:cNvPr id="0" name=""/>
        <dsp:cNvSpPr/>
      </dsp:nvSpPr>
      <dsp:spPr>
        <a:xfrm>
          <a:off x="394673" y="619803"/>
          <a:ext cx="657596" cy="65759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EC54C-FAF0-4702-B1AF-4DFAC82EEAA2}">
      <dsp:nvSpPr>
        <dsp:cNvPr id="0" name=""/>
        <dsp:cNvSpPr/>
      </dsp:nvSpPr>
      <dsp:spPr>
        <a:xfrm>
          <a:off x="1533319" y="381707"/>
          <a:ext cx="2672498" cy="113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Organizational Changes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• </a:t>
          </a:r>
          <a:r>
            <a:rPr lang="en-US" sz="1600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New Policy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• </a:t>
          </a:r>
          <a:r>
            <a:rPr lang="en-US" sz="1600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New Software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• </a:t>
          </a:r>
          <a:r>
            <a:rPr lang="en-US" sz="1600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Restructuring</a:t>
          </a:r>
          <a:endParaRPr lang="en-US" sz="1600" kern="1200" dirty="0"/>
        </a:p>
      </dsp:txBody>
      <dsp:txXfrm>
        <a:off x="1533319" y="381707"/>
        <a:ext cx="2672498" cy="1133787"/>
      </dsp:txXfrm>
    </dsp:sp>
    <dsp:sp modelId="{E4B8D7F4-7559-4E15-A23D-712BF3A7DCBF}">
      <dsp:nvSpPr>
        <dsp:cNvPr id="0" name=""/>
        <dsp:cNvSpPr/>
      </dsp:nvSpPr>
      <dsp:spPr>
        <a:xfrm>
          <a:off x="4671481" y="381707"/>
          <a:ext cx="1133787" cy="1133787"/>
        </a:xfrm>
        <a:prstGeom prst="ellipse">
          <a:avLst/>
        </a:prstGeom>
        <a:solidFill>
          <a:srgbClr val="00569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83CB4-9FAA-4236-83EA-3BA5AA5C2C52}">
      <dsp:nvSpPr>
        <dsp:cNvPr id="0" name=""/>
        <dsp:cNvSpPr/>
      </dsp:nvSpPr>
      <dsp:spPr>
        <a:xfrm>
          <a:off x="4909576" y="619803"/>
          <a:ext cx="657596" cy="65759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784CB-B0BE-4C27-81A4-10701842499F}">
      <dsp:nvSpPr>
        <dsp:cNvPr id="0" name=""/>
        <dsp:cNvSpPr/>
      </dsp:nvSpPr>
      <dsp:spPr>
        <a:xfrm>
          <a:off x="6048223" y="381707"/>
          <a:ext cx="2672498" cy="113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Office Politics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• </a:t>
          </a:r>
          <a:r>
            <a:rPr lang="en-US" sz="1600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Team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• </a:t>
          </a:r>
          <a:r>
            <a:rPr lang="en-US" sz="1600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Department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• </a:t>
          </a:r>
          <a:r>
            <a:rPr lang="en-US" sz="1600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Interdepartmental</a:t>
          </a:r>
          <a:endParaRPr lang="en-US" sz="1600" kern="1200" dirty="0"/>
        </a:p>
      </dsp:txBody>
      <dsp:txXfrm>
        <a:off x="6048223" y="381707"/>
        <a:ext cx="2672498" cy="1133787"/>
      </dsp:txXfrm>
    </dsp:sp>
    <dsp:sp modelId="{89394CA4-2426-4936-B6B7-A322306155E2}">
      <dsp:nvSpPr>
        <dsp:cNvPr id="0" name=""/>
        <dsp:cNvSpPr/>
      </dsp:nvSpPr>
      <dsp:spPr>
        <a:xfrm>
          <a:off x="156578" y="2136300"/>
          <a:ext cx="1133787" cy="1133787"/>
        </a:xfrm>
        <a:prstGeom prst="ellipse">
          <a:avLst/>
        </a:prstGeom>
        <a:solidFill>
          <a:srgbClr val="00569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D5A2A-8FE5-4A87-86E9-C634F66B1E55}">
      <dsp:nvSpPr>
        <dsp:cNvPr id="0" name=""/>
        <dsp:cNvSpPr/>
      </dsp:nvSpPr>
      <dsp:spPr>
        <a:xfrm>
          <a:off x="394673" y="2374396"/>
          <a:ext cx="657596" cy="65759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2A832-82B8-42F3-B9B0-5A59B5EFA20D}">
      <dsp:nvSpPr>
        <dsp:cNvPr id="0" name=""/>
        <dsp:cNvSpPr/>
      </dsp:nvSpPr>
      <dsp:spPr>
        <a:xfrm>
          <a:off x="1533319" y="2136300"/>
          <a:ext cx="2672498" cy="113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External Politics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• </a:t>
          </a:r>
          <a:r>
            <a:rPr lang="en-US" sz="1600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Local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• </a:t>
          </a:r>
          <a:r>
            <a:rPr lang="en-US" sz="1600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State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• </a:t>
          </a:r>
          <a:r>
            <a:rPr lang="en-US" sz="1600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Federal</a:t>
          </a:r>
          <a:endParaRPr lang="en-US" sz="1600" kern="1200" dirty="0"/>
        </a:p>
      </dsp:txBody>
      <dsp:txXfrm>
        <a:off x="1533319" y="2136300"/>
        <a:ext cx="2672498" cy="1133787"/>
      </dsp:txXfrm>
    </dsp:sp>
    <dsp:sp modelId="{983B68CA-7AF7-479C-9F8C-F4ED8950EA99}">
      <dsp:nvSpPr>
        <dsp:cNvPr id="0" name=""/>
        <dsp:cNvSpPr/>
      </dsp:nvSpPr>
      <dsp:spPr>
        <a:xfrm>
          <a:off x="4671481" y="2136300"/>
          <a:ext cx="1133787" cy="1133787"/>
        </a:xfrm>
        <a:prstGeom prst="ellipse">
          <a:avLst/>
        </a:prstGeom>
        <a:solidFill>
          <a:srgbClr val="00569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9CC0E-EA6B-4551-889D-084FAC795D19}">
      <dsp:nvSpPr>
        <dsp:cNvPr id="0" name=""/>
        <dsp:cNvSpPr/>
      </dsp:nvSpPr>
      <dsp:spPr>
        <a:xfrm>
          <a:off x="4909576" y="2374396"/>
          <a:ext cx="657596" cy="65759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0FB9A-7A53-482D-94B0-BBF15E4D056A}">
      <dsp:nvSpPr>
        <dsp:cNvPr id="0" name=""/>
        <dsp:cNvSpPr/>
      </dsp:nvSpPr>
      <dsp:spPr>
        <a:xfrm>
          <a:off x="6048223" y="2136300"/>
          <a:ext cx="2672498" cy="113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Emergencies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• </a:t>
          </a:r>
          <a:r>
            <a:rPr lang="en-US" sz="1600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Pandemic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• </a:t>
          </a:r>
          <a:r>
            <a:rPr lang="en-US" sz="1600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Natural Disaster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• </a:t>
          </a:r>
          <a:r>
            <a:rPr lang="en-US" sz="1600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Recession</a:t>
          </a:r>
          <a:endParaRPr lang="en-US" sz="1600" kern="1200" dirty="0"/>
        </a:p>
      </dsp:txBody>
      <dsp:txXfrm>
        <a:off x="6048223" y="2136300"/>
        <a:ext cx="2672498" cy="1133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EBA14-7D62-4D2B-AACF-1D7701190F94}">
      <dsp:nvSpPr>
        <dsp:cNvPr id="0" name=""/>
        <dsp:cNvSpPr/>
      </dsp:nvSpPr>
      <dsp:spPr>
        <a:xfrm>
          <a:off x="156578" y="381707"/>
          <a:ext cx="1133787" cy="1133787"/>
        </a:xfrm>
        <a:prstGeom prst="ellipse">
          <a:avLst/>
        </a:prstGeom>
        <a:solidFill>
          <a:srgbClr val="00569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254F9-6050-4023-9838-45B002444178}">
      <dsp:nvSpPr>
        <dsp:cNvPr id="0" name=""/>
        <dsp:cNvSpPr/>
      </dsp:nvSpPr>
      <dsp:spPr>
        <a:xfrm>
          <a:off x="394673" y="619803"/>
          <a:ext cx="657596" cy="65759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EC54C-FAF0-4702-B1AF-4DFAC82EEAA2}">
      <dsp:nvSpPr>
        <dsp:cNvPr id="0" name=""/>
        <dsp:cNvSpPr/>
      </dsp:nvSpPr>
      <dsp:spPr>
        <a:xfrm>
          <a:off x="1533319" y="381707"/>
          <a:ext cx="2672498" cy="113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Build a Vision</a:t>
          </a:r>
          <a:endParaRPr lang="en-US" sz="1800" b="1" kern="1200" dirty="0"/>
        </a:p>
      </dsp:txBody>
      <dsp:txXfrm>
        <a:off x="1533319" y="381707"/>
        <a:ext cx="2672498" cy="1133787"/>
      </dsp:txXfrm>
    </dsp:sp>
    <dsp:sp modelId="{E4B8D7F4-7559-4E15-A23D-712BF3A7DCBF}">
      <dsp:nvSpPr>
        <dsp:cNvPr id="0" name=""/>
        <dsp:cNvSpPr/>
      </dsp:nvSpPr>
      <dsp:spPr>
        <a:xfrm>
          <a:off x="4671481" y="381707"/>
          <a:ext cx="1133787" cy="1133787"/>
        </a:xfrm>
        <a:prstGeom prst="ellipse">
          <a:avLst/>
        </a:prstGeom>
        <a:solidFill>
          <a:srgbClr val="00569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83CB4-9FAA-4236-83EA-3BA5AA5C2C52}">
      <dsp:nvSpPr>
        <dsp:cNvPr id="0" name=""/>
        <dsp:cNvSpPr/>
      </dsp:nvSpPr>
      <dsp:spPr>
        <a:xfrm>
          <a:off x="4909576" y="619803"/>
          <a:ext cx="657596" cy="65759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784CB-B0BE-4C27-81A4-10701842499F}">
      <dsp:nvSpPr>
        <dsp:cNvPr id="0" name=""/>
        <dsp:cNvSpPr/>
      </dsp:nvSpPr>
      <dsp:spPr>
        <a:xfrm>
          <a:off x="6048223" y="381707"/>
          <a:ext cx="2672498" cy="113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Respond Strategically</a:t>
          </a:r>
          <a:endParaRPr lang="en-US" sz="1800" b="1" kern="1200" dirty="0"/>
        </a:p>
      </dsp:txBody>
      <dsp:txXfrm>
        <a:off x="6048223" y="381707"/>
        <a:ext cx="2672498" cy="1133787"/>
      </dsp:txXfrm>
    </dsp:sp>
    <dsp:sp modelId="{89394CA4-2426-4936-B6B7-A322306155E2}">
      <dsp:nvSpPr>
        <dsp:cNvPr id="0" name=""/>
        <dsp:cNvSpPr/>
      </dsp:nvSpPr>
      <dsp:spPr>
        <a:xfrm>
          <a:off x="156578" y="2136300"/>
          <a:ext cx="1133787" cy="1133787"/>
        </a:xfrm>
        <a:prstGeom prst="ellipse">
          <a:avLst/>
        </a:prstGeom>
        <a:solidFill>
          <a:srgbClr val="00569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D5A2A-8FE5-4A87-86E9-C634F66B1E55}">
      <dsp:nvSpPr>
        <dsp:cNvPr id="0" name=""/>
        <dsp:cNvSpPr/>
      </dsp:nvSpPr>
      <dsp:spPr>
        <a:xfrm>
          <a:off x="394673" y="2374396"/>
          <a:ext cx="657596" cy="65759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2A832-82B8-42F3-B9B0-5A59B5EFA20D}">
      <dsp:nvSpPr>
        <dsp:cNvPr id="0" name=""/>
        <dsp:cNvSpPr/>
      </dsp:nvSpPr>
      <dsp:spPr>
        <a:xfrm>
          <a:off x="1533319" y="2136300"/>
          <a:ext cx="2672498" cy="113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Be Good with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Bad News</a:t>
          </a:r>
          <a:endParaRPr lang="en-US" sz="1800" b="1" kern="1200" dirty="0"/>
        </a:p>
      </dsp:txBody>
      <dsp:txXfrm>
        <a:off x="1533319" y="2136300"/>
        <a:ext cx="2672498" cy="1133787"/>
      </dsp:txXfrm>
    </dsp:sp>
    <dsp:sp modelId="{983B68CA-7AF7-479C-9F8C-F4ED8950EA99}">
      <dsp:nvSpPr>
        <dsp:cNvPr id="0" name=""/>
        <dsp:cNvSpPr/>
      </dsp:nvSpPr>
      <dsp:spPr>
        <a:xfrm>
          <a:off x="4671481" y="2136300"/>
          <a:ext cx="1133787" cy="1133787"/>
        </a:xfrm>
        <a:prstGeom prst="ellipse">
          <a:avLst/>
        </a:prstGeom>
        <a:solidFill>
          <a:srgbClr val="00569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9CC0E-EA6B-4551-889D-084FAC795D19}">
      <dsp:nvSpPr>
        <dsp:cNvPr id="0" name=""/>
        <dsp:cNvSpPr/>
      </dsp:nvSpPr>
      <dsp:spPr>
        <a:xfrm>
          <a:off x="4909576" y="2374396"/>
          <a:ext cx="657596" cy="65759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0FB9A-7A53-482D-94B0-BBF15E4D056A}">
      <dsp:nvSpPr>
        <dsp:cNvPr id="0" name=""/>
        <dsp:cNvSpPr/>
      </dsp:nvSpPr>
      <dsp:spPr>
        <a:xfrm>
          <a:off x="6048223" y="2136300"/>
          <a:ext cx="2672498" cy="113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Follow Through</a:t>
          </a:r>
          <a:endParaRPr lang="en-US" sz="1800" b="1" kern="1200" dirty="0"/>
        </a:p>
      </dsp:txBody>
      <dsp:txXfrm>
        <a:off x="6048223" y="2136300"/>
        <a:ext cx="2672498" cy="1133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EBA14-7D62-4D2B-AACF-1D7701190F94}">
      <dsp:nvSpPr>
        <dsp:cNvPr id="0" name=""/>
        <dsp:cNvSpPr/>
      </dsp:nvSpPr>
      <dsp:spPr>
        <a:xfrm>
          <a:off x="156578" y="381707"/>
          <a:ext cx="1133787" cy="1133787"/>
        </a:xfrm>
        <a:prstGeom prst="ellipse">
          <a:avLst/>
        </a:prstGeom>
        <a:solidFill>
          <a:srgbClr val="00569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254F9-6050-4023-9838-45B002444178}">
      <dsp:nvSpPr>
        <dsp:cNvPr id="0" name=""/>
        <dsp:cNvSpPr/>
      </dsp:nvSpPr>
      <dsp:spPr>
        <a:xfrm>
          <a:off x="394673" y="619803"/>
          <a:ext cx="657596" cy="65759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EC54C-FAF0-4702-B1AF-4DFAC82EEAA2}">
      <dsp:nvSpPr>
        <dsp:cNvPr id="0" name=""/>
        <dsp:cNvSpPr/>
      </dsp:nvSpPr>
      <dsp:spPr>
        <a:xfrm>
          <a:off x="1533319" y="381707"/>
          <a:ext cx="2672498" cy="113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Build a Vision</a:t>
          </a:r>
          <a:endParaRPr lang="en-US" sz="1800" b="1" kern="1200" dirty="0"/>
        </a:p>
      </dsp:txBody>
      <dsp:txXfrm>
        <a:off x="1533319" y="381707"/>
        <a:ext cx="2672498" cy="1133787"/>
      </dsp:txXfrm>
    </dsp:sp>
    <dsp:sp modelId="{E4B8D7F4-7559-4E15-A23D-712BF3A7DCBF}">
      <dsp:nvSpPr>
        <dsp:cNvPr id="0" name=""/>
        <dsp:cNvSpPr/>
      </dsp:nvSpPr>
      <dsp:spPr>
        <a:xfrm>
          <a:off x="4671481" y="381707"/>
          <a:ext cx="1133787" cy="1133787"/>
        </a:xfrm>
        <a:prstGeom prst="ellipse">
          <a:avLst/>
        </a:prstGeom>
        <a:solidFill>
          <a:srgbClr val="00569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83CB4-9FAA-4236-83EA-3BA5AA5C2C52}">
      <dsp:nvSpPr>
        <dsp:cNvPr id="0" name=""/>
        <dsp:cNvSpPr/>
      </dsp:nvSpPr>
      <dsp:spPr>
        <a:xfrm>
          <a:off x="4909576" y="619803"/>
          <a:ext cx="657596" cy="65759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784CB-B0BE-4C27-81A4-10701842499F}">
      <dsp:nvSpPr>
        <dsp:cNvPr id="0" name=""/>
        <dsp:cNvSpPr/>
      </dsp:nvSpPr>
      <dsp:spPr>
        <a:xfrm>
          <a:off x="6048223" y="381707"/>
          <a:ext cx="2672498" cy="113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Respond Strategically</a:t>
          </a:r>
          <a:endParaRPr lang="en-US" sz="1800" b="1" kern="1200" dirty="0"/>
        </a:p>
      </dsp:txBody>
      <dsp:txXfrm>
        <a:off x="6048223" y="381707"/>
        <a:ext cx="2672498" cy="1133787"/>
      </dsp:txXfrm>
    </dsp:sp>
    <dsp:sp modelId="{89394CA4-2426-4936-B6B7-A322306155E2}">
      <dsp:nvSpPr>
        <dsp:cNvPr id="0" name=""/>
        <dsp:cNvSpPr/>
      </dsp:nvSpPr>
      <dsp:spPr>
        <a:xfrm>
          <a:off x="156578" y="2136300"/>
          <a:ext cx="1133787" cy="1133787"/>
        </a:xfrm>
        <a:prstGeom prst="ellipse">
          <a:avLst/>
        </a:prstGeom>
        <a:solidFill>
          <a:srgbClr val="00569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D5A2A-8FE5-4A87-86E9-C634F66B1E55}">
      <dsp:nvSpPr>
        <dsp:cNvPr id="0" name=""/>
        <dsp:cNvSpPr/>
      </dsp:nvSpPr>
      <dsp:spPr>
        <a:xfrm>
          <a:off x="394673" y="2374396"/>
          <a:ext cx="657596" cy="65759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2A832-82B8-42F3-B9B0-5A59B5EFA20D}">
      <dsp:nvSpPr>
        <dsp:cNvPr id="0" name=""/>
        <dsp:cNvSpPr/>
      </dsp:nvSpPr>
      <dsp:spPr>
        <a:xfrm>
          <a:off x="1533319" y="2136300"/>
          <a:ext cx="2672498" cy="113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Be Good with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Bad News</a:t>
          </a:r>
          <a:endParaRPr lang="en-US" sz="1800" b="1" kern="1200" dirty="0"/>
        </a:p>
      </dsp:txBody>
      <dsp:txXfrm>
        <a:off x="1533319" y="2136300"/>
        <a:ext cx="2672498" cy="1133787"/>
      </dsp:txXfrm>
    </dsp:sp>
    <dsp:sp modelId="{983B68CA-7AF7-479C-9F8C-F4ED8950EA99}">
      <dsp:nvSpPr>
        <dsp:cNvPr id="0" name=""/>
        <dsp:cNvSpPr/>
      </dsp:nvSpPr>
      <dsp:spPr>
        <a:xfrm>
          <a:off x="4671481" y="2136300"/>
          <a:ext cx="1133787" cy="1133787"/>
        </a:xfrm>
        <a:prstGeom prst="ellipse">
          <a:avLst/>
        </a:prstGeom>
        <a:solidFill>
          <a:srgbClr val="00569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9CC0E-EA6B-4551-889D-084FAC795D19}">
      <dsp:nvSpPr>
        <dsp:cNvPr id="0" name=""/>
        <dsp:cNvSpPr/>
      </dsp:nvSpPr>
      <dsp:spPr>
        <a:xfrm>
          <a:off x="4909576" y="2374396"/>
          <a:ext cx="657596" cy="65759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0FB9A-7A53-482D-94B0-BBF15E4D056A}">
      <dsp:nvSpPr>
        <dsp:cNvPr id="0" name=""/>
        <dsp:cNvSpPr/>
      </dsp:nvSpPr>
      <dsp:spPr>
        <a:xfrm>
          <a:off x="6048223" y="2136300"/>
          <a:ext cx="2672498" cy="113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latin typeface="Open Sans Light" pitchFamily="2" charset="0"/>
              <a:ea typeface="Open Sans Light" pitchFamily="2" charset="0"/>
              <a:cs typeface="Open Sans Light" pitchFamily="2" charset="0"/>
            </a:rPr>
            <a:t>Follow Through</a:t>
          </a:r>
          <a:endParaRPr lang="en-US" sz="1800" b="1" kern="1200" dirty="0"/>
        </a:p>
      </dsp:txBody>
      <dsp:txXfrm>
        <a:off x="6048223" y="2136300"/>
        <a:ext cx="2672498" cy="1133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59797-97FE-4B81-A8B0-75699BE9BCD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97E7B-10F4-46D6-82EE-A6B5F5D1B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2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A97F-D864-CF6F-6996-C39CAEF81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5637"/>
            <a:ext cx="9144000" cy="1754326"/>
          </a:xfrm>
          <a:noFill/>
        </p:spPr>
        <p:txBody>
          <a:bodyPr anchor="b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720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5FE4A-CAA9-806C-F699-4786A560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8C698-AED5-A5E2-A189-0F61E65C5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CD500-B5D3-1FF1-5965-3ADD4539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53A-6F6B-4E42-B197-A81088C1088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499A8-E602-9AF0-4CCF-A0CEC3E4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E8115-4A32-B80F-968C-CC76E543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590C-31DE-8542-92A0-209B73F3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0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2096B8-A0AF-9194-A5E4-0303F9767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50783-1C0E-384B-4306-D4CFA6B41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5B470-BB0C-CCBB-6C45-565A078BF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53A-6F6B-4E42-B197-A81088C1088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61102-E39E-5ECC-FF2A-8765E393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AB5AD-501E-E5FD-8F2C-3F7A3B1E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590C-31DE-8542-92A0-209B73F3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76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9E395-C6A6-0801-B81A-816ED341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BF38F-20E7-81D2-A2C8-F80CE857F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BC20D-FBC4-30F9-9169-BA161F25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53A-6F6B-4E42-B197-A81088C1088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94BCF-19D3-DB5B-7EBB-7FC42610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DA001-EBB9-9342-E882-4911CB70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590C-31DE-8542-92A0-209B73F3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9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C9B0-9E79-B9A7-F2A8-65D4AE40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0E0A1-D9BE-B4D8-9BCA-85B8C58E6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C749E-F34A-2BE2-3C46-8CEEEA704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07571-2BA8-4ED5-AF33-1CD4AE3A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53A-6F6B-4E42-B197-A81088C1088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2551C-0CC5-4922-AB15-8DDE9D92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C6C08-F77B-A83F-205F-EF496B0A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590C-31DE-8542-92A0-209B73F3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0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966E-B27B-D88B-A101-2F14A282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6C051-7E93-BA35-300F-D728496C4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86D5A-5303-7941-6803-721C062A5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6FC9F-4164-0E91-A0EA-F09910E43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0A1C36-72B8-5215-9A72-C4ACC76DB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1D3BAD-2E92-41F3-1B30-6B263939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53A-6F6B-4E42-B197-A81088C1088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E8A25-D30D-3A13-7968-54EDB3C7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9F104-AC55-63E2-44C9-5CC8B62A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590C-31DE-8542-92A0-209B73F3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6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C49C7-AE92-694C-F55B-5DD4E758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D7454B-79C7-570F-2E3B-5918EDE5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53A-6F6B-4E42-B197-A81088C1088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3C5EF-3458-9530-6807-ED05740B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E14D0-0FC2-7E03-2CD7-6B49D15C7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590C-31DE-8542-92A0-209B73F3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36F3-BCB9-D67D-55D5-0C60BF8A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53A-6F6B-4E42-B197-A81088C1088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AC726-0E51-72F4-709D-DF2303F5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65C9F-B4E8-7C15-04A8-26CEDEF8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590C-31DE-8542-92A0-209B73F3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3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B35D-B166-F631-C7BE-2769BCD8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9D56C-C76B-2066-B180-7C8D57735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58D7B-A766-EFA3-3D76-C1E5710FB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3B9D1-8756-5C32-8E87-3968DF02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53A-6F6B-4E42-B197-A81088C1088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FBAF9-1A65-7E8E-791C-C81EDA08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B8952-A987-9F5F-40DE-06D3FADC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590C-31DE-8542-92A0-209B73F3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8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879D-FE49-F6B5-5AB6-E27CB614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6992B-1485-6BC7-9D60-EAF12FB82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F30CA-A8DD-11F5-877C-B7D712837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508E4-6270-F1FE-7E43-07E714DDC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53A-6F6B-4E42-B197-A81088C1088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616C2-382C-14F8-BFAD-7178185AB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2141D-6370-8D9F-FC73-62E95906F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590C-31DE-8542-92A0-209B73F3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3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304E30-B566-9DE8-330A-691484A3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FABB8-0A49-78E2-BCA9-ADB9A2DEC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65BB4-3C47-F504-D1EA-00D550273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A7A53A-6F6B-4E42-B197-A81088C1088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97EF8-CFE0-B4B4-BC6A-4CB428FF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25C20-4724-7F6E-8106-D654A0EAC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09590C-31DE-8542-92A0-209B73F3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0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28A31-8E3A-EDB3-ED07-E60E8FBFF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773" y="2724173"/>
            <a:ext cx="9144000" cy="1754326"/>
          </a:xfrm>
        </p:spPr>
        <p:txBody>
          <a:bodyPr>
            <a:spAutoFit/>
          </a:bodyPr>
          <a:lstStyle/>
          <a:p>
            <a:r>
              <a:rPr lang="en-US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MANAGEMENT &amp; COMMUNICATION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D812BC-9CFE-6345-EFE9-B9542B663823}"/>
              </a:ext>
            </a:extLst>
          </p:cNvPr>
          <p:cNvCxnSpPr/>
          <p:nvPr/>
        </p:nvCxnSpPr>
        <p:spPr>
          <a:xfrm>
            <a:off x="1990725" y="4607901"/>
            <a:ext cx="7385538" cy="0"/>
          </a:xfrm>
          <a:prstGeom prst="line">
            <a:avLst/>
          </a:prstGeom>
          <a:ln w="63500">
            <a:solidFill>
              <a:srgbClr val="F2A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988F917D-F458-C864-1023-A208CB7E72AA}"/>
              </a:ext>
            </a:extLst>
          </p:cNvPr>
          <p:cNvSpPr txBox="1">
            <a:spLocks/>
          </p:cNvSpPr>
          <p:nvPr/>
        </p:nvSpPr>
        <p:spPr>
          <a:xfrm>
            <a:off x="1993773" y="4907207"/>
            <a:ext cx="9144000" cy="42473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June 2025 NCDA Conference</a:t>
            </a:r>
          </a:p>
        </p:txBody>
      </p:sp>
    </p:spTree>
    <p:extLst>
      <p:ext uri="{BB962C8B-B14F-4D97-AF65-F5344CB8AC3E}">
        <p14:creationId xmlns:p14="http://schemas.microsoft.com/office/powerpoint/2010/main" val="225582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EC947-FCA3-D0C7-8119-BB46A327E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95E4245-D934-C8ED-171C-1D1C254EBAB2}"/>
              </a:ext>
            </a:extLst>
          </p:cNvPr>
          <p:cNvSpPr/>
          <p:nvPr/>
        </p:nvSpPr>
        <p:spPr>
          <a:xfrm>
            <a:off x="5870448" y="0"/>
            <a:ext cx="6357424" cy="6134100"/>
          </a:xfrm>
          <a:prstGeom prst="rect">
            <a:avLst/>
          </a:prstGeom>
          <a:solidFill>
            <a:srgbClr val="D9F0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CB70817A-56EC-4D52-13D5-EB862BE66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B792C1B-24CD-4B85-8474-227EC5673A45}"/>
              </a:ext>
            </a:extLst>
          </p:cNvPr>
          <p:cNvSpPr txBox="1">
            <a:spLocks/>
          </p:cNvSpPr>
          <p:nvPr/>
        </p:nvSpPr>
        <p:spPr>
          <a:xfrm>
            <a:off x="431292" y="758248"/>
            <a:ext cx="5007864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B3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SHARE v. SHIELD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76E160-CCA7-450C-4FCF-682D49958233}"/>
              </a:ext>
            </a:extLst>
          </p:cNvPr>
          <p:cNvSpPr txBox="1">
            <a:spLocks/>
          </p:cNvSpPr>
          <p:nvPr/>
        </p:nvSpPr>
        <p:spPr>
          <a:xfrm>
            <a:off x="431292" y="1376098"/>
            <a:ext cx="5007864" cy="374628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Share With Your Team</a:t>
            </a: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742950" lvl="1" indent="-285750">
              <a:lnSpc>
                <a:spcPct val="150000"/>
              </a:lnSpc>
              <a:buSzPct val="110000"/>
              <a:buFont typeface="Wingdings" panose="05000000000000000000" pitchFamily="2" charset="2"/>
              <a:buChar char="ü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Things that directly impact their job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Wingdings" panose="05000000000000000000" pitchFamily="2" charset="2"/>
              <a:buChar char="ü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Things they will need to do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Wingdings" panose="05000000000000000000" pitchFamily="2" charset="2"/>
              <a:buChar char="ü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Major changes</a:t>
            </a:r>
          </a:p>
          <a:p>
            <a:pPr lvl="1">
              <a:lnSpc>
                <a:spcPct val="150000"/>
              </a:lnSpc>
              <a:buSzPct val="110000"/>
            </a:pP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Shield Your Team From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Open Sans" pitchFamily="2" charset="0"/>
              <a:buChar char="x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Gossip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Open Sans" pitchFamily="2" charset="0"/>
              <a:buChar char="x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Wild speculation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Open Sans" pitchFamily="2" charset="0"/>
              <a:buChar char="x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Ongoing, minor changes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Open Sans" pitchFamily="2" charset="0"/>
              <a:buChar char="x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Undermining leaders or team members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4A509E-013F-8F03-D2A4-74F4D25BE3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82720" y="1600610"/>
            <a:ext cx="2932880" cy="29328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D383566-0B07-A893-0F6B-0601A256F101}"/>
              </a:ext>
            </a:extLst>
          </p:cNvPr>
          <p:cNvGrpSpPr/>
          <p:nvPr/>
        </p:nvGrpSpPr>
        <p:grpSpPr>
          <a:xfrm>
            <a:off x="228598" y="6244567"/>
            <a:ext cx="1714502" cy="346279"/>
            <a:chOff x="409573" y="6244567"/>
            <a:chExt cx="2474976" cy="4998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5871F0F-9CBF-ECD0-C821-5426F8B1CD3D}"/>
                </a:ext>
              </a:extLst>
            </p:cNvPr>
            <p:cNvSpPr/>
            <p:nvPr/>
          </p:nvSpPr>
          <p:spPr>
            <a:xfrm>
              <a:off x="1067941" y="6244567"/>
              <a:ext cx="499872" cy="499872"/>
            </a:xfrm>
            <a:prstGeom prst="ellipse">
              <a:avLst/>
            </a:prstGeom>
            <a:solidFill>
              <a:srgbClr val="009C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F1F6A14-8F67-5057-F957-6F1AE6775E4E}"/>
                </a:ext>
              </a:extLst>
            </p:cNvPr>
            <p:cNvSpPr/>
            <p:nvPr/>
          </p:nvSpPr>
          <p:spPr>
            <a:xfrm>
              <a:off x="409573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58486F6-7271-6AEA-58F7-2130F3B81DA6}"/>
                </a:ext>
              </a:extLst>
            </p:cNvPr>
            <p:cNvSpPr/>
            <p:nvPr/>
          </p:nvSpPr>
          <p:spPr>
            <a:xfrm>
              <a:off x="1726309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0A2BD6C-4B7A-8140-1F08-A5CB25317580}"/>
                </a:ext>
              </a:extLst>
            </p:cNvPr>
            <p:cNvSpPr/>
            <p:nvPr/>
          </p:nvSpPr>
          <p:spPr>
            <a:xfrm>
              <a:off x="2384677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80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82E55-FEB7-4BC1-E03D-AE901BBFD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ty with snow covered mountains in the background&#10;&#10;Description automatically generated">
            <a:extLst>
              <a:ext uri="{FF2B5EF4-FFF2-40B4-BE49-F238E27FC236}">
                <a16:creationId xmlns:a16="http://schemas.microsoft.com/office/drawing/2014/main" id="{AA6FF7A6-2EA7-666D-5C90-0E6D3BDB4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0438"/>
            <a:ext cx="12227872" cy="4458077"/>
          </a:xfrm>
          <a:prstGeom prst="rect">
            <a:avLst/>
          </a:prstGeom>
        </p:spPr>
      </p:pic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1BF463F4-F7B7-AF1A-15EE-A2ADC5D08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9D6B90-06CB-EC71-E4A4-A38440E9D9D0}"/>
              </a:ext>
            </a:extLst>
          </p:cNvPr>
          <p:cNvSpPr/>
          <p:nvPr/>
        </p:nvSpPr>
        <p:spPr>
          <a:xfrm>
            <a:off x="-1" y="0"/>
            <a:ext cx="12192001" cy="1687033"/>
          </a:xfrm>
          <a:prstGeom prst="rect">
            <a:avLst/>
          </a:prstGeom>
          <a:solidFill>
            <a:srgbClr val="002B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A42333-83E1-76F7-46CB-806C54E831DF}"/>
              </a:ext>
            </a:extLst>
          </p:cNvPr>
          <p:cNvSpPr txBox="1">
            <a:spLocks/>
          </p:cNvSpPr>
          <p:nvPr/>
        </p:nvSpPr>
        <p:spPr>
          <a:xfrm>
            <a:off x="409573" y="534156"/>
            <a:ext cx="11372852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BE GOOD WITH BAD NEWS</a:t>
            </a:r>
          </a:p>
        </p:txBody>
      </p:sp>
    </p:spTree>
    <p:extLst>
      <p:ext uri="{BB962C8B-B14F-4D97-AF65-F5344CB8AC3E}">
        <p14:creationId xmlns:p14="http://schemas.microsoft.com/office/powerpoint/2010/main" val="1409122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C70C3-9420-A691-296C-EE7FC0BC3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3A6D239-D9A1-B757-EA51-0EFA200DA8AA}"/>
              </a:ext>
            </a:extLst>
          </p:cNvPr>
          <p:cNvSpPr/>
          <p:nvPr/>
        </p:nvSpPr>
        <p:spPr>
          <a:xfrm>
            <a:off x="5870448" y="0"/>
            <a:ext cx="6357424" cy="6134100"/>
          </a:xfrm>
          <a:prstGeom prst="rect">
            <a:avLst/>
          </a:prstGeom>
          <a:solidFill>
            <a:srgbClr val="D9F0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4503848D-CBD6-29CB-3F2A-8A5B30DA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DADAF7B-3E92-8CBD-8B1D-ABFB415A6D12}"/>
              </a:ext>
            </a:extLst>
          </p:cNvPr>
          <p:cNvSpPr txBox="1">
            <a:spLocks/>
          </p:cNvSpPr>
          <p:nvPr/>
        </p:nvSpPr>
        <p:spPr>
          <a:xfrm>
            <a:off x="431292" y="758248"/>
            <a:ext cx="5007864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B3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TIME IT RIGHT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EA85DF-F4CE-C0C4-AA5D-9871C225BA8C}"/>
              </a:ext>
            </a:extLst>
          </p:cNvPr>
          <p:cNvSpPr txBox="1">
            <a:spLocks/>
          </p:cNvSpPr>
          <p:nvPr/>
        </p:nvSpPr>
        <p:spPr>
          <a:xfrm>
            <a:off x="431292" y="1376098"/>
            <a:ext cx="5007864" cy="448494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Don’t Wait</a:t>
            </a: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Bad news ages like milk, not wine</a:t>
            </a:r>
          </a:p>
          <a:p>
            <a:pPr lvl="1">
              <a:lnSpc>
                <a:spcPct val="150000"/>
              </a:lnSpc>
              <a:buSzPct val="110000"/>
            </a:pP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Respect the Weekend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Give good news on Fridays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Give bad news on Mondays</a:t>
            </a:r>
          </a:p>
          <a:p>
            <a:pPr lvl="1">
              <a:lnSpc>
                <a:spcPct val="150000"/>
              </a:lnSpc>
              <a:buSzPct val="110000"/>
            </a:pP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Respect Your Team’s Time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Several short meetings?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One long work session?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End meetings early</a:t>
            </a:r>
          </a:p>
          <a:p>
            <a:pPr lvl="1">
              <a:lnSpc>
                <a:spcPct val="150000"/>
              </a:lnSpc>
              <a:buSzPct val="110000"/>
            </a:pP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C63839-A16B-A981-F331-E77D1222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82720" y="1600610"/>
            <a:ext cx="2932880" cy="29328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7C4BF2-8526-F0CC-0A27-0E8DBED24867}"/>
              </a:ext>
            </a:extLst>
          </p:cNvPr>
          <p:cNvGrpSpPr/>
          <p:nvPr/>
        </p:nvGrpSpPr>
        <p:grpSpPr>
          <a:xfrm>
            <a:off x="228598" y="6244567"/>
            <a:ext cx="1714502" cy="346279"/>
            <a:chOff x="409573" y="6244567"/>
            <a:chExt cx="2474976" cy="49987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0650E03-5F99-0EEF-CD5F-5067D1598BFD}"/>
                </a:ext>
              </a:extLst>
            </p:cNvPr>
            <p:cNvSpPr/>
            <p:nvPr/>
          </p:nvSpPr>
          <p:spPr>
            <a:xfrm>
              <a:off x="1067941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588D577-5309-E97F-1789-855476051A6D}"/>
                </a:ext>
              </a:extLst>
            </p:cNvPr>
            <p:cNvSpPr/>
            <p:nvPr/>
          </p:nvSpPr>
          <p:spPr>
            <a:xfrm>
              <a:off x="409573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D1F289-1C2F-BB13-39A0-BDE3D068AFF9}"/>
                </a:ext>
              </a:extLst>
            </p:cNvPr>
            <p:cNvSpPr/>
            <p:nvPr/>
          </p:nvSpPr>
          <p:spPr>
            <a:xfrm>
              <a:off x="1726309" y="6244567"/>
              <a:ext cx="499872" cy="499872"/>
            </a:xfrm>
            <a:prstGeom prst="ellipse">
              <a:avLst/>
            </a:prstGeom>
            <a:solidFill>
              <a:srgbClr val="009C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0F66DC7-79A6-C7D4-25B5-3F523BFB49BF}"/>
                </a:ext>
              </a:extLst>
            </p:cNvPr>
            <p:cNvSpPr/>
            <p:nvPr/>
          </p:nvSpPr>
          <p:spPr>
            <a:xfrm>
              <a:off x="2384677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0386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A34BE-0052-0D04-0354-F2D3E5C2C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53E8E6-0F8A-C9D9-2223-226A1EA046DD}"/>
              </a:ext>
            </a:extLst>
          </p:cNvPr>
          <p:cNvSpPr/>
          <p:nvPr/>
        </p:nvSpPr>
        <p:spPr>
          <a:xfrm>
            <a:off x="5870448" y="0"/>
            <a:ext cx="6357424" cy="6134100"/>
          </a:xfrm>
          <a:prstGeom prst="rect">
            <a:avLst/>
          </a:prstGeom>
          <a:solidFill>
            <a:srgbClr val="D9F0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AFA444F4-A6CC-D890-0CEE-447F1FACB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FED6A9C-C62F-3542-0A8C-7227BF632823}"/>
              </a:ext>
            </a:extLst>
          </p:cNvPr>
          <p:cNvSpPr txBox="1">
            <a:spLocks/>
          </p:cNvSpPr>
          <p:nvPr/>
        </p:nvSpPr>
        <p:spPr>
          <a:xfrm>
            <a:off x="431292" y="758248"/>
            <a:ext cx="5007864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B3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PREP THE SPACE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7AC4BD-3011-0F15-8158-2135A99565CA}"/>
              </a:ext>
            </a:extLst>
          </p:cNvPr>
          <p:cNvSpPr txBox="1">
            <a:spLocks/>
          </p:cNvSpPr>
          <p:nvPr/>
        </p:nvSpPr>
        <p:spPr>
          <a:xfrm>
            <a:off x="431292" y="1376098"/>
            <a:ext cx="5007864" cy="41156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Pick the Right Medium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Text/email for brief communication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Call/video for longer conversations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In-person for serious problems</a:t>
            </a:r>
          </a:p>
          <a:p>
            <a:pPr lvl="1">
              <a:lnSpc>
                <a:spcPct val="150000"/>
              </a:lnSpc>
              <a:buSzPct val="110000"/>
            </a:pPr>
            <a:endParaRPr lang="en-US" sz="1600" b="1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Stage the Space</a:t>
            </a: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Print an agenda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Arrange the chairs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Dust the furniture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Open the window blinds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Turn your camera on (if virtual)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351A0B-ABBE-F791-6193-A07E8FA4C1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82720" y="1600610"/>
            <a:ext cx="2932880" cy="29328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7DA5B5D-AA59-4B50-EE67-BD7A73FB3B34}"/>
              </a:ext>
            </a:extLst>
          </p:cNvPr>
          <p:cNvGrpSpPr/>
          <p:nvPr/>
        </p:nvGrpSpPr>
        <p:grpSpPr>
          <a:xfrm>
            <a:off x="228598" y="6244567"/>
            <a:ext cx="1714502" cy="346279"/>
            <a:chOff x="409573" y="6244567"/>
            <a:chExt cx="2474976" cy="49987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2F041AE-7601-459A-9CD7-AEAE3FB45561}"/>
                </a:ext>
              </a:extLst>
            </p:cNvPr>
            <p:cNvSpPr/>
            <p:nvPr/>
          </p:nvSpPr>
          <p:spPr>
            <a:xfrm>
              <a:off x="1067941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E29FACF-F647-E83E-345F-0EAB38392078}"/>
                </a:ext>
              </a:extLst>
            </p:cNvPr>
            <p:cNvSpPr/>
            <p:nvPr/>
          </p:nvSpPr>
          <p:spPr>
            <a:xfrm>
              <a:off x="409573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C12D5EE-8622-0582-E6A5-8E836860EAF3}"/>
                </a:ext>
              </a:extLst>
            </p:cNvPr>
            <p:cNvSpPr/>
            <p:nvPr/>
          </p:nvSpPr>
          <p:spPr>
            <a:xfrm>
              <a:off x="1726309" y="6244567"/>
              <a:ext cx="499872" cy="499872"/>
            </a:xfrm>
            <a:prstGeom prst="ellipse">
              <a:avLst/>
            </a:prstGeom>
            <a:solidFill>
              <a:srgbClr val="009C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55D12C8-C4C3-05CB-3469-AEF80CA8A6BF}"/>
                </a:ext>
              </a:extLst>
            </p:cNvPr>
            <p:cNvSpPr/>
            <p:nvPr/>
          </p:nvSpPr>
          <p:spPr>
            <a:xfrm>
              <a:off x="2384677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8142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FF63C-7871-51DD-D2B8-0CEF01326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17CA37-9C6E-A5DB-3015-E0F19C73CC3D}"/>
              </a:ext>
            </a:extLst>
          </p:cNvPr>
          <p:cNvSpPr/>
          <p:nvPr/>
        </p:nvSpPr>
        <p:spPr>
          <a:xfrm>
            <a:off x="5870448" y="0"/>
            <a:ext cx="6357424" cy="6134100"/>
          </a:xfrm>
          <a:prstGeom prst="rect">
            <a:avLst/>
          </a:prstGeom>
          <a:solidFill>
            <a:srgbClr val="D9F0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8F8A2B24-103A-DD26-DF2B-55C880327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8908DD-89E7-ED37-F492-2645B41555A8}"/>
              </a:ext>
            </a:extLst>
          </p:cNvPr>
          <p:cNvSpPr txBox="1">
            <a:spLocks/>
          </p:cNvSpPr>
          <p:nvPr/>
        </p:nvSpPr>
        <p:spPr>
          <a:xfrm>
            <a:off x="431292" y="758248"/>
            <a:ext cx="5007864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B3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DON’T LIE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FEE584-3BC8-3680-9818-970C631C4C18}"/>
              </a:ext>
            </a:extLst>
          </p:cNvPr>
          <p:cNvSpPr txBox="1">
            <a:spLocks/>
          </p:cNvSpPr>
          <p:nvPr/>
        </p:nvSpPr>
        <p:spPr>
          <a:xfrm>
            <a:off x="431292" y="1376098"/>
            <a:ext cx="5007864" cy="18996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Be Honest and Direct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Don’t promise things you can’t deliver on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If you don’t know, say you don’t know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If you can’t say, say you can’t say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Don’t use 10 words, when 1 word will do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19CFA9-D85C-C9E7-D3C5-2EAFF64B48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82720" y="1600610"/>
            <a:ext cx="2932880" cy="293288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309BBA-D8FC-DCB3-4EA5-DBF8DED1EAEE}"/>
              </a:ext>
            </a:extLst>
          </p:cNvPr>
          <p:cNvGrpSpPr/>
          <p:nvPr/>
        </p:nvGrpSpPr>
        <p:grpSpPr>
          <a:xfrm>
            <a:off x="228598" y="6244567"/>
            <a:ext cx="1714502" cy="346279"/>
            <a:chOff x="409573" y="6244567"/>
            <a:chExt cx="2474976" cy="4998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8E19DD-D12A-2DBB-3125-A53EFE2A17D8}"/>
                </a:ext>
              </a:extLst>
            </p:cNvPr>
            <p:cNvSpPr/>
            <p:nvPr/>
          </p:nvSpPr>
          <p:spPr>
            <a:xfrm>
              <a:off x="1067941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8072BB-55F0-735E-14ED-2ACAB2D23912}"/>
                </a:ext>
              </a:extLst>
            </p:cNvPr>
            <p:cNvSpPr/>
            <p:nvPr/>
          </p:nvSpPr>
          <p:spPr>
            <a:xfrm>
              <a:off x="409573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0BF29AB-CC26-8584-2F8B-747546DE6F98}"/>
                </a:ext>
              </a:extLst>
            </p:cNvPr>
            <p:cNvSpPr/>
            <p:nvPr/>
          </p:nvSpPr>
          <p:spPr>
            <a:xfrm>
              <a:off x="1726309" y="6244567"/>
              <a:ext cx="499872" cy="499872"/>
            </a:xfrm>
            <a:prstGeom prst="ellipse">
              <a:avLst/>
            </a:prstGeom>
            <a:solidFill>
              <a:srgbClr val="009C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A4256E3-06A6-E7BD-A237-000F00B3B777}"/>
                </a:ext>
              </a:extLst>
            </p:cNvPr>
            <p:cNvSpPr/>
            <p:nvPr/>
          </p:nvSpPr>
          <p:spPr>
            <a:xfrm>
              <a:off x="2384677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95432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E8A83-0F0C-F46B-BFD5-DA9C07671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B6E21B-79D4-70FC-7EF1-F0986FF5B599}"/>
              </a:ext>
            </a:extLst>
          </p:cNvPr>
          <p:cNvSpPr/>
          <p:nvPr/>
        </p:nvSpPr>
        <p:spPr>
          <a:xfrm>
            <a:off x="5870448" y="0"/>
            <a:ext cx="6357424" cy="6134100"/>
          </a:xfrm>
          <a:prstGeom prst="rect">
            <a:avLst/>
          </a:prstGeom>
          <a:solidFill>
            <a:srgbClr val="D9F0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976EAD-2AD6-7E0F-AFF0-AF49ABBBF7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82720" y="1600610"/>
            <a:ext cx="2932880" cy="2932880"/>
          </a:xfrm>
          <a:prstGeom prst="rect">
            <a:avLst/>
          </a:prstGeom>
        </p:spPr>
      </p:pic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325F44EE-DFAA-FF53-0597-C2BE9BFA1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DBEC02-0D5C-DFF9-B9B8-1F2F21AB16C3}"/>
              </a:ext>
            </a:extLst>
          </p:cNvPr>
          <p:cNvCxnSpPr>
            <a:cxnSpLocks/>
          </p:cNvCxnSpPr>
          <p:nvPr/>
        </p:nvCxnSpPr>
        <p:spPr>
          <a:xfrm>
            <a:off x="482652" y="1779875"/>
            <a:ext cx="0" cy="2641840"/>
          </a:xfrm>
          <a:prstGeom prst="line">
            <a:avLst/>
          </a:prstGeom>
          <a:ln w="63500">
            <a:solidFill>
              <a:srgbClr val="F2A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091FDB4-9C12-8CC6-3377-A6DAA90B7197}"/>
              </a:ext>
            </a:extLst>
          </p:cNvPr>
          <p:cNvSpPr txBox="1">
            <a:spLocks/>
          </p:cNvSpPr>
          <p:nvPr/>
        </p:nvSpPr>
        <p:spPr>
          <a:xfrm>
            <a:off x="719234" y="1932783"/>
            <a:ext cx="4579619" cy="2336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effectLst/>
                <a:latin typeface="Georgia" panose="02040502050405020303" pitchFamily="18" charset="0"/>
                <a:ea typeface="Open Sans Light" pitchFamily="2" charset="0"/>
                <a:cs typeface="Open Sans Light" pitchFamily="2" charset="0"/>
              </a:rPr>
              <a:t>Our funding was cut.</a:t>
            </a:r>
          </a:p>
          <a:p>
            <a:endParaRPr lang="en-US" sz="1800" dirty="0">
              <a:effectLst/>
              <a:latin typeface="Georgia" panose="02040502050405020303" pitchFamily="18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1800" dirty="0">
                <a:effectLst/>
                <a:latin typeface="Georgia" panose="02040502050405020303" pitchFamily="18" charset="0"/>
                <a:ea typeface="Open Sans Light" pitchFamily="2" charset="0"/>
                <a:cs typeface="Open Sans Light" pitchFamily="2" charset="0"/>
              </a:rPr>
              <a:t>	vs.</a:t>
            </a:r>
          </a:p>
          <a:p>
            <a:endParaRPr lang="en-US" sz="1800" dirty="0">
              <a:effectLst/>
              <a:latin typeface="Georgia" panose="02040502050405020303" pitchFamily="18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1800" dirty="0">
                <a:effectLst/>
                <a:latin typeface="Georgia" panose="02040502050405020303" pitchFamily="18" charset="0"/>
                <a:ea typeface="Open Sans Light" pitchFamily="2" charset="0"/>
                <a:cs typeface="Open Sans Light" pitchFamily="2" charset="0"/>
              </a:rPr>
              <a:t>Unfortunately, due to a range of macroeconomic forces and political machinations, the range of funding sources we depended on have been, at this time, put in jeopardy of being eliminated.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84B442-C373-46E6-F103-DA9DD7EF6F47}"/>
              </a:ext>
            </a:extLst>
          </p:cNvPr>
          <p:cNvGrpSpPr/>
          <p:nvPr/>
        </p:nvGrpSpPr>
        <p:grpSpPr>
          <a:xfrm>
            <a:off x="228598" y="6244567"/>
            <a:ext cx="1714502" cy="346279"/>
            <a:chOff x="409573" y="6244567"/>
            <a:chExt cx="2474976" cy="49987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A34535-A0DE-9288-7669-8F8ADFBBABCE}"/>
                </a:ext>
              </a:extLst>
            </p:cNvPr>
            <p:cNvSpPr/>
            <p:nvPr/>
          </p:nvSpPr>
          <p:spPr>
            <a:xfrm>
              <a:off x="1067941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40793A-06C2-BA0F-253F-481C7736B330}"/>
                </a:ext>
              </a:extLst>
            </p:cNvPr>
            <p:cNvSpPr/>
            <p:nvPr/>
          </p:nvSpPr>
          <p:spPr>
            <a:xfrm>
              <a:off x="409573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09EFED7-87EC-10E6-F4D3-EE74FC84FA72}"/>
                </a:ext>
              </a:extLst>
            </p:cNvPr>
            <p:cNvSpPr/>
            <p:nvPr/>
          </p:nvSpPr>
          <p:spPr>
            <a:xfrm>
              <a:off x="1726309" y="6244567"/>
              <a:ext cx="499872" cy="499872"/>
            </a:xfrm>
            <a:prstGeom prst="ellipse">
              <a:avLst/>
            </a:prstGeom>
            <a:solidFill>
              <a:srgbClr val="009C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5A082BC-C648-F1C6-7628-B4640EF69AC8}"/>
                </a:ext>
              </a:extLst>
            </p:cNvPr>
            <p:cNvSpPr/>
            <p:nvPr/>
          </p:nvSpPr>
          <p:spPr>
            <a:xfrm>
              <a:off x="2384677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818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E2E45-A73A-6F8B-3067-DD8EDDCAC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44E966-ABCD-04E6-8710-E004F37B6F05}"/>
              </a:ext>
            </a:extLst>
          </p:cNvPr>
          <p:cNvSpPr/>
          <p:nvPr/>
        </p:nvSpPr>
        <p:spPr>
          <a:xfrm>
            <a:off x="5870448" y="0"/>
            <a:ext cx="6357424" cy="6134100"/>
          </a:xfrm>
          <a:prstGeom prst="rect">
            <a:avLst/>
          </a:prstGeom>
          <a:solidFill>
            <a:srgbClr val="D9F0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62CFC1C9-1C65-2B7D-9047-44CAC3AC1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BD9D8D-EF3A-E724-0F22-63F3C3F66634}"/>
              </a:ext>
            </a:extLst>
          </p:cNvPr>
          <p:cNvSpPr txBox="1">
            <a:spLocks/>
          </p:cNvSpPr>
          <p:nvPr/>
        </p:nvSpPr>
        <p:spPr>
          <a:xfrm>
            <a:off x="431292" y="758248"/>
            <a:ext cx="5007864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B3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LISTEN, ACT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FD3FB0-AFD3-E3F5-285D-B50D0D114AA3}"/>
              </a:ext>
            </a:extLst>
          </p:cNvPr>
          <p:cNvSpPr txBox="1">
            <a:spLocks/>
          </p:cNvSpPr>
          <p:nvPr/>
        </p:nvSpPr>
        <p:spPr>
          <a:xfrm>
            <a:off x="431291" y="1376098"/>
            <a:ext cx="5112259" cy="448494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Give Them Space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Block out time for questions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Let your team adjust to the news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Follow up individually a day or two later</a:t>
            </a:r>
          </a:p>
          <a:p>
            <a:pPr lvl="1">
              <a:lnSpc>
                <a:spcPct val="150000"/>
              </a:lnSpc>
              <a:buSzPct val="110000"/>
            </a:pPr>
            <a:endParaRPr lang="en-US" sz="1600" b="1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Don’t Exaggerate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Don’t oversell the problem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When people are upset, excessive optimism is usually more annoying than helpful</a:t>
            </a:r>
          </a:p>
          <a:p>
            <a:pPr lvl="1">
              <a:lnSpc>
                <a:spcPct val="150000"/>
              </a:lnSpc>
              <a:buSzPct val="110000"/>
            </a:pPr>
            <a:endParaRPr lang="en-US" sz="1600" b="1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Focus on the Solution</a:t>
            </a: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Direct energy and focus on practical tasks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FAFED1-566D-3038-169F-8826907B14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82720" y="1600610"/>
            <a:ext cx="2932880" cy="29328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F835A94-28E7-5A1F-61A0-EAA23C936A9C}"/>
              </a:ext>
            </a:extLst>
          </p:cNvPr>
          <p:cNvGrpSpPr/>
          <p:nvPr/>
        </p:nvGrpSpPr>
        <p:grpSpPr>
          <a:xfrm>
            <a:off x="228598" y="6244567"/>
            <a:ext cx="1714502" cy="346279"/>
            <a:chOff x="409573" y="6244567"/>
            <a:chExt cx="2474976" cy="49987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7A60B13-0C45-C8EF-32EB-001AC1DC364A}"/>
                </a:ext>
              </a:extLst>
            </p:cNvPr>
            <p:cNvSpPr/>
            <p:nvPr/>
          </p:nvSpPr>
          <p:spPr>
            <a:xfrm>
              <a:off x="1067941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2B3DDBD-E5AE-E6A3-90AF-7E48BCFE31A0}"/>
                </a:ext>
              </a:extLst>
            </p:cNvPr>
            <p:cNvSpPr/>
            <p:nvPr/>
          </p:nvSpPr>
          <p:spPr>
            <a:xfrm>
              <a:off x="409573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FE1642-B056-FBD3-7E63-9FCC324B4CA4}"/>
                </a:ext>
              </a:extLst>
            </p:cNvPr>
            <p:cNvSpPr/>
            <p:nvPr/>
          </p:nvSpPr>
          <p:spPr>
            <a:xfrm>
              <a:off x="1726309" y="6244567"/>
              <a:ext cx="499872" cy="499872"/>
            </a:xfrm>
            <a:prstGeom prst="ellipse">
              <a:avLst/>
            </a:prstGeom>
            <a:solidFill>
              <a:srgbClr val="009C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674D993-C094-C1B4-94A6-2E774EF967DC}"/>
                </a:ext>
              </a:extLst>
            </p:cNvPr>
            <p:cNvSpPr/>
            <p:nvPr/>
          </p:nvSpPr>
          <p:spPr>
            <a:xfrm>
              <a:off x="2384677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77315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11073-3759-C055-E86D-32BD5B3E8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ty with snow covered mountains in the background&#10;&#10;Description automatically generated">
            <a:extLst>
              <a:ext uri="{FF2B5EF4-FFF2-40B4-BE49-F238E27FC236}">
                <a16:creationId xmlns:a16="http://schemas.microsoft.com/office/drawing/2014/main" id="{51FC2C97-A155-CA0B-AB0E-90CA04C02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0438"/>
            <a:ext cx="12227872" cy="4458077"/>
          </a:xfrm>
          <a:prstGeom prst="rect">
            <a:avLst/>
          </a:prstGeom>
        </p:spPr>
      </p:pic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3B992EBF-B840-F7FE-03D5-9E34AFEEF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BC9FA9-C61C-99A8-BA6D-7A68319196BE}"/>
              </a:ext>
            </a:extLst>
          </p:cNvPr>
          <p:cNvSpPr/>
          <p:nvPr/>
        </p:nvSpPr>
        <p:spPr>
          <a:xfrm>
            <a:off x="-1" y="0"/>
            <a:ext cx="12192001" cy="1687033"/>
          </a:xfrm>
          <a:prstGeom prst="rect">
            <a:avLst/>
          </a:prstGeom>
          <a:solidFill>
            <a:srgbClr val="002B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64329A-25E1-8315-C1A6-EAE72BDC9813}"/>
              </a:ext>
            </a:extLst>
          </p:cNvPr>
          <p:cNvSpPr txBox="1">
            <a:spLocks/>
          </p:cNvSpPr>
          <p:nvPr/>
        </p:nvSpPr>
        <p:spPr>
          <a:xfrm>
            <a:off x="409573" y="534156"/>
            <a:ext cx="11372852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FOLLOW THROUGH</a:t>
            </a:r>
          </a:p>
        </p:txBody>
      </p:sp>
    </p:spTree>
    <p:extLst>
      <p:ext uri="{BB962C8B-B14F-4D97-AF65-F5344CB8AC3E}">
        <p14:creationId xmlns:p14="http://schemas.microsoft.com/office/powerpoint/2010/main" val="307386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63522-49BA-201E-F6FC-845DBECF7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D65099-BBBA-4E05-CF71-166B23CC993D}"/>
              </a:ext>
            </a:extLst>
          </p:cNvPr>
          <p:cNvSpPr/>
          <p:nvPr/>
        </p:nvSpPr>
        <p:spPr>
          <a:xfrm>
            <a:off x="5870448" y="0"/>
            <a:ext cx="6357424" cy="6134100"/>
          </a:xfrm>
          <a:prstGeom prst="rect">
            <a:avLst/>
          </a:prstGeom>
          <a:solidFill>
            <a:srgbClr val="D9F0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4B47C52E-6725-DA2B-2FB8-5E3F9105E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95890D-E07A-5341-B46F-75514F44753D}"/>
              </a:ext>
            </a:extLst>
          </p:cNvPr>
          <p:cNvSpPr txBox="1">
            <a:spLocks/>
          </p:cNvSpPr>
          <p:nvPr/>
        </p:nvSpPr>
        <p:spPr>
          <a:xfrm>
            <a:off x="431292" y="758248"/>
            <a:ext cx="5007864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B3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PREPARE A PLAN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AAD05A-B9A5-9ED3-8B74-AEAD2F65F6EF}"/>
              </a:ext>
            </a:extLst>
          </p:cNvPr>
          <p:cNvSpPr txBox="1">
            <a:spLocks/>
          </p:cNvSpPr>
          <p:nvPr/>
        </p:nvSpPr>
        <p:spPr>
          <a:xfrm>
            <a:off x="431291" y="1376098"/>
            <a:ext cx="5102733" cy="41156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Understand Your Role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What must be implemented?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Where do you have discretion?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Outline a Strategy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It’s easier to react to something that already exists</a:t>
            </a:r>
          </a:p>
          <a:p>
            <a:pPr lvl="1">
              <a:lnSpc>
                <a:spcPct val="150000"/>
              </a:lnSpc>
              <a:buSzPct val="110000"/>
            </a:pP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Don’t Poison the Well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Ask the team their opinion before you share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Never punish the team for sharing ideas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8D1508-71D8-29E1-F5C0-852A29D185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82720" y="1600610"/>
            <a:ext cx="2932880" cy="29328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B0F1425-AACF-D685-B9F4-65D1570644E8}"/>
              </a:ext>
            </a:extLst>
          </p:cNvPr>
          <p:cNvGrpSpPr/>
          <p:nvPr/>
        </p:nvGrpSpPr>
        <p:grpSpPr>
          <a:xfrm>
            <a:off x="228598" y="6244567"/>
            <a:ext cx="1714502" cy="346279"/>
            <a:chOff x="409573" y="6244567"/>
            <a:chExt cx="2474976" cy="49987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576812C-5391-127D-41D1-7C4299A9DCE6}"/>
                </a:ext>
              </a:extLst>
            </p:cNvPr>
            <p:cNvSpPr/>
            <p:nvPr/>
          </p:nvSpPr>
          <p:spPr>
            <a:xfrm>
              <a:off x="1067941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A52662-23A7-4572-C207-9E6E020EDD5B}"/>
                </a:ext>
              </a:extLst>
            </p:cNvPr>
            <p:cNvSpPr/>
            <p:nvPr/>
          </p:nvSpPr>
          <p:spPr>
            <a:xfrm>
              <a:off x="409573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86D837-6759-AA9E-E33F-5F439BFA2EF0}"/>
                </a:ext>
              </a:extLst>
            </p:cNvPr>
            <p:cNvSpPr/>
            <p:nvPr/>
          </p:nvSpPr>
          <p:spPr>
            <a:xfrm>
              <a:off x="1726309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39F1D3-6F22-6606-DA5F-4673B53E728C}"/>
                </a:ext>
              </a:extLst>
            </p:cNvPr>
            <p:cNvSpPr/>
            <p:nvPr/>
          </p:nvSpPr>
          <p:spPr>
            <a:xfrm>
              <a:off x="2384677" y="6244567"/>
              <a:ext cx="499872" cy="499872"/>
            </a:xfrm>
            <a:prstGeom prst="ellipse">
              <a:avLst/>
            </a:prstGeom>
            <a:solidFill>
              <a:srgbClr val="009C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49507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18A5E-CC9F-2B34-7E50-092C08F57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46A731-490A-2FD9-7D7F-164DEC23738F}"/>
              </a:ext>
            </a:extLst>
          </p:cNvPr>
          <p:cNvSpPr/>
          <p:nvPr/>
        </p:nvSpPr>
        <p:spPr>
          <a:xfrm>
            <a:off x="5870448" y="0"/>
            <a:ext cx="6357424" cy="6134100"/>
          </a:xfrm>
          <a:prstGeom prst="rect">
            <a:avLst/>
          </a:prstGeom>
          <a:solidFill>
            <a:srgbClr val="D9F0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995C0E09-3233-931C-BE4D-20142239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2CDE11-358A-3F2D-C95A-02F037DFC6A2}"/>
              </a:ext>
            </a:extLst>
          </p:cNvPr>
          <p:cNvSpPr txBox="1">
            <a:spLocks/>
          </p:cNvSpPr>
          <p:nvPr/>
        </p:nvSpPr>
        <p:spPr>
          <a:xfrm>
            <a:off x="431292" y="758248"/>
            <a:ext cx="5007864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B3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GET FEEDBACK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881D31-3EC5-4171-604E-7FBF4FFD4B10}"/>
              </a:ext>
            </a:extLst>
          </p:cNvPr>
          <p:cNvSpPr txBox="1">
            <a:spLocks/>
          </p:cNvSpPr>
          <p:nvPr/>
        </p:nvSpPr>
        <p:spPr>
          <a:xfrm>
            <a:off x="431291" y="1376098"/>
            <a:ext cx="5159884" cy="448494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Don’t Ask for Feedback…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…if there’s no chance of it being implemented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What can you control? Seek feedback on that</a:t>
            </a:r>
          </a:p>
          <a:p>
            <a:pPr lvl="1">
              <a:lnSpc>
                <a:spcPct val="150000"/>
              </a:lnSpc>
              <a:buSzPct val="110000"/>
            </a:pPr>
            <a:endParaRPr lang="en-US" sz="1600" b="1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Facilitate Constructive Disagreement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Get in the mindset to be open to feedback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Walk your team through the process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Push back on all ideas, especially your own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Ask why this idea is incomplete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Ask how it can go wrong</a:t>
            </a:r>
          </a:p>
          <a:p>
            <a:pPr lvl="1">
              <a:lnSpc>
                <a:spcPct val="150000"/>
              </a:lnSpc>
              <a:buSzPct val="110000"/>
            </a:pP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You Decide Which Ideas to Implement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14C25-42F0-9EF5-4E1A-65CCB4F363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82720" y="1600610"/>
            <a:ext cx="2932880" cy="29328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7A353DB-8D1B-1076-E0E4-916E71C2BA29}"/>
              </a:ext>
            </a:extLst>
          </p:cNvPr>
          <p:cNvGrpSpPr/>
          <p:nvPr/>
        </p:nvGrpSpPr>
        <p:grpSpPr>
          <a:xfrm>
            <a:off x="228598" y="6244567"/>
            <a:ext cx="1714502" cy="346279"/>
            <a:chOff x="409573" y="6244567"/>
            <a:chExt cx="2474976" cy="49987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D7934E5-7853-2E20-8318-68EB24FA3E9A}"/>
                </a:ext>
              </a:extLst>
            </p:cNvPr>
            <p:cNvSpPr/>
            <p:nvPr/>
          </p:nvSpPr>
          <p:spPr>
            <a:xfrm>
              <a:off x="1067941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2F327-3332-0661-A6AC-CF3B63A5A808}"/>
                </a:ext>
              </a:extLst>
            </p:cNvPr>
            <p:cNvSpPr/>
            <p:nvPr/>
          </p:nvSpPr>
          <p:spPr>
            <a:xfrm>
              <a:off x="409573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524339F-07D4-ECEC-5127-EE46DDE8E739}"/>
                </a:ext>
              </a:extLst>
            </p:cNvPr>
            <p:cNvSpPr/>
            <p:nvPr/>
          </p:nvSpPr>
          <p:spPr>
            <a:xfrm>
              <a:off x="1726309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F939E6-8D22-0864-9018-219AD41893E3}"/>
                </a:ext>
              </a:extLst>
            </p:cNvPr>
            <p:cNvSpPr/>
            <p:nvPr/>
          </p:nvSpPr>
          <p:spPr>
            <a:xfrm>
              <a:off x="2384677" y="6244567"/>
              <a:ext cx="499872" cy="499872"/>
            </a:xfrm>
            <a:prstGeom prst="ellipse">
              <a:avLst/>
            </a:prstGeom>
            <a:solidFill>
              <a:srgbClr val="009C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9302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8FD09-836A-DBAF-D203-59BD93F0D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9BBE30-F33B-2575-1DBC-ECC633B0E6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" b="12"/>
          <a:stretch/>
        </p:blipFill>
        <p:spPr>
          <a:xfrm>
            <a:off x="-1" y="0"/>
            <a:ext cx="6357424" cy="6697091"/>
          </a:xfrm>
          <a:prstGeom prst="rect">
            <a:avLst/>
          </a:prstGeom>
        </p:spPr>
      </p:pic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7312061C-60EA-6EF4-CE38-30EA91ABA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726002-05E8-BD6F-824A-30F7385DF672}"/>
              </a:ext>
            </a:extLst>
          </p:cNvPr>
          <p:cNvSpPr txBox="1">
            <a:spLocks/>
          </p:cNvSpPr>
          <p:nvPr/>
        </p:nvSpPr>
        <p:spPr>
          <a:xfrm flipH="1">
            <a:off x="6788715" y="758248"/>
            <a:ext cx="5007864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B3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SALT LAKE CITY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0B2D00-9BB4-1ED1-6A49-A8F3704B9C13}"/>
              </a:ext>
            </a:extLst>
          </p:cNvPr>
          <p:cNvSpPr txBox="1">
            <a:spLocks/>
          </p:cNvSpPr>
          <p:nvPr/>
        </p:nvSpPr>
        <p:spPr>
          <a:xfrm flipH="1">
            <a:off x="6788715" y="1376098"/>
            <a:ext cx="5007864" cy="41156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SzPct val="110000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Population | 209,592</a:t>
            </a:r>
          </a:p>
          <a:p>
            <a:pPr>
              <a:lnSpc>
                <a:spcPct val="150000"/>
              </a:lnSpc>
              <a:buSzPct val="110000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Metro Population | 1,257,936</a:t>
            </a:r>
          </a:p>
          <a:p>
            <a:pPr>
              <a:lnSpc>
                <a:spcPct val="150000"/>
              </a:lnSpc>
              <a:buSzPct val="110000"/>
            </a:pP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>
              <a:lnSpc>
                <a:spcPct val="150000"/>
              </a:lnSpc>
              <a:buSzPct val="110000"/>
            </a:pP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>
              <a:lnSpc>
                <a:spcPct val="150000"/>
              </a:lnSpc>
              <a:buSzPct val="110000"/>
            </a:pP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>
              <a:lnSpc>
                <a:spcPct val="150000"/>
              </a:lnSpc>
              <a:buSzPct val="110000"/>
            </a:pP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>
              <a:lnSpc>
                <a:spcPct val="150000"/>
              </a:lnSpc>
              <a:buSzPct val="110000"/>
            </a:pP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>
              <a:lnSpc>
                <a:spcPct val="150000"/>
              </a:lnSpc>
              <a:buSzPct val="110000"/>
            </a:pP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Our Team</a:t>
            </a:r>
          </a:p>
          <a:p>
            <a:pPr>
              <a:lnSpc>
                <a:spcPct val="150000"/>
              </a:lnSpc>
              <a:buSzPct val="110000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Housing Stability Division | 33 staff</a:t>
            </a:r>
          </a:p>
          <a:p>
            <a:pPr>
              <a:lnSpc>
                <a:spcPct val="150000"/>
              </a:lnSpc>
              <a:buSzPct val="110000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Community Development Team | 8 staff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032B95-3F9E-E5AF-FAEF-49E374D031A1}"/>
              </a:ext>
            </a:extLst>
          </p:cNvPr>
          <p:cNvSpPr txBox="1"/>
          <p:nvPr/>
        </p:nvSpPr>
        <p:spPr>
          <a:xfrm flipH="1">
            <a:off x="6788715" y="2273302"/>
            <a:ext cx="5007864" cy="1923794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HUD Funding (2025)</a:t>
            </a:r>
          </a:p>
          <a:p>
            <a:pPr>
              <a:lnSpc>
                <a:spcPct val="150000"/>
              </a:lnSpc>
              <a:buSzPct val="110000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CDBG - $4.8M</a:t>
            </a:r>
          </a:p>
          <a:p>
            <a:pPr>
              <a:lnSpc>
                <a:spcPct val="150000"/>
              </a:lnSpc>
              <a:buSzPct val="110000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HOME - $1.6M</a:t>
            </a:r>
          </a:p>
          <a:p>
            <a:pPr>
              <a:lnSpc>
                <a:spcPct val="150000"/>
              </a:lnSpc>
              <a:buSzPct val="110000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HOPWA - $972K</a:t>
            </a:r>
          </a:p>
          <a:p>
            <a:pPr>
              <a:lnSpc>
                <a:spcPct val="150000"/>
              </a:lnSpc>
              <a:buSzPct val="110000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ESG - $293K</a:t>
            </a:r>
            <a:endParaRPr lang="en-US" sz="1600" b="1" dirty="0">
              <a:solidFill>
                <a:srgbClr val="000000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>
              <a:lnSpc>
                <a:spcPct val="150000"/>
              </a:lnSpc>
              <a:buSzPct val="110000"/>
            </a:pPr>
            <a:r>
              <a:rPr lang="en-US" sz="1600" b="1" dirty="0">
                <a:solidFill>
                  <a:srgbClr val="000000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City Funding (2025)</a:t>
            </a:r>
          </a:p>
          <a:p>
            <a:pPr>
              <a:lnSpc>
                <a:spcPct val="150000"/>
              </a:lnSpc>
              <a:buSzPct val="110000"/>
            </a:pPr>
            <a:r>
              <a:rPr lang="en-US" sz="1600" dirty="0">
                <a:solidFill>
                  <a:srgbClr val="000000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FOF - $2.6M</a:t>
            </a:r>
          </a:p>
          <a:p>
            <a:pPr>
              <a:lnSpc>
                <a:spcPct val="150000"/>
              </a:lnSpc>
              <a:buSzPct val="110000"/>
            </a:pPr>
            <a:r>
              <a:rPr lang="en-US" sz="1600" dirty="0">
                <a:solidFill>
                  <a:srgbClr val="000000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General Fund - $3.8M</a:t>
            </a: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4" name="Picture 3" descr="A black and blue rectangle&#10;&#10;Description automatically generated">
            <a:extLst>
              <a:ext uri="{FF2B5EF4-FFF2-40B4-BE49-F238E27FC236}">
                <a16:creationId xmlns:a16="http://schemas.microsoft.com/office/drawing/2014/main" id="{E7DEFD7C-1492-4B31-8DB2-23BEA80D9A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519"/>
          <a:stretch>
            <a:fillRect/>
          </a:stretch>
        </p:blipFill>
        <p:spPr>
          <a:xfrm>
            <a:off x="-1" y="5233987"/>
            <a:ext cx="2259770" cy="162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1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6A3D1-184C-4337-4FD9-B92321691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8C2E25-FAA6-FA07-82A8-29A31F3536B6}"/>
              </a:ext>
            </a:extLst>
          </p:cNvPr>
          <p:cNvSpPr/>
          <p:nvPr/>
        </p:nvSpPr>
        <p:spPr>
          <a:xfrm>
            <a:off x="5870448" y="0"/>
            <a:ext cx="6357424" cy="6134100"/>
          </a:xfrm>
          <a:prstGeom prst="rect">
            <a:avLst/>
          </a:prstGeom>
          <a:solidFill>
            <a:srgbClr val="D9F0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981BC8F6-E326-8944-C315-4D2304627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CEE547D-3BE1-E838-9EC1-F8246BA13A20}"/>
              </a:ext>
            </a:extLst>
          </p:cNvPr>
          <p:cNvSpPr txBox="1">
            <a:spLocks/>
          </p:cNvSpPr>
          <p:nvPr/>
        </p:nvSpPr>
        <p:spPr>
          <a:xfrm>
            <a:off x="431292" y="758248"/>
            <a:ext cx="5007864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B3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GET IT DONE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7585F4-68F9-CD64-6B30-9238C2443982}"/>
              </a:ext>
            </a:extLst>
          </p:cNvPr>
          <p:cNvSpPr txBox="1">
            <a:spLocks/>
          </p:cNvSpPr>
          <p:nvPr/>
        </p:nvSpPr>
        <p:spPr>
          <a:xfrm>
            <a:off x="431291" y="1376098"/>
            <a:ext cx="5207509" cy="448494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Maintain Standards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Address problems early on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Use the minimum force necessary to restore standards</a:t>
            </a:r>
          </a:p>
          <a:p>
            <a:pPr lvl="1">
              <a:lnSpc>
                <a:spcPct val="150000"/>
              </a:lnSpc>
              <a:buSzPct val="110000"/>
            </a:pP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How Do You Know if it’s Working?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Use quantitative and qualitative measures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Assign deadlines and adjust as needed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You Can Change Your Mind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Check in on team’s tone, morale, and workload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Seek iterative rounds of feedback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A27CCC-D8BC-19D0-0FF5-EE752DB9AA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87591" y="1600610"/>
            <a:ext cx="2923137" cy="293288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C623EFD-B031-583C-F535-307AB4388275}"/>
              </a:ext>
            </a:extLst>
          </p:cNvPr>
          <p:cNvGrpSpPr/>
          <p:nvPr/>
        </p:nvGrpSpPr>
        <p:grpSpPr>
          <a:xfrm>
            <a:off x="228598" y="6244567"/>
            <a:ext cx="1714502" cy="346279"/>
            <a:chOff x="409573" y="6244567"/>
            <a:chExt cx="2474976" cy="4998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783D195-4D58-3D28-A35E-7970EAF0D687}"/>
                </a:ext>
              </a:extLst>
            </p:cNvPr>
            <p:cNvSpPr/>
            <p:nvPr/>
          </p:nvSpPr>
          <p:spPr>
            <a:xfrm>
              <a:off x="1067941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830E707-CDDA-59E8-AAC5-BDD7A878AA18}"/>
                </a:ext>
              </a:extLst>
            </p:cNvPr>
            <p:cNvSpPr/>
            <p:nvPr/>
          </p:nvSpPr>
          <p:spPr>
            <a:xfrm>
              <a:off x="409573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995A3D1-329D-DAE4-C1C0-F14C5F8D3298}"/>
                </a:ext>
              </a:extLst>
            </p:cNvPr>
            <p:cNvSpPr/>
            <p:nvPr/>
          </p:nvSpPr>
          <p:spPr>
            <a:xfrm>
              <a:off x="1726309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087C8DF-7D9E-D3B3-A9A8-5B049C5DEDF3}"/>
                </a:ext>
              </a:extLst>
            </p:cNvPr>
            <p:cNvSpPr/>
            <p:nvPr/>
          </p:nvSpPr>
          <p:spPr>
            <a:xfrm>
              <a:off x="2384677" y="6244567"/>
              <a:ext cx="499872" cy="499872"/>
            </a:xfrm>
            <a:prstGeom prst="ellipse">
              <a:avLst/>
            </a:prstGeom>
            <a:solidFill>
              <a:srgbClr val="009C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9291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7F81F-ACFF-D964-9243-FE4CBA544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BC64BC-EBD8-98C8-C122-9651B0EDFD2F}"/>
              </a:ext>
            </a:extLst>
          </p:cNvPr>
          <p:cNvSpPr/>
          <p:nvPr/>
        </p:nvSpPr>
        <p:spPr>
          <a:xfrm>
            <a:off x="5870448" y="0"/>
            <a:ext cx="6357424" cy="6134100"/>
          </a:xfrm>
          <a:prstGeom prst="rect">
            <a:avLst/>
          </a:prstGeom>
          <a:solidFill>
            <a:srgbClr val="D9F0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AE70B949-B718-EE21-B418-7A5EA611C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AE4646A-CD0B-B54A-E98F-1F2F5858F61E}"/>
              </a:ext>
            </a:extLst>
          </p:cNvPr>
          <p:cNvSpPr txBox="1">
            <a:spLocks/>
          </p:cNvSpPr>
          <p:nvPr/>
        </p:nvSpPr>
        <p:spPr>
          <a:xfrm>
            <a:off x="431292" y="758248"/>
            <a:ext cx="5007864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B3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FIND THE VISION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1B21EE-1ACF-2D47-B58C-4ABB00E02D25}"/>
              </a:ext>
            </a:extLst>
          </p:cNvPr>
          <p:cNvSpPr txBox="1">
            <a:spLocks/>
          </p:cNvSpPr>
          <p:nvPr/>
        </p:nvSpPr>
        <p:spPr>
          <a:xfrm>
            <a:off x="431292" y="1376098"/>
            <a:ext cx="5112258" cy="18996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Remind Your Team Why They’re Here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Refocus on the vision, mission, and objectives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Model grounded optimism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Remind them of the strategic picture—Why we do what we do?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B73242-4261-29B2-654F-CD8A4AEE2D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87591" y="1600610"/>
            <a:ext cx="2923137" cy="2932880"/>
          </a:xfrm>
          <a:prstGeom prst="rect">
            <a:avLst/>
          </a:prstGeom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4761F0F-B994-450F-E420-33CF9573A131}"/>
              </a:ext>
            </a:extLst>
          </p:cNvPr>
          <p:cNvGrpSpPr/>
          <p:nvPr/>
        </p:nvGrpSpPr>
        <p:grpSpPr>
          <a:xfrm>
            <a:off x="228598" y="6244567"/>
            <a:ext cx="1714502" cy="346279"/>
            <a:chOff x="409573" y="6244567"/>
            <a:chExt cx="2474976" cy="49987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7A247ED-87AC-EB8D-9C2A-FC6A8D902056}"/>
                </a:ext>
              </a:extLst>
            </p:cNvPr>
            <p:cNvSpPr/>
            <p:nvPr/>
          </p:nvSpPr>
          <p:spPr>
            <a:xfrm>
              <a:off x="1067941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174619-447B-0666-5E15-9BFF7C8E6F1B}"/>
                </a:ext>
              </a:extLst>
            </p:cNvPr>
            <p:cNvSpPr/>
            <p:nvPr/>
          </p:nvSpPr>
          <p:spPr>
            <a:xfrm>
              <a:off x="409573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2F2E29D-7F48-B107-0602-64D5E3B56DB4}"/>
                </a:ext>
              </a:extLst>
            </p:cNvPr>
            <p:cNvSpPr/>
            <p:nvPr/>
          </p:nvSpPr>
          <p:spPr>
            <a:xfrm>
              <a:off x="1726309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228E71-3F4B-5595-1F73-C0BF989E9899}"/>
                </a:ext>
              </a:extLst>
            </p:cNvPr>
            <p:cNvSpPr/>
            <p:nvPr/>
          </p:nvSpPr>
          <p:spPr>
            <a:xfrm>
              <a:off x="2384677" y="6244567"/>
              <a:ext cx="499872" cy="499872"/>
            </a:xfrm>
            <a:prstGeom prst="ellipse">
              <a:avLst/>
            </a:prstGeom>
            <a:solidFill>
              <a:srgbClr val="009C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699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13E8C-701F-DEE1-E04D-5F36FCE19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EFB0FE-56B9-AF52-9560-06F24E26D4BF}"/>
              </a:ext>
            </a:extLst>
          </p:cNvPr>
          <p:cNvSpPr/>
          <p:nvPr/>
        </p:nvSpPr>
        <p:spPr>
          <a:xfrm>
            <a:off x="5870448" y="0"/>
            <a:ext cx="6357424" cy="6134100"/>
          </a:xfrm>
          <a:prstGeom prst="rect">
            <a:avLst/>
          </a:prstGeom>
          <a:solidFill>
            <a:srgbClr val="D9F0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FE46FFBD-A858-EE9B-72AE-CDDB36077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9D875E-95D4-47D8-ADD6-6E2A6A854649}"/>
              </a:ext>
            </a:extLst>
          </p:cNvPr>
          <p:cNvCxnSpPr>
            <a:cxnSpLocks/>
          </p:cNvCxnSpPr>
          <p:nvPr/>
        </p:nvCxnSpPr>
        <p:spPr>
          <a:xfrm>
            <a:off x="482652" y="1779875"/>
            <a:ext cx="0" cy="2641840"/>
          </a:xfrm>
          <a:prstGeom prst="line">
            <a:avLst/>
          </a:prstGeom>
          <a:ln w="63500">
            <a:solidFill>
              <a:srgbClr val="F2A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812B7B1D-A06B-F33E-2E42-D9BADFAEFD3F}"/>
              </a:ext>
            </a:extLst>
          </p:cNvPr>
          <p:cNvSpPr txBox="1">
            <a:spLocks/>
          </p:cNvSpPr>
          <p:nvPr/>
        </p:nvSpPr>
        <p:spPr>
          <a:xfrm>
            <a:off x="719234" y="2522285"/>
            <a:ext cx="4579619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effectLst/>
                <a:latin typeface="Georgia" panose="02040502050405020303" pitchFamily="18" charset="0"/>
                <a:ea typeface="Open Sans Light" pitchFamily="2" charset="0"/>
                <a:cs typeface="Open Sans Light" pitchFamily="2" charset="0"/>
              </a:rPr>
              <a:t>Person X may be doing Bad Thing Y, but we will continue to maintain high standards of public service and transparency.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864FD-3629-C4A9-DB83-49E241D4C6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87591" y="1600610"/>
            <a:ext cx="2923137" cy="2932880"/>
          </a:xfrm>
          <a:prstGeom prst="rect">
            <a:avLst/>
          </a:prstGeom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07BE404-36C6-507B-F1CD-61A6EC01A468}"/>
              </a:ext>
            </a:extLst>
          </p:cNvPr>
          <p:cNvGrpSpPr/>
          <p:nvPr/>
        </p:nvGrpSpPr>
        <p:grpSpPr>
          <a:xfrm>
            <a:off x="228598" y="6244567"/>
            <a:ext cx="1714502" cy="346279"/>
            <a:chOff x="409573" y="6244567"/>
            <a:chExt cx="2474976" cy="49987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CE42A44-F1F5-34EB-C527-C1ABB56B106C}"/>
                </a:ext>
              </a:extLst>
            </p:cNvPr>
            <p:cNvSpPr/>
            <p:nvPr/>
          </p:nvSpPr>
          <p:spPr>
            <a:xfrm>
              <a:off x="1067941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D5C887-1832-4AF7-B6FA-854552777EFE}"/>
                </a:ext>
              </a:extLst>
            </p:cNvPr>
            <p:cNvSpPr/>
            <p:nvPr/>
          </p:nvSpPr>
          <p:spPr>
            <a:xfrm>
              <a:off x="409573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52D036D-2F35-AA34-3732-7C0366B05E08}"/>
                </a:ext>
              </a:extLst>
            </p:cNvPr>
            <p:cNvSpPr/>
            <p:nvPr/>
          </p:nvSpPr>
          <p:spPr>
            <a:xfrm>
              <a:off x="1726309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933527B-CF40-E4FA-88C3-51BE88D98021}"/>
                </a:ext>
              </a:extLst>
            </p:cNvPr>
            <p:cNvSpPr/>
            <p:nvPr/>
          </p:nvSpPr>
          <p:spPr>
            <a:xfrm>
              <a:off x="2384677" y="6244567"/>
              <a:ext cx="499872" cy="499872"/>
            </a:xfrm>
            <a:prstGeom prst="ellipse">
              <a:avLst/>
            </a:prstGeom>
            <a:solidFill>
              <a:srgbClr val="009C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08348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201BD-3DC3-BB37-8525-9E2D3F9C3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ty with snow covered mountains in the background&#10;&#10;Description automatically generated">
            <a:extLst>
              <a:ext uri="{FF2B5EF4-FFF2-40B4-BE49-F238E27FC236}">
                <a16:creationId xmlns:a16="http://schemas.microsoft.com/office/drawing/2014/main" id="{A93A16D2-04D9-A86D-EA9E-37B46A19D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0438"/>
            <a:ext cx="12227872" cy="4458077"/>
          </a:xfrm>
          <a:prstGeom prst="rect">
            <a:avLst/>
          </a:prstGeom>
        </p:spPr>
      </p:pic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157C697E-0018-7F04-DF4B-1BEA8A3F3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EB62CB-16A9-D091-9372-5D7E8A4E5DA4}"/>
              </a:ext>
            </a:extLst>
          </p:cNvPr>
          <p:cNvSpPr/>
          <p:nvPr/>
        </p:nvSpPr>
        <p:spPr>
          <a:xfrm>
            <a:off x="-1" y="0"/>
            <a:ext cx="12192001" cy="1687033"/>
          </a:xfrm>
          <a:prstGeom prst="rect">
            <a:avLst/>
          </a:prstGeom>
          <a:solidFill>
            <a:srgbClr val="002B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631DFF-6053-71C4-1E14-55DFB6C64B68}"/>
              </a:ext>
            </a:extLst>
          </p:cNvPr>
          <p:cNvSpPr txBox="1">
            <a:spLocks/>
          </p:cNvSpPr>
          <p:nvPr/>
        </p:nvSpPr>
        <p:spPr>
          <a:xfrm>
            <a:off x="409573" y="534156"/>
            <a:ext cx="11372852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TAKEAWAYS</a:t>
            </a:r>
            <a:endParaRPr lang="en-US" sz="5400" b="1" dirty="0">
              <a:solidFill>
                <a:schemeClr val="bg1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81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32A8C-4183-1B17-79F5-DFE7480F8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D4DB395B-6093-5895-C815-4FC49A5F05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955"/>
          <a:stretch>
            <a:fillRect/>
          </a:stretch>
        </p:blipFill>
        <p:spPr>
          <a:xfrm>
            <a:off x="-1" y="5233987"/>
            <a:ext cx="12192001" cy="16240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C22CC8-4781-21EA-CA0C-DB3D6C97938A}"/>
              </a:ext>
            </a:extLst>
          </p:cNvPr>
          <p:cNvSpPr txBox="1">
            <a:spLocks/>
          </p:cNvSpPr>
          <p:nvPr/>
        </p:nvSpPr>
        <p:spPr>
          <a:xfrm>
            <a:off x="431292" y="758248"/>
            <a:ext cx="11329416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2B3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BUILD A BUBBLE OF CERTAINTY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3C4B0528-637E-94D9-BF14-30867DD84E8D}"/>
              </a:ext>
            </a:extLst>
          </p:cNvPr>
          <p:cNvGraphicFramePr>
            <a:graphicFrameLocks/>
          </p:cNvGraphicFramePr>
          <p:nvPr/>
        </p:nvGraphicFramePr>
        <p:xfrm>
          <a:off x="1675285" y="1724025"/>
          <a:ext cx="8877300" cy="365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03AC11A-E1A5-883A-CE0F-2772D0C7EC9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776008" y="3804987"/>
            <a:ext cx="1247398" cy="1247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336939-D2C6-8DFD-5123-738EA1A1EED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286877" y="2044814"/>
            <a:ext cx="1247398" cy="1247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D44686-28E0-3EEE-35F9-1A1FC3AB326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286877" y="3804987"/>
            <a:ext cx="1247398" cy="12473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1F81E9-14AD-6A23-DABE-428BA08902E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776008" y="2048628"/>
            <a:ext cx="1243584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05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54787325-5A73-85DC-C347-F16042D9B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6237C0-8941-8E5B-1B0B-7D0132FB9126}"/>
              </a:ext>
            </a:extLst>
          </p:cNvPr>
          <p:cNvSpPr txBox="1"/>
          <p:nvPr/>
        </p:nvSpPr>
        <p:spPr>
          <a:xfrm>
            <a:off x="242888" y="6167409"/>
            <a:ext cx="6529387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JUNE 2025 NCDA CONFERENCE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A49836-A340-6196-EDC6-F02C780C1604}"/>
              </a:ext>
            </a:extLst>
          </p:cNvPr>
          <p:cNvSpPr/>
          <p:nvPr/>
        </p:nvSpPr>
        <p:spPr>
          <a:xfrm>
            <a:off x="7773924" y="877824"/>
            <a:ext cx="3622129" cy="3998976"/>
          </a:xfrm>
          <a:prstGeom prst="rect">
            <a:avLst/>
          </a:prstGeom>
          <a:solidFill>
            <a:srgbClr val="002B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46AE5-C14A-2716-CBE4-4E5FDC4472E9}"/>
              </a:ext>
            </a:extLst>
          </p:cNvPr>
          <p:cNvSpPr txBox="1"/>
          <p:nvPr/>
        </p:nvSpPr>
        <p:spPr>
          <a:xfrm>
            <a:off x="7360500" y="4188470"/>
            <a:ext cx="4437889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a typeface="Open Sans ExtraBold" pitchFamily="2" charset="0"/>
                <a:cs typeface="Open Sans ExtraBold" pitchFamily="2" charset="0"/>
              </a:rPr>
              <a:t>SCAN 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3BF8C3-6080-2108-84D2-E8520159951A}"/>
              </a:ext>
            </a:extLst>
          </p:cNvPr>
          <p:cNvSpPr>
            <a:spLocks noChangeAspect="1"/>
          </p:cNvSpPr>
          <p:nvPr/>
        </p:nvSpPr>
        <p:spPr>
          <a:xfrm>
            <a:off x="8184984" y="1231392"/>
            <a:ext cx="2788920" cy="27919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2AB09D-145B-6A2F-38D8-3D20BDF0E988}"/>
              </a:ext>
            </a:extLst>
          </p:cNvPr>
          <p:cNvSpPr/>
          <p:nvPr/>
        </p:nvSpPr>
        <p:spPr>
          <a:xfrm>
            <a:off x="804672" y="877824"/>
            <a:ext cx="6969252" cy="3998976"/>
          </a:xfrm>
          <a:prstGeom prst="rect">
            <a:avLst/>
          </a:prstGeom>
          <a:solidFill>
            <a:srgbClr val="D9F0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08FABDA-03BC-D222-2EA8-7597FAB26A07}"/>
              </a:ext>
            </a:extLst>
          </p:cNvPr>
          <p:cNvSpPr txBox="1">
            <a:spLocks/>
          </p:cNvSpPr>
          <p:nvPr/>
        </p:nvSpPr>
        <p:spPr>
          <a:xfrm>
            <a:off x="1218096" y="1346152"/>
            <a:ext cx="4014864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B3C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TYLER DURFEE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08B0A4-189D-28E9-1E01-31339F95D5BF}"/>
              </a:ext>
            </a:extLst>
          </p:cNvPr>
          <p:cNvSpPr txBox="1">
            <a:spLocks/>
          </p:cNvSpPr>
          <p:nvPr/>
        </p:nvSpPr>
        <p:spPr>
          <a:xfrm>
            <a:off x="1218096" y="1821731"/>
            <a:ext cx="5125554" cy="264549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rgbClr val="002B3C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Policy &amp; Program Manager</a:t>
            </a:r>
          </a:p>
          <a:p>
            <a:r>
              <a:rPr lang="en-US" sz="2200" dirty="0">
                <a:solidFill>
                  <a:srgbClr val="002B3C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tyler.durfee@slc.gov</a:t>
            </a:r>
          </a:p>
          <a:p>
            <a:endParaRPr lang="en-US" sz="2200" dirty="0">
              <a:solidFill>
                <a:srgbClr val="002B3C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2200" dirty="0">
              <a:solidFill>
                <a:srgbClr val="002B3C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2200" b="1" dirty="0">
                <a:solidFill>
                  <a:srgbClr val="002B3C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Salt Lake City</a:t>
            </a:r>
          </a:p>
          <a:p>
            <a:r>
              <a:rPr lang="en-US" sz="2200" dirty="0">
                <a:solidFill>
                  <a:srgbClr val="002B3C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Housing Stability Division</a:t>
            </a:r>
          </a:p>
          <a:p>
            <a:r>
              <a:rPr lang="en-US" sz="2200" dirty="0">
                <a:solidFill>
                  <a:srgbClr val="002B3C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www.slc.gov/housingstability/data/</a:t>
            </a:r>
          </a:p>
          <a:p>
            <a:endParaRPr lang="en-US" sz="2200" dirty="0">
              <a:solidFill>
                <a:srgbClr val="002B3C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2200" dirty="0">
              <a:solidFill>
                <a:srgbClr val="002B3C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DA7925-9405-3A8A-5C22-0AB01C48D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381" y="1403413"/>
            <a:ext cx="25241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0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39951-3568-AD21-991D-F6EC01444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 with a clock tower&#10;&#10;Description automatically generated">
            <a:extLst>
              <a:ext uri="{FF2B5EF4-FFF2-40B4-BE49-F238E27FC236}">
                <a16:creationId xmlns:a16="http://schemas.microsoft.com/office/drawing/2014/main" id="{7CD7BE31-9EA2-A551-D362-47962999B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33" t="16629" r="21681" b="6610"/>
          <a:stretch/>
        </p:blipFill>
        <p:spPr>
          <a:xfrm>
            <a:off x="5870448" y="0"/>
            <a:ext cx="6357424" cy="6697091"/>
          </a:xfrm>
          <a:prstGeom prst="rect">
            <a:avLst/>
          </a:prstGeom>
        </p:spPr>
      </p:pic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C6A021FC-F277-CEC1-1EE6-460D12E53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4B9BFF-DE5B-1969-1998-8CEF700401BD}"/>
              </a:ext>
            </a:extLst>
          </p:cNvPr>
          <p:cNvCxnSpPr>
            <a:cxnSpLocks/>
          </p:cNvCxnSpPr>
          <p:nvPr/>
        </p:nvCxnSpPr>
        <p:spPr>
          <a:xfrm>
            <a:off x="482652" y="1779875"/>
            <a:ext cx="0" cy="2641840"/>
          </a:xfrm>
          <a:prstGeom prst="line">
            <a:avLst/>
          </a:prstGeom>
          <a:ln w="63500">
            <a:solidFill>
              <a:srgbClr val="F2A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24F3193B-6031-6397-D3C6-FE282BAC0ED8}"/>
              </a:ext>
            </a:extLst>
          </p:cNvPr>
          <p:cNvSpPr txBox="1">
            <a:spLocks/>
          </p:cNvSpPr>
          <p:nvPr/>
        </p:nvSpPr>
        <p:spPr>
          <a:xfrm>
            <a:off x="843059" y="2472931"/>
            <a:ext cx="4579619" cy="12557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effectLst/>
                <a:latin typeface="Georgia" panose="02040502050405020303" pitchFamily="18" charset="0"/>
                <a:ea typeface="Open Sans Light" pitchFamily="2" charset="0"/>
                <a:cs typeface="Open Sans Light" pitchFamily="2" charset="0"/>
              </a:rPr>
              <a:t>How do you communicate with your team in </a:t>
            </a:r>
          </a:p>
          <a:p>
            <a:r>
              <a:rPr lang="en-US" sz="2800" dirty="0">
                <a:effectLst/>
                <a:latin typeface="Georgia" panose="02040502050405020303" pitchFamily="18" charset="0"/>
                <a:ea typeface="Open Sans Light" pitchFamily="2" charset="0"/>
                <a:cs typeface="Open Sans Light" pitchFamily="2" charset="0"/>
              </a:rPr>
              <a:t>times of uncertainty?</a:t>
            </a:r>
            <a:endParaRPr lang="en-US" sz="2800" dirty="0">
              <a:latin typeface="Georgia" panose="02040502050405020303" pitchFamily="18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5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816A6-F849-159B-7C33-82A5E8E3F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0ACCD7EA-DA66-8955-FECE-345B0E97F4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955"/>
          <a:stretch>
            <a:fillRect/>
          </a:stretch>
        </p:blipFill>
        <p:spPr>
          <a:xfrm>
            <a:off x="-1" y="5233987"/>
            <a:ext cx="12192001" cy="16240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C49449A-3AF1-539D-16EF-6420CEC6BB95}"/>
              </a:ext>
            </a:extLst>
          </p:cNvPr>
          <p:cNvSpPr txBox="1">
            <a:spLocks/>
          </p:cNvSpPr>
          <p:nvPr/>
        </p:nvSpPr>
        <p:spPr>
          <a:xfrm>
            <a:off x="431292" y="758248"/>
            <a:ext cx="11329416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2B3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SOURCES OF UNCERTAINTY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6F1A1DFA-C253-2482-4F8E-C290E86A48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264604"/>
              </p:ext>
            </p:extLst>
          </p:nvPr>
        </p:nvGraphicFramePr>
        <p:xfrm>
          <a:off x="1675285" y="1724025"/>
          <a:ext cx="8877300" cy="365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Icon&#10;&#10;AI-generated content may be incorrect.">
            <a:extLst>
              <a:ext uri="{FF2B5EF4-FFF2-40B4-BE49-F238E27FC236}">
                <a16:creationId xmlns:a16="http://schemas.microsoft.com/office/drawing/2014/main" id="{391AA62F-1851-A312-649A-80682A94F7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6008" y="3804987"/>
            <a:ext cx="1247398" cy="1247398"/>
          </a:xfrm>
          <a:prstGeom prst="rect">
            <a:avLst/>
          </a:prstGeom>
        </p:spPr>
      </p:pic>
      <p:pic>
        <p:nvPicPr>
          <p:cNvPr id="12" name="Picture 11" descr="Icon&#10;&#10;AI-generated content may be incorrect.">
            <a:extLst>
              <a:ext uri="{FF2B5EF4-FFF2-40B4-BE49-F238E27FC236}">
                <a16:creationId xmlns:a16="http://schemas.microsoft.com/office/drawing/2014/main" id="{5187890B-4407-1D8B-7177-CF624A0D33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877" y="2044814"/>
            <a:ext cx="1247398" cy="1247398"/>
          </a:xfrm>
          <a:prstGeom prst="rect">
            <a:avLst/>
          </a:prstGeom>
        </p:spPr>
      </p:pic>
      <p:pic>
        <p:nvPicPr>
          <p:cNvPr id="14" name="Picture 13" descr="Icon&#10;&#10;AI-generated content may be incorrect.">
            <a:extLst>
              <a:ext uri="{FF2B5EF4-FFF2-40B4-BE49-F238E27FC236}">
                <a16:creationId xmlns:a16="http://schemas.microsoft.com/office/drawing/2014/main" id="{FFC6EFF7-E0BF-5856-82FD-17ABC11020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877" y="3804987"/>
            <a:ext cx="1247398" cy="1247398"/>
          </a:xfrm>
          <a:prstGeom prst="rect">
            <a:avLst/>
          </a:prstGeom>
        </p:spPr>
      </p:pic>
      <p:pic>
        <p:nvPicPr>
          <p:cNvPr id="18" name="Picture 17" descr="Icon&#10;&#10;AI-generated content may be incorrect.">
            <a:extLst>
              <a:ext uri="{FF2B5EF4-FFF2-40B4-BE49-F238E27FC236}">
                <a16:creationId xmlns:a16="http://schemas.microsoft.com/office/drawing/2014/main" id="{AFD96146-34C4-C982-D32C-ECA43CF1A4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6008" y="2048628"/>
            <a:ext cx="1243584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0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A4DA2-99DB-0313-4745-D50E98859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AF69C7DF-E4A4-2EDD-8825-F7706EF512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955"/>
          <a:stretch>
            <a:fillRect/>
          </a:stretch>
        </p:blipFill>
        <p:spPr>
          <a:xfrm>
            <a:off x="-1" y="5233987"/>
            <a:ext cx="12192001" cy="16240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38FE42-908C-2132-3B09-9DF400CB4084}"/>
              </a:ext>
            </a:extLst>
          </p:cNvPr>
          <p:cNvSpPr txBox="1">
            <a:spLocks/>
          </p:cNvSpPr>
          <p:nvPr/>
        </p:nvSpPr>
        <p:spPr>
          <a:xfrm>
            <a:off x="431292" y="758248"/>
            <a:ext cx="11329416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2B3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BUILD A BUBBLE OF CERTAINTY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3E5AC719-8864-44EF-7D62-388F847126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069265"/>
              </p:ext>
            </p:extLst>
          </p:nvPr>
        </p:nvGraphicFramePr>
        <p:xfrm>
          <a:off x="1675285" y="1724025"/>
          <a:ext cx="8877300" cy="365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B2093C2-8894-7AC8-256D-A3E39D76E8C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776008" y="3804987"/>
            <a:ext cx="1247398" cy="1247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60F44F-BC92-5299-2834-37B344C765A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286877" y="2044814"/>
            <a:ext cx="1247398" cy="1247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DFA945-8625-53C9-3522-FC56FF5C0E4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286877" y="3804987"/>
            <a:ext cx="1247398" cy="12473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670CEE-2981-21F8-A971-357B288044C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776008" y="2048628"/>
            <a:ext cx="1243584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5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E3B03-E738-D0C5-D5C7-B847DD758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ty with snow covered mountains in the background&#10;&#10;Description automatically generated">
            <a:extLst>
              <a:ext uri="{FF2B5EF4-FFF2-40B4-BE49-F238E27FC236}">
                <a16:creationId xmlns:a16="http://schemas.microsoft.com/office/drawing/2014/main" id="{34EE3ED2-A842-50EA-7A27-14D14EBCB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0438"/>
            <a:ext cx="12227872" cy="4458077"/>
          </a:xfrm>
          <a:prstGeom prst="rect">
            <a:avLst/>
          </a:prstGeom>
        </p:spPr>
      </p:pic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C3EF053D-A623-AF5D-22BB-0C6A158FB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BE890D-13DA-199B-F47B-CB0E88C2CA75}"/>
              </a:ext>
            </a:extLst>
          </p:cNvPr>
          <p:cNvSpPr/>
          <p:nvPr/>
        </p:nvSpPr>
        <p:spPr>
          <a:xfrm>
            <a:off x="-1" y="0"/>
            <a:ext cx="12192001" cy="1687033"/>
          </a:xfrm>
          <a:prstGeom prst="rect">
            <a:avLst/>
          </a:prstGeom>
          <a:solidFill>
            <a:srgbClr val="002B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D906D8-4642-1955-C570-4B52F0B5007C}"/>
              </a:ext>
            </a:extLst>
          </p:cNvPr>
          <p:cNvSpPr txBox="1">
            <a:spLocks/>
          </p:cNvSpPr>
          <p:nvPr/>
        </p:nvSpPr>
        <p:spPr>
          <a:xfrm>
            <a:off x="409573" y="534156"/>
            <a:ext cx="11372852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BUILD A VISION</a:t>
            </a:r>
          </a:p>
        </p:txBody>
      </p:sp>
    </p:spTree>
    <p:extLst>
      <p:ext uri="{BB962C8B-B14F-4D97-AF65-F5344CB8AC3E}">
        <p14:creationId xmlns:p14="http://schemas.microsoft.com/office/powerpoint/2010/main" val="229198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6DACE-9D92-B80E-8720-70F6F707E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020B9F-5BD5-8621-5AB0-4976B138829E}"/>
              </a:ext>
            </a:extLst>
          </p:cNvPr>
          <p:cNvSpPr/>
          <p:nvPr/>
        </p:nvSpPr>
        <p:spPr>
          <a:xfrm>
            <a:off x="5870448" y="0"/>
            <a:ext cx="6357424" cy="6134100"/>
          </a:xfrm>
          <a:prstGeom prst="rect">
            <a:avLst/>
          </a:prstGeom>
          <a:solidFill>
            <a:srgbClr val="D9F0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88F3064E-A033-3387-1210-552BBF14F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37" y="5233987"/>
            <a:ext cx="12227873" cy="16240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7ECFCFA-9A81-603D-1D4D-FF4434F0D3F9}"/>
              </a:ext>
            </a:extLst>
          </p:cNvPr>
          <p:cNvSpPr txBox="1">
            <a:spLocks/>
          </p:cNvSpPr>
          <p:nvPr/>
        </p:nvSpPr>
        <p:spPr>
          <a:xfrm>
            <a:off x="431292" y="758248"/>
            <a:ext cx="5007864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B3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FIND THE WHY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9A2B69-9D7E-C814-AA00-B842B4289399}"/>
              </a:ext>
            </a:extLst>
          </p:cNvPr>
          <p:cNvSpPr txBox="1">
            <a:spLocks/>
          </p:cNvSpPr>
          <p:nvPr/>
        </p:nvSpPr>
        <p:spPr>
          <a:xfrm>
            <a:off x="431292" y="1376098"/>
            <a:ext cx="5007864" cy="41156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What Motivates Each Team Member?</a:t>
            </a: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Financial stability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Promotions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Assignments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Respect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Recognition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Team relationships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Professional pride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Public service</a:t>
            </a:r>
          </a:p>
          <a:p>
            <a:pPr lvl="1">
              <a:lnSpc>
                <a:spcPct val="150000"/>
              </a:lnSpc>
              <a:buSzPct val="110000"/>
            </a:pP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Create a Vision, Mission, and Objectives</a:t>
            </a:r>
          </a:p>
        </p:txBody>
      </p:sp>
      <p:pic>
        <p:nvPicPr>
          <p:cNvPr id="12" name="Picture 11" descr="Shape, icon, circle&#10;&#10;AI-generated content may be incorrect.">
            <a:extLst>
              <a:ext uri="{FF2B5EF4-FFF2-40B4-BE49-F238E27FC236}">
                <a16:creationId xmlns:a16="http://schemas.microsoft.com/office/drawing/2014/main" id="{C20995EE-4F06-DE22-C942-1A12854A3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720" y="1600610"/>
            <a:ext cx="2932880" cy="293288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055C0993-38AA-5328-F4C5-1FF26880B90C}"/>
              </a:ext>
            </a:extLst>
          </p:cNvPr>
          <p:cNvGrpSpPr/>
          <p:nvPr/>
        </p:nvGrpSpPr>
        <p:grpSpPr>
          <a:xfrm>
            <a:off x="228598" y="6244567"/>
            <a:ext cx="1714502" cy="346279"/>
            <a:chOff x="409573" y="6244567"/>
            <a:chExt cx="2474976" cy="49987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4B068ED-44E4-CE75-8941-6B2B2D8DDD0F}"/>
                </a:ext>
              </a:extLst>
            </p:cNvPr>
            <p:cNvSpPr/>
            <p:nvPr/>
          </p:nvSpPr>
          <p:spPr>
            <a:xfrm>
              <a:off x="1067941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9A51373-42FB-A93A-8E05-55C5F0D89386}"/>
                </a:ext>
              </a:extLst>
            </p:cNvPr>
            <p:cNvSpPr/>
            <p:nvPr/>
          </p:nvSpPr>
          <p:spPr>
            <a:xfrm>
              <a:off x="409573" y="6244567"/>
              <a:ext cx="499872" cy="499872"/>
            </a:xfrm>
            <a:prstGeom prst="ellipse">
              <a:avLst/>
            </a:prstGeom>
            <a:solidFill>
              <a:srgbClr val="009C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C2AD023-CF5D-9F94-4769-70160FA0E902}"/>
                </a:ext>
              </a:extLst>
            </p:cNvPr>
            <p:cNvSpPr/>
            <p:nvPr/>
          </p:nvSpPr>
          <p:spPr>
            <a:xfrm>
              <a:off x="1726309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5DFCA31-CABB-46E2-4471-2E7AE33837E2}"/>
                </a:ext>
              </a:extLst>
            </p:cNvPr>
            <p:cNvSpPr/>
            <p:nvPr/>
          </p:nvSpPr>
          <p:spPr>
            <a:xfrm>
              <a:off x="2384677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250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D071C-E066-A43E-CB96-715CDF1F6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ty with snow covered mountains in the background&#10;&#10;Description automatically generated">
            <a:extLst>
              <a:ext uri="{FF2B5EF4-FFF2-40B4-BE49-F238E27FC236}">
                <a16:creationId xmlns:a16="http://schemas.microsoft.com/office/drawing/2014/main" id="{396DEED7-5AC4-E8A4-CF3D-A2F8704D9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0438"/>
            <a:ext cx="12227872" cy="4458077"/>
          </a:xfrm>
          <a:prstGeom prst="rect">
            <a:avLst/>
          </a:prstGeom>
        </p:spPr>
      </p:pic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48B2267E-3963-BCF4-E40E-A562B7705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5C10EC-4223-2801-33C8-C0C23EB8F6F2}"/>
              </a:ext>
            </a:extLst>
          </p:cNvPr>
          <p:cNvSpPr/>
          <p:nvPr/>
        </p:nvSpPr>
        <p:spPr>
          <a:xfrm>
            <a:off x="-1" y="0"/>
            <a:ext cx="12192001" cy="1687033"/>
          </a:xfrm>
          <a:prstGeom prst="rect">
            <a:avLst/>
          </a:prstGeom>
          <a:solidFill>
            <a:srgbClr val="002B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A29A51-6200-3071-0402-C483C8710A34}"/>
              </a:ext>
            </a:extLst>
          </p:cNvPr>
          <p:cNvSpPr txBox="1">
            <a:spLocks/>
          </p:cNvSpPr>
          <p:nvPr/>
        </p:nvSpPr>
        <p:spPr>
          <a:xfrm>
            <a:off x="409573" y="534156"/>
            <a:ext cx="11372852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RESPOND STRATEGICALLY</a:t>
            </a:r>
          </a:p>
        </p:txBody>
      </p:sp>
    </p:spTree>
    <p:extLst>
      <p:ext uri="{BB962C8B-B14F-4D97-AF65-F5344CB8AC3E}">
        <p14:creationId xmlns:p14="http://schemas.microsoft.com/office/powerpoint/2010/main" val="118259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0EA92-06C4-AAA6-CA1A-74C4D61DB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4A984C8-FE7B-16E1-DE6F-A09F569A7F70}"/>
              </a:ext>
            </a:extLst>
          </p:cNvPr>
          <p:cNvSpPr/>
          <p:nvPr/>
        </p:nvSpPr>
        <p:spPr>
          <a:xfrm>
            <a:off x="5870448" y="0"/>
            <a:ext cx="6357424" cy="6134100"/>
          </a:xfrm>
          <a:prstGeom prst="rect">
            <a:avLst/>
          </a:prstGeom>
          <a:solidFill>
            <a:srgbClr val="D9F0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00AB02D7-4375-8FB4-1A9A-A7D0BD108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DC0838-A0F0-0C34-7BF9-3CD3D55FDC35}"/>
              </a:ext>
            </a:extLst>
          </p:cNvPr>
          <p:cNvSpPr txBox="1">
            <a:spLocks/>
          </p:cNvSpPr>
          <p:nvPr/>
        </p:nvSpPr>
        <p:spPr>
          <a:xfrm>
            <a:off x="431292" y="758248"/>
            <a:ext cx="5007864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B3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STAY INFORMED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78250B-1D6B-9D28-3585-0F3A03D437ED}"/>
              </a:ext>
            </a:extLst>
          </p:cNvPr>
          <p:cNvSpPr txBox="1">
            <a:spLocks/>
          </p:cNvSpPr>
          <p:nvPr/>
        </p:nvSpPr>
        <p:spPr>
          <a:xfrm>
            <a:off x="431292" y="1376098"/>
            <a:ext cx="5007864" cy="33769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50000"/>
              </a:lnSpc>
              <a:buSzPct val="110000"/>
            </a:pPr>
            <a:r>
              <a:rPr lang="en-US" sz="1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Intentionally Seek Information</a:t>
            </a:r>
            <a:endParaRPr lang="en-US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Community concerns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Team concerns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Subject matter experts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Professional networks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National organizations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News from a range of perspectives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Academic research</a:t>
            </a:r>
          </a:p>
          <a:p>
            <a:pPr marL="742950" lvl="1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Official documents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0C07BD-EDB3-DE47-253C-0706A30DF1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82720" y="1600610"/>
            <a:ext cx="2932880" cy="29328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E4D513E-0709-BC57-DD99-990A8EA0F5B5}"/>
              </a:ext>
            </a:extLst>
          </p:cNvPr>
          <p:cNvGrpSpPr/>
          <p:nvPr/>
        </p:nvGrpSpPr>
        <p:grpSpPr>
          <a:xfrm>
            <a:off x="228598" y="6244567"/>
            <a:ext cx="1714502" cy="346279"/>
            <a:chOff x="409573" y="6244567"/>
            <a:chExt cx="2474976" cy="49987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1D72A27-3637-228D-DB8F-B77B86CB81FF}"/>
                </a:ext>
              </a:extLst>
            </p:cNvPr>
            <p:cNvSpPr/>
            <p:nvPr/>
          </p:nvSpPr>
          <p:spPr>
            <a:xfrm>
              <a:off x="1067941" y="6244567"/>
              <a:ext cx="499872" cy="499872"/>
            </a:xfrm>
            <a:prstGeom prst="ellipse">
              <a:avLst/>
            </a:prstGeom>
            <a:solidFill>
              <a:srgbClr val="009C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8CEB6A-B5BB-22FB-C3E7-7439253D8C6C}"/>
                </a:ext>
              </a:extLst>
            </p:cNvPr>
            <p:cNvSpPr/>
            <p:nvPr/>
          </p:nvSpPr>
          <p:spPr>
            <a:xfrm>
              <a:off x="409573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67EA1C5-AA2A-389A-D21B-B5F29BCD7613}"/>
                </a:ext>
              </a:extLst>
            </p:cNvPr>
            <p:cNvSpPr/>
            <p:nvPr/>
          </p:nvSpPr>
          <p:spPr>
            <a:xfrm>
              <a:off x="1726309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4844A40-F914-A883-06C1-E9C27D363DB1}"/>
                </a:ext>
              </a:extLst>
            </p:cNvPr>
            <p:cNvSpPr/>
            <p:nvPr/>
          </p:nvSpPr>
          <p:spPr>
            <a:xfrm>
              <a:off x="2384677" y="6244567"/>
              <a:ext cx="499872" cy="499872"/>
            </a:xfrm>
            <a:prstGeom prst="ellipse">
              <a:avLst/>
            </a:prstGeom>
            <a:solidFill>
              <a:srgbClr val="D8D4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34337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95CCA485BA4D9A1D6C95B6BF98BB" ma:contentTypeVersion="4" ma:contentTypeDescription="Create a new document." ma:contentTypeScope="" ma:versionID="5dd1d3bb4c7253f52224c99e0f9f88e9">
  <xsd:schema xmlns:xsd="http://www.w3.org/2001/XMLSchema" xmlns:xs="http://www.w3.org/2001/XMLSchema" xmlns:p="http://schemas.microsoft.com/office/2006/metadata/properties" xmlns:ns2="cd708909-98ff-4d03-b300-14af36dd869a" targetNamespace="http://schemas.microsoft.com/office/2006/metadata/properties" ma:root="true" ma:fieldsID="5f039766d8f35547e1e167f845e8d4c6" ns2:_="">
    <xsd:import namespace="cd708909-98ff-4d03-b300-14af36dd86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08909-98ff-4d03-b300-14af36dd86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127AED-1035-4568-B5A2-AD5B5C6B9B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DF218F-40B8-4061-A85F-76D356E07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08909-98ff-4d03-b300-14af36dd86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3B5CD7-9AD8-4974-BACC-D3C5DD60499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751</Words>
  <Application>Microsoft Office PowerPoint</Application>
  <PresentationFormat>Widescreen</PresentationFormat>
  <Paragraphs>190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Aptos</vt:lpstr>
      <vt:lpstr>Arial</vt:lpstr>
      <vt:lpstr>Georgia</vt:lpstr>
      <vt:lpstr>Open Sans</vt:lpstr>
      <vt:lpstr>Open Sans ExtraBold</vt:lpstr>
      <vt:lpstr>Open Sans Light</vt:lpstr>
      <vt:lpstr>Open Sans SemiBold</vt:lpstr>
      <vt:lpstr>Wingdings</vt:lpstr>
      <vt:lpstr>Office Theme</vt:lpstr>
      <vt:lpstr>MANAGEMENT &amp;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Harris, Derk</dc:creator>
  <cp:lastModifiedBy>Durfee, Tyler</cp:lastModifiedBy>
  <cp:revision>15</cp:revision>
  <dcterms:created xsi:type="dcterms:W3CDTF">2024-08-20T15:22:54Z</dcterms:created>
  <dcterms:modified xsi:type="dcterms:W3CDTF">2025-06-05T22:08:29Z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0x01010045F295CCA485BA4D9A1D6C95B6BF98BB</vt:lpwstr>
  </property>
</Properties>
</file>