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3" r:id="rId10"/>
    <p:sldId id="266" r:id="rId11"/>
    <p:sldId id="265" r:id="rId12"/>
    <p:sldId id="268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78B4F"/>
    <a:srgbClr val="5753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5D7E72C-C0C6-45BC-B63A-5F4DCBA46A41}" v="59" dt="2025-06-12T04:52:15.06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512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196FA-4FBA-020A-BAD8-69F9E32CE6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E1E0CAB-A1E0-6231-EF3A-4CAC50EB6F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732FFA-2D54-3C36-EBE6-2EFED9553D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6BCBF-ABF6-47DC-B868-4943E2B3158D}" type="datetimeFigureOut">
              <a:rPr lang="en-US" smtClean="0"/>
              <a:t>6/12/2025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574166-B374-7E6F-3B8A-2453A1EBA8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CB025E-7C8D-BF59-EDB0-3763B3625F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F5463-FB7B-4BDD-A32A-3D611DEDD0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7176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35A003-2D9E-3D98-C0DB-2BE0930F57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A86C358-ACBD-96AE-8584-4B2BB4228A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E81ECE-B009-805A-EA97-78CA0CBF14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6BCBF-ABF6-47DC-B868-4943E2B3158D}" type="datetimeFigureOut">
              <a:rPr lang="en-US" smtClean="0"/>
              <a:t>6/12/2025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A20B9F-093B-3EF9-3976-7B5FE5B6B6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53070D-E930-C055-DDF6-90D670E52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F5463-FB7B-4BDD-A32A-3D611DEDD0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9518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A411299-916F-DA62-11FA-516872D0E0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F4DDE98-4CDB-0740-D8B7-B4ACA3B3A9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BE9294-1702-ABF9-A374-81A82E66A9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6BCBF-ABF6-47DC-B868-4943E2B3158D}" type="datetimeFigureOut">
              <a:rPr lang="en-US" smtClean="0"/>
              <a:t>6/12/2025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1D4F8E-A21B-E996-9DC1-EE34A40294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DF2D47-622E-D2FE-996C-9969C99545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F5463-FB7B-4BDD-A32A-3D611DEDD0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1213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BADEBB-2FEB-8C32-D73A-5F4347B6FD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7011C5-8D06-C135-2EE9-29D6B77386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015054-5B23-CF12-835E-A6FEB5FEC6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6BCBF-ABF6-47DC-B868-4943E2B3158D}" type="datetimeFigureOut">
              <a:rPr lang="en-US" smtClean="0"/>
              <a:t>6/12/2025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EA0E5B-951D-CD95-93BA-15D96C8793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D8E6F4-4A23-4A6E-A6FB-D940D4A5B8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F5463-FB7B-4BDD-A32A-3D611DEDD0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2917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E90563-AA6D-8595-08A2-F001F7DCB7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9FA9A2-9D0F-DF4A-02F8-A450692747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45A367-B3AE-4D83-8F6F-1139D02CEC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6BCBF-ABF6-47DC-B868-4943E2B3158D}" type="datetimeFigureOut">
              <a:rPr lang="en-US" smtClean="0"/>
              <a:t>6/12/2025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CB61B4-59E9-D735-643D-C80BB58BB7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98A967-602B-1331-F7CD-13E50369F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F5463-FB7B-4BDD-A32A-3D611DEDD0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3910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7D63C6-1B8D-4606-D22D-0CEBA02EF7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4E56B9-7DF5-D216-F489-FC195E6D37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BCB01C-C38D-5864-520A-D35CEAB330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179090-3DE0-2514-6FD7-10F53B917C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6BCBF-ABF6-47DC-B868-4943E2B3158D}" type="datetimeFigureOut">
              <a:rPr lang="en-US" smtClean="0"/>
              <a:t>6/12/2025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6BC6B5-7C17-CAC6-6778-68465B60D3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4DEE05-E532-25C1-64DE-A487C16897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F5463-FB7B-4BDD-A32A-3D611DEDD0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1367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C9980D-E084-3F7E-C8A8-41E1F78449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3E6C71-FF4F-7DF3-D7FB-2CF67DD128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2A0050-9734-811B-C4C9-525BF61F0C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49FD4C-CEA6-A88C-F6DD-B686A1E01C3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9900FE1-38FC-E944-A5D9-47B19C8A8B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D27283C-009D-C5D1-30C8-D2E5376A44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6BCBF-ABF6-47DC-B868-4943E2B3158D}" type="datetimeFigureOut">
              <a:rPr lang="en-US" smtClean="0"/>
              <a:t>6/12/2025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E1D5926-6B8A-EDC0-EFD5-CA13769969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792A56C-718B-BA65-FCE5-CCFE51DF2B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F5463-FB7B-4BDD-A32A-3D611DEDD0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9763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7EC561-AD71-6772-4CDC-F0663318DB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11DF83C-8DE3-BE63-AE5B-481B21047C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6BCBF-ABF6-47DC-B868-4943E2B3158D}" type="datetimeFigureOut">
              <a:rPr lang="en-US" smtClean="0"/>
              <a:t>6/12/2025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394D697-5141-DF8E-76E3-46E829A27A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C0CB58-2D29-71A7-FA1A-0448DF7CA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F5463-FB7B-4BDD-A32A-3D611DEDD0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7333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85CFE6A-1D11-8F62-10B3-DCA85EC9B9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6BCBF-ABF6-47DC-B868-4943E2B3158D}" type="datetimeFigureOut">
              <a:rPr lang="en-US" smtClean="0"/>
              <a:t>6/12/2025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F09A09-7D01-24AF-73CB-97562928D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C3C802-DA10-D374-A21D-495DC492B9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F5463-FB7B-4BDD-A32A-3D611DEDD0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4213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093C48-E0E7-95FD-3051-899192F44D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F5E1B8-1FCF-F74B-4A9F-3A679C187D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3E8254-451C-9196-5829-D981382E45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2B2A5F-4C86-7D48-0EC4-60FA126D47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6BCBF-ABF6-47DC-B868-4943E2B3158D}" type="datetimeFigureOut">
              <a:rPr lang="en-US" smtClean="0"/>
              <a:t>6/12/2025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36C325-F0F8-28A3-C153-8BAF75D80F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CCFEC8-9CAF-7C42-2E6E-0C8A714FF3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F5463-FB7B-4BDD-A32A-3D611DEDD0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6121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30856C-B077-E81B-8F74-BC9D5901CB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FCF72E8-A51C-8114-87D8-D1BAA025AE6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92E3EC-A733-0257-144C-69079F6EB1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96F4BC-B6C9-D4EC-E046-23FC399E54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6BCBF-ABF6-47DC-B868-4943E2B3158D}" type="datetimeFigureOut">
              <a:rPr lang="en-US" smtClean="0"/>
              <a:t>6/12/2025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245B2B-7BCE-A095-EA95-0ED0D47C80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4C234C-9500-9948-531B-5E421AF266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F5463-FB7B-4BDD-A32A-3D611DEDD0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7948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BCF19C4-9B5B-713B-2700-BD7B7FAFF2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C039EF-592F-413E-0891-39B9D951A6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AA3334-68BD-D3B3-3EDE-8F2C8E5C62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156BCBF-ABF6-47DC-B868-4943E2B3158D}" type="datetimeFigureOut">
              <a:rPr lang="en-US" smtClean="0"/>
              <a:t>6/12/2025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8B2C40-2862-2FF4-BCCA-A7F1F7DB94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B7944B-421C-666A-7478-499969BEE0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60F5463-FB7B-4BDD-A32A-3D611DEDD0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398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Content Placeholder 8" descr="A picture containing outdoor, sky, green, sign&#10;&#10;AI-generated content may be incorrect.">
            <a:extLst>
              <a:ext uri="{FF2B5EF4-FFF2-40B4-BE49-F238E27FC236}">
                <a16:creationId xmlns:a16="http://schemas.microsoft.com/office/drawing/2014/main" id="{1D9FE9FC-3980-B61D-442D-7C119BAC6E9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69"/>
          <a:stretch/>
        </p:blipFill>
        <p:spPr>
          <a:xfrm>
            <a:off x="20" y="-7624"/>
            <a:ext cx="12191981" cy="6887365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4D60F200-5EB0-B223-2439-C96C67F0FE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4589414" y="-733991"/>
            <a:ext cx="3020876" cy="12206596"/>
          </a:xfrm>
          <a:prstGeom prst="rect">
            <a:avLst/>
          </a:prstGeom>
          <a:gradFill flip="none" rotWithShape="1">
            <a:gsLst>
              <a:gs pos="21000">
                <a:srgbClr val="000000">
                  <a:alpha val="62000"/>
                </a:srgbClr>
              </a:gs>
              <a:gs pos="100000">
                <a:srgbClr val="000000">
                  <a:alpha val="0"/>
                </a:srgb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6567EA8-C72D-4B9B-D23F-6B2E9F9C9F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3446" y="0"/>
            <a:ext cx="2843402" cy="6879745"/>
          </a:xfrm>
          <a:prstGeom prst="rect">
            <a:avLst/>
          </a:prstGeom>
          <a:gradFill flip="none" rotWithShape="1">
            <a:gsLst>
              <a:gs pos="5000">
                <a:schemeClr val="accent2"/>
              </a:gs>
              <a:gs pos="49000">
                <a:schemeClr val="accent5">
                  <a:lumMod val="60000"/>
                  <a:lumOff val="40000"/>
                  <a:alpha val="0"/>
                </a:schemeClr>
              </a:gs>
            </a:gsLst>
            <a:lin ang="9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EFBFA78-9360-1E01-5448-6D5AE0A326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9038704" y="21736"/>
            <a:ext cx="3152862" cy="6858008"/>
          </a:xfrm>
          <a:prstGeom prst="rect">
            <a:avLst/>
          </a:prstGeom>
          <a:gradFill flip="none" rotWithShape="1">
            <a:gsLst>
              <a:gs pos="5000">
                <a:schemeClr val="accent5">
                  <a:alpha val="48000"/>
                </a:schemeClr>
              </a:gs>
              <a:gs pos="42000">
                <a:schemeClr val="accent5">
                  <a:alpha val="0"/>
                </a:schemeClr>
              </a:gs>
            </a:gsLst>
            <a:lin ang="1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740453C-744F-DB3A-47EC-15EACE1DC1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3447" y="5288433"/>
            <a:ext cx="12199706" cy="1591311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49000">
                <a:schemeClr val="accent2">
                  <a:alpha val="0"/>
                </a:schemeClr>
              </a:gs>
            </a:gsLst>
            <a:lin ang="5880000" scaled="0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6924B03-77BD-EAE3-2854-43363FF8E6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84596" y="2224929"/>
            <a:ext cx="3866773" cy="5442859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54000">
                <a:schemeClr val="accent5">
                  <a:lumMod val="60000"/>
                  <a:lumOff val="40000"/>
                  <a:alpha val="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1BF3C9D-3F85-9CBC-8254-BA095236AA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9028" y="5737867"/>
            <a:ext cx="9743658" cy="618479"/>
          </a:xfrm>
        </p:spPr>
        <p:txBody>
          <a:bodyPr>
            <a:normAutofit fontScale="85000" lnSpcReduction="10000"/>
          </a:bodyPr>
          <a:lstStyle/>
          <a:p>
            <a:pPr algn="l"/>
            <a:r>
              <a:rPr lang="en-US" sz="3200" dirty="0">
                <a:solidFill>
                  <a:srgbClr val="FFFFFF"/>
                </a:solidFill>
              </a:rPr>
              <a:t>An Overview of National Community Development Week 2025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E1ECD1F0-C1FF-3DB7-4751-C21F93E504FE}"/>
              </a:ext>
            </a:extLst>
          </p:cNvPr>
          <p:cNvSpPr txBox="1">
            <a:spLocks/>
          </p:cNvSpPr>
          <p:nvPr/>
        </p:nvSpPr>
        <p:spPr>
          <a:xfrm>
            <a:off x="859028" y="4262257"/>
            <a:ext cx="8611543" cy="20523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>
                <a:solidFill>
                  <a:srgbClr val="FFFFFF"/>
                </a:solidFill>
              </a:rPr>
              <a:t>City Of Greenville, NC</a:t>
            </a:r>
          </a:p>
        </p:txBody>
      </p:sp>
    </p:spTree>
    <p:extLst>
      <p:ext uri="{BB962C8B-B14F-4D97-AF65-F5344CB8AC3E}">
        <p14:creationId xmlns:p14="http://schemas.microsoft.com/office/powerpoint/2010/main" val="2622552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723C66ED-DBBF-12CA-7F5E-813E0E7D03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7622"/>
            <a:ext cx="12192000" cy="6894986"/>
            <a:chOff x="0" y="-7622"/>
            <a:chExt cx="12192000" cy="689498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3002B52-2669-1ED7-2E0F-0627FC31DF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-7621"/>
              <a:ext cx="12192000" cy="6887364"/>
            </a:xfrm>
            <a:prstGeom prst="rect">
              <a:avLst/>
            </a:prstGeom>
            <a:gradFill>
              <a:gsLst>
                <a:gs pos="8000">
                  <a:schemeClr val="accent5"/>
                </a:gs>
                <a:gs pos="100000">
                  <a:schemeClr val="accent2"/>
                </a:gs>
              </a:gsLst>
              <a:lin ang="4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2E9EC0D-91EA-9D35-F655-335C580AB3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9" y="0"/>
              <a:ext cx="8216919" cy="6887364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75000"/>
                    <a:alpha val="79000"/>
                  </a:schemeClr>
                </a:gs>
                <a:gs pos="40000">
                  <a:schemeClr val="accent5">
                    <a:lumMod val="60000"/>
                    <a:lumOff val="40000"/>
                    <a:alpha val="0"/>
                  </a:schemeClr>
                </a:gs>
              </a:gsLst>
              <a:lin ang="192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770627C-B480-1145-72DC-5B59DBE048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39978" y="-7622"/>
              <a:ext cx="8451623" cy="6887367"/>
            </a:xfrm>
            <a:prstGeom prst="rect">
              <a:avLst/>
            </a:prstGeom>
            <a:gradFill>
              <a:gsLst>
                <a:gs pos="0">
                  <a:schemeClr val="accent5">
                    <a:lumMod val="75000"/>
                    <a:alpha val="67000"/>
                  </a:schemeClr>
                </a:gs>
                <a:gs pos="60000">
                  <a:schemeClr val="accent5">
                    <a:alpha val="0"/>
                  </a:schemeClr>
                </a:gs>
              </a:gsLst>
              <a:lin ang="11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9F81D39-93D1-019C-74DC-4710F53346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9127281" y="7060"/>
              <a:ext cx="3064320" cy="6872683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58000"/>
                  </a:schemeClr>
                </a:gs>
                <a:gs pos="41000">
                  <a:schemeClr val="accent2">
                    <a:alpha val="0"/>
                  </a:schemeClr>
                </a:gs>
              </a:gsLst>
              <a:lin ang="1200000" scaled="0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pic>
        <p:nvPicPr>
          <p:cNvPr id="5" name="Content Placeholder 4" descr="A picture containing tree, outdoor, grass, park&#10;&#10;AI-generated content may be incorrect.">
            <a:extLst>
              <a:ext uri="{FF2B5EF4-FFF2-40B4-BE49-F238E27FC236}">
                <a16:creationId xmlns:a16="http://schemas.microsoft.com/office/drawing/2014/main" id="{823B689E-B05B-6189-3E25-01A0742903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alphaModFix amt="59000"/>
          </a:blip>
          <a:srcRect b="15370"/>
          <a:stretch>
            <a:fillRect/>
          </a:stretch>
        </p:blipFill>
        <p:spPr>
          <a:xfrm>
            <a:off x="20" y="-7624"/>
            <a:ext cx="12191981" cy="688736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8592491-A5B7-C26A-0562-BD2222F04054}"/>
              </a:ext>
            </a:extLst>
          </p:cNvPr>
          <p:cNvSpPr/>
          <p:nvPr/>
        </p:nvSpPr>
        <p:spPr>
          <a:xfrm>
            <a:off x="-400" y="6316829"/>
            <a:ext cx="12192000" cy="585216"/>
          </a:xfrm>
          <a:prstGeom prst="rect">
            <a:avLst/>
          </a:prstGeom>
          <a:solidFill>
            <a:srgbClr val="578B4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Community</a:t>
            </a:r>
            <a:r>
              <a:rPr lang="en-US" sz="3200" b="1" dirty="0"/>
              <a:t> Service Day</a:t>
            </a:r>
          </a:p>
        </p:txBody>
      </p:sp>
    </p:spTree>
    <p:extLst>
      <p:ext uri="{BB962C8B-B14F-4D97-AF65-F5344CB8AC3E}">
        <p14:creationId xmlns:p14="http://schemas.microsoft.com/office/powerpoint/2010/main" val="37415526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1" name="Content Placeholder 20" descr="A group of people in a room&#10;&#10;AI-generated content may be incorrect.">
            <a:extLst>
              <a:ext uri="{FF2B5EF4-FFF2-40B4-BE49-F238E27FC236}">
                <a16:creationId xmlns:a16="http://schemas.microsoft.com/office/drawing/2014/main" id="{98F24D8A-9C79-F475-43E7-FED939294A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1992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2" name="Oval 21">
            <a:extLst>
              <a:ext uri="{FF2B5EF4-FFF2-40B4-BE49-F238E27FC236}">
                <a16:creationId xmlns:a16="http://schemas.microsoft.com/office/drawing/2014/main" id="{95ED91A7-5427-49E9-A56F-B55354C6B58A}"/>
              </a:ext>
            </a:extLst>
          </p:cNvPr>
          <p:cNvSpPr/>
          <p:nvPr/>
        </p:nvSpPr>
        <p:spPr>
          <a:xfrm>
            <a:off x="5558246" y="3331029"/>
            <a:ext cx="3340826" cy="3132473"/>
          </a:xfrm>
          <a:prstGeom prst="ellipse">
            <a:avLst/>
          </a:prstGeom>
          <a:solidFill>
            <a:srgbClr val="578B4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Community Development staff volunteered with the Council on Aging and local homeless shelter.</a:t>
            </a:r>
            <a:endParaRPr lang="en-US" sz="2300" dirty="0"/>
          </a:p>
        </p:txBody>
      </p:sp>
    </p:spTree>
    <p:extLst>
      <p:ext uri="{BB962C8B-B14F-4D97-AF65-F5344CB8AC3E}">
        <p14:creationId xmlns:p14="http://schemas.microsoft.com/office/powerpoint/2010/main" val="42018038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id="{03C6F4E6-30A1-4F63-C8CC-028750B5AA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6668" cy="4570886"/>
            <a:chOff x="0" y="0"/>
            <a:chExt cx="12196668" cy="4570886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49EA7CA8-3AE6-4F5F-9932-63303CF2D4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12196668" cy="4570632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4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26E3E019-A259-1130-CC5C-3165020BC5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791"/>
              <a:ext cx="10565988" cy="4568095"/>
            </a:xfrm>
            <a:prstGeom prst="rect">
              <a:avLst/>
            </a:prstGeom>
            <a:gradFill flip="none" rotWithShape="1">
              <a:gsLst>
                <a:gs pos="3000">
                  <a:schemeClr val="accent2"/>
                </a:gs>
                <a:gs pos="40000">
                  <a:schemeClr val="accent2">
                    <a:alpha val="0"/>
                  </a:schemeClr>
                </a:gs>
              </a:gsLst>
              <a:lin ang="17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C0769F99-CCA6-5CDC-D1E1-C59A4762F1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"/>
              <a:ext cx="12192000" cy="4549891"/>
            </a:xfrm>
            <a:prstGeom prst="rect">
              <a:avLst/>
            </a:prstGeom>
            <a:gradFill>
              <a:gsLst>
                <a:gs pos="0">
                  <a:schemeClr val="accent5">
                    <a:alpha val="76000"/>
                  </a:schemeClr>
                </a:gs>
                <a:gs pos="67000">
                  <a:schemeClr val="accent2">
                    <a:alpha val="0"/>
                  </a:schemeClr>
                </a:gs>
              </a:gsLst>
              <a:lin ang="4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C13E73D3-029B-3D4E-1956-8EE7068A60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4110544" y="18215"/>
              <a:ext cx="8086124" cy="4549887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50000"/>
                    <a:alpha val="36000"/>
                  </a:schemeClr>
                </a:gs>
                <a:gs pos="45000">
                  <a:schemeClr val="accent5">
                    <a:alpha val="0"/>
                  </a:schemeClr>
                </a:gs>
              </a:gsLst>
              <a:lin ang="4200000" scaled="0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5278845-A177-5EAB-3653-2EA676D061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6348" y="1124262"/>
            <a:ext cx="8017652" cy="269041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8800" kern="1200">
                <a:solidFill>
                  <a:srgbClr val="FFFFFF"/>
                </a:solidFill>
              </a:rPr>
              <a:t>Thank you NCDA</a:t>
            </a:r>
            <a:r>
              <a:rPr lang="en-US" sz="8800">
                <a:solidFill>
                  <a:srgbClr val="FFFFFF"/>
                </a:solidFill>
              </a:rPr>
              <a:t>!</a:t>
            </a:r>
            <a:endParaRPr lang="en-US" sz="8800" kern="1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9807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723C66ED-DBBF-12CA-7F5E-813E0E7D03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7622"/>
            <a:ext cx="12192000" cy="6894986"/>
            <a:chOff x="0" y="-7622"/>
            <a:chExt cx="12192000" cy="6894986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E3002B52-2669-1ED7-2E0F-0627FC31DF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-7621"/>
              <a:ext cx="12192000" cy="6887364"/>
            </a:xfrm>
            <a:prstGeom prst="rect">
              <a:avLst/>
            </a:prstGeom>
            <a:gradFill>
              <a:gsLst>
                <a:gs pos="8000">
                  <a:schemeClr val="accent5"/>
                </a:gs>
                <a:gs pos="100000">
                  <a:schemeClr val="accent2"/>
                </a:gs>
              </a:gsLst>
              <a:lin ang="4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82E9EC0D-91EA-9D35-F655-335C580AB3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9" y="0"/>
              <a:ext cx="8216919" cy="6887364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75000"/>
                    <a:alpha val="79000"/>
                  </a:schemeClr>
                </a:gs>
                <a:gs pos="40000">
                  <a:schemeClr val="accent5">
                    <a:lumMod val="60000"/>
                    <a:lumOff val="40000"/>
                    <a:alpha val="0"/>
                  </a:schemeClr>
                </a:gs>
              </a:gsLst>
              <a:lin ang="192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7770627C-B480-1145-72DC-5B59DBE048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39978" y="-7622"/>
              <a:ext cx="8451623" cy="6887367"/>
            </a:xfrm>
            <a:prstGeom prst="rect">
              <a:avLst/>
            </a:prstGeom>
            <a:gradFill>
              <a:gsLst>
                <a:gs pos="0">
                  <a:schemeClr val="accent5">
                    <a:lumMod val="75000"/>
                    <a:alpha val="67000"/>
                  </a:schemeClr>
                </a:gs>
                <a:gs pos="60000">
                  <a:schemeClr val="accent5">
                    <a:alpha val="0"/>
                  </a:schemeClr>
                </a:gs>
              </a:gsLst>
              <a:lin ang="11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E9F81D39-93D1-019C-74DC-4710F53346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9127281" y="7060"/>
              <a:ext cx="3064320" cy="6872683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58000"/>
                  </a:schemeClr>
                </a:gs>
                <a:gs pos="41000">
                  <a:schemeClr val="accent2">
                    <a:alpha val="0"/>
                  </a:schemeClr>
                </a:gs>
              </a:gsLst>
              <a:lin ang="1200000" scaled="0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pic>
        <p:nvPicPr>
          <p:cNvPr id="5" name="Content Placeholder 4" descr="A person speaking to a group of people&#10;&#10;AI-generated content may be incorrect.">
            <a:extLst>
              <a:ext uri="{FF2B5EF4-FFF2-40B4-BE49-F238E27FC236}">
                <a16:creationId xmlns:a16="http://schemas.microsoft.com/office/drawing/2014/main" id="{46084058-3B77-6470-CD37-662F94EF99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alphaModFix amt="59000"/>
          </a:blip>
          <a:srcRect b="15370"/>
          <a:stretch>
            <a:fillRect/>
          </a:stretch>
        </p:blipFill>
        <p:spPr>
          <a:xfrm>
            <a:off x="20" y="-7624"/>
            <a:ext cx="12191981" cy="688736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D965FE0-2805-7BB8-A5AD-4F2B47C28210}"/>
              </a:ext>
            </a:extLst>
          </p:cNvPr>
          <p:cNvSpPr/>
          <p:nvPr/>
        </p:nvSpPr>
        <p:spPr>
          <a:xfrm>
            <a:off x="-400" y="6316829"/>
            <a:ext cx="12192000" cy="585216"/>
          </a:xfrm>
          <a:prstGeom prst="rect">
            <a:avLst/>
          </a:prstGeom>
          <a:solidFill>
            <a:srgbClr val="578B4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National Community Development Week Kickoff Luncheon</a:t>
            </a:r>
          </a:p>
        </p:txBody>
      </p:sp>
    </p:spTree>
    <p:extLst>
      <p:ext uri="{BB962C8B-B14F-4D97-AF65-F5344CB8AC3E}">
        <p14:creationId xmlns:p14="http://schemas.microsoft.com/office/powerpoint/2010/main" val="37406237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4" name="Content Placeholder 33" descr="A person speaking at a podium&#10;&#10;AI-generated content may be incorrect.">
            <a:extLst>
              <a:ext uri="{FF2B5EF4-FFF2-40B4-BE49-F238E27FC236}">
                <a16:creationId xmlns:a16="http://schemas.microsoft.com/office/drawing/2014/main" id="{6EB3692F-8E52-76E3-B6A8-C6AFDED39B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b="15746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38" name="Oval 37">
            <a:extLst>
              <a:ext uri="{FF2B5EF4-FFF2-40B4-BE49-F238E27FC236}">
                <a16:creationId xmlns:a16="http://schemas.microsoft.com/office/drawing/2014/main" id="{A1A00257-A6C8-91B1-B599-EFBF48674EAF}"/>
              </a:ext>
            </a:extLst>
          </p:cNvPr>
          <p:cNvSpPr/>
          <p:nvPr/>
        </p:nvSpPr>
        <p:spPr>
          <a:xfrm>
            <a:off x="538842" y="502267"/>
            <a:ext cx="3788228" cy="3628862"/>
          </a:xfrm>
          <a:prstGeom prst="ellipse">
            <a:avLst/>
          </a:prstGeom>
          <a:solidFill>
            <a:srgbClr val="578B4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0" dirty="0"/>
              <a:t>A local homeowner shares her powerful story of home rehabilitation, highlighting the impact of our housing programs.</a:t>
            </a:r>
          </a:p>
        </p:txBody>
      </p:sp>
    </p:spTree>
    <p:extLst>
      <p:ext uri="{BB962C8B-B14F-4D97-AF65-F5344CB8AC3E}">
        <p14:creationId xmlns:p14="http://schemas.microsoft.com/office/powerpoint/2010/main" val="19353722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723C66ED-DBBF-12CA-7F5E-813E0E7D03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7622"/>
            <a:ext cx="12192000" cy="6894986"/>
            <a:chOff x="0" y="-7622"/>
            <a:chExt cx="12192000" cy="6894986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E3002B52-2669-1ED7-2E0F-0627FC31DF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-7621"/>
              <a:ext cx="12192000" cy="6887364"/>
            </a:xfrm>
            <a:prstGeom prst="rect">
              <a:avLst/>
            </a:prstGeom>
            <a:gradFill>
              <a:gsLst>
                <a:gs pos="8000">
                  <a:schemeClr val="accent5"/>
                </a:gs>
                <a:gs pos="100000">
                  <a:schemeClr val="accent2"/>
                </a:gs>
              </a:gsLst>
              <a:lin ang="4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82E9EC0D-91EA-9D35-F655-335C580AB3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9" y="0"/>
              <a:ext cx="8216919" cy="6887364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75000"/>
                    <a:alpha val="79000"/>
                  </a:schemeClr>
                </a:gs>
                <a:gs pos="40000">
                  <a:schemeClr val="accent5">
                    <a:lumMod val="60000"/>
                    <a:lumOff val="40000"/>
                    <a:alpha val="0"/>
                  </a:schemeClr>
                </a:gs>
              </a:gsLst>
              <a:lin ang="192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7770627C-B480-1145-72DC-5B59DBE048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39978" y="-7622"/>
              <a:ext cx="8451623" cy="6887367"/>
            </a:xfrm>
            <a:prstGeom prst="rect">
              <a:avLst/>
            </a:prstGeom>
            <a:gradFill>
              <a:gsLst>
                <a:gs pos="0">
                  <a:schemeClr val="accent5">
                    <a:lumMod val="75000"/>
                    <a:alpha val="67000"/>
                  </a:schemeClr>
                </a:gs>
                <a:gs pos="60000">
                  <a:schemeClr val="accent5">
                    <a:alpha val="0"/>
                  </a:schemeClr>
                </a:gs>
              </a:gsLst>
              <a:lin ang="11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E9F81D39-93D1-019C-74DC-4710F53346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9127281" y="7060"/>
              <a:ext cx="3064320" cy="6872683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58000"/>
                  </a:schemeClr>
                </a:gs>
                <a:gs pos="41000">
                  <a:schemeClr val="accent2">
                    <a:alpha val="0"/>
                  </a:schemeClr>
                </a:gs>
              </a:gsLst>
              <a:lin ang="1200000" scaled="0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pic>
        <p:nvPicPr>
          <p:cNvPr id="5" name="Content Placeholder 4" descr="A person reading a book&#10;&#10;AI-generated content may be incorrect.">
            <a:extLst>
              <a:ext uri="{FF2B5EF4-FFF2-40B4-BE49-F238E27FC236}">
                <a16:creationId xmlns:a16="http://schemas.microsoft.com/office/drawing/2014/main" id="{BA0135A2-8F9A-C42A-38CB-35357CAEF0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alphaModFix amt="59000"/>
          </a:blip>
          <a:srcRect t="15369"/>
          <a:stretch>
            <a:fillRect/>
          </a:stretch>
        </p:blipFill>
        <p:spPr>
          <a:xfrm>
            <a:off x="20" y="-7624"/>
            <a:ext cx="12191981" cy="688736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F3261BE-F0EF-EFD8-30C1-EF2F1A2E72FE}"/>
              </a:ext>
            </a:extLst>
          </p:cNvPr>
          <p:cNvSpPr/>
          <p:nvPr/>
        </p:nvSpPr>
        <p:spPr>
          <a:xfrm>
            <a:off x="0" y="6316829"/>
            <a:ext cx="12191600" cy="585216"/>
          </a:xfrm>
          <a:prstGeom prst="rect">
            <a:avLst/>
          </a:prstGeom>
          <a:solidFill>
            <a:srgbClr val="578B4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Land Loss Prevention Lunch &amp; Learn </a:t>
            </a:r>
          </a:p>
        </p:txBody>
      </p:sp>
    </p:spTree>
    <p:extLst>
      <p:ext uri="{BB962C8B-B14F-4D97-AF65-F5344CB8AC3E}">
        <p14:creationId xmlns:p14="http://schemas.microsoft.com/office/powerpoint/2010/main" val="16691196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3B432D73-5C38-474F-AF96-A3228731BF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tx1">
                  <a:lumMod val="95000"/>
                  <a:lumOff val="5000"/>
                </a:schemeClr>
              </a:gs>
              <a:gs pos="45000">
                <a:schemeClr val="tx1">
                  <a:lumMod val="95000"/>
                  <a:lumOff val="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Content Placeholder 8" descr="A group of people sitting at tables&#10;&#10;AI-generated content may be incorrect.">
            <a:extLst>
              <a:ext uri="{FF2B5EF4-FFF2-40B4-BE49-F238E27FC236}">
                <a16:creationId xmlns:a16="http://schemas.microsoft.com/office/drawing/2014/main" id="{37AA5389-75B5-FF06-5072-DE6B3C8F6C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10128" b="5603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4C9BB16C-CDB7-5E30-9109-BB52D3A4576A}"/>
              </a:ext>
            </a:extLst>
          </p:cNvPr>
          <p:cNvSpPr/>
          <p:nvPr/>
        </p:nvSpPr>
        <p:spPr>
          <a:xfrm>
            <a:off x="348125" y="224681"/>
            <a:ext cx="4142232" cy="3841133"/>
          </a:xfrm>
          <a:prstGeom prst="ellipse">
            <a:avLst/>
          </a:prstGeom>
          <a:solidFill>
            <a:srgbClr val="578B4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The Land Loss Prevention Project providing guidance on protecting heir property.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1778391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723C66ED-DBBF-12CA-7F5E-813E0E7D03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7622"/>
            <a:ext cx="12192000" cy="6894986"/>
            <a:chOff x="0" y="-7622"/>
            <a:chExt cx="12192000" cy="6894986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3002B52-2669-1ED7-2E0F-0627FC31DF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-7621"/>
              <a:ext cx="12192000" cy="6887364"/>
            </a:xfrm>
            <a:prstGeom prst="rect">
              <a:avLst/>
            </a:prstGeom>
            <a:gradFill>
              <a:gsLst>
                <a:gs pos="8000">
                  <a:schemeClr val="accent5"/>
                </a:gs>
                <a:gs pos="100000">
                  <a:schemeClr val="accent2"/>
                </a:gs>
              </a:gsLst>
              <a:lin ang="4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2E9EC0D-91EA-9D35-F655-335C580AB3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9" y="0"/>
              <a:ext cx="8216919" cy="6887364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75000"/>
                    <a:alpha val="79000"/>
                  </a:schemeClr>
                </a:gs>
                <a:gs pos="40000">
                  <a:schemeClr val="accent5">
                    <a:lumMod val="60000"/>
                    <a:lumOff val="40000"/>
                    <a:alpha val="0"/>
                  </a:schemeClr>
                </a:gs>
              </a:gsLst>
              <a:lin ang="192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7770627C-B480-1145-72DC-5B59DBE048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39978" y="-7622"/>
              <a:ext cx="8451623" cy="6887367"/>
            </a:xfrm>
            <a:prstGeom prst="rect">
              <a:avLst/>
            </a:prstGeom>
            <a:gradFill>
              <a:gsLst>
                <a:gs pos="0">
                  <a:schemeClr val="accent5">
                    <a:lumMod val="75000"/>
                    <a:alpha val="67000"/>
                  </a:schemeClr>
                </a:gs>
                <a:gs pos="60000">
                  <a:schemeClr val="accent5">
                    <a:alpha val="0"/>
                  </a:schemeClr>
                </a:gs>
              </a:gsLst>
              <a:lin ang="11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E9F81D39-93D1-019C-74DC-4710F53346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9127281" y="7060"/>
              <a:ext cx="3064320" cy="6872683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58000"/>
                  </a:schemeClr>
                </a:gs>
                <a:gs pos="41000">
                  <a:schemeClr val="accent2">
                    <a:alpha val="0"/>
                  </a:schemeClr>
                </a:gs>
              </a:gsLst>
              <a:lin ang="1200000" scaled="0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pic>
        <p:nvPicPr>
          <p:cNvPr id="7" name="Content Placeholder 6" descr="A picture containing person, indoor, ceiling&#10;&#10;AI-generated content may be incorrect.">
            <a:extLst>
              <a:ext uri="{FF2B5EF4-FFF2-40B4-BE49-F238E27FC236}">
                <a16:creationId xmlns:a16="http://schemas.microsoft.com/office/drawing/2014/main" id="{53150F4B-B689-F50E-7B06-BBDF3E10DB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alphaModFix amt="59000"/>
          </a:blip>
          <a:srcRect b="15370"/>
          <a:stretch>
            <a:fillRect/>
          </a:stretch>
        </p:blipFill>
        <p:spPr>
          <a:xfrm>
            <a:off x="20" y="-7624"/>
            <a:ext cx="12191981" cy="688736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EF2F3CF-7E47-EC6C-58D9-33DCE7735FE3}"/>
              </a:ext>
            </a:extLst>
          </p:cNvPr>
          <p:cNvSpPr/>
          <p:nvPr/>
        </p:nvSpPr>
        <p:spPr>
          <a:xfrm>
            <a:off x="-400" y="6316829"/>
            <a:ext cx="12192000" cy="585216"/>
          </a:xfrm>
          <a:prstGeom prst="rect">
            <a:avLst/>
          </a:prstGeom>
          <a:solidFill>
            <a:srgbClr val="578B4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Contractors Workshop </a:t>
            </a:r>
          </a:p>
        </p:txBody>
      </p:sp>
    </p:spTree>
    <p:extLst>
      <p:ext uri="{BB962C8B-B14F-4D97-AF65-F5344CB8AC3E}">
        <p14:creationId xmlns:p14="http://schemas.microsoft.com/office/powerpoint/2010/main" val="34902051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3B432D73-5C38-474F-AF96-A3228731BF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tx1">
                  <a:lumMod val="95000"/>
                  <a:lumOff val="5000"/>
                </a:schemeClr>
              </a:gs>
              <a:gs pos="45000">
                <a:schemeClr val="tx1">
                  <a:lumMod val="95000"/>
                  <a:lumOff val="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Content Placeholder 8" descr="A group of people sitting around a table&#10;&#10;AI-generated content may be incorrect.">
            <a:extLst>
              <a:ext uri="{FF2B5EF4-FFF2-40B4-BE49-F238E27FC236}">
                <a16:creationId xmlns:a16="http://schemas.microsoft.com/office/drawing/2014/main" id="{8700BCE4-9A1B-65FF-DF54-048B87FE63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24147C4F-3B87-9483-8836-A948D1587E7F}"/>
              </a:ext>
            </a:extLst>
          </p:cNvPr>
          <p:cNvSpPr/>
          <p:nvPr/>
        </p:nvSpPr>
        <p:spPr>
          <a:xfrm>
            <a:off x="7603888" y="2734056"/>
            <a:ext cx="4283312" cy="3862688"/>
          </a:xfrm>
          <a:prstGeom prst="ellipse">
            <a:avLst/>
          </a:prstGeom>
          <a:solidFill>
            <a:srgbClr val="578B4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bg1"/>
                </a:solidFill>
              </a:rPr>
              <a:t>Construction managers from our team outlined the steps and opportunities involved in becoming a certified contractor through the Community Development Division.</a:t>
            </a:r>
          </a:p>
        </p:txBody>
      </p:sp>
    </p:spTree>
    <p:extLst>
      <p:ext uri="{BB962C8B-B14F-4D97-AF65-F5344CB8AC3E}">
        <p14:creationId xmlns:p14="http://schemas.microsoft.com/office/powerpoint/2010/main" val="25787371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723C66ED-DBBF-12CA-7F5E-813E0E7D03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7622"/>
            <a:ext cx="12192000" cy="6894986"/>
            <a:chOff x="0" y="-7622"/>
            <a:chExt cx="12192000" cy="689498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3002B52-2669-1ED7-2E0F-0627FC31DF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-7621"/>
              <a:ext cx="12192000" cy="6887364"/>
            </a:xfrm>
            <a:prstGeom prst="rect">
              <a:avLst/>
            </a:prstGeom>
            <a:gradFill>
              <a:gsLst>
                <a:gs pos="8000">
                  <a:schemeClr val="accent5"/>
                </a:gs>
                <a:gs pos="100000">
                  <a:schemeClr val="accent2"/>
                </a:gs>
              </a:gsLst>
              <a:lin ang="4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2E9EC0D-91EA-9D35-F655-335C580AB3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9" y="0"/>
              <a:ext cx="8216919" cy="6887364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75000"/>
                    <a:alpha val="79000"/>
                  </a:schemeClr>
                </a:gs>
                <a:gs pos="40000">
                  <a:schemeClr val="accent5">
                    <a:lumMod val="60000"/>
                    <a:lumOff val="40000"/>
                    <a:alpha val="0"/>
                  </a:schemeClr>
                </a:gs>
              </a:gsLst>
              <a:lin ang="192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770627C-B480-1145-72DC-5B59DBE048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39978" y="-7622"/>
              <a:ext cx="8451623" cy="6887367"/>
            </a:xfrm>
            <a:prstGeom prst="rect">
              <a:avLst/>
            </a:prstGeom>
            <a:gradFill>
              <a:gsLst>
                <a:gs pos="0">
                  <a:schemeClr val="accent5">
                    <a:lumMod val="75000"/>
                    <a:alpha val="67000"/>
                  </a:schemeClr>
                </a:gs>
                <a:gs pos="60000">
                  <a:schemeClr val="accent5">
                    <a:alpha val="0"/>
                  </a:schemeClr>
                </a:gs>
              </a:gsLst>
              <a:lin ang="11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9F81D39-93D1-019C-74DC-4710F53346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9127281" y="7060"/>
              <a:ext cx="3064320" cy="6872683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58000"/>
                  </a:schemeClr>
                </a:gs>
                <a:gs pos="41000">
                  <a:schemeClr val="accent2">
                    <a:alpha val="0"/>
                  </a:schemeClr>
                </a:gs>
              </a:gsLst>
              <a:lin ang="1200000" scaled="0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pic>
        <p:nvPicPr>
          <p:cNvPr id="5" name="Content Placeholder 4" descr="A group of people sitting in a room&#10;&#10;AI-generated content may be incorrect.">
            <a:extLst>
              <a:ext uri="{FF2B5EF4-FFF2-40B4-BE49-F238E27FC236}">
                <a16:creationId xmlns:a16="http://schemas.microsoft.com/office/drawing/2014/main" id="{4CF7101A-12E5-8FE3-AD22-C3E9DF34A4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alphaModFix amt="59000"/>
          </a:blip>
          <a:srcRect t="517" b="14852"/>
          <a:stretch>
            <a:fillRect/>
          </a:stretch>
        </p:blipFill>
        <p:spPr>
          <a:xfrm>
            <a:off x="20" y="-7624"/>
            <a:ext cx="12191981" cy="688736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5CFB063-9F37-D015-FADC-B77524DCCACA}"/>
              </a:ext>
            </a:extLst>
          </p:cNvPr>
          <p:cNvSpPr/>
          <p:nvPr/>
        </p:nvSpPr>
        <p:spPr>
          <a:xfrm>
            <a:off x="-400" y="6316829"/>
            <a:ext cx="12192000" cy="585216"/>
          </a:xfrm>
          <a:prstGeom prst="rect">
            <a:avLst/>
          </a:prstGeom>
          <a:solidFill>
            <a:srgbClr val="578B4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Down Payment Assistance Seminar</a:t>
            </a:r>
          </a:p>
        </p:txBody>
      </p:sp>
    </p:spTree>
    <p:extLst>
      <p:ext uri="{BB962C8B-B14F-4D97-AF65-F5344CB8AC3E}">
        <p14:creationId xmlns:p14="http://schemas.microsoft.com/office/powerpoint/2010/main" val="37226976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2" name="Content Placeholder 11" descr="A group of women smiling&#10;&#10;AI-generated content may be incorrect.">
            <a:extLst>
              <a:ext uri="{FF2B5EF4-FFF2-40B4-BE49-F238E27FC236}">
                <a16:creationId xmlns:a16="http://schemas.microsoft.com/office/drawing/2014/main" id="{19707359-5964-274E-5BFA-B4EEA0AAC1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b="15746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00C6B3E5-380A-D7C1-272C-CE899A3E643F}"/>
              </a:ext>
            </a:extLst>
          </p:cNvPr>
          <p:cNvSpPr/>
          <p:nvPr/>
        </p:nvSpPr>
        <p:spPr>
          <a:xfrm>
            <a:off x="8017329" y="3086099"/>
            <a:ext cx="3805210" cy="3608615"/>
          </a:xfrm>
          <a:prstGeom prst="ellipse">
            <a:avLst/>
          </a:prstGeom>
          <a:solidFill>
            <a:srgbClr val="578B4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Staff presented our Down Payment Assistance Program to local banks, lenders, and future homeowners.</a:t>
            </a:r>
          </a:p>
        </p:txBody>
      </p:sp>
    </p:spTree>
    <p:extLst>
      <p:ext uri="{BB962C8B-B14F-4D97-AF65-F5344CB8AC3E}">
        <p14:creationId xmlns:p14="http://schemas.microsoft.com/office/powerpoint/2010/main" val="16644087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357</TotalTime>
  <Words>122</Words>
  <Application>Microsoft Office PowerPoint</Application>
  <PresentationFormat>Widescreen</PresentationFormat>
  <Paragraphs>13</Paragraphs>
  <Slides>12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 NCDA!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Isabella Sardina</dc:creator>
  <cp:lastModifiedBy>Isabella Sardina</cp:lastModifiedBy>
  <cp:revision>2</cp:revision>
  <dcterms:created xsi:type="dcterms:W3CDTF">2025-06-11T23:07:31Z</dcterms:created>
  <dcterms:modified xsi:type="dcterms:W3CDTF">2025-06-12T15:03:19Z</dcterms:modified>
</cp:coreProperties>
</file>