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0"/>
  </p:notesMasterIdLst>
  <p:handoutMasterIdLst>
    <p:handoutMasterId r:id="rId21"/>
  </p:handoutMasterIdLst>
  <p:sldIdLst>
    <p:sldId id="257" r:id="rId5"/>
    <p:sldId id="268" r:id="rId6"/>
    <p:sldId id="277" r:id="rId7"/>
    <p:sldId id="270" r:id="rId8"/>
    <p:sldId id="278" r:id="rId9"/>
    <p:sldId id="288" r:id="rId10"/>
    <p:sldId id="279" r:id="rId11"/>
    <p:sldId id="280" r:id="rId12"/>
    <p:sldId id="285" r:id="rId13"/>
    <p:sldId id="266" r:id="rId14"/>
    <p:sldId id="283" r:id="rId15"/>
    <p:sldId id="282" r:id="rId16"/>
    <p:sldId id="284" r:id="rId17"/>
    <p:sldId id="286" r:id="rId18"/>
    <p:sldId id="276"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2C7"/>
    <a:srgbClr val="2C567A"/>
    <a:srgbClr val="0D1D51"/>
    <a:srgbClr val="6666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7" autoAdjust="0"/>
    <p:restoredTop sz="94547" autoAdjust="0"/>
  </p:normalViewPr>
  <p:slideViewPr>
    <p:cSldViewPr snapToGrid="0" showGuides="1">
      <p:cViewPr varScale="1">
        <p:scale>
          <a:sx n="76" d="100"/>
          <a:sy n="76" d="100"/>
        </p:scale>
        <p:origin x="948" y="29"/>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00" d="100"/>
          <a:sy n="100" d="100"/>
        </p:scale>
        <p:origin x="1560" y="-146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diagrams/_rels/data1.xml.rels><?xml version="1.0" encoding="UTF-8" standalone="yes"?>
<Relationships xmlns="http://schemas.openxmlformats.org/package/2006/relationships"><Relationship Id="rId1" Type="http://schemas.openxmlformats.org/officeDocument/2006/relationships/image" Target="../media/image14.jpg"/></Relationships>
</file>

<file path=ppt/diagrams/_rels/drawing1.xml.rels><?xml version="1.0" encoding="UTF-8" standalone="yes"?>
<Relationships xmlns="http://schemas.openxmlformats.org/package/2006/relationships"><Relationship Id="rId1" Type="http://schemas.openxmlformats.org/officeDocument/2006/relationships/image" Target="../media/image14.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4293DC-C289-4716-9F79-8E5F0F095EC3}" type="doc">
      <dgm:prSet loTypeId="urn:microsoft.com/office/officeart/2008/layout/CircularPictureCallout" loCatId="picture" qsTypeId="urn:microsoft.com/office/officeart/2005/8/quickstyle/simple1" qsCatId="simple" csTypeId="urn:microsoft.com/office/officeart/2005/8/colors/accent1_2" csCatId="accent1" phldr="1"/>
      <dgm:spPr/>
    </dgm:pt>
    <dgm:pt modelId="{63A1D1E5-A2D0-4F4E-A4B7-746A973B63FF}">
      <dgm:prSet phldrT="[Text]"/>
      <dgm:spPr>
        <a:solidFill>
          <a:schemeClr val="bg2">
            <a:lumMod val="90000"/>
          </a:schemeClr>
        </a:solidFill>
      </dgm:spPr>
      <dgm:t>
        <a:bodyPr/>
        <a:lstStyle/>
        <a:p>
          <a:r>
            <a:rPr lang="en-US" dirty="0"/>
            <a:t>act ion</a:t>
          </a:r>
        </a:p>
      </dgm:t>
    </dgm:pt>
    <dgm:pt modelId="{8E574968-4068-4D09-8560-805FE219AC96}" type="parTrans" cxnId="{28FDDF4D-1EDB-4EF7-B172-3C6055157C00}">
      <dgm:prSet/>
      <dgm:spPr/>
      <dgm:t>
        <a:bodyPr/>
        <a:lstStyle/>
        <a:p>
          <a:endParaRPr lang="en-US"/>
        </a:p>
      </dgm:t>
    </dgm:pt>
    <dgm:pt modelId="{BF791E5A-9E71-4922-A5EC-F5C9058EB095}" type="sibTrans" cxnId="{28FDDF4D-1EDB-4EF7-B172-3C6055157C00}">
      <dgm:prSet/>
      <dgm:spPr>
        <a:blipFill>
          <a:blip xmlns:r="http://schemas.openxmlformats.org/officeDocument/2006/relationships" r:embed="rId1"/>
          <a:srcRect/>
          <a:stretch>
            <a:fillRect l="-17000" r="-17000"/>
          </a:stretch>
        </a:blipFill>
      </dgm:spPr>
      <dgm:t>
        <a:bodyPr/>
        <a:lstStyle/>
        <a:p>
          <a:endParaRPr lang="en-US"/>
        </a:p>
      </dgm:t>
      <dgm:extLst>
        <a:ext uri="{E40237B7-FDA0-4F09-8148-C483321AD2D9}">
          <dgm14:cNvPr xmlns:dgm14="http://schemas.microsoft.com/office/drawing/2010/diagram" id="0" name="" descr="A picture containing outdoor, building, city">
            <a:extLst>
              <a:ext uri="{FF2B5EF4-FFF2-40B4-BE49-F238E27FC236}">
                <a16:creationId xmlns:a16="http://schemas.microsoft.com/office/drawing/2014/main" id="{82E55574-B7ED-495F-53C3-5E60781CB5E9}"/>
              </a:ext>
            </a:extLst>
          </dgm14:cNvPr>
        </a:ext>
      </dgm:extLst>
    </dgm:pt>
    <dgm:pt modelId="{900D76A2-DB68-4D03-AA70-DF1FA5D09CB9}" type="pres">
      <dgm:prSet presAssocID="{2C4293DC-C289-4716-9F79-8E5F0F095EC3}" presName="Name0" presStyleCnt="0">
        <dgm:presLayoutVars>
          <dgm:chMax val="7"/>
          <dgm:chPref val="7"/>
          <dgm:dir/>
        </dgm:presLayoutVars>
      </dgm:prSet>
      <dgm:spPr/>
    </dgm:pt>
    <dgm:pt modelId="{4D27CB12-63FC-4370-83F2-F28354B30140}" type="pres">
      <dgm:prSet presAssocID="{2C4293DC-C289-4716-9F79-8E5F0F095EC3}" presName="Name1" presStyleCnt="0"/>
      <dgm:spPr/>
    </dgm:pt>
    <dgm:pt modelId="{005BCF91-A2FB-42D0-92D6-C98A0CF04241}" type="pres">
      <dgm:prSet presAssocID="{BF791E5A-9E71-4922-A5EC-F5C9058EB095}" presName="picture_1" presStyleCnt="0"/>
      <dgm:spPr/>
    </dgm:pt>
    <dgm:pt modelId="{25D988B5-E76F-40B9-922B-B7D2B67A93B9}" type="pres">
      <dgm:prSet presAssocID="{BF791E5A-9E71-4922-A5EC-F5C9058EB095}" presName="pictureRepeatNode" presStyleLbl="alignImgPlace1" presStyleIdx="0" presStyleCnt="1" custScaleX="152099" custScaleY="150000" custLinFactNeighborX="-9066" custLinFactNeighborY="-1590"/>
      <dgm:spPr/>
    </dgm:pt>
    <dgm:pt modelId="{072F75F3-D2F2-480D-861D-B03033B72929}" type="pres">
      <dgm:prSet presAssocID="{63A1D1E5-A2D0-4F4E-A4B7-746A973B63FF}" presName="text_1" presStyleLbl="node1" presStyleIdx="0" presStyleCnt="0" custLinFactX="6250" custLinFactNeighborX="100000" custLinFactNeighborY="-69629">
        <dgm:presLayoutVars>
          <dgm:bulletEnabled val="1"/>
        </dgm:presLayoutVars>
      </dgm:prSet>
      <dgm:spPr/>
    </dgm:pt>
  </dgm:ptLst>
  <dgm:cxnLst>
    <dgm:cxn modelId="{07296467-9D3F-44BB-BE57-C0E3A30A2B8A}" type="presOf" srcId="{BF791E5A-9E71-4922-A5EC-F5C9058EB095}" destId="{25D988B5-E76F-40B9-922B-B7D2B67A93B9}" srcOrd="0" destOrd="0" presId="urn:microsoft.com/office/officeart/2008/layout/CircularPictureCallout"/>
    <dgm:cxn modelId="{28FDDF4D-1EDB-4EF7-B172-3C6055157C00}" srcId="{2C4293DC-C289-4716-9F79-8E5F0F095EC3}" destId="{63A1D1E5-A2D0-4F4E-A4B7-746A973B63FF}" srcOrd="0" destOrd="0" parTransId="{8E574968-4068-4D09-8560-805FE219AC96}" sibTransId="{BF791E5A-9E71-4922-A5EC-F5C9058EB095}"/>
    <dgm:cxn modelId="{4F2B0080-0E2E-4C66-B8F2-C61013ACC284}" type="presOf" srcId="{2C4293DC-C289-4716-9F79-8E5F0F095EC3}" destId="{900D76A2-DB68-4D03-AA70-DF1FA5D09CB9}" srcOrd="0" destOrd="0" presId="urn:microsoft.com/office/officeart/2008/layout/CircularPictureCallout"/>
    <dgm:cxn modelId="{F0DE6FBD-F0FD-4CD1-83D5-30D01108BC52}" type="presOf" srcId="{63A1D1E5-A2D0-4F4E-A4B7-746A973B63FF}" destId="{072F75F3-D2F2-480D-861D-B03033B72929}" srcOrd="0" destOrd="0" presId="urn:microsoft.com/office/officeart/2008/layout/CircularPictureCallout"/>
    <dgm:cxn modelId="{838D563D-F389-45B4-8DC1-1657E8CB7820}" type="presParOf" srcId="{900D76A2-DB68-4D03-AA70-DF1FA5D09CB9}" destId="{4D27CB12-63FC-4370-83F2-F28354B30140}" srcOrd="0" destOrd="0" presId="urn:microsoft.com/office/officeart/2008/layout/CircularPictureCallout"/>
    <dgm:cxn modelId="{D24E823F-913D-4211-9B76-587C7BAAAF22}" type="presParOf" srcId="{4D27CB12-63FC-4370-83F2-F28354B30140}" destId="{005BCF91-A2FB-42D0-92D6-C98A0CF04241}" srcOrd="0" destOrd="0" presId="urn:microsoft.com/office/officeart/2008/layout/CircularPictureCallout"/>
    <dgm:cxn modelId="{2F819F84-DCE2-4958-9DFB-773B8F9622E9}" type="presParOf" srcId="{005BCF91-A2FB-42D0-92D6-C98A0CF04241}" destId="{25D988B5-E76F-40B9-922B-B7D2B67A93B9}" srcOrd="0" destOrd="0" presId="urn:microsoft.com/office/officeart/2008/layout/CircularPictureCallout"/>
    <dgm:cxn modelId="{4FC6883D-919C-4981-9188-B0B3A5C73FA6}" type="presParOf" srcId="{4D27CB12-63FC-4370-83F2-F28354B30140}" destId="{072F75F3-D2F2-480D-861D-B03033B72929}" srcOrd="1" destOrd="0" presId="urn:microsoft.com/office/officeart/2008/layout/CircularPictureCallou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D988B5-E76F-40B9-922B-B7D2B67A93B9}">
      <dsp:nvSpPr>
        <dsp:cNvPr id="0" name=""/>
        <dsp:cNvSpPr/>
      </dsp:nvSpPr>
      <dsp:spPr>
        <a:xfrm>
          <a:off x="570811" y="-114291"/>
          <a:ext cx="5832901" cy="5752406"/>
        </a:xfrm>
        <a:prstGeom prst="ellipse">
          <a:avLst/>
        </a:prstGeom>
        <a:blipFill>
          <a:blip xmlns:r="http://schemas.openxmlformats.org/officeDocument/2006/relationships" r:embed="rId1"/>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72F75F3-D2F2-480D-861D-B03033B72929}">
      <dsp:nvSpPr>
        <dsp:cNvPr id="0" name=""/>
        <dsp:cNvSpPr/>
      </dsp:nvSpPr>
      <dsp:spPr>
        <a:xfrm>
          <a:off x="5215515" y="1999619"/>
          <a:ext cx="2454360" cy="1265529"/>
        </a:xfrm>
        <a:prstGeom prst="rect">
          <a:avLst/>
        </a:prstGeom>
        <a:solidFill>
          <a:schemeClr val="bg2">
            <a:lumMod val="90000"/>
          </a:schemeClr>
        </a:solid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2889250">
            <a:lnSpc>
              <a:spcPct val="90000"/>
            </a:lnSpc>
            <a:spcBef>
              <a:spcPct val="0"/>
            </a:spcBef>
            <a:spcAft>
              <a:spcPct val="35000"/>
            </a:spcAft>
            <a:buNone/>
          </a:pPr>
          <a:r>
            <a:rPr lang="en-US" sz="6500" kern="1200" dirty="0"/>
            <a:t>act ion</a:t>
          </a:r>
        </a:p>
      </dsp:txBody>
      <dsp:txXfrm>
        <a:off x="5215515" y="1999619"/>
        <a:ext cx="2454360" cy="1265529"/>
      </dsp:txXfrm>
    </dsp:sp>
  </dsp:spTree>
</dsp:drawing>
</file>

<file path=ppt/diagrams/layout1.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7243D74-B9C1-450A-B0F3-6C6DCB0CF20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32C27C33-9BB1-41D5-A236-12767E7E722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7AB3EA8-A58D-4C92-A3AB-D271CCC294C7}" type="datetimeFigureOut">
              <a:rPr lang="en-US" smtClean="0"/>
              <a:t>1/25/2023</a:t>
            </a:fld>
            <a:endParaRPr lang="en-US" dirty="0"/>
          </a:p>
        </p:txBody>
      </p:sp>
      <p:sp>
        <p:nvSpPr>
          <p:cNvPr id="4" name="Footer Placeholder 3">
            <a:extLst>
              <a:ext uri="{FF2B5EF4-FFF2-40B4-BE49-F238E27FC236}">
                <a16:creationId xmlns:a16="http://schemas.microsoft.com/office/drawing/2014/main" id="{44A7EADB-04A4-4093-B238-438E2C7317A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EDDD8696-706D-440E-AE04-4C644F0613E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22A5DE8-F2C4-4DB3-88D1-656DCD59E73E}" type="slidenum">
              <a:rPr lang="en-US" smtClean="0"/>
              <a:t>‹#›</a:t>
            </a:fld>
            <a:endParaRPr lang="en-US" dirty="0"/>
          </a:p>
        </p:txBody>
      </p:sp>
    </p:spTree>
    <p:extLst>
      <p:ext uri="{BB962C8B-B14F-4D97-AF65-F5344CB8AC3E}">
        <p14:creationId xmlns:p14="http://schemas.microsoft.com/office/powerpoint/2010/main" val="17898243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EFB4FA-E877-413E-B608-88789D806C57}" type="datetimeFigureOut">
              <a:rPr lang="en-US" noProof="0" smtClean="0"/>
              <a:t>1/25/2023</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36304E-FDE3-4B4F-A3B7-EBE87F3FA5E2}" type="slidenum">
              <a:rPr lang="en-US" noProof="0" smtClean="0"/>
              <a:t>‹#›</a:t>
            </a:fld>
            <a:endParaRPr lang="en-US" noProof="0" dirty="0"/>
          </a:p>
        </p:txBody>
      </p:sp>
    </p:spTree>
    <p:extLst>
      <p:ext uri="{BB962C8B-B14F-4D97-AF65-F5344CB8AC3E}">
        <p14:creationId xmlns:p14="http://schemas.microsoft.com/office/powerpoint/2010/main" val="40851386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en.wikipedia.org/wiki/Henry_Hudson" TargetMode="External"/><Relationship Id="rId7" Type="http://schemas.openxmlformats.org/officeDocument/2006/relationships/hyperlink" Target="https://en.wikipedia.org/wiki/2010_United_States_census"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en.wikipedia.org/wiki/Alexander_Hamilton" TargetMode="External"/><Relationship Id="rId5" Type="http://schemas.openxmlformats.org/officeDocument/2006/relationships/hyperlink" Target="https://en.wikipedia.org/wiki/Albany,_New_York" TargetMode="External"/><Relationship Id="rId4" Type="http://schemas.openxmlformats.org/officeDocument/2006/relationships/hyperlink" Target="https://en.wikipedia.org/wiki/East_Asia"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afternoon, everyone and thank you to NCDA for having me.</a:t>
            </a:r>
          </a:p>
        </p:txBody>
      </p:sp>
      <p:sp>
        <p:nvSpPr>
          <p:cNvPr id="4" name="Slide Number Placeholder 3"/>
          <p:cNvSpPr>
            <a:spLocks noGrp="1"/>
          </p:cNvSpPr>
          <p:nvPr>
            <p:ph type="sldNum" sz="quarter" idx="10"/>
          </p:nvPr>
        </p:nvSpPr>
        <p:spPr/>
        <p:txBody>
          <a:bodyPr/>
          <a:lstStyle/>
          <a:p>
            <a:fld id="{6336304E-FDE3-4B4F-A3B7-EBE87F3FA5E2}" type="slidenum">
              <a:rPr lang="en-US" smtClean="0"/>
              <a:t>1</a:t>
            </a:fld>
            <a:endParaRPr lang="en-US"/>
          </a:p>
        </p:txBody>
      </p:sp>
    </p:spTree>
    <p:extLst>
      <p:ext uri="{BB962C8B-B14F-4D97-AF65-F5344CB8AC3E}">
        <p14:creationId xmlns:p14="http://schemas.microsoft.com/office/powerpoint/2010/main" val="29855309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36304E-FDE3-4B4F-A3B7-EBE87F3FA5E2}" type="slidenum">
              <a:rPr lang="en-US" noProof="0" smtClean="0"/>
              <a:t>11</a:t>
            </a:fld>
            <a:endParaRPr lang="en-US" noProof="0" dirty="0"/>
          </a:p>
        </p:txBody>
      </p:sp>
    </p:spTree>
    <p:extLst>
      <p:ext uri="{BB962C8B-B14F-4D97-AF65-F5344CB8AC3E}">
        <p14:creationId xmlns:p14="http://schemas.microsoft.com/office/powerpoint/2010/main" val="30162357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36304E-FDE3-4B4F-A3B7-EBE87F3FA5E2}" type="slidenum">
              <a:rPr lang="en-US" noProof="0" smtClean="0"/>
              <a:t>12</a:t>
            </a:fld>
            <a:endParaRPr lang="en-US" noProof="0" dirty="0"/>
          </a:p>
        </p:txBody>
      </p:sp>
    </p:spTree>
    <p:extLst>
      <p:ext uri="{BB962C8B-B14F-4D97-AF65-F5344CB8AC3E}">
        <p14:creationId xmlns:p14="http://schemas.microsoft.com/office/powerpoint/2010/main" val="19144821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36304E-FDE3-4B4F-A3B7-EBE87F3FA5E2}" type="slidenum">
              <a:rPr lang="en-US" noProof="0" smtClean="0"/>
              <a:t>13</a:t>
            </a:fld>
            <a:endParaRPr lang="en-US" noProof="0" dirty="0"/>
          </a:p>
        </p:txBody>
      </p:sp>
    </p:spTree>
    <p:extLst>
      <p:ext uri="{BB962C8B-B14F-4D97-AF65-F5344CB8AC3E}">
        <p14:creationId xmlns:p14="http://schemas.microsoft.com/office/powerpoint/2010/main" val="21100620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36304E-FDE3-4B4F-A3B7-EBE87F3FA5E2}" type="slidenum">
              <a:rPr lang="en-US" noProof="0" smtClean="0"/>
              <a:t>14</a:t>
            </a:fld>
            <a:endParaRPr lang="en-US" noProof="0" dirty="0"/>
          </a:p>
        </p:txBody>
      </p:sp>
    </p:spTree>
    <p:extLst>
      <p:ext uri="{BB962C8B-B14F-4D97-AF65-F5344CB8AC3E}">
        <p14:creationId xmlns:p14="http://schemas.microsoft.com/office/powerpoint/2010/main" val="39905432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36304E-FDE3-4B4F-A3B7-EBE87F3FA5E2}" type="slidenum">
              <a:rPr lang="en-US" noProof="0" smtClean="0"/>
              <a:t>15</a:t>
            </a:fld>
            <a:endParaRPr lang="en-US" noProof="0" dirty="0"/>
          </a:p>
        </p:txBody>
      </p:sp>
    </p:spTree>
    <p:extLst>
      <p:ext uri="{BB962C8B-B14F-4D97-AF65-F5344CB8AC3E}">
        <p14:creationId xmlns:p14="http://schemas.microsoft.com/office/powerpoint/2010/main" val="10039034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chemeClr val="bg1">
                    <a:lumMod val="95000"/>
                  </a:schemeClr>
                </a:solidFill>
                <a:effectLst/>
                <a:latin typeface="Montserrat" panose="020B0604020202020204" pitchFamily="2" charset="0"/>
              </a:rPr>
              <a:t>It is our mission to strengthen the human and physical landscape of Jersey City through fostering.</a:t>
            </a:r>
            <a:endParaRPr lang="en-US" dirty="0">
              <a:solidFill>
                <a:schemeClr val="bg1">
                  <a:lumMod val="95000"/>
                </a:schemeClr>
              </a:solidFill>
            </a:endParaRPr>
          </a:p>
          <a:p>
            <a:r>
              <a:rPr lang="en-US" sz="1200" b="1" i="0" dirty="0">
                <a:solidFill>
                  <a:schemeClr val="bg1">
                    <a:lumMod val="95000"/>
                  </a:schemeClr>
                </a:solidFill>
                <a:effectLst/>
                <a:latin typeface="Montserrat" panose="020B0604020202020204" pitchFamily="2" charset="0"/>
              </a:rPr>
              <a:t>solid partnerships</a:t>
            </a:r>
          </a:p>
          <a:p>
            <a:r>
              <a:rPr lang="en-US" sz="1200" b="1" i="0" dirty="0">
                <a:solidFill>
                  <a:schemeClr val="bg1">
                    <a:lumMod val="95000"/>
                  </a:schemeClr>
                </a:solidFill>
                <a:effectLst/>
                <a:latin typeface="Montserrat" panose="020B0604020202020204" pitchFamily="2" charset="0"/>
              </a:rPr>
              <a:t> and responsible investment our funding resources in the community</a:t>
            </a:r>
            <a:endParaRPr lang="en-US" dirty="0"/>
          </a:p>
        </p:txBody>
      </p:sp>
      <p:sp>
        <p:nvSpPr>
          <p:cNvPr id="4" name="Slide Number Placeholder 3"/>
          <p:cNvSpPr>
            <a:spLocks noGrp="1"/>
          </p:cNvSpPr>
          <p:nvPr>
            <p:ph type="sldNum" sz="quarter" idx="10"/>
          </p:nvPr>
        </p:nvSpPr>
        <p:spPr/>
        <p:txBody>
          <a:bodyPr/>
          <a:lstStyle/>
          <a:p>
            <a:fld id="{6336304E-FDE3-4B4F-A3B7-EBE87F3FA5E2}" type="slidenum">
              <a:rPr lang="en-US" smtClean="0"/>
              <a:t>2</a:t>
            </a:fld>
            <a:endParaRPr lang="en-US"/>
          </a:p>
        </p:txBody>
      </p:sp>
    </p:spTree>
    <p:extLst>
      <p:ext uri="{BB962C8B-B14F-4D97-AF65-F5344CB8AC3E}">
        <p14:creationId xmlns:p14="http://schemas.microsoft.com/office/powerpoint/2010/main" val="22431690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02122"/>
                </a:solidFill>
                <a:effectLst/>
                <a:latin typeface="Arial" panose="020B0604020202020204" pitchFamily="34" charset="0"/>
              </a:rPr>
              <a:t>I thought I would start with a little bit of history, so that you could better understand this culturally rich community…</a:t>
            </a:r>
          </a:p>
          <a:p>
            <a:endParaRPr lang="en-US" b="0" i="0" dirty="0">
              <a:solidFill>
                <a:srgbClr val="202122"/>
              </a:solidFill>
              <a:effectLst/>
              <a:latin typeface="Arial" panose="020B0604020202020204" pitchFamily="34" charset="0"/>
            </a:endParaRPr>
          </a:p>
          <a:p>
            <a:r>
              <a:rPr lang="en-US" b="0" i="0" dirty="0">
                <a:solidFill>
                  <a:srgbClr val="202122"/>
                </a:solidFill>
                <a:effectLst/>
                <a:latin typeface="Arial" panose="020B0604020202020204" pitchFamily="34" charset="0"/>
              </a:rPr>
              <a:t>In 1609, </a:t>
            </a:r>
            <a:r>
              <a:rPr lang="en-US" b="0" i="0" u="none" strike="noStrike" dirty="0">
                <a:solidFill>
                  <a:srgbClr val="3366CC"/>
                </a:solidFill>
                <a:effectLst/>
                <a:latin typeface="Arial" panose="020B0604020202020204" pitchFamily="34" charset="0"/>
                <a:hlinkClick r:id="rId3" tooltip="Henry Hudson"/>
              </a:rPr>
              <a:t>Henry Hudson</a:t>
            </a:r>
            <a:r>
              <a:rPr lang="en-US" b="0" i="0" dirty="0">
                <a:solidFill>
                  <a:srgbClr val="202122"/>
                </a:solidFill>
                <a:effectLst/>
                <a:latin typeface="Arial" panose="020B0604020202020204" pitchFamily="34" charset="0"/>
              </a:rPr>
              <a:t>, seeking an alternate route to </a:t>
            </a:r>
            <a:r>
              <a:rPr lang="en-US" b="0" i="0" u="none" strike="noStrike" dirty="0">
                <a:solidFill>
                  <a:srgbClr val="3366CC"/>
                </a:solidFill>
                <a:effectLst/>
                <a:latin typeface="Arial" panose="020B0604020202020204" pitchFamily="34" charset="0"/>
                <a:hlinkClick r:id="rId4" tooltip="East Asia"/>
              </a:rPr>
              <a:t>East Asia</a:t>
            </a:r>
            <a:r>
              <a:rPr lang="en-US" b="0" i="0" dirty="0">
                <a:solidFill>
                  <a:srgbClr val="202122"/>
                </a:solidFill>
                <a:effectLst/>
                <a:latin typeface="Arial" panose="020B0604020202020204" pitchFamily="34" charset="0"/>
              </a:rPr>
              <a:t>, anchored his small vessel on the shores of what is now know now as Jersey City, Hoboken, and Weehawken.  After spending nine days surveying the area and meeting its inhabitants, he sailed north to </a:t>
            </a:r>
            <a:r>
              <a:rPr lang="en-US" b="0" i="0" u="none" strike="noStrike" dirty="0">
                <a:solidFill>
                  <a:srgbClr val="3366CC"/>
                </a:solidFill>
                <a:effectLst/>
                <a:latin typeface="Arial" panose="020B0604020202020204" pitchFamily="34" charset="0"/>
                <a:hlinkClick r:id="rId5" tooltip="Albany, New York"/>
              </a:rPr>
              <a:t>Albany</a:t>
            </a:r>
            <a:r>
              <a:rPr lang="en-US" b="0" i="0" u="none" strike="noStrike" dirty="0">
                <a:solidFill>
                  <a:srgbClr val="3366CC"/>
                </a:solidFill>
                <a:effectLst/>
                <a:latin typeface="Arial" panose="020B0604020202020204" pitchFamily="34" charset="0"/>
              </a:rPr>
              <a:t> NY</a:t>
            </a:r>
            <a:r>
              <a:rPr lang="en-US" b="0" i="0" dirty="0">
                <a:solidFill>
                  <a:srgbClr val="202122"/>
                </a:solidFill>
                <a:effectLst/>
                <a:latin typeface="Arial" panose="020B0604020202020204" pitchFamily="34" charset="0"/>
              </a:rPr>
              <a:t>.</a:t>
            </a:r>
            <a:endParaRPr lang="en-US" dirty="0"/>
          </a:p>
          <a:p>
            <a:endParaRPr lang="en-US" dirty="0"/>
          </a:p>
          <a:p>
            <a:r>
              <a:rPr lang="en-US" b="0" i="0" dirty="0">
                <a:solidFill>
                  <a:srgbClr val="202122"/>
                </a:solidFill>
                <a:effectLst/>
                <a:latin typeface="Arial" panose="020B0604020202020204" pitchFamily="34" charset="0"/>
              </a:rPr>
              <a:t>In 1804, </a:t>
            </a:r>
            <a:r>
              <a:rPr lang="en-US" b="0" i="0" u="none" strike="noStrike" dirty="0">
                <a:solidFill>
                  <a:srgbClr val="3366CC"/>
                </a:solidFill>
                <a:effectLst/>
                <a:latin typeface="Arial" panose="020B0604020202020204" pitchFamily="34" charset="0"/>
                <a:hlinkClick r:id="rId6" tooltip="Alexander Hamilton"/>
              </a:rPr>
              <a:t>Alexander Hamilton</a:t>
            </a:r>
            <a:r>
              <a:rPr lang="en-US" b="0" i="0" dirty="0">
                <a:solidFill>
                  <a:srgbClr val="202122"/>
                </a:solidFill>
                <a:effectLst/>
                <a:latin typeface="Arial" panose="020B0604020202020204" pitchFamily="34" charset="0"/>
              </a:rPr>
              <a:t>, focused on increasing manufacturing in the greater New York City area. Which, helped to create the Associates of the Jersey Company which would lay the groundwork for modern Jersey City through the intersection of private development.</a:t>
            </a:r>
          </a:p>
          <a:p>
            <a:endParaRPr lang="en-US" b="0" i="0" dirty="0">
              <a:solidFill>
                <a:srgbClr val="202122"/>
              </a:solidFill>
              <a:effectLst/>
              <a:latin typeface="Arial" panose="020B0604020202020204" pitchFamily="34" charset="0"/>
            </a:endParaRPr>
          </a:p>
          <a:p>
            <a:pPr marR="0">
              <a:lnSpc>
                <a:spcPct val="107000"/>
              </a:lnSpc>
              <a:spcBef>
                <a:spcPts val="0"/>
              </a:spcBef>
              <a:spcAft>
                <a:spcPts val="800"/>
              </a:spcAft>
              <a:buFontTx/>
              <a:buNone/>
            </a:pPr>
            <a:r>
              <a:rPr lang="en-US" sz="1200" dirty="0">
                <a:effectLst/>
                <a:latin typeface="Calibri" panose="020F0502020204030204" pitchFamily="34" charset="0"/>
                <a:ea typeface="Times New Roman" panose="02020603050405020304" pitchFamily="18" charset="0"/>
              </a:rPr>
              <a:t>Today, JC has </a:t>
            </a:r>
            <a:r>
              <a:rPr lang="en-US" sz="12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population of 292,449 (</a:t>
            </a:r>
            <a:r>
              <a:rPr lang="en-US" sz="1200" i="1" strike="noStrike" dirty="0">
                <a:effectLst/>
                <a:latin typeface="Arial" panose="020B0604020202020204" pitchFamily="34" charset="0"/>
                <a:ea typeface="Calibri" panose="020F0502020204030204" pitchFamily="34" charset="0"/>
                <a:cs typeface="Times New Roman" panose="02020603050405020304" pitchFamily="18" charset="0"/>
                <a:hlinkClick r:id="rId7" tooltip="2010 United States census">
                  <a:extLst>
                    <a:ext uri="{A12FA001-AC4F-418D-AE19-62706E023703}">
                      <ahyp:hlinkClr xmlns:ahyp="http://schemas.microsoft.com/office/drawing/2018/hyperlinkcolor" val="tx"/>
                    </a:ext>
                  </a:extLst>
                </a:hlinkClick>
              </a:rPr>
              <a:t>2020 census</a:t>
            </a:r>
            <a:r>
              <a:rPr lang="en-US" sz="1200" dirty="0">
                <a:effectLst/>
                <a:latin typeface="Arial" panose="020B0604020202020204" pitchFamily="34" charset="0"/>
                <a:ea typeface="Calibri" panose="020F0502020204030204" pitchFamily="34" charset="0"/>
                <a:cs typeface="Times New Roman" panose="02020603050405020304" pitchFamily="18" charset="0"/>
              </a:rPr>
              <a:t>)</a:t>
            </a:r>
            <a:r>
              <a:rPr lang="en-US"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an increase of 44,852 (+18.1%) from the</a:t>
            </a:r>
            <a:r>
              <a:rPr lang="en-US" sz="1200" dirty="0">
                <a:effectLst/>
                <a:latin typeface="Arial" panose="020B0604020202020204" pitchFamily="34" charset="0"/>
                <a:ea typeface="Calibri" panose="020F0502020204030204" pitchFamily="34" charset="0"/>
                <a:cs typeface="Times New Roman" panose="02020603050405020304" pitchFamily="18" charset="0"/>
              </a:rPr>
              <a:t> </a:t>
            </a:r>
            <a:r>
              <a:rPr lang="en-US" sz="1200" u="none" strike="noStrike" dirty="0">
                <a:effectLst/>
                <a:latin typeface="Arial" panose="020B0604020202020204" pitchFamily="34" charset="0"/>
                <a:ea typeface="Calibri" panose="020F0502020204030204" pitchFamily="34" charset="0"/>
                <a:cs typeface="Times New Roman" panose="02020603050405020304" pitchFamily="18" charset="0"/>
                <a:hlinkClick r:id="rId7" tooltip="2010 United States census">
                  <a:extLst>
                    <a:ext uri="{A12FA001-AC4F-418D-AE19-62706E023703}">
                      <ahyp:hlinkClr xmlns:ahyp="http://schemas.microsoft.com/office/drawing/2018/hyperlinkcolor" val="tx"/>
                    </a:ext>
                  </a:extLst>
                </a:hlinkClick>
              </a:rPr>
              <a:t>2010 census</a:t>
            </a:r>
            <a:r>
              <a:rPr lang="en-US" sz="1200" dirty="0">
                <a:effectLst/>
                <a:latin typeface="Arial" panose="020B0604020202020204" pitchFamily="34" charset="0"/>
                <a:ea typeface="Calibri" panose="020F0502020204030204" pitchFamily="34" charset="0"/>
                <a:cs typeface="Times New Roman" panose="02020603050405020304" pitchFamily="18" charset="0"/>
              </a:rPr>
              <a:t> count of 247,597</a:t>
            </a:r>
            <a:r>
              <a:rPr lang="en-US"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Now that might not seem like a large population, compared to other cities, but you have to consider JC’s footprint size.</a:t>
            </a:r>
          </a:p>
          <a:p>
            <a:pPr marR="0">
              <a:lnSpc>
                <a:spcPct val="107000"/>
              </a:lnSpc>
              <a:spcBef>
                <a:spcPts val="0"/>
              </a:spcBef>
              <a:spcAft>
                <a:spcPts val="800"/>
              </a:spcAft>
              <a:buFontTx/>
              <a:buNone/>
            </a:pPr>
            <a:endParaRPr lang="en-US"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marR="0">
              <a:lnSpc>
                <a:spcPct val="107000"/>
              </a:lnSpc>
              <a:spcBef>
                <a:spcPts val="0"/>
              </a:spcBef>
              <a:spcAft>
                <a:spcPts val="800"/>
              </a:spcAft>
              <a:buFontTx/>
              <a:buNone/>
            </a:pPr>
            <a:r>
              <a:rPr lang="en-US" b="0" i="0" dirty="0">
                <a:solidFill>
                  <a:srgbClr val="202122"/>
                </a:solidFill>
                <a:effectLst/>
                <a:latin typeface="Arial" panose="020B0604020202020204" pitchFamily="34" charset="0"/>
              </a:rPr>
              <a:t>the city had a total area of 21.13 square miles (54.74 km</a:t>
            </a:r>
            <a:r>
              <a:rPr lang="en-US" b="0" i="0" baseline="30000" dirty="0">
                <a:solidFill>
                  <a:srgbClr val="202122"/>
                </a:solidFill>
                <a:effectLst/>
                <a:latin typeface="Arial" panose="020B0604020202020204" pitchFamily="34" charset="0"/>
              </a:rPr>
              <a:t>2</a:t>
            </a:r>
            <a:r>
              <a:rPr lang="en-US" b="0" i="0" dirty="0">
                <a:solidFill>
                  <a:srgbClr val="202122"/>
                </a:solidFill>
                <a:effectLst/>
                <a:latin typeface="Arial" panose="020B0604020202020204" pitchFamily="34" charset="0"/>
              </a:rPr>
              <a:t>), including 14.74 square miles (38.19 km</a:t>
            </a:r>
            <a:r>
              <a:rPr lang="en-US" b="0" i="0" baseline="30000" dirty="0">
                <a:solidFill>
                  <a:srgbClr val="202122"/>
                </a:solidFill>
                <a:effectLst/>
                <a:latin typeface="Arial" panose="020B0604020202020204" pitchFamily="34" charset="0"/>
              </a:rPr>
              <a:t>2</a:t>
            </a:r>
            <a:r>
              <a:rPr lang="en-US" b="0" i="0" dirty="0">
                <a:solidFill>
                  <a:srgbClr val="202122"/>
                </a:solidFill>
                <a:effectLst/>
                <a:latin typeface="Arial" panose="020B0604020202020204" pitchFamily="34" charset="0"/>
              </a:rPr>
              <a:t>) of land and 6.39 square miles (16.55 km</a:t>
            </a:r>
            <a:r>
              <a:rPr lang="en-US" b="0" i="0" baseline="30000" dirty="0">
                <a:solidFill>
                  <a:srgbClr val="202122"/>
                </a:solidFill>
                <a:effectLst/>
                <a:latin typeface="Arial" panose="020B0604020202020204" pitchFamily="34" charset="0"/>
              </a:rPr>
              <a:t>2</a:t>
            </a:r>
            <a:r>
              <a:rPr lang="en-US" b="0" i="0" dirty="0">
                <a:solidFill>
                  <a:srgbClr val="202122"/>
                </a:solidFill>
                <a:effectLst/>
                <a:latin typeface="Arial" panose="020B0604020202020204" pitchFamily="34" charset="0"/>
              </a:rPr>
              <a:t>) of water (30.24%).</a:t>
            </a:r>
            <a:endParaRPr lang="en-US"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marR="0">
              <a:lnSpc>
                <a:spcPct val="107000"/>
              </a:lnSpc>
              <a:spcBef>
                <a:spcPts val="0"/>
              </a:spcBef>
              <a:spcAft>
                <a:spcPts val="800"/>
              </a:spcAft>
              <a:buFontTx/>
              <a:buNone/>
            </a:pPr>
            <a:endParaRPr lang="en-US" sz="1200" dirty="0">
              <a:solidFill>
                <a:srgbClr val="000000"/>
              </a:solidFill>
              <a:latin typeface="Arial" panose="020B0604020202020204" pitchFamily="34" charset="0"/>
              <a:cs typeface="Times New Roman" panose="02020603050405020304" pitchFamily="18" charset="0"/>
            </a:endParaRPr>
          </a:p>
          <a:p>
            <a:pPr marR="0">
              <a:lnSpc>
                <a:spcPct val="107000"/>
              </a:lnSpc>
              <a:spcBef>
                <a:spcPts val="0"/>
              </a:spcBef>
              <a:spcAft>
                <a:spcPts val="800"/>
              </a:spcAft>
              <a:buFontTx/>
              <a:buNone/>
            </a:pPr>
            <a:r>
              <a:rPr lang="en-US" sz="1200" dirty="0">
                <a:solidFill>
                  <a:srgbClr val="000000"/>
                </a:solidFill>
                <a:latin typeface="Arial" panose="020B0604020202020204" pitchFamily="34" charset="0"/>
                <a:cs typeface="Times New Roman" panose="02020603050405020304" pitchFamily="18" charset="0"/>
              </a:rPr>
              <a:t>Breaking down to a </a:t>
            </a:r>
            <a:r>
              <a:rPr lang="en-US" sz="1200" b="1" dirty="0">
                <a:solidFill>
                  <a:srgbClr val="000000"/>
                </a:solidFill>
                <a:latin typeface="Arial" panose="020B0604020202020204" pitchFamily="34" charset="0"/>
                <a:cs typeface="Times New Roman" panose="02020603050405020304" pitchFamily="18" charset="0"/>
              </a:rPr>
              <a:t>population density </a:t>
            </a:r>
            <a:r>
              <a:rPr lang="en-US" sz="1200" dirty="0">
                <a:solidFill>
                  <a:srgbClr val="000000"/>
                </a:solidFill>
                <a:latin typeface="Arial" panose="020B0604020202020204" pitchFamily="34" charset="0"/>
                <a:cs typeface="Times New Roman" panose="02020603050405020304" pitchFamily="18" charset="0"/>
              </a:rPr>
              <a:t>of 17,954.6 persons per square mile.</a:t>
            </a:r>
          </a:p>
          <a:p>
            <a:pPr>
              <a:lnSpc>
                <a:spcPct val="107000"/>
              </a:lnSpc>
              <a:spcBef>
                <a:spcPts val="0"/>
              </a:spcBef>
              <a:spcAft>
                <a:spcPts val="800"/>
              </a:spcAft>
              <a:buFontTx/>
              <a:buNone/>
            </a:pPr>
            <a:endParaRPr lang="en-US" sz="1200" dirty="0">
              <a:solidFill>
                <a:srgbClr val="000000"/>
              </a:solidFill>
              <a:latin typeface="Arial" panose="020B0604020202020204" pitchFamily="34" charset="0"/>
              <a:cs typeface="Times New Roman" panose="02020603050405020304" pitchFamily="18" charset="0"/>
            </a:endParaRPr>
          </a:p>
          <a:p>
            <a:pPr>
              <a:lnSpc>
                <a:spcPct val="107000"/>
              </a:lnSpc>
              <a:spcBef>
                <a:spcPts val="0"/>
              </a:spcBef>
              <a:spcAft>
                <a:spcPts val="800"/>
              </a:spcAft>
              <a:buFontTx/>
              <a:buNone/>
            </a:pPr>
            <a:r>
              <a:rPr lang="en-US" sz="1200" dirty="0">
                <a:solidFill>
                  <a:srgbClr val="000000"/>
                </a:solidFill>
                <a:latin typeface="Arial" panose="020B0604020202020204" pitchFamily="34" charset="0"/>
                <a:cs typeface="Times New Roman" panose="02020603050405020304" pitchFamily="18" charset="0"/>
              </a:rPr>
              <a:t>In addition, JC is one of the </a:t>
            </a:r>
            <a:r>
              <a:rPr lang="en-US" sz="1200" b="1" dirty="0">
                <a:solidFill>
                  <a:srgbClr val="000000"/>
                </a:solidFill>
                <a:latin typeface="Arial" panose="020B0604020202020204" pitchFamily="34" charset="0"/>
                <a:cs typeface="Times New Roman" panose="02020603050405020304" pitchFamily="18" charset="0"/>
              </a:rPr>
              <a:t>most ethnically diverse cities in the world</a:t>
            </a:r>
            <a:r>
              <a:rPr lang="en-US" sz="1200" dirty="0">
                <a:solidFill>
                  <a:srgbClr val="000000"/>
                </a:solidFill>
                <a:latin typeface="Arial" panose="020B0604020202020204" pitchFamily="34" charset="0"/>
                <a:cs typeface="Times New Roman" panose="02020603050405020304" pitchFamily="18" charset="0"/>
              </a:rPr>
              <a:t>, as a major port of entry for immigration to the United States. It is also a major </a:t>
            </a:r>
            <a:r>
              <a:rPr lang="en-US" sz="1200" b="1" dirty="0">
                <a:solidFill>
                  <a:srgbClr val="000000"/>
                </a:solidFill>
                <a:latin typeface="Arial" panose="020B0604020202020204" pitchFamily="34" charset="0"/>
                <a:cs typeface="Times New Roman" panose="02020603050405020304" pitchFamily="18" charset="0"/>
              </a:rPr>
              <a:t>employment center </a:t>
            </a:r>
            <a:r>
              <a:rPr lang="en-US" sz="1200" dirty="0">
                <a:solidFill>
                  <a:srgbClr val="000000"/>
                </a:solidFill>
                <a:latin typeface="Arial" panose="020B0604020202020204" pitchFamily="34" charset="0"/>
                <a:cs typeface="Times New Roman" panose="02020603050405020304" pitchFamily="18" charset="0"/>
              </a:rPr>
              <a:t>at the approximate core of the New York City metropolitan area.</a:t>
            </a:r>
          </a:p>
          <a:p>
            <a:endParaRPr lang="en-US" dirty="0"/>
          </a:p>
        </p:txBody>
      </p:sp>
      <p:sp>
        <p:nvSpPr>
          <p:cNvPr id="4" name="Slide Number Placeholder 3"/>
          <p:cNvSpPr>
            <a:spLocks noGrp="1"/>
          </p:cNvSpPr>
          <p:nvPr>
            <p:ph type="sldNum" sz="quarter" idx="10"/>
          </p:nvPr>
        </p:nvSpPr>
        <p:spPr/>
        <p:txBody>
          <a:bodyPr/>
          <a:lstStyle/>
          <a:p>
            <a:fld id="{6336304E-FDE3-4B4F-A3B7-EBE87F3FA5E2}" type="slidenum">
              <a:rPr lang="en-US" smtClean="0"/>
              <a:t>3</a:t>
            </a:fld>
            <a:endParaRPr lang="en-US"/>
          </a:p>
        </p:txBody>
      </p:sp>
    </p:spTree>
    <p:extLst>
      <p:ext uri="{BB962C8B-B14F-4D97-AF65-F5344CB8AC3E}">
        <p14:creationId xmlns:p14="http://schemas.microsoft.com/office/powerpoint/2010/main" val="33843709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b="0" i="0" dirty="0">
                <a:solidFill>
                  <a:srgbClr val="202122"/>
                </a:solidFill>
                <a:effectLst/>
                <a:latin typeface="Arial" panose="020B0604020202020204" pitchFamily="34" charset="0"/>
              </a:rPr>
              <a:t>JC Division of Community Development has a portfolio of $10,5 million in HUD Entitlement Funding</a:t>
            </a:r>
          </a:p>
          <a:p>
            <a:r>
              <a:rPr lang="en-US" b="0" i="0" dirty="0">
                <a:solidFill>
                  <a:srgbClr val="202122"/>
                </a:solidFill>
                <a:effectLst/>
                <a:latin typeface="Arial" panose="020B0604020202020204" pitchFamily="34" charset="0"/>
              </a:rPr>
              <a:t>Focused on programs and projects funded by what we like to call “the alphabet soup… nuts to bolts….</a:t>
            </a:r>
          </a:p>
          <a:p>
            <a:r>
              <a:rPr lang="en-US" b="0" i="0" dirty="0">
                <a:solidFill>
                  <a:srgbClr val="202122"/>
                </a:solidFill>
                <a:effectLst/>
                <a:latin typeface="Arial" panose="020B0604020202020204" pitchFamily="34" charset="0"/>
              </a:rPr>
              <a:t>CDBG</a:t>
            </a:r>
          </a:p>
          <a:p>
            <a:r>
              <a:rPr lang="en-US" b="0" i="0" dirty="0">
                <a:solidFill>
                  <a:srgbClr val="202122"/>
                </a:solidFill>
                <a:effectLst/>
                <a:latin typeface="Arial" panose="020B0604020202020204" pitchFamily="34" charset="0"/>
              </a:rPr>
              <a:t>HOME</a:t>
            </a:r>
          </a:p>
          <a:p>
            <a:r>
              <a:rPr lang="en-US" b="0" i="0" dirty="0">
                <a:solidFill>
                  <a:srgbClr val="202122"/>
                </a:solidFill>
                <a:effectLst/>
                <a:latin typeface="Arial" panose="020B0604020202020204" pitchFamily="34" charset="0"/>
              </a:rPr>
              <a:t>HOPWAS</a:t>
            </a:r>
          </a:p>
          <a:p>
            <a:r>
              <a:rPr lang="en-US" b="0" i="0" dirty="0">
                <a:solidFill>
                  <a:srgbClr val="202122"/>
                </a:solidFill>
                <a:effectLst/>
                <a:latin typeface="Arial" panose="020B0604020202020204" pitchFamily="34" charset="0"/>
              </a:rPr>
              <a:t>ESG</a:t>
            </a:r>
          </a:p>
          <a:p>
            <a:r>
              <a:rPr lang="en-US" b="0" i="0" dirty="0">
                <a:solidFill>
                  <a:srgbClr val="202122"/>
                </a:solidFill>
                <a:effectLst/>
                <a:latin typeface="Arial" panose="020B0604020202020204" pitchFamily="34" charset="0"/>
              </a:rPr>
              <a:t>In addition, we received HOME ARP funding, which we are developing that program now, which we intent to release an RFP for in early spring.</a:t>
            </a:r>
          </a:p>
          <a:p>
            <a:endParaRPr lang="en-US" dirty="0"/>
          </a:p>
        </p:txBody>
      </p:sp>
      <p:sp>
        <p:nvSpPr>
          <p:cNvPr id="4" name="Slide Number Placeholder 3"/>
          <p:cNvSpPr>
            <a:spLocks noGrp="1"/>
          </p:cNvSpPr>
          <p:nvPr>
            <p:ph type="sldNum" sz="quarter" idx="10"/>
          </p:nvPr>
        </p:nvSpPr>
        <p:spPr/>
        <p:txBody>
          <a:bodyPr/>
          <a:lstStyle/>
          <a:p>
            <a:fld id="{6336304E-FDE3-4B4F-A3B7-EBE87F3FA5E2}" type="slidenum">
              <a:rPr lang="en-US" smtClean="0"/>
              <a:t>4</a:t>
            </a:fld>
            <a:endParaRPr lang="en-US"/>
          </a:p>
        </p:txBody>
      </p:sp>
    </p:spTree>
    <p:extLst>
      <p:ext uri="{BB962C8B-B14F-4D97-AF65-F5344CB8AC3E}">
        <p14:creationId xmlns:p14="http://schemas.microsoft.com/office/powerpoint/2010/main" val="33280789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Gap Finance for Public Infrastructure, New Affordable housing Residential owner/rental, Rehabilitation owner/rental</a:t>
            </a:r>
          </a:p>
          <a:p>
            <a:endParaRPr lang="en-US" dirty="0"/>
          </a:p>
        </p:txBody>
      </p:sp>
      <p:sp>
        <p:nvSpPr>
          <p:cNvPr id="4" name="Slide Number Placeholder 3"/>
          <p:cNvSpPr>
            <a:spLocks noGrp="1"/>
          </p:cNvSpPr>
          <p:nvPr>
            <p:ph type="sldNum" sz="quarter" idx="5"/>
          </p:nvPr>
        </p:nvSpPr>
        <p:spPr/>
        <p:txBody>
          <a:bodyPr/>
          <a:lstStyle/>
          <a:p>
            <a:fld id="{6336304E-FDE3-4B4F-A3B7-EBE87F3FA5E2}" type="slidenum">
              <a:rPr lang="en-US" noProof="0" smtClean="0"/>
              <a:t>5</a:t>
            </a:fld>
            <a:endParaRPr lang="en-US" noProof="0" dirty="0"/>
          </a:p>
        </p:txBody>
      </p:sp>
    </p:spTree>
    <p:extLst>
      <p:ext uri="{BB962C8B-B14F-4D97-AF65-F5344CB8AC3E}">
        <p14:creationId xmlns:p14="http://schemas.microsoft.com/office/powerpoint/2010/main" val="22484469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with that said, how do we integrate Section 3 into our workflow</a:t>
            </a:r>
          </a:p>
        </p:txBody>
      </p:sp>
      <p:sp>
        <p:nvSpPr>
          <p:cNvPr id="4" name="Slide Number Placeholder 3"/>
          <p:cNvSpPr>
            <a:spLocks noGrp="1"/>
          </p:cNvSpPr>
          <p:nvPr>
            <p:ph type="sldNum" sz="quarter" idx="10"/>
          </p:nvPr>
        </p:nvSpPr>
        <p:spPr/>
        <p:txBody>
          <a:bodyPr/>
          <a:lstStyle/>
          <a:p>
            <a:fld id="{6336304E-FDE3-4B4F-A3B7-EBE87F3FA5E2}" type="slidenum">
              <a:rPr lang="en-US" smtClean="0"/>
              <a:t>7</a:t>
            </a:fld>
            <a:endParaRPr lang="en-US"/>
          </a:p>
        </p:txBody>
      </p:sp>
    </p:spTree>
    <p:extLst>
      <p:ext uri="{BB962C8B-B14F-4D97-AF65-F5344CB8AC3E}">
        <p14:creationId xmlns:p14="http://schemas.microsoft.com/office/powerpoint/2010/main" val="13521668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RTC </a:t>
            </a:r>
            <a:r>
              <a:rPr lang="en-US" b="0" i="0" dirty="0">
                <a:solidFill>
                  <a:srgbClr val="3D3D3D"/>
                </a:solidFill>
                <a:effectLst/>
                <a:latin typeface="Open Sans" panose="020B0606030504020204" pitchFamily="34" charset="0"/>
              </a:rPr>
              <a:t>a new non-profit organization whose mission is to transform lives and communities through entrepreneurship.</a:t>
            </a:r>
            <a:endParaRPr lang="en-US" dirty="0"/>
          </a:p>
          <a:p>
            <a:endParaRPr lang="en-US" dirty="0"/>
          </a:p>
          <a:p>
            <a:r>
              <a:rPr lang="en-US" dirty="0"/>
              <a:t>WR</a:t>
            </a:r>
          </a:p>
          <a:p>
            <a:r>
              <a:rPr lang="en-US" b="0" i="0" dirty="0">
                <a:effectLst/>
                <a:latin typeface="Roboto" panose="02000000000000000000" pitchFamily="2" charset="0"/>
              </a:rPr>
              <a:t>For over 117 years, </a:t>
            </a:r>
            <a:r>
              <a:rPr lang="en-US" b="0" i="0" dirty="0" err="1">
                <a:effectLst/>
                <a:latin typeface="Roboto" panose="02000000000000000000" pitchFamily="2" charset="0"/>
              </a:rPr>
              <a:t>WomenRising</a:t>
            </a:r>
            <a:r>
              <a:rPr lang="en-US" b="0" i="0" dirty="0">
                <a:effectLst/>
                <a:latin typeface="Roboto" panose="02000000000000000000" pitchFamily="2" charset="0"/>
              </a:rPr>
              <a:t> has been helping women and their families. Our clients are in need - in need of jobs, safety from domestic violence, freedom from homelessness, safe lives for children.</a:t>
            </a:r>
            <a:endParaRPr lang="en-US" dirty="0"/>
          </a:p>
        </p:txBody>
      </p:sp>
      <p:sp>
        <p:nvSpPr>
          <p:cNvPr id="4" name="Slide Number Placeholder 3"/>
          <p:cNvSpPr>
            <a:spLocks noGrp="1"/>
          </p:cNvSpPr>
          <p:nvPr>
            <p:ph type="sldNum" sz="quarter" idx="5"/>
          </p:nvPr>
        </p:nvSpPr>
        <p:spPr/>
        <p:txBody>
          <a:bodyPr/>
          <a:lstStyle/>
          <a:p>
            <a:fld id="{6336304E-FDE3-4B4F-A3B7-EBE87F3FA5E2}" type="slidenum">
              <a:rPr lang="en-US" noProof="0" smtClean="0"/>
              <a:t>8</a:t>
            </a:fld>
            <a:endParaRPr lang="en-US" noProof="0" dirty="0"/>
          </a:p>
        </p:txBody>
      </p:sp>
    </p:spTree>
    <p:extLst>
      <p:ext uri="{BB962C8B-B14F-4D97-AF65-F5344CB8AC3E}">
        <p14:creationId xmlns:p14="http://schemas.microsoft.com/office/powerpoint/2010/main" val="34086790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Driven Approach to their mission</a:t>
            </a:r>
          </a:p>
        </p:txBody>
      </p:sp>
      <p:sp>
        <p:nvSpPr>
          <p:cNvPr id="4" name="Slide Number Placeholder 3"/>
          <p:cNvSpPr>
            <a:spLocks noGrp="1"/>
          </p:cNvSpPr>
          <p:nvPr>
            <p:ph type="sldNum" sz="quarter" idx="5"/>
          </p:nvPr>
        </p:nvSpPr>
        <p:spPr/>
        <p:txBody>
          <a:bodyPr/>
          <a:lstStyle/>
          <a:p>
            <a:fld id="{6336304E-FDE3-4B4F-A3B7-EBE87F3FA5E2}" type="slidenum">
              <a:rPr lang="en-US" noProof="0" smtClean="0"/>
              <a:t>9</a:t>
            </a:fld>
            <a:endParaRPr lang="en-US" noProof="0" dirty="0"/>
          </a:p>
        </p:txBody>
      </p:sp>
    </p:spTree>
    <p:extLst>
      <p:ext uri="{BB962C8B-B14F-4D97-AF65-F5344CB8AC3E}">
        <p14:creationId xmlns:p14="http://schemas.microsoft.com/office/powerpoint/2010/main" val="6616383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36304E-FDE3-4B4F-A3B7-EBE87F3FA5E2}" type="slidenum">
              <a:rPr lang="en-US" noProof="0" smtClean="0"/>
              <a:t>10</a:t>
            </a:fld>
            <a:endParaRPr lang="en-US" noProof="0" dirty="0"/>
          </a:p>
        </p:txBody>
      </p:sp>
    </p:spTree>
    <p:extLst>
      <p:ext uri="{BB962C8B-B14F-4D97-AF65-F5344CB8AC3E}">
        <p14:creationId xmlns:p14="http://schemas.microsoft.com/office/powerpoint/2010/main" val="23957198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anchor="b">
            <a:noAutofit/>
          </a:bodyPr>
          <a:lstStyle>
            <a:lvl1pPr algn="l">
              <a:defRPr sz="5400" b="1" cap="all" baseline="0">
                <a:solidFill>
                  <a:schemeClr val="accent1"/>
                </a:solidFill>
                <a:latin typeface="+mj-lt"/>
              </a:defRPr>
            </a:lvl1pPr>
          </a:lstStyle>
          <a:p>
            <a:r>
              <a:rPr lang="en-US" noProof="0" dirty="0"/>
              <a:t>Title comes here</a:t>
            </a:r>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p:nvPr>
        </p:nvSpPr>
        <p:spPr>
          <a:xfrm>
            <a:off x="6343650" y="4279971"/>
            <a:ext cx="5143500" cy="503167"/>
          </a:xfrm>
        </p:spPr>
        <p:txBody>
          <a:bodyPr>
            <a:noAutofit/>
          </a:bodyPr>
          <a:lstStyle>
            <a:lvl1pPr marL="0" indent="0" algn="l">
              <a:buNone/>
              <a:defRPr sz="1800" b="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a:t>Click icon to add picture</a:t>
            </a:r>
            <a:endParaRPr lang="en-US" noProof="0"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pic>
        <p:nvPicPr>
          <p:cNvPr id="9" name="Picture 8">
            <a:extLst>
              <a:ext uri="{FF2B5EF4-FFF2-40B4-BE49-F238E27FC236}">
                <a16:creationId xmlns:a16="http://schemas.microsoft.com/office/drawing/2014/main" id="{4FE28ACC-E44C-4381-B768-0310810E78D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372999" y="1312605"/>
            <a:ext cx="1745251" cy="673365"/>
          </a:xfrm>
          <a:prstGeom prst="rect">
            <a:avLst/>
          </a:prstGeom>
        </p:spPr>
      </p:pic>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84962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ank You 01">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9758E15-A93D-4FB9-843D-1490E27A151B}"/>
              </a:ext>
            </a:extLst>
          </p:cNvPr>
          <p:cNvSpPr>
            <a:spLocks noGrp="1"/>
          </p:cNvSpPr>
          <p:nvPr>
            <p:ph type="subTitle" idx="1" hasCustomPrompt="1"/>
          </p:nvPr>
        </p:nvSpPr>
        <p:spPr>
          <a:xfrm>
            <a:off x="7002130" y="4484691"/>
            <a:ext cx="4540440" cy="503167"/>
          </a:xfrm>
        </p:spPr>
        <p:txBody>
          <a:bodyPr>
            <a:noAutofit/>
          </a:bodyPr>
          <a:lstStyle>
            <a:lvl1pPr marL="0" indent="0" algn="l">
              <a:buNone/>
              <a:defRPr sz="1600" b="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email</a:t>
            </a:r>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a:t>Click icon to add picture</a:t>
            </a:r>
            <a:endParaRPr lang="en-US" noProof="0"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pic>
        <p:nvPicPr>
          <p:cNvPr id="9" name="Picture 8">
            <a:extLst>
              <a:ext uri="{FF2B5EF4-FFF2-40B4-BE49-F238E27FC236}">
                <a16:creationId xmlns:a16="http://schemas.microsoft.com/office/drawing/2014/main" id="{4FE28ACC-E44C-4381-B768-0310810E78D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372999" y="1844881"/>
            <a:ext cx="1745251" cy="673365"/>
          </a:xfrm>
          <a:prstGeom prst="rect">
            <a:avLst/>
          </a:prstGeom>
        </p:spPr>
      </p:pic>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4E0FBE0E-A6B0-483E-93DD-5C20DA069DBC}"/>
              </a:ext>
            </a:extLst>
          </p:cNvPr>
          <p:cNvSpPr>
            <a:spLocks noGrp="1"/>
          </p:cNvSpPr>
          <p:nvPr>
            <p:ph type="body" sz="quarter" idx="11" hasCustomPrompt="1"/>
          </p:nvPr>
        </p:nvSpPr>
        <p:spPr>
          <a:xfrm>
            <a:off x="7002320" y="5012635"/>
            <a:ext cx="4533900" cy="503238"/>
          </a:xfrm>
        </p:spPr>
        <p:txBody>
          <a:bodyPr vert="horz" lIns="91440" tIns="45720" rIns="91440" bIns="45720" rtlCol="0">
            <a:noAutofit/>
          </a:bodyPr>
          <a:lstStyle>
            <a:lvl1pPr marL="0" indent="0">
              <a:buNone/>
              <a:defRPr lang="en-US" sz="1600" b="0" cap="all" baseline="0" dirty="0" smtClean="0"/>
            </a:lvl1pPr>
          </a:lstStyle>
          <a:p>
            <a:pPr marL="228600" lvl="0" indent="-228600"/>
            <a:r>
              <a:rPr lang="en-US" noProof="0" dirty="0"/>
              <a:t>Website </a:t>
            </a:r>
            <a:r>
              <a:rPr lang="en-US" noProof="0" dirty="0" err="1"/>
              <a:t>url</a:t>
            </a:r>
            <a:r>
              <a:rPr lang="en-US" noProof="0" dirty="0"/>
              <a:t> here</a:t>
            </a:r>
          </a:p>
        </p:txBody>
      </p:sp>
      <p:pic>
        <p:nvPicPr>
          <p:cNvPr id="17" name="Graphic 16" descr="Envelope">
            <a:extLst>
              <a:ext uri="{FF2B5EF4-FFF2-40B4-BE49-F238E27FC236}">
                <a16:creationId xmlns:a16="http://schemas.microsoft.com/office/drawing/2014/main" id="{E5B30B87-6C2E-48F1-9026-E4F6BEA1CFE7}"/>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541475" y="4452337"/>
            <a:ext cx="387795" cy="387795"/>
          </a:xfrm>
          <a:prstGeom prst="rect">
            <a:avLst/>
          </a:prstGeom>
        </p:spPr>
      </p:pic>
      <p:pic>
        <p:nvPicPr>
          <p:cNvPr id="18" name="Graphic 17" descr="Network">
            <a:extLst>
              <a:ext uri="{FF2B5EF4-FFF2-40B4-BE49-F238E27FC236}">
                <a16:creationId xmlns:a16="http://schemas.microsoft.com/office/drawing/2014/main" id="{2DA3CFE0-4ED8-4345-A158-94E70F463E99}"/>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522084" y="4925640"/>
            <a:ext cx="426575" cy="426575"/>
          </a:xfrm>
          <a:prstGeom prst="rect">
            <a:avLst/>
          </a:prstGeom>
        </p:spPr>
      </p:pic>
      <p:sp>
        <p:nvSpPr>
          <p:cNvPr id="2" name="Title 1">
            <a:extLst>
              <a:ext uri="{FF2B5EF4-FFF2-40B4-BE49-F238E27FC236}">
                <a16:creationId xmlns:a16="http://schemas.microsoft.com/office/drawing/2014/main" id="{2CE9908F-CF81-43F9-880A-401D0C0FB2ED}"/>
              </a:ext>
            </a:extLst>
          </p:cNvPr>
          <p:cNvSpPr>
            <a:spLocks noGrp="1"/>
          </p:cNvSpPr>
          <p:nvPr>
            <p:ph type="title"/>
          </p:nvPr>
        </p:nvSpPr>
        <p:spPr>
          <a:xfrm>
            <a:off x="6469778" y="3429000"/>
            <a:ext cx="5011410" cy="651448"/>
          </a:xfrm>
          <a:noFill/>
        </p:spPr>
        <p:txBody>
          <a:bodyPr wrap="square" rtlCol="0">
            <a:noAutofit/>
          </a:bodyPr>
          <a:lstStyle>
            <a:lvl1pPr>
              <a:defRPr lang="en-US" sz="6000" b="1" cap="all" baseline="0">
                <a:solidFill>
                  <a:schemeClr val="accent1"/>
                </a:solidFill>
                <a:ea typeface="+mn-ea"/>
                <a:cs typeface="+mn-cs"/>
              </a:defRPr>
            </a:lvl1pPr>
          </a:lstStyle>
          <a:p>
            <a:pPr marL="0" lvl="0"/>
            <a:r>
              <a:rPr lang="en-US" noProof="0"/>
              <a:t>Click to edit Master title style</a:t>
            </a:r>
            <a:endParaRPr lang="en-US" noProof="0" dirty="0"/>
          </a:p>
        </p:txBody>
      </p:sp>
    </p:spTree>
    <p:extLst>
      <p:ext uri="{BB962C8B-B14F-4D97-AF65-F5344CB8AC3E}">
        <p14:creationId xmlns:p14="http://schemas.microsoft.com/office/powerpoint/2010/main" val="6371368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lide_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a:t>Click icon to add picture</a:t>
            </a:r>
            <a:endParaRPr lang="en-US" noProof="0"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pic>
        <p:nvPicPr>
          <p:cNvPr id="9" name="Picture 8">
            <a:extLst>
              <a:ext uri="{FF2B5EF4-FFF2-40B4-BE49-F238E27FC236}">
                <a16:creationId xmlns:a16="http://schemas.microsoft.com/office/drawing/2014/main" id="{4FE28ACC-E44C-4381-B768-0310810E78D2}"/>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015850" y="391862"/>
            <a:ext cx="1745251" cy="673365"/>
          </a:xfrm>
          <a:prstGeom prst="rect">
            <a:avLst/>
          </a:prstGeom>
        </p:spPr>
      </p:pic>
      <p:cxnSp>
        <p:nvCxnSpPr>
          <p:cNvPr id="12" name="Straight Connector 11">
            <a:extLst>
              <a:ext uri="{FF2B5EF4-FFF2-40B4-BE49-F238E27FC236}">
                <a16:creationId xmlns:a16="http://schemas.microsoft.com/office/drawing/2014/main" id="{77C312F4-62C2-4903-8C4B-423A8717E481}"/>
              </a:ext>
            </a:extLst>
          </p:cNvPr>
          <p:cNvCxnSpPr/>
          <p:nvPr userDrawn="1"/>
        </p:nvCxnSpPr>
        <p:spPr>
          <a:xfrm>
            <a:off x="6469778" y="4233582"/>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9" name="Graphic 18" descr="Envelope">
            <a:extLst>
              <a:ext uri="{FF2B5EF4-FFF2-40B4-BE49-F238E27FC236}">
                <a16:creationId xmlns:a16="http://schemas.microsoft.com/office/drawing/2014/main" id="{A686352B-226C-4579-B831-0DC14EC3895E}"/>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541475" y="4452337"/>
            <a:ext cx="387795" cy="387795"/>
          </a:xfrm>
          <a:prstGeom prst="rect">
            <a:avLst/>
          </a:prstGeom>
        </p:spPr>
      </p:pic>
      <p:pic>
        <p:nvPicPr>
          <p:cNvPr id="20" name="Graphic 19" descr="Network">
            <a:extLst>
              <a:ext uri="{FF2B5EF4-FFF2-40B4-BE49-F238E27FC236}">
                <a16:creationId xmlns:a16="http://schemas.microsoft.com/office/drawing/2014/main" id="{460C8169-012B-451A-A6C2-6FEC0DC82AFC}"/>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6522084" y="4925640"/>
            <a:ext cx="426575" cy="426575"/>
          </a:xfrm>
          <a:prstGeom prst="rect">
            <a:avLst/>
          </a:prstGeom>
        </p:spPr>
      </p:pic>
      <p:sp>
        <p:nvSpPr>
          <p:cNvPr id="21" name="Subtitle 2">
            <a:extLst>
              <a:ext uri="{FF2B5EF4-FFF2-40B4-BE49-F238E27FC236}">
                <a16:creationId xmlns:a16="http://schemas.microsoft.com/office/drawing/2014/main" id="{ADF17BC1-06CE-42EA-A970-31A7ED871AA4}"/>
              </a:ext>
            </a:extLst>
          </p:cNvPr>
          <p:cNvSpPr>
            <a:spLocks noGrp="1"/>
          </p:cNvSpPr>
          <p:nvPr>
            <p:ph type="subTitle" idx="1" hasCustomPrompt="1"/>
          </p:nvPr>
        </p:nvSpPr>
        <p:spPr>
          <a:xfrm>
            <a:off x="7002130" y="4484691"/>
            <a:ext cx="4540440" cy="503167"/>
          </a:xfrm>
        </p:spPr>
        <p:txBody>
          <a:bodyPr>
            <a:noAutofit/>
          </a:bodyPr>
          <a:lstStyle>
            <a:lvl1pPr marL="0" indent="0" algn="l">
              <a:buNone/>
              <a:defRPr sz="16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email</a:t>
            </a:r>
          </a:p>
        </p:txBody>
      </p:sp>
      <p:sp>
        <p:nvSpPr>
          <p:cNvPr id="22" name="Text Placeholder 6">
            <a:extLst>
              <a:ext uri="{FF2B5EF4-FFF2-40B4-BE49-F238E27FC236}">
                <a16:creationId xmlns:a16="http://schemas.microsoft.com/office/drawing/2014/main" id="{7035F1B3-4E91-44FF-B4E7-E5D87C7A034C}"/>
              </a:ext>
            </a:extLst>
          </p:cNvPr>
          <p:cNvSpPr>
            <a:spLocks noGrp="1"/>
          </p:cNvSpPr>
          <p:nvPr>
            <p:ph type="body" sz="quarter" idx="11" hasCustomPrompt="1"/>
          </p:nvPr>
        </p:nvSpPr>
        <p:spPr>
          <a:xfrm>
            <a:off x="7002320" y="5012635"/>
            <a:ext cx="4533900" cy="503238"/>
          </a:xfrm>
        </p:spPr>
        <p:txBody>
          <a:bodyPr vert="horz" lIns="91440" tIns="45720" rIns="91440" bIns="45720" rtlCol="0">
            <a:noAutofit/>
          </a:bodyPr>
          <a:lstStyle>
            <a:lvl1pPr marL="0" indent="0">
              <a:buNone/>
              <a:defRPr lang="en-US" sz="1600" b="0" cap="all" baseline="0" dirty="0" smtClean="0">
                <a:solidFill>
                  <a:schemeClr val="bg1"/>
                </a:solidFill>
              </a:defRPr>
            </a:lvl1pPr>
          </a:lstStyle>
          <a:p>
            <a:pPr marL="228600" lvl="0" indent="-228600"/>
            <a:r>
              <a:rPr lang="en-US" noProof="0" dirty="0"/>
              <a:t>Website </a:t>
            </a:r>
            <a:r>
              <a:rPr lang="en-US" noProof="0" dirty="0" err="1"/>
              <a:t>url</a:t>
            </a:r>
            <a:r>
              <a:rPr lang="en-US" noProof="0" dirty="0"/>
              <a:t> here</a:t>
            </a:r>
          </a:p>
        </p:txBody>
      </p:sp>
      <p:sp>
        <p:nvSpPr>
          <p:cNvPr id="18" name="Title 1">
            <a:extLst>
              <a:ext uri="{FF2B5EF4-FFF2-40B4-BE49-F238E27FC236}">
                <a16:creationId xmlns:a16="http://schemas.microsoft.com/office/drawing/2014/main" id="{525B5135-F466-4A63-A42C-3BB2BAA7D24D}"/>
              </a:ext>
            </a:extLst>
          </p:cNvPr>
          <p:cNvSpPr>
            <a:spLocks noGrp="1"/>
          </p:cNvSpPr>
          <p:nvPr>
            <p:ph type="title"/>
          </p:nvPr>
        </p:nvSpPr>
        <p:spPr>
          <a:xfrm>
            <a:off x="6469778" y="3158641"/>
            <a:ext cx="5011410" cy="921807"/>
          </a:xfrm>
          <a:noFill/>
        </p:spPr>
        <p:txBody>
          <a:bodyPr wrap="square" rtlCol="0">
            <a:noAutofit/>
          </a:bodyPr>
          <a:lstStyle>
            <a:lvl1pPr>
              <a:defRPr lang="en-US" sz="6000" b="1" cap="all" baseline="0" dirty="0">
                <a:solidFill>
                  <a:schemeClr val="bg1"/>
                </a:solidFill>
                <a:ea typeface="+mn-ea"/>
                <a:cs typeface="+mn-cs"/>
              </a:defRPr>
            </a:lvl1pPr>
          </a:lstStyle>
          <a:p>
            <a:pPr marL="0" lvl="0"/>
            <a:r>
              <a:rPr lang="en-US" noProof="0"/>
              <a:t>Click to edit Master title style</a:t>
            </a:r>
            <a:endParaRPr lang="en-US" noProof="0" dirty="0"/>
          </a:p>
        </p:txBody>
      </p:sp>
    </p:spTree>
    <p:extLst>
      <p:ext uri="{BB962C8B-B14F-4D97-AF65-F5344CB8AC3E}">
        <p14:creationId xmlns:p14="http://schemas.microsoft.com/office/powerpoint/2010/main" val="8101070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Oval 5">
            <a:extLst>
              <a:ext uri="{FF2B5EF4-FFF2-40B4-BE49-F238E27FC236}">
                <a16:creationId xmlns:a16="http://schemas.microsoft.com/office/drawing/2014/main" id="{1F54E98B-AC75-484D-9121-68498EB888AA}"/>
              </a:ext>
            </a:extLst>
          </p:cNvPr>
          <p:cNvSpPr/>
          <p:nvPr userDrawn="1"/>
        </p:nvSpPr>
        <p:spPr>
          <a:xfrm>
            <a:off x="754010" y="708293"/>
            <a:ext cx="5334029" cy="5334029"/>
          </a:xfrm>
          <a:prstGeom prst="ellipse">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anchor="b">
            <a:noAutofit/>
          </a:bodyPr>
          <a:lstStyle>
            <a:lvl1pPr algn="l">
              <a:defRPr sz="5400" b="1" cap="all" baseline="0">
                <a:solidFill>
                  <a:schemeClr val="bg1"/>
                </a:solidFill>
                <a:latin typeface="+mj-lt"/>
              </a:defRPr>
            </a:lvl1pPr>
          </a:lstStyle>
          <a:p>
            <a:r>
              <a:rPr lang="en-US" noProof="0" dirty="0"/>
              <a:t>Title comes here</a:t>
            </a:r>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p:nvPr>
        </p:nvSpPr>
        <p:spPr>
          <a:xfrm>
            <a:off x="6343650" y="4279971"/>
            <a:ext cx="5143500" cy="503167"/>
          </a:xfrm>
        </p:spPr>
        <p:txBody>
          <a:bodyPr>
            <a:noAutofit/>
          </a:bodyPr>
          <a:lstStyle>
            <a:lvl1pPr marL="0" indent="0" algn="l">
              <a:buNone/>
              <a:defRPr sz="18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pic>
        <p:nvPicPr>
          <p:cNvPr id="9" name="Picture 8">
            <a:extLst>
              <a:ext uri="{FF2B5EF4-FFF2-40B4-BE49-F238E27FC236}">
                <a16:creationId xmlns:a16="http://schemas.microsoft.com/office/drawing/2014/main" id="{4FE28ACC-E44C-4381-B768-0310810E78D2}"/>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015850" y="391862"/>
            <a:ext cx="1745251" cy="673365"/>
          </a:xfrm>
          <a:prstGeom prst="rect">
            <a:avLst/>
          </a:prstGeom>
        </p:spPr>
      </p:pic>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90578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9087E09-D75F-4E26-B01E-A1A09BA2EA70}"/>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AF7A70B7-7ADE-4E0B-B956-363B0B1AA613}"/>
              </a:ext>
            </a:extLst>
          </p:cNvPr>
          <p:cNvSpPr>
            <a:spLocks noGrp="1"/>
          </p:cNvSpPr>
          <p:nvPr>
            <p:ph type="title"/>
          </p:nvPr>
        </p:nvSpPr>
        <p:spPr>
          <a:xfrm>
            <a:off x="831850" y="182563"/>
            <a:ext cx="10515600" cy="940181"/>
          </a:xfrm>
        </p:spPr>
        <p:txBody>
          <a:bodyPr anchor="b">
            <a:noAutofit/>
          </a:bodyPr>
          <a:lstStyle>
            <a:lvl1pPr algn="ctr">
              <a:defRPr sz="4000" b="1" cap="all" baseline="0">
                <a:solidFill>
                  <a:schemeClr val="bg1"/>
                </a:solidFill>
              </a:defRPr>
            </a:lvl1pPr>
          </a:lstStyle>
          <a:p>
            <a:r>
              <a:rPr lang="en-US" noProof="0"/>
              <a:t>Click to edit Master title style</a:t>
            </a:r>
            <a:endParaRPr lang="en-US" noProof="0" dirty="0"/>
          </a:p>
        </p:txBody>
      </p:sp>
      <p:pic>
        <p:nvPicPr>
          <p:cNvPr id="8" name="Picture 7">
            <a:extLst>
              <a:ext uri="{FF2B5EF4-FFF2-40B4-BE49-F238E27FC236}">
                <a16:creationId xmlns:a16="http://schemas.microsoft.com/office/drawing/2014/main" id="{25FC40B0-ED27-47E5-A3C2-32A8418567EE}"/>
              </a:ext>
            </a:extLst>
          </p:cNvPr>
          <p:cNvPicPr>
            <a:picLocks noChangeAspect="1"/>
          </p:cNvPicPr>
          <p:nvPr userDrawn="1"/>
        </p:nvPicPr>
        <p:blipFill>
          <a:blip r:embed="rId2">
            <a:biLevel thresh="25000"/>
            <a:extLst>
              <a:ext uri="{28A0092B-C50C-407E-A947-70E740481C1C}">
                <a14:useLocalDpi xmlns:a14="http://schemas.microsoft.com/office/drawing/2010/main"/>
              </a:ext>
            </a:extLst>
          </a:blip>
          <a:stretch>
            <a:fillRect/>
          </a:stretch>
        </p:blipFill>
        <p:spPr>
          <a:xfrm>
            <a:off x="469638" y="6260507"/>
            <a:ext cx="1075427" cy="414929"/>
          </a:xfrm>
          <a:prstGeom prst="rect">
            <a:avLst/>
          </a:prstGeom>
        </p:spPr>
      </p:pic>
      <p:sp>
        <p:nvSpPr>
          <p:cNvPr id="11" name="Oval 10">
            <a:extLst>
              <a:ext uri="{FF2B5EF4-FFF2-40B4-BE49-F238E27FC236}">
                <a16:creationId xmlns:a16="http://schemas.microsoft.com/office/drawing/2014/main" id="{8931D2A9-0B92-4197-8802-80424C14EA7E}"/>
              </a:ext>
            </a:extLst>
          </p:cNvPr>
          <p:cNvSpPr/>
          <p:nvPr userDrawn="1"/>
        </p:nvSpPr>
        <p:spPr>
          <a:xfrm>
            <a:off x="11371669" y="6409397"/>
            <a:ext cx="280051" cy="2800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Slide Number Placeholder 5">
            <a:extLst>
              <a:ext uri="{FF2B5EF4-FFF2-40B4-BE49-F238E27FC236}">
                <a16:creationId xmlns:a16="http://schemas.microsoft.com/office/drawing/2014/main" id="{533B74B0-30B9-45C2-9AE6-45D1978AAFAE}"/>
              </a:ext>
            </a:extLst>
          </p:cNvPr>
          <p:cNvSpPr>
            <a:spLocks noGrp="1"/>
          </p:cNvSpPr>
          <p:nvPr>
            <p:ph type="sldNum" sz="quarter" idx="12"/>
          </p:nvPr>
        </p:nvSpPr>
        <p:spPr>
          <a:xfrm>
            <a:off x="11363696" y="6455739"/>
            <a:ext cx="294460" cy="187367"/>
          </a:xfrm>
        </p:spPr>
        <p:txBody>
          <a:bodyPr lIns="0" tIns="0" rIns="0" bIns="0"/>
          <a:lstStyle>
            <a:lvl1pPr algn="ctr">
              <a:defRPr sz="900">
                <a:solidFill>
                  <a:srgbClr val="2C567A"/>
                </a:solidFill>
                <a:latin typeface="+mn-lt"/>
              </a:defRPr>
            </a:lvl1pPr>
          </a:lstStyle>
          <a:p>
            <a:fld id="{9EC71654-96A5-4280-94F3-931C61A9F92C}" type="slidenum">
              <a:rPr lang="en-US" noProof="0" smtClean="0"/>
              <a:pPr/>
              <a:t>‹#›</a:t>
            </a:fld>
            <a:endParaRPr lang="en-US" noProof="0" dirty="0"/>
          </a:p>
        </p:txBody>
      </p:sp>
      <p:grpSp>
        <p:nvGrpSpPr>
          <p:cNvPr id="4" name="Group 3">
            <a:extLst>
              <a:ext uri="{FF2B5EF4-FFF2-40B4-BE49-F238E27FC236}">
                <a16:creationId xmlns:a16="http://schemas.microsoft.com/office/drawing/2014/main" id="{AD5251EA-F450-4DD1-995B-DC89513424C8}"/>
              </a:ext>
            </a:extLst>
          </p:cNvPr>
          <p:cNvGrpSpPr/>
          <p:nvPr userDrawn="1"/>
        </p:nvGrpSpPr>
        <p:grpSpPr>
          <a:xfrm rot="16200000">
            <a:off x="1637386" y="1473117"/>
            <a:ext cx="8917229" cy="10769768"/>
            <a:chOff x="-1728305" y="-2049517"/>
            <a:chExt cx="8917229" cy="10769768"/>
          </a:xfrm>
        </p:grpSpPr>
        <p:sp>
          <p:nvSpPr>
            <p:cNvPr id="17" name="Oval 16">
              <a:extLst>
                <a:ext uri="{FF2B5EF4-FFF2-40B4-BE49-F238E27FC236}">
                  <a16:creationId xmlns:a16="http://schemas.microsoft.com/office/drawing/2014/main" id="{44882F4E-E8C8-46FE-A9C8-7B79782767F6}"/>
                </a:ext>
              </a:extLst>
            </p:cNvPr>
            <p:cNvSpPr/>
            <p:nvPr userDrawn="1"/>
          </p:nvSpPr>
          <p:spPr>
            <a:xfrm>
              <a:off x="754010" y="708293"/>
              <a:ext cx="5334029" cy="5334029"/>
            </a:xfrm>
            <a:prstGeom prst="ellipse">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18" name="Group 17">
              <a:extLst>
                <a:ext uri="{FF2B5EF4-FFF2-40B4-BE49-F238E27FC236}">
                  <a16:creationId xmlns:a16="http://schemas.microsoft.com/office/drawing/2014/main" id="{965CD13B-04FB-40D5-AF62-2F43CF49BA9B}"/>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9" name="Freeform 5">
                <a:extLst>
                  <a:ext uri="{FF2B5EF4-FFF2-40B4-BE49-F238E27FC236}">
                    <a16:creationId xmlns:a16="http://schemas.microsoft.com/office/drawing/2014/main" id="{01876F8F-C11E-4FB2-8150-1F0602752F97}"/>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0" name="Freeform 6">
                <a:extLst>
                  <a:ext uri="{FF2B5EF4-FFF2-40B4-BE49-F238E27FC236}">
                    <a16:creationId xmlns:a16="http://schemas.microsoft.com/office/drawing/2014/main" id="{08A1D05F-5F61-4156-8C83-1A002AA1E886}"/>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grpSp>
      <p:sp>
        <p:nvSpPr>
          <p:cNvPr id="21" name="Text Placeholder 2">
            <a:extLst>
              <a:ext uri="{FF2B5EF4-FFF2-40B4-BE49-F238E27FC236}">
                <a16:creationId xmlns:a16="http://schemas.microsoft.com/office/drawing/2014/main" id="{4D77C47B-CC1E-41DA-9146-5DFD63065491}"/>
              </a:ext>
            </a:extLst>
          </p:cNvPr>
          <p:cNvSpPr>
            <a:spLocks noGrp="1"/>
          </p:cNvSpPr>
          <p:nvPr>
            <p:ph type="body" idx="1"/>
          </p:nvPr>
        </p:nvSpPr>
        <p:spPr>
          <a:xfrm>
            <a:off x="831850" y="1153348"/>
            <a:ext cx="10515600" cy="648543"/>
          </a:xfrm>
        </p:spPr>
        <p:txBody>
          <a:bodyPr>
            <a:normAutofit/>
          </a:bodyPr>
          <a:lstStyle>
            <a:lvl1pPr marL="0" indent="0" algn="ctr">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Click to edit Master text styles</a:t>
            </a:r>
          </a:p>
        </p:txBody>
      </p:sp>
    </p:spTree>
    <p:extLst>
      <p:ext uri="{BB962C8B-B14F-4D97-AF65-F5344CB8AC3E}">
        <p14:creationId xmlns:p14="http://schemas.microsoft.com/office/powerpoint/2010/main" val="42265441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60E0B501-22AA-4685-BE9B-A267F6F675A7}"/>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4" name="Freeform 5">
              <a:extLst>
                <a:ext uri="{FF2B5EF4-FFF2-40B4-BE49-F238E27FC236}">
                  <a16:creationId xmlns:a16="http://schemas.microsoft.com/office/drawing/2014/main" id="{5D0E179E-CA3D-4874-9ACD-F8990F48F4BF}"/>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5" name="Freeform 6">
              <a:extLst>
                <a:ext uri="{FF2B5EF4-FFF2-40B4-BE49-F238E27FC236}">
                  <a16:creationId xmlns:a16="http://schemas.microsoft.com/office/drawing/2014/main" id="{A9C53936-B93A-4CF6-8766-2FA93ACFEBE3}"/>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6" name="Freeform 7">
              <a:extLst>
                <a:ext uri="{FF2B5EF4-FFF2-40B4-BE49-F238E27FC236}">
                  <a16:creationId xmlns:a16="http://schemas.microsoft.com/office/drawing/2014/main" id="{5776DEA2-5422-4F51-B359-652B71274D31}"/>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27" name="Content Placeholder 2">
            <a:extLst>
              <a:ext uri="{FF2B5EF4-FFF2-40B4-BE49-F238E27FC236}">
                <a16:creationId xmlns:a16="http://schemas.microsoft.com/office/drawing/2014/main" id="{1A1F33A2-66F7-4D85-99DD-7B00F265AC6D}"/>
              </a:ext>
            </a:extLst>
          </p:cNvPr>
          <p:cNvSpPr>
            <a:spLocks noGrp="1"/>
          </p:cNvSpPr>
          <p:nvPr>
            <p:ph idx="1"/>
          </p:nvPr>
        </p:nvSpPr>
        <p:spPr>
          <a:xfrm>
            <a:off x="515938" y="1825625"/>
            <a:ext cx="10837862" cy="435133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pic>
        <p:nvPicPr>
          <p:cNvPr id="12" name="Picture 11">
            <a:extLst>
              <a:ext uri="{FF2B5EF4-FFF2-40B4-BE49-F238E27FC236}">
                <a16:creationId xmlns:a16="http://schemas.microsoft.com/office/drawing/2014/main" id="{EC2DFD46-BF74-47BA-A496-92ED1979C36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13" name="Title 1">
            <a:extLst>
              <a:ext uri="{FF2B5EF4-FFF2-40B4-BE49-F238E27FC236}">
                <a16:creationId xmlns:a16="http://schemas.microsoft.com/office/drawing/2014/main" id="{EF788279-D710-447A-9E71-4D1344575691}"/>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endParaRPr lang="en-US" noProof="0" dirty="0"/>
          </a:p>
        </p:txBody>
      </p:sp>
    </p:spTree>
    <p:extLst>
      <p:ext uri="{BB962C8B-B14F-4D97-AF65-F5344CB8AC3E}">
        <p14:creationId xmlns:p14="http://schemas.microsoft.com/office/powerpoint/2010/main" val="37897589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C2A6B906-ACDA-40FD-8AC8-0B693AB12796}"/>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19" name="Freeform 5">
              <a:extLst>
                <a:ext uri="{FF2B5EF4-FFF2-40B4-BE49-F238E27FC236}">
                  <a16:creationId xmlns:a16="http://schemas.microsoft.com/office/drawing/2014/main" id="{717F7366-5A99-4065-90C2-AE7DF5DD0F44}"/>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0" name="Freeform 6">
              <a:extLst>
                <a:ext uri="{FF2B5EF4-FFF2-40B4-BE49-F238E27FC236}">
                  <a16:creationId xmlns:a16="http://schemas.microsoft.com/office/drawing/2014/main" id="{90A089CA-63B9-4456-B0B1-17C75EBFB982}"/>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2" name="Freeform 7">
              <a:extLst>
                <a:ext uri="{FF2B5EF4-FFF2-40B4-BE49-F238E27FC236}">
                  <a16:creationId xmlns:a16="http://schemas.microsoft.com/office/drawing/2014/main" id="{8D36B2D1-BCFE-43FC-8743-7B7A30E1AD5D}"/>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14" name="Content Placeholder 2">
            <a:extLst>
              <a:ext uri="{FF2B5EF4-FFF2-40B4-BE49-F238E27FC236}">
                <a16:creationId xmlns:a16="http://schemas.microsoft.com/office/drawing/2014/main" id="{079DA8F4-EDD3-4D62-A90B-8C3C1AFB0083}"/>
              </a:ext>
            </a:extLst>
          </p:cNvPr>
          <p:cNvSpPr>
            <a:spLocks noGrp="1"/>
          </p:cNvSpPr>
          <p:nvPr>
            <p:ph sz="half" idx="1"/>
          </p:nvPr>
        </p:nvSpPr>
        <p:spPr>
          <a:xfrm>
            <a:off x="515938" y="1825625"/>
            <a:ext cx="5503862" cy="435133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7" name="Content Placeholder 3">
            <a:extLst>
              <a:ext uri="{FF2B5EF4-FFF2-40B4-BE49-F238E27FC236}">
                <a16:creationId xmlns:a16="http://schemas.microsoft.com/office/drawing/2014/main" id="{DA0DA994-B4A9-447A-BEBF-3EA31D3755A2}"/>
              </a:ext>
            </a:extLst>
          </p:cNvPr>
          <p:cNvSpPr>
            <a:spLocks noGrp="1"/>
          </p:cNvSpPr>
          <p:nvPr>
            <p:ph sz="half" idx="2"/>
          </p:nvPr>
        </p:nvSpPr>
        <p:spPr>
          <a:xfrm>
            <a:off x="6172200" y="1825625"/>
            <a:ext cx="5181600" cy="435133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pic>
        <p:nvPicPr>
          <p:cNvPr id="13" name="Picture 12">
            <a:extLst>
              <a:ext uri="{FF2B5EF4-FFF2-40B4-BE49-F238E27FC236}">
                <a16:creationId xmlns:a16="http://schemas.microsoft.com/office/drawing/2014/main" id="{332150F9-14BF-4DCB-884D-49596914C29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21" name="Title 1">
            <a:extLst>
              <a:ext uri="{FF2B5EF4-FFF2-40B4-BE49-F238E27FC236}">
                <a16:creationId xmlns:a16="http://schemas.microsoft.com/office/drawing/2014/main" id="{19DEF115-82C2-4E9D-A22C-8DA561FB37B8}"/>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endParaRPr lang="en-US" noProof="0" dirty="0"/>
          </a:p>
        </p:txBody>
      </p:sp>
    </p:spTree>
    <p:extLst>
      <p:ext uri="{BB962C8B-B14F-4D97-AF65-F5344CB8AC3E}">
        <p14:creationId xmlns:p14="http://schemas.microsoft.com/office/powerpoint/2010/main" val="20929342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616F52B4-215E-4237-893C-E22B23804744}"/>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2" name="Freeform 5">
              <a:extLst>
                <a:ext uri="{FF2B5EF4-FFF2-40B4-BE49-F238E27FC236}">
                  <a16:creationId xmlns:a16="http://schemas.microsoft.com/office/drawing/2014/main" id="{B7C40C77-B795-4B07-B92D-2E8A56635773}"/>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3" name="Freeform 6">
              <a:extLst>
                <a:ext uri="{FF2B5EF4-FFF2-40B4-BE49-F238E27FC236}">
                  <a16:creationId xmlns:a16="http://schemas.microsoft.com/office/drawing/2014/main" id="{6E703A1E-5F10-4BB5-9D52-77CB6F5994C0}"/>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4" name="Freeform 7">
              <a:extLst>
                <a:ext uri="{FF2B5EF4-FFF2-40B4-BE49-F238E27FC236}">
                  <a16:creationId xmlns:a16="http://schemas.microsoft.com/office/drawing/2014/main" id="{22CEE04C-09CE-41CF-937D-EC2D3C23ECC6}"/>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14" name="Text Placeholder 2">
            <a:extLst>
              <a:ext uri="{FF2B5EF4-FFF2-40B4-BE49-F238E27FC236}">
                <a16:creationId xmlns:a16="http://schemas.microsoft.com/office/drawing/2014/main" id="{774CF4BA-8DCB-42CF-A2C4-D6AF95EE3F54}"/>
              </a:ext>
            </a:extLst>
          </p:cNvPr>
          <p:cNvSpPr>
            <a:spLocks noGrp="1"/>
          </p:cNvSpPr>
          <p:nvPr>
            <p:ph type="body" idx="1"/>
          </p:nvPr>
        </p:nvSpPr>
        <p:spPr>
          <a:xfrm>
            <a:off x="515938" y="1681163"/>
            <a:ext cx="5157787"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7" name="Content Placeholder 3">
            <a:extLst>
              <a:ext uri="{FF2B5EF4-FFF2-40B4-BE49-F238E27FC236}">
                <a16:creationId xmlns:a16="http://schemas.microsoft.com/office/drawing/2014/main" id="{67BA8B6E-A28D-4658-8C91-6CA7BD539B85}"/>
              </a:ext>
            </a:extLst>
          </p:cNvPr>
          <p:cNvSpPr>
            <a:spLocks noGrp="1"/>
          </p:cNvSpPr>
          <p:nvPr>
            <p:ph sz="half" idx="2"/>
          </p:nvPr>
        </p:nvSpPr>
        <p:spPr>
          <a:xfrm>
            <a:off x="515938" y="2505075"/>
            <a:ext cx="5157787" cy="368458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8" name="Text Placeholder 4">
            <a:extLst>
              <a:ext uri="{FF2B5EF4-FFF2-40B4-BE49-F238E27FC236}">
                <a16:creationId xmlns:a16="http://schemas.microsoft.com/office/drawing/2014/main" id="{F73B3215-82DB-4DBF-9E77-3AE2308C6920}"/>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9" name="Content Placeholder 5">
            <a:extLst>
              <a:ext uri="{FF2B5EF4-FFF2-40B4-BE49-F238E27FC236}">
                <a16:creationId xmlns:a16="http://schemas.microsoft.com/office/drawing/2014/main" id="{8DFD34E8-36CC-4FFE-926B-C170208FEDB8}"/>
              </a:ext>
            </a:extLst>
          </p:cNvPr>
          <p:cNvSpPr>
            <a:spLocks noGrp="1"/>
          </p:cNvSpPr>
          <p:nvPr>
            <p:ph sz="quarter" idx="4"/>
          </p:nvPr>
        </p:nvSpPr>
        <p:spPr>
          <a:xfrm>
            <a:off x="6172200" y="2505075"/>
            <a:ext cx="5183188" cy="368458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pic>
        <p:nvPicPr>
          <p:cNvPr id="21" name="Picture 20">
            <a:extLst>
              <a:ext uri="{FF2B5EF4-FFF2-40B4-BE49-F238E27FC236}">
                <a16:creationId xmlns:a16="http://schemas.microsoft.com/office/drawing/2014/main" id="{03383C6B-3BE4-4380-AF26-1C21492FCE8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25" name="Title 1">
            <a:extLst>
              <a:ext uri="{FF2B5EF4-FFF2-40B4-BE49-F238E27FC236}">
                <a16:creationId xmlns:a16="http://schemas.microsoft.com/office/drawing/2014/main" id="{AE3770E9-CB74-47B0-8229-91F6F756015E}"/>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endParaRPr lang="en-US" noProof="0" dirty="0"/>
          </a:p>
        </p:txBody>
      </p:sp>
    </p:spTree>
    <p:extLst>
      <p:ext uri="{BB962C8B-B14F-4D97-AF65-F5344CB8AC3E}">
        <p14:creationId xmlns:p14="http://schemas.microsoft.com/office/powerpoint/2010/main" val="24617946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C57825D7-DD33-4B70-BBBE-D46E7A5352EC}"/>
              </a:ext>
            </a:extLst>
          </p:cNvPr>
          <p:cNvSpPr>
            <a:spLocks noGrp="1"/>
          </p:cNvSpPr>
          <p:nvPr>
            <p:ph type="pic" idx="1"/>
          </p:nvPr>
        </p:nvSpPr>
        <p:spPr>
          <a:xfrm>
            <a:off x="6096000" y="768485"/>
            <a:ext cx="5305662" cy="5305662"/>
          </a:xfrm>
          <a:custGeom>
            <a:avLst/>
            <a:gdLst>
              <a:gd name="connsiteX0" fmla="*/ 2652831 w 5305662"/>
              <a:gd name="connsiteY0" fmla="*/ 0 h 5305662"/>
              <a:gd name="connsiteX1" fmla="*/ 5305662 w 5305662"/>
              <a:gd name="connsiteY1" fmla="*/ 2652831 h 5305662"/>
              <a:gd name="connsiteX2" fmla="*/ 2652831 w 5305662"/>
              <a:gd name="connsiteY2" fmla="*/ 5305662 h 5305662"/>
              <a:gd name="connsiteX3" fmla="*/ 0 w 5305662"/>
              <a:gd name="connsiteY3" fmla="*/ 2652831 h 5305662"/>
              <a:gd name="connsiteX4" fmla="*/ 2652831 w 5305662"/>
              <a:gd name="connsiteY4" fmla="*/ 0 h 5305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5662" h="5305662">
                <a:moveTo>
                  <a:pt x="2652831" y="0"/>
                </a:moveTo>
                <a:cubicBezTo>
                  <a:pt x="4117949" y="0"/>
                  <a:pt x="5305662" y="1187713"/>
                  <a:pt x="5305662" y="2652831"/>
                </a:cubicBezTo>
                <a:cubicBezTo>
                  <a:pt x="5305662" y="4117949"/>
                  <a:pt x="4117949" y="5305662"/>
                  <a:pt x="2652831" y="5305662"/>
                </a:cubicBezTo>
                <a:cubicBezTo>
                  <a:pt x="1187713" y="5305662"/>
                  <a:pt x="0" y="4117949"/>
                  <a:pt x="0" y="2652831"/>
                </a:cubicBezTo>
                <a:cubicBezTo>
                  <a:pt x="0" y="1187713"/>
                  <a:pt x="1187713" y="0"/>
                  <a:pt x="2652831" y="0"/>
                </a:cubicBezTo>
                <a:close/>
              </a:path>
            </a:pathLst>
          </a:custGeom>
          <a:solidFill>
            <a:schemeClr val="bg2"/>
          </a:solidFill>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flipH="1">
            <a:off x="5400786" y="-2003509"/>
            <a:ext cx="8917229" cy="10769768"/>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19" name="Title 1">
            <a:extLst>
              <a:ext uri="{FF2B5EF4-FFF2-40B4-BE49-F238E27FC236}">
                <a16:creationId xmlns:a16="http://schemas.microsoft.com/office/drawing/2014/main" id="{19A1397F-1946-4CBE-9EC5-159C3CBC78B6}"/>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endParaRPr lang="en-US" noProof="0" dirty="0"/>
          </a:p>
        </p:txBody>
      </p:sp>
      <p:sp>
        <p:nvSpPr>
          <p:cNvPr id="20" name="Text Placeholder 3">
            <a:extLst>
              <a:ext uri="{FF2B5EF4-FFF2-40B4-BE49-F238E27FC236}">
                <a16:creationId xmlns:a16="http://schemas.microsoft.com/office/drawing/2014/main" id="{C535F2AB-153E-44A9-97BE-00553BEC1770}"/>
              </a:ext>
            </a:extLst>
          </p:cNvPr>
          <p:cNvSpPr>
            <a:spLocks noGrp="1"/>
          </p:cNvSpPr>
          <p:nvPr>
            <p:ph type="body" sz="half" idx="2"/>
          </p:nvPr>
        </p:nvSpPr>
        <p:spPr>
          <a:xfrm>
            <a:off x="839788" y="2057400"/>
            <a:ext cx="3932237" cy="3811588"/>
          </a:xfrm>
        </p:spPr>
        <p:txBody>
          <a:bodyPr/>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pic>
        <p:nvPicPr>
          <p:cNvPr id="8" name="Picture 7">
            <a:extLst>
              <a:ext uri="{FF2B5EF4-FFF2-40B4-BE49-F238E27FC236}">
                <a16:creationId xmlns:a16="http://schemas.microsoft.com/office/drawing/2014/main" id="{06298D65-1027-4897-A948-DCEEF8FC3D9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Tree>
    <p:extLst>
      <p:ext uri="{BB962C8B-B14F-4D97-AF65-F5344CB8AC3E}">
        <p14:creationId xmlns:p14="http://schemas.microsoft.com/office/powerpoint/2010/main" val="21071857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9F866E5C-B8AA-4805-B232-831BA01AAF16}"/>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0" name="Freeform 5">
              <a:extLst>
                <a:ext uri="{FF2B5EF4-FFF2-40B4-BE49-F238E27FC236}">
                  <a16:creationId xmlns:a16="http://schemas.microsoft.com/office/drawing/2014/main" id="{F98614F0-2DA3-4F29-8CB3-D61424AC8506}"/>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2" name="Freeform 6">
              <a:extLst>
                <a:ext uri="{FF2B5EF4-FFF2-40B4-BE49-F238E27FC236}">
                  <a16:creationId xmlns:a16="http://schemas.microsoft.com/office/drawing/2014/main" id="{66D52F08-13EC-4AB4-BB79-89A5395A03BF}"/>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3" name="Freeform 7">
              <a:extLst>
                <a:ext uri="{FF2B5EF4-FFF2-40B4-BE49-F238E27FC236}">
                  <a16:creationId xmlns:a16="http://schemas.microsoft.com/office/drawing/2014/main" id="{2544236D-8C3A-41EF-9A68-C84A8A7D0F5A}"/>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14" name="Title 1">
            <a:extLst>
              <a:ext uri="{FF2B5EF4-FFF2-40B4-BE49-F238E27FC236}">
                <a16:creationId xmlns:a16="http://schemas.microsoft.com/office/drawing/2014/main" id="{9009D5C6-6206-4291-8037-67DC025F0B4C}"/>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endParaRPr lang="en-US" noProof="0" dirty="0"/>
          </a:p>
        </p:txBody>
      </p:sp>
      <p:sp>
        <p:nvSpPr>
          <p:cNvPr id="17" name="Text Placeholder 3">
            <a:extLst>
              <a:ext uri="{FF2B5EF4-FFF2-40B4-BE49-F238E27FC236}">
                <a16:creationId xmlns:a16="http://schemas.microsoft.com/office/drawing/2014/main" id="{BEB643FD-AA85-4A43-8EBD-AFD10DD987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18" name="Content Placeholder 2">
            <a:extLst>
              <a:ext uri="{FF2B5EF4-FFF2-40B4-BE49-F238E27FC236}">
                <a16:creationId xmlns:a16="http://schemas.microsoft.com/office/drawing/2014/main" id="{9001F313-F798-43BE-AFF0-A68C84C3640D}"/>
              </a:ext>
            </a:extLst>
          </p:cNvPr>
          <p:cNvSpPr>
            <a:spLocks noGrp="1"/>
          </p:cNvSpPr>
          <p:nvPr>
            <p:ph idx="1"/>
          </p:nvPr>
        </p:nvSpPr>
        <p:spPr>
          <a:xfrm>
            <a:off x="5183188" y="457201"/>
            <a:ext cx="6172200"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pic>
        <p:nvPicPr>
          <p:cNvPr id="13" name="Picture 12">
            <a:extLst>
              <a:ext uri="{FF2B5EF4-FFF2-40B4-BE49-F238E27FC236}">
                <a16:creationId xmlns:a16="http://schemas.microsoft.com/office/drawing/2014/main" id="{91881DEA-0ECB-4310-ADF5-4337ACB4338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Tree>
    <p:extLst>
      <p:ext uri="{BB962C8B-B14F-4D97-AF65-F5344CB8AC3E}">
        <p14:creationId xmlns:p14="http://schemas.microsoft.com/office/powerpoint/2010/main" val="30253102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_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anchor="b">
            <a:noAutofit/>
          </a:bodyPr>
          <a:lstStyle>
            <a:lvl1pPr algn="l">
              <a:defRPr sz="5400" b="1" cap="all" baseline="0">
                <a:solidFill>
                  <a:schemeClr val="bg1"/>
                </a:solidFill>
                <a:latin typeface="+mj-lt"/>
              </a:defRPr>
            </a:lvl1pPr>
          </a:lstStyle>
          <a:p>
            <a:r>
              <a:rPr lang="en-US" noProof="0" dirty="0"/>
              <a:t>Title comes here</a:t>
            </a:r>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p:nvPr>
        </p:nvSpPr>
        <p:spPr>
          <a:xfrm>
            <a:off x="6343650" y="4279971"/>
            <a:ext cx="5143500" cy="503167"/>
          </a:xfrm>
        </p:spPr>
        <p:txBody>
          <a:bodyPr>
            <a:noAutofit/>
          </a:bodyPr>
          <a:lstStyle>
            <a:lvl1pPr marL="0" indent="0" algn="l">
              <a:buNone/>
              <a:defRPr sz="18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a:t>Click icon to add picture</a:t>
            </a:r>
            <a:endParaRPr lang="en-US" noProof="0"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pic>
        <p:nvPicPr>
          <p:cNvPr id="9" name="Picture 8">
            <a:extLst>
              <a:ext uri="{FF2B5EF4-FFF2-40B4-BE49-F238E27FC236}">
                <a16:creationId xmlns:a16="http://schemas.microsoft.com/office/drawing/2014/main" id="{4FE28ACC-E44C-4381-B768-0310810E78D2}"/>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015850" y="391862"/>
            <a:ext cx="1745251" cy="673365"/>
          </a:xfrm>
          <a:prstGeom prst="rect">
            <a:avLst/>
          </a:prstGeom>
        </p:spPr>
      </p:pic>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21408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333" userDrawn="1">
          <p15:clr>
            <a:srgbClr val="FBAE40"/>
          </p15:clr>
        </p15:guide>
        <p15:guide id="4" pos="36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9087E09-D75F-4E26-B01E-A1A09BA2EA70}"/>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AF7A70B7-7ADE-4E0B-B956-363B0B1AA613}"/>
              </a:ext>
            </a:extLst>
          </p:cNvPr>
          <p:cNvSpPr>
            <a:spLocks noGrp="1"/>
          </p:cNvSpPr>
          <p:nvPr>
            <p:ph type="title"/>
          </p:nvPr>
        </p:nvSpPr>
        <p:spPr>
          <a:xfrm>
            <a:off x="831850" y="182563"/>
            <a:ext cx="10515600" cy="940181"/>
          </a:xfrm>
        </p:spPr>
        <p:txBody>
          <a:bodyPr anchor="b">
            <a:noAutofit/>
          </a:bodyPr>
          <a:lstStyle>
            <a:lvl1pPr algn="ctr">
              <a:defRPr sz="4000" b="1" cap="all" baseline="0">
                <a:solidFill>
                  <a:schemeClr val="bg1"/>
                </a:solidFill>
              </a:defRPr>
            </a:lvl1pPr>
          </a:lstStyle>
          <a:p>
            <a:r>
              <a:rPr lang="en-US" noProof="0"/>
              <a:t>Click to edit Master title style</a:t>
            </a:r>
          </a:p>
        </p:txBody>
      </p:sp>
      <p:sp>
        <p:nvSpPr>
          <p:cNvPr id="3" name="Text Placeholder 2">
            <a:extLst>
              <a:ext uri="{FF2B5EF4-FFF2-40B4-BE49-F238E27FC236}">
                <a16:creationId xmlns:a16="http://schemas.microsoft.com/office/drawing/2014/main" id="{4ACB5603-8A62-4D45-B6EF-0D7E2D5FC4F7}"/>
              </a:ext>
            </a:extLst>
          </p:cNvPr>
          <p:cNvSpPr>
            <a:spLocks noGrp="1"/>
          </p:cNvSpPr>
          <p:nvPr>
            <p:ph type="body" idx="1" hasCustomPrompt="1"/>
          </p:nvPr>
        </p:nvSpPr>
        <p:spPr>
          <a:xfrm>
            <a:off x="2139388" y="1154832"/>
            <a:ext cx="7900525" cy="764460"/>
          </a:xfrm>
        </p:spPr>
        <p:txBody>
          <a:bodyPr>
            <a:noAutofit/>
          </a:bodyPr>
          <a:lstStyle>
            <a:lvl1pPr marL="0" indent="0" algn="ctr">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Dummy Text Comes Here</a:t>
            </a:r>
          </a:p>
        </p:txBody>
      </p:sp>
      <p:pic>
        <p:nvPicPr>
          <p:cNvPr id="8" name="Picture 7">
            <a:extLst>
              <a:ext uri="{FF2B5EF4-FFF2-40B4-BE49-F238E27FC236}">
                <a16:creationId xmlns:a16="http://schemas.microsoft.com/office/drawing/2014/main" id="{25FC40B0-ED27-47E5-A3C2-32A8418567EE}"/>
              </a:ext>
            </a:extLst>
          </p:cNvPr>
          <p:cNvPicPr>
            <a:picLocks noChangeAspect="1"/>
          </p:cNvPicPr>
          <p:nvPr userDrawn="1"/>
        </p:nvPicPr>
        <p:blipFill>
          <a:blip r:embed="rId2">
            <a:biLevel thresh="25000"/>
            <a:extLst>
              <a:ext uri="{28A0092B-C50C-407E-A947-70E740481C1C}">
                <a14:useLocalDpi xmlns:a14="http://schemas.microsoft.com/office/drawing/2010/main"/>
              </a:ext>
            </a:extLst>
          </a:blip>
          <a:stretch>
            <a:fillRect/>
          </a:stretch>
        </p:blipFill>
        <p:spPr>
          <a:xfrm>
            <a:off x="469638" y="6260507"/>
            <a:ext cx="1075427" cy="414929"/>
          </a:xfrm>
          <a:prstGeom prst="rect">
            <a:avLst/>
          </a:prstGeom>
        </p:spPr>
      </p:pic>
      <p:sp>
        <p:nvSpPr>
          <p:cNvPr id="11" name="Oval 10">
            <a:extLst>
              <a:ext uri="{FF2B5EF4-FFF2-40B4-BE49-F238E27FC236}">
                <a16:creationId xmlns:a16="http://schemas.microsoft.com/office/drawing/2014/main" id="{8931D2A9-0B92-4197-8802-80424C14EA7E}"/>
              </a:ext>
            </a:extLst>
          </p:cNvPr>
          <p:cNvSpPr/>
          <p:nvPr userDrawn="1"/>
        </p:nvSpPr>
        <p:spPr>
          <a:xfrm>
            <a:off x="11371669" y="6409397"/>
            <a:ext cx="280051" cy="2800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Slide Number Placeholder 5">
            <a:extLst>
              <a:ext uri="{FF2B5EF4-FFF2-40B4-BE49-F238E27FC236}">
                <a16:creationId xmlns:a16="http://schemas.microsoft.com/office/drawing/2014/main" id="{533B74B0-30B9-45C2-9AE6-45D1978AAFAE}"/>
              </a:ext>
            </a:extLst>
          </p:cNvPr>
          <p:cNvSpPr>
            <a:spLocks noGrp="1"/>
          </p:cNvSpPr>
          <p:nvPr>
            <p:ph type="sldNum" sz="quarter" idx="12"/>
          </p:nvPr>
        </p:nvSpPr>
        <p:spPr>
          <a:xfrm>
            <a:off x="11363696" y="6455739"/>
            <a:ext cx="294460" cy="187367"/>
          </a:xfrm>
        </p:spPr>
        <p:txBody>
          <a:bodyPr lIns="0" tIns="0" rIns="0" bIns="0"/>
          <a:lstStyle>
            <a:lvl1pPr algn="ctr">
              <a:defRPr sz="900">
                <a:solidFill>
                  <a:srgbClr val="2C567A"/>
                </a:solidFill>
                <a:latin typeface="+mn-lt"/>
              </a:defRPr>
            </a:lvl1pPr>
          </a:lstStyle>
          <a:p>
            <a:fld id="{9EC71654-96A5-4280-94F3-931C61A9F92C}" type="slidenum">
              <a:rPr lang="en-US" noProof="0" smtClean="0"/>
              <a:pPr/>
              <a:t>‹#›</a:t>
            </a:fld>
            <a:endParaRPr lang="en-US" noProof="0" dirty="0"/>
          </a:p>
        </p:txBody>
      </p:sp>
      <p:sp>
        <p:nvSpPr>
          <p:cNvPr id="15" name="Picture Placeholder 14">
            <a:extLst>
              <a:ext uri="{FF2B5EF4-FFF2-40B4-BE49-F238E27FC236}">
                <a16:creationId xmlns:a16="http://schemas.microsoft.com/office/drawing/2014/main" id="{B5A30B6B-EEDB-4142-8138-D50F5A307D76}"/>
              </a:ext>
            </a:extLst>
          </p:cNvPr>
          <p:cNvSpPr>
            <a:spLocks noGrp="1"/>
          </p:cNvSpPr>
          <p:nvPr>
            <p:ph type="pic" sz="quarter" idx="13"/>
          </p:nvPr>
        </p:nvSpPr>
        <p:spPr>
          <a:xfrm>
            <a:off x="2993041" y="2270376"/>
            <a:ext cx="6206400" cy="4587625"/>
          </a:xfrm>
          <a:custGeom>
            <a:avLst/>
            <a:gdLst>
              <a:gd name="connsiteX0" fmla="*/ 3103200 w 6206400"/>
              <a:gd name="connsiteY0" fmla="*/ 0 h 4587625"/>
              <a:gd name="connsiteX1" fmla="*/ 6206400 w 6206400"/>
              <a:gd name="connsiteY1" fmla="*/ 3103200 h 4587625"/>
              <a:gd name="connsiteX2" fmla="*/ 5831861 w 6206400"/>
              <a:gd name="connsiteY2" fmla="*/ 4582370 h 4587625"/>
              <a:gd name="connsiteX3" fmla="*/ 5828668 w 6206400"/>
              <a:gd name="connsiteY3" fmla="*/ 4587625 h 4587625"/>
              <a:gd name="connsiteX4" fmla="*/ 377733 w 6206400"/>
              <a:gd name="connsiteY4" fmla="*/ 4587625 h 4587625"/>
              <a:gd name="connsiteX5" fmla="*/ 374540 w 6206400"/>
              <a:gd name="connsiteY5" fmla="*/ 4582370 h 4587625"/>
              <a:gd name="connsiteX6" fmla="*/ 0 w 6206400"/>
              <a:gd name="connsiteY6" fmla="*/ 3103200 h 4587625"/>
              <a:gd name="connsiteX7" fmla="*/ 3103200 w 6206400"/>
              <a:gd name="connsiteY7" fmla="*/ 0 h 458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6400" h="4587625">
                <a:moveTo>
                  <a:pt x="3103200" y="0"/>
                </a:moveTo>
                <a:cubicBezTo>
                  <a:pt x="4817050" y="0"/>
                  <a:pt x="6206400" y="1389350"/>
                  <a:pt x="6206400" y="3103200"/>
                </a:cubicBezTo>
                <a:cubicBezTo>
                  <a:pt x="6206400" y="3638778"/>
                  <a:pt x="6070721" y="4142667"/>
                  <a:pt x="5831861" y="4582370"/>
                </a:cubicBezTo>
                <a:lnTo>
                  <a:pt x="5828668" y="4587625"/>
                </a:lnTo>
                <a:lnTo>
                  <a:pt x="377733" y="4587625"/>
                </a:lnTo>
                <a:lnTo>
                  <a:pt x="374540" y="4582370"/>
                </a:lnTo>
                <a:cubicBezTo>
                  <a:pt x="135679" y="4142667"/>
                  <a:pt x="0" y="3638778"/>
                  <a:pt x="0" y="3103200"/>
                </a:cubicBezTo>
                <a:cubicBezTo>
                  <a:pt x="0" y="1389350"/>
                  <a:pt x="1389350" y="0"/>
                  <a:pt x="3103200" y="0"/>
                </a:cubicBezTo>
                <a:close/>
              </a:path>
            </a:pathLst>
          </a:custGeom>
          <a:solidFill>
            <a:schemeClr val="bg2"/>
          </a:solidFill>
        </p:spPr>
        <p:txBody>
          <a:bodyPr wrap="square" anchor="ctr">
            <a:noAutofit/>
          </a:bodyPr>
          <a:lstStyle>
            <a:lvl1pPr marL="0" indent="0" algn="ctr">
              <a:buNone/>
              <a:defRPr sz="2400"/>
            </a:lvl1pPr>
          </a:lstStyle>
          <a:p>
            <a:r>
              <a:rPr lang="en-US" noProof="0"/>
              <a:t>Click icon to add picture</a:t>
            </a:r>
            <a:endParaRPr lang="en-US" noProof="0" dirty="0"/>
          </a:p>
        </p:txBody>
      </p:sp>
    </p:spTree>
    <p:extLst>
      <p:ext uri="{BB962C8B-B14F-4D97-AF65-F5344CB8AC3E}">
        <p14:creationId xmlns:p14="http://schemas.microsoft.com/office/powerpoint/2010/main" val="275049557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with Imag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EE9886-36F0-4E06-A3A6-D8F00B0665A1}"/>
              </a:ext>
            </a:extLst>
          </p:cNvPr>
          <p:cNvSpPr>
            <a:spLocks noGrp="1"/>
          </p:cNvSpPr>
          <p:nvPr>
            <p:ph idx="1"/>
          </p:nvPr>
        </p:nvSpPr>
        <p:spPr>
          <a:xfrm>
            <a:off x="538960" y="1825625"/>
            <a:ext cx="4914189" cy="4351338"/>
          </a:xfrm>
        </p:spPr>
        <p:txBody>
          <a:bodyPr lIns="0" tIns="0" rIns="0" bIns="0">
            <a:noAutofit/>
          </a:bodyPr>
          <a:lstStyle>
            <a:lvl1pPr>
              <a:defRPr sz="2400"/>
            </a:lvl1pPr>
            <a:lvl2pPr>
              <a:defRPr sz="2000"/>
            </a:lvl2pPr>
            <a:lvl3pPr>
              <a:defRPr sz="1800"/>
            </a:lvl3pPr>
            <a:lvl4pPr>
              <a:defRPr sz="1600"/>
            </a:lvl4pPr>
            <a:lvl5pPr>
              <a:defRPr sz="16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8" name="Picture 7">
            <a:extLst>
              <a:ext uri="{FF2B5EF4-FFF2-40B4-BE49-F238E27FC236}">
                <a16:creationId xmlns:a16="http://schemas.microsoft.com/office/drawing/2014/main" id="{676C557E-B5A7-4416-BCC0-5743550BF15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grpSp>
        <p:nvGrpSpPr>
          <p:cNvPr id="10" name="Group 9">
            <a:extLst>
              <a:ext uri="{FF2B5EF4-FFF2-40B4-BE49-F238E27FC236}">
                <a16:creationId xmlns:a16="http://schemas.microsoft.com/office/drawing/2014/main" id="{42E17FB3-B5C4-4B3A-A57B-C6493A9D0C66}"/>
              </a:ext>
            </a:extLst>
          </p:cNvPr>
          <p:cNvGrpSpPr/>
          <p:nvPr userDrawn="1"/>
        </p:nvGrpSpPr>
        <p:grpSpPr>
          <a:xfrm rot="8650774">
            <a:off x="5037655" y="4336093"/>
            <a:ext cx="1905000" cy="2354263"/>
            <a:chOff x="11114088" y="2241550"/>
            <a:chExt cx="1905000" cy="2354263"/>
          </a:xfrm>
          <a:solidFill>
            <a:schemeClr val="bg2"/>
          </a:solidFill>
        </p:grpSpPr>
        <p:sp>
          <p:nvSpPr>
            <p:cNvPr id="11" name="Freeform 5">
              <a:extLst>
                <a:ext uri="{FF2B5EF4-FFF2-40B4-BE49-F238E27FC236}">
                  <a16:creationId xmlns:a16="http://schemas.microsoft.com/office/drawing/2014/main" id="{DCA6C454-F761-4265-BB5E-DFD947CC3592}"/>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2" name="Freeform 6">
              <a:extLst>
                <a:ext uri="{FF2B5EF4-FFF2-40B4-BE49-F238E27FC236}">
                  <a16:creationId xmlns:a16="http://schemas.microsoft.com/office/drawing/2014/main" id="{6B853B2F-9E1C-4AC4-9344-8610498D5B52}"/>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3" name="Freeform 7">
              <a:extLst>
                <a:ext uri="{FF2B5EF4-FFF2-40B4-BE49-F238E27FC236}">
                  <a16:creationId xmlns:a16="http://schemas.microsoft.com/office/drawing/2014/main" id="{B7FCC84B-2235-4948-8277-8363DFC691A4}"/>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23" name="Picture Placeholder 22">
            <a:extLst>
              <a:ext uri="{FF2B5EF4-FFF2-40B4-BE49-F238E27FC236}">
                <a16:creationId xmlns:a16="http://schemas.microsoft.com/office/drawing/2014/main" id="{26619E66-5354-4D60-8529-27917AC037C0}"/>
              </a:ext>
            </a:extLst>
          </p:cNvPr>
          <p:cNvSpPr>
            <a:spLocks noGrp="1"/>
          </p:cNvSpPr>
          <p:nvPr>
            <p:ph type="pic" sz="quarter" idx="13"/>
          </p:nvPr>
        </p:nvSpPr>
        <p:spPr>
          <a:xfrm>
            <a:off x="5884648" y="0"/>
            <a:ext cx="6307353" cy="5780372"/>
          </a:xfrm>
          <a:custGeom>
            <a:avLst/>
            <a:gdLst>
              <a:gd name="connsiteX0" fmla="*/ 760444 w 6307353"/>
              <a:gd name="connsiteY0" fmla="*/ 0 h 5780372"/>
              <a:gd name="connsiteX1" fmla="*/ 6307353 w 6307353"/>
              <a:gd name="connsiteY1" fmla="*/ 0 h 5780372"/>
              <a:gd name="connsiteX2" fmla="*/ 6307353 w 6307353"/>
              <a:gd name="connsiteY2" fmla="*/ 4515612 h 5780372"/>
              <a:gd name="connsiteX3" fmla="*/ 6110746 w 6307353"/>
              <a:gd name="connsiteY3" fmla="*/ 4731934 h 5780372"/>
              <a:gd name="connsiteX4" fmla="*/ 3579592 w 6307353"/>
              <a:gd name="connsiteY4" fmla="*/ 5780372 h 5780372"/>
              <a:gd name="connsiteX5" fmla="*/ 0 w 6307353"/>
              <a:gd name="connsiteY5" fmla="*/ 2200780 h 5780372"/>
              <a:gd name="connsiteX6" fmla="*/ 611338 w 6307353"/>
              <a:gd name="connsiteY6" fmla="*/ 199396 h 578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07353" h="5780372">
                <a:moveTo>
                  <a:pt x="760444" y="0"/>
                </a:moveTo>
                <a:lnTo>
                  <a:pt x="6307353" y="0"/>
                </a:lnTo>
                <a:lnTo>
                  <a:pt x="6307353" y="4515612"/>
                </a:lnTo>
                <a:lnTo>
                  <a:pt x="6110746" y="4731934"/>
                </a:lnTo>
                <a:cubicBezTo>
                  <a:pt x="5462967" y="5379713"/>
                  <a:pt x="4568069" y="5780372"/>
                  <a:pt x="3579592" y="5780372"/>
                </a:cubicBezTo>
                <a:cubicBezTo>
                  <a:pt x="1602638" y="5780372"/>
                  <a:pt x="0" y="4177734"/>
                  <a:pt x="0" y="2200780"/>
                </a:cubicBezTo>
                <a:cubicBezTo>
                  <a:pt x="0" y="1459422"/>
                  <a:pt x="225371" y="770703"/>
                  <a:pt x="611338" y="199396"/>
                </a:cubicBezTo>
                <a:close/>
              </a:path>
            </a:pathLst>
          </a:custGeom>
          <a:solidFill>
            <a:schemeClr val="bg2"/>
          </a:solidFill>
        </p:spPr>
        <p:txBody>
          <a:bodyPr wrap="square" anchor="ctr">
            <a:noAutofit/>
          </a:bodyPr>
          <a:lstStyle>
            <a:lvl1pPr marL="0" indent="0" algn="ctr">
              <a:buNone/>
              <a:defRPr/>
            </a:lvl1pPr>
          </a:lstStyle>
          <a:p>
            <a:r>
              <a:rPr lang="en-US" noProof="0"/>
              <a:t>Click icon to add picture</a:t>
            </a:r>
            <a:endParaRPr lang="en-US" noProof="0" dirty="0"/>
          </a:p>
        </p:txBody>
      </p:sp>
      <p:sp>
        <p:nvSpPr>
          <p:cNvPr id="14" name="Title 1">
            <a:extLst>
              <a:ext uri="{FF2B5EF4-FFF2-40B4-BE49-F238E27FC236}">
                <a16:creationId xmlns:a16="http://schemas.microsoft.com/office/drawing/2014/main" id="{2E646B4F-6CCB-724C-9D5E-6D5770023939}"/>
              </a:ext>
            </a:extLst>
          </p:cNvPr>
          <p:cNvSpPr>
            <a:spLocks noGrp="1"/>
          </p:cNvSpPr>
          <p:nvPr>
            <p:ph type="title"/>
          </p:nvPr>
        </p:nvSpPr>
        <p:spPr>
          <a:xfrm>
            <a:off x="515938" y="499595"/>
            <a:ext cx="4937211" cy="1325563"/>
          </a:xfrm>
        </p:spPr>
        <p:txBody>
          <a:bodyPr lIns="0" tIns="0" rIns="0" bIns="0">
            <a:noAutofit/>
          </a:bodyPr>
          <a:lstStyle>
            <a:lvl1pPr>
              <a:defRPr sz="3200" b="1" cap="all" baseline="0"/>
            </a:lvl1pPr>
          </a:lstStyle>
          <a:p>
            <a:r>
              <a:rPr lang="en-US" noProof="0"/>
              <a:t>Click to edit Master title style</a:t>
            </a:r>
            <a:endParaRPr lang="en-US" noProof="0" dirty="0"/>
          </a:p>
        </p:txBody>
      </p:sp>
    </p:spTree>
    <p:extLst>
      <p:ext uri="{BB962C8B-B14F-4D97-AF65-F5344CB8AC3E}">
        <p14:creationId xmlns:p14="http://schemas.microsoft.com/office/powerpoint/2010/main" val="16962084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15938" y="499595"/>
            <a:ext cx="4937211" cy="1325563"/>
          </a:xfrm>
        </p:spPr>
        <p:txBody>
          <a:bodyPr lIns="0" tIns="0" rIns="0" bIns="0">
            <a:noAutofit/>
          </a:bodyPr>
          <a:lstStyle>
            <a:lvl1pPr>
              <a:defRPr sz="3200" b="1" cap="all" baseline="0"/>
            </a:lvl1pPr>
          </a:lstStyle>
          <a:p>
            <a:r>
              <a:rPr lang="en-US" noProof="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hasCustomPrompt="1"/>
          </p:nvPr>
        </p:nvSpPr>
        <p:spPr>
          <a:xfrm>
            <a:off x="538960" y="1825625"/>
            <a:ext cx="4914189" cy="4351338"/>
          </a:xfrm>
        </p:spPr>
        <p:txBody>
          <a:bodyPr lIns="0" tIns="0" rIns="0" bIns="0">
            <a:noAutofit/>
          </a:bodyPr>
          <a:lstStyle>
            <a:lvl1pPr>
              <a:defRPr sz="2400"/>
            </a:lvl1pPr>
            <a:lvl2pPr>
              <a:defRPr sz="2000"/>
            </a:lvl2pPr>
            <a:lvl3pPr>
              <a:defRPr sz="1800"/>
            </a:lvl3pPr>
            <a:lvl4pPr>
              <a:defRPr sz="1600"/>
            </a:lvl4pPr>
            <a:lvl5pPr>
              <a:defRPr sz="16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8" name="Picture 7">
            <a:extLst>
              <a:ext uri="{FF2B5EF4-FFF2-40B4-BE49-F238E27FC236}">
                <a16:creationId xmlns:a16="http://schemas.microsoft.com/office/drawing/2014/main" id="{676C557E-B5A7-4416-BCC0-5743550BF15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14" name="Rectangle 13">
            <a:extLst>
              <a:ext uri="{FF2B5EF4-FFF2-40B4-BE49-F238E27FC236}">
                <a16:creationId xmlns:a16="http://schemas.microsoft.com/office/drawing/2014/main" id="{9D415693-E2CB-4DB4-B07C-2F96B0CAB302}"/>
              </a:ext>
            </a:extLst>
          </p:cNvPr>
          <p:cNvSpPr/>
          <p:nvPr userDrawn="1"/>
        </p:nvSpPr>
        <p:spPr>
          <a:xfrm>
            <a:off x="7854462" y="988536"/>
            <a:ext cx="4329129" cy="4880927"/>
          </a:xfrm>
          <a:prstGeom prst="rect">
            <a:avLst/>
          </a:prstGeom>
          <a:solidFill>
            <a:schemeClr val="accent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Oval 3">
            <a:extLst>
              <a:ext uri="{FF2B5EF4-FFF2-40B4-BE49-F238E27FC236}">
                <a16:creationId xmlns:a16="http://schemas.microsoft.com/office/drawing/2014/main" id="{14C1BF67-E354-4E04-8F94-BABF2B7D1AFB}"/>
              </a:ext>
            </a:extLst>
          </p:cNvPr>
          <p:cNvSpPr/>
          <p:nvPr userDrawn="1"/>
        </p:nvSpPr>
        <p:spPr>
          <a:xfrm>
            <a:off x="5107816" y="633613"/>
            <a:ext cx="5571908" cy="5571906"/>
          </a:xfrm>
          <a:prstGeom prst="ellipse">
            <a:avLst/>
          </a:prstGeom>
          <a:solidFill>
            <a:schemeClr val="bg2">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Picture Placeholder 5">
            <a:extLst>
              <a:ext uri="{FF2B5EF4-FFF2-40B4-BE49-F238E27FC236}">
                <a16:creationId xmlns:a16="http://schemas.microsoft.com/office/drawing/2014/main" id="{FF6AC390-6F85-4B64-AE7A-E8E0D8FC89CF}"/>
              </a:ext>
            </a:extLst>
          </p:cNvPr>
          <p:cNvSpPr>
            <a:spLocks noGrp="1"/>
          </p:cNvSpPr>
          <p:nvPr>
            <p:ph type="pic" sz="quarter" idx="13"/>
          </p:nvPr>
        </p:nvSpPr>
        <p:spPr>
          <a:xfrm>
            <a:off x="5455212" y="988536"/>
            <a:ext cx="4884848" cy="4884848"/>
          </a:xfrm>
          <a:prstGeom prst="ellipse">
            <a:avLst/>
          </a:prstGeom>
          <a:solidFill>
            <a:schemeClr val="bg1">
              <a:lumMod val="85000"/>
            </a:schemeClr>
          </a:solidFill>
        </p:spPr>
        <p:txBody>
          <a:bodyPr anchor="ctr"/>
          <a:lstStyle>
            <a:lvl1pPr marL="0" indent="0" algn="ctr">
              <a:buNone/>
              <a:defRPr/>
            </a:lvl1pPr>
          </a:lstStyle>
          <a:p>
            <a:r>
              <a:rPr lang="en-US" noProof="0"/>
              <a:t>Click icon to add picture</a:t>
            </a:r>
            <a:endParaRPr lang="en-US" noProof="0" dirty="0"/>
          </a:p>
        </p:txBody>
      </p:sp>
    </p:spTree>
    <p:extLst>
      <p:ext uri="{BB962C8B-B14F-4D97-AF65-F5344CB8AC3E}">
        <p14:creationId xmlns:p14="http://schemas.microsoft.com/office/powerpoint/2010/main" val="19699861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03">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2E4E194-63F1-4D43-AC02-75733DF045E9}"/>
              </a:ext>
            </a:extLst>
          </p:cNvPr>
          <p:cNvSpPr/>
          <p:nvPr userDrawn="1"/>
        </p:nvSpPr>
        <p:spPr>
          <a:xfrm>
            <a:off x="8308181" y="1630018"/>
            <a:ext cx="3883819" cy="43732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Oval 21">
            <a:extLst>
              <a:ext uri="{FF2B5EF4-FFF2-40B4-BE49-F238E27FC236}">
                <a16:creationId xmlns:a16="http://schemas.microsoft.com/office/drawing/2014/main" id="{E799E3E2-888B-2343-9A63-F84C03265CB5}"/>
              </a:ext>
            </a:extLst>
          </p:cNvPr>
          <p:cNvSpPr>
            <a:spLocks noChangeAspect="1"/>
          </p:cNvSpPr>
          <p:nvPr userDrawn="1"/>
        </p:nvSpPr>
        <p:spPr>
          <a:xfrm>
            <a:off x="9833702" y="1823757"/>
            <a:ext cx="832104" cy="832104"/>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Picture Placeholder 11">
            <a:extLst>
              <a:ext uri="{FF2B5EF4-FFF2-40B4-BE49-F238E27FC236}">
                <a16:creationId xmlns:a16="http://schemas.microsoft.com/office/drawing/2014/main" id="{8FEDE8EF-5B7A-A741-9A56-D365CAE01B62}"/>
              </a:ext>
            </a:extLst>
          </p:cNvPr>
          <p:cNvSpPr>
            <a:spLocks noGrp="1"/>
          </p:cNvSpPr>
          <p:nvPr>
            <p:ph type="pic" sz="quarter" idx="19" hasCustomPrompt="1"/>
          </p:nvPr>
        </p:nvSpPr>
        <p:spPr>
          <a:xfrm>
            <a:off x="9998318" y="1988373"/>
            <a:ext cx="502873" cy="502873"/>
          </a:xfrm>
          <a:prstGeom prst="rect">
            <a:avLst/>
          </a:prstGeom>
          <a:noFill/>
        </p:spPr>
        <p:txBody>
          <a:bodyPr lIns="0" rIns="0" anchor="ctr">
            <a:noAutofit/>
          </a:bodyPr>
          <a:lstStyle>
            <a:lvl1pPr marL="0" indent="0" algn="ctr">
              <a:buNone/>
              <a:defRPr sz="1100">
                <a:solidFill>
                  <a:schemeClr val="bg1"/>
                </a:solidFill>
              </a:defRPr>
            </a:lvl1pPr>
          </a:lstStyle>
          <a:p>
            <a:r>
              <a:rPr lang="en-US" noProof="0" dirty="0"/>
              <a:t>icon</a:t>
            </a:r>
          </a:p>
        </p:txBody>
      </p:sp>
      <p:sp>
        <p:nvSpPr>
          <p:cNvPr id="9" name="Rectangle 8">
            <a:extLst>
              <a:ext uri="{FF2B5EF4-FFF2-40B4-BE49-F238E27FC236}">
                <a16:creationId xmlns:a16="http://schemas.microsoft.com/office/drawing/2014/main" id="{3755C1FB-E61C-4BBC-8179-D34908DEA1B6}"/>
              </a:ext>
            </a:extLst>
          </p:cNvPr>
          <p:cNvSpPr/>
          <p:nvPr userDrawn="1"/>
        </p:nvSpPr>
        <p:spPr>
          <a:xfrm>
            <a:off x="0" y="1630018"/>
            <a:ext cx="3883819" cy="43732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Oval 3">
            <a:extLst>
              <a:ext uri="{FF2B5EF4-FFF2-40B4-BE49-F238E27FC236}">
                <a16:creationId xmlns:a16="http://schemas.microsoft.com/office/drawing/2014/main" id="{8C1E0992-271E-4948-9461-C7AA54AF8FEA}"/>
              </a:ext>
            </a:extLst>
          </p:cNvPr>
          <p:cNvSpPr>
            <a:spLocks noChangeAspect="1"/>
          </p:cNvSpPr>
          <p:nvPr userDrawn="1"/>
        </p:nvSpPr>
        <p:spPr>
          <a:xfrm>
            <a:off x="1526011" y="1823757"/>
            <a:ext cx="832104" cy="832104"/>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hasCustomPrompt="1"/>
          </p:nvPr>
        </p:nvSpPr>
        <p:spPr>
          <a:xfrm>
            <a:off x="219126" y="3207024"/>
            <a:ext cx="3445566" cy="2504663"/>
          </a:xfrm>
        </p:spPr>
        <p:txBody>
          <a:bodyPr lIns="0" tIns="0" rIns="0" bIns="0">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8" name="Picture 7">
            <a:extLst>
              <a:ext uri="{FF2B5EF4-FFF2-40B4-BE49-F238E27FC236}">
                <a16:creationId xmlns:a16="http://schemas.microsoft.com/office/drawing/2014/main" id="{676C557E-B5A7-4416-BCC0-5743550BF15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6" name="Picture Placeholder 5">
            <a:extLst>
              <a:ext uri="{FF2B5EF4-FFF2-40B4-BE49-F238E27FC236}">
                <a16:creationId xmlns:a16="http://schemas.microsoft.com/office/drawing/2014/main" id="{35B71D50-AA4B-4E0C-8F6A-0F64F2C8A8C7}"/>
              </a:ext>
            </a:extLst>
          </p:cNvPr>
          <p:cNvSpPr>
            <a:spLocks noGrp="1"/>
          </p:cNvSpPr>
          <p:nvPr>
            <p:ph type="pic" sz="quarter" idx="13"/>
          </p:nvPr>
        </p:nvSpPr>
        <p:spPr>
          <a:xfrm>
            <a:off x="3883819" y="1630018"/>
            <a:ext cx="4424362" cy="4373217"/>
          </a:xfrm>
          <a:solidFill>
            <a:schemeClr val="bg2">
              <a:lumMod val="90000"/>
            </a:schemeClr>
          </a:solidFill>
        </p:spPr>
        <p:txBody>
          <a:bodyPr anchor="ctr"/>
          <a:lstStyle>
            <a:lvl1pPr marL="0" indent="0" algn="ctr">
              <a:buNone/>
              <a:defRPr/>
            </a:lvl1pPr>
          </a:lstStyle>
          <a:p>
            <a:r>
              <a:rPr lang="en-US" noProof="0"/>
              <a:t>Click icon to add picture</a:t>
            </a:r>
            <a:endParaRPr lang="en-US" noProof="0" dirty="0"/>
          </a:p>
        </p:txBody>
      </p:sp>
      <p:sp>
        <p:nvSpPr>
          <p:cNvPr id="17" name="Content Placeholder 2">
            <a:extLst>
              <a:ext uri="{FF2B5EF4-FFF2-40B4-BE49-F238E27FC236}">
                <a16:creationId xmlns:a16="http://schemas.microsoft.com/office/drawing/2014/main" id="{147C9C38-5B17-467D-B581-EF28ECB11E80}"/>
              </a:ext>
            </a:extLst>
          </p:cNvPr>
          <p:cNvSpPr>
            <a:spLocks noGrp="1"/>
          </p:cNvSpPr>
          <p:nvPr>
            <p:ph idx="14" hasCustomPrompt="1"/>
          </p:nvPr>
        </p:nvSpPr>
        <p:spPr>
          <a:xfrm>
            <a:off x="8527490" y="3207024"/>
            <a:ext cx="3445200" cy="2504663"/>
          </a:xfrm>
        </p:spPr>
        <p:txBody>
          <a:bodyPr lIns="0" tIns="0" rIns="0" bIns="0">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20" name="Content Placeholder 2">
            <a:extLst>
              <a:ext uri="{FF2B5EF4-FFF2-40B4-BE49-F238E27FC236}">
                <a16:creationId xmlns:a16="http://schemas.microsoft.com/office/drawing/2014/main" id="{FEB88DD7-AEB5-4718-AF2D-28B5B91ED715}"/>
              </a:ext>
            </a:extLst>
          </p:cNvPr>
          <p:cNvSpPr>
            <a:spLocks noGrp="1"/>
          </p:cNvSpPr>
          <p:nvPr>
            <p:ph idx="15" hasCustomPrompt="1"/>
          </p:nvPr>
        </p:nvSpPr>
        <p:spPr>
          <a:xfrm>
            <a:off x="219126" y="2711636"/>
            <a:ext cx="3445566" cy="495389"/>
          </a:xfrm>
        </p:spPr>
        <p:txBody>
          <a:bodyPr lIns="0" tIns="0" rIns="0" bIns="0" anchor="ctr">
            <a:noAutofit/>
          </a:bodyPr>
          <a:lstStyle>
            <a:lvl1pPr marL="0" indent="0" algn="ctr">
              <a:buNone/>
              <a:defRPr sz="1800" b="1" cap="all"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21" name="Content Placeholder 2">
            <a:extLst>
              <a:ext uri="{FF2B5EF4-FFF2-40B4-BE49-F238E27FC236}">
                <a16:creationId xmlns:a16="http://schemas.microsoft.com/office/drawing/2014/main" id="{F694448B-800C-40EF-8F61-18C018E8374C}"/>
              </a:ext>
            </a:extLst>
          </p:cNvPr>
          <p:cNvSpPr>
            <a:spLocks noGrp="1"/>
          </p:cNvSpPr>
          <p:nvPr>
            <p:ph idx="16" hasCustomPrompt="1"/>
          </p:nvPr>
        </p:nvSpPr>
        <p:spPr>
          <a:xfrm>
            <a:off x="8527124" y="2711636"/>
            <a:ext cx="3445566" cy="495389"/>
          </a:xfrm>
        </p:spPr>
        <p:txBody>
          <a:bodyPr lIns="0" tIns="0" rIns="0" bIns="0" anchor="ctr">
            <a:noAutofit/>
          </a:bodyPr>
          <a:lstStyle>
            <a:lvl1pPr marL="0" indent="0" algn="ctr">
              <a:buNone/>
              <a:defRPr sz="1800" b="1" cap="all"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12" name="Picture Placeholder 11">
            <a:extLst>
              <a:ext uri="{FF2B5EF4-FFF2-40B4-BE49-F238E27FC236}">
                <a16:creationId xmlns:a16="http://schemas.microsoft.com/office/drawing/2014/main" id="{483B974E-5202-4EAD-9D55-4129C84BAE87}"/>
              </a:ext>
            </a:extLst>
          </p:cNvPr>
          <p:cNvSpPr>
            <a:spLocks noGrp="1"/>
          </p:cNvSpPr>
          <p:nvPr>
            <p:ph type="pic" sz="quarter" idx="17" hasCustomPrompt="1"/>
          </p:nvPr>
        </p:nvSpPr>
        <p:spPr>
          <a:xfrm>
            <a:off x="1690627" y="1988373"/>
            <a:ext cx="502873" cy="502873"/>
          </a:xfrm>
          <a:prstGeom prst="rect">
            <a:avLst/>
          </a:prstGeom>
          <a:noFill/>
        </p:spPr>
        <p:txBody>
          <a:bodyPr lIns="0" rIns="0" anchor="ctr">
            <a:noAutofit/>
          </a:bodyPr>
          <a:lstStyle>
            <a:lvl1pPr marL="0" indent="0" algn="ctr">
              <a:buNone/>
              <a:defRPr sz="1100">
                <a:solidFill>
                  <a:schemeClr val="bg1"/>
                </a:solidFill>
              </a:defRPr>
            </a:lvl1pPr>
          </a:lstStyle>
          <a:p>
            <a:r>
              <a:rPr lang="en-US" noProof="0" dirty="0"/>
              <a:t>icon</a:t>
            </a:r>
          </a:p>
        </p:txBody>
      </p:sp>
    </p:spTree>
    <p:extLst>
      <p:ext uri="{BB962C8B-B14F-4D97-AF65-F5344CB8AC3E}">
        <p14:creationId xmlns:p14="http://schemas.microsoft.com/office/powerpoint/2010/main" val="17410332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Layout">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B6EB0C6-606C-4AFB-8FF8-AB43606B95BD}"/>
              </a:ext>
            </a:extLst>
          </p:cNvPr>
          <p:cNvSpPr/>
          <p:nvPr userDrawn="1"/>
        </p:nvSpPr>
        <p:spPr>
          <a:xfrm>
            <a:off x="6599236" y="4707908"/>
            <a:ext cx="5592763" cy="1006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Rectangle 3">
            <a:extLst>
              <a:ext uri="{FF2B5EF4-FFF2-40B4-BE49-F238E27FC236}">
                <a16:creationId xmlns:a16="http://schemas.microsoft.com/office/drawing/2014/main" id="{25CE6D5A-A5C0-4B12-A26A-691D5743FA5C}"/>
              </a:ext>
            </a:extLst>
          </p:cNvPr>
          <p:cNvSpPr/>
          <p:nvPr userDrawn="1"/>
        </p:nvSpPr>
        <p:spPr>
          <a:xfrm>
            <a:off x="-82063" y="1648186"/>
            <a:ext cx="5709139" cy="1006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hasCustomPrompt="1"/>
          </p:nvPr>
        </p:nvSpPr>
        <p:spPr>
          <a:xfrm>
            <a:off x="680934" y="2863158"/>
            <a:ext cx="4074002" cy="2846648"/>
          </a:xfrm>
        </p:spPr>
        <p:txBody>
          <a:bodyPr lIns="0" tIns="0" rIns="0" bIns="0">
            <a:noAutofit/>
          </a:bodyPr>
          <a:lstStyle>
            <a:lvl1pPr marL="0" indent="0" algn="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accent2"/>
              </a:solidFill>
            </a:endParaRPr>
          </a:p>
        </p:txBody>
      </p:sp>
      <p:pic>
        <p:nvPicPr>
          <p:cNvPr id="8" name="Picture 7">
            <a:extLst>
              <a:ext uri="{FF2B5EF4-FFF2-40B4-BE49-F238E27FC236}">
                <a16:creationId xmlns:a16="http://schemas.microsoft.com/office/drawing/2014/main" id="{676C557E-B5A7-4416-BCC0-5743550BF15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20" name="Content Placeholder 2">
            <a:extLst>
              <a:ext uri="{FF2B5EF4-FFF2-40B4-BE49-F238E27FC236}">
                <a16:creationId xmlns:a16="http://schemas.microsoft.com/office/drawing/2014/main" id="{FEB88DD7-AEB5-4718-AF2D-28B5B91ED715}"/>
              </a:ext>
            </a:extLst>
          </p:cNvPr>
          <p:cNvSpPr>
            <a:spLocks noGrp="1"/>
          </p:cNvSpPr>
          <p:nvPr>
            <p:ph idx="15" hasCustomPrompt="1"/>
          </p:nvPr>
        </p:nvSpPr>
        <p:spPr>
          <a:xfrm>
            <a:off x="1309370" y="1903728"/>
            <a:ext cx="3445566" cy="495389"/>
          </a:xfrm>
        </p:spPr>
        <p:txBody>
          <a:bodyPr lIns="0" tIns="0" rIns="0" bIns="0" anchor="ctr">
            <a:noAutofit/>
          </a:bodyPr>
          <a:lstStyle>
            <a:lvl1pPr marL="0" indent="0" algn="r">
              <a:buNone/>
              <a:defRPr sz="1800" b="1" cap="all" baseline="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Topic 01 comes here</a:t>
            </a:r>
          </a:p>
        </p:txBody>
      </p:sp>
      <p:sp>
        <p:nvSpPr>
          <p:cNvPr id="23" name="Content Placeholder 2">
            <a:extLst>
              <a:ext uri="{FF2B5EF4-FFF2-40B4-BE49-F238E27FC236}">
                <a16:creationId xmlns:a16="http://schemas.microsoft.com/office/drawing/2014/main" id="{E5123CE7-2F8A-489B-BD99-0C2A33ADF49A}"/>
              </a:ext>
            </a:extLst>
          </p:cNvPr>
          <p:cNvSpPr>
            <a:spLocks noGrp="1"/>
          </p:cNvSpPr>
          <p:nvPr>
            <p:ph idx="19" hasCustomPrompt="1"/>
          </p:nvPr>
        </p:nvSpPr>
        <p:spPr>
          <a:xfrm>
            <a:off x="7327918" y="1648186"/>
            <a:ext cx="4074002" cy="2834508"/>
          </a:xfrm>
        </p:spPr>
        <p:txBody>
          <a:bodyPr lIns="0" tIns="0" rIns="0" bIns="0" anchor="b">
            <a:noAutofit/>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25" name="Content Placeholder 2">
            <a:extLst>
              <a:ext uri="{FF2B5EF4-FFF2-40B4-BE49-F238E27FC236}">
                <a16:creationId xmlns:a16="http://schemas.microsoft.com/office/drawing/2014/main" id="{07730BCF-AC2A-4FEC-8F01-63964DB444CF}"/>
              </a:ext>
            </a:extLst>
          </p:cNvPr>
          <p:cNvSpPr>
            <a:spLocks noGrp="1"/>
          </p:cNvSpPr>
          <p:nvPr>
            <p:ph idx="20" hasCustomPrompt="1"/>
          </p:nvPr>
        </p:nvSpPr>
        <p:spPr>
          <a:xfrm>
            <a:off x="7475709" y="4963450"/>
            <a:ext cx="3445566" cy="495389"/>
          </a:xfrm>
        </p:spPr>
        <p:txBody>
          <a:bodyPr lIns="0" tIns="0" rIns="0" bIns="0" anchor="ctr">
            <a:noAutofit/>
          </a:bodyPr>
          <a:lstStyle>
            <a:lvl1pPr marL="0" indent="0" algn="l">
              <a:buNone/>
              <a:defRPr sz="1800" b="1" cap="all" baseline="0">
                <a:solidFill>
                  <a:schemeClr val="accent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Topic 02 comes here</a:t>
            </a:r>
          </a:p>
        </p:txBody>
      </p:sp>
      <p:sp>
        <p:nvSpPr>
          <p:cNvPr id="21" name="Oval 20">
            <a:extLst>
              <a:ext uri="{FF2B5EF4-FFF2-40B4-BE49-F238E27FC236}">
                <a16:creationId xmlns:a16="http://schemas.microsoft.com/office/drawing/2014/main" id="{919C8692-230B-D543-A7F7-4FD61B04D1C6}"/>
              </a:ext>
            </a:extLst>
          </p:cNvPr>
          <p:cNvSpPr>
            <a:spLocks noChangeAspect="1"/>
          </p:cNvSpPr>
          <p:nvPr userDrawn="1"/>
        </p:nvSpPr>
        <p:spPr>
          <a:xfrm>
            <a:off x="5084763" y="1652762"/>
            <a:ext cx="1001899" cy="1001899"/>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Picture Placeholder 11">
            <a:extLst>
              <a:ext uri="{FF2B5EF4-FFF2-40B4-BE49-F238E27FC236}">
                <a16:creationId xmlns:a16="http://schemas.microsoft.com/office/drawing/2014/main" id="{E150BFC7-A11D-CC46-B5A2-8BD93C269506}"/>
              </a:ext>
            </a:extLst>
          </p:cNvPr>
          <p:cNvSpPr>
            <a:spLocks noGrp="1"/>
          </p:cNvSpPr>
          <p:nvPr>
            <p:ph type="pic" sz="quarter" idx="21" hasCustomPrompt="1"/>
          </p:nvPr>
        </p:nvSpPr>
        <p:spPr>
          <a:xfrm>
            <a:off x="5282969" y="1850968"/>
            <a:ext cx="605487" cy="605487"/>
          </a:xfrm>
          <a:prstGeom prst="rect">
            <a:avLst/>
          </a:prstGeom>
          <a:noFill/>
        </p:spPr>
        <p:txBody>
          <a:bodyPr lIns="0" rIns="0" anchor="ctr">
            <a:normAutofit/>
          </a:bodyPr>
          <a:lstStyle>
            <a:lvl1pPr marL="0" indent="0" algn="ctr">
              <a:buNone/>
              <a:defRPr sz="1100">
                <a:solidFill>
                  <a:schemeClr val="bg1"/>
                </a:solidFill>
              </a:defRPr>
            </a:lvl1pPr>
          </a:lstStyle>
          <a:p>
            <a:r>
              <a:rPr lang="en-US" noProof="0" dirty="0"/>
              <a:t>icon</a:t>
            </a:r>
          </a:p>
        </p:txBody>
      </p:sp>
      <p:sp>
        <p:nvSpPr>
          <p:cNvPr id="28" name="Oval 27">
            <a:extLst>
              <a:ext uri="{FF2B5EF4-FFF2-40B4-BE49-F238E27FC236}">
                <a16:creationId xmlns:a16="http://schemas.microsoft.com/office/drawing/2014/main" id="{F95B55F4-B501-3440-8904-A1C7F049CBE8}"/>
              </a:ext>
            </a:extLst>
          </p:cNvPr>
          <p:cNvSpPr>
            <a:spLocks noChangeAspect="1"/>
          </p:cNvSpPr>
          <p:nvPr userDrawn="1"/>
        </p:nvSpPr>
        <p:spPr>
          <a:xfrm>
            <a:off x="6100576" y="4707907"/>
            <a:ext cx="1001899" cy="1001899"/>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9" name="Picture Placeholder 11">
            <a:extLst>
              <a:ext uri="{FF2B5EF4-FFF2-40B4-BE49-F238E27FC236}">
                <a16:creationId xmlns:a16="http://schemas.microsoft.com/office/drawing/2014/main" id="{F2116994-BE3E-6A43-9C15-E71BA8EC821F}"/>
              </a:ext>
            </a:extLst>
          </p:cNvPr>
          <p:cNvSpPr>
            <a:spLocks noGrp="1"/>
          </p:cNvSpPr>
          <p:nvPr>
            <p:ph type="pic" sz="quarter" idx="22" hasCustomPrompt="1"/>
          </p:nvPr>
        </p:nvSpPr>
        <p:spPr>
          <a:xfrm>
            <a:off x="6298782" y="4906113"/>
            <a:ext cx="605487" cy="605487"/>
          </a:xfrm>
          <a:prstGeom prst="rect">
            <a:avLst/>
          </a:prstGeom>
          <a:noFill/>
        </p:spPr>
        <p:txBody>
          <a:bodyPr lIns="0" rIns="0" anchor="ctr">
            <a:normAutofit/>
          </a:bodyPr>
          <a:lstStyle>
            <a:lvl1pPr marL="0" indent="0" algn="ctr">
              <a:buNone/>
              <a:defRPr sz="1100">
                <a:solidFill>
                  <a:schemeClr val="bg1"/>
                </a:solidFill>
              </a:defRPr>
            </a:lvl1pPr>
          </a:lstStyle>
          <a:p>
            <a:r>
              <a:rPr lang="en-US" noProof="0" dirty="0"/>
              <a:t>icon</a:t>
            </a:r>
          </a:p>
        </p:txBody>
      </p:sp>
    </p:spTree>
    <p:extLst>
      <p:ext uri="{BB962C8B-B14F-4D97-AF65-F5344CB8AC3E}">
        <p14:creationId xmlns:p14="http://schemas.microsoft.com/office/powerpoint/2010/main" val="891400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B31150-A166-4DB3-A898-2154C9665891}"/>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12" name="Freeform 5">
              <a:extLst>
                <a:ext uri="{FF2B5EF4-FFF2-40B4-BE49-F238E27FC236}">
                  <a16:creationId xmlns:a16="http://schemas.microsoft.com/office/drawing/2014/main" id="{1C1A95BC-42CA-4166-918D-DF4306881408}"/>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3" name="Freeform 6">
              <a:extLst>
                <a:ext uri="{FF2B5EF4-FFF2-40B4-BE49-F238E27FC236}">
                  <a16:creationId xmlns:a16="http://schemas.microsoft.com/office/drawing/2014/main" id="{4B4D5F91-2158-4A30-B83C-5CC9CC6E5D4F}"/>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4" name="Freeform 7">
              <a:extLst>
                <a:ext uri="{FF2B5EF4-FFF2-40B4-BE49-F238E27FC236}">
                  <a16:creationId xmlns:a16="http://schemas.microsoft.com/office/drawing/2014/main" id="{C509E5D6-79CC-4E1D-AAF4-C6F28F3C1777}"/>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6" name="Title 1">
            <a:extLst>
              <a:ext uri="{FF2B5EF4-FFF2-40B4-BE49-F238E27FC236}">
                <a16:creationId xmlns:a16="http://schemas.microsoft.com/office/drawing/2014/main" id="{B70E2287-0F7B-4DD3-A805-DB19BBF3C716}"/>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endParaRPr lang="en-US" noProof="0" dirty="0"/>
          </a:p>
        </p:txBody>
      </p:sp>
      <p:sp>
        <p:nvSpPr>
          <p:cNvPr id="7" name="Rectangle 6">
            <a:extLst>
              <a:ext uri="{FF2B5EF4-FFF2-40B4-BE49-F238E27FC236}">
                <a16:creationId xmlns:a16="http://schemas.microsoft.com/office/drawing/2014/main" id="{8DCE74CE-BEFF-42B3-BF3E-C41B1B1F1EE4}"/>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8" name="Picture 7">
            <a:extLst>
              <a:ext uri="{FF2B5EF4-FFF2-40B4-BE49-F238E27FC236}">
                <a16:creationId xmlns:a16="http://schemas.microsoft.com/office/drawing/2014/main" id="{8B0944B4-FE4A-459A-85B1-3476FE6C4C4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9" name="Oval 8">
            <a:extLst>
              <a:ext uri="{FF2B5EF4-FFF2-40B4-BE49-F238E27FC236}">
                <a16:creationId xmlns:a16="http://schemas.microsoft.com/office/drawing/2014/main" id="{1B26B4BC-3D52-4C1C-85FB-226F0B5201F1}"/>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Slide Number Placeholder 5">
            <a:extLst>
              <a:ext uri="{FF2B5EF4-FFF2-40B4-BE49-F238E27FC236}">
                <a16:creationId xmlns:a16="http://schemas.microsoft.com/office/drawing/2014/main" id="{CEC6B25A-6AA2-46A7-84BE-5C907CA51B02}"/>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Tree>
    <p:extLst>
      <p:ext uri="{BB962C8B-B14F-4D97-AF65-F5344CB8AC3E}">
        <p14:creationId xmlns:p14="http://schemas.microsoft.com/office/powerpoint/2010/main" val="15647606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431CD316-21C7-4FA9-A45A-374D6AE71ED5}"/>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36" name="Freeform 5">
              <a:extLst>
                <a:ext uri="{FF2B5EF4-FFF2-40B4-BE49-F238E27FC236}">
                  <a16:creationId xmlns:a16="http://schemas.microsoft.com/office/drawing/2014/main" id="{E107D9FB-3967-4583-A9DA-6787AF71202C}"/>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7" name="Freeform 6">
              <a:extLst>
                <a:ext uri="{FF2B5EF4-FFF2-40B4-BE49-F238E27FC236}">
                  <a16:creationId xmlns:a16="http://schemas.microsoft.com/office/drawing/2014/main" id="{138D5FEB-37FF-4F26-B625-CE2BE91FF21B}"/>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8" name="Freeform 7">
              <a:extLst>
                <a:ext uri="{FF2B5EF4-FFF2-40B4-BE49-F238E27FC236}">
                  <a16:creationId xmlns:a16="http://schemas.microsoft.com/office/drawing/2014/main" id="{6C2B67E8-673C-422C-B021-296E2E2B952D}"/>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23" name="Oval 22">
            <a:extLst>
              <a:ext uri="{FF2B5EF4-FFF2-40B4-BE49-F238E27FC236}">
                <a16:creationId xmlns:a16="http://schemas.microsoft.com/office/drawing/2014/main" id="{687010E4-ADF2-486D-8DF7-B0FF38C6DADF}"/>
              </a:ext>
            </a:extLst>
          </p:cNvPr>
          <p:cNvSpPr/>
          <p:nvPr userDrawn="1"/>
        </p:nvSpPr>
        <p:spPr>
          <a:xfrm>
            <a:off x="954140"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Oval 23">
            <a:extLst>
              <a:ext uri="{FF2B5EF4-FFF2-40B4-BE49-F238E27FC236}">
                <a16:creationId xmlns:a16="http://schemas.microsoft.com/office/drawing/2014/main" id="{9159AA79-2237-4A27-BBC2-D44032158D19}"/>
              </a:ext>
            </a:extLst>
          </p:cNvPr>
          <p:cNvSpPr/>
          <p:nvPr userDrawn="1"/>
        </p:nvSpPr>
        <p:spPr>
          <a:xfrm>
            <a:off x="3807539"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5" name="Oval 24">
            <a:extLst>
              <a:ext uri="{FF2B5EF4-FFF2-40B4-BE49-F238E27FC236}">
                <a16:creationId xmlns:a16="http://schemas.microsoft.com/office/drawing/2014/main" id="{0272B962-9566-42D2-B4C3-E7AA81884A83}"/>
              </a:ext>
            </a:extLst>
          </p:cNvPr>
          <p:cNvSpPr/>
          <p:nvPr userDrawn="1"/>
        </p:nvSpPr>
        <p:spPr>
          <a:xfrm>
            <a:off x="6646275"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Oval 25">
            <a:extLst>
              <a:ext uri="{FF2B5EF4-FFF2-40B4-BE49-F238E27FC236}">
                <a16:creationId xmlns:a16="http://schemas.microsoft.com/office/drawing/2014/main" id="{19733285-016C-4C38-816C-83D30C075C70}"/>
              </a:ext>
            </a:extLst>
          </p:cNvPr>
          <p:cNvSpPr/>
          <p:nvPr userDrawn="1"/>
        </p:nvSpPr>
        <p:spPr>
          <a:xfrm>
            <a:off x="9498658"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Freeform: Shape 19">
            <a:extLst>
              <a:ext uri="{FF2B5EF4-FFF2-40B4-BE49-F238E27FC236}">
                <a16:creationId xmlns:a16="http://schemas.microsoft.com/office/drawing/2014/main" id="{EF40DBA4-AB63-4B47-B37F-BCC3D59B5392}"/>
              </a:ext>
            </a:extLst>
          </p:cNvPr>
          <p:cNvSpPr/>
          <p:nvPr userDrawn="1"/>
        </p:nvSpPr>
        <p:spPr>
          <a:xfrm>
            <a:off x="4011967"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Freeform: Shape 20">
            <a:extLst>
              <a:ext uri="{FF2B5EF4-FFF2-40B4-BE49-F238E27FC236}">
                <a16:creationId xmlns:a16="http://schemas.microsoft.com/office/drawing/2014/main" id="{33EF0AFB-D099-4FF1-8963-7DA87268867F}"/>
              </a:ext>
            </a:extLst>
          </p:cNvPr>
          <p:cNvSpPr/>
          <p:nvPr userDrawn="1"/>
        </p:nvSpPr>
        <p:spPr>
          <a:xfrm>
            <a:off x="6850703"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Freeform: Shape 21">
            <a:extLst>
              <a:ext uri="{FF2B5EF4-FFF2-40B4-BE49-F238E27FC236}">
                <a16:creationId xmlns:a16="http://schemas.microsoft.com/office/drawing/2014/main" id="{6872C96E-9AF3-4FA0-8180-C213C7F2209E}"/>
              </a:ext>
            </a:extLst>
          </p:cNvPr>
          <p:cNvSpPr/>
          <p:nvPr userDrawn="1"/>
        </p:nvSpPr>
        <p:spPr>
          <a:xfrm>
            <a:off x="9703086"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3A08BE29-CFA5-4E0D-9DBE-A430AE1B8072}"/>
              </a:ext>
            </a:extLst>
          </p:cNvPr>
          <p:cNvSpPr/>
          <p:nvPr userDrawn="1"/>
        </p:nvSpPr>
        <p:spPr>
          <a:xfrm>
            <a:off x="1158568"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Title 1">
            <a:extLst>
              <a:ext uri="{FF2B5EF4-FFF2-40B4-BE49-F238E27FC236}">
                <a16:creationId xmlns:a16="http://schemas.microsoft.com/office/drawing/2014/main" id="{B70E2287-0F7B-4DD3-A805-DB19BBF3C716}"/>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endParaRPr lang="en-US" noProof="0" dirty="0"/>
          </a:p>
        </p:txBody>
      </p:sp>
      <p:sp>
        <p:nvSpPr>
          <p:cNvPr id="7" name="Rectangle 6">
            <a:extLst>
              <a:ext uri="{FF2B5EF4-FFF2-40B4-BE49-F238E27FC236}">
                <a16:creationId xmlns:a16="http://schemas.microsoft.com/office/drawing/2014/main" id="{8DCE74CE-BEFF-42B3-BF3E-C41B1B1F1EE4}"/>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8" name="Picture 7">
            <a:extLst>
              <a:ext uri="{FF2B5EF4-FFF2-40B4-BE49-F238E27FC236}">
                <a16:creationId xmlns:a16="http://schemas.microsoft.com/office/drawing/2014/main" id="{8B0944B4-FE4A-459A-85B1-3476FE6C4C4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9" name="Oval 8">
            <a:extLst>
              <a:ext uri="{FF2B5EF4-FFF2-40B4-BE49-F238E27FC236}">
                <a16:creationId xmlns:a16="http://schemas.microsoft.com/office/drawing/2014/main" id="{1B26B4BC-3D52-4C1C-85FB-226F0B5201F1}"/>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Slide Number Placeholder 5">
            <a:extLst>
              <a:ext uri="{FF2B5EF4-FFF2-40B4-BE49-F238E27FC236}">
                <a16:creationId xmlns:a16="http://schemas.microsoft.com/office/drawing/2014/main" id="{CEC6B25A-6AA2-46A7-84BE-5C907CA51B02}"/>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3" name="Picture Placeholder 2">
            <a:extLst>
              <a:ext uri="{FF2B5EF4-FFF2-40B4-BE49-F238E27FC236}">
                <a16:creationId xmlns:a16="http://schemas.microsoft.com/office/drawing/2014/main" id="{B1B995BE-66C2-4379-885F-4BE069DA39E4}"/>
              </a:ext>
            </a:extLst>
          </p:cNvPr>
          <p:cNvSpPr>
            <a:spLocks noGrp="1"/>
          </p:cNvSpPr>
          <p:nvPr>
            <p:ph type="pic" sz="quarter" idx="13"/>
          </p:nvPr>
        </p:nvSpPr>
        <p:spPr>
          <a:xfrm>
            <a:off x="1103638"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endParaRPr lang="en-US" noProof="0" dirty="0"/>
          </a:p>
        </p:txBody>
      </p:sp>
      <p:sp>
        <p:nvSpPr>
          <p:cNvPr id="11" name="Picture Placeholder 2">
            <a:extLst>
              <a:ext uri="{FF2B5EF4-FFF2-40B4-BE49-F238E27FC236}">
                <a16:creationId xmlns:a16="http://schemas.microsoft.com/office/drawing/2014/main" id="{9B56B6C6-9F3C-4E80-BBAD-280E697B895C}"/>
              </a:ext>
            </a:extLst>
          </p:cNvPr>
          <p:cNvSpPr>
            <a:spLocks noGrp="1"/>
          </p:cNvSpPr>
          <p:nvPr>
            <p:ph type="pic" sz="quarter" idx="14"/>
          </p:nvPr>
        </p:nvSpPr>
        <p:spPr>
          <a:xfrm>
            <a:off x="3957037"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endParaRPr lang="en-US" noProof="0" dirty="0"/>
          </a:p>
        </p:txBody>
      </p:sp>
      <p:sp>
        <p:nvSpPr>
          <p:cNvPr id="12" name="Picture Placeholder 2">
            <a:extLst>
              <a:ext uri="{FF2B5EF4-FFF2-40B4-BE49-F238E27FC236}">
                <a16:creationId xmlns:a16="http://schemas.microsoft.com/office/drawing/2014/main" id="{54704160-1ED7-4B90-8963-0F887C73E94D}"/>
              </a:ext>
            </a:extLst>
          </p:cNvPr>
          <p:cNvSpPr>
            <a:spLocks noGrp="1"/>
          </p:cNvSpPr>
          <p:nvPr>
            <p:ph type="pic" sz="quarter" idx="15"/>
          </p:nvPr>
        </p:nvSpPr>
        <p:spPr>
          <a:xfrm>
            <a:off x="6795773"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endParaRPr lang="en-US" noProof="0" dirty="0"/>
          </a:p>
        </p:txBody>
      </p:sp>
      <p:sp>
        <p:nvSpPr>
          <p:cNvPr id="13" name="Picture Placeholder 2">
            <a:extLst>
              <a:ext uri="{FF2B5EF4-FFF2-40B4-BE49-F238E27FC236}">
                <a16:creationId xmlns:a16="http://schemas.microsoft.com/office/drawing/2014/main" id="{36610597-6A76-4A06-82A5-A8FFC5BAEA0F}"/>
              </a:ext>
            </a:extLst>
          </p:cNvPr>
          <p:cNvSpPr>
            <a:spLocks noGrp="1"/>
          </p:cNvSpPr>
          <p:nvPr>
            <p:ph type="pic" sz="quarter" idx="16"/>
          </p:nvPr>
        </p:nvSpPr>
        <p:spPr>
          <a:xfrm>
            <a:off x="9648156"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endParaRPr lang="en-US" noProof="0" dirty="0"/>
          </a:p>
        </p:txBody>
      </p:sp>
      <p:sp>
        <p:nvSpPr>
          <p:cNvPr id="27" name="Content Placeholder 2">
            <a:extLst>
              <a:ext uri="{FF2B5EF4-FFF2-40B4-BE49-F238E27FC236}">
                <a16:creationId xmlns:a16="http://schemas.microsoft.com/office/drawing/2014/main" id="{FF56D2E5-86E4-473A-A62F-B7029E5B2558}"/>
              </a:ext>
            </a:extLst>
          </p:cNvPr>
          <p:cNvSpPr>
            <a:spLocks noGrp="1"/>
          </p:cNvSpPr>
          <p:nvPr>
            <p:ph idx="1"/>
          </p:nvPr>
        </p:nvSpPr>
        <p:spPr>
          <a:xfrm>
            <a:off x="524454"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28" name="Content Placeholder 2">
            <a:extLst>
              <a:ext uri="{FF2B5EF4-FFF2-40B4-BE49-F238E27FC236}">
                <a16:creationId xmlns:a16="http://schemas.microsoft.com/office/drawing/2014/main" id="{93934E34-6CC7-492D-9515-EBEC72EFF4CB}"/>
              </a:ext>
            </a:extLst>
          </p:cNvPr>
          <p:cNvSpPr>
            <a:spLocks noGrp="1"/>
          </p:cNvSpPr>
          <p:nvPr>
            <p:ph idx="17" hasCustomPrompt="1"/>
          </p:nvPr>
        </p:nvSpPr>
        <p:spPr>
          <a:xfrm>
            <a:off x="524454"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29" name="Content Placeholder 2">
            <a:extLst>
              <a:ext uri="{FF2B5EF4-FFF2-40B4-BE49-F238E27FC236}">
                <a16:creationId xmlns:a16="http://schemas.microsoft.com/office/drawing/2014/main" id="{E4E27467-A1AA-4773-AAB5-A96267FBD712}"/>
              </a:ext>
            </a:extLst>
          </p:cNvPr>
          <p:cNvSpPr>
            <a:spLocks noGrp="1"/>
          </p:cNvSpPr>
          <p:nvPr>
            <p:ph idx="18"/>
          </p:nvPr>
        </p:nvSpPr>
        <p:spPr>
          <a:xfrm>
            <a:off x="3377853"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30" name="Content Placeholder 2">
            <a:extLst>
              <a:ext uri="{FF2B5EF4-FFF2-40B4-BE49-F238E27FC236}">
                <a16:creationId xmlns:a16="http://schemas.microsoft.com/office/drawing/2014/main" id="{6CABD5EB-4A8B-448B-8ED1-B8B420815B2D}"/>
              </a:ext>
            </a:extLst>
          </p:cNvPr>
          <p:cNvSpPr>
            <a:spLocks noGrp="1"/>
          </p:cNvSpPr>
          <p:nvPr>
            <p:ph idx="19" hasCustomPrompt="1"/>
          </p:nvPr>
        </p:nvSpPr>
        <p:spPr>
          <a:xfrm>
            <a:off x="3377853"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31" name="Content Placeholder 2">
            <a:extLst>
              <a:ext uri="{FF2B5EF4-FFF2-40B4-BE49-F238E27FC236}">
                <a16:creationId xmlns:a16="http://schemas.microsoft.com/office/drawing/2014/main" id="{0D86883C-E501-47FF-AE1A-E9CE8B71B421}"/>
              </a:ext>
            </a:extLst>
          </p:cNvPr>
          <p:cNvSpPr>
            <a:spLocks noGrp="1"/>
          </p:cNvSpPr>
          <p:nvPr>
            <p:ph idx="20"/>
          </p:nvPr>
        </p:nvSpPr>
        <p:spPr>
          <a:xfrm>
            <a:off x="6216589"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32" name="Content Placeholder 2">
            <a:extLst>
              <a:ext uri="{FF2B5EF4-FFF2-40B4-BE49-F238E27FC236}">
                <a16:creationId xmlns:a16="http://schemas.microsoft.com/office/drawing/2014/main" id="{3683A037-F698-4CC9-904D-F377D71F690F}"/>
              </a:ext>
            </a:extLst>
          </p:cNvPr>
          <p:cNvSpPr>
            <a:spLocks noGrp="1"/>
          </p:cNvSpPr>
          <p:nvPr>
            <p:ph idx="21" hasCustomPrompt="1"/>
          </p:nvPr>
        </p:nvSpPr>
        <p:spPr>
          <a:xfrm>
            <a:off x="6216589"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33" name="Content Placeholder 2">
            <a:extLst>
              <a:ext uri="{FF2B5EF4-FFF2-40B4-BE49-F238E27FC236}">
                <a16:creationId xmlns:a16="http://schemas.microsoft.com/office/drawing/2014/main" id="{0A095594-2B82-44ED-8C9B-DA7C4D3D2872}"/>
              </a:ext>
            </a:extLst>
          </p:cNvPr>
          <p:cNvSpPr>
            <a:spLocks noGrp="1"/>
          </p:cNvSpPr>
          <p:nvPr>
            <p:ph idx="22"/>
          </p:nvPr>
        </p:nvSpPr>
        <p:spPr>
          <a:xfrm>
            <a:off x="9068972"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34" name="Content Placeholder 2">
            <a:extLst>
              <a:ext uri="{FF2B5EF4-FFF2-40B4-BE49-F238E27FC236}">
                <a16:creationId xmlns:a16="http://schemas.microsoft.com/office/drawing/2014/main" id="{54CDD46A-22ED-48F5-9B5F-13B1B5C4B320}"/>
              </a:ext>
            </a:extLst>
          </p:cNvPr>
          <p:cNvSpPr>
            <a:spLocks noGrp="1"/>
          </p:cNvSpPr>
          <p:nvPr>
            <p:ph idx="23" hasCustomPrompt="1"/>
          </p:nvPr>
        </p:nvSpPr>
        <p:spPr>
          <a:xfrm>
            <a:off x="9068972"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Tree>
    <p:extLst>
      <p:ext uri="{BB962C8B-B14F-4D97-AF65-F5344CB8AC3E}">
        <p14:creationId xmlns:p14="http://schemas.microsoft.com/office/powerpoint/2010/main" val="38765038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C4D7FA-B85E-4477-8C62-94955B340F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a:extLst>
              <a:ext uri="{FF2B5EF4-FFF2-40B4-BE49-F238E27FC236}">
                <a16:creationId xmlns:a16="http://schemas.microsoft.com/office/drawing/2014/main" id="{1F1226BB-3E56-4E7F-8172-7EC03C9F0B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D95D08EF-72FB-4F19-9916-65815A9CA9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51F27F-98F9-A147-8986-34441C7B752D}" type="datetime1">
              <a:rPr lang="en-US" noProof="0" smtClean="0"/>
              <a:t>1/25/2023</a:t>
            </a:fld>
            <a:endParaRPr lang="en-US" noProof="0" dirty="0"/>
          </a:p>
        </p:txBody>
      </p:sp>
      <p:sp>
        <p:nvSpPr>
          <p:cNvPr id="5" name="Footer Placeholder 4">
            <a:extLst>
              <a:ext uri="{FF2B5EF4-FFF2-40B4-BE49-F238E27FC236}">
                <a16:creationId xmlns:a16="http://schemas.microsoft.com/office/drawing/2014/main" id="{1365084D-BC85-4A55-BD80-93876AD101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noProof="0" dirty="0"/>
          </a:p>
        </p:txBody>
      </p:sp>
      <p:sp>
        <p:nvSpPr>
          <p:cNvPr id="6" name="Slide Number Placeholder 5">
            <a:extLst>
              <a:ext uri="{FF2B5EF4-FFF2-40B4-BE49-F238E27FC236}">
                <a16:creationId xmlns:a16="http://schemas.microsoft.com/office/drawing/2014/main" id="{45FDEF23-A140-4DD6-A0D0-A86BD4DF34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C71654-96A5-4280-94F3-931C61A9F92C}" type="slidenum">
              <a:rPr lang="en-US" noProof="0" smtClean="0"/>
              <a:t>‹#›</a:t>
            </a:fld>
            <a:endParaRPr lang="en-US" noProof="0" dirty="0"/>
          </a:p>
        </p:txBody>
      </p:sp>
    </p:spTree>
    <p:extLst>
      <p:ext uri="{BB962C8B-B14F-4D97-AF65-F5344CB8AC3E}">
        <p14:creationId xmlns:p14="http://schemas.microsoft.com/office/powerpoint/2010/main" val="2347082301"/>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50" r:id="rId4"/>
    <p:sldLayoutId id="2147483661" r:id="rId5"/>
    <p:sldLayoutId id="2147483662" r:id="rId6"/>
    <p:sldLayoutId id="2147483663" r:id="rId7"/>
    <p:sldLayoutId id="2147483654" r:id="rId8"/>
    <p:sldLayoutId id="2147483664" r:id="rId9"/>
    <p:sldLayoutId id="2147483665" r:id="rId10"/>
    <p:sldLayoutId id="2147483666" r:id="rId11"/>
    <p:sldLayoutId id="2147483667" r:id="rId12"/>
    <p:sldLayoutId id="2147483668" r:id="rId13"/>
    <p:sldLayoutId id="2147483669" r:id="rId14"/>
    <p:sldLayoutId id="2147483670" r:id="rId15"/>
    <p:sldLayoutId id="2147483671" r:id="rId16"/>
    <p:sldLayoutId id="2147483672" r:id="rId17"/>
    <p:sldLayoutId id="2147483673" r:id="rId1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25" userDrawn="1">
          <p15:clr>
            <a:srgbClr val="F26B43"/>
          </p15:clr>
        </p15:guide>
        <p15:guide id="4" pos="734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0.jp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11.xml"/><Relationship Id="rId5" Type="http://schemas.openxmlformats.org/officeDocument/2006/relationships/image" Target="../media/image28.png"/><Relationship Id="rId4" Type="http://schemas.openxmlformats.org/officeDocument/2006/relationships/hyperlink" Target="https://www.jerseycitynj.gov/CityHall/HousingAndDevelopment/communitydevelopment"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hyperlink" Target="https://en.wikipedia.org/wiki/2010_United_States_census"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AFF0EFE-C50F-44EB-8978-B97795477C9E}"/>
              </a:ext>
            </a:extLst>
          </p:cNvPr>
          <p:cNvSpPr>
            <a:spLocks noGrp="1"/>
          </p:cNvSpPr>
          <p:nvPr>
            <p:ph type="subTitle" idx="1"/>
          </p:nvPr>
        </p:nvSpPr>
        <p:spPr>
          <a:xfrm>
            <a:off x="6343650" y="5033659"/>
            <a:ext cx="5143500" cy="1354674"/>
          </a:xfrm>
        </p:spPr>
        <p:txBody>
          <a:bodyPr/>
          <a:lstStyle/>
          <a:p>
            <a:r>
              <a:rPr lang="en-US" dirty="0"/>
              <a:t>Susan M Ludwig - Deputy director </a:t>
            </a:r>
          </a:p>
          <a:p>
            <a:r>
              <a:rPr lang="en-US" dirty="0"/>
              <a:t>City of jersey City Division of Community development</a:t>
            </a:r>
          </a:p>
        </p:txBody>
      </p:sp>
      <p:pic>
        <p:nvPicPr>
          <p:cNvPr id="10" name="Picture Placeholder 9" descr="cityscape&#10;">
            <a:extLst>
              <a:ext uri="{FF2B5EF4-FFF2-40B4-BE49-F238E27FC236}">
                <a16:creationId xmlns:a16="http://schemas.microsoft.com/office/drawing/2014/main" id="{CF143FEA-6E93-4548-8A9B-318F437CD887}"/>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pic>
        <p:nvPicPr>
          <p:cNvPr id="5" name="Picture 4" descr="Logo&#10;&#10;Description automatically generated">
            <a:extLst>
              <a:ext uri="{FF2B5EF4-FFF2-40B4-BE49-F238E27FC236}">
                <a16:creationId xmlns:a16="http://schemas.microsoft.com/office/drawing/2014/main" id="{2B3A9A3F-7382-216D-6114-9B4D3E516B9F}"/>
              </a:ext>
            </a:extLst>
          </p:cNvPr>
          <p:cNvPicPr>
            <a:picLocks noChangeAspect="1"/>
          </p:cNvPicPr>
          <p:nvPr/>
        </p:nvPicPr>
        <p:blipFill>
          <a:blip r:embed="rId4"/>
          <a:stretch>
            <a:fillRect/>
          </a:stretch>
        </p:blipFill>
        <p:spPr>
          <a:xfrm>
            <a:off x="6233592" y="469667"/>
            <a:ext cx="1962756" cy="1962756"/>
          </a:xfrm>
          <a:prstGeom prst="rect">
            <a:avLst/>
          </a:prstGeom>
        </p:spPr>
      </p:pic>
      <p:sp>
        <p:nvSpPr>
          <p:cNvPr id="6" name="Rectangle 5">
            <a:extLst>
              <a:ext uri="{FF2B5EF4-FFF2-40B4-BE49-F238E27FC236}">
                <a16:creationId xmlns:a16="http://schemas.microsoft.com/office/drawing/2014/main" id="{4F21A6F3-60C8-EDFD-6229-8EC621914D90}"/>
              </a:ext>
            </a:extLst>
          </p:cNvPr>
          <p:cNvSpPr/>
          <p:nvPr/>
        </p:nvSpPr>
        <p:spPr>
          <a:xfrm>
            <a:off x="6343650" y="4051935"/>
            <a:ext cx="2920365" cy="3736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8EF7BD-FE81-4B20-8DC5-0B3EB736F9F8}"/>
              </a:ext>
            </a:extLst>
          </p:cNvPr>
          <p:cNvSpPr>
            <a:spLocks noGrp="1"/>
          </p:cNvSpPr>
          <p:nvPr>
            <p:ph type="ctrTitle"/>
          </p:nvPr>
        </p:nvSpPr>
        <p:spPr>
          <a:xfrm>
            <a:off x="6233592" y="2744082"/>
            <a:ext cx="5143500" cy="2090808"/>
          </a:xfrm>
        </p:spPr>
        <p:txBody>
          <a:bodyPr/>
          <a:lstStyle/>
          <a:p>
            <a:r>
              <a:rPr lang="en-US" dirty="0"/>
              <a:t>Section 3 </a:t>
            </a:r>
            <a:br>
              <a:rPr lang="en-US" dirty="0"/>
            </a:br>
            <a:r>
              <a:rPr lang="en-US" dirty="0"/>
              <a:t>&amp; Workforce Development</a:t>
            </a:r>
          </a:p>
        </p:txBody>
      </p:sp>
    </p:spTree>
    <p:extLst>
      <p:ext uri="{BB962C8B-B14F-4D97-AF65-F5344CB8AC3E}">
        <p14:creationId xmlns:p14="http://schemas.microsoft.com/office/powerpoint/2010/main" val="37379898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a:t>impact</a:t>
            </a:r>
          </a:p>
        </p:txBody>
      </p:sp>
      <p:sp>
        <p:nvSpPr>
          <p:cNvPr id="4" name="Slide Number Placeholder 3"/>
          <p:cNvSpPr>
            <a:spLocks noGrp="1"/>
          </p:cNvSpPr>
          <p:nvPr>
            <p:ph type="sldNum" sz="quarter" idx="12"/>
          </p:nvPr>
        </p:nvSpPr>
        <p:spPr/>
        <p:txBody>
          <a:bodyPr/>
          <a:lstStyle/>
          <a:p>
            <a:r>
              <a:rPr lang="en-US" dirty="0"/>
              <a:t>9</a:t>
            </a:r>
          </a:p>
        </p:txBody>
      </p:sp>
      <p:pic>
        <p:nvPicPr>
          <p:cNvPr id="3" name="Picture 2">
            <a:extLst>
              <a:ext uri="{FF2B5EF4-FFF2-40B4-BE49-F238E27FC236}">
                <a16:creationId xmlns:a16="http://schemas.microsoft.com/office/drawing/2014/main" id="{F073EB09-CF23-FC7C-0B58-1C9E03D0CDC8}"/>
              </a:ext>
            </a:extLst>
          </p:cNvPr>
          <p:cNvPicPr>
            <a:picLocks noChangeAspect="1"/>
          </p:cNvPicPr>
          <p:nvPr/>
        </p:nvPicPr>
        <p:blipFill rotWithShape="1">
          <a:blip r:embed="rId3"/>
          <a:srcRect l="4853" t="20470" r="5148" b="9569"/>
          <a:stretch/>
        </p:blipFill>
        <p:spPr>
          <a:xfrm>
            <a:off x="591670" y="1403873"/>
            <a:ext cx="10972801" cy="4797912"/>
          </a:xfrm>
          <a:prstGeom prst="rect">
            <a:avLst/>
          </a:prstGeom>
        </p:spPr>
      </p:pic>
      <p:sp>
        <p:nvSpPr>
          <p:cNvPr id="5" name="Rectangle 4">
            <a:extLst>
              <a:ext uri="{FF2B5EF4-FFF2-40B4-BE49-F238E27FC236}">
                <a16:creationId xmlns:a16="http://schemas.microsoft.com/office/drawing/2014/main" id="{AAC342BF-DBFF-7CE2-5D55-0D3D31C95964}"/>
              </a:ext>
            </a:extLst>
          </p:cNvPr>
          <p:cNvSpPr/>
          <p:nvPr/>
        </p:nvSpPr>
        <p:spPr>
          <a:xfrm>
            <a:off x="236668" y="6201785"/>
            <a:ext cx="1748118" cy="65621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6886561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a:t>impact</a:t>
            </a:r>
          </a:p>
        </p:txBody>
      </p:sp>
      <p:sp>
        <p:nvSpPr>
          <p:cNvPr id="4" name="Slide Number Placeholder 3"/>
          <p:cNvSpPr>
            <a:spLocks noGrp="1"/>
          </p:cNvSpPr>
          <p:nvPr>
            <p:ph type="sldNum" sz="quarter" idx="12"/>
          </p:nvPr>
        </p:nvSpPr>
        <p:spPr/>
        <p:txBody>
          <a:bodyPr/>
          <a:lstStyle/>
          <a:p>
            <a:r>
              <a:rPr lang="en-US" dirty="0"/>
              <a:t>9</a:t>
            </a:r>
          </a:p>
        </p:txBody>
      </p:sp>
      <p:sp>
        <p:nvSpPr>
          <p:cNvPr id="5" name="Rectangle 4">
            <a:extLst>
              <a:ext uri="{FF2B5EF4-FFF2-40B4-BE49-F238E27FC236}">
                <a16:creationId xmlns:a16="http://schemas.microsoft.com/office/drawing/2014/main" id="{AAC342BF-DBFF-7CE2-5D55-0D3D31C95964}"/>
              </a:ext>
            </a:extLst>
          </p:cNvPr>
          <p:cNvSpPr/>
          <p:nvPr/>
        </p:nvSpPr>
        <p:spPr>
          <a:xfrm>
            <a:off x="236668" y="6201785"/>
            <a:ext cx="1748118" cy="65621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050" name="Picture 2">
            <a:extLst>
              <a:ext uri="{FF2B5EF4-FFF2-40B4-BE49-F238E27FC236}">
                <a16:creationId xmlns:a16="http://schemas.microsoft.com/office/drawing/2014/main" id="{F2A549E0-0503-E999-5121-2C4B04BE3E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1879" y="835073"/>
            <a:ext cx="9460696" cy="5952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50112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February 2020">
            <a:extLst>
              <a:ext uri="{FF2B5EF4-FFF2-40B4-BE49-F238E27FC236}">
                <a16:creationId xmlns:a16="http://schemas.microsoft.com/office/drawing/2014/main" id="{247EA27F-FA5D-C670-1693-4C285F4295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4" y="0"/>
            <a:ext cx="4460725" cy="3425837"/>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8C88856B-C268-A395-60EB-CA2DCCB9960F}"/>
              </a:ext>
            </a:extLst>
          </p:cNvPr>
          <p:cNvSpPr>
            <a:spLocks noGrp="1"/>
          </p:cNvSpPr>
          <p:nvPr>
            <p:ph type="sldNum" sz="quarter" idx="12"/>
          </p:nvPr>
        </p:nvSpPr>
        <p:spPr/>
        <p:txBody>
          <a:bodyPr/>
          <a:lstStyle/>
          <a:p>
            <a:fld id="{9EC71654-96A5-4280-94F3-931C61A9F92C}" type="slidenum">
              <a:rPr lang="en-US" noProof="0" smtClean="0"/>
              <a:pPr/>
              <a:t>12</a:t>
            </a:fld>
            <a:endParaRPr lang="en-US" noProof="0" dirty="0"/>
          </a:p>
        </p:txBody>
      </p:sp>
      <p:sp>
        <p:nvSpPr>
          <p:cNvPr id="5" name="Content Placeholder 4">
            <a:extLst>
              <a:ext uri="{FF2B5EF4-FFF2-40B4-BE49-F238E27FC236}">
                <a16:creationId xmlns:a16="http://schemas.microsoft.com/office/drawing/2014/main" id="{D53120F2-9BD1-E507-FC28-18C5AEC9BE15}"/>
              </a:ext>
            </a:extLst>
          </p:cNvPr>
          <p:cNvSpPr>
            <a:spLocks noGrp="1"/>
          </p:cNvSpPr>
          <p:nvPr>
            <p:ph idx="1"/>
          </p:nvPr>
        </p:nvSpPr>
        <p:spPr/>
        <p:txBody>
          <a:bodyPr>
            <a:normAutofit fontScale="92500" lnSpcReduction="20000"/>
          </a:bodyPr>
          <a:lstStyle/>
          <a:p>
            <a:pPr marL="0" indent="0" fontAlgn="base">
              <a:buNone/>
            </a:pPr>
            <a:r>
              <a:rPr lang="en-US" sz="4400" b="0" i="0" dirty="0">
                <a:solidFill>
                  <a:srgbClr val="000000"/>
                </a:solidFill>
                <a:effectLst/>
                <a:latin typeface="quicksand"/>
              </a:rPr>
              <a:t>CARA SQUARED</a:t>
            </a:r>
            <a:endParaRPr lang="en-US" sz="4400" b="0" i="0" dirty="0">
              <a:solidFill>
                <a:srgbClr val="000000"/>
              </a:solidFill>
              <a:effectLst/>
              <a:latin typeface="Arial" panose="020B0604020202020204" pitchFamily="34" charset="0"/>
            </a:endParaRPr>
          </a:p>
          <a:p>
            <a:pPr fontAlgn="base">
              <a:buFont typeface="Wingdings" panose="05000000000000000000" pitchFamily="2" charset="2"/>
              <a:buChar char="§"/>
            </a:pPr>
            <a:r>
              <a:rPr lang="en-US" sz="3000" dirty="0">
                <a:solidFill>
                  <a:srgbClr val="000000"/>
                </a:solidFill>
                <a:latin typeface="quicksand"/>
              </a:rPr>
              <a:t>our</a:t>
            </a:r>
            <a:r>
              <a:rPr lang="en-US" sz="3000" b="0" i="0" dirty="0">
                <a:solidFill>
                  <a:srgbClr val="000000"/>
                </a:solidFill>
                <a:effectLst/>
                <a:latin typeface="quicksand"/>
              </a:rPr>
              <a:t> affordable housing development partner, along with our prior company JP Affordable Housing.</a:t>
            </a:r>
            <a:endParaRPr lang="en-US" sz="3000" b="0" i="0" dirty="0">
              <a:solidFill>
                <a:srgbClr val="000000"/>
              </a:solidFill>
              <a:effectLst/>
              <a:latin typeface="Arial" panose="020B0604020202020204" pitchFamily="34" charset="0"/>
            </a:endParaRPr>
          </a:p>
          <a:p>
            <a:pPr marL="0" indent="0" fontAlgn="base">
              <a:buNone/>
            </a:pPr>
            <a:endParaRPr lang="en-US" sz="3000" b="0" i="0" dirty="0">
              <a:solidFill>
                <a:srgbClr val="000000"/>
              </a:solidFill>
              <a:effectLst/>
              <a:latin typeface="Arial" panose="020B0604020202020204" pitchFamily="34" charset="0"/>
            </a:endParaRPr>
          </a:p>
          <a:p>
            <a:pPr fontAlgn="base">
              <a:buFont typeface="Wingdings" panose="05000000000000000000" pitchFamily="2" charset="2"/>
              <a:buChar char="§"/>
            </a:pPr>
            <a:r>
              <a:rPr lang="en-US" sz="3000" dirty="0">
                <a:solidFill>
                  <a:srgbClr val="000000"/>
                </a:solidFill>
                <a:latin typeface="Arial" panose="020B0604020202020204" pitchFamily="34" charset="0"/>
              </a:rPr>
              <a:t>they have built in </a:t>
            </a:r>
            <a:r>
              <a:rPr lang="en-US" sz="3000" b="0" i="0" dirty="0">
                <a:solidFill>
                  <a:srgbClr val="000000"/>
                </a:solidFill>
                <a:effectLst/>
                <a:latin typeface="Arial" panose="020B0604020202020204" pitchFamily="34" charset="0"/>
              </a:rPr>
              <a:t>Jersey City 16 affordable housing projects.</a:t>
            </a:r>
          </a:p>
          <a:p>
            <a:pPr marL="0" indent="0" fontAlgn="base">
              <a:buNone/>
            </a:pPr>
            <a:r>
              <a:rPr lang="en-US" sz="3000" b="0" i="0" dirty="0">
                <a:solidFill>
                  <a:srgbClr val="000000"/>
                </a:solidFill>
                <a:effectLst/>
                <a:latin typeface="Arial" panose="020B0604020202020204" pitchFamily="34" charset="0"/>
              </a:rPr>
              <a:t> </a:t>
            </a:r>
          </a:p>
          <a:p>
            <a:pPr fontAlgn="base">
              <a:buFont typeface="Wingdings" panose="05000000000000000000" pitchFamily="2" charset="2"/>
              <a:buChar char="§"/>
            </a:pPr>
            <a:r>
              <a:rPr lang="en-US" sz="3000" b="0" i="0" dirty="0">
                <a:solidFill>
                  <a:srgbClr val="000000"/>
                </a:solidFill>
                <a:effectLst/>
                <a:latin typeface="Arial" panose="020B0604020202020204" pitchFamily="34" charset="0"/>
              </a:rPr>
              <a:t>accomplishments range from new construction to rehabilitated structures.</a:t>
            </a:r>
          </a:p>
          <a:p>
            <a:pPr fontAlgn="base">
              <a:buFont typeface="Wingdings" panose="05000000000000000000" pitchFamily="2" charset="2"/>
              <a:buChar char="§"/>
            </a:pPr>
            <a:r>
              <a:rPr lang="en-US" sz="3000" b="0" i="0" dirty="0">
                <a:solidFill>
                  <a:srgbClr val="000000"/>
                </a:solidFill>
                <a:effectLst/>
                <a:latin typeface="Arial" panose="020B0604020202020204" pitchFamily="34" charset="0"/>
              </a:rPr>
              <a:t>created thousands of jobs through their projects in the region. </a:t>
            </a:r>
            <a:endParaRPr lang="en-US" sz="3000" dirty="0"/>
          </a:p>
        </p:txBody>
      </p:sp>
      <p:pic>
        <p:nvPicPr>
          <p:cNvPr id="1028" name="Picture 4" descr="Cara Squared ">
            <a:extLst>
              <a:ext uri="{FF2B5EF4-FFF2-40B4-BE49-F238E27FC236}">
                <a16:creationId xmlns:a16="http://schemas.microsoft.com/office/drawing/2014/main" id="{BD8FDB3C-869C-5EB8-5273-D998B04A1A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625" y="2275691"/>
            <a:ext cx="4460726" cy="4460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37924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a:t>impact</a:t>
            </a:r>
          </a:p>
        </p:txBody>
      </p:sp>
      <p:sp>
        <p:nvSpPr>
          <p:cNvPr id="4" name="Slide Number Placeholder 3"/>
          <p:cNvSpPr>
            <a:spLocks noGrp="1"/>
          </p:cNvSpPr>
          <p:nvPr>
            <p:ph type="sldNum" sz="quarter" idx="12"/>
          </p:nvPr>
        </p:nvSpPr>
        <p:spPr/>
        <p:txBody>
          <a:bodyPr/>
          <a:lstStyle/>
          <a:p>
            <a:r>
              <a:rPr lang="en-US" dirty="0"/>
              <a:t>9</a:t>
            </a:r>
          </a:p>
        </p:txBody>
      </p:sp>
      <p:sp>
        <p:nvSpPr>
          <p:cNvPr id="5" name="Rectangle 4">
            <a:extLst>
              <a:ext uri="{FF2B5EF4-FFF2-40B4-BE49-F238E27FC236}">
                <a16:creationId xmlns:a16="http://schemas.microsoft.com/office/drawing/2014/main" id="{AAC342BF-DBFF-7CE2-5D55-0D3D31C95964}"/>
              </a:ext>
            </a:extLst>
          </p:cNvPr>
          <p:cNvSpPr/>
          <p:nvPr/>
        </p:nvSpPr>
        <p:spPr>
          <a:xfrm>
            <a:off x="236668" y="6201785"/>
            <a:ext cx="1748118" cy="65621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id="{C34B4297-E7E2-3D8D-BBFE-B2DB61E3CC5D}"/>
              </a:ext>
            </a:extLst>
          </p:cNvPr>
          <p:cNvSpPr txBox="1"/>
          <p:nvPr/>
        </p:nvSpPr>
        <p:spPr>
          <a:xfrm>
            <a:off x="5967412" y="168024"/>
            <a:ext cx="6095999" cy="2862322"/>
          </a:xfrm>
          <a:prstGeom prst="rect">
            <a:avLst/>
          </a:prstGeom>
          <a:ln>
            <a:prstDash val="dash"/>
          </a:ln>
        </p:spPr>
        <p:style>
          <a:lnRef idx="2">
            <a:schemeClr val="dk1"/>
          </a:lnRef>
          <a:fillRef idx="1">
            <a:schemeClr val="lt1"/>
          </a:fillRef>
          <a:effectRef idx="0">
            <a:schemeClr val="dk1"/>
          </a:effectRef>
          <a:fontRef idx="minor">
            <a:schemeClr val="dk1"/>
          </a:fontRef>
        </p:style>
        <p:txBody>
          <a:bodyPr wrap="square">
            <a:spAutoFit/>
          </a:bodyPr>
          <a:lstStyle/>
          <a:p>
            <a:pPr algn="l" fontAlgn="base"/>
            <a:r>
              <a:rPr lang="en-US" b="1" i="0" dirty="0">
                <a:solidFill>
                  <a:srgbClr val="000000"/>
                </a:solidFill>
                <a:effectLst/>
                <a:latin typeface="Arial" panose="020B0604020202020204" pitchFamily="34" charset="0"/>
              </a:rPr>
              <a:t>Projects Result In The Following:</a:t>
            </a:r>
          </a:p>
          <a:p>
            <a:pPr algn="l" fontAlgn="base"/>
            <a:r>
              <a:rPr lang="en-US" b="0" i="0" dirty="0">
                <a:solidFill>
                  <a:srgbClr val="000000"/>
                </a:solidFill>
                <a:effectLst/>
                <a:latin typeface="montserrat" panose="00000500000000000000" pitchFamily="2" charset="0"/>
              </a:rPr>
              <a:t>​</a:t>
            </a:r>
            <a:endParaRPr lang="en-US" b="0" i="0" dirty="0">
              <a:solidFill>
                <a:srgbClr val="000000"/>
              </a:solidFill>
              <a:effectLst/>
              <a:latin typeface="Arial" panose="020B0604020202020204" pitchFamily="34" charset="0"/>
            </a:endParaRPr>
          </a:p>
          <a:p>
            <a:pPr algn="l" fontAlgn="base"/>
            <a:r>
              <a:rPr lang="en-US" b="0" i="0" dirty="0">
                <a:solidFill>
                  <a:srgbClr val="000000"/>
                </a:solidFill>
                <a:effectLst/>
                <a:latin typeface="montserrat" panose="00000500000000000000" pitchFamily="2" charset="0"/>
              </a:rPr>
              <a:t>​</a:t>
            </a:r>
            <a:r>
              <a:rPr lang="en-US" dirty="0">
                <a:solidFill>
                  <a:srgbClr val="000000"/>
                </a:solidFill>
                <a:latin typeface="montserrat" panose="00000500000000000000" pitchFamily="2" charset="0"/>
              </a:rPr>
              <a:t>Affordable </a:t>
            </a:r>
            <a:r>
              <a:rPr lang="en-US" b="0" i="0" dirty="0">
                <a:solidFill>
                  <a:srgbClr val="000000"/>
                </a:solidFill>
                <a:effectLst/>
                <a:latin typeface="montserrat" panose="00000500000000000000" pitchFamily="2" charset="0"/>
              </a:rPr>
              <a:t>Homeownership Opportunities         	9</a:t>
            </a:r>
          </a:p>
          <a:p>
            <a:pPr algn="l" fontAlgn="base">
              <a:buFont typeface="Arial" panose="020B0604020202020204" pitchFamily="34" charset="0"/>
              <a:buChar char="•"/>
            </a:pPr>
            <a:r>
              <a:rPr lang="en-US" b="0" i="0" dirty="0">
                <a:solidFill>
                  <a:srgbClr val="000000"/>
                </a:solidFill>
                <a:effectLst/>
                <a:latin typeface="montserrat" panose="00000500000000000000" pitchFamily="2" charset="0"/>
              </a:rPr>
              <a:t> Job </a:t>
            </a:r>
            <a:r>
              <a:rPr lang="en-US" dirty="0">
                <a:solidFill>
                  <a:srgbClr val="000000"/>
                </a:solidFill>
                <a:latin typeface="montserrat" panose="00000500000000000000" pitchFamily="2" charset="0"/>
              </a:rPr>
              <a:t>Creation 					5</a:t>
            </a:r>
            <a:endParaRPr lang="en-US" b="0" i="0" dirty="0">
              <a:solidFill>
                <a:srgbClr val="000000"/>
              </a:solidFill>
              <a:effectLst/>
              <a:latin typeface="montserrat" panose="00000500000000000000" pitchFamily="2" charset="0"/>
            </a:endParaRPr>
          </a:p>
          <a:p>
            <a:pPr algn="l" fontAlgn="base">
              <a:buFont typeface="Arial" panose="020B0604020202020204" pitchFamily="34" charset="0"/>
              <a:buChar char="•"/>
            </a:pPr>
            <a:r>
              <a:rPr lang="en-US" b="0" i="0" dirty="0">
                <a:solidFill>
                  <a:srgbClr val="000000"/>
                </a:solidFill>
                <a:effectLst/>
                <a:latin typeface="montserrat" panose="00000500000000000000" pitchFamily="2" charset="0"/>
              </a:rPr>
              <a:t>Energy Efficient Homes</a:t>
            </a:r>
          </a:p>
          <a:p>
            <a:pPr algn="l" fontAlgn="base">
              <a:buFont typeface="Arial" panose="020B0604020202020204" pitchFamily="34" charset="0"/>
              <a:buChar char="•"/>
            </a:pPr>
            <a:r>
              <a:rPr lang="en-US" b="0" i="0" dirty="0">
                <a:solidFill>
                  <a:srgbClr val="000000"/>
                </a:solidFill>
                <a:effectLst/>
                <a:latin typeface="montserrat" panose="00000500000000000000" pitchFamily="2" charset="0"/>
              </a:rPr>
              <a:t>Productive Land Use				</a:t>
            </a:r>
          </a:p>
          <a:p>
            <a:pPr algn="l" fontAlgn="base">
              <a:buFont typeface="Arial" panose="020B0604020202020204" pitchFamily="34" charset="0"/>
              <a:buChar char="•"/>
            </a:pPr>
            <a:r>
              <a:rPr lang="en-US" b="0" i="0" dirty="0">
                <a:solidFill>
                  <a:srgbClr val="000000"/>
                </a:solidFill>
                <a:effectLst/>
                <a:latin typeface="montserrat" panose="00000500000000000000" pitchFamily="2" charset="0"/>
              </a:rPr>
              <a:t>Tax Revenues, Investor Capital</a:t>
            </a:r>
          </a:p>
          <a:p>
            <a:pPr algn="l" fontAlgn="base">
              <a:buFont typeface="Arial" panose="020B0604020202020204" pitchFamily="34" charset="0"/>
              <a:buChar char="•"/>
            </a:pPr>
            <a:r>
              <a:rPr lang="en-US" b="0" i="0" dirty="0">
                <a:solidFill>
                  <a:srgbClr val="000000"/>
                </a:solidFill>
                <a:effectLst/>
                <a:latin typeface="montserrat" panose="00000500000000000000" pitchFamily="2" charset="0"/>
              </a:rPr>
              <a:t>Neighborhood Beautification</a:t>
            </a:r>
          </a:p>
          <a:p>
            <a:pPr algn="l" fontAlgn="base">
              <a:buFont typeface="Arial" panose="020B0604020202020204" pitchFamily="34" charset="0"/>
              <a:buChar char="•"/>
            </a:pPr>
            <a:r>
              <a:rPr lang="en-US" b="0" i="0" dirty="0">
                <a:solidFill>
                  <a:srgbClr val="000000"/>
                </a:solidFill>
                <a:effectLst/>
                <a:latin typeface="montserrat" panose="00000500000000000000" pitchFamily="2" charset="0"/>
              </a:rPr>
              <a:t>Positive Community Impact</a:t>
            </a:r>
          </a:p>
          <a:p>
            <a:pPr algn="l" fontAlgn="base"/>
            <a:endParaRPr lang="en-US" b="0" i="0" dirty="0">
              <a:solidFill>
                <a:srgbClr val="000000"/>
              </a:solidFill>
              <a:effectLst/>
              <a:latin typeface="montserrat" panose="00000500000000000000" pitchFamily="2" charset="0"/>
            </a:endParaRPr>
          </a:p>
        </p:txBody>
      </p:sp>
      <p:pic>
        <p:nvPicPr>
          <p:cNvPr id="9" name="Picture 8" descr="A picture containing building, window, wooden, wood&#10;&#10;Description automatically generated">
            <a:extLst>
              <a:ext uri="{FF2B5EF4-FFF2-40B4-BE49-F238E27FC236}">
                <a16:creationId xmlns:a16="http://schemas.microsoft.com/office/drawing/2014/main" id="{5ACCE631-F720-70E4-651D-3EF315AAD244}"/>
              </a:ext>
            </a:extLst>
          </p:cNvPr>
          <p:cNvPicPr>
            <a:picLocks noChangeAspect="1"/>
          </p:cNvPicPr>
          <p:nvPr/>
        </p:nvPicPr>
        <p:blipFill>
          <a:blip r:embed="rId3"/>
          <a:stretch>
            <a:fillRect/>
          </a:stretch>
        </p:blipFill>
        <p:spPr>
          <a:xfrm>
            <a:off x="5962650" y="3179618"/>
            <a:ext cx="6095999" cy="3949843"/>
          </a:xfrm>
          <a:prstGeom prst="rect">
            <a:avLst/>
          </a:prstGeom>
        </p:spPr>
      </p:pic>
      <p:sp>
        <p:nvSpPr>
          <p:cNvPr id="10" name="TextBox 9">
            <a:extLst>
              <a:ext uri="{FF2B5EF4-FFF2-40B4-BE49-F238E27FC236}">
                <a16:creationId xmlns:a16="http://schemas.microsoft.com/office/drawing/2014/main" id="{72A5FAB9-7285-36B2-2ED9-B982F037565A}"/>
              </a:ext>
            </a:extLst>
          </p:cNvPr>
          <p:cNvSpPr txBox="1"/>
          <p:nvPr/>
        </p:nvSpPr>
        <p:spPr>
          <a:xfrm>
            <a:off x="515938" y="1295400"/>
            <a:ext cx="860425" cy="1631216"/>
          </a:xfrm>
          <a:prstGeom prst="rect">
            <a:avLst/>
          </a:prstGeom>
          <a:noFill/>
        </p:spPr>
        <p:txBody>
          <a:bodyPr wrap="square" rtlCol="0">
            <a:spAutoFit/>
          </a:bodyPr>
          <a:lstStyle/>
          <a:p>
            <a:r>
              <a:rPr lang="en-US" sz="10000" dirty="0">
                <a:solidFill>
                  <a:schemeClr val="accent2"/>
                </a:solidFill>
              </a:rPr>
              <a:t>C</a:t>
            </a:r>
            <a:endParaRPr lang="en-US" sz="7200" dirty="0">
              <a:solidFill>
                <a:schemeClr val="accent2"/>
              </a:solidFill>
            </a:endParaRPr>
          </a:p>
        </p:txBody>
      </p:sp>
      <p:sp>
        <p:nvSpPr>
          <p:cNvPr id="13" name="TextBox 12">
            <a:extLst>
              <a:ext uri="{FF2B5EF4-FFF2-40B4-BE49-F238E27FC236}">
                <a16:creationId xmlns:a16="http://schemas.microsoft.com/office/drawing/2014/main" id="{97FDCD98-82CB-54CD-A8B8-461AF739B015}"/>
              </a:ext>
            </a:extLst>
          </p:cNvPr>
          <p:cNvSpPr txBox="1"/>
          <p:nvPr/>
        </p:nvSpPr>
        <p:spPr>
          <a:xfrm>
            <a:off x="1273175" y="1357318"/>
            <a:ext cx="588963" cy="1107996"/>
          </a:xfrm>
          <a:prstGeom prst="rect">
            <a:avLst/>
          </a:prstGeom>
          <a:noFill/>
        </p:spPr>
        <p:txBody>
          <a:bodyPr wrap="square" rtlCol="0">
            <a:spAutoFit/>
          </a:bodyPr>
          <a:lstStyle/>
          <a:p>
            <a:r>
              <a:rPr lang="en-US" sz="6600" dirty="0">
                <a:solidFill>
                  <a:schemeClr val="accent2"/>
                </a:solidFill>
              </a:rPr>
              <a:t>2</a:t>
            </a:r>
          </a:p>
        </p:txBody>
      </p:sp>
    </p:spTree>
    <p:extLst>
      <p:ext uri="{BB962C8B-B14F-4D97-AF65-F5344CB8AC3E}">
        <p14:creationId xmlns:p14="http://schemas.microsoft.com/office/powerpoint/2010/main" val="35145050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90A565-D236-B4F8-9B59-D6160F129772}"/>
              </a:ext>
            </a:extLst>
          </p:cNvPr>
          <p:cNvSpPr/>
          <p:nvPr/>
        </p:nvSpPr>
        <p:spPr>
          <a:xfrm>
            <a:off x="249382" y="6151418"/>
            <a:ext cx="2510443" cy="63730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57728D1C-4D8A-5200-0550-CB24BF910BEA}"/>
              </a:ext>
            </a:extLst>
          </p:cNvPr>
          <p:cNvSpPr>
            <a:spLocks noGrp="1"/>
          </p:cNvSpPr>
          <p:nvPr>
            <p:ph type="title"/>
          </p:nvPr>
        </p:nvSpPr>
        <p:spPr/>
        <p:txBody>
          <a:bodyPr/>
          <a:lstStyle/>
          <a:p>
            <a:r>
              <a:rPr lang="en-US" dirty="0"/>
              <a:t>Our approach</a:t>
            </a:r>
          </a:p>
        </p:txBody>
      </p:sp>
      <p:sp>
        <p:nvSpPr>
          <p:cNvPr id="3" name="Slide Number Placeholder 2">
            <a:extLst>
              <a:ext uri="{FF2B5EF4-FFF2-40B4-BE49-F238E27FC236}">
                <a16:creationId xmlns:a16="http://schemas.microsoft.com/office/drawing/2014/main" id="{02651F1C-0935-7ABD-3DF4-15B42BF981BA}"/>
              </a:ext>
            </a:extLst>
          </p:cNvPr>
          <p:cNvSpPr>
            <a:spLocks noGrp="1"/>
          </p:cNvSpPr>
          <p:nvPr>
            <p:ph type="sldNum" sz="quarter" idx="12"/>
          </p:nvPr>
        </p:nvSpPr>
        <p:spPr/>
        <p:txBody>
          <a:bodyPr/>
          <a:lstStyle/>
          <a:p>
            <a:fld id="{9EC71654-96A5-4280-94F3-931C61A9F92C}" type="slidenum">
              <a:rPr lang="en-US" noProof="0" smtClean="0"/>
              <a:pPr/>
              <a:t>14</a:t>
            </a:fld>
            <a:endParaRPr lang="en-US" noProof="0" dirty="0"/>
          </a:p>
        </p:txBody>
      </p:sp>
      <p:pic>
        <p:nvPicPr>
          <p:cNvPr id="10" name="Picture 9">
            <a:extLst>
              <a:ext uri="{FF2B5EF4-FFF2-40B4-BE49-F238E27FC236}">
                <a16:creationId xmlns:a16="http://schemas.microsoft.com/office/drawing/2014/main" id="{8654E492-4E0B-E453-81A9-F4BCABFE9513}"/>
              </a:ext>
            </a:extLst>
          </p:cNvPr>
          <p:cNvPicPr>
            <a:picLocks noChangeAspect="1"/>
          </p:cNvPicPr>
          <p:nvPr/>
        </p:nvPicPr>
        <p:blipFill rotWithShape="1">
          <a:blip r:embed="rId3"/>
          <a:srcRect l="13681" t="19151" r="21636" b="22585"/>
          <a:stretch/>
        </p:blipFill>
        <p:spPr>
          <a:xfrm>
            <a:off x="0" y="1445935"/>
            <a:ext cx="9887588" cy="5009804"/>
          </a:xfrm>
          <a:prstGeom prst="rect">
            <a:avLst/>
          </a:prstGeom>
        </p:spPr>
      </p:pic>
    </p:spTree>
    <p:extLst>
      <p:ext uri="{BB962C8B-B14F-4D97-AF65-F5344CB8AC3E}">
        <p14:creationId xmlns:p14="http://schemas.microsoft.com/office/powerpoint/2010/main" val="31165498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9" descr="cityscape">
            <a:extLst>
              <a:ext uri="{FF2B5EF4-FFF2-40B4-BE49-F238E27FC236}">
                <a16:creationId xmlns:a16="http://schemas.microsoft.com/office/drawing/2014/main" id="{63493B9E-F6F8-4C0F-9706-CA547A8B2B3F}"/>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t="39" b="39"/>
          <a:stretch>
            <a:fillRect/>
          </a:stretch>
        </p:blipFill>
        <p:spPr/>
      </p:pic>
      <p:sp>
        <p:nvSpPr>
          <p:cNvPr id="6" name="Title 5">
            <a:extLst>
              <a:ext uri="{FF2B5EF4-FFF2-40B4-BE49-F238E27FC236}">
                <a16:creationId xmlns:a16="http://schemas.microsoft.com/office/drawing/2014/main" id="{95D612B9-68B9-4C9F-98FE-CEE07DB1F00D}"/>
              </a:ext>
            </a:extLst>
          </p:cNvPr>
          <p:cNvSpPr>
            <a:spLocks noGrp="1"/>
          </p:cNvSpPr>
          <p:nvPr>
            <p:ph type="title"/>
          </p:nvPr>
        </p:nvSpPr>
        <p:spPr>
          <a:xfrm>
            <a:off x="6469777" y="3158641"/>
            <a:ext cx="5722223" cy="921807"/>
          </a:xfrm>
        </p:spPr>
        <p:txBody>
          <a:bodyPr/>
          <a:lstStyle/>
          <a:p>
            <a:r>
              <a:rPr lang="en-US" dirty="0"/>
              <a:t>Thank you!</a:t>
            </a:r>
          </a:p>
        </p:txBody>
      </p:sp>
      <p:sp>
        <p:nvSpPr>
          <p:cNvPr id="5" name="Subtitle 4">
            <a:extLst>
              <a:ext uri="{FF2B5EF4-FFF2-40B4-BE49-F238E27FC236}">
                <a16:creationId xmlns:a16="http://schemas.microsoft.com/office/drawing/2014/main" id="{E3C40962-BA6A-43E4-97BA-511A9B90CF41}"/>
              </a:ext>
            </a:extLst>
          </p:cNvPr>
          <p:cNvSpPr>
            <a:spLocks noGrp="1"/>
          </p:cNvSpPr>
          <p:nvPr>
            <p:ph type="subTitle" idx="1"/>
          </p:nvPr>
        </p:nvSpPr>
        <p:spPr/>
        <p:txBody>
          <a:bodyPr/>
          <a:lstStyle/>
          <a:p>
            <a:r>
              <a:rPr lang="en-US" dirty="0"/>
              <a:t>sludwig@jcnj.org</a:t>
            </a:r>
          </a:p>
        </p:txBody>
      </p:sp>
      <p:sp>
        <p:nvSpPr>
          <p:cNvPr id="7" name="Text Placeholder 6">
            <a:extLst>
              <a:ext uri="{FF2B5EF4-FFF2-40B4-BE49-F238E27FC236}">
                <a16:creationId xmlns:a16="http://schemas.microsoft.com/office/drawing/2014/main" id="{11FDFFBF-E125-47CF-AAE0-ACC45013CE38}"/>
              </a:ext>
            </a:extLst>
          </p:cNvPr>
          <p:cNvSpPr>
            <a:spLocks noGrp="1"/>
          </p:cNvSpPr>
          <p:nvPr>
            <p:ph type="body" sz="quarter" idx="11"/>
          </p:nvPr>
        </p:nvSpPr>
        <p:spPr/>
        <p:txBody>
          <a:bodyPr/>
          <a:lstStyle/>
          <a:p>
            <a:r>
              <a:rPr lang="en-US" dirty="0">
                <a:solidFill>
                  <a:schemeClr val="bg1">
                    <a:lumMod val="95000"/>
                  </a:schemeClr>
                </a:solidFill>
                <a:hlinkClick r:id="rId4">
                  <a:extLst>
                    <a:ext uri="{A12FA001-AC4F-418D-AE19-62706E023703}">
                      <ahyp:hlinkClr xmlns:ahyp="http://schemas.microsoft.com/office/drawing/2018/hyperlinkcolor" val="tx"/>
                    </a:ext>
                  </a:extLst>
                </a:hlinkClick>
              </a:rPr>
              <a:t>Community Development - City of Jersey City (jerseycitynj.gov)</a:t>
            </a:r>
            <a:endParaRPr lang="en-US" dirty="0">
              <a:solidFill>
                <a:schemeClr val="bg1">
                  <a:lumMod val="95000"/>
                </a:schemeClr>
              </a:solidFill>
            </a:endParaRPr>
          </a:p>
        </p:txBody>
      </p:sp>
      <p:sp>
        <p:nvSpPr>
          <p:cNvPr id="2" name="Rectangle 1">
            <a:extLst>
              <a:ext uri="{FF2B5EF4-FFF2-40B4-BE49-F238E27FC236}">
                <a16:creationId xmlns:a16="http://schemas.microsoft.com/office/drawing/2014/main" id="{50542A5E-FAED-0387-63C2-D8E18889E6D8}"/>
              </a:ext>
            </a:extLst>
          </p:cNvPr>
          <p:cNvSpPr/>
          <p:nvPr/>
        </p:nvSpPr>
        <p:spPr>
          <a:xfrm>
            <a:off x="9766935" y="257175"/>
            <a:ext cx="2177415" cy="10172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text, clipart&#10;&#10;Description automatically generated">
            <a:extLst>
              <a:ext uri="{FF2B5EF4-FFF2-40B4-BE49-F238E27FC236}">
                <a16:creationId xmlns:a16="http://schemas.microsoft.com/office/drawing/2014/main" id="{76643B43-EC54-EAD1-5D78-FDD3F4E4D9D6}"/>
              </a:ext>
            </a:extLst>
          </p:cNvPr>
          <p:cNvPicPr>
            <a:picLocks noChangeAspect="1"/>
          </p:cNvPicPr>
          <p:nvPr/>
        </p:nvPicPr>
        <p:blipFill>
          <a:blip r:embed="rId5"/>
          <a:stretch>
            <a:fillRect/>
          </a:stretch>
        </p:blipFill>
        <p:spPr>
          <a:xfrm>
            <a:off x="6531674" y="5603570"/>
            <a:ext cx="3275265" cy="825367"/>
          </a:xfrm>
          <a:prstGeom prst="rect">
            <a:avLst/>
          </a:prstGeom>
        </p:spPr>
      </p:pic>
    </p:spTree>
    <p:extLst>
      <p:ext uri="{BB962C8B-B14F-4D97-AF65-F5344CB8AC3E}">
        <p14:creationId xmlns:p14="http://schemas.microsoft.com/office/powerpoint/2010/main" val="11247795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4C2A7-EC84-4D8C-9CA2-F6AE46F51FB6}"/>
              </a:ext>
            </a:extLst>
          </p:cNvPr>
          <p:cNvSpPr>
            <a:spLocks noGrp="1"/>
          </p:cNvSpPr>
          <p:nvPr>
            <p:ph type="title"/>
          </p:nvPr>
        </p:nvSpPr>
        <p:spPr/>
        <p:txBody>
          <a:bodyPr/>
          <a:lstStyle/>
          <a:p>
            <a:r>
              <a:rPr lang="en-US" dirty="0"/>
              <a:t>Our Mission</a:t>
            </a:r>
          </a:p>
        </p:txBody>
      </p:sp>
      <p:sp>
        <p:nvSpPr>
          <p:cNvPr id="3" name="Text Placeholder 2">
            <a:extLst>
              <a:ext uri="{FF2B5EF4-FFF2-40B4-BE49-F238E27FC236}">
                <a16:creationId xmlns:a16="http://schemas.microsoft.com/office/drawing/2014/main" id="{56960426-AAA6-4126-93AF-30F7DEE010A4}"/>
              </a:ext>
            </a:extLst>
          </p:cNvPr>
          <p:cNvSpPr>
            <a:spLocks noGrp="1"/>
          </p:cNvSpPr>
          <p:nvPr>
            <p:ph type="body" idx="1"/>
          </p:nvPr>
        </p:nvSpPr>
        <p:spPr/>
        <p:txBody>
          <a:bodyPr/>
          <a:lstStyle/>
          <a:p>
            <a:r>
              <a:rPr lang="en-US" b="0" i="0" dirty="0">
                <a:solidFill>
                  <a:schemeClr val="bg1">
                    <a:lumMod val="95000"/>
                  </a:schemeClr>
                </a:solidFill>
                <a:effectLst/>
                <a:latin typeface="Montserrat" panose="020B0604020202020204" pitchFamily="2" charset="0"/>
              </a:rPr>
              <a:t>is to strengthen Jersey City through fostering solid partnerships and responsibly investing our funding resources in the community.</a:t>
            </a:r>
            <a:endParaRPr lang="en-US" dirty="0">
              <a:solidFill>
                <a:schemeClr val="bg1">
                  <a:lumMod val="95000"/>
                </a:schemeClr>
              </a:solidFill>
            </a:endParaRPr>
          </a:p>
        </p:txBody>
      </p:sp>
      <p:sp>
        <p:nvSpPr>
          <p:cNvPr id="4" name="Slide Number Placeholder 3">
            <a:extLst>
              <a:ext uri="{FF2B5EF4-FFF2-40B4-BE49-F238E27FC236}">
                <a16:creationId xmlns:a16="http://schemas.microsoft.com/office/drawing/2014/main" id="{D66E959E-B23F-467A-9B6E-30F9EE969EC2}"/>
              </a:ext>
            </a:extLst>
          </p:cNvPr>
          <p:cNvSpPr>
            <a:spLocks noGrp="1"/>
          </p:cNvSpPr>
          <p:nvPr>
            <p:ph type="sldNum" sz="quarter" idx="12"/>
          </p:nvPr>
        </p:nvSpPr>
        <p:spPr/>
        <p:txBody>
          <a:bodyPr/>
          <a:lstStyle/>
          <a:p>
            <a:fld id="{9EC71654-96A5-4280-94F3-931C61A9F92C}" type="slidenum">
              <a:rPr lang="en-US" smtClean="0"/>
              <a:pPr/>
              <a:t>2</a:t>
            </a:fld>
            <a:endParaRPr lang="en-US" dirty="0"/>
          </a:p>
        </p:txBody>
      </p:sp>
      <p:pic>
        <p:nvPicPr>
          <p:cNvPr id="10" name="Picture Placeholder 9" descr="A city skyline across the water&#10;&#10;Description automatically generated with low confidence">
            <a:extLst>
              <a:ext uri="{FF2B5EF4-FFF2-40B4-BE49-F238E27FC236}">
                <a16:creationId xmlns:a16="http://schemas.microsoft.com/office/drawing/2014/main" id="{38914E05-5638-2D52-D238-960A3AFB6947}"/>
              </a:ext>
            </a:extLst>
          </p:cNvPr>
          <p:cNvPicPr>
            <a:picLocks noGrp="1" noChangeAspect="1"/>
          </p:cNvPicPr>
          <p:nvPr>
            <p:ph type="pic" sz="quarter" idx="13"/>
          </p:nvPr>
        </p:nvPicPr>
        <p:blipFill>
          <a:blip r:embed="rId3"/>
          <a:srcRect t="725" b="725"/>
          <a:stretch>
            <a:fillRect/>
          </a:stretch>
        </p:blipFill>
        <p:spPr/>
      </p:pic>
      <p:sp>
        <p:nvSpPr>
          <p:cNvPr id="12" name="Rectangle 11">
            <a:extLst>
              <a:ext uri="{FF2B5EF4-FFF2-40B4-BE49-F238E27FC236}">
                <a16:creationId xmlns:a16="http://schemas.microsoft.com/office/drawing/2014/main" id="{CF5F9983-D8ED-8F80-A676-C58CE589F091}"/>
              </a:ext>
            </a:extLst>
          </p:cNvPr>
          <p:cNvSpPr/>
          <p:nvPr/>
        </p:nvSpPr>
        <p:spPr>
          <a:xfrm>
            <a:off x="207373" y="5783580"/>
            <a:ext cx="1594485" cy="8918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75330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50832-0B36-43C5-98EC-4CD165D78718}"/>
              </a:ext>
            </a:extLst>
          </p:cNvPr>
          <p:cNvSpPr>
            <a:spLocks noGrp="1"/>
          </p:cNvSpPr>
          <p:nvPr>
            <p:ph type="title"/>
          </p:nvPr>
        </p:nvSpPr>
        <p:spPr/>
        <p:txBody>
          <a:bodyPr/>
          <a:lstStyle/>
          <a:p>
            <a:r>
              <a:rPr lang="en-US" dirty="0"/>
              <a:t>Our community</a:t>
            </a:r>
            <a:br>
              <a:rPr lang="en-US" dirty="0"/>
            </a:br>
            <a:endParaRPr lang="en-US" dirty="0"/>
          </a:p>
        </p:txBody>
      </p:sp>
      <p:sp>
        <p:nvSpPr>
          <p:cNvPr id="3" name="Content Placeholder 2">
            <a:extLst>
              <a:ext uri="{FF2B5EF4-FFF2-40B4-BE49-F238E27FC236}">
                <a16:creationId xmlns:a16="http://schemas.microsoft.com/office/drawing/2014/main" id="{552A9C73-06ED-419B-81B5-491CBFC22330}"/>
              </a:ext>
            </a:extLst>
          </p:cNvPr>
          <p:cNvSpPr>
            <a:spLocks noGrp="1"/>
          </p:cNvSpPr>
          <p:nvPr>
            <p:ph idx="1"/>
          </p:nvPr>
        </p:nvSpPr>
        <p:spPr>
          <a:xfrm>
            <a:off x="556106" y="1400176"/>
            <a:ext cx="3991476" cy="5172074"/>
          </a:xfrm>
        </p:spPr>
        <p:txBody>
          <a:bodyPr/>
          <a:lstStyle/>
          <a:p>
            <a:pPr marR="0">
              <a:lnSpc>
                <a:spcPct val="107000"/>
              </a:lnSpc>
              <a:spcBef>
                <a:spcPts val="0"/>
              </a:spcBef>
              <a:spcAft>
                <a:spcPts val="800"/>
              </a:spcAft>
              <a:buFont typeface="Courier New" panose="02070309020205020404" pitchFamily="49" charset="0"/>
              <a:buChar char="o"/>
            </a:pPr>
            <a:r>
              <a:rPr lang="en-US" sz="1800" dirty="0">
                <a:effectLst/>
                <a:latin typeface="Calibri" panose="020F0502020204030204" pitchFamily="34" charset="0"/>
                <a:ea typeface="Times New Roman" panose="02020603050405020304" pitchFamily="18" charset="0"/>
              </a:rPr>
              <a:t>has </a:t>
            </a:r>
            <a:r>
              <a:rPr lang="en-US" sz="18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population of 292,449 (</a:t>
            </a:r>
            <a:r>
              <a:rPr lang="en-US" sz="1800" i="1" strike="noStrike" dirty="0">
                <a:effectLst/>
                <a:latin typeface="Arial" panose="020B0604020202020204" pitchFamily="34" charset="0"/>
                <a:ea typeface="Calibri" panose="020F0502020204030204" pitchFamily="34" charset="0"/>
                <a:cs typeface="Times New Roman" panose="02020603050405020304" pitchFamily="18" charset="0"/>
                <a:hlinkClick r:id="rId3" tooltip="2010 United States census">
                  <a:extLst>
                    <a:ext uri="{A12FA001-AC4F-418D-AE19-62706E023703}">
                      <ahyp:hlinkClr xmlns:ahyp="http://schemas.microsoft.com/office/drawing/2018/hyperlinkcolor" val="tx"/>
                    </a:ext>
                  </a:extLst>
                </a:hlinkClick>
              </a:rPr>
              <a:t>2020 census</a:t>
            </a:r>
            <a:r>
              <a:rPr lang="en-US" sz="1800" dirty="0">
                <a:effectLst/>
                <a:latin typeface="Arial" panose="020B0604020202020204" pitchFamily="34" charset="0"/>
                <a:ea typeface="Calibri" panose="020F0502020204030204" pitchFamily="34" charset="0"/>
                <a:cs typeface="Times New Roman" panose="02020603050405020304" pitchFamily="18" charset="0"/>
              </a:rPr>
              <a:t>)</a:t>
            </a: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an increase of 44,852 (+18.1%) from the</a:t>
            </a:r>
            <a:r>
              <a:rPr lang="en-US" sz="1800" dirty="0">
                <a:effectLst/>
                <a:latin typeface="Arial" panose="020B0604020202020204" pitchFamily="34" charset="0"/>
                <a:ea typeface="Calibri" panose="020F0502020204030204" pitchFamily="34" charset="0"/>
                <a:cs typeface="Times New Roman" panose="02020603050405020304" pitchFamily="18" charset="0"/>
              </a:rPr>
              <a:t> </a:t>
            </a:r>
            <a:r>
              <a:rPr lang="en-US" sz="1800" u="none" strike="noStrike" dirty="0">
                <a:effectLst/>
                <a:latin typeface="Arial" panose="020B0604020202020204" pitchFamily="34" charset="0"/>
                <a:ea typeface="Calibri" panose="020F0502020204030204" pitchFamily="34" charset="0"/>
                <a:cs typeface="Times New Roman" panose="02020603050405020304" pitchFamily="18" charset="0"/>
                <a:hlinkClick r:id="rId3" tooltip="2010 United States census">
                  <a:extLst>
                    <a:ext uri="{A12FA001-AC4F-418D-AE19-62706E023703}">
                      <ahyp:hlinkClr xmlns:ahyp="http://schemas.microsoft.com/office/drawing/2018/hyperlinkcolor" val="tx"/>
                    </a:ext>
                  </a:extLst>
                </a:hlinkClick>
              </a:rPr>
              <a:t>2010 census</a:t>
            </a:r>
            <a:r>
              <a:rPr lang="en-US" sz="1800" dirty="0">
                <a:effectLst/>
                <a:latin typeface="Arial" panose="020B0604020202020204" pitchFamily="34" charset="0"/>
                <a:ea typeface="Calibri" panose="020F0502020204030204" pitchFamily="34" charset="0"/>
                <a:cs typeface="Times New Roman" panose="02020603050405020304" pitchFamily="18" charset="0"/>
              </a:rPr>
              <a:t> count of 247,597</a:t>
            </a:r>
            <a: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p>
          <a:p>
            <a:pPr marR="0">
              <a:lnSpc>
                <a:spcPct val="107000"/>
              </a:lnSpc>
              <a:spcBef>
                <a:spcPts val="0"/>
              </a:spcBef>
              <a:spcAft>
                <a:spcPts val="800"/>
              </a:spcAft>
              <a:buFont typeface="Courier New" panose="02070309020205020404" pitchFamily="49" charset="0"/>
              <a:buChar char="o"/>
            </a:pPr>
            <a:endParaRPr lang="en-US" sz="1800" dirty="0">
              <a:solidFill>
                <a:srgbClr val="000000"/>
              </a:solidFill>
              <a:latin typeface="Arial" panose="020B0604020202020204" pitchFamily="34" charset="0"/>
              <a:cs typeface="Times New Roman" panose="02020603050405020304" pitchFamily="18" charset="0"/>
            </a:endParaRPr>
          </a:p>
          <a:p>
            <a:pPr marR="0">
              <a:lnSpc>
                <a:spcPct val="107000"/>
              </a:lnSpc>
              <a:spcBef>
                <a:spcPts val="0"/>
              </a:spcBef>
              <a:spcAft>
                <a:spcPts val="800"/>
              </a:spcAft>
              <a:buFont typeface="Courier New" panose="02070309020205020404" pitchFamily="49" charset="0"/>
              <a:buChar char="o"/>
            </a:pPr>
            <a:r>
              <a:rPr lang="en-US" sz="1800" dirty="0">
                <a:solidFill>
                  <a:srgbClr val="000000"/>
                </a:solidFill>
                <a:latin typeface="Arial" panose="020B0604020202020204" pitchFamily="34" charset="0"/>
                <a:cs typeface="Times New Roman" panose="02020603050405020304" pitchFamily="18" charset="0"/>
              </a:rPr>
              <a:t>a </a:t>
            </a:r>
            <a:r>
              <a:rPr lang="en-US" sz="1800" b="1" dirty="0">
                <a:solidFill>
                  <a:srgbClr val="000000"/>
                </a:solidFill>
                <a:latin typeface="Arial" panose="020B0604020202020204" pitchFamily="34" charset="0"/>
                <a:cs typeface="Times New Roman" panose="02020603050405020304" pitchFamily="18" charset="0"/>
              </a:rPr>
              <a:t>population density </a:t>
            </a:r>
            <a:r>
              <a:rPr lang="en-US" sz="1800" dirty="0">
                <a:solidFill>
                  <a:srgbClr val="000000"/>
                </a:solidFill>
                <a:latin typeface="Arial" panose="020B0604020202020204" pitchFamily="34" charset="0"/>
                <a:cs typeface="Times New Roman" panose="02020603050405020304" pitchFamily="18" charset="0"/>
              </a:rPr>
              <a:t>of 17,954.6 persons per square mile.</a:t>
            </a:r>
          </a:p>
          <a:p>
            <a:pPr>
              <a:lnSpc>
                <a:spcPct val="107000"/>
              </a:lnSpc>
              <a:spcBef>
                <a:spcPts val="0"/>
              </a:spcBef>
              <a:spcAft>
                <a:spcPts val="800"/>
              </a:spcAft>
              <a:buFont typeface="Courier New" panose="02070309020205020404" pitchFamily="49" charset="0"/>
              <a:buChar char="o"/>
            </a:pPr>
            <a:endParaRPr lang="en-US" sz="1800" dirty="0">
              <a:solidFill>
                <a:srgbClr val="000000"/>
              </a:solidFill>
              <a:latin typeface="Arial" panose="020B0604020202020204" pitchFamily="34" charset="0"/>
              <a:cs typeface="Times New Roman" panose="02020603050405020304" pitchFamily="18" charset="0"/>
            </a:endParaRPr>
          </a:p>
          <a:p>
            <a:pPr>
              <a:lnSpc>
                <a:spcPct val="107000"/>
              </a:lnSpc>
              <a:spcBef>
                <a:spcPts val="0"/>
              </a:spcBef>
              <a:spcAft>
                <a:spcPts val="800"/>
              </a:spcAft>
              <a:buFont typeface="Courier New" panose="02070309020205020404" pitchFamily="49" charset="0"/>
              <a:buChar char="o"/>
            </a:pPr>
            <a:r>
              <a:rPr lang="en-US" sz="1800" dirty="0">
                <a:solidFill>
                  <a:srgbClr val="000000"/>
                </a:solidFill>
                <a:latin typeface="Arial" panose="020B0604020202020204" pitchFamily="34" charset="0"/>
                <a:cs typeface="Times New Roman" panose="02020603050405020304" pitchFamily="18" charset="0"/>
              </a:rPr>
              <a:t>one of the </a:t>
            </a:r>
            <a:r>
              <a:rPr lang="en-US" sz="1800" b="1" dirty="0">
                <a:solidFill>
                  <a:srgbClr val="000000"/>
                </a:solidFill>
                <a:latin typeface="Arial" panose="020B0604020202020204" pitchFamily="34" charset="0"/>
                <a:cs typeface="Times New Roman" panose="02020603050405020304" pitchFamily="18" charset="0"/>
              </a:rPr>
              <a:t>most ethnically diverse cities in the world</a:t>
            </a:r>
            <a:r>
              <a:rPr lang="en-US" sz="1800" dirty="0">
                <a:solidFill>
                  <a:srgbClr val="000000"/>
                </a:solidFill>
                <a:latin typeface="Arial" panose="020B0604020202020204" pitchFamily="34" charset="0"/>
                <a:cs typeface="Times New Roman" panose="02020603050405020304" pitchFamily="18" charset="0"/>
              </a:rPr>
              <a:t>, as a major port of entry for immigration to the United States. It is also a major </a:t>
            </a:r>
            <a:r>
              <a:rPr lang="en-US" sz="1800" b="1" dirty="0">
                <a:solidFill>
                  <a:srgbClr val="000000"/>
                </a:solidFill>
                <a:latin typeface="Arial" panose="020B0604020202020204" pitchFamily="34" charset="0"/>
                <a:cs typeface="Times New Roman" panose="02020603050405020304" pitchFamily="18" charset="0"/>
              </a:rPr>
              <a:t>employment center </a:t>
            </a:r>
            <a:r>
              <a:rPr lang="en-US" sz="1800" dirty="0">
                <a:solidFill>
                  <a:srgbClr val="000000"/>
                </a:solidFill>
                <a:latin typeface="Arial" panose="020B0604020202020204" pitchFamily="34" charset="0"/>
                <a:cs typeface="Times New Roman" panose="02020603050405020304" pitchFamily="18" charset="0"/>
              </a:rPr>
              <a:t>at the approximate core of the New York City metropolitan area.</a:t>
            </a:r>
          </a:p>
          <a:p>
            <a:pPr marR="0">
              <a:lnSpc>
                <a:spcPct val="107000"/>
              </a:lnSpc>
              <a:spcBef>
                <a:spcPts val="0"/>
              </a:spcBef>
              <a:spcAft>
                <a:spcPts val="800"/>
              </a:spcAft>
              <a:buFont typeface="Courier New" panose="02070309020205020404" pitchFamily="49" charset="0"/>
              <a:buChar char="o"/>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1800" dirty="0"/>
          </a:p>
        </p:txBody>
      </p:sp>
      <p:pic>
        <p:nvPicPr>
          <p:cNvPr id="7" name="Picture Placeholder 6" descr="skycrapers">
            <a:extLst>
              <a:ext uri="{FF2B5EF4-FFF2-40B4-BE49-F238E27FC236}">
                <a16:creationId xmlns:a16="http://schemas.microsoft.com/office/drawing/2014/main" id="{A241642C-CB49-4AA1-9EAD-3BCEA280B5B6}"/>
              </a:ext>
            </a:extLst>
          </p:cNvPr>
          <p:cNvPicPr>
            <a:picLocks noGrp="1" noChangeAspect="1"/>
          </p:cNvPicPr>
          <p:nvPr>
            <p:ph type="pic" sz="quarter" idx="13"/>
          </p:nvPr>
        </p:nvPicPr>
        <p:blipFill>
          <a:blip r:embed="rId4" cstate="print">
            <a:extLst>
              <a:ext uri="{28A0092B-C50C-407E-A947-70E740481C1C}">
                <a14:useLocalDpi xmlns:a14="http://schemas.microsoft.com/office/drawing/2010/main"/>
              </a:ext>
            </a:extLst>
          </a:blip>
          <a:srcRect/>
          <a:stretch>
            <a:fillRect/>
          </a:stretch>
        </p:blipFill>
        <p:spPr/>
      </p:pic>
      <p:sp>
        <p:nvSpPr>
          <p:cNvPr id="4" name="Slide Number Placeholder 3">
            <a:extLst>
              <a:ext uri="{FF2B5EF4-FFF2-40B4-BE49-F238E27FC236}">
                <a16:creationId xmlns:a16="http://schemas.microsoft.com/office/drawing/2014/main" id="{3B5C6BAC-F3F8-4AA0-B332-02F663571328}"/>
              </a:ext>
            </a:extLst>
          </p:cNvPr>
          <p:cNvSpPr>
            <a:spLocks noGrp="1"/>
          </p:cNvSpPr>
          <p:nvPr>
            <p:ph type="sldNum" sz="quarter" idx="12"/>
          </p:nvPr>
        </p:nvSpPr>
        <p:spPr/>
        <p:txBody>
          <a:bodyPr/>
          <a:lstStyle/>
          <a:p>
            <a:fld id="{9EC71654-96A5-4280-94F3-931C61A9F92C}" type="slidenum">
              <a:rPr lang="en-US" smtClean="0"/>
              <a:pPr/>
              <a:t>3</a:t>
            </a:fld>
            <a:endParaRPr lang="en-US" dirty="0"/>
          </a:p>
        </p:txBody>
      </p:sp>
      <p:sp>
        <p:nvSpPr>
          <p:cNvPr id="5" name="Rectangle 4">
            <a:extLst>
              <a:ext uri="{FF2B5EF4-FFF2-40B4-BE49-F238E27FC236}">
                <a16:creationId xmlns:a16="http://schemas.microsoft.com/office/drawing/2014/main" id="{4FA05D9C-4D73-9D14-90A5-C23853D33862}"/>
              </a:ext>
            </a:extLst>
          </p:cNvPr>
          <p:cNvSpPr/>
          <p:nvPr/>
        </p:nvSpPr>
        <p:spPr>
          <a:xfrm>
            <a:off x="137160" y="6176963"/>
            <a:ext cx="1800225" cy="618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19563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A9A18-93E0-4615-B7AA-B8C8FBB14464}"/>
              </a:ext>
            </a:extLst>
          </p:cNvPr>
          <p:cNvSpPr>
            <a:spLocks noGrp="1"/>
          </p:cNvSpPr>
          <p:nvPr>
            <p:ph type="title"/>
          </p:nvPr>
        </p:nvSpPr>
        <p:spPr>
          <a:xfrm>
            <a:off x="515938" y="499595"/>
            <a:ext cx="4937211" cy="981543"/>
          </a:xfrm>
        </p:spPr>
        <p:txBody>
          <a:bodyPr/>
          <a:lstStyle/>
          <a:p>
            <a:r>
              <a:rPr lang="en-US" dirty="0"/>
              <a:t>Our funding</a:t>
            </a:r>
            <a:br>
              <a:rPr lang="en-US" dirty="0"/>
            </a:br>
            <a:endParaRPr lang="en-US" dirty="0"/>
          </a:p>
        </p:txBody>
      </p:sp>
      <p:sp>
        <p:nvSpPr>
          <p:cNvPr id="3" name="Content Placeholder 2">
            <a:extLst>
              <a:ext uri="{FF2B5EF4-FFF2-40B4-BE49-F238E27FC236}">
                <a16:creationId xmlns:a16="http://schemas.microsoft.com/office/drawing/2014/main" id="{B91B32C0-5E61-447F-9557-57AF415D6FE9}"/>
              </a:ext>
            </a:extLst>
          </p:cNvPr>
          <p:cNvSpPr>
            <a:spLocks noGrp="1"/>
          </p:cNvSpPr>
          <p:nvPr>
            <p:ph idx="1"/>
          </p:nvPr>
        </p:nvSpPr>
        <p:spPr>
          <a:xfrm>
            <a:off x="538960" y="1258864"/>
            <a:ext cx="4151027" cy="4970486"/>
          </a:xfrm>
        </p:spPr>
        <p:txBody>
          <a:bodyPr/>
          <a:lstStyle/>
          <a:p>
            <a:pPr>
              <a:buFont typeface="Courier New" panose="02070309020205020404" pitchFamily="49" charset="0"/>
              <a:buChar char="o"/>
            </a:pPr>
            <a:r>
              <a:rPr lang="en-US" sz="2000" dirty="0"/>
              <a:t>Jersey City Division of Community Development receives an annual allocation of HUD Entitlement funding based on the defined need in the community.</a:t>
            </a:r>
          </a:p>
          <a:p>
            <a:pPr>
              <a:buFont typeface="Courier New" panose="02070309020205020404" pitchFamily="49" charset="0"/>
              <a:buChar char="o"/>
            </a:pPr>
            <a:r>
              <a:rPr lang="en-US" sz="2000" dirty="0"/>
              <a:t>Our 2022 award: </a:t>
            </a:r>
          </a:p>
          <a:p>
            <a:pPr lvl="1">
              <a:buFont typeface="Wingdings" panose="05000000000000000000" pitchFamily="2" charset="2"/>
              <a:buChar char="§"/>
            </a:pPr>
            <a:r>
              <a:rPr lang="en-US" sz="1600" b="1" i="1" dirty="0"/>
              <a:t>$5,333,792 </a:t>
            </a:r>
            <a:r>
              <a:rPr lang="en-US" sz="1600" dirty="0"/>
              <a:t>in Community Development Block Grant (CDBG) funds; </a:t>
            </a:r>
          </a:p>
          <a:p>
            <a:pPr lvl="1">
              <a:lnSpc>
                <a:spcPct val="150000"/>
              </a:lnSpc>
              <a:buFont typeface="Wingdings" panose="05000000000000000000" pitchFamily="2" charset="2"/>
              <a:buChar char="§"/>
            </a:pPr>
            <a:r>
              <a:rPr lang="en-US" sz="1600" b="1" i="1" dirty="0"/>
              <a:t>$2,388,869 </a:t>
            </a:r>
            <a:r>
              <a:rPr lang="en-US" sz="1600" dirty="0"/>
              <a:t>in HOME Investment Partnerships Program (HOME) funds; </a:t>
            </a:r>
          </a:p>
          <a:p>
            <a:pPr lvl="1">
              <a:lnSpc>
                <a:spcPct val="150000"/>
              </a:lnSpc>
              <a:buFont typeface="Wingdings" panose="05000000000000000000" pitchFamily="2" charset="2"/>
              <a:buChar char="§"/>
            </a:pPr>
            <a:r>
              <a:rPr lang="en-US" sz="1600" b="1" i="1" dirty="0"/>
              <a:t>$2,320,676 </a:t>
            </a:r>
            <a:r>
              <a:rPr lang="en-US" sz="1600" dirty="0"/>
              <a:t>in Housing Opportunities for Persons with AIDS (HOPWA) funds;</a:t>
            </a:r>
          </a:p>
          <a:p>
            <a:pPr lvl="1">
              <a:lnSpc>
                <a:spcPct val="150000"/>
              </a:lnSpc>
              <a:buFont typeface="Wingdings" panose="05000000000000000000" pitchFamily="2" charset="2"/>
              <a:buChar char="§"/>
            </a:pPr>
            <a:r>
              <a:rPr lang="en-US" sz="1600" b="1" i="1" dirty="0"/>
              <a:t>$496,319</a:t>
            </a:r>
            <a:r>
              <a:rPr lang="en-US" sz="1600" dirty="0"/>
              <a:t> in Emergency Solutions Grant (ESG) funds for Fiscal Year 2022.</a:t>
            </a:r>
          </a:p>
          <a:p>
            <a:pPr marL="0" indent="0">
              <a:buNone/>
            </a:pPr>
            <a:endParaRPr lang="en-US" sz="1800" dirty="0"/>
          </a:p>
        </p:txBody>
      </p:sp>
      <p:pic>
        <p:nvPicPr>
          <p:cNvPr id="7" name="Picture Placeholder 6" descr="skyscrapers">
            <a:extLst>
              <a:ext uri="{FF2B5EF4-FFF2-40B4-BE49-F238E27FC236}">
                <a16:creationId xmlns:a16="http://schemas.microsoft.com/office/drawing/2014/main" id="{29305ED8-D39E-4A20-A7CB-7EC58B3E325D}"/>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p:pic>
      <p:sp>
        <p:nvSpPr>
          <p:cNvPr id="4" name="Slide Number Placeholder 3">
            <a:extLst>
              <a:ext uri="{FF2B5EF4-FFF2-40B4-BE49-F238E27FC236}">
                <a16:creationId xmlns:a16="http://schemas.microsoft.com/office/drawing/2014/main" id="{0BDDBFEE-BC50-46CF-AB8F-D145B99B57A6}"/>
              </a:ext>
            </a:extLst>
          </p:cNvPr>
          <p:cNvSpPr>
            <a:spLocks noGrp="1"/>
          </p:cNvSpPr>
          <p:nvPr>
            <p:ph type="sldNum" sz="quarter" idx="12"/>
          </p:nvPr>
        </p:nvSpPr>
        <p:spPr/>
        <p:txBody>
          <a:bodyPr/>
          <a:lstStyle/>
          <a:p>
            <a:fld id="{9EC71654-96A5-4280-94F3-931C61A9F92C}" type="slidenum">
              <a:rPr lang="en-US" smtClean="0"/>
              <a:pPr/>
              <a:t>4</a:t>
            </a:fld>
            <a:endParaRPr lang="en-US" dirty="0"/>
          </a:p>
        </p:txBody>
      </p:sp>
      <p:sp>
        <p:nvSpPr>
          <p:cNvPr id="5" name="Rectangle 4">
            <a:extLst>
              <a:ext uri="{FF2B5EF4-FFF2-40B4-BE49-F238E27FC236}">
                <a16:creationId xmlns:a16="http://schemas.microsoft.com/office/drawing/2014/main" id="{0E0F705A-DD4B-C672-4C50-1CE25D36EA2C}"/>
              </a:ext>
            </a:extLst>
          </p:cNvPr>
          <p:cNvSpPr/>
          <p:nvPr/>
        </p:nvSpPr>
        <p:spPr>
          <a:xfrm>
            <a:off x="137160" y="6176963"/>
            <a:ext cx="1800225" cy="618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17301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54376-0B48-1C00-A8B3-20073C14C285}"/>
              </a:ext>
            </a:extLst>
          </p:cNvPr>
          <p:cNvSpPr>
            <a:spLocks noGrp="1"/>
          </p:cNvSpPr>
          <p:nvPr>
            <p:ph type="title"/>
          </p:nvPr>
        </p:nvSpPr>
        <p:spPr>
          <a:xfrm>
            <a:off x="515938" y="13820"/>
            <a:ext cx="4937211" cy="1325563"/>
          </a:xfrm>
        </p:spPr>
        <p:txBody>
          <a:bodyPr/>
          <a:lstStyle/>
          <a:p>
            <a:r>
              <a:rPr lang="en-US" dirty="0"/>
              <a:t>Our functions</a:t>
            </a:r>
          </a:p>
        </p:txBody>
      </p:sp>
      <p:sp>
        <p:nvSpPr>
          <p:cNvPr id="3" name="Content Placeholder 2">
            <a:extLst>
              <a:ext uri="{FF2B5EF4-FFF2-40B4-BE49-F238E27FC236}">
                <a16:creationId xmlns:a16="http://schemas.microsoft.com/office/drawing/2014/main" id="{D51C514D-8902-26F9-443D-CE454651A549}"/>
              </a:ext>
            </a:extLst>
          </p:cNvPr>
          <p:cNvSpPr>
            <a:spLocks noGrp="1"/>
          </p:cNvSpPr>
          <p:nvPr>
            <p:ph idx="1"/>
          </p:nvPr>
        </p:nvSpPr>
        <p:spPr>
          <a:xfrm>
            <a:off x="538960" y="1206486"/>
            <a:ext cx="4914189" cy="4713302"/>
          </a:xfrm>
        </p:spPr>
        <p:txBody>
          <a:bodyPr/>
          <a:lstStyle/>
          <a:p>
            <a:pPr marL="571500" marR="0" indent="-342900">
              <a:lnSpc>
                <a:spcPct val="107000"/>
              </a:lnSpc>
              <a:spcBef>
                <a:spcPts val="0"/>
              </a:spcBef>
              <a:spcAft>
                <a:spcPts val="0"/>
              </a:spcAft>
              <a:buFont typeface="Courier New" panose="02070309020205020404" pitchFamily="49" charset="0"/>
              <a:buChar char="o"/>
            </a:pPr>
            <a:r>
              <a:rPr lang="en-US" sz="2400" u="none" strike="noStrike" dirty="0">
                <a:effectLst/>
                <a:ea typeface="Calibri" panose="020F0502020204030204" pitchFamily="34" charset="0"/>
                <a:cs typeface="Times New Roman" panose="02020603050405020304" pitchFamily="18" charset="0"/>
              </a:rPr>
              <a:t>Affordable Housing &amp; Construction</a:t>
            </a:r>
          </a:p>
          <a:p>
            <a:pPr marL="1028700" lvl="1" indent="-342900">
              <a:lnSpc>
                <a:spcPct val="107000"/>
              </a:lnSpc>
              <a:spcBef>
                <a:spcPts val="0"/>
              </a:spcBef>
              <a:buFont typeface="Wingdings" panose="05000000000000000000" pitchFamily="2" charset="2"/>
              <a:buChar char="§"/>
            </a:pPr>
            <a:r>
              <a:rPr lang="en-US" dirty="0">
                <a:ea typeface="Calibri" panose="020F0502020204030204" pitchFamily="34" charset="0"/>
                <a:cs typeface="Times New Roman" panose="02020603050405020304" pitchFamily="18" charset="0"/>
              </a:rPr>
              <a:t>Gap Finance	</a:t>
            </a:r>
          </a:p>
          <a:p>
            <a:pPr marL="571500" marR="0" indent="-342900">
              <a:lnSpc>
                <a:spcPct val="107000"/>
              </a:lnSpc>
              <a:spcBef>
                <a:spcPts val="0"/>
              </a:spcBef>
              <a:spcAft>
                <a:spcPts val="0"/>
              </a:spcAft>
              <a:buFont typeface="Courier New" panose="02070309020205020404" pitchFamily="49" charset="0"/>
              <a:buChar char="o"/>
            </a:pPr>
            <a:r>
              <a:rPr lang="en-US" sz="2400" u="none" strike="noStrike" dirty="0">
                <a:effectLst/>
                <a:ea typeface="Calibri" panose="020F0502020204030204" pitchFamily="34" charset="0"/>
                <a:cs typeface="Times New Roman" panose="02020603050405020304" pitchFamily="18" charset="0"/>
              </a:rPr>
              <a:t>Direct Services</a:t>
            </a:r>
          </a:p>
          <a:p>
            <a:pPr marL="1028700" lvl="1" indent="-342900">
              <a:lnSpc>
                <a:spcPct val="107000"/>
              </a:lnSpc>
              <a:spcBef>
                <a:spcPts val="0"/>
              </a:spcBef>
              <a:buFont typeface="Wingdings" panose="05000000000000000000" pitchFamily="2" charset="2"/>
              <a:buChar char="§"/>
            </a:pPr>
            <a:r>
              <a:rPr lang="en-US" u="none" strike="noStrike" dirty="0">
                <a:effectLst/>
                <a:ea typeface="Calibri" panose="020F0502020204030204" pitchFamily="34" charset="0"/>
                <a:cs typeface="Times New Roman" panose="02020603050405020304" pitchFamily="18" charset="0"/>
              </a:rPr>
              <a:t>Emergency Shelter</a:t>
            </a:r>
          </a:p>
          <a:p>
            <a:pPr marL="1028700" lvl="1" indent="-342900">
              <a:lnSpc>
                <a:spcPct val="107000"/>
              </a:lnSpc>
              <a:spcBef>
                <a:spcPts val="0"/>
              </a:spcBef>
              <a:buFont typeface="Wingdings" panose="05000000000000000000" pitchFamily="2" charset="2"/>
              <a:buChar char="§"/>
            </a:pPr>
            <a:r>
              <a:rPr lang="en-US" dirty="0">
                <a:ea typeface="Calibri" panose="020F0502020204030204" pitchFamily="34" charset="0"/>
                <a:cs typeface="Times New Roman" panose="02020603050405020304" pitchFamily="18" charset="0"/>
              </a:rPr>
              <a:t>Emergency Relocation</a:t>
            </a:r>
            <a:endParaRPr lang="en-US" dirty="0">
              <a:effectLst/>
              <a:ea typeface="Calibri" panose="020F0502020204030204" pitchFamily="34" charset="0"/>
              <a:cs typeface="Times New Roman" panose="02020603050405020304" pitchFamily="18" charset="0"/>
            </a:endParaRPr>
          </a:p>
          <a:p>
            <a:pPr marL="1028700" lvl="1" indent="-342900">
              <a:lnSpc>
                <a:spcPct val="107000"/>
              </a:lnSpc>
              <a:spcBef>
                <a:spcPts val="0"/>
              </a:spcBef>
              <a:buFont typeface="Wingdings" panose="05000000000000000000" pitchFamily="2" charset="2"/>
              <a:buChar char="§"/>
            </a:pPr>
            <a:r>
              <a:rPr lang="en-US" u="none" strike="noStrike" dirty="0">
                <a:effectLst/>
                <a:ea typeface="Calibri" panose="020F0502020204030204" pitchFamily="34" charset="0"/>
                <a:cs typeface="Times New Roman" panose="02020603050405020304" pitchFamily="18" charset="0"/>
              </a:rPr>
              <a:t>Homeownership Program</a:t>
            </a:r>
            <a:endParaRPr lang="en-US" dirty="0">
              <a:ea typeface="Calibri" panose="020F0502020204030204" pitchFamily="34" charset="0"/>
              <a:cs typeface="Times New Roman" panose="02020603050405020304" pitchFamily="18" charset="0"/>
            </a:endParaRPr>
          </a:p>
          <a:p>
            <a:pPr marL="1028700" lvl="1" indent="-342900">
              <a:lnSpc>
                <a:spcPct val="107000"/>
              </a:lnSpc>
              <a:spcBef>
                <a:spcPts val="0"/>
              </a:spcBef>
              <a:buFont typeface="Wingdings" panose="05000000000000000000" pitchFamily="2" charset="2"/>
              <a:buChar char="§"/>
            </a:pPr>
            <a:r>
              <a:rPr lang="en-US" u="none" strike="noStrike" dirty="0">
                <a:effectLst/>
                <a:ea typeface="Calibri" panose="020F0502020204030204" pitchFamily="34" charset="0"/>
                <a:cs typeface="Times New Roman" panose="02020603050405020304" pitchFamily="18" charset="0"/>
              </a:rPr>
              <a:t>Home Improvement Program</a:t>
            </a:r>
          </a:p>
          <a:p>
            <a:pPr marL="1028700" lvl="1" indent="-342900">
              <a:lnSpc>
                <a:spcPct val="107000"/>
              </a:lnSpc>
              <a:spcBef>
                <a:spcPts val="0"/>
              </a:spcBef>
              <a:buFont typeface="Wingdings" panose="05000000000000000000" pitchFamily="2" charset="2"/>
              <a:buChar char="§"/>
            </a:pPr>
            <a:r>
              <a:rPr lang="en-US" dirty="0">
                <a:ea typeface="Calibri" panose="020F0502020204030204" pitchFamily="34" charset="0"/>
                <a:cs typeface="Times New Roman" panose="02020603050405020304" pitchFamily="18" charset="0"/>
              </a:rPr>
              <a:t>Housing Navigator</a:t>
            </a:r>
          </a:p>
          <a:p>
            <a:pPr marL="571500" marR="0" indent="-342900">
              <a:lnSpc>
                <a:spcPct val="107000"/>
              </a:lnSpc>
              <a:spcBef>
                <a:spcPts val="0"/>
              </a:spcBef>
              <a:spcAft>
                <a:spcPts val="0"/>
              </a:spcAft>
              <a:buFont typeface="Courier New" panose="02070309020205020404" pitchFamily="49" charset="0"/>
              <a:buChar char="o"/>
            </a:pPr>
            <a:r>
              <a:rPr lang="en-US" sz="2400" dirty="0">
                <a:effectLst/>
                <a:ea typeface="Calibri" panose="020F0502020204030204" pitchFamily="34" charset="0"/>
                <a:cs typeface="Times New Roman" panose="02020603050405020304" pitchFamily="18" charset="0"/>
              </a:rPr>
              <a:t>Nonprofit Services</a:t>
            </a:r>
          </a:p>
          <a:p>
            <a:pPr marL="1028700" lvl="1" indent="-342900">
              <a:lnSpc>
                <a:spcPct val="107000"/>
              </a:lnSpc>
              <a:spcBef>
                <a:spcPts val="0"/>
              </a:spcBef>
              <a:buFont typeface="Wingdings" panose="05000000000000000000" pitchFamily="2" charset="2"/>
              <a:buChar char="§"/>
            </a:pPr>
            <a:r>
              <a:rPr lang="en-US" dirty="0">
                <a:effectLst/>
                <a:ea typeface="Calibri" panose="020F0502020204030204" pitchFamily="34" charset="0"/>
                <a:cs typeface="Times New Roman" panose="02020603050405020304" pitchFamily="18" charset="0"/>
              </a:rPr>
              <a:t>Resource Support</a:t>
            </a:r>
          </a:p>
          <a:p>
            <a:pPr marL="1028700" lvl="1" indent="-342900">
              <a:lnSpc>
                <a:spcPct val="107000"/>
              </a:lnSpc>
              <a:spcBef>
                <a:spcPts val="0"/>
              </a:spcBef>
              <a:buFont typeface="Wingdings" panose="05000000000000000000" pitchFamily="2" charset="2"/>
              <a:buChar char="§"/>
            </a:pPr>
            <a:r>
              <a:rPr lang="en-US" dirty="0">
                <a:ea typeface="Calibri" panose="020F0502020204030204" pitchFamily="34" charset="0"/>
                <a:cs typeface="Times New Roman" panose="02020603050405020304" pitchFamily="18" charset="0"/>
              </a:rPr>
              <a:t>CSBG</a:t>
            </a:r>
          </a:p>
          <a:p>
            <a:pPr marL="1028700" lvl="1" indent="-342900">
              <a:lnSpc>
                <a:spcPct val="107000"/>
              </a:lnSpc>
              <a:spcBef>
                <a:spcPts val="0"/>
              </a:spcBef>
              <a:buFont typeface="Wingdings" panose="05000000000000000000" pitchFamily="2" charset="2"/>
              <a:buChar char="§"/>
            </a:pPr>
            <a:r>
              <a:rPr lang="en-US" dirty="0">
                <a:effectLst/>
                <a:ea typeface="Calibri" panose="020F0502020204030204" pitchFamily="34" charset="0"/>
                <a:cs typeface="Times New Roman" panose="02020603050405020304" pitchFamily="18" charset="0"/>
              </a:rPr>
              <a:t>ESG</a:t>
            </a:r>
          </a:p>
          <a:p>
            <a:pPr marL="1028700" lvl="1" indent="-342900">
              <a:lnSpc>
                <a:spcPct val="107000"/>
              </a:lnSpc>
              <a:spcBef>
                <a:spcPts val="0"/>
              </a:spcBef>
              <a:buFont typeface="Wingdings" panose="05000000000000000000" pitchFamily="2" charset="2"/>
              <a:buChar char="§"/>
            </a:pPr>
            <a:r>
              <a:rPr lang="en-US" dirty="0">
                <a:ea typeface="Calibri" panose="020F0502020204030204" pitchFamily="34" charset="0"/>
                <a:cs typeface="Times New Roman" panose="02020603050405020304" pitchFamily="18" charset="0"/>
              </a:rPr>
              <a:t>HOPWA</a:t>
            </a:r>
            <a:endParaRPr lang="en-US" dirty="0">
              <a:effectLst/>
              <a:ea typeface="Calibri" panose="020F0502020204030204" pitchFamily="34" charset="0"/>
              <a:cs typeface="Times New Roman" panose="02020603050405020304" pitchFamily="18" charset="0"/>
            </a:endParaRPr>
          </a:p>
          <a:p>
            <a:pPr marL="0" indent="0">
              <a:buNone/>
            </a:pPr>
            <a:r>
              <a:rPr lang="en-US" dirty="0"/>
              <a:t> </a:t>
            </a:r>
          </a:p>
        </p:txBody>
      </p:sp>
      <p:sp>
        <p:nvSpPr>
          <p:cNvPr id="4" name="Slide Number Placeholder 3">
            <a:extLst>
              <a:ext uri="{FF2B5EF4-FFF2-40B4-BE49-F238E27FC236}">
                <a16:creationId xmlns:a16="http://schemas.microsoft.com/office/drawing/2014/main" id="{D5AFBE2D-D2BA-5790-47E1-EB1A5E2E3698}"/>
              </a:ext>
            </a:extLst>
          </p:cNvPr>
          <p:cNvSpPr>
            <a:spLocks noGrp="1"/>
          </p:cNvSpPr>
          <p:nvPr>
            <p:ph type="sldNum" sz="quarter" idx="12"/>
          </p:nvPr>
        </p:nvSpPr>
        <p:spPr/>
        <p:txBody>
          <a:bodyPr/>
          <a:lstStyle/>
          <a:p>
            <a:fld id="{9EC71654-96A5-4280-94F3-931C61A9F92C}" type="slidenum">
              <a:rPr lang="en-US" noProof="0" smtClean="0"/>
              <a:pPr/>
              <a:t>5</a:t>
            </a:fld>
            <a:endParaRPr lang="en-US" noProof="0" dirty="0"/>
          </a:p>
        </p:txBody>
      </p:sp>
      <p:sp>
        <p:nvSpPr>
          <p:cNvPr id="6" name="Rectangle 5">
            <a:extLst>
              <a:ext uri="{FF2B5EF4-FFF2-40B4-BE49-F238E27FC236}">
                <a16:creationId xmlns:a16="http://schemas.microsoft.com/office/drawing/2014/main" id="{6179A6AD-71DA-8E2D-CE5F-01C2ED3B5229}"/>
              </a:ext>
            </a:extLst>
          </p:cNvPr>
          <p:cNvSpPr/>
          <p:nvPr/>
        </p:nvSpPr>
        <p:spPr>
          <a:xfrm>
            <a:off x="423863" y="6253163"/>
            <a:ext cx="1328737" cy="4953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aphicFrame>
        <p:nvGraphicFramePr>
          <p:cNvPr id="8" name="Diagram 7">
            <a:extLst>
              <a:ext uri="{FF2B5EF4-FFF2-40B4-BE49-F238E27FC236}">
                <a16:creationId xmlns:a16="http://schemas.microsoft.com/office/drawing/2014/main" id="{38BF2F14-A199-9F00-24AC-EFD6CCD00E07}"/>
              </a:ext>
            </a:extLst>
          </p:cNvPr>
          <p:cNvGraphicFramePr/>
          <p:nvPr>
            <p:extLst>
              <p:ext uri="{D42A27DB-BD31-4B8C-83A1-F6EECF244321}">
                <p14:modId xmlns:p14="http://schemas.microsoft.com/office/powerpoint/2010/main" val="430698838"/>
              </p:ext>
            </p:extLst>
          </p:nvPr>
        </p:nvGraphicFramePr>
        <p:xfrm>
          <a:off x="4522124" y="532015"/>
          <a:ext cx="7669875" cy="55238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978853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A9DB4-2CF2-0024-19C1-9C132F291E61}"/>
              </a:ext>
            </a:extLst>
          </p:cNvPr>
          <p:cNvSpPr>
            <a:spLocks noGrp="1"/>
          </p:cNvSpPr>
          <p:nvPr>
            <p:ph type="title"/>
          </p:nvPr>
        </p:nvSpPr>
        <p:spPr/>
        <p:txBody>
          <a:bodyPr/>
          <a:lstStyle/>
          <a:p>
            <a:r>
              <a:rPr lang="en-US" dirty="0"/>
              <a:t>Our workflow</a:t>
            </a:r>
          </a:p>
        </p:txBody>
      </p:sp>
      <p:sp>
        <p:nvSpPr>
          <p:cNvPr id="3" name="Slide Number Placeholder 2">
            <a:extLst>
              <a:ext uri="{FF2B5EF4-FFF2-40B4-BE49-F238E27FC236}">
                <a16:creationId xmlns:a16="http://schemas.microsoft.com/office/drawing/2014/main" id="{2E23264A-391A-3487-E0AD-524AF4096BA9}"/>
              </a:ext>
            </a:extLst>
          </p:cNvPr>
          <p:cNvSpPr>
            <a:spLocks noGrp="1"/>
          </p:cNvSpPr>
          <p:nvPr>
            <p:ph type="sldNum" sz="quarter" idx="12"/>
          </p:nvPr>
        </p:nvSpPr>
        <p:spPr/>
        <p:txBody>
          <a:bodyPr/>
          <a:lstStyle/>
          <a:p>
            <a:fld id="{9EC71654-96A5-4280-94F3-931C61A9F92C}" type="slidenum">
              <a:rPr lang="en-US" noProof="0" smtClean="0"/>
              <a:pPr/>
              <a:t>6</a:t>
            </a:fld>
            <a:endParaRPr lang="en-US" noProof="0" dirty="0"/>
          </a:p>
        </p:txBody>
      </p:sp>
      <p:pic>
        <p:nvPicPr>
          <p:cNvPr id="5" name="Picture 4">
            <a:extLst>
              <a:ext uri="{FF2B5EF4-FFF2-40B4-BE49-F238E27FC236}">
                <a16:creationId xmlns:a16="http://schemas.microsoft.com/office/drawing/2014/main" id="{96371F31-37EB-2BFB-D59F-214296EE60FC}"/>
              </a:ext>
            </a:extLst>
          </p:cNvPr>
          <p:cNvPicPr>
            <a:picLocks noChangeAspect="1"/>
          </p:cNvPicPr>
          <p:nvPr/>
        </p:nvPicPr>
        <p:blipFill rotWithShape="1">
          <a:blip r:embed="rId2"/>
          <a:srcRect l="6027" t="18453" r="8929" b="17143"/>
          <a:stretch/>
        </p:blipFill>
        <p:spPr>
          <a:xfrm>
            <a:off x="734786" y="1265464"/>
            <a:ext cx="10368643" cy="4416879"/>
          </a:xfrm>
          <a:prstGeom prst="rect">
            <a:avLst/>
          </a:prstGeom>
        </p:spPr>
      </p:pic>
      <p:sp>
        <p:nvSpPr>
          <p:cNvPr id="6" name="Rectangle 5">
            <a:extLst>
              <a:ext uri="{FF2B5EF4-FFF2-40B4-BE49-F238E27FC236}">
                <a16:creationId xmlns:a16="http://schemas.microsoft.com/office/drawing/2014/main" id="{1CA60200-4FD5-0F2B-DC72-34FEE0C3CB22}"/>
              </a:ext>
            </a:extLst>
          </p:cNvPr>
          <p:cNvSpPr/>
          <p:nvPr/>
        </p:nvSpPr>
        <p:spPr>
          <a:xfrm>
            <a:off x="253093" y="6196693"/>
            <a:ext cx="2032907" cy="66130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3340482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1010201-5D64-8B07-69E4-E963FC0DA427}"/>
              </a:ext>
            </a:extLst>
          </p:cNvPr>
          <p:cNvSpPr/>
          <p:nvPr/>
        </p:nvSpPr>
        <p:spPr>
          <a:xfrm>
            <a:off x="395288" y="6224588"/>
            <a:ext cx="1504950" cy="542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BB985D-7833-4E74-AA1C-E9A4BC3CC6D1}"/>
              </a:ext>
            </a:extLst>
          </p:cNvPr>
          <p:cNvSpPr>
            <a:spLocks noGrp="1"/>
          </p:cNvSpPr>
          <p:nvPr>
            <p:ph type="title"/>
          </p:nvPr>
        </p:nvSpPr>
        <p:spPr/>
        <p:txBody>
          <a:bodyPr/>
          <a:lstStyle/>
          <a:p>
            <a:r>
              <a:rPr lang="en-US" dirty="0"/>
              <a:t>Section 3 Compliance</a:t>
            </a:r>
          </a:p>
        </p:txBody>
      </p:sp>
      <p:sp>
        <p:nvSpPr>
          <p:cNvPr id="4" name="Slide Number Placeholder 3">
            <a:extLst>
              <a:ext uri="{FF2B5EF4-FFF2-40B4-BE49-F238E27FC236}">
                <a16:creationId xmlns:a16="http://schemas.microsoft.com/office/drawing/2014/main" id="{1B5E3677-5FC4-4712-BA70-5DBE574539E2}"/>
              </a:ext>
            </a:extLst>
          </p:cNvPr>
          <p:cNvSpPr>
            <a:spLocks noGrp="1"/>
          </p:cNvSpPr>
          <p:nvPr>
            <p:ph type="sldNum" sz="quarter" idx="12"/>
          </p:nvPr>
        </p:nvSpPr>
        <p:spPr/>
        <p:txBody>
          <a:bodyPr/>
          <a:lstStyle/>
          <a:p>
            <a:fld id="{9EC71654-96A5-4280-94F3-931C61A9F92C}" type="slidenum">
              <a:rPr lang="en-US" smtClean="0"/>
              <a:pPr/>
              <a:t>7</a:t>
            </a:fld>
            <a:endParaRPr lang="en-US" dirty="0"/>
          </a:p>
        </p:txBody>
      </p:sp>
      <p:pic>
        <p:nvPicPr>
          <p:cNvPr id="22" name="Picture Placeholder 21" descr="downtown area at dusk">
            <a:extLst>
              <a:ext uri="{FF2B5EF4-FFF2-40B4-BE49-F238E27FC236}">
                <a16:creationId xmlns:a16="http://schemas.microsoft.com/office/drawing/2014/main" id="{900B31E0-725B-4414-BD86-F34DA104673A}"/>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a:ext>
            </a:extLst>
          </a:blip>
          <a:srcRect l="517" r="517"/>
          <a:stretch/>
        </p:blipFill>
        <p:spPr/>
      </p:pic>
      <p:pic>
        <p:nvPicPr>
          <p:cNvPr id="26" name="Picture Placeholder 25">
            <a:extLst>
              <a:ext uri="{FF2B5EF4-FFF2-40B4-BE49-F238E27FC236}">
                <a16:creationId xmlns:a16="http://schemas.microsoft.com/office/drawing/2014/main" id="{42111159-51CA-1894-FA66-29C710B258BE}"/>
              </a:ext>
            </a:extLst>
          </p:cNvPr>
          <p:cNvPicPr>
            <a:picLocks noGrp="1" noChangeAspect="1"/>
          </p:cNvPicPr>
          <p:nvPr>
            <p:ph type="pic" sz="quarter" idx="14"/>
          </p:nvPr>
        </p:nvPicPr>
        <p:blipFill rotWithShape="1">
          <a:blip r:embed="rId4"/>
          <a:srcRect l="21875" r="21875"/>
          <a:stretch/>
        </p:blipFill>
        <p:spPr/>
      </p:pic>
      <p:pic>
        <p:nvPicPr>
          <p:cNvPr id="28" name="Picture Placeholder 27">
            <a:extLst>
              <a:ext uri="{FF2B5EF4-FFF2-40B4-BE49-F238E27FC236}">
                <a16:creationId xmlns:a16="http://schemas.microsoft.com/office/drawing/2014/main" id="{EF06BBD2-8B66-3FB1-4935-FB5CF2A77269}"/>
              </a:ext>
            </a:extLst>
          </p:cNvPr>
          <p:cNvPicPr>
            <a:picLocks noGrp="1" noChangeAspect="1"/>
          </p:cNvPicPr>
          <p:nvPr>
            <p:ph type="pic" sz="quarter" idx="15"/>
          </p:nvPr>
        </p:nvPicPr>
        <p:blipFill rotWithShape="1">
          <a:blip r:embed="rId5"/>
          <a:srcRect l="21875" r="21875"/>
          <a:stretch/>
        </p:blipFill>
        <p:spPr>
          <a:xfrm>
            <a:off x="6802596" y="1960055"/>
            <a:ext cx="1430337" cy="1430337"/>
          </a:xfrm>
        </p:spPr>
      </p:pic>
      <p:pic>
        <p:nvPicPr>
          <p:cNvPr id="64" name="Picture Placeholder 63">
            <a:extLst>
              <a:ext uri="{FF2B5EF4-FFF2-40B4-BE49-F238E27FC236}">
                <a16:creationId xmlns:a16="http://schemas.microsoft.com/office/drawing/2014/main" id="{EB539210-EE30-D944-B408-341AD3E536DE}"/>
              </a:ext>
            </a:extLst>
          </p:cNvPr>
          <p:cNvPicPr>
            <a:picLocks noGrp="1" noChangeAspect="1"/>
          </p:cNvPicPr>
          <p:nvPr>
            <p:ph type="pic" sz="quarter" idx="16"/>
          </p:nvPr>
        </p:nvPicPr>
        <p:blipFill rotWithShape="1">
          <a:blip r:embed="rId6"/>
          <a:srcRect l="21875" r="21875"/>
          <a:stretch/>
        </p:blipFill>
        <p:spPr/>
      </p:pic>
      <p:sp>
        <p:nvSpPr>
          <p:cNvPr id="3" name="Content Placeholder 2">
            <a:extLst>
              <a:ext uri="{FF2B5EF4-FFF2-40B4-BE49-F238E27FC236}">
                <a16:creationId xmlns:a16="http://schemas.microsoft.com/office/drawing/2014/main" id="{09548D1D-2547-44FC-BACD-2BCD769E2662}"/>
              </a:ext>
            </a:extLst>
          </p:cNvPr>
          <p:cNvSpPr>
            <a:spLocks noGrp="1"/>
          </p:cNvSpPr>
          <p:nvPr>
            <p:ph idx="1"/>
          </p:nvPr>
        </p:nvSpPr>
        <p:spPr>
          <a:xfrm>
            <a:off x="465839" y="4029694"/>
            <a:ext cx="2588705" cy="2483782"/>
          </a:xfrm>
        </p:spPr>
        <p:txBody>
          <a:bodyPr>
            <a:noAutofit/>
          </a:bodyPr>
          <a:lstStyle/>
          <a:p>
            <a:pPr marR="0" lvl="0" algn="l">
              <a:spcBef>
                <a:spcPts val="0"/>
              </a:spcBef>
              <a:spcAft>
                <a:spcPts val="0"/>
              </a:spcAft>
            </a:pPr>
            <a:r>
              <a:rPr lang="en-US" dirty="0">
                <a:latin typeface="Calibri" panose="020F0502020204030204" pitchFamily="34" charset="0"/>
                <a:ea typeface="Calibri" panose="020F0502020204030204" pitchFamily="34" charset="0"/>
                <a:cs typeface="Times New Roman" panose="02020603050405020304" pitchFamily="18" charset="0"/>
              </a:rPr>
              <a:t>O</a:t>
            </a:r>
            <a:r>
              <a:rPr lang="en-US" dirty="0">
                <a:effectLst/>
                <a:latin typeface="Calibri" panose="020F0502020204030204" pitchFamily="34" charset="0"/>
                <a:ea typeface="Calibri" panose="020F0502020204030204" pitchFamily="34" charset="0"/>
                <a:cs typeface="Times New Roman" panose="02020603050405020304" pitchFamily="18" charset="0"/>
              </a:rPr>
              <a:t>verview of compliance</a:t>
            </a:r>
          </a:p>
          <a:p>
            <a:pPr marL="171450" indent="-171450" algn="l">
              <a:spcBef>
                <a:spcPts val="0"/>
              </a:spcBef>
              <a:buFont typeface="Wingdings" panose="05000000000000000000" pitchFamily="2" charset="2"/>
              <a:buChar cha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lgn="l">
              <a:spcBef>
                <a:spcPts val="0"/>
              </a:spcBef>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Key definitions &amp; New Final Rule  Identification of Section 3 Coordinator</a:t>
            </a:r>
          </a:p>
          <a:p>
            <a:pPr marL="171450" indent="-171450" algn="l">
              <a:spcBef>
                <a:spcPts val="0"/>
              </a:spcBef>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Contract Provisions for Section 3 Projects</a:t>
            </a:r>
          </a:p>
          <a:p>
            <a:pPr marL="171450" indent="-171450" algn="l">
              <a:spcBef>
                <a:spcPts val="0"/>
              </a:spcBef>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Section 3 Contracting Policy and Procedure</a:t>
            </a:r>
          </a:p>
          <a:p>
            <a:pPr marL="171450" indent="-171450" algn="l">
              <a:spcBef>
                <a:spcPts val="0"/>
              </a:spcBef>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Section 3 Eligibility Certifications</a:t>
            </a:r>
          </a:p>
          <a:p>
            <a:pPr marL="171450" indent="-171450" algn="l">
              <a:spcBef>
                <a:spcPts val="0"/>
              </a:spcBef>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Section 3 Procedures for Contractors/Subcontractors</a:t>
            </a:r>
          </a:p>
          <a:p>
            <a:pPr marL="171450" indent="-171450" algn="l">
              <a:spcBef>
                <a:spcPts val="0"/>
              </a:spcBef>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Reporting Requirements</a:t>
            </a:r>
          </a:p>
          <a:p>
            <a:pPr marL="171450" indent="-171450" algn="l">
              <a:spcBef>
                <a:spcPts val="0"/>
              </a:spcBef>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Records Required to Maintain</a:t>
            </a:r>
          </a:p>
          <a:p>
            <a:pPr marL="171450" indent="-171450" algn="l">
              <a:spcBef>
                <a:spcPts val="0"/>
              </a:spcBef>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Monitoring Requirements</a:t>
            </a:r>
          </a:p>
          <a:p>
            <a:pPr algn="l">
              <a:spcBef>
                <a:spcPts val="0"/>
              </a:spcBef>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algn="l" fontAlgn="base"/>
            <a:endParaRPr lang="en-US" sz="1200" b="0" i="0" dirty="0">
              <a:solidFill>
                <a:srgbClr val="3D3D3D"/>
              </a:solidFill>
              <a:effectLst/>
            </a:endParaRPr>
          </a:p>
        </p:txBody>
      </p:sp>
      <p:sp>
        <p:nvSpPr>
          <p:cNvPr id="7" name="Content Placeholder 6">
            <a:extLst>
              <a:ext uri="{FF2B5EF4-FFF2-40B4-BE49-F238E27FC236}">
                <a16:creationId xmlns:a16="http://schemas.microsoft.com/office/drawing/2014/main" id="{2E37A9B0-8DFC-4474-9F0A-612E661EF4EC}"/>
              </a:ext>
            </a:extLst>
          </p:cNvPr>
          <p:cNvSpPr>
            <a:spLocks noGrp="1"/>
          </p:cNvSpPr>
          <p:nvPr>
            <p:ph idx="18"/>
          </p:nvPr>
        </p:nvSpPr>
        <p:spPr>
          <a:xfrm>
            <a:off x="3377853" y="4052306"/>
            <a:ext cx="2588705" cy="2248820"/>
          </a:xfrm>
        </p:spPr>
        <p:txBody>
          <a:bodyPr/>
          <a:lstStyle/>
          <a:p>
            <a:pPr algn="l"/>
            <a:r>
              <a:rPr lang="en-US" dirty="0">
                <a:effectLst/>
                <a:latin typeface="Calibri" panose="020F0502020204030204" pitchFamily="34" charset="0"/>
                <a:ea typeface="Calibri" panose="020F0502020204030204" pitchFamily="34" charset="0"/>
                <a:cs typeface="Times New Roman" panose="02020603050405020304" pitchFamily="18" charset="0"/>
              </a:rPr>
              <a:t>Contractors/Subcontractors </a:t>
            </a:r>
          </a:p>
          <a:p>
            <a:pPr marL="285750" indent="-285750" algn="l">
              <a:buFont typeface="Wingdings" panose="05000000000000000000" pitchFamily="2" charset="2"/>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certify that they will comply with all relevant regulations, submit all relevant documentation, include the Section 3 Clause in every subcontract, and will not contract/subcontract with any who have previously violated 24 CRF Part 75 regulations.</a:t>
            </a:r>
            <a:r>
              <a:rPr lang="en-US" sz="1400" dirty="0"/>
              <a:t> </a:t>
            </a:r>
          </a:p>
        </p:txBody>
      </p:sp>
      <p:sp>
        <p:nvSpPr>
          <p:cNvPr id="8" name="Content Placeholder 7">
            <a:extLst>
              <a:ext uri="{FF2B5EF4-FFF2-40B4-BE49-F238E27FC236}">
                <a16:creationId xmlns:a16="http://schemas.microsoft.com/office/drawing/2014/main" id="{D78F2DCC-A50E-40A1-81F9-70371D4AA42F}"/>
              </a:ext>
            </a:extLst>
          </p:cNvPr>
          <p:cNvSpPr>
            <a:spLocks noGrp="1"/>
          </p:cNvSpPr>
          <p:nvPr>
            <p:ph idx="19"/>
          </p:nvPr>
        </p:nvSpPr>
        <p:spPr>
          <a:xfrm>
            <a:off x="3377853" y="3539268"/>
            <a:ext cx="2588705" cy="356683"/>
          </a:xfrm>
        </p:spPr>
        <p:txBody>
          <a:bodyPr/>
          <a:lstStyle/>
          <a:p>
            <a:pPr marL="0" marR="0">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Compliance Forms</a:t>
            </a:r>
          </a:p>
        </p:txBody>
      </p:sp>
      <p:sp>
        <p:nvSpPr>
          <p:cNvPr id="17" name="Content Placeholder 16">
            <a:extLst>
              <a:ext uri="{FF2B5EF4-FFF2-40B4-BE49-F238E27FC236}">
                <a16:creationId xmlns:a16="http://schemas.microsoft.com/office/drawing/2014/main" id="{188BCF67-9D13-70B3-1675-FAC8840DBC64}"/>
              </a:ext>
            </a:extLst>
          </p:cNvPr>
          <p:cNvSpPr>
            <a:spLocks noGrp="1"/>
          </p:cNvSpPr>
          <p:nvPr>
            <p:ph idx="20"/>
          </p:nvPr>
        </p:nvSpPr>
        <p:spPr/>
        <p:txBody>
          <a:bodyPr/>
          <a:lstStyle/>
          <a:p>
            <a:pPr algn="l"/>
            <a:r>
              <a:rPr lang="en-US" dirty="0"/>
              <a:t>Documentation of… </a:t>
            </a:r>
          </a:p>
          <a:p>
            <a:pPr marL="285750" indent="-285750" algn="l">
              <a:buFont typeface="Wingdings" panose="05000000000000000000" pitchFamily="2" charset="2"/>
              <a:buChar char="§"/>
            </a:pPr>
            <a:r>
              <a:rPr lang="en-US" sz="1400" dirty="0"/>
              <a:t>Section 3 Business Concern Certification</a:t>
            </a:r>
          </a:p>
          <a:p>
            <a:pPr marL="285750" indent="-285750" algn="l">
              <a:buFont typeface="Wingdings" panose="05000000000000000000" pitchFamily="2" charset="2"/>
              <a:buChar char="§"/>
            </a:pPr>
            <a:r>
              <a:rPr lang="en-US" sz="1400" dirty="0"/>
              <a:t>Worker Self-Certification</a:t>
            </a:r>
          </a:p>
          <a:p>
            <a:pPr marL="285750" indent="-285750" algn="l">
              <a:buFont typeface="Wingdings" panose="05000000000000000000" pitchFamily="2" charset="2"/>
              <a:buChar char="§"/>
            </a:pPr>
            <a:endParaRPr lang="en-US" dirty="0"/>
          </a:p>
        </p:txBody>
      </p:sp>
      <p:sp>
        <p:nvSpPr>
          <p:cNvPr id="18" name="Content Placeholder 17">
            <a:extLst>
              <a:ext uri="{FF2B5EF4-FFF2-40B4-BE49-F238E27FC236}">
                <a16:creationId xmlns:a16="http://schemas.microsoft.com/office/drawing/2014/main" id="{23AA0560-02F5-8E1C-28E3-87EB6D42A8DD}"/>
              </a:ext>
            </a:extLst>
          </p:cNvPr>
          <p:cNvSpPr>
            <a:spLocks noGrp="1"/>
          </p:cNvSpPr>
          <p:nvPr>
            <p:ph idx="21"/>
          </p:nvPr>
        </p:nvSpPr>
        <p:spPr/>
        <p:txBody>
          <a:bodyPr/>
          <a:lstStyle/>
          <a:p>
            <a:r>
              <a:rPr lang="en-US" dirty="0"/>
              <a:t>Certification Requirements</a:t>
            </a:r>
          </a:p>
        </p:txBody>
      </p:sp>
      <p:sp>
        <p:nvSpPr>
          <p:cNvPr id="19" name="Content Placeholder 18">
            <a:extLst>
              <a:ext uri="{FF2B5EF4-FFF2-40B4-BE49-F238E27FC236}">
                <a16:creationId xmlns:a16="http://schemas.microsoft.com/office/drawing/2014/main" id="{0823C776-F1B3-C5FE-1768-D1EE93BE0366}"/>
              </a:ext>
            </a:extLst>
          </p:cNvPr>
          <p:cNvSpPr>
            <a:spLocks noGrp="1"/>
          </p:cNvSpPr>
          <p:nvPr>
            <p:ph idx="22"/>
          </p:nvPr>
        </p:nvSpPr>
        <p:spPr>
          <a:xfrm>
            <a:off x="9068972" y="4052306"/>
            <a:ext cx="2588705" cy="2526174"/>
          </a:xfrm>
        </p:spPr>
        <p:txBody>
          <a:bodyPr/>
          <a:lstStyle/>
          <a:p>
            <a:pPr algn="l"/>
            <a:r>
              <a:rPr lang="en-US" dirty="0"/>
              <a:t>Provide &amp; Maintain</a:t>
            </a:r>
          </a:p>
          <a:p>
            <a:pPr marL="285750" indent="-285750" algn="l">
              <a:buFont typeface="Wingdings" panose="05000000000000000000" pitchFamily="2" charset="2"/>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Section 3 Contractor/Subcontractor Hours Report</a:t>
            </a:r>
          </a:p>
          <a:p>
            <a:pPr marL="285750" indent="-285750" algn="l">
              <a:buFont typeface="Wingdings" panose="05000000000000000000" pitchFamily="2" charset="2"/>
              <a:buChar char="§"/>
            </a:pPr>
            <a:r>
              <a:rPr lang="en-US" sz="1400" dirty="0">
                <a:latin typeface="Calibri" panose="020F0502020204030204" pitchFamily="34" charset="0"/>
                <a:ea typeface="Calibri" panose="020F0502020204030204" pitchFamily="34" charset="0"/>
                <a:cs typeface="Times New Roman" panose="02020603050405020304" pitchFamily="18" charset="0"/>
              </a:rPr>
              <a:t>Master Hours Sheet</a:t>
            </a:r>
          </a:p>
          <a:p>
            <a:pPr marL="285750" indent="-285750" algn="l">
              <a:buFont typeface="Wingdings" panose="05000000000000000000" pitchFamily="2" charset="2"/>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Labor Hours Report</a:t>
            </a:r>
          </a:p>
          <a:p>
            <a:pPr marL="285750" indent="-285750" algn="l">
              <a:buFont typeface="Wingdings" panose="05000000000000000000" pitchFamily="2" charset="2"/>
              <a:buChar char="§"/>
            </a:pPr>
            <a:r>
              <a:rPr lang="en-US" sz="1400" dirty="0">
                <a:latin typeface="Calibri" panose="020F0502020204030204" pitchFamily="34" charset="0"/>
                <a:ea typeface="Calibri" panose="020F0502020204030204" pitchFamily="34" charset="0"/>
                <a:cs typeface="Times New Roman" panose="02020603050405020304" pitchFamily="18" charset="0"/>
              </a:rPr>
              <a:t>Qualitative Efforts Report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gn="l">
              <a:buFont typeface="Wingdings" panose="05000000000000000000" pitchFamily="2" charset="2"/>
              <a:buChar char="§"/>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gn="l">
              <a:buFont typeface="Wingdings" panose="05000000000000000000" pitchFamily="2" charset="2"/>
              <a:buChar char="§"/>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gn="l">
              <a:buFont typeface="Wingdings" panose="05000000000000000000" pitchFamily="2" charset="2"/>
              <a:buChar char="§"/>
            </a:pPr>
            <a:endParaRPr lang="en-US" dirty="0"/>
          </a:p>
        </p:txBody>
      </p:sp>
      <p:sp>
        <p:nvSpPr>
          <p:cNvPr id="20" name="Content Placeholder 19">
            <a:extLst>
              <a:ext uri="{FF2B5EF4-FFF2-40B4-BE49-F238E27FC236}">
                <a16:creationId xmlns:a16="http://schemas.microsoft.com/office/drawing/2014/main" id="{CEC2A77B-C94A-5D97-ECF1-F18CA6E04231}"/>
              </a:ext>
            </a:extLst>
          </p:cNvPr>
          <p:cNvSpPr>
            <a:spLocks noGrp="1"/>
          </p:cNvSpPr>
          <p:nvPr>
            <p:ph idx="23"/>
          </p:nvPr>
        </p:nvSpPr>
        <p:spPr/>
        <p:txBody>
          <a:bodyPr/>
          <a:lstStyle/>
          <a:p>
            <a:r>
              <a:rPr lang="en-US" dirty="0"/>
              <a:t>Reports</a:t>
            </a:r>
          </a:p>
        </p:txBody>
      </p:sp>
      <p:sp>
        <p:nvSpPr>
          <p:cNvPr id="11" name="Rectangle 10">
            <a:extLst>
              <a:ext uri="{FF2B5EF4-FFF2-40B4-BE49-F238E27FC236}">
                <a16:creationId xmlns:a16="http://schemas.microsoft.com/office/drawing/2014/main" id="{F5A14F8F-1607-05A9-2427-6039B09D1AC8}"/>
              </a:ext>
            </a:extLst>
          </p:cNvPr>
          <p:cNvSpPr/>
          <p:nvPr/>
        </p:nvSpPr>
        <p:spPr>
          <a:xfrm>
            <a:off x="1267099" y="2253565"/>
            <a:ext cx="1103413" cy="461665"/>
          </a:xfrm>
          <a:prstGeom prst="rect">
            <a:avLst/>
          </a:prstGeom>
          <a:noFill/>
        </p:spPr>
        <p:txBody>
          <a:bodyPr wrap="square" lIns="91440" tIns="45720" rIns="91440" bIns="45720">
            <a:spAutoFit/>
          </a:bodyPr>
          <a:lstStyle/>
          <a:p>
            <a:pPr algn="ctr"/>
            <a:r>
              <a:rPr lang="en-US" sz="2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BMP’s</a:t>
            </a:r>
          </a:p>
        </p:txBody>
      </p:sp>
      <p:sp>
        <p:nvSpPr>
          <p:cNvPr id="24" name="Content Placeholder 7">
            <a:extLst>
              <a:ext uri="{FF2B5EF4-FFF2-40B4-BE49-F238E27FC236}">
                <a16:creationId xmlns:a16="http://schemas.microsoft.com/office/drawing/2014/main" id="{B05BDCDC-F2BD-FF22-9F15-BBD498D12484}"/>
              </a:ext>
            </a:extLst>
          </p:cNvPr>
          <p:cNvSpPr txBox="1">
            <a:spLocks/>
          </p:cNvSpPr>
          <p:nvPr/>
        </p:nvSpPr>
        <p:spPr>
          <a:xfrm>
            <a:off x="576981" y="3372990"/>
            <a:ext cx="2481038" cy="635034"/>
          </a:xfrm>
          <a:prstGeom prst="rect">
            <a:avLst/>
          </a:prstGeom>
        </p:spPr>
        <p:txBody>
          <a:bodyPr vert="horz" lIns="0" tIns="0" rIns="0" bIns="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1600" b="1" kern="1200" cap="all" baseline="0">
                <a:solidFill>
                  <a:srgbClr val="0D1D5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dirty="0">
                <a:latin typeface="Calibri" panose="020F0502020204030204" pitchFamily="34" charset="0"/>
                <a:ea typeface="Calibri" panose="020F0502020204030204" pitchFamily="34" charset="0"/>
                <a:cs typeface="Times New Roman" panose="02020603050405020304" pitchFamily="18" charset="0"/>
              </a:rPr>
              <a:t>Recipients/Contractors/Subcontractors Packet</a:t>
            </a:r>
          </a:p>
        </p:txBody>
      </p:sp>
    </p:spTree>
    <p:extLst>
      <p:ext uri="{BB962C8B-B14F-4D97-AF65-F5344CB8AC3E}">
        <p14:creationId xmlns:p14="http://schemas.microsoft.com/office/powerpoint/2010/main" val="28953042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DCA68-C1FA-2330-049D-69E7B9220FE3}"/>
              </a:ext>
            </a:extLst>
          </p:cNvPr>
          <p:cNvSpPr>
            <a:spLocks noGrp="1"/>
          </p:cNvSpPr>
          <p:nvPr>
            <p:ph type="title"/>
          </p:nvPr>
        </p:nvSpPr>
        <p:spPr/>
        <p:txBody>
          <a:bodyPr/>
          <a:lstStyle/>
          <a:p>
            <a:r>
              <a:rPr lang="en-US" dirty="0"/>
              <a:t>partners</a:t>
            </a:r>
          </a:p>
        </p:txBody>
      </p:sp>
      <p:sp>
        <p:nvSpPr>
          <p:cNvPr id="3" name="Content Placeholder 2">
            <a:extLst>
              <a:ext uri="{FF2B5EF4-FFF2-40B4-BE49-F238E27FC236}">
                <a16:creationId xmlns:a16="http://schemas.microsoft.com/office/drawing/2014/main" id="{802329B8-87ED-04BE-B288-E49085711A27}"/>
              </a:ext>
            </a:extLst>
          </p:cNvPr>
          <p:cNvSpPr>
            <a:spLocks noGrp="1"/>
          </p:cNvSpPr>
          <p:nvPr>
            <p:ph idx="1"/>
          </p:nvPr>
        </p:nvSpPr>
        <p:spPr/>
        <p:txBody>
          <a:bodyPr/>
          <a:lstStyle/>
          <a:p>
            <a:pPr algn="l" fontAlgn="base"/>
            <a:r>
              <a:rPr lang="en-US" b="0" i="0" u="none" strike="noStrike" cap="all" dirty="0">
                <a:solidFill>
                  <a:srgbClr val="0072C7"/>
                </a:solidFill>
                <a:effectLst/>
                <a:latin typeface="Proxima Nova ExtraBold"/>
              </a:rPr>
              <a:t>THE COMMUNITY BUSINESS ACADEMY</a:t>
            </a:r>
            <a:endParaRPr lang="en-US" b="0" i="0" cap="all" dirty="0">
              <a:solidFill>
                <a:srgbClr val="0072C7"/>
              </a:solidFill>
              <a:effectLst/>
              <a:latin typeface="Proxima Nova ExtraBold"/>
            </a:endParaRPr>
          </a:p>
          <a:p>
            <a:pPr algn="l" fontAlgn="base"/>
            <a:r>
              <a:rPr lang="en-US" b="0" i="0" dirty="0">
                <a:solidFill>
                  <a:srgbClr val="3D3D3D"/>
                </a:solidFill>
                <a:effectLst/>
                <a:latin typeface="proxima_nova_rgregular"/>
              </a:rPr>
              <a:t>Hands-on business management training to start or grow </a:t>
            </a:r>
            <a:r>
              <a:rPr lang="en-US" b="0" i="0" dirty="0">
                <a:solidFill>
                  <a:srgbClr val="25667C"/>
                </a:solidFill>
                <a:effectLst/>
                <a:latin typeface="proxima_nova_rgbold"/>
              </a:rPr>
              <a:t>your</a:t>
            </a:r>
            <a:r>
              <a:rPr lang="en-US" b="0" i="0" dirty="0">
                <a:solidFill>
                  <a:srgbClr val="3D3D3D"/>
                </a:solidFill>
                <a:effectLst/>
                <a:latin typeface="proxima_nova_rgregular"/>
              </a:rPr>
              <a:t> business</a:t>
            </a:r>
          </a:p>
          <a:p>
            <a:pPr algn="l" fontAlgn="base"/>
            <a:r>
              <a:rPr lang="en-US" cap="all" dirty="0">
                <a:solidFill>
                  <a:srgbClr val="0072C7"/>
                </a:solidFill>
                <a:latin typeface="Proxima Nova ExtraBold"/>
              </a:rPr>
              <a:t>BUSINESS ACCELERATION SERVICES</a:t>
            </a:r>
          </a:p>
          <a:p>
            <a:pPr algn="l" fontAlgn="base"/>
            <a:r>
              <a:rPr lang="en-US" b="0" i="0" dirty="0">
                <a:solidFill>
                  <a:srgbClr val="3D3D3D"/>
                </a:solidFill>
                <a:effectLst/>
                <a:latin typeface="proxima_nova_rgregular"/>
              </a:rPr>
              <a:t>A suite of support services to accelerate </a:t>
            </a:r>
            <a:r>
              <a:rPr lang="en-US" b="0" i="0" dirty="0">
                <a:solidFill>
                  <a:srgbClr val="782E25"/>
                </a:solidFill>
                <a:effectLst/>
                <a:latin typeface="proxima_nova_rgbold"/>
              </a:rPr>
              <a:t>your</a:t>
            </a:r>
            <a:r>
              <a:rPr lang="en-US" b="0" i="0" dirty="0">
                <a:solidFill>
                  <a:srgbClr val="3D3D3D"/>
                </a:solidFill>
                <a:effectLst/>
                <a:latin typeface="proxima_nova_rgregular"/>
              </a:rPr>
              <a:t> business goals</a:t>
            </a:r>
          </a:p>
          <a:p>
            <a:pPr algn="l" fontAlgn="base"/>
            <a:r>
              <a:rPr lang="en-US" cap="all" dirty="0">
                <a:solidFill>
                  <a:srgbClr val="0072C7"/>
                </a:solidFill>
                <a:latin typeface="Proxima Nova ExtraBold"/>
              </a:rPr>
              <a:t>CREDIT TO CAPITAL</a:t>
            </a:r>
          </a:p>
          <a:p>
            <a:pPr algn="l" fontAlgn="base"/>
            <a:r>
              <a:rPr lang="en-US" b="0" i="0" dirty="0">
                <a:solidFill>
                  <a:srgbClr val="3D3D3D"/>
                </a:solidFill>
                <a:effectLst/>
                <a:latin typeface="proxima_nova_rgregular"/>
              </a:rPr>
              <a:t>Acquire the capital </a:t>
            </a:r>
            <a:r>
              <a:rPr lang="en-US" b="0" i="0" dirty="0">
                <a:solidFill>
                  <a:srgbClr val="739945"/>
                </a:solidFill>
                <a:effectLst/>
                <a:latin typeface="proxima_nova_rgbold"/>
              </a:rPr>
              <a:t>you</a:t>
            </a:r>
            <a:r>
              <a:rPr lang="en-US" b="0" i="0" dirty="0">
                <a:solidFill>
                  <a:srgbClr val="3D3D3D"/>
                </a:solidFill>
                <a:effectLst/>
                <a:latin typeface="proxima_nova_rgregular"/>
              </a:rPr>
              <a:t> need by working one-on-one with a business coach</a:t>
            </a:r>
          </a:p>
          <a:p>
            <a:pPr algn="l" fontAlgn="base"/>
            <a:endParaRPr lang="en-US" dirty="0">
              <a:solidFill>
                <a:srgbClr val="3D3D3D"/>
              </a:solidFill>
              <a:latin typeface="proxima_nova_rgregular"/>
            </a:endParaRPr>
          </a:p>
          <a:p>
            <a:pPr algn="l" fontAlgn="base"/>
            <a:endParaRPr lang="en-US" b="0" i="0" dirty="0">
              <a:solidFill>
                <a:srgbClr val="3D3D3D"/>
              </a:solidFill>
              <a:effectLst/>
              <a:latin typeface="proxima_nova_rgregular"/>
            </a:endParaRPr>
          </a:p>
          <a:p>
            <a:pPr algn="l" fontAlgn="base"/>
            <a:endParaRPr lang="en-US" b="0" i="0" dirty="0">
              <a:solidFill>
                <a:srgbClr val="3D3D3D"/>
              </a:solidFill>
              <a:effectLst/>
              <a:latin typeface="proxima_nova_rgregular"/>
            </a:endParaRPr>
          </a:p>
          <a:p>
            <a:pPr algn="l"/>
            <a:endParaRPr lang="en-US" dirty="0"/>
          </a:p>
        </p:txBody>
      </p:sp>
      <p:sp>
        <p:nvSpPr>
          <p:cNvPr id="4" name="Slide Number Placeholder 3">
            <a:extLst>
              <a:ext uri="{FF2B5EF4-FFF2-40B4-BE49-F238E27FC236}">
                <a16:creationId xmlns:a16="http://schemas.microsoft.com/office/drawing/2014/main" id="{57B70BD7-1821-5650-6A6B-4D8B28DC1C44}"/>
              </a:ext>
            </a:extLst>
          </p:cNvPr>
          <p:cNvSpPr>
            <a:spLocks noGrp="1"/>
          </p:cNvSpPr>
          <p:nvPr>
            <p:ph type="sldNum" sz="quarter" idx="12"/>
          </p:nvPr>
        </p:nvSpPr>
        <p:spPr/>
        <p:txBody>
          <a:bodyPr/>
          <a:lstStyle/>
          <a:p>
            <a:fld id="{9EC71654-96A5-4280-94F3-931C61A9F92C}" type="slidenum">
              <a:rPr lang="en-US" noProof="0" smtClean="0"/>
              <a:pPr/>
              <a:t>8</a:t>
            </a:fld>
            <a:endParaRPr lang="en-US" noProof="0" dirty="0"/>
          </a:p>
        </p:txBody>
      </p:sp>
      <p:sp>
        <p:nvSpPr>
          <p:cNvPr id="5" name="Content Placeholder 4">
            <a:extLst>
              <a:ext uri="{FF2B5EF4-FFF2-40B4-BE49-F238E27FC236}">
                <a16:creationId xmlns:a16="http://schemas.microsoft.com/office/drawing/2014/main" id="{34612FAA-1FDD-747F-93DF-A161E541D2D4}"/>
              </a:ext>
            </a:extLst>
          </p:cNvPr>
          <p:cNvSpPr>
            <a:spLocks noGrp="1"/>
          </p:cNvSpPr>
          <p:nvPr>
            <p:ph idx="15"/>
          </p:nvPr>
        </p:nvSpPr>
        <p:spPr/>
        <p:txBody>
          <a:bodyPr/>
          <a:lstStyle/>
          <a:p>
            <a:r>
              <a:rPr lang="en-US" dirty="0"/>
              <a:t>Rising tide capital</a:t>
            </a:r>
          </a:p>
        </p:txBody>
      </p:sp>
      <p:sp>
        <p:nvSpPr>
          <p:cNvPr id="6" name="Content Placeholder 5">
            <a:extLst>
              <a:ext uri="{FF2B5EF4-FFF2-40B4-BE49-F238E27FC236}">
                <a16:creationId xmlns:a16="http://schemas.microsoft.com/office/drawing/2014/main" id="{0BD3AB6B-2B1A-B7B7-065F-653478E82322}"/>
              </a:ext>
            </a:extLst>
          </p:cNvPr>
          <p:cNvSpPr>
            <a:spLocks noGrp="1"/>
          </p:cNvSpPr>
          <p:nvPr>
            <p:ph idx="19"/>
          </p:nvPr>
        </p:nvSpPr>
        <p:spPr>
          <a:xfrm>
            <a:off x="7390061" y="1682318"/>
            <a:ext cx="4074002" cy="2925194"/>
          </a:xfrm>
        </p:spPr>
        <p:txBody>
          <a:bodyPr/>
          <a:lstStyle/>
          <a:p>
            <a:pPr fontAlgn="base"/>
            <a:r>
              <a:rPr lang="en-US" cap="all" dirty="0">
                <a:solidFill>
                  <a:srgbClr val="0072C7"/>
                </a:solidFill>
                <a:latin typeface="Proxima Nova ExtraBold"/>
              </a:rPr>
              <a:t>TRANSPORTATION, LOGISTICS AND DISTRIBUTION (TLD) </a:t>
            </a:r>
          </a:p>
          <a:p>
            <a:pPr algn="l"/>
            <a:r>
              <a:rPr lang="en-US" sz="1400" b="0" i="0" dirty="0">
                <a:effectLst/>
                <a:latin typeface="Roboto" panose="020B0604020202020204" pitchFamily="2" charset="0"/>
              </a:rPr>
              <a:t>4-week program with certification tests for a Forklift Operator and OSHA (Occupational Safety and Health Act) 10 certification.</a:t>
            </a:r>
          </a:p>
          <a:p>
            <a:pPr fontAlgn="base"/>
            <a:r>
              <a:rPr lang="en-US" cap="all" dirty="0">
                <a:solidFill>
                  <a:srgbClr val="0072C7"/>
                </a:solidFill>
                <a:latin typeface="Proxima Nova ExtraBold"/>
              </a:rPr>
              <a:t>WOMEN'S PRE-APPRENTICE PROGRAM</a:t>
            </a:r>
          </a:p>
          <a:p>
            <a:pPr algn="l"/>
            <a:r>
              <a:rPr lang="en-US" sz="1400" b="0" i="0" dirty="0">
                <a:effectLst/>
                <a:latin typeface="Roboto" panose="02000000000000000000" pitchFamily="2" charset="0"/>
              </a:rPr>
              <a:t>The Northeast Carpenters Apprentice Training and Education Fund along with Sisters in the Brotherhood run a Women’s Pre-Apprentice Program. Once completed </a:t>
            </a:r>
            <a:r>
              <a:rPr lang="en-US" sz="1400" dirty="0">
                <a:latin typeface="Roboto" panose="02000000000000000000" pitchFamily="2" charset="0"/>
              </a:rPr>
              <a:t>the</a:t>
            </a:r>
            <a:r>
              <a:rPr lang="en-US" sz="1400" b="0" i="0" dirty="0">
                <a:effectLst/>
                <a:latin typeface="Roboto" panose="02000000000000000000" pitchFamily="2" charset="0"/>
              </a:rPr>
              <a:t> opportunity can lead to a five-year apprenticeship with the carpenter's union where you earn while you learn.</a:t>
            </a:r>
          </a:p>
          <a:p>
            <a:pPr algn="l"/>
            <a:endParaRPr lang="en-US" sz="1400" b="0" i="0" dirty="0">
              <a:effectLst/>
              <a:latin typeface="Roboto" panose="020B0604020202020204" pitchFamily="2" charset="0"/>
            </a:endParaRPr>
          </a:p>
          <a:p>
            <a:endParaRPr lang="en-US" dirty="0"/>
          </a:p>
        </p:txBody>
      </p:sp>
      <p:sp>
        <p:nvSpPr>
          <p:cNvPr id="7" name="Content Placeholder 6">
            <a:extLst>
              <a:ext uri="{FF2B5EF4-FFF2-40B4-BE49-F238E27FC236}">
                <a16:creationId xmlns:a16="http://schemas.microsoft.com/office/drawing/2014/main" id="{1CC38092-22B1-9FB2-A8A8-4CE6B9A9A82E}"/>
              </a:ext>
            </a:extLst>
          </p:cNvPr>
          <p:cNvSpPr>
            <a:spLocks noGrp="1"/>
          </p:cNvSpPr>
          <p:nvPr>
            <p:ph idx="20"/>
          </p:nvPr>
        </p:nvSpPr>
        <p:spPr/>
        <p:txBody>
          <a:bodyPr/>
          <a:lstStyle/>
          <a:p>
            <a:r>
              <a:rPr lang="en-US" dirty="0"/>
              <a:t>Women rising</a:t>
            </a:r>
          </a:p>
        </p:txBody>
      </p:sp>
      <p:sp>
        <p:nvSpPr>
          <p:cNvPr id="8" name="Picture Placeholder 7">
            <a:extLst>
              <a:ext uri="{FF2B5EF4-FFF2-40B4-BE49-F238E27FC236}">
                <a16:creationId xmlns:a16="http://schemas.microsoft.com/office/drawing/2014/main" id="{4D2FEA28-4F3E-C2D5-FB7D-AA9F896AC49A}"/>
              </a:ext>
            </a:extLst>
          </p:cNvPr>
          <p:cNvSpPr>
            <a:spLocks noGrp="1"/>
          </p:cNvSpPr>
          <p:nvPr>
            <p:ph type="pic" sz="quarter" idx="21"/>
          </p:nvPr>
        </p:nvSpPr>
        <p:spPr/>
      </p:sp>
      <p:sp>
        <p:nvSpPr>
          <p:cNvPr id="9" name="Picture Placeholder 8">
            <a:extLst>
              <a:ext uri="{FF2B5EF4-FFF2-40B4-BE49-F238E27FC236}">
                <a16:creationId xmlns:a16="http://schemas.microsoft.com/office/drawing/2014/main" id="{D4C6D6D1-984D-E7BA-6136-4CE8DE5594B1}"/>
              </a:ext>
            </a:extLst>
          </p:cNvPr>
          <p:cNvSpPr>
            <a:spLocks noGrp="1"/>
          </p:cNvSpPr>
          <p:nvPr>
            <p:ph type="pic" sz="quarter" idx="22"/>
          </p:nvPr>
        </p:nvSpPr>
        <p:spPr/>
      </p:sp>
      <p:sp>
        <p:nvSpPr>
          <p:cNvPr id="10" name="Rectangle 9">
            <a:extLst>
              <a:ext uri="{FF2B5EF4-FFF2-40B4-BE49-F238E27FC236}">
                <a16:creationId xmlns:a16="http://schemas.microsoft.com/office/drawing/2014/main" id="{5D94DD44-823E-0E8E-EF26-593451926186}"/>
              </a:ext>
            </a:extLst>
          </p:cNvPr>
          <p:cNvSpPr/>
          <p:nvPr/>
        </p:nvSpPr>
        <p:spPr>
          <a:xfrm>
            <a:off x="325024" y="6062775"/>
            <a:ext cx="1807131" cy="70638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0558835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EE883-9F25-44AA-6322-A7F8C27906AE}"/>
              </a:ext>
            </a:extLst>
          </p:cNvPr>
          <p:cNvSpPr>
            <a:spLocks noGrp="1"/>
          </p:cNvSpPr>
          <p:nvPr>
            <p:ph type="title"/>
          </p:nvPr>
        </p:nvSpPr>
        <p:spPr/>
        <p:txBody>
          <a:bodyPr/>
          <a:lstStyle/>
          <a:p>
            <a:r>
              <a:rPr lang="en-US" dirty="0" err="1"/>
              <a:t>RTc</a:t>
            </a:r>
            <a:r>
              <a:rPr lang="en-US" dirty="0"/>
              <a:t> dashboard</a:t>
            </a:r>
          </a:p>
        </p:txBody>
      </p:sp>
      <p:sp>
        <p:nvSpPr>
          <p:cNvPr id="3" name="Slide Number Placeholder 2">
            <a:extLst>
              <a:ext uri="{FF2B5EF4-FFF2-40B4-BE49-F238E27FC236}">
                <a16:creationId xmlns:a16="http://schemas.microsoft.com/office/drawing/2014/main" id="{2C0F951A-A9DA-BD91-6204-2306E4EA68BB}"/>
              </a:ext>
            </a:extLst>
          </p:cNvPr>
          <p:cNvSpPr>
            <a:spLocks noGrp="1"/>
          </p:cNvSpPr>
          <p:nvPr>
            <p:ph type="sldNum" sz="quarter" idx="12"/>
          </p:nvPr>
        </p:nvSpPr>
        <p:spPr/>
        <p:txBody>
          <a:bodyPr/>
          <a:lstStyle/>
          <a:p>
            <a:fld id="{9EC71654-96A5-4280-94F3-931C61A9F92C}" type="slidenum">
              <a:rPr lang="en-US" noProof="0" smtClean="0"/>
              <a:pPr/>
              <a:t>9</a:t>
            </a:fld>
            <a:endParaRPr lang="en-US" noProof="0" dirty="0"/>
          </a:p>
        </p:txBody>
      </p:sp>
      <p:pic>
        <p:nvPicPr>
          <p:cNvPr id="5" name="Picture 4">
            <a:extLst>
              <a:ext uri="{FF2B5EF4-FFF2-40B4-BE49-F238E27FC236}">
                <a16:creationId xmlns:a16="http://schemas.microsoft.com/office/drawing/2014/main" id="{6D63606E-F739-E2D8-F785-F5BECBCA25D0}"/>
              </a:ext>
            </a:extLst>
          </p:cNvPr>
          <p:cNvPicPr>
            <a:picLocks noChangeAspect="1"/>
          </p:cNvPicPr>
          <p:nvPr/>
        </p:nvPicPr>
        <p:blipFill rotWithShape="1">
          <a:blip r:embed="rId3"/>
          <a:srcRect l="3909" t="13656" r="5819" b="7637"/>
          <a:stretch/>
        </p:blipFill>
        <p:spPr>
          <a:xfrm>
            <a:off x="243839" y="1330036"/>
            <a:ext cx="11006051" cy="5397732"/>
          </a:xfrm>
          <a:prstGeom prst="rect">
            <a:avLst/>
          </a:prstGeom>
        </p:spPr>
      </p:pic>
    </p:spTree>
    <p:extLst>
      <p:ext uri="{BB962C8B-B14F-4D97-AF65-F5344CB8AC3E}">
        <p14:creationId xmlns:p14="http://schemas.microsoft.com/office/powerpoint/2010/main" val="2847071338"/>
      </p:ext>
    </p:extLst>
  </p:cSld>
  <p:clrMapOvr>
    <a:masterClrMapping/>
  </p:clrMapOvr>
</p:sld>
</file>

<file path=ppt/theme/theme1.xml><?xml version="1.0" encoding="utf-8"?>
<a:theme xmlns:a="http://schemas.openxmlformats.org/drawingml/2006/main" name="Office Theme">
  <a:themeElements>
    <a:clrScheme name="Contoso v1">
      <a:dk1>
        <a:sysClr val="windowText" lastClr="000000"/>
      </a:dk1>
      <a:lt1>
        <a:sysClr val="window" lastClr="FFFFFF"/>
      </a:lt1>
      <a:dk2>
        <a:srgbClr val="44546A"/>
      </a:dk2>
      <a:lt2>
        <a:srgbClr val="E7E6E6"/>
      </a:lt2>
      <a:accent1>
        <a:srgbClr val="2C567A"/>
      </a:accent1>
      <a:accent2>
        <a:srgbClr val="0072C7"/>
      </a:accent2>
      <a:accent3>
        <a:srgbClr val="0D1D51"/>
      </a:accent3>
      <a:accent4>
        <a:srgbClr val="666666"/>
      </a:accent4>
      <a:accent5>
        <a:srgbClr val="3C76A6"/>
      </a:accent5>
      <a:accent6>
        <a:srgbClr val="1E44BC"/>
      </a:accent6>
      <a:hlink>
        <a:srgbClr val="0563C1"/>
      </a:hlink>
      <a:folHlink>
        <a:srgbClr val="954F72"/>
      </a:folHlink>
    </a:clrScheme>
    <a:fontScheme name="Contoso v1">
      <a:majorFont>
        <a:latin typeface="Corbel"/>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34076243_Blue spheres presentation_RVA_v5" id="{E4C0B511-76E7-4C07-AFEA-8FEA0A5A8C84}" vid="{3A463146-28EF-4F73-B63C-03710F66E2A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B0C07E3D-60A7-4F4E-8208-D9CCD01982CB}">
  <ds:schemaRefs>
    <ds:schemaRef ds:uri="http://schemas.microsoft.com/sharepoint/v3/contenttype/forms"/>
  </ds:schemaRefs>
</ds:datastoreItem>
</file>

<file path=customXml/itemProps2.xml><?xml version="1.0" encoding="utf-8"?>
<ds:datastoreItem xmlns:ds="http://schemas.openxmlformats.org/officeDocument/2006/customXml" ds:itemID="{631071E6-22AE-499A-B09C-BF21CF5F748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EA9B47F-3DD8-4645-81DC-B88780643C07}">
  <ds:schemaRefs>
    <ds:schemaRef ds:uri="http://purl.org/dc/elements/1.1/"/>
    <ds:schemaRef ds:uri="http://purl.org/dc/dcmitype/"/>
    <ds:schemaRef ds:uri="71af3243-3dd4-4a8d-8c0d-dd76da1f02a5"/>
    <ds:schemaRef ds:uri="http://schemas.microsoft.com/office/infopath/2007/PartnerControls"/>
    <ds:schemaRef ds:uri="16c05727-aa75-4e4a-9b5f-8a80a116589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Blue spheres presentation</Template>
  <TotalTime>2035</TotalTime>
  <Words>1116</Words>
  <Application>Microsoft Office PowerPoint</Application>
  <PresentationFormat>Widescreen</PresentationFormat>
  <Paragraphs>163</Paragraphs>
  <Slides>15</Slides>
  <Notes>14</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15</vt:i4>
      </vt:variant>
    </vt:vector>
  </HeadingPairs>
  <TitlesOfParts>
    <vt:vector size="29" baseType="lpstr">
      <vt:lpstr>Arial</vt:lpstr>
      <vt:lpstr>Calibri</vt:lpstr>
      <vt:lpstr>Corbel</vt:lpstr>
      <vt:lpstr>Courier New</vt:lpstr>
      <vt:lpstr>Montserrat</vt:lpstr>
      <vt:lpstr>Montserrat</vt:lpstr>
      <vt:lpstr>Open Sans</vt:lpstr>
      <vt:lpstr>Proxima Nova ExtraBold</vt:lpstr>
      <vt:lpstr>proxima_nova_rgbold</vt:lpstr>
      <vt:lpstr>proxima_nova_rgregular</vt:lpstr>
      <vt:lpstr>quicksand</vt:lpstr>
      <vt:lpstr>Roboto</vt:lpstr>
      <vt:lpstr>Wingdings</vt:lpstr>
      <vt:lpstr>Office Theme</vt:lpstr>
      <vt:lpstr>Section 3  &amp; Workforce Development</vt:lpstr>
      <vt:lpstr>Our Mission</vt:lpstr>
      <vt:lpstr>Our community </vt:lpstr>
      <vt:lpstr>Our funding </vt:lpstr>
      <vt:lpstr>Our functions</vt:lpstr>
      <vt:lpstr>Our workflow</vt:lpstr>
      <vt:lpstr>Section 3 Compliance</vt:lpstr>
      <vt:lpstr>partners</vt:lpstr>
      <vt:lpstr>RTc dashboard</vt:lpstr>
      <vt:lpstr>impact</vt:lpstr>
      <vt:lpstr>impact</vt:lpstr>
      <vt:lpstr>PowerPoint Presentation</vt:lpstr>
      <vt:lpstr>impact</vt:lpstr>
      <vt:lpstr>Our approach</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Section 3  &amp; Workforce Development</dc:title>
  <dc:creator>Susan Ludwig</dc:creator>
  <cp:lastModifiedBy>Susan Ludwig</cp:lastModifiedBy>
  <cp:revision>16</cp:revision>
  <cp:lastPrinted>2023-01-25T12:46:58Z</cp:lastPrinted>
  <dcterms:created xsi:type="dcterms:W3CDTF">2023-01-23T18:30:31Z</dcterms:created>
  <dcterms:modified xsi:type="dcterms:W3CDTF">2023-01-25T16:35:52Z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