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notesMasterIdLst>
    <p:notesMasterId r:id="rId17"/>
  </p:notesMasterIdLst>
  <p:sldIdLst>
    <p:sldId id="256" r:id="rId2"/>
    <p:sldId id="419" r:id="rId3"/>
    <p:sldId id="393" r:id="rId4"/>
    <p:sldId id="394" r:id="rId5"/>
    <p:sldId id="400" r:id="rId6"/>
    <p:sldId id="401" r:id="rId7"/>
    <p:sldId id="402" r:id="rId8"/>
    <p:sldId id="396" r:id="rId9"/>
    <p:sldId id="405" r:id="rId10"/>
    <p:sldId id="408" r:id="rId11"/>
    <p:sldId id="406" r:id="rId12"/>
    <p:sldId id="417" r:id="rId13"/>
    <p:sldId id="418" r:id="rId14"/>
    <p:sldId id="420" r:id="rId15"/>
    <p:sldId id="421"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4633" autoAdjust="0"/>
  </p:normalViewPr>
  <p:slideViewPr>
    <p:cSldViewPr snapToGrid="0" snapToObjects="1">
      <p:cViewPr varScale="1">
        <p:scale>
          <a:sx n="84" d="100"/>
          <a:sy n="84" d="100"/>
        </p:scale>
        <p:origin x="570" y="78"/>
      </p:cViewPr>
      <p:guideLst>
        <p:guide orient="horz" pos="2160"/>
        <p:guide pos="2880"/>
      </p:guideLst>
    </p:cSldViewPr>
  </p:slideViewPr>
  <p:outlineViewPr>
    <p:cViewPr>
      <p:scale>
        <a:sx n="33" d="100"/>
        <a:sy n="33" d="100"/>
      </p:scale>
      <p:origin x="36" y="279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9" tIns="46590" rIns="93179" bIns="46590"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79" tIns="46590" rIns="93179" bIns="46590" rtlCol="0"/>
          <a:lstStyle>
            <a:lvl1pPr algn="r">
              <a:defRPr sz="1200"/>
            </a:lvl1pPr>
          </a:lstStyle>
          <a:p>
            <a:fld id="{43F4AFB2-0144-48F6-AA7A-3C87118671BA}" type="datetimeFigureOut">
              <a:rPr lang="en-US" smtClean="0"/>
              <a:t>1/20/2023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9" tIns="46590" rIns="93179" bIns="46590"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9" tIns="46590" rIns="93179" bIns="465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9" tIns="46590" rIns="93179" bIns="4659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79" tIns="46590" rIns="93179" bIns="46590" rtlCol="0" anchor="b"/>
          <a:lstStyle>
            <a:lvl1pPr algn="r">
              <a:defRPr sz="1200"/>
            </a:lvl1pPr>
          </a:lstStyle>
          <a:p>
            <a:fld id="{BC368706-63E0-4840-A804-9BA2FA148F1E}" type="slidenum">
              <a:rPr lang="en-US" smtClean="0"/>
              <a:t>‹#›</a:t>
            </a:fld>
            <a:endParaRPr lang="en-US"/>
          </a:p>
        </p:txBody>
      </p:sp>
    </p:spTree>
    <p:extLst>
      <p:ext uri="{BB962C8B-B14F-4D97-AF65-F5344CB8AC3E}">
        <p14:creationId xmlns:p14="http://schemas.microsoft.com/office/powerpoint/2010/main" val="44088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03B1-1125-2780-CBAD-75480884F4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0783ED-1B2E-1607-996B-2A6DCB45302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874488B-E033-9288-101F-A5E865BE8218}"/>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5" name="Footer Placeholder 4">
            <a:extLst>
              <a:ext uri="{FF2B5EF4-FFF2-40B4-BE49-F238E27FC236}">
                <a16:creationId xmlns:a16="http://schemas.microsoft.com/office/drawing/2014/main" id="{00392494-F985-1C5E-6E7D-F9E05A06B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08F7F-2111-33DD-E342-1246294E6D7F}"/>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111322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3A32B-E6ED-3F75-6A4B-B233B922B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D16A9A-0E3E-7104-5796-3782196A67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CB093-EAD3-DFB5-9D25-27C1A925FCAB}"/>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5" name="Footer Placeholder 4">
            <a:extLst>
              <a:ext uri="{FF2B5EF4-FFF2-40B4-BE49-F238E27FC236}">
                <a16:creationId xmlns:a16="http://schemas.microsoft.com/office/drawing/2014/main" id="{BB5E5A92-AD42-7E22-36EC-0EDB83375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994-7503-2E10-BF9F-C49D0B7F3441}"/>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85946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CEEB0D-4EA4-F2FE-F44C-166634243F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5E7053-4C31-B0C7-167F-9CD3A63DB47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00E57-A282-1EE8-2DB0-A2637FDC1EC6}"/>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5" name="Footer Placeholder 4">
            <a:extLst>
              <a:ext uri="{FF2B5EF4-FFF2-40B4-BE49-F238E27FC236}">
                <a16:creationId xmlns:a16="http://schemas.microsoft.com/office/drawing/2014/main" id="{33FBF050-CA9F-C98C-0FB2-03A73268F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3AF9D-C3A7-556F-E5E4-8EBEB7EFAE12}"/>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27921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9B21-C910-B13F-DD88-02854C051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13616-617A-A4F4-50A2-863C806AFE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1B9B2-3212-7C6E-DDFF-E307F2FDB776}"/>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5" name="Footer Placeholder 4">
            <a:extLst>
              <a:ext uri="{FF2B5EF4-FFF2-40B4-BE49-F238E27FC236}">
                <a16:creationId xmlns:a16="http://schemas.microsoft.com/office/drawing/2014/main" id="{4F7C7888-AAE2-B760-C916-465C01FD7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58894-B22C-25F9-EE86-FCDA3F10E9F6}"/>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1184586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9FED-35A2-276B-5099-B80CBCCB993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CED03FD-2092-8AA0-953E-8D12207D28A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FCA1D7-E7B2-440A-3724-83AF28F952C3}"/>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5" name="Footer Placeholder 4">
            <a:extLst>
              <a:ext uri="{FF2B5EF4-FFF2-40B4-BE49-F238E27FC236}">
                <a16:creationId xmlns:a16="http://schemas.microsoft.com/office/drawing/2014/main" id="{9D5F663E-84A2-2318-77B5-F8BACF3EE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85FB0-5918-FC99-4928-CFAA70492AE1}"/>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58155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5D10-E606-47F8-73CD-2B5B6BE97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10C85C-D6BC-F3D8-C654-A5ADDCBB94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29821-51C9-2B4D-768A-E25CE6EDE0A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95BF2-BC07-AA6E-6072-C5F877536D5C}"/>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6" name="Footer Placeholder 5">
            <a:extLst>
              <a:ext uri="{FF2B5EF4-FFF2-40B4-BE49-F238E27FC236}">
                <a16:creationId xmlns:a16="http://schemas.microsoft.com/office/drawing/2014/main" id="{32F76F5F-53B0-9A01-C344-5818331B8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6634D-FAA6-DB73-6E62-2CDC0196D460}"/>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1295610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137D-1022-4669-C469-7B512B83F45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D851A-0376-6906-1AB1-7C7745CE79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B34758B-C07F-1C9E-CEC6-D08FEBE17CB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0D516D-C40C-CD19-5869-34FAF5709B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5A45FF0-1C19-CB74-E611-A823F74F516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4D7304-9529-3180-D702-EBD62C5E819A}"/>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8" name="Footer Placeholder 7">
            <a:extLst>
              <a:ext uri="{FF2B5EF4-FFF2-40B4-BE49-F238E27FC236}">
                <a16:creationId xmlns:a16="http://schemas.microsoft.com/office/drawing/2014/main" id="{ABE0094B-8C55-BEB7-5FBC-7CC8B9E35B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1E7B1E-4818-88AC-15B7-5CA7A968D804}"/>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275522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AAE7-1413-0B0C-4E26-BCB5E2777C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B1EB5-E893-1084-FB41-02A6947CA8F5}"/>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4" name="Footer Placeholder 3">
            <a:extLst>
              <a:ext uri="{FF2B5EF4-FFF2-40B4-BE49-F238E27FC236}">
                <a16:creationId xmlns:a16="http://schemas.microsoft.com/office/drawing/2014/main" id="{F4F74003-858C-2D93-EB82-31308B001E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C072D-650E-93EB-BE9A-BB1D91BC0367}"/>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2893937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C308-8D6A-8572-C4BE-99980AA2746E}"/>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3" name="Footer Placeholder 2">
            <a:extLst>
              <a:ext uri="{FF2B5EF4-FFF2-40B4-BE49-F238E27FC236}">
                <a16:creationId xmlns:a16="http://schemas.microsoft.com/office/drawing/2014/main" id="{07D4BE31-5837-592F-2F3C-9109407041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427D62-2A53-464B-A23D-B4BB2E511216}"/>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183316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736F-3E60-EA19-EEC6-F7D5FAB040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DB9A9E-A305-4171-145C-A467213E4C7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A8ABF9-E899-B5FC-560D-96646B6ACF1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A151DC-145C-4392-CE41-4F097CF80684}"/>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6" name="Footer Placeholder 5">
            <a:extLst>
              <a:ext uri="{FF2B5EF4-FFF2-40B4-BE49-F238E27FC236}">
                <a16:creationId xmlns:a16="http://schemas.microsoft.com/office/drawing/2014/main" id="{D1D57938-1ADF-00C3-BFED-CDAA3EDAE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939EC-E83D-A650-557E-2216E398BE7C}"/>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90029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92E-FA5E-37FF-7268-3A8583D7E4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27A2966-6035-30A5-372C-8212F2975DD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684F0D-52C6-F535-895C-3D6FF7CE68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B0243C-3453-78C6-F4DD-BA452327E88E}"/>
              </a:ext>
            </a:extLst>
          </p:cNvPr>
          <p:cNvSpPr>
            <a:spLocks noGrp="1"/>
          </p:cNvSpPr>
          <p:nvPr>
            <p:ph type="dt" sz="half" idx="10"/>
          </p:nvPr>
        </p:nvSpPr>
        <p:spPr/>
        <p:txBody>
          <a:bodyPr/>
          <a:lstStyle/>
          <a:p>
            <a:fld id="{B646BEE6-AC2B-2C4A-B4AE-490E9A7E0EEF}" type="datetimeFigureOut">
              <a:rPr lang="en-US" smtClean="0"/>
              <a:t>1/20/2023</a:t>
            </a:fld>
            <a:endParaRPr lang="en-US"/>
          </a:p>
        </p:txBody>
      </p:sp>
      <p:sp>
        <p:nvSpPr>
          <p:cNvPr id="6" name="Footer Placeholder 5">
            <a:extLst>
              <a:ext uri="{FF2B5EF4-FFF2-40B4-BE49-F238E27FC236}">
                <a16:creationId xmlns:a16="http://schemas.microsoft.com/office/drawing/2014/main" id="{012D8CE1-172A-D158-889F-78ED1C833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9512E-80B6-6040-5DF9-A9A9EC62DC77}"/>
              </a:ext>
            </a:extLst>
          </p:cNvPr>
          <p:cNvSpPr>
            <a:spLocks noGrp="1"/>
          </p:cNvSpPr>
          <p:nvPr>
            <p:ph type="sldNum" sz="quarter" idx="12"/>
          </p:nvPr>
        </p:nvSpPr>
        <p:spPr/>
        <p:txBody>
          <a:bodyPr/>
          <a:lstStyle/>
          <a:p>
            <a:fld id="{58C66D14-864E-9347-9EAA-998E484A6C2A}" type="slidenum">
              <a:rPr lang="en-US" smtClean="0"/>
              <a:t>‹#›</a:t>
            </a:fld>
            <a:endParaRPr lang="en-US"/>
          </a:p>
        </p:txBody>
      </p:sp>
    </p:spTree>
    <p:extLst>
      <p:ext uri="{BB962C8B-B14F-4D97-AF65-F5344CB8AC3E}">
        <p14:creationId xmlns:p14="http://schemas.microsoft.com/office/powerpoint/2010/main" val="2225293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37ABC-A7A5-E8D2-0CED-766DC3D71D1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49AA2-769B-C689-B27C-2A94C19102E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7CF62-8B73-AB58-AD44-9F1A33946DA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46BEE6-AC2B-2C4A-B4AE-490E9A7E0EEF}" type="datetimeFigureOut">
              <a:rPr lang="en-US" smtClean="0"/>
              <a:t>1/20/2023</a:t>
            </a:fld>
            <a:endParaRPr lang="en-US"/>
          </a:p>
        </p:txBody>
      </p:sp>
      <p:sp>
        <p:nvSpPr>
          <p:cNvPr id="5" name="Footer Placeholder 4">
            <a:extLst>
              <a:ext uri="{FF2B5EF4-FFF2-40B4-BE49-F238E27FC236}">
                <a16:creationId xmlns:a16="http://schemas.microsoft.com/office/drawing/2014/main" id="{21A923E7-DB64-10BE-C500-43B21874413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832BFC-ECA4-9164-3946-A481048D6B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C66D14-864E-9347-9EAA-998E484A6C2A}" type="slidenum">
              <a:rPr lang="en-US" smtClean="0"/>
              <a:t>‹#›</a:t>
            </a:fld>
            <a:endParaRPr lang="en-US"/>
          </a:p>
        </p:txBody>
      </p:sp>
      <p:pic>
        <p:nvPicPr>
          <p:cNvPr id="7" name="Picture 4" descr="https://boulderhousing.org/sites/default/files/equal-housing-opportunity-symbol.jpg">
            <a:extLst>
              <a:ext uri="{FF2B5EF4-FFF2-40B4-BE49-F238E27FC236}">
                <a16:creationId xmlns:a16="http://schemas.microsoft.com/office/drawing/2014/main" id="{05D0D374-6D9E-8CEC-A43F-7AC88F3D08F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7976" y="5976228"/>
            <a:ext cx="658447" cy="67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303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mailto:efillo@cityofnewburgh-ny.gov"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447113" y="443153"/>
            <a:ext cx="2473858" cy="2473858"/>
          </a:xfrm>
          <a:prstGeom prst="rect">
            <a:avLst/>
          </a:prstGeom>
        </p:spPr>
      </p:pic>
      <p:sp>
        <p:nvSpPr>
          <p:cNvPr id="2" name="Title 1"/>
          <p:cNvSpPr>
            <a:spLocks noGrp="1"/>
          </p:cNvSpPr>
          <p:nvPr>
            <p:ph type="ctrTitle"/>
          </p:nvPr>
        </p:nvSpPr>
        <p:spPr>
          <a:xfrm>
            <a:off x="303990" y="3105264"/>
            <a:ext cx="8338075" cy="1549604"/>
          </a:xfrm>
        </p:spPr>
        <p:txBody>
          <a:bodyPr>
            <a:noAutofit/>
          </a:bodyPr>
          <a:lstStyle/>
          <a:p>
            <a:r>
              <a:rPr lang="en-US" sz="3600" b="1" dirty="0">
                <a:latin typeface="DokChampa" panose="020B0604020202020204" pitchFamily="34" charset="-34"/>
                <a:cs typeface="DokChampa" panose="020B0604020202020204" pitchFamily="34" charset="-34"/>
              </a:rPr>
              <a:t>Workforce Development Training/Section 3  </a:t>
            </a:r>
            <a:br>
              <a:rPr lang="en-US" sz="3600" b="1" dirty="0">
                <a:latin typeface="DokChampa" panose="020B0604020202020204" pitchFamily="34" charset="-34"/>
                <a:cs typeface="DokChampa" panose="020B0604020202020204" pitchFamily="34" charset="-34"/>
              </a:rPr>
            </a:br>
            <a:r>
              <a:rPr lang="en-US" sz="3600" b="1" dirty="0">
                <a:latin typeface="DokChampa" panose="020B0604020202020204" pitchFamily="34" charset="-34"/>
                <a:cs typeface="DokChampa" panose="020B0604020202020204" pitchFamily="34" charset="-34"/>
              </a:rPr>
              <a:t>in the City of Newburgh, NY</a:t>
            </a:r>
          </a:p>
        </p:txBody>
      </p:sp>
      <p:sp>
        <p:nvSpPr>
          <p:cNvPr id="3" name="Subtitle 2"/>
          <p:cNvSpPr>
            <a:spLocks noGrp="1"/>
          </p:cNvSpPr>
          <p:nvPr>
            <p:ph type="subTitle" idx="1"/>
          </p:nvPr>
        </p:nvSpPr>
        <p:spPr>
          <a:xfrm>
            <a:off x="2362398" y="5025453"/>
            <a:ext cx="6781602" cy="1549604"/>
          </a:xfrm>
        </p:spPr>
        <p:txBody>
          <a:bodyPr>
            <a:normAutofit/>
          </a:bodyPr>
          <a:lstStyle/>
          <a:p>
            <a:pPr algn="r">
              <a:spcBef>
                <a:spcPts val="0"/>
              </a:spcBef>
            </a:pPr>
            <a:endParaRPr lang="en-US" sz="3500" b="1" dirty="0">
              <a:latin typeface="DokChampa" panose="020B0604020202020204" pitchFamily="34" charset="-34"/>
              <a:cs typeface="DokChampa" panose="020B0604020202020204" pitchFamily="34" charset="-34"/>
            </a:endParaRPr>
          </a:p>
          <a:p>
            <a:pPr algn="r">
              <a:spcBef>
                <a:spcPts val="0"/>
              </a:spcBef>
            </a:pPr>
            <a:endParaRPr lang="en-US" sz="3500" b="1" dirty="0">
              <a:latin typeface="DokChampa" panose="020B0604020202020204" pitchFamily="34" charset="-34"/>
              <a:cs typeface="DokChampa" panose="020B0604020202020204" pitchFamily="34" charset="-34"/>
            </a:endParaRPr>
          </a:p>
          <a:p>
            <a:pPr algn="r">
              <a:spcBef>
                <a:spcPts val="0"/>
              </a:spcBef>
            </a:pPr>
            <a:endParaRPr lang="en-US" sz="2300" b="1" dirty="0">
              <a:latin typeface="DokChampa" panose="020B0604020202020204" pitchFamily="34" charset="-34"/>
              <a:cs typeface="DokChampa" panose="020B0604020202020204" pitchFamily="34" charset="-34"/>
            </a:endParaRPr>
          </a:p>
        </p:txBody>
      </p:sp>
      <p:sp>
        <p:nvSpPr>
          <p:cNvPr id="4" name="TextBox 3">
            <a:extLst>
              <a:ext uri="{FF2B5EF4-FFF2-40B4-BE49-F238E27FC236}">
                <a16:creationId xmlns:a16="http://schemas.microsoft.com/office/drawing/2014/main" id="{1189BFDA-9AC1-2DDA-AED8-233805AEBECD}"/>
              </a:ext>
            </a:extLst>
          </p:cNvPr>
          <p:cNvSpPr txBox="1"/>
          <p:nvPr/>
        </p:nvSpPr>
        <p:spPr>
          <a:xfrm>
            <a:off x="1005840" y="5363238"/>
            <a:ext cx="813816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Presenter: Ellen J. Fillo, Director of Community Development</a:t>
            </a:r>
          </a:p>
          <a:p>
            <a:pPr marL="742950" lvl="1"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634108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88878" y="2021167"/>
            <a:ext cx="7432161" cy="2815665"/>
          </a:xfrm>
          <a:prstGeom prst="rect">
            <a:avLst/>
          </a:prstGeom>
        </p:spPr>
        <p:txBody>
          <a:bodyPr vert="horz" lIns="91440" tIns="45720" rIns="91440" bIns="45720" rtlCol="0">
            <a:normAutofit fontScale="85000" lnSpcReduction="20000"/>
          </a:bodyPr>
          <a:lstStyle/>
          <a:p>
            <a:pPr marL="571500" lvl="1" indent="-342900" defTabSz="914400">
              <a:lnSpc>
                <a:spcPct val="90000"/>
              </a:lnSpc>
              <a:spcAft>
                <a:spcPts val="600"/>
              </a:spcAft>
              <a:buFont typeface="Arial" panose="020B0604020202020204" pitchFamily="34" charset="0"/>
              <a:buChar char="•"/>
            </a:pPr>
            <a:r>
              <a:rPr lang="en-US" sz="2400" spc="-5" dirty="0">
                <a:latin typeface="Arial" panose="020B0604020202020204" pitchFamily="34" charset="0"/>
                <a:cs typeface="Arial" panose="020B0604020202020204" pitchFamily="34" charset="0"/>
              </a:rPr>
              <a:t>Below the Line graduates receive the opportunity for immediate placement in paying transitional and then fully paid jobs on set.</a:t>
            </a:r>
          </a:p>
          <a:p>
            <a:pPr marL="228600" lvl="1" defTabSz="914400">
              <a:lnSpc>
                <a:spcPct val="90000"/>
              </a:lnSpc>
              <a:spcAft>
                <a:spcPts val="600"/>
              </a:spcAft>
            </a:pPr>
            <a:endParaRPr lang="en-US" sz="2400" spc="-5" dirty="0">
              <a:latin typeface="Arial" panose="020B0604020202020204" pitchFamily="34" charset="0"/>
              <a:cs typeface="Arial" panose="020B0604020202020204" pitchFamily="34" charset="0"/>
            </a:endParaRPr>
          </a:p>
          <a:p>
            <a:pPr marL="571500" lvl="1" indent="-342900" defTabSz="914400">
              <a:lnSpc>
                <a:spcPct val="90000"/>
              </a:lnSpc>
              <a:spcAft>
                <a:spcPts val="600"/>
              </a:spcAft>
              <a:buFont typeface="Arial" panose="020B0604020202020204" pitchFamily="34" charset="0"/>
              <a:buChar char="•"/>
            </a:pPr>
            <a:r>
              <a:rPr lang="en-US" sz="2400" spc="-5" dirty="0">
                <a:latin typeface="Arial" panose="020B0604020202020204" pitchFamily="34" charset="0"/>
                <a:cs typeface="Arial" panose="020B0604020202020204" pitchFamily="34" charset="0"/>
              </a:rPr>
              <a:t>Productions include HBO, Crown Media, Netflix, as well as several independent productions, including Choice Films.</a:t>
            </a:r>
          </a:p>
          <a:p>
            <a:pPr marL="228600" lvl="1" defTabSz="914400">
              <a:lnSpc>
                <a:spcPct val="90000"/>
              </a:lnSpc>
              <a:spcAft>
                <a:spcPts val="600"/>
              </a:spcAft>
            </a:pPr>
            <a:endParaRPr lang="en-US" sz="2400" spc="-5" dirty="0">
              <a:latin typeface="Arial" panose="020B0604020202020204" pitchFamily="34" charset="0"/>
              <a:cs typeface="Arial" panose="020B0604020202020204" pitchFamily="34" charset="0"/>
            </a:endParaRPr>
          </a:p>
          <a:p>
            <a:pPr marL="571500" lvl="1" indent="-342900" defTabSz="914400">
              <a:lnSpc>
                <a:spcPct val="90000"/>
              </a:lnSpc>
              <a:spcAft>
                <a:spcPts val="600"/>
              </a:spcAft>
              <a:buFont typeface="Arial" panose="020B0604020202020204" pitchFamily="34" charset="0"/>
              <a:buChar char="•"/>
            </a:pPr>
            <a:r>
              <a:rPr lang="en-US" sz="2400" spc="-5" dirty="0">
                <a:latin typeface="Arial" panose="020B0604020202020204" pitchFamily="34" charset="0"/>
                <a:cs typeface="Arial" panose="020B0604020202020204" pitchFamily="34" charset="0"/>
              </a:rPr>
              <a:t>Several graduates have recently joined labor unions, including DGA, IATSE, Teamsters/Local 817, and are receiving much needed pension and health benefits.</a:t>
            </a:r>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3" name="Title 1">
            <a:extLst>
              <a:ext uri="{FF2B5EF4-FFF2-40B4-BE49-F238E27FC236}">
                <a16:creationId xmlns:a16="http://schemas.microsoft.com/office/drawing/2014/main" id="{CE7A3C85-808A-88A7-ECA9-8849FB3505D3}"/>
              </a:ext>
            </a:extLst>
          </p:cNvPr>
          <p:cNvSpPr txBox="1">
            <a:spLocks/>
          </p:cNvSpPr>
          <p:nvPr/>
        </p:nvSpPr>
        <p:spPr>
          <a:xfrm>
            <a:off x="1325880" y="285750"/>
            <a:ext cx="5473804" cy="14584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b="1" dirty="0">
                <a:solidFill>
                  <a:schemeClr val="tx1">
                    <a:lumMod val="85000"/>
                    <a:lumOff val="15000"/>
                  </a:schemeClr>
                </a:solidFill>
                <a:ea typeface="+mn-ea"/>
                <a:cs typeface="+mn-cs"/>
              </a:rPr>
              <a:t>City of Newburgh Workforce Development Opportunities</a:t>
            </a:r>
          </a:p>
        </p:txBody>
      </p:sp>
      <p:pic>
        <p:nvPicPr>
          <p:cNvPr id="5" name="Picture 4">
            <a:extLst>
              <a:ext uri="{FF2B5EF4-FFF2-40B4-BE49-F238E27FC236}">
                <a16:creationId xmlns:a16="http://schemas.microsoft.com/office/drawing/2014/main" id="{C3EE78AA-45E2-4057-B746-BEB795938AE3}"/>
              </a:ext>
            </a:extLst>
          </p:cNvPr>
          <p:cNvPicPr>
            <a:picLocks noChangeAspect="1"/>
          </p:cNvPicPr>
          <p:nvPr/>
        </p:nvPicPr>
        <p:blipFill>
          <a:blip r:embed="rId2"/>
          <a:stretch>
            <a:fillRect/>
          </a:stretch>
        </p:blipFill>
        <p:spPr>
          <a:xfrm>
            <a:off x="5261687" y="4929710"/>
            <a:ext cx="2445946" cy="1173345"/>
          </a:xfrm>
          <a:prstGeom prst="rect">
            <a:avLst/>
          </a:prstGeom>
        </p:spPr>
      </p:pic>
    </p:spTree>
    <p:extLst>
      <p:ext uri="{BB962C8B-B14F-4D97-AF65-F5344CB8AC3E}">
        <p14:creationId xmlns:p14="http://schemas.microsoft.com/office/powerpoint/2010/main" val="20180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375500" y="3111498"/>
            <a:ext cx="6728370" cy="1536142"/>
          </a:xfrm>
          <a:prstGeom prst="rect">
            <a:avLst/>
          </a:prstGeom>
        </p:spPr>
        <p:txBody>
          <a:bodyPr vert="horz" lIns="91440" tIns="45720" rIns="91440" bIns="45720" rtlCol="0">
            <a:normAutofit/>
          </a:bodyPr>
          <a:lstStyle/>
          <a:p>
            <a:pPr marL="228600" lvl="1" defTabSz="914400">
              <a:lnSpc>
                <a:spcPct val="90000"/>
              </a:lnSpc>
              <a:spcAft>
                <a:spcPts val="600"/>
              </a:spcAft>
            </a:pPr>
            <a:r>
              <a:rPr lang="en-US" spc="-5" dirty="0">
                <a:latin typeface="Arial" panose="020B0604020202020204" pitchFamily="34" charset="0"/>
                <a:cs typeface="Arial" panose="020B0604020202020204" pitchFamily="34" charset="0"/>
              </a:rPr>
              <a:t>I</a:t>
            </a:r>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pic>
        <p:nvPicPr>
          <p:cNvPr id="14" name="Picture 13">
            <a:extLst>
              <a:ext uri="{FF2B5EF4-FFF2-40B4-BE49-F238E27FC236}">
                <a16:creationId xmlns:a16="http://schemas.microsoft.com/office/drawing/2014/main" id="{7B4C5F1D-CA9D-486C-F0EA-067FE38D6A2C}"/>
              </a:ext>
            </a:extLst>
          </p:cNvPr>
          <p:cNvPicPr>
            <a:picLocks noChangeAspect="1"/>
          </p:cNvPicPr>
          <p:nvPr/>
        </p:nvPicPr>
        <p:blipFill>
          <a:blip r:embed="rId2"/>
          <a:stretch>
            <a:fillRect/>
          </a:stretch>
        </p:blipFill>
        <p:spPr>
          <a:xfrm>
            <a:off x="777426" y="1714686"/>
            <a:ext cx="2453980" cy="2529877"/>
          </a:xfrm>
          <a:prstGeom prst="rect">
            <a:avLst/>
          </a:prstGeom>
        </p:spPr>
      </p:pic>
      <p:pic>
        <p:nvPicPr>
          <p:cNvPr id="3" name="Picture 2">
            <a:extLst>
              <a:ext uri="{FF2B5EF4-FFF2-40B4-BE49-F238E27FC236}">
                <a16:creationId xmlns:a16="http://schemas.microsoft.com/office/drawing/2014/main" id="{50AFA808-64D5-1424-D378-4ED73391E5EF}"/>
              </a:ext>
            </a:extLst>
          </p:cNvPr>
          <p:cNvPicPr>
            <a:picLocks noChangeAspect="1"/>
          </p:cNvPicPr>
          <p:nvPr/>
        </p:nvPicPr>
        <p:blipFill>
          <a:blip r:embed="rId3"/>
          <a:stretch>
            <a:fillRect/>
          </a:stretch>
        </p:blipFill>
        <p:spPr>
          <a:xfrm>
            <a:off x="3364307" y="2140790"/>
            <a:ext cx="2445946" cy="1173345"/>
          </a:xfrm>
          <a:prstGeom prst="rect">
            <a:avLst/>
          </a:prstGeom>
        </p:spPr>
      </p:pic>
      <p:pic>
        <p:nvPicPr>
          <p:cNvPr id="7" name="Picture 6" descr="A group of people posing for a photo in front of a building">
            <a:extLst>
              <a:ext uri="{FF2B5EF4-FFF2-40B4-BE49-F238E27FC236}">
                <a16:creationId xmlns:a16="http://schemas.microsoft.com/office/drawing/2014/main" id="{C87D5D01-30F8-AEA8-53C5-01918294E532}"/>
              </a:ext>
            </a:extLst>
          </p:cNvPr>
          <p:cNvPicPr>
            <a:picLocks noChangeAspect="1"/>
          </p:cNvPicPr>
          <p:nvPr/>
        </p:nvPicPr>
        <p:blipFill>
          <a:blip r:embed="rId4"/>
          <a:stretch>
            <a:fillRect/>
          </a:stretch>
        </p:blipFill>
        <p:spPr>
          <a:xfrm>
            <a:off x="1632120" y="4532286"/>
            <a:ext cx="2453980" cy="1840485"/>
          </a:xfrm>
          <a:prstGeom prst="rect">
            <a:avLst/>
          </a:prstGeom>
        </p:spPr>
      </p:pic>
      <p:pic>
        <p:nvPicPr>
          <p:cNvPr id="9" name="Picture 8" descr="A group of people sitting at tables">
            <a:extLst>
              <a:ext uri="{FF2B5EF4-FFF2-40B4-BE49-F238E27FC236}">
                <a16:creationId xmlns:a16="http://schemas.microsoft.com/office/drawing/2014/main" id="{085E4D0A-C701-8C1B-7427-9B6B1FFCD9A9}"/>
              </a:ext>
            </a:extLst>
          </p:cNvPr>
          <p:cNvPicPr>
            <a:picLocks noChangeAspect="1"/>
          </p:cNvPicPr>
          <p:nvPr/>
        </p:nvPicPr>
        <p:blipFill>
          <a:blip r:embed="rId5"/>
          <a:stretch>
            <a:fillRect/>
          </a:stretch>
        </p:blipFill>
        <p:spPr>
          <a:xfrm>
            <a:off x="4777261" y="4536777"/>
            <a:ext cx="2425304" cy="1818978"/>
          </a:xfrm>
          <a:prstGeom prst="rect">
            <a:avLst/>
          </a:prstGeom>
        </p:spPr>
      </p:pic>
      <p:sp>
        <p:nvSpPr>
          <p:cNvPr id="5" name="Title 1">
            <a:extLst>
              <a:ext uri="{FF2B5EF4-FFF2-40B4-BE49-F238E27FC236}">
                <a16:creationId xmlns:a16="http://schemas.microsoft.com/office/drawing/2014/main" id="{EC2CB2EC-964B-1CD8-A2FA-F9728F67970A}"/>
              </a:ext>
            </a:extLst>
          </p:cNvPr>
          <p:cNvSpPr txBox="1">
            <a:spLocks/>
          </p:cNvSpPr>
          <p:nvPr/>
        </p:nvSpPr>
        <p:spPr>
          <a:xfrm>
            <a:off x="891291" y="267697"/>
            <a:ext cx="6389619" cy="13784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200" b="1" dirty="0">
                <a:solidFill>
                  <a:schemeClr val="tx1">
                    <a:lumMod val="85000"/>
                    <a:lumOff val="15000"/>
                  </a:schemeClr>
                </a:solidFill>
                <a:latin typeface="Arial" panose="020B0604020202020204" pitchFamily="34" charset="0"/>
                <a:ea typeface="+mn-ea"/>
                <a:cs typeface="Arial" panose="020B0604020202020204" pitchFamily="34" charset="0"/>
              </a:rPr>
              <a:t>City of Newburgh Workforce Development Opportunities</a:t>
            </a:r>
          </a:p>
        </p:txBody>
      </p:sp>
      <p:pic>
        <p:nvPicPr>
          <p:cNvPr id="6" name="Picture 5" descr="A picture containing text, monitor, wall, television&#10;&#10;Description automatically generated">
            <a:extLst>
              <a:ext uri="{FF2B5EF4-FFF2-40B4-BE49-F238E27FC236}">
                <a16:creationId xmlns:a16="http://schemas.microsoft.com/office/drawing/2014/main" id="{E6EAF8BE-A946-40D8-EBAF-9F9D7C4936D6}"/>
              </a:ext>
            </a:extLst>
          </p:cNvPr>
          <p:cNvPicPr>
            <a:picLocks noChangeAspect="1"/>
          </p:cNvPicPr>
          <p:nvPr/>
        </p:nvPicPr>
        <p:blipFill>
          <a:blip r:embed="rId6"/>
          <a:stretch>
            <a:fillRect/>
          </a:stretch>
        </p:blipFill>
        <p:spPr>
          <a:xfrm>
            <a:off x="5795805" y="1526688"/>
            <a:ext cx="2454200" cy="2454200"/>
          </a:xfrm>
          <a:prstGeom prst="rect">
            <a:avLst/>
          </a:prstGeom>
        </p:spPr>
      </p:pic>
    </p:spTree>
    <p:extLst>
      <p:ext uri="{BB962C8B-B14F-4D97-AF65-F5344CB8AC3E}">
        <p14:creationId xmlns:p14="http://schemas.microsoft.com/office/powerpoint/2010/main" val="2577923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23675" y="324448"/>
            <a:ext cx="4780521" cy="9723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endParaRPr lang="en-US" sz="3500" b="1" kern="1200" dirty="0">
              <a:solidFill>
                <a:schemeClr val="tx1"/>
              </a:solidFill>
              <a:latin typeface="+mj-lt"/>
              <a:ea typeface="+mj-ea"/>
              <a:cs typeface="+mj-cs"/>
            </a:endParaRPr>
          </a:p>
        </p:txBody>
      </p:sp>
      <p:sp>
        <p:nvSpPr>
          <p:cNvPr id="4" name="TextBox 3"/>
          <p:cNvSpPr txBox="1"/>
          <p:nvPr/>
        </p:nvSpPr>
        <p:spPr>
          <a:xfrm>
            <a:off x="397575" y="1782978"/>
            <a:ext cx="6186105" cy="2624068"/>
          </a:xfrm>
          <a:prstGeom prst="rect">
            <a:avLst/>
          </a:prstGeom>
        </p:spPr>
        <p:txBody>
          <a:bodyPr vert="horz" lIns="91440" tIns="45720" rIns="91440" bIns="45720" rtlCol="0">
            <a:normAutofit fontScale="70000" lnSpcReduction="20000"/>
          </a:bodyPr>
          <a:lstStyle/>
          <a:p>
            <a:pPr marL="228600" lvl="1" defTabSz="914400">
              <a:lnSpc>
                <a:spcPct val="90000"/>
              </a:lnSpc>
              <a:spcAft>
                <a:spcPts val="600"/>
              </a:spcAft>
            </a:pPr>
            <a:r>
              <a:rPr lang="en-US" sz="1900" spc="-5" dirty="0">
                <a:latin typeface="Arial" panose="020B0604020202020204" pitchFamily="34" charset="0"/>
                <a:cs typeface="Arial" panose="020B0604020202020204" pitchFamily="34" charset="0"/>
              </a:rPr>
              <a:t> </a:t>
            </a:r>
          </a:p>
          <a:p>
            <a:pPr marL="228600" lvl="1" defTabSz="914400">
              <a:lnSpc>
                <a:spcPct val="90000"/>
              </a:lnSpc>
              <a:spcAft>
                <a:spcPts val="600"/>
              </a:spcAft>
            </a:pPr>
            <a:r>
              <a:rPr lang="en-US" sz="3100" kern="0" dirty="0">
                <a:solidFill>
                  <a:srgbClr val="454545"/>
                </a:solidFill>
                <a:effectLst/>
                <a:latin typeface="Arial" panose="020B0604020202020204" pitchFamily="34" charset="0"/>
                <a:ea typeface="Times New Roman" panose="02020603050405020304" pitchFamily="18" charset="0"/>
                <a:cs typeface="Arial" panose="020B0604020202020204" pitchFamily="34" charset="0"/>
              </a:rPr>
              <a:t>The City of Newburgh, through a Co-Sponsorship Agreement with the SBA, provides Small Business Bootcamps to provide City of Newburgh Residents with the tools needed to start their own business. </a:t>
            </a:r>
            <a:r>
              <a:rPr lang="en-US" sz="3100" kern="0" dirty="0">
                <a:solidFill>
                  <a:srgbClr val="454545"/>
                </a:solidFill>
                <a:latin typeface="Arial" panose="020B0604020202020204" pitchFamily="34" charset="0"/>
                <a:ea typeface="Times New Roman" panose="02020603050405020304" pitchFamily="18" charset="0"/>
                <a:cs typeface="Arial" panose="020B0604020202020204" pitchFamily="34" charset="0"/>
              </a:rPr>
              <a:t>Additional partners include HUD, the Newburgh Free Library, the local Small Business Development Center, and the Chamber of Commerce.</a:t>
            </a:r>
            <a:endParaRPr lang="en-US" sz="3100" kern="1200" dirty="0">
              <a:effectLst/>
              <a:latin typeface="Arial" panose="020B0604020202020204" pitchFamily="34" charset="0"/>
              <a:ea typeface="Calibri" panose="020F0502020204030204" pitchFamily="34" charset="0"/>
              <a:cs typeface="Arial" panose="020B0604020202020204" pitchFamily="34" charset="0"/>
            </a:endParaRPr>
          </a:p>
          <a:p>
            <a:pPr marL="228600" lvl="1" defTabSz="914400">
              <a:lnSpc>
                <a:spcPct val="90000"/>
              </a:lnSpc>
              <a:spcAft>
                <a:spcPts val="600"/>
              </a:spcAft>
            </a:pPr>
            <a:endParaRPr lang="en-US" sz="2000" b="1" dirty="0">
              <a:solidFill>
                <a:srgbClr val="FF0000"/>
              </a:solidFill>
            </a:endParaRPr>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3" name="Title 1">
            <a:extLst>
              <a:ext uri="{FF2B5EF4-FFF2-40B4-BE49-F238E27FC236}">
                <a16:creationId xmlns:a16="http://schemas.microsoft.com/office/drawing/2014/main" id="{79F4E804-652E-609C-E42D-3C7781AEB1EE}"/>
              </a:ext>
            </a:extLst>
          </p:cNvPr>
          <p:cNvSpPr txBox="1">
            <a:spLocks/>
          </p:cNvSpPr>
          <p:nvPr/>
        </p:nvSpPr>
        <p:spPr>
          <a:xfrm>
            <a:off x="891291" y="267697"/>
            <a:ext cx="5692389" cy="1378423"/>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b="1" dirty="0">
                <a:solidFill>
                  <a:schemeClr val="tx1">
                    <a:lumMod val="85000"/>
                    <a:lumOff val="15000"/>
                  </a:schemeClr>
                </a:solidFill>
                <a:latin typeface="Arial" panose="020B0604020202020204" pitchFamily="34" charset="0"/>
                <a:ea typeface="+mn-ea"/>
                <a:cs typeface="Arial" panose="020B0604020202020204" pitchFamily="34" charset="0"/>
              </a:rPr>
              <a:t>City of Newburgh Workforce Development Opportunities</a:t>
            </a:r>
          </a:p>
        </p:txBody>
      </p:sp>
      <p:graphicFrame>
        <p:nvGraphicFramePr>
          <p:cNvPr id="5" name="Object 4">
            <a:extLst>
              <a:ext uri="{FF2B5EF4-FFF2-40B4-BE49-F238E27FC236}">
                <a16:creationId xmlns:a16="http://schemas.microsoft.com/office/drawing/2014/main" id="{E9AFC3CE-8123-1C36-D335-EBE2788CD079}"/>
              </a:ext>
            </a:extLst>
          </p:cNvPr>
          <p:cNvGraphicFramePr>
            <a:graphicFrameLocks noChangeAspect="1"/>
          </p:cNvGraphicFramePr>
          <p:nvPr>
            <p:extLst>
              <p:ext uri="{D42A27DB-BD31-4B8C-83A1-F6EECF244321}">
                <p14:modId xmlns:p14="http://schemas.microsoft.com/office/powerpoint/2010/main" val="4168043555"/>
              </p:ext>
            </p:extLst>
          </p:nvPr>
        </p:nvGraphicFramePr>
        <p:xfrm>
          <a:off x="6684277" y="508771"/>
          <a:ext cx="1624917" cy="2274697"/>
        </p:xfrm>
        <a:graphic>
          <a:graphicData uri="http://schemas.openxmlformats.org/presentationml/2006/ole">
            <mc:AlternateContent xmlns:mc="http://schemas.openxmlformats.org/markup-compatibility/2006">
              <mc:Choice xmlns:v="urn:schemas-microsoft-com:vml" Requires="v">
                <p:oleObj name="Acrobat Document" r:id="rId2" imgW="2743002" imgH="3840392" progId="Acrobat.Document.DC">
                  <p:embed/>
                </p:oleObj>
              </mc:Choice>
              <mc:Fallback>
                <p:oleObj name="Acrobat Document" r:id="rId2" imgW="2743002" imgH="3840392" progId="Acrobat.Document.DC">
                  <p:embed/>
                  <p:pic>
                    <p:nvPicPr>
                      <p:cNvPr id="2" name="Object 1">
                        <a:extLst>
                          <a:ext uri="{FF2B5EF4-FFF2-40B4-BE49-F238E27FC236}">
                            <a16:creationId xmlns:a16="http://schemas.microsoft.com/office/drawing/2014/main" id="{8B0D69CA-1CC7-6993-ED78-9301181E728A}"/>
                          </a:ext>
                        </a:extLst>
                      </p:cNvPr>
                      <p:cNvPicPr/>
                      <p:nvPr/>
                    </p:nvPicPr>
                    <p:blipFill>
                      <a:blip r:embed="rId3"/>
                      <a:stretch>
                        <a:fillRect/>
                      </a:stretch>
                    </p:blipFill>
                    <p:spPr>
                      <a:xfrm>
                        <a:off x="6684277" y="508771"/>
                        <a:ext cx="1624917" cy="2274697"/>
                      </a:xfrm>
                      <a:prstGeom prst="rect">
                        <a:avLst/>
                      </a:prstGeom>
                    </p:spPr>
                  </p:pic>
                </p:oleObj>
              </mc:Fallback>
            </mc:AlternateContent>
          </a:graphicData>
        </a:graphic>
      </p:graphicFrame>
      <p:pic>
        <p:nvPicPr>
          <p:cNvPr id="7" name="Picture 6" descr="A group of people holding signs&#10;&#10;Description automatically generated with medium confidence">
            <a:extLst>
              <a:ext uri="{FF2B5EF4-FFF2-40B4-BE49-F238E27FC236}">
                <a16:creationId xmlns:a16="http://schemas.microsoft.com/office/drawing/2014/main" id="{9E2923B0-6B72-A587-1BC3-48A163CAA093}"/>
              </a:ext>
            </a:extLst>
          </p:cNvPr>
          <p:cNvPicPr>
            <a:picLocks noChangeAspect="1"/>
          </p:cNvPicPr>
          <p:nvPr/>
        </p:nvPicPr>
        <p:blipFill>
          <a:blip r:embed="rId4"/>
          <a:stretch>
            <a:fillRect/>
          </a:stretch>
        </p:blipFill>
        <p:spPr>
          <a:xfrm>
            <a:off x="4754462" y="4258855"/>
            <a:ext cx="3032928" cy="2274697"/>
          </a:xfrm>
          <a:prstGeom prst="rect">
            <a:avLst/>
          </a:prstGeom>
        </p:spPr>
      </p:pic>
    </p:spTree>
    <p:extLst>
      <p:ext uri="{BB962C8B-B14F-4D97-AF65-F5344CB8AC3E}">
        <p14:creationId xmlns:p14="http://schemas.microsoft.com/office/powerpoint/2010/main" val="19141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4F872E-7FC2-475C-C98E-B826EAEF7883}"/>
              </a:ext>
            </a:extLst>
          </p:cNvPr>
          <p:cNvPicPr>
            <a:picLocks noChangeAspect="1"/>
          </p:cNvPicPr>
          <p:nvPr/>
        </p:nvPicPr>
        <p:blipFill>
          <a:blip r:embed="rId2"/>
          <a:stretch>
            <a:fillRect/>
          </a:stretch>
        </p:blipFill>
        <p:spPr>
          <a:xfrm>
            <a:off x="6528321" y="3066483"/>
            <a:ext cx="2116149" cy="2739449"/>
          </a:xfrm>
          <a:prstGeom prst="rect">
            <a:avLst/>
          </a:prstGeom>
        </p:spPr>
      </p:pic>
      <p:sp>
        <p:nvSpPr>
          <p:cNvPr id="5" name="Title 1">
            <a:extLst>
              <a:ext uri="{FF2B5EF4-FFF2-40B4-BE49-F238E27FC236}">
                <a16:creationId xmlns:a16="http://schemas.microsoft.com/office/drawing/2014/main" id="{4F284467-817C-0F19-4CCE-C4010594D810}"/>
              </a:ext>
            </a:extLst>
          </p:cNvPr>
          <p:cNvSpPr txBox="1">
            <a:spLocks/>
          </p:cNvSpPr>
          <p:nvPr/>
        </p:nvSpPr>
        <p:spPr>
          <a:xfrm>
            <a:off x="891291" y="267697"/>
            <a:ext cx="5852409" cy="1378423"/>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b="1" dirty="0">
                <a:solidFill>
                  <a:schemeClr val="tx1">
                    <a:lumMod val="85000"/>
                    <a:lumOff val="15000"/>
                  </a:schemeClr>
                </a:solidFill>
                <a:latin typeface="Arial" panose="020B0604020202020204" pitchFamily="34" charset="0"/>
                <a:ea typeface="+mn-ea"/>
                <a:cs typeface="Arial" panose="020B0604020202020204" pitchFamily="34" charset="0"/>
              </a:rPr>
              <a:t>City of Newburgh Workforce Development Opportunities</a:t>
            </a:r>
          </a:p>
        </p:txBody>
      </p:sp>
      <p:sp>
        <p:nvSpPr>
          <p:cNvPr id="6" name="TextBox 5">
            <a:extLst>
              <a:ext uri="{FF2B5EF4-FFF2-40B4-BE49-F238E27FC236}">
                <a16:creationId xmlns:a16="http://schemas.microsoft.com/office/drawing/2014/main" id="{426A8659-9970-205C-5552-E471F1312233}"/>
              </a:ext>
            </a:extLst>
          </p:cNvPr>
          <p:cNvSpPr txBox="1"/>
          <p:nvPr/>
        </p:nvSpPr>
        <p:spPr>
          <a:xfrm>
            <a:off x="913902" y="1943099"/>
            <a:ext cx="5097780" cy="267765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City of Newburgh, along with HUD, SBA and the Orange County, NY Career Center, provides “HUD Section 3” Workshops , for City Staff and businesses. </a:t>
            </a:r>
          </a:p>
        </p:txBody>
      </p:sp>
    </p:spTree>
    <p:extLst>
      <p:ext uri="{BB962C8B-B14F-4D97-AF65-F5344CB8AC3E}">
        <p14:creationId xmlns:p14="http://schemas.microsoft.com/office/powerpoint/2010/main" val="571377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54775" y="2227349"/>
            <a:ext cx="6780465" cy="1475972"/>
          </a:xfrm>
          <a:prstGeom prst="rect">
            <a:avLst/>
          </a:prstGeom>
        </p:spPr>
        <p:txBody>
          <a:bodyPr vert="horz" lIns="91440" tIns="45720" rIns="91440" bIns="45720" rtlCol="0">
            <a:normAutofit/>
          </a:bodyPr>
          <a:lstStyle/>
          <a:p>
            <a:pPr marL="228600" lvl="1" algn="ctr" defTabSz="914400">
              <a:lnSpc>
                <a:spcPct val="90000"/>
              </a:lnSpc>
              <a:spcAft>
                <a:spcPts val="600"/>
              </a:spcAft>
            </a:pPr>
            <a:r>
              <a:rPr lang="en-US" sz="4400" spc="-5" dirty="0">
                <a:latin typeface="Arial" panose="020B0604020202020204" pitchFamily="34" charset="0"/>
                <a:cs typeface="Arial" panose="020B0604020202020204" pitchFamily="34" charset="0"/>
              </a:rPr>
              <a:t> Questions?</a:t>
            </a:r>
          </a:p>
          <a:p>
            <a:pPr marL="228600" lvl="1" defTabSz="914400">
              <a:lnSpc>
                <a:spcPct val="90000"/>
              </a:lnSpc>
              <a:spcAft>
                <a:spcPts val="600"/>
              </a:spcAft>
            </a:pPr>
            <a:endParaRPr lang="en-US" sz="4400" spc="-5" dirty="0">
              <a:latin typeface="Arial" panose="020B0604020202020204" pitchFamily="34" charset="0"/>
              <a:cs typeface="Arial" panose="020B0604020202020204" pitchFamily="34" charset="0"/>
            </a:endParaRPr>
          </a:p>
          <a:p>
            <a:pPr marL="228600" lvl="1" defTabSz="914400">
              <a:lnSpc>
                <a:spcPct val="90000"/>
              </a:lnSpc>
              <a:spcAft>
                <a:spcPts val="600"/>
              </a:spcAft>
            </a:pPr>
            <a:endParaRPr lang="en-US" sz="1900" spc="-5" dirty="0">
              <a:latin typeface="Arial" panose="020B0604020202020204" pitchFamily="34" charset="0"/>
              <a:cs typeface="Arial" panose="020B0604020202020204" pitchFamily="34" charset="0"/>
            </a:endParaRPr>
          </a:p>
          <a:p>
            <a:pPr marL="228600" lvl="1" defTabSz="914400">
              <a:lnSpc>
                <a:spcPct val="90000"/>
              </a:lnSpc>
              <a:spcAft>
                <a:spcPts val="600"/>
              </a:spcAft>
            </a:pPr>
            <a:endParaRPr lang="en-US" sz="1900" spc="-5" dirty="0">
              <a:latin typeface="Arial" panose="020B0604020202020204" pitchFamily="34" charset="0"/>
              <a:cs typeface="Arial" panose="020B0604020202020204" pitchFamily="34" charset="0"/>
            </a:endParaRPr>
          </a:p>
          <a:p>
            <a:pPr marL="228600" lvl="1" defTabSz="914400">
              <a:lnSpc>
                <a:spcPct val="90000"/>
              </a:lnSpc>
              <a:spcAft>
                <a:spcPts val="600"/>
              </a:spcAft>
            </a:pPr>
            <a:endParaRPr lang="en-US" sz="2400" spc="-5" dirty="0">
              <a:latin typeface="Arial" panose="020B0604020202020204" pitchFamily="34" charset="0"/>
              <a:cs typeface="Arial" panose="020B0604020202020204" pitchFamily="34" charset="0"/>
            </a:endParaRPr>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92629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CBF5A-5D32-D092-9383-FA3FBB3B99F1}"/>
              </a:ext>
            </a:extLst>
          </p:cNvPr>
          <p:cNvSpPr txBox="1"/>
          <p:nvPr/>
        </p:nvSpPr>
        <p:spPr>
          <a:xfrm>
            <a:off x="1703070" y="1725930"/>
            <a:ext cx="5989320" cy="3416320"/>
          </a:xfrm>
          <a:prstGeom prst="rect">
            <a:avLst/>
          </a:prstGeom>
          <a:noFill/>
        </p:spPr>
        <p:txBody>
          <a:bodyPr wrap="square" rtlCol="0">
            <a:spAutoFit/>
          </a:bodyPr>
          <a:lstStyle/>
          <a:p>
            <a:pPr marL="0" marR="0">
              <a:spcBef>
                <a:spcPts val="0"/>
              </a:spcBef>
              <a:spcAft>
                <a:spcPts val="0"/>
              </a:spcAft>
            </a:pPr>
            <a:endParaRPr lang="en-US" sz="1800" kern="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Ellen J. Fillo</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Director of Community Development</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City of Newburgh</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City Hall – 83 Broadway</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Newburgh, NY 12550</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kern="0" dirty="0">
                <a:effectLst/>
                <a:latin typeface="Arial" panose="020B0604020202020204" pitchFamily="34" charset="0"/>
                <a:ea typeface="Times New Roman" panose="02020603050405020304" pitchFamily="18" charset="0"/>
                <a:cs typeface="Arial" panose="020B0604020202020204" pitchFamily="34" charset="0"/>
              </a:rPr>
              <a:t>(845) 569-7386</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u="sng" kern="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
              </a:rPr>
              <a:t>efillo@cityofnewburgh-ny.gov</a:t>
            </a:r>
            <a:r>
              <a:rPr lang="en-US"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US" sz="18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3" name="TextBox 2">
            <a:extLst>
              <a:ext uri="{FF2B5EF4-FFF2-40B4-BE49-F238E27FC236}">
                <a16:creationId xmlns:a16="http://schemas.microsoft.com/office/drawing/2014/main" id="{4F059B60-D517-1F27-F8A4-906DD9B96A49}"/>
              </a:ext>
            </a:extLst>
          </p:cNvPr>
          <p:cNvSpPr txBox="1"/>
          <p:nvPr/>
        </p:nvSpPr>
        <p:spPr>
          <a:xfrm>
            <a:off x="2034540" y="548640"/>
            <a:ext cx="532638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Contact Information</a:t>
            </a:r>
          </a:p>
        </p:txBody>
      </p:sp>
    </p:spTree>
    <p:extLst>
      <p:ext uri="{BB962C8B-B14F-4D97-AF65-F5344CB8AC3E}">
        <p14:creationId xmlns:p14="http://schemas.microsoft.com/office/powerpoint/2010/main" val="261420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31165" y="396213"/>
            <a:ext cx="4780521" cy="9723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500" b="1" kern="1200" dirty="0">
                <a:solidFill>
                  <a:schemeClr val="tx1"/>
                </a:solidFill>
                <a:latin typeface="+mj-lt"/>
                <a:ea typeface="+mj-ea"/>
                <a:cs typeface="+mj-cs"/>
              </a:rPr>
              <a:t>City of Newburgh, NY</a:t>
            </a:r>
          </a:p>
        </p:txBody>
      </p:sp>
      <p:sp>
        <p:nvSpPr>
          <p:cNvPr id="4" name="TextBox 3"/>
          <p:cNvSpPr txBox="1"/>
          <p:nvPr/>
        </p:nvSpPr>
        <p:spPr>
          <a:xfrm>
            <a:off x="763155" y="1439477"/>
            <a:ext cx="4111027" cy="3283247"/>
          </a:xfrm>
          <a:prstGeom prst="rect">
            <a:avLst/>
          </a:prstGeom>
        </p:spPr>
        <p:txBody>
          <a:bodyPr vert="horz" lIns="91440" tIns="45720" rIns="91440" bIns="45720" rtlCol="0">
            <a:normAutofit fontScale="92500"/>
          </a:bodyPr>
          <a:lstStyle/>
          <a:p>
            <a:pPr defTabSz="914400">
              <a:lnSpc>
                <a:spcPct val="90000"/>
              </a:lnSpc>
              <a:spcAft>
                <a:spcPts val="600"/>
              </a:spcAft>
            </a:pPr>
            <a:endParaRPr lang="en-US" sz="1400" spc="-5" dirty="0"/>
          </a:p>
          <a:p>
            <a:pPr marL="457200" indent="-457200" defTabSz="914400">
              <a:lnSpc>
                <a:spcPct val="90000"/>
              </a:lnSpc>
              <a:spcAft>
                <a:spcPts val="600"/>
              </a:spcAft>
              <a:buFont typeface="Arial" panose="020B0604020202020204" pitchFamily="34" charset="0"/>
              <a:buChar char="•"/>
            </a:pPr>
            <a:r>
              <a:rPr lang="en-US" sz="2600" spc="-5" dirty="0">
                <a:effectLst/>
              </a:rPr>
              <a:t>A</a:t>
            </a:r>
            <a:r>
              <a:rPr lang="en-US" sz="2600" dirty="0">
                <a:effectLst/>
              </a:rPr>
              <a:t>pproximately</a:t>
            </a:r>
            <a:r>
              <a:rPr lang="en-US" sz="2600" spc="-40" dirty="0">
                <a:effectLst/>
              </a:rPr>
              <a:t> </a:t>
            </a:r>
            <a:r>
              <a:rPr lang="en-US" sz="2600" dirty="0">
                <a:effectLst/>
              </a:rPr>
              <a:t>60 </a:t>
            </a:r>
            <a:r>
              <a:rPr lang="en-US" sz="2600" spc="-5" dirty="0">
                <a:effectLst/>
              </a:rPr>
              <a:t>miles</a:t>
            </a:r>
            <a:r>
              <a:rPr lang="en-US" sz="2600" dirty="0">
                <a:effectLst/>
              </a:rPr>
              <a:t> </a:t>
            </a:r>
            <a:r>
              <a:rPr lang="en-US" sz="2600" spc="-5" dirty="0">
                <a:effectLst/>
              </a:rPr>
              <a:t>north</a:t>
            </a:r>
            <a:r>
              <a:rPr lang="en-US" sz="2600" spc="10" dirty="0">
                <a:effectLst/>
              </a:rPr>
              <a:t> </a:t>
            </a:r>
            <a:r>
              <a:rPr lang="en-US" sz="2600" dirty="0">
                <a:effectLst/>
              </a:rPr>
              <a:t>of</a:t>
            </a:r>
            <a:r>
              <a:rPr lang="en-US" sz="2600" spc="-5" dirty="0">
                <a:effectLst/>
              </a:rPr>
              <a:t> New </a:t>
            </a:r>
            <a:r>
              <a:rPr lang="en-US" sz="2600" dirty="0">
                <a:effectLst/>
              </a:rPr>
              <a:t>York City</a:t>
            </a:r>
            <a:r>
              <a:rPr lang="en-US" sz="2600" spc="-25" dirty="0">
                <a:effectLst/>
              </a:rPr>
              <a:t> </a:t>
            </a:r>
            <a:r>
              <a:rPr lang="en-US" sz="2600" dirty="0">
                <a:effectLst/>
              </a:rPr>
              <a:t>on the</a:t>
            </a:r>
            <a:r>
              <a:rPr lang="en-US" sz="2600" spc="5" dirty="0">
                <a:effectLst/>
              </a:rPr>
              <a:t> </a:t>
            </a:r>
            <a:r>
              <a:rPr lang="en-US" sz="2600" spc="-5" dirty="0">
                <a:effectLst/>
              </a:rPr>
              <a:t>west</a:t>
            </a:r>
            <a:r>
              <a:rPr lang="en-US" sz="2600" dirty="0">
                <a:effectLst/>
              </a:rPr>
              <a:t> side</a:t>
            </a:r>
            <a:r>
              <a:rPr lang="en-US" sz="2600" spc="-5" dirty="0">
                <a:effectLst/>
              </a:rPr>
              <a:t> </a:t>
            </a:r>
            <a:r>
              <a:rPr lang="en-US" sz="2600" dirty="0">
                <a:effectLst/>
              </a:rPr>
              <a:t>of</a:t>
            </a:r>
            <a:r>
              <a:rPr lang="en-US" sz="2600" spc="-5" dirty="0">
                <a:effectLst/>
              </a:rPr>
              <a:t> </a:t>
            </a:r>
            <a:r>
              <a:rPr lang="en-US" sz="2600" dirty="0">
                <a:effectLst/>
              </a:rPr>
              <a:t>the</a:t>
            </a:r>
            <a:r>
              <a:rPr lang="en-US" sz="2600" spc="-5" dirty="0">
                <a:effectLst/>
              </a:rPr>
              <a:t> Hudson</a:t>
            </a:r>
            <a:r>
              <a:rPr lang="en-US" sz="2600" spc="310" dirty="0">
                <a:effectLst/>
              </a:rPr>
              <a:t> </a:t>
            </a:r>
            <a:r>
              <a:rPr lang="en-US" sz="2600" spc="-5" dirty="0">
                <a:effectLst/>
              </a:rPr>
              <a:t>River, Orange </a:t>
            </a:r>
            <a:r>
              <a:rPr lang="en-US" sz="2600" dirty="0">
                <a:effectLst/>
              </a:rPr>
              <a:t>County </a:t>
            </a:r>
            <a:endParaRPr lang="en-US" sz="2600" spc="10" dirty="0"/>
          </a:p>
          <a:p>
            <a:pPr lvl="1" indent="-228600" defTabSz="914400">
              <a:lnSpc>
                <a:spcPct val="90000"/>
              </a:lnSpc>
              <a:spcAft>
                <a:spcPts val="600"/>
              </a:spcAft>
              <a:buFont typeface="Arial" panose="020B0604020202020204" pitchFamily="34" charset="0"/>
              <a:buChar char="•"/>
            </a:pPr>
            <a:r>
              <a:rPr lang="en-US" sz="2600" spc="-5" dirty="0"/>
              <a:t>S</a:t>
            </a:r>
            <a:r>
              <a:rPr lang="en-US" sz="2600" spc="-5" dirty="0">
                <a:effectLst/>
              </a:rPr>
              <a:t>mall,</a:t>
            </a:r>
            <a:r>
              <a:rPr lang="en-US" sz="2600" dirty="0">
                <a:effectLst/>
              </a:rPr>
              <a:t> densely</a:t>
            </a:r>
            <a:r>
              <a:rPr lang="en-US" sz="2600" spc="-25" dirty="0">
                <a:effectLst/>
              </a:rPr>
              <a:t> </a:t>
            </a:r>
            <a:r>
              <a:rPr lang="en-US" sz="2600" dirty="0">
                <a:effectLst/>
              </a:rPr>
              <a:t>populated city</a:t>
            </a:r>
            <a:r>
              <a:rPr lang="en-US" sz="2600" spc="-15" dirty="0"/>
              <a:t>, 28,834 </a:t>
            </a:r>
            <a:r>
              <a:rPr lang="en-US" sz="2600" spc="-5" dirty="0">
                <a:effectLst/>
              </a:rPr>
              <a:t>people</a:t>
            </a:r>
          </a:p>
          <a:p>
            <a:pPr lvl="1" indent="-228600" defTabSz="914400">
              <a:lnSpc>
                <a:spcPct val="90000"/>
              </a:lnSpc>
              <a:spcAft>
                <a:spcPts val="600"/>
              </a:spcAft>
              <a:buFont typeface="Arial" panose="020B0604020202020204" pitchFamily="34" charset="0"/>
              <a:buChar char="•"/>
            </a:pPr>
            <a:r>
              <a:rPr lang="en-US" sz="2600" spc="-5" dirty="0"/>
              <a:t>S</a:t>
            </a:r>
            <a:r>
              <a:rPr lang="en-US" sz="2600" dirty="0">
                <a:effectLst/>
              </a:rPr>
              <a:t>urface</a:t>
            </a:r>
            <a:r>
              <a:rPr lang="en-US" sz="2600" spc="-5" dirty="0">
                <a:effectLst/>
              </a:rPr>
              <a:t> area </a:t>
            </a:r>
            <a:r>
              <a:rPr lang="en-US" sz="2600" spc="5" dirty="0">
                <a:effectLst/>
              </a:rPr>
              <a:t>of</a:t>
            </a:r>
            <a:r>
              <a:rPr lang="en-US" sz="2600" spc="-5" dirty="0">
                <a:effectLst/>
              </a:rPr>
              <a:t> </a:t>
            </a:r>
            <a:r>
              <a:rPr lang="en-US" sz="2600" dirty="0">
                <a:effectLst/>
              </a:rPr>
              <a:t>3.8 square</a:t>
            </a:r>
            <a:r>
              <a:rPr lang="en-US" sz="2600" spc="5" dirty="0">
                <a:effectLst/>
              </a:rPr>
              <a:t> </a:t>
            </a:r>
            <a:r>
              <a:rPr lang="en-US" sz="2600" spc="-5" dirty="0">
                <a:effectLst/>
              </a:rPr>
              <a:t>miles</a:t>
            </a:r>
            <a:r>
              <a:rPr lang="en-US" sz="2600" dirty="0">
                <a:effectLst/>
              </a:rPr>
              <a:t> </a:t>
            </a:r>
          </a:p>
          <a:p>
            <a:pPr lvl="1" indent="-228600" defTabSz="914400">
              <a:lnSpc>
                <a:spcPct val="90000"/>
              </a:lnSpc>
              <a:spcAft>
                <a:spcPts val="600"/>
              </a:spcAft>
              <a:buFont typeface="Arial" panose="020B0604020202020204" pitchFamily="34" charset="0"/>
              <a:buChar char="•"/>
            </a:pPr>
            <a:endParaRPr lang="en-US" sz="2600" dirty="0">
              <a:effectLst/>
            </a:endParaRPr>
          </a:p>
          <a:p>
            <a:pPr indent="-228600" defTabSz="914400">
              <a:lnSpc>
                <a:spcPct val="90000"/>
              </a:lnSpc>
              <a:spcAft>
                <a:spcPts val="600"/>
              </a:spcAft>
              <a:buFont typeface="Arial" panose="020B0604020202020204" pitchFamily="34" charset="0"/>
              <a:buChar char="•"/>
            </a:pPr>
            <a:endParaRPr lang="en-US" sz="2600" dirty="0"/>
          </a:p>
          <a:p>
            <a:pPr marL="742950" lvl="1"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pic>
        <p:nvPicPr>
          <p:cNvPr id="6" name="Picture 5">
            <a:extLst>
              <a:ext uri="{FF2B5EF4-FFF2-40B4-BE49-F238E27FC236}">
                <a16:creationId xmlns:a16="http://schemas.microsoft.com/office/drawing/2014/main" id="{D439BA23-1913-1BDA-A3AF-E97B879DDB56}"/>
              </a:ext>
            </a:extLst>
          </p:cNvPr>
          <p:cNvPicPr>
            <a:picLocks noChangeAspect="1"/>
          </p:cNvPicPr>
          <p:nvPr/>
        </p:nvPicPr>
        <p:blipFill rotWithShape="1">
          <a:blip r:embed="rId2"/>
          <a:srcRect t="116" r="3" b="3"/>
          <a:stretch/>
        </p:blipFill>
        <p:spPr>
          <a:xfrm>
            <a:off x="5139785" y="513648"/>
            <a:ext cx="3809993" cy="2502158"/>
          </a:xfrm>
          <a:prstGeom prst="rect">
            <a:avLst/>
          </a:prstGeom>
        </p:spPr>
      </p:pic>
      <p:sp>
        <p:nvSpPr>
          <p:cNvPr id="3" name="TextBox 2">
            <a:extLst>
              <a:ext uri="{FF2B5EF4-FFF2-40B4-BE49-F238E27FC236}">
                <a16:creationId xmlns:a16="http://schemas.microsoft.com/office/drawing/2014/main" id="{92C6B0EF-ECA3-DF9E-9BC7-E58E47534B71}"/>
              </a:ext>
            </a:extLst>
          </p:cNvPr>
          <p:cNvSpPr txBox="1"/>
          <p:nvPr/>
        </p:nvSpPr>
        <p:spPr>
          <a:xfrm>
            <a:off x="2513093" y="1862294"/>
            <a:ext cx="8155069" cy="784830"/>
          </a:xfrm>
          <a:prstGeom prst="rect">
            <a:avLst/>
          </a:prstGeom>
          <a:noFill/>
        </p:spPr>
        <p:txBody>
          <a:bodyPr wrap="square" rtlCol="0">
            <a:spAutoFit/>
          </a:bodyPr>
          <a:lstStyle/>
          <a:p>
            <a:pPr>
              <a:spcAft>
                <a:spcPts val="600"/>
              </a:spcAft>
            </a:pPr>
            <a:endParaRPr lang="en-US" sz="20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2000"/>
          </a:p>
        </p:txBody>
      </p:sp>
      <p:sp>
        <p:nvSpPr>
          <p:cNvPr id="7" name="TextBox 6">
            <a:extLst>
              <a:ext uri="{FF2B5EF4-FFF2-40B4-BE49-F238E27FC236}">
                <a16:creationId xmlns:a16="http://schemas.microsoft.com/office/drawing/2014/main" id="{2B533290-5242-4CB6-371F-AC0B52A0F32D}"/>
              </a:ext>
            </a:extLst>
          </p:cNvPr>
          <p:cNvSpPr txBox="1"/>
          <p:nvPr/>
        </p:nvSpPr>
        <p:spPr>
          <a:xfrm>
            <a:off x="3954525" y="6332805"/>
            <a:ext cx="1586748" cy="215444"/>
          </a:xfrm>
          <a:prstGeom prst="rect">
            <a:avLst/>
          </a:prstGeom>
          <a:noFill/>
        </p:spPr>
        <p:txBody>
          <a:bodyPr wrap="square" rtlCol="0">
            <a:spAutoFit/>
          </a:bodyPr>
          <a:lstStyle/>
          <a:p>
            <a:r>
              <a:rPr lang="en-US" sz="800" dirty="0"/>
              <a:t>Source: CPD Maps</a:t>
            </a:r>
          </a:p>
        </p:txBody>
      </p:sp>
      <p:sp>
        <p:nvSpPr>
          <p:cNvPr id="5" name="TextBox 4">
            <a:extLst>
              <a:ext uri="{FF2B5EF4-FFF2-40B4-BE49-F238E27FC236}">
                <a16:creationId xmlns:a16="http://schemas.microsoft.com/office/drawing/2014/main" id="{EB0E2553-7DC8-CB92-3686-E94765E2EAE2}"/>
              </a:ext>
            </a:extLst>
          </p:cNvPr>
          <p:cNvSpPr txBox="1"/>
          <p:nvPr/>
        </p:nvSpPr>
        <p:spPr>
          <a:xfrm rot="20880025">
            <a:off x="940485" y="4899206"/>
            <a:ext cx="2986973" cy="646331"/>
          </a:xfrm>
          <a:prstGeom prst="rect">
            <a:avLst/>
          </a:prstGeom>
          <a:noFill/>
        </p:spPr>
        <p:txBody>
          <a:bodyPr wrap="square" rtlCol="0">
            <a:spAutoFit/>
          </a:bodyPr>
          <a:lstStyle/>
          <a:p>
            <a:r>
              <a:rPr lang="en-US" b="1" dirty="0">
                <a:solidFill>
                  <a:srgbClr val="0070C0"/>
                </a:solidFill>
              </a:rPr>
              <a:t>Fun Fact! Birthplace of the “I Love Lucy!” Show</a:t>
            </a:r>
          </a:p>
        </p:txBody>
      </p:sp>
      <p:pic>
        <p:nvPicPr>
          <p:cNvPr id="8" name="Picture 7" descr="Map&#10;&#10;Description automatically generated">
            <a:extLst>
              <a:ext uri="{FF2B5EF4-FFF2-40B4-BE49-F238E27FC236}">
                <a16:creationId xmlns:a16="http://schemas.microsoft.com/office/drawing/2014/main" id="{F8EE5B5D-E769-1273-08CF-B938F7ED1555}"/>
              </a:ext>
            </a:extLst>
          </p:cNvPr>
          <p:cNvPicPr>
            <a:picLocks noChangeAspect="1"/>
          </p:cNvPicPr>
          <p:nvPr/>
        </p:nvPicPr>
        <p:blipFill>
          <a:blip r:embed="rId3"/>
          <a:stretch>
            <a:fillRect/>
          </a:stretch>
        </p:blipFill>
        <p:spPr>
          <a:xfrm>
            <a:off x="5066118" y="3491777"/>
            <a:ext cx="3035970" cy="2492674"/>
          </a:xfrm>
          <a:prstGeom prst="rect">
            <a:avLst/>
          </a:prstGeom>
        </p:spPr>
      </p:pic>
    </p:spTree>
    <p:extLst>
      <p:ext uri="{BB962C8B-B14F-4D97-AF65-F5344CB8AC3E}">
        <p14:creationId xmlns:p14="http://schemas.microsoft.com/office/powerpoint/2010/main" val="788007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780711" y="324448"/>
            <a:ext cx="7574619" cy="9723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200" b="1" kern="1200" dirty="0">
                <a:solidFill>
                  <a:schemeClr val="tx1"/>
                </a:solidFill>
                <a:latin typeface="+mj-lt"/>
                <a:ea typeface="+mj-ea"/>
                <a:cs typeface="+mj-cs"/>
              </a:rPr>
              <a:t>City of Newburgh – Race &amp; Hispanic Origin </a:t>
            </a:r>
          </a:p>
        </p:txBody>
      </p:sp>
      <p:sp>
        <p:nvSpPr>
          <p:cNvPr id="4" name="TextBox 3"/>
          <p:cNvSpPr txBox="1"/>
          <p:nvPr/>
        </p:nvSpPr>
        <p:spPr>
          <a:xfrm>
            <a:off x="780711" y="2783145"/>
            <a:ext cx="2989616" cy="2588458"/>
          </a:xfrm>
          <a:prstGeom prst="rect">
            <a:avLst/>
          </a:prstGeom>
        </p:spPr>
        <p:txBody>
          <a:bodyPr vert="horz" lIns="91440" tIns="45720" rIns="91440" bIns="45720" rtlCol="0">
            <a:normAutofit/>
          </a:bodyPr>
          <a:lstStyle/>
          <a:p>
            <a:pPr marL="228600" lvl="1" defTabSz="914400">
              <a:lnSpc>
                <a:spcPct val="90000"/>
              </a:lnSpc>
              <a:spcAft>
                <a:spcPts val="600"/>
              </a:spcAft>
            </a:pPr>
            <a:endParaRPr lang="en-US" sz="1400" spc="-5"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3" name="TextBox 2">
            <a:extLst>
              <a:ext uri="{FF2B5EF4-FFF2-40B4-BE49-F238E27FC236}">
                <a16:creationId xmlns:a16="http://schemas.microsoft.com/office/drawing/2014/main" id="{92C6B0EF-ECA3-DF9E-9BC7-E58E47534B71}"/>
              </a:ext>
            </a:extLst>
          </p:cNvPr>
          <p:cNvSpPr txBox="1"/>
          <p:nvPr/>
        </p:nvSpPr>
        <p:spPr>
          <a:xfrm>
            <a:off x="2757431" y="2564460"/>
            <a:ext cx="8155069" cy="784830"/>
          </a:xfrm>
          <a:prstGeom prst="rect">
            <a:avLst/>
          </a:prstGeom>
          <a:noFill/>
        </p:spPr>
        <p:txBody>
          <a:bodyPr wrap="square" rtlCol="0">
            <a:spAutoFit/>
          </a:bodyPr>
          <a:lstStyle/>
          <a:p>
            <a:pPr>
              <a:spcAft>
                <a:spcPts val="600"/>
              </a:spcAft>
            </a:pPr>
            <a:endParaRPr lang="en-US" sz="20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3F955291-D729-7C33-223D-E68D26D24C46}"/>
              </a:ext>
            </a:extLst>
          </p:cNvPr>
          <p:cNvSpPr txBox="1"/>
          <p:nvPr/>
        </p:nvSpPr>
        <p:spPr>
          <a:xfrm>
            <a:off x="3954525" y="6332805"/>
            <a:ext cx="1586748" cy="215444"/>
          </a:xfrm>
          <a:prstGeom prst="rect">
            <a:avLst/>
          </a:prstGeom>
          <a:noFill/>
        </p:spPr>
        <p:txBody>
          <a:bodyPr wrap="square" rtlCol="0">
            <a:spAutoFit/>
          </a:bodyPr>
          <a:lstStyle/>
          <a:p>
            <a:r>
              <a:rPr lang="en-US" sz="800" dirty="0"/>
              <a:t>Source: US Census</a:t>
            </a:r>
          </a:p>
        </p:txBody>
      </p:sp>
      <p:pic>
        <p:nvPicPr>
          <p:cNvPr id="6" name="Picture 5">
            <a:extLst>
              <a:ext uri="{FF2B5EF4-FFF2-40B4-BE49-F238E27FC236}">
                <a16:creationId xmlns:a16="http://schemas.microsoft.com/office/drawing/2014/main" id="{1C219ED7-A759-3D35-2CC6-99CD48E6E435}"/>
              </a:ext>
            </a:extLst>
          </p:cNvPr>
          <p:cNvPicPr>
            <a:picLocks noChangeAspect="1"/>
          </p:cNvPicPr>
          <p:nvPr/>
        </p:nvPicPr>
        <p:blipFill>
          <a:blip r:embed="rId2"/>
          <a:stretch>
            <a:fillRect/>
          </a:stretch>
        </p:blipFill>
        <p:spPr>
          <a:xfrm>
            <a:off x="913914" y="1708039"/>
            <a:ext cx="7308212" cy="3928773"/>
          </a:xfrm>
          <a:prstGeom prst="rect">
            <a:avLst/>
          </a:prstGeom>
        </p:spPr>
      </p:pic>
    </p:spTree>
    <p:extLst>
      <p:ext uri="{BB962C8B-B14F-4D97-AF65-F5344CB8AC3E}">
        <p14:creationId xmlns:p14="http://schemas.microsoft.com/office/powerpoint/2010/main" val="1933383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179950" y="515496"/>
            <a:ext cx="7223095" cy="61642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2800" b="1" kern="1200" dirty="0">
                <a:solidFill>
                  <a:schemeClr val="tx1"/>
                </a:solidFill>
                <a:latin typeface="+mj-lt"/>
                <a:ea typeface="+mj-ea"/>
                <a:cs typeface="+mj-cs"/>
              </a:rPr>
              <a:t>City of Newburgh – Additional Information</a:t>
            </a:r>
          </a:p>
        </p:txBody>
      </p:sp>
      <p:sp>
        <p:nvSpPr>
          <p:cNvPr id="3" name="TextBox 2">
            <a:extLst>
              <a:ext uri="{FF2B5EF4-FFF2-40B4-BE49-F238E27FC236}">
                <a16:creationId xmlns:a16="http://schemas.microsoft.com/office/drawing/2014/main" id="{92C6B0EF-ECA3-DF9E-9BC7-E58E47534B71}"/>
              </a:ext>
            </a:extLst>
          </p:cNvPr>
          <p:cNvSpPr txBox="1"/>
          <p:nvPr/>
        </p:nvSpPr>
        <p:spPr>
          <a:xfrm>
            <a:off x="2757431" y="2564460"/>
            <a:ext cx="8155069" cy="784830"/>
          </a:xfrm>
          <a:prstGeom prst="rect">
            <a:avLst/>
          </a:prstGeom>
          <a:noFill/>
        </p:spPr>
        <p:txBody>
          <a:bodyPr wrap="square" rtlCol="0">
            <a:spAutoFit/>
          </a:bodyPr>
          <a:lstStyle/>
          <a:p>
            <a:pPr>
              <a:spcAft>
                <a:spcPts val="600"/>
              </a:spcAft>
            </a:pPr>
            <a:endParaRPr lang="en-US" sz="20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3F955291-D729-7C33-223D-E68D26D24C46}"/>
              </a:ext>
            </a:extLst>
          </p:cNvPr>
          <p:cNvSpPr txBox="1"/>
          <p:nvPr/>
        </p:nvSpPr>
        <p:spPr>
          <a:xfrm>
            <a:off x="3954525" y="6332805"/>
            <a:ext cx="1586748" cy="215444"/>
          </a:xfrm>
          <a:prstGeom prst="rect">
            <a:avLst/>
          </a:prstGeom>
          <a:noFill/>
        </p:spPr>
        <p:txBody>
          <a:bodyPr wrap="square" rtlCol="0">
            <a:spAutoFit/>
          </a:bodyPr>
          <a:lstStyle/>
          <a:p>
            <a:r>
              <a:rPr lang="en-US" sz="800" dirty="0"/>
              <a:t>Source: US Census</a:t>
            </a:r>
          </a:p>
        </p:txBody>
      </p:sp>
      <p:pic>
        <p:nvPicPr>
          <p:cNvPr id="5" name="Picture 4">
            <a:extLst>
              <a:ext uri="{FF2B5EF4-FFF2-40B4-BE49-F238E27FC236}">
                <a16:creationId xmlns:a16="http://schemas.microsoft.com/office/drawing/2014/main" id="{708E048A-3B9D-10E7-3E09-400ED67E80C3}"/>
              </a:ext>
            </a:extLst>
          </p:cNvPr>
          <p:cNvPicPr>
            <a:picLocks noChangeAspect="1"/>
          </p:cNvPicPr>
          <p:nvPr/>
        </p:nvPicPr>
        <p:blipFill>
          <a:blip r:embed="rId2"/>
          <a:stretch>
            <a:fillRect/>
          </a:stretch>
        </p:blipFill>
        <p:spPr>
          <a:xfrm>
            <a:off x="857250" y="1955496"/>
            <a:ext cx="7603301" cy="1473504"/>
          </a:xfrm>
          <a:prstGeom prst="rect">
            <a:avLst/>
          </a:prstGeom>
        </p:spPr>
      </p:pic>
    </p:spTree>
    <p:extLst>
      <p:ext uri="{BB962C8B-B14F-4D97-AF65-F5344CB8AC3E}">
        <p14:creationId xmlns:p14="http://schemas.microsoft.com/office/powerpoint/2010/main" val="3388164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23675" y="324448"/>
            <a:ext cx="4780521" cy="9723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500" b="1" kern="1200" dirty="0">
                <a:solidFill>
                  <a:schemeClr val="tx1"/>
                </a:solidFill>
                <a:latin typeface="+mj-lt"/>
                <a:ea typeface="+mj-ea"/>
                <a:cs typeface="+mj-cs"/>
              </a:rPr>
              <a:t>City of Newburgh</a:t>
            </a:r>
          </a:p>
        </p:txBody>
      </p:sp>
      <p:pic>
        <p:nvPicPr>
          <p:cNvPr id="4098" name="Picture 2" descr="http://static1.squarespace.com/static/53aafa95e4b0e6d6b389f14a/t/55ca23dce4b042fd775566f0/1439310812672/?format=300w"/>
          <p:cNvPicPr>
            <a:picLocks noChangeAspect="1" noChangeArrowheads="1"/>
          </p:cNvPicPr>
          <p:nvPr/>
        </p:nvPicPr>
        <p:blipFill rotWithShape="1">
          <a:blip r:embed="rId2">
            <a:extLst>
              <a:ext uri="{28A0092B-C50C-407E-A947-70E740481C1C}">
                <a14:useLocalDpi xmlns:a14="http://schemas.microsoft.com/office/drawing/2010/main" val="0"/>
              </a:ext>
            </a:extLst>
          </a:blip>
          <a:srcRect t="10352" r="1" b="9604"/>
          <a:stretch/>
        </p:blipFill>
        <p:spPr bwMode="auto">
          <a:xfrm>
            <a:off x="5528021" y="163647"/>
            <a:ext cx="2989614" cy="1536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711" y="2783145"/>
            <a:ext cx="2989616" cy="2588458"/>
          </a:xfrm>
          <a:prstGeom prst="rect">
            <a:avLst/>
          </a:prstGeom>
        </p:spPr>
        <p:txBody>
          <a:bodyPr vert="horz" lIns="91440" tIns="45720" rIns="91440" bIns="45720" rtlCol="0">
            <a:normAutofit/>
          </a:bodyPr>
          <a:lstStyle/>
          <a:p>
            <a:pPr marL="228600" lvl="1" defTabSz="914400">
              <a:lnSpc>
                <a:spcPct val="90000"/>
              </a:lnSpc>
              <a:spcAft>
                <a:spcPts val="600"/>
              </a:spcAft>
            </a:pPr>
            <a:endParaRPr lang="en-US" sz="1400" spc="-5"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3" name="TextBox 2">
            <a:extLst>
              <a:ext uri="{FF2B5EF4-FFF2-40B4-BE49-F238E27FC236}">
                <a16:creationId xmlns:a16="http://schemas.microsoft.com/office/drawing/2014/main" id="{92C6B0EF-ECA3-DF9E-9BC7-E58E47534B71}"/>
              </a:ext>
            </a:extLst>
          </p:cNvPr>
          <p:cNvSpPr txBox="1"/>
          <p:nvPr/>
        </p:nvSpPr>
        <p:spPr>
          <a:xfrm>
            <a:off x="2757431" y="2564460"/>
            <a:ext cx="8155069" cy="784830"/>
          </a:xfrm>
          <a:prstGeom prst="rect">
            <a:avLst/>
          </a:prstGeom>
          <a:noFill/>
        </p:spPr>
        <p:txBody>
          <a:bodyPr wrap="square" rtlCol="0">
            <a:spAutoFit/>
          </a:bodyPr>
          <a:lstStyle/>
          <a:p>
            <a:pPr>
              <a:spcAft>
                <a:spcPts val="600"/>
              </a:spcAft>
            </a:pPr>
            <a:endParaRPr lang="en-US" sz="20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2000" dirty="0"/>
          </a:p>
        </p:txBody>
      </p:sp>
      <p:sp>
        <p:nvSpPr>
          <p:cNvPr id="9" name="TextBox 8">
            <a:extLst>
              <a:ext uri="{FF2B5EF4-FFF2-40B4-BE49-F238E27FC236}">
                <a16:creationId xmlns:a16="http://schemas.microsoft.com/office/drawing/2014/main" id="{E33F6998-F51A-DDB1-4ACA-06DF6A82DB84}"/>
              </a:ext>
            </a:extLst>
          </p:cNvPr>
          <p:cNvSpPr txBox="1"/>
          <p:nvPr/>
        </p:nvSpPr>
        <p:spPr>
          <a:xfrm>
            <a:off x="1223675" y="2107521"/>
            <a:ext cx="5450983" cy="1200329"/>
          </a:xfrm>
          <a:prstGeom prst="rect">
            <a:avLst/>
          </a:prstGeom>
          <a:noFill/>
        </p:spPr>
        <p:txBody>
          <a:bodyPr wrap="square">
            <a:spAutoFit/>
          </a:bodyPr>
          <a:lstStyle/>
          <a:p>
            <a:r>
              <a:rPr lang="en-US" b="1" dirty="0">
                <a:solidFill>
                  <a:srgbClr val="000000"/>
                </a:solidFill>
                <a:latin typeface="Arial" panose="020B0604020202020204" pitchFamily="34" charset="0"/>
              </a:rPr>
              <a:t>The City of Newburgh receives annual Community Development Block Grant (CDBG) Entitlement funding of approximately $850,000.00</a:t>
            </a:r>
            <a:endParaRPr lang="en-US" b="1" dirty="0"/>
          </a:p>
        </p:txBody>
      </p:sp>
      <p:pic>
        <p:nvPicPr>
          <p:cNvPr id="8" name="Picture 7" descr="A group of people working in a garden&#10;&#10;Description automatically generated with low confidence">
            <a:extLst>
              <a:ext uri="{FF2B5EF4-FFF2-40B4-BE49-F238E27FC236}">
                <a16:creationId xmlns:a16="http://schemas.microsoft.com/office/drawing/2014/main" id="{F2569EB6-13ED-2910-AD80-5A4392290D56}"/>
              </a:ext>
            </a:extLst>
          </p:cNvPr>
          <p:cNvPicPr>
            <a:picLocks noChangeAspect="1"/>
          </p:cNvPicPr>
          <p:nvPr/>
        </p:nvPicPr>
        <p:blipFill>
          <a:blip r:embed="rId3"/>
          <a:stretch>
            <a:fillRect/>
          </a:stretch>
        </p:blipFill>
        <p:spPr>
          <a:xfrm>
            <a:off x="1123950" y="4060704"/>
            <a:ext cx="3867150" cy="2175272"/>
          </a:xfrm>
          <a:prstGeom prst="rect">
            <a:avLst/>
          </a:prstGeom>
        </p:spPr>
      </p:pic>
      <p:pic>
        <p:nvPicPr>
          <p:cNvPr id="11" name="Picture 10">
            <a:extLst>
              <a:ext uri="{FF2B5EF4-FFF2-40B4-BE49-F238E27FC236}">
                <a16:creationId xmlns:a16="http://schemas.microsoft.com/office/drawing/2014/main" id="{FBDE7202-483A-D8D4-650F-FAE4CE38F1A7}"/>
              </a:ext>
            </a:extLst>
          </p:cNvPr>
          <p:cNvPicPr>
            <a:picLocks noChangeAspect="1"/>
          </p:cNvPicPr>
          <p:nvPr/>
        </p:nvPicPr>
        <p:blipFill>
          <a:blip r:embed="rId4"/>
          <a:stretch>
            <a:fillRect/>
          </a:stretch>
        </p:blipFill>
        <p:spPr>
          <a:xfrm>
            <a:off x="5687001" y="3183568"/>
            <a:ext cx="2893404" cy="2656703"/>
          </a:xfrm>
          <a:prstGeom prst="rect">
            <a:avLst/>
          </a:prstGeom>
        </p:spPr>
      </p:pic>
    </p:spTree>
    <p:extLst>
      <p:ext uri="{BB962C8B-B14F-4D97-AF65-F5344CB8AC3E}">
        <p14:creationId xmlns:p14="http://schemas.microsoft.com/office/powerpoint/2010/main" val="36867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23675" y="324448"/>
            <a:ext cx="4780521" cy="9723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500" b="1" kern="1200" dirty="0">
                <a:solidFill>
                  <a:schemeClr val="tx1"/>
                </a:solidFill>
                <a:latin typeface="+mj-lt"/>
                <a:ea typeface="+mj-ea"/>
                <a:cs typeface="+mj-cs"/>
              </a:rPr>
              <a:t>City of Newburgh</a:t>
            </a:r>
          </a:p>
        </p:txBody>
      </p:sp>
      <p:pic>
        <p:nvPicPr>
          <p:cNvPr id="4098" name="Picture 2" descr="http://static1.squarespace.com/static/53aafa95e4b0e6d6b389f14a/t/55ca23dce4b042fd775566f0/1439310812672/?format=300w"/>
          <p:cNvPicPr>
            <a:picLocks noChangeAspect="1" noChangeArrowheads="1"/>
          </p:cNvPicPr>
          <p:nvPr/>
        </p:nvPicPr>
        <p:blipFill rotWithShape="1">
          <a:blip r:embed="rId2">
            <a:extLst>
              <a:ext uri="{28A0092B-C50C-407E-A947-70E740481C1C}">
                <a14:useLocalDpi xmlns:a14="http://schemas.microsoft.com/office/drawing/2010/main" val="0"/>
              </a:ext>
            </a:extLst>
          </a:blip>
          <a:srcRect t="10352" r="1" b="9604"/>
          <a:stretch/>
        </p:blipFill>
        <p:spPr bwMode="auto">
          <a:xfrm>
            <a:off x="5528021" y="163647"/>
            <a:ext cx="2989614" cy="1536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711" y="2783145"/>
            <a:ext cx="2989616" cy="2588458"/>
          </a:xfrm>
          <a:prstGeom prst="rect">
            <a:avLst/>
          </a:prstGeom>
        </p:spPr>
        <p:txBody>
          <a:bodyPr vert="horz" lIns="91440" tIns="45720" rIns="91440" bIns="45720" rtlCol="0">
            <a:normAutofit/>
          </a:bodyPr>
          <a:lstStyle/>
          <a:p>
            <a:pPr marL="228600" lvl="1" defTabSz="914400">
              <a:lnSpc>
                <a:spcPct val="90000"/>
              </a:lnSpc>
              <a:spcAft>
                <a:spcPts val="600"/>
              </a:spcAft>
            </a:pPr>
            <a:endParaRPr lang="en-US" sz="1400" spc="-5"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3" name="TextBox 2">
            <a:extLst>
              <a:ext uri="{FF2B5EF4-FFF2-40B4-BE49-F238E27FC236}">
                <a16:creationId xmlns:a16="http://schemas.microsoft.com/office/drawing/2014/main" id="{92C6B0EF-ECA3-DF9E-9BC7-E58E47534B71}"/>
              </a:ext>
            </a:extLst>
          </p:cNvPr>
          <p:cNvSpPr txBox="1"/>
          <p:nvPr/>
        </p:nvSpPr>
        <p:spPr>
          <a:xfrm>
            <a:off x="2757431" y="2564460"/>
            <a:ext cx="8155069" cy="784830"/>
          </a:xfrm>
          <a:prstGeom prst="rect">
            <a:avLst/>
          </a:prstGeom>
          <a:noFill/>
        </p:spPr>
        <p:txBody>
          <a:bodyPr wrap="square" rtlCol="0">
            <a:spAutoFit/>
          </a:bodyPr>
          <a:lstStyle/>
          <a:p>
            <a:pPr>
              <a:spcAft>
                <a:spcPts val="600"/>
              </a:spcAft>
            </a:pPr>
            <a:endParaRPr lang="en-US" sz="20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2000" dirty="0"/>
          </a:p>
        </p:txBody>
      </p:sp>
      <p:sp>
        <p:nvSpPr>
          <p:cNvPr id="9" name="TextBox 8">
            <a:extLst>
              <a:ext uri="{FF2B5EF4-FFF2-40B4-BE49-F238E27FC236}">
                <a16:creationId xmlns:a16="http://schemas.microsoft.com/office/drawing/2014/main" id="{E33F6998-F51A-DDB1-4ACA-06DF6A82DB84}"/>
              </a:ext>
            </a:extLst>
          </p:cNvPr>
          <p:cNvSpPr txBox="1"/>
          <p:nvPr/>
        </p:nvSpPr>
        <p:spPr>
          <a:xfrm>
            <a:off x="888443" y="1859660"/>
            <a:ext cx="5450983" cy="3416320"/>
          </a:xfrm>
          <a:prstGeom prst="rect">
            <a:avLst/>
          </a:prstGeom>
          <a:noFill/>
        </p:spPr>
        <p:txBody>
          <a:bodyPr wrap="square">
            <a:spAutoFit/>
          </a:bodyPr>
          <a:lstStyle/>
          <a:p>
            <a:r>
              <a:rPr lang="en-US" b="1" dirty="0">
                <a:solidFill>
                  <a:srgbClr val="000000"/>
                </a:solidFill>
                <a:latin typeface="Arial" panose="020B0604020202020204" pitchFamily="34" charset="0"/>
              </a:rPr>
              <a:t>Projects Include Activities in:</a:t>
            </a:r>
          </a:p>
          <a:p>
            <a:endParaRPr lang="en-US" b="1" dirty="0">
              <a:solidFill>
                <a:srgbClr val="000000"/>
              </a:solidFill>
              <a:latin typeface="Arial" panose="020B0604020202020204" pitchFamily="34" charset="0"/>
            </a:endParaRPr>
          </a:p>
          <a:p>
            <a:pPr marL="285750" indent="-285750">
              <a:buFont typeface="Wingdings" panose="05000000000000000000" pitchFamily="2" charset="2"/>
              <a:buChar char="ü"/>
            </a:pPr>
            <a:r>
              <a:rPr lang="en-US" b="1" dirty="0">
                <a:solidFill>
                  <a:srgbClr val="000000"/>
                </a:solidFill>
                <a:latin typeface="Arial" panose="020B0604020202020204" pitchFamily="34" charset="0"/>
              </a:rPr>
              <a:t>Infrastructure Improvements </a:t>
            </a:r>
          </a:p>
          <a:p>
            <a:endParaRPr lang="en-US" b="1" dirty="0">
              <a:solidFill>
                <a:srgbClr val="000000"/>
              </a:solidFill>
              <a:latin typeface="Arial" panose="020B0604020202020204" pitchFamily="34" charset="0"/>
            </a:endParaRPr>
          </a:p>
          <a:p>
            <a:pPr marL="285750" indent="-285750">
              <a:buFont typeface="Wingdings" panose="05000000000000000000" pitchFamily="2" charset="2"/>
              <a:buChar char="ü"/>
            </a:pPr>
            <a:r>
              <a:rPr lang="en-US" b="1" dirty="0">
                <a:solidFill>
                  <a:srgbClr val="000000"/>
                </a:solidFill>
                <a:latin typeface="Arial" panose="020B0604020202020204" pitchFamily="34" charset="0"/>
              </a:rPr>
              <a:t>Public Facility Improvements</a:t>
            </a:r>
          </a:p>
          <a:p>
            <a:endParaRPr lang="en-US" b="1" dirty="0">
              <a:solidFill>
                <a:srgbClr val="000000"/>
              </a:solidFill>
              <a:latin typeface="Arial" panose="020B0604020202020204" pitchFamily="34" charset="0"/>
            </a:endParaRPr>
          </a:p>
          <a:p>
            <a:pPr marL="285750" indent="-285750">
              <a:buFont typeface="Wingdings" panose="05000000000000000000" pitchFamily="2" charset="2"/>
              <a:buChar char="ü"/>
            </a:pPr>
            <a:r>
              <a:rPr lang="en-US" b="1" dirty="0">
                <a:solidFill>
                  <a:srgbClr val="000000"/>
                </a:solidFill>
                <a:latin typeface="Arial" panose="020B0604020202020204" pitchFamily="34" charset="0"/>
              </a:rPr>
              <a:t>Housing </a:t>
            </a:r>
          </a:p>
          <a:p>
            <a:endParaRPr lang="en-US" b="1" dirty="0">
              <a:solidFill>
                <a:srgbClr val="000000"/>
              </a:solidFill>
              <a:latin typeface="Arial" panose="020B0604020202020204" pitchFamily="34" charset="0"/>
            </a:endParaRPr>
          </a:p>
          <a:p>
            <a:pPr marL="285750" indent="-285750">
              <a:buFont typeface="Wingdings" panose="05000000000000000000" pitchFamily="2" charset="2"/>
              <a:buChar char="ü"/>
            </a:pPr>
            <a:r>
              <a:rPr lang="en-US" b="1" dirty="0">
                <a:solidFill>
                  <a:srgbClr val="000000"/>
                </a:solidFill>
                <a:latin typeface="Arial" panose="020B0604020202020204" pitchFamily="34" charset="0"/>
              </a:rPr>
              <a:t>Neighborhood Services</a:t>
            </a:r>
          </a:p>
          <a:p>
            <a:endParaRPr lang="en-US" b="1" dirty="0">
              <a:solidFill>
                <a:srgbClr val="000000"/>
              </a:solidFill>
              <a:latin typeface="Arial" panose="020B0604020202020204" pitchFamily="34" charset="0"/>
            </a:endParaRPr>
          </a:p>
          <a:p>
            <a:endParaRPr lang="en-US" b="1" dirty="0">
              <a:solidFill>
                <a:srgbClr val="000000"/>
              </a:solidFill>
              <a:latin typeface="Arial" panose="020B0604020202020204" pitchFamily="34" charset="0"/>
            </a:endParaRPr>
          </a:p>
          <a:p>
            <a:endParaRPr lang="en-US" b="1" dirty="0"/>
          </a:p>
        </p:txBody>
      </p:sp>
      <p:pic>
        <p:nvPicPr>
          <p:cNvPr id="8" name="Picture 7" descr="A group of people sitting on the ground&#10;&#10;Description automatically generated with low confidence">
            <a:extLst>
              <a:ext uri="{FF2B5EF4-FFF2-40B4-BE49-F238E27FC236}">
                <a16:creationId xmlns:a16="http://schemas.microsoft.com/office/drawing/2014/main" id="{F4ADA52F-67D1-6279-87E9-6D7EAA5FE7DD}"/>
              </a:ext>
            </a:extLst>
          </p:cNvPr>
          <p:cNvPicPr>
            <a:picLocks noChangeAspect="1"/>
          </p:cNvPicPr>
          <p:nvPr/>
        </p:nvPicPr>
        <p:blipFill>
          <a:blip r:embed="rId3"/>
          <a:stretch>
            <a:fillRect/>
          </a:stretch>
        </p:blipFill>
        <p:spPr>
          <a:xfrm>
            <a:off x="4452100" y="4402234"/>
            <a:ext cx="3716671" cy="2092348"/>
          </a:xfrm>
          <a:prstGeom prst="rect">
            <a:avLst/>
          </a:prstGeom>
        </p:spPr>
      </p:pic>
      <p:pic>
        <p:nvPicPr>
          <p:cNvPr id="10" name="Picture 9" descr="A group of people sitting in chairs in front of a stage&#10;&#10;Description automatically generated with low confidence">
            <a:extLst>
              <a:ext uri="{FF2B5EF4-FFF2-40B4-BE49-F238E27FC236}">
                <a16:creationId xmlns:a16="http://schemas.microsoft.com/office/drawing/2014/main" id="{B54A8C80-10DE-6F85-8739-9622273C09FE}"/>
              </a:ext>
            </a:extLst>
          </p:cNvPr>
          <p:cNvPicPr>
            <a:picLocks noChangeAspect="1"/>
          </p:cNvPicPr>
          <p:nvPr/>
        </p:nvPicPr>
        <p:blipFill>
          <a:blip r:embed="rId4"/>
          <a:stretch>
            <a:fillRect/>
          </a:stretch>
        </p:blipFill>
        <p:spPr>
          <a:xfrm>
            <a:off x="5640807" y="2024408"/>
            <a:ext cx="2789797" cy="2092348"/>
          </a:xfrm>
          <a:prstGeom prst="rect">
            <a:avLst/>
          </a:prstGeom>
        </p:spPr>
      </p:pic>
    </p:spTree>
    <p:extLst>
      <p:ext uri="{BB962C8B-B14F-4D97-AF65-F5344CB8AC3E}">
        <p14:creationId xmlns:p14="http://schemas.microsoft.com/office/powerpoint/2010/main" val="69267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1223675" y="324448"/>
            <a:ext cx="4780521" cy="9723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500" b="1" kern="1200" dirty="0">
                <a:solidFill>
                  <a:schemeClr val="tx1"/>
                </a:solidFill>
                <a:latin typeface="+mj-lt"/>
                <a:ea typeface="+mj-ea"/>
                <a:cs typeface="+mj-cs"/>
              </a:rPr>
              <a:t>City of Newburgh</a:t>
            </a:r>
          </a:p>
        </p:txBody>
      </p:sp>
      <p:pic>
        <p:nvPicPr>
          <p:cNvPr id="4098" name="Picture 2" descr="http://static1.squarespace.com/static/53aafa95e4b0e6d6b389f14a/t/55ca23dce4b042fd775566f0/1439310812672/?format=300w"/>
          <p:cNvPicPr>
            <a:picLocks noChangeAspect="1" noChangeArrowheads="1"/>
          </p:cNvPicPr>
          <p:nvPr/>
        </p:nvPicPr>
        <p:blipFill rotWithShape="1">
          <a:blip r:embed="rId2">
            <a:extLst>
              <a:ext uri="{28A0092B-C50C-407E-A947-70E740481C1C}">
                <a14:useLocalDpi xmlns:a14="http://schemas.microsoft.com/office/drawing/2010/main" val="0"/>
              </a:ext>
            </a:extLst>
          </a:blip>
          <a:srcRect t="10352" r="1" b="9604"/>
          <a:stretch/>
        </p:blipFill>
        <p:spPr bwMode="auto">
          <a:xfrm>
            <a:off x="5528021" y="163647"/>
            <a:ext cx="2989614" cy="1536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711" y="2783145"/>
            <a:ext cx="2989616" cy="2588458"/>
          </a:xfrm>
          <a:prstGeom prst="rect">
            <a:avLst/>
          </a:prstGeom>
        </p:spPr>
        <p:txBody>
          <a:bodyPr vert="horz" lIns="91440" tIns="45720" rIns="91440" bIns="45720" rtlCol="0">
            <a:normAutofit/>
          </a:bodyPr>
          <a:lstStyle/>
          <a:p>
            <a:pPr marL="228600" lvl="1" defTabSz="914400">
              <a:lnSpc>
                <a:spcPct val="90000"/>
              </a:lnSpc>
              <a:spcAft>
                <a:spcPts val="600"/>
              </a:spcAft>
            </a:pPr>
            <a:endParaRPr lang="en-US" sz="1400" spc="-5"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3" name="TextBox 2">
            <a:extLst>
              <a:ext uri="{FF2B5EF4-FFF2-40B4-BE49-F238E27FC236}">
                <a16:creationId xmlns:a16="http://schemas.microsoft.com/office/drawing/2014/main" id="{92C6B0EF-ECA3-DF9E-9BC7-E58E47534B71}"/>
              </a:ext>
            </a:extLst>
          </p:cNvPr>
          <p:cNvSpPr txBox="1"/>
          <p:nvPr/>
        </p:nvSpPr>
        <p:spPr>
          <a:xfrm>
            <a:off x="2757431" y="2564460"/>
            <a:ext cx="8155069" cy="784830"/>
          </a:xfrm>
          <a:prstGeom prst="rect">
            <a:avLst/>
          </a:prstGeom>
          <a:noFill/>
        </p:spPr>
        <p:txBody>
          <a:bodyPr wrap="square" rtlCol="0">
            <a:spAutoFit/>
          </a:bodyPr>
          <a:lstStyle/>
          <a:p>
            <a:pPr>
              <a:spcAft>
                <a:spcPts val="600"/>
              </a:spcAft>
            </a:pPr>
            <a:endParaRPr lang="en-US" sz="20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2000" dirty="0"/>
          </a:p>
        </p:txBody>
      </p:sp>
      <p:sp>
        <p:nvSpPr>
          <p:cNvPr id="9" name="TextBox 8">
            <a:extLst>
              <a:ext uri="{FF2B5EF4-FFF2-40B4-BE49-F238E27FC236}">
                <a16:creationId xmlns:a16="http://schemas.microsoft.com/office/drawing/2014/main" id="{E33F6998-F51A-DDB1-4ACA-06DF6A82DB84}"/>
              </a:ext>
            </a:extLst>
          </p:cNvPr>
          <p:cNvSpPr txBox="1"/>
          <p:nvPr/>
        </p:nvSpPr>
        <p:spPr>
          <a:xfrm>
            <a:off x="1223675" y="2513595"/>
            <a:ext cx="7139614" cy="2862322"/>
          </a:xfrm>
          <a:prstGeom prst="rect">
            <a:avLst/>
          </a:prstGeom>
          <a:noFill/>
        </p:spPr>
        <p:txBody>
          <a:bodyPr wrap="square">
            <a:spAutoFit/>
          </a:bodyPr>
          <a:lstStyle/>
          <a:p>
            <a:r>
              <a:rPr lang="en-US" sz="2400" b="1" dirty="0">
                <a:solidFill>
                  <a:srgbClr val="000000"/>
                </a:solidFill>
                <a:latin typeface="Arial" panose="020B0604020202020204" pitchFamily="34" charset="0"/>
              </a:rPr>
              <a:t>One of the most frequent comments received each year (Elected Officials, Residents) through public meetings (CDBG and non-CDBG related): </a:t>
            </a:r>
          </a:p>
          <a:p>
            <a:endParaRPr lang="en-US" sz="2400" b="1" dirty="0">
              <a:solidFill>
                <a:srgbClr val="000000"/>
              </a:solidFill>
              <a:latin typeface="Arial" panose="020B0604020202020204" pitchFamily="34" charset="0"/>
            </a:endParaRPr>
          </a:p>
          <a:p>
            <a:r>
              <a:rPr lang="en-US" sz="2400" b="1" dirty="0">
                <a:solidFill>
                  <a:srgbClr val="000000"/>
                </a:solidFill>
                <a:latin typeface="Arial" panose="020B0604020202020204" pitchFamily="34" charset="0"/>
              </a:rPr>
              <a:t>“Provide opportunities for Good Paying Jobs”</a:t>
            </a:r>
          </a:p>
          <a:p>
            <a:endParaRPr lang="en-US" sz="2400" b="1" dirty="0">
              <a:solidFill>
                <a:srgbClr val="000000"/>
              </a:solidFill>
              <a:latin typeface="Arial" panose="020B0604020202020204" pitchFamily="34" charset="0"/>
            </a:endParaRPr>
          </a:p>
          <a:p>
            <a:endParaRPr lang="en-US" b="1" dirty="0">
              <a:solidFill>
                <a:srgbClr val="000000"/>
              </a:solidFill>
              <a:latin typeface="Arial" panose="020B0604020202020204" pitchFamily="34" charset="0"/>
            </a:endParaRPr>
          </a:p>
          <a:p>
            <a:endParaRPr lang="en-US" b="1" dirty="0"/>
          </a:p>
        </p:txBody>
      </p:sp>
    </p:spTree>
    <p:extLst>
      <p:ext uri="{BB962C8B-B14F-4D97-AF65-F5344CB8AC3E}">
        <p14:creationId xmlns:p14="http://schemas.microsoft.com/office/powerpoint/2010/main" val="2380065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txBox="1">
            <a:spLocks/>
          </p:cNvSpPr>
          <p:nvPr/>
        </p:nvSpPr>
        <p:spPr>
          <a:xfrm>
            <a:off x="482600" y="321734"/>
            <a:ext cx="8178799" cy="11357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100" b="1" kern="1200" dirty="0">
                <a:solidFill>
                  <a:schemeClr val="tx1"/>
                </a:solidFill>
                <a:latin typeface="Arial" panose="020B0604020202020204" pitchFamily="34" charset="0"/>
                <a:cs typeface="Arial" panose="020B0604020202020204" pitchFamily="34" charset="0"/>
              </a:rPr>
              <a:t>City of Newburgh – Section 3 Partners</a:t>
            </a:r>
          </a:p>
        </p:txBody>
      </p:sp>
      <p:sp>
        <p:nvSpPr>
          <p:cNvPr id="7" name="TextBox 6">
            <a:extLst>
              <a:ext uri="{FF2B5EF4-FFF2-40B4-BE49-F238E27FC236}">
                <a16:creationId xmlns:a16="http://schemas.microsoft.com/office/drawing/2014/main" id="{5F72EB69-0DD8-8EE7-DA78-CE5C1ADCACAB}"/>
              </a:ext>
            </a:extLst>
          </p:cNvPr>
          <p:cNvSpPr txBox="1"/>
          <p:nvPr/>
        </p:nvSpPr>
        <p:spPr>
          <a:xfrm>
            <a:off x="461025" y="1127350"/>
            <a:ext cx="6351255" cy="485054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U.S. Department of Housing &amp; Urban Development (HUD)</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U.S. Small Business Administration (SBA) </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City of Newburgh Departments</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City of Newburgh Elected Officials</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City of Newburgh Housing Authority</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Legal Services of the Hudson Valley</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City of Newburgh Faith-Based organizations</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Newburgh Free Library</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Newburgh Enlarged City School District</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Orange County, NY Employment &amp; Training</a:t>
            </a:r>
          </a:p>
        </p:txBody>
      </p:sp>
      <p:grpSp>
        <p:nvGrpSpPr>
          <p:cNvPr id="17" name="Group 1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8B4EC3B3-2B77-9401-626C-3BD99B2709F1}"/>
              </a:ext>
            </a:extLst>
          </p:cNvPr>
          <p:cNvPicPr>
            <a:picLocks noChangeAspect="1"/>
          </p:cNvPicPr>
          <p:nvPr/>
        </p:nvPicPr>
        <p:blipFill>
          <a:blip r:embed="rId2"/>
          <a:stretch>
            <a:fillRect/>
          </a:stretch>
        </p:blipFill>
        <p:spPr>
          <a:xfrm>
            <a:off x="4789818" y="2206391"/>
            <a:ext cx="4085256" cy="2285797"/>
          </a:xfrm>
          <a:prstGeom prst="rect">
            <a:avLst/>
          </a:prstGeom>
        </p:spPr>
      </p:pic>
      <p:grpSp>
        <p:nvGrpSpPr>
          <p:cNvPr id="21" name="Group 2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22" name="Rectangle 2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780711" y="2783145"/>
            <a:ext cx="2989616" cy="2588458"/>
          </a:xfrm>
          <a:prstGeom prst="rect">
            <a:avLst/>
          </a:prstGeom>
        </p:spPr>
        <p:txBody>
          <a:bodyPr vert="horz" lIns="91440" tIns="45720" rIns="91440" bIns="45720" rtlCol="0">
            <a:normAutofit/>
          </a:bodyPr>
          <a:lstStyle/>
          <a:p>
            <a:pPr marL="228600" lvl="1" defTabSz="914400">
              <a:lnSpc>
                <a:spcPct val="90000"/>
              </a:lnSpc>
              <a:spcAft>
                <a:spcPts val="600"/>
              </a:spcAft>
            </a:pPr>
            <a:endParaRPr lang="en-US" sz="1400" spc="-5"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3" name="TextBox 2">
            <a:extLst>
              <a:ext uri="{FF2B5EF4-FFF2-40B4-BE49-F238E27FC236}">
                <a16:creationId xmlns:a16="http://schemas.microsoft.com/office/drawing/2014/main" id="{92C6B0EF-ECA3-DF9E-9BC7-E58E47534B71}"/>
              </a:ext>
            </a:extLst>
          </p:cNvPr>
          <p:cNvSpPr txBox="1"/>
          <p:nvPr/>
        </p:nvSpPr>
        <p:spPr>
          <a:xfrm>
            <a:off x="2757431" y="2564460"/>
            <a:ext cx="8155069" cy="784830"/>
          </a:xfrm>
          <a:prstGeom prst="rect">
            <a:avLst/>
          </a:prstGeom>
          <a:noFill/>
        </p:spPr>
        <p:txBody>
          <a:bodyPr wrap="square" rtlCol="0">
            <a:spAutoFit/>
          </a:bodyPr>
          <a:lstStyle/>
          <a:p>
            <a:pPr>
              <a:spcAft>
                <a:spcPts val="600"/>
              </a:spcAft>
            </a:pPr>
            <a:endParaRPr lang="en-US" sz="20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466352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322250" y="2496304"/>
            <a:ext cx="6728370" cy="1536142"/>
          </a:xfrm>
          <a:prstGeom prst="rect">
            <a:avLst/>
          </a:prstGeom>
        </p:spPr>
        <p:txBody>
          <a:bodyPr vert="horz" lIns="91440" tIns="45720" rIns="91440" bIns="45720" rtlCol="0">
            <a:normAutofit fontScale="92500" lnSpcReduction="10000"/>
          </a:bodyPr>
          <a:lstStyle/>
          <a:p>
            <a:pPr marL="228600" lvl="1" defTabSz="914400">
              <a:lnSpc>
                <a:spcPct val="90000"/>
              </a:lnSpc>
              <a:spcAft>
                <a:spcPts val="600"/>
              </a:spcAft>
            </a:pPr>
            <a:r>
              <a:rPr lang="en-US" spc="-5" dirty="0">
                <a:latin typeface="Arial" panose="020B0604020202020204" pitchFamily="34" charset="0"/>
                <a:cs typeface="Arial" panose="020B0604020202020204" pitchFamily="34" charset="0"/>
              </a:rPr>
              <a:t>In 2018, “Below the Line Bootcamp” was born. The program is  dedicated to the training of underserved communities in the fundamentals of film production and giving students immediate opportunities for employment as Production Assistants. BTL Bootcamp also provides continuing mentorship to all graduates as they consider and navigate a career in the film/television sector. </a:t>
            </a:r>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p>
          <a:p>
            <a:pPr marL="228600" lvl="1" defTabSz="914400">
              <a:lnSpc>
                <a:spcPct val="90000"/>
              </a:lnSpc>
              <a:spcAft>
                <a:spcPts val="600"/>
              </a:spcAft>
            </a:pPr>
            <a:endParaRPr lang="en-US" sz="1400" dirty="0">
              <a:effectLst/>
            </a:endParaRPr>
          </a:p>
          <a:p>
            <a:pPr indent="-228600" defTabSz="914400">
              <a:lnSpc>
                <a:spcPct val="90000"/>
              </a:lnSpc>
              <a:spcAft>
                <a:spcPts val="600"/>
              </a:spcAft>
              <a:buFont typeface="Arial" panose="020B0604020202020204" pitchFamily="34" charset="0"/>
              <a:buChar char="•"/>
            </a:pPr>
            <a:endParaRPr lang="en-US" sz="1400" dirty="0"/>
          </a:p>
          <a:p>
            <a:pPr marL="742950" lvl="1" indent="-228600" defTabSz="914400">
              <a:lnSpc>
                <a:spcPct val="90000"/>
              </a:lnSpc>
              <a:spcAft>
                <a:spcPts val="600"/>
              </a:spcAft>
              <a:buFont typeface="Arial" panose="020B0604020202020204" pitchFamily="34" charset="0"/>
              <a:buChar char="•"/>
            </a:pPr>
            <a:endParaRPr lang="en-US" sz="1400" dirty="0"/>
          </a:p>
        </p:txBody>
      </p:sp>
      <p:sp>
        <p:nvSpPr>
          <p:cNvPr id="9" name="TextBox 8">
            <a:extLst>
              <a:ext uri="{FF2B5EF4-FFF2-40B4-BE49-F238E27FC236}">
                <a16:creationId xmlns:a16="http://schemas.microsoft.com/office/drawing/2014/main" id="{E33F6998-F51A-DDB1-4ACA-06DF6A82DB84}"/>
              </a:ext>
            </a:extLst>
          </p:cNvPr>
          <p:cNvSpPr txBox="1"/>
          <p:nvPr/>
        </p:nvSpPr>
        <p:spPr>
          <a:xfrm>
            <a:off x="1721883" y="1714412"/>
            <a:ext cx="5450983" cy="369332"/>
          </a:xfrm>
          <a:prstGeom prst="rect">
            <a:avLst/>
          </a:prstGeom>
          <a:noFill/>
        </p:spPr>
        <p:txBody>
          <a:bodyPr wrap="square">
            <a:spAutoFit/>
          </a:bodyPr>
          <a:lstStyle/>
          <a:p>
            <a:pPr algn="ctr"/>
            <a:r>
              <a:rPr lang="en-US" b="1" dirty="0">
                <a:solidFill>
                  <a:srgbClr val="000000"/>
                </a:solidFill>
                <a:latin typeface="Arial" panose="020B0604020202020204" pitchFamily="34" charset="0"/>
              </a:rPr>
              <a:t>Choice Films - Below the Line Bootcamp</a:t>
            </a:r>
            <a:endParaRPr lang="en-US" b="1" dirty="0"/>
          </a:p>
        </p:txBody>
      </p:sp>
      <p:sp>
        <p:nvSpPr>
          <p:cNvPr id="5" name="TextBox 4">
            <a:extLst>
              <a:ext uri="{FF2B5EF4-FFF2-40B4-BE49-F238E27FC236}">
                <a16:creationId xmlns:a16="http://schemas.microsoft.com/office/drawing/2014/main" id="{0EB52D23-2E42-F7A3-016B-AF6DAD7BF2A6}"/>
              </a:ext>
            </a:extLst>
          </p:cNvPr>
          <p:cNvSpPr txBox="1"/>
          <p:nvPr/>
        </p:nvSpPr>
        <p:spPr>
          <a:xfrm>
            <a:off x="4241634" y="5553737"/>
            <a:ext cx="4583430" cy="830997"/>
          </a:xfrm>
          <a:prstGeom prst="rect">
            <a:avLst/>
          </a:prstGeom>
          <a:noFill/>
        </p:spPr>
        <p:txBody>
          <a:bodyPr wrap="square" rtlCol="0">
            <a:spAutoFit/>
          </a:bodyPr>
          <a:lstStyle/>
          <a:p>
            <a:r>
              <a:rPr lang="en-US" sz="1200" i="1" dirty="0"/>
              <a:t>“Below the Line” (BTL) refers to any production costs not included in the above-the-line portion of the budget. It also refers to technical crew roles: workers who do not provide input, guidance, creative development, or leadership on the project.</a:t>
            </a:r>
          </a:p>
        </p:txBody>
      </p:sp>
      <p:pic>
        <p:nvPicPr>
          <p:cNvPr id="7" name="Picture 6">
            <a:extLst>
              <a:ext uri="{FF2B5EF4-FFF2-40B4-BE49-F238E27FC236}">
                <a16:creationId xmlns:a16="http://schemas.microsoft.com/office/drawing/2014/main" id="{F131933A-FD50-AF81-9897-620B4A8261DE}"/>
              </a:ext>
            </a:extLst>
          </p:cNvPr>
          <p:cNvPicPr>
            <a:picLocks noChangeAspect="1"/>
          </p:cNvPicPr>
          <p:nvPr/>
        </p:nvPicPr>
        <p:blipFill>
          <a:blip r:embed="rId2"/>
          <a:stretch>
            <a:fillRect/>
          </a:stretch>
        </p:blipFill>
        <p:spPr>
          <a:xfrm>
            <a:off x="722755" y="4032446"/>
            <a:ext cx="3202230" cy="1536142"/>
          </a:xfrm>
          <a:prstGeom prst="rect">
            <a:avLst/>
          </a:prstGeom>
        </p:spPr>
      </p:pic>
      <p:sp>
        <p:nvSpPr>
          <p:cNvPr id="3" name="Title 1">
            <a:extLst>
              <a:ext uri="{FF2B5EF4-FFF2-40B4-BE49-F238E27FC236}">
                <a16:creationId xmlns:a16="http://schemas.microsoft.com/office/drawing/2014/main" id="{0C00F4B5-9D07-ED88-F8F2-8D326E04AC3C}"/>
              </a:ext>
            </a:extLst>
          </p:cNvPr>
          <p:cNvSpPr txBox="1">
            <a:spLocks/>
          </p:cNvSpPr>
          <p:nvPr/>
        </p:nvSpPr>
        <p:spPr>
          <a:xfrm>
            <a:off x="1428750" y="0"/>
            <a:ext cx="6446520" cy="174418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b="1" dirty="0">
                <a:solidFill>
                  <a:schemeClr val="tx1">
                    <a:lumMod val="85000"/>
                    <a:lumOff val="15000"/>
                  </a:schemeClr>
                </a:solidFill>
                <a:latin typeface="Arial" panose="020B0604020202020204" pitchFamily="34" charset="0"/>
                <a:ea typeface="+mn-ea"/>
                <a:cs typeface="Arial" panose="020B0604020202020204" pitchFamily="34" charset="0"/>
              </a:rPr>
              <a:t>City of Newburgh Workforce Development Opportunities</a:t>
            </a:r>
          </a:p>
        </p:txBody>
      </p:sp>
    </p:spTree>
    <p:extLst>
      <p:ext uri="{BB962C8B-B14F-4D97-AF65-F5344CB8AC3E}">
        <p14:creationId xmlns:p14="http://schemas.microsoft.com/office/powerpoint/2010/main" val="1393579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7145</TotalTime>
  <Words>588</Words>
  <Application>Microsoft Office PowerPoint</Application>
  <PresentationFormat>On-screen Show (4:3)</PresentationFormat>
  <Paragraphs>121</Paragraphs>
  <Slides>15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Calibri</vt:lpstr>
      <vt:lpstr>Calibri Light</vt:lpstr>
      <vt:lpstr>DokChampa</vt:lpstr>
      <vt:lpstr>Wingdings</vt:lpstr>
      <vt:lpstr>Office Theme</vt:lpstr>
      <vt:lpstr>Acrobat Document</vt:lpstr>
      <vt:lpstr>Workforce Development Training/Section 3   in the City of Newburgh, 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dc:title>
  <dc:creator>EFillo@cityofnewburgh-ny.gov</dc:creator>
  <cp:lastModifiedBy>Fillo, Ellen</cp:lastModifiedBy>
  <cp:revision>651</cp:revision>
  <cp:lastPrinted>2021-02-08T15:32:23Z</cp:lastPrinted>
  <dcterms:created xsi:type="dcterms:W3CDTF">2013-01-28T20:30:08Z</dcterms:created>
  <dcterms:modified xsi:type="dcterms:W3CDTF">2023-01-20T14:15:46Z</dcterms:modified>
</cp:coreProperties>
</file>