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56" r:id="rId2"/>
    <p:sldId id="257" r:id="rId3"/>
    <p:sldId id="259" r:id="rId4"/>
    <p:sldId id="304" r:id="rId5"/>
    <p:sldId id="297" r:id="rId6"/>
    <p:sldId id="298" r:id="rId7"/>
    <p:sldId id="264" r:id="rId8"/>
    <p:sldId id="299" r:id="rId9"/>
    <p:sldId id="265" r:id="rId10"/>
    <p:sldId id="301" r:id="rId11"/>
    <p:sldId id="272" r:id="rId12"/>
    <p:sldId id="273" r:id="rId13"/>
    <p:sldId id="305" r:id="rId14"/>
    <p:sldId id="276" r:id="rId15"/>
    <p:sldId id="303" r:id="rId16"/>
    <p:sldId id="306" r:id="rId17"/>
    <p:sldId id="302" r:id="rId18"/>
    <p:sldId id="293" r:id="rId19"/>
    <p:sldId id="278" r:id="rId20"/>
    <p:sldId id="284" r:id="rId21"/>
    <p:sldId id="294" r:id="rId22"/>
    <p:sldId id="296" r:id="rId23"/>
    <p:sldId id="30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2-15T17:18:48.665" idx="1">
    <p:pos x="10" y="10"/>
    <p:text>Pull a recent screenshot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2-15T17:19:13.019" idx="2">
    <p:pos x="10" y="10"/>
    <p:text>pull a recent job post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1/24/2023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sbjerg@pascocountyfl.net" TargetMode="External"/><Relationship Id="rId2" Type="http://schemas.openxmlformats.org/officeDocument/2006/relationships/hyperlink" Target="mailto:vwatson@ncdaonline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cdaonline.org/membership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1</a:t>
            </a:fld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313CB-C375-4841-9393-B849AEAFD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543825"/>
          </a:xfrm>
        </p:spPr>
        <p:txBody>
          <a:bodyPr/>
          <a:lstStyle/>
          <a:p>
            <a:pPr algn="ctr"/>
            <a:r>
              <a:rPr lang="en-US" sz="4800" dirty="0"/>
              <a:t>New Member/First Time Attendee Orientation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342E3A-62AC-4E5F-73CE-BFF420E99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NCDA 54</a:t>
            </a:r>
            <a:r>
              <a:rPr lang="en-US" sz="2400" baseline="30000" dirty="0"/>
              <a:t>th</a:t>
            </a:r>
            <a:r>
              <a:rPr lang="en-US" sz="2400" dirty="0"/>
              <a:t> Winter Conference</a:t>
            </a:r>
          </a:p>
          <a:p>
            <a:r>
              <a:rPr lang="en-US" sz="2400" dirty="0"/>
              <a:t>Washington, DC</a:t>
            </a:r>
          </a:p>
          <a:p>
            <a:r>
              <a:rPr lang="en-US" sz="2400" dirty="0"/>
              <a:t>January 25, 2023</a:t>
            </a:r>
          </a:p>
        </p:txBody>
      </p:sp>
      <p:pic>
        <p:nvPicPr>
          <p:cNvPr id="1028" name="Picture 4" descr="NCDA">
            <a:extLst>
              <a:ext uri="{FF2B5EF4-FFF2-40B4-BE49-F238E27FC236}">
                <a16:creationId xmlns:a16="http://schemas.microsoft.com/office/drawing/2014/main" id="{4854E9F4-A342-C843-7810-4D8EE6F4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63" y="725864"/>
            <a:ext cx="2347273" cy="8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DCDB-B2C6-4DBC-8F32-2BFA0D1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NCDA Member Benefits: Advocacy</a:t>
            </a:r>
            <a:br>
              <a:rPr lang="en-US" dirty="0"/>
            </a:br>
            <a:r>
              <a:rPr lang="en-US" dirty="0"/>
              <a:t>2023 Program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7671-4FE6-4414-9D45-6E96CB8EB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dirty="0"/>
              <a:t>Protect/Increase Program Funding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CDBG, HOME, ESG, CoC, Section 108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Reduce Statutory Burden/Increase Program Flexibility/Streamline Operations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CDBG program reforms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HOME program reforms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Streamline the Con Plan, Annual Action Plan, IDIS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6C0EF-F54D-4D53-A40A-87866853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4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Advocacy</a:t>
            </a:r>
            <a:br>
              <a:rPr lang="en-US" dirty="0"/>
            </a:br>
            <a:r>
              <a:rPr lang="en-US" dirty="0"/>
              <a:t>CDBG Coalition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3410E-5A59-46B8-A705-AE6A3512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84832"/>
            <a:ext cx="9293610" cy="40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525788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spc="200" dirty="0"/>
              <a:t>NCDA Member Benefits: Advocacy</a:t>
            </a:r>
            <a:br>
              <a:rPr lang="en-US" sz="3700" spc="200" dirty="0"/>
            </a:br>
            <a:r>
              <a:rPr lang="en-US" sz="3700" spc="200" dirty="0"/>
              <a:t>National Community Development Week</a:t>
            </a:r>
          </a:p>
        </p:txBody>
      </p:sp>
      <p:pic>
        <p:nvPicPr>
          <p:cNvPr id="1026" name="Picture 2" descr="Image result for national community development week">
            <a:extLst>
              <a:ext uri="{FF2B5EF4-FFF2-40B4-BE49-F238E27FC236}">
                <a16:creationId xmlns:a16="http://schemas.microsoft.com/office/drawing/2014/main" id="{FA014FCE-5B95-4943-A0AB-6F1B13FD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310" y="640080"/>
            <a:ext cx="3612283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B3DAF3-06F6-4213-8FCA-BA05C3BBD065}"/>
              </a:ext>
            </a:extLst>
          </p:cNvPr>
          <p:cNvSpPr txBox="1"/>
          <p:nvPr/>
        </p:nvSpPr>
        <p:spPr>
          <a:xfrm>
            <a:off x="700698" y="4164037"/>
            <a:ext cx="46266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April 10-14, 2023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925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AAB3-BADE-00C6-444C-D44DCB0C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Benefits: Advocacy</a:t>
            </a:r>
            <a:br>
              <a:rPr lang="en-US" dirty="0"/>
            </a:br>
            <a:r>
              <a:rPr lang="en-US" dirty="0"/>
              <a:t>Special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231C-FEA2-528C-3461-CD4112E4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CDBG Impact Report</a:t>
            </a:r>
          </a:p>
          <a:p>
            <a:pPr lvl="1"/>
            <a:r>
              <a:rPr lang="en-US" sz="2000" dirty="0"/>
              <a:t>Completed and distributed April 2022</a:t>
            </a:r>
          </a:p>
          <a:p>
            <a:pPr lvl="1"/>
            <a:r>
              <a:rPr lang="en-US" sz="2000" dirty="0"/>
              <a:t>Will be updated in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6D9D-1254-110C-573B-C4278A29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7C4CB5DE-76DE-BDC7-D53C-A7179E12B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34" y="1714500"/>
            <a:ext cx="3619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45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NCDA Member Benefits: </a:t>
            </a:r>
            <a:br>
              <a:rPr lang="en-US" dirty="0"/>
            </a:br>
            <a:r>
              <a:rPr lang="en-US" dirty="0"/>
              <a:t>Professional Development / Training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39CF5F-FB81-4256-8D9C-E367A214FC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7933"/>
          <a:stretch/>
        </p:blipFill>
        <p:spPr>
          <a:xfrm>
            <a:off x="2753296" y="1342726"/>
            <a:ext cx="5996293" cy="496663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EAA5A-BCCA-4F3A-82FB-7C6CE4C5B14A}"/>
              </a:ext>
            </a:extLst>
          </p:cNvPr>
          <p:cNvSpPr txBox="1"/>
          <p:nvPr/>
        </p:nvSpPr>
        <p:spPr>
          <a:xfrm>
            <a:off x="1367564" y="6309359"/>
            <a:ext cx="86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Shirletta</a:t>
            </a:r>
            <a:r>
              <a:rPr lang="en-US" i="1" dirty="0"/>
              <a:t> Best provides Advanced CDBG Training</a:t>
            </a:r>
          </a:p>
        </p:txBody>
      </p:sp>
    </p:spTree>
    <p:extLst>
      <p:ext uri="{BB962C8B-B14F-4D97-AF65-F5344CB8AC3E}">
        <p14:creationId xmlns:p14="http://schemas.microsoft.com/office/powerpoint/2010/main" val="275056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 Benefits</a:t>
            </a:r>
            <a:br>
              <a:rPr lang="en-US" dirty="0"/>
            </a:br>
            <a:r>
              <a:rPr lang="en-US" dirty="0"/>
              <a:t>Professional Development/Training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Online primers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CDBG, HOME, Subrecipient Management, IDIS, Con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Online basic courses</a:t>
            </a: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CDBG, Subrecipient Management, IDIS, HOME, Financial Management of HUD Grants: 2 CFR Part 200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In-person courses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Advanced CDBG + Underwriting, Advanced HOME + Underwriting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Upcoming course</a:t>
            </a: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Housing Rehab Management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3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26DB-E404-49B7-CAD0-79EBD81E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 Benefits: Leadership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42F3-4257-AB55-00DA-E6BCFE04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Leadership development program for community development professionals</a:t>
            </a:r>
          </a:p>
          <a:p>
            <a:r>
              <a:rPr lang="en-US" sz="2400" dirty="0"/>
              <a:t>Initial stages of development – RFP released</a:t>
            </a:r>
          </a:p>
          <a:p>
            <a:r>
              <a:rPr lang="en-US" sz="2400" dirty="0"/>
              <a:t>Flexible, affordable, program for all levels of management</a:t>
            </a:r>
          </a:p>
          <a:p>
            <a:r>
              <a:rPr lang="en-US" sz="2400" dirty="0"/>
              <a:t>Expected to launch in 2024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DAFF2-C6D8-8B7E-DA1D-A105F96B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BF321F73-EBD6-49D1-871A-3C7D859CD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B9C03-1142-4C10-AC35-48648D2D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NCDA Member Benefits: </a:t>
            </a:r>
            <a:br>
              <a:rPr lang="en-US" dirty="0"/>
            </a:br>
            <a:r>
              <a:rPr lang="en-US" dirty="0"/>
              <a:t>Conferences</a:t>
            </a:r>
          </a:p>
        </p:txBody>
      </p:sp>
      <p:pic>
        <p:nvPicPr>
          <p:cNvPr id="7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0B6831E-71B2-4E89-B5B1-22866B15F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1397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036AB7-1A73-47DF-9705-7D6786019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21413"/>
            <a:ext cx="5114776" cy="391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Winter Conference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HUD Headquarters participation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Peer best practices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Networking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Awards</a:t>
            </a:r>
          </a:p>
          <a:p>
            <a:pPr marL="0" indent="0">
              <a:buNone/>
            </a:pPr>
            <a:r>
              <a:rPr lang="en-US" sz="2400" b="1" dirty="0"/>
              <a:t>Annual Conference </a:t>
            </a:r>
          </a:p>
          <a:p>
            <a:pPr lvl="1"/>
            <a:r>
              <a:rPr lang="en-US" sz="1800" dirty="0"/>
              <a:t>Project tours</a:t>
            </a:r>
          </a:p>
          <a:p>
            <a:pPr lvl="1"/>
            <a:r>
              <a:rPr lang="en-US" sz="1800" dirty="0"/>
              <a:t>Peer best practices</a:t>
            </a:r>
          </a:p>
          <a:p>
            <a:pPr lvl="1"/>
            <a:r>
              <a:rPr lang="en-US" sz="1800" dirty="0"/>
              <a:t>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D181-197D-4912-A81E-77FA3C51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A2E6-3AD5-4887-9453-C08B14A2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Peer Learning</a:t>
            </a:r>
            <a:br>
              <a:rPr lang="en-US" dirty="0"/>
            </a:br>
            <a:r>
              <a:rPr lang="en-US" dirty="0"/>
              <a:t>NCDA Online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3CCF0-3B36-4474-9FE6-528B506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70F07-0F0C-4344-F33C-A1E747C4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1223246"/>
            <a:ext cx="8878539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NCDA Member Benefits: NCDA Website</a:t>
            </a:r>
            <a:br>
              <a:rPr lang="en-US" dirty="0"/>
            </a:br>
            <a:r>
              <a:rPr lang="en-US" dirty="0"/>
              <a:t>Members Only Log-in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FDBE8-1BC3-4651-AC91-CA01670E9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31924" r="37651" b="26118"/>
          <a:stretch/>
        </p:blipFill>
        <p:spPr>
          <a:xfrm>
            <a:off x="2299855" y="2235200"/>
            <a:ext cx="5301672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7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97F3-CF9A-43BD-B07F-59D493E0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E212C-8F19-4660-82B6-5313FE4D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881"/>
            <a:ext cx="8596668" cy="43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Vicki Watson</a:t>
            </a:r>
          </a:p>
          <a:p>
            <a:pPr marL="0" indent="0">
              <a:buNone/>
            </a:pPr>
            <a:r>
              <a:rPr lang="en-US" dirty="0"/>
              <a:t>Executive Director</a:t>
            </a:r>
          </a:p>
          <a:p>
            <a:pPr marL="0" indent="0">
              <a:buNone/>
            </a:pPr>
            <a:r>
              <a:rPr lang="en-US" dirty="0"/>
              <a:t>National Community Development Association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vwatson@ncdaonline.org</a:t>
            </a:r>
            <a:endParaRPr lang="en-US" dirty="0"/>
          </a:p>
          <a:p>
            <a:pPr marL="0" indent="0">
              <a:buNone/>
            </a:pPr>
            <a:r>
              <a:rPr lang="en-US" sz="2400" b="1" dirty="0"/>
              <a:t>Marcy Esbjerg</a:t>
            </a:r>
          </a:p>
          <a:p>
            <a:pPr marL="0" indent="0">
              <a:buNone/>
            </a:pPr>
            <a:r>
              <a:rPr lang="en-US" dirty="0"/>
              <a:t>Director</a:t>
            </a:r>
          </a:p>
          <a:p>
            <a:pPr marL="0" indent="0">
              <a:buNone/>
            </a:pPr>
            <a:r>
              <a:rPr lang="en-US" dirty="0"/>
              <a:t>Community Development</a:t>
            </a:r>
          </a:p>
          <a:p>
            <a:pPr marL="0" indent="0">
              <a:buNone/>
            </a:pPr>
            <a:r>
              <a:rPr lang="en-US" dirty="0"/>
              <a:t>Pasco County, FL</a:t>
            </a:r>
          </a:p>
          <a:p>
            <a:pPr marL="0" indent="0">
              <a:buNone/>
            </a:pPr>
            <a:r>
              <a:rPr lang="en-US" dirty="0"/>
              <a:t>NCDA Membership Subcommittee Co-Chair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mesbjerg@pascocountyfl.net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463F8-3E62-445B-B19A-1AB8BF57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85677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38FC3-9A12-4F50-9F8D-8C22392B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462"/>
            <a:ext cx="8596668" cy="1049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NCDA Member Benefits: NCDA Website</a:t>
            </a:r>
            <a:br>
              <a:rPr lang="en-US" dirty="0"/>
            </a:br>
            <a:r>
              <a:rPr lang="en-US" dirty="0"/>
              <a:t>Jobs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8F87D-1B95-ABEF-0A7D-F8F91865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94" y="1313569"/>
            <a:ext cx="7672752" cy="52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709C-4FC4-44B4-AE24-FE7CCDCC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NCDA Provides You With The Latest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E515-9B2E-426C-B8E6-F19F05E2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8228"/>
            <a:ext cx="8596668" cy="45682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Email alerts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Webinars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Past Webinars: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CARES Act Funding, Section 3, Section 108,CDBG grant close-out webinar, community development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Series of federal crosscutting webinars with COSCDA and HUD – Lead based paint, fair housing, acquisition/relocation, environmental reviews, Davis-Bacon and labor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Washington Report Newsletter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9BEB-0B32-42F9-84A2-BB627BB8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DD3F-ADF8-4B10-B56F-4D0F427B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828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We Invite You to Join NCDA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B070-B474-4BD8-B9F3-C8BC42F8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454"/>
            <a:ext cx="8596668" cy="3902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 to the following link for membership information:</a:t>
            </a: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https://ncdaonline.org/membership/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Membership Dues</a:t>
            </a:r>
          </a:p>
          <a:p>
            <a:pPr lvl="1"/>
            <a:r>
              <a:rPr lang="en-US" sz="2200" dirty="0"/>
              <a:t>Based on population</a:t>
            </a:r>
          </a:p>
          <a:p>
            <a:pPr marL="0" indent="0">
              <a:buNone/>
            </a:pPr>
            <a:r>
              <a:rPr lang="en-US" sz="2400" b="1" dirty="0"/>
              <a:t>Membership Commitment Form</a:t>
            </a:r>
          </a:p>
          <a:p>
            <a:pPr lvl="1"/>
            <a:r>
              <a:rPr lang="en-US" sz="2200" dirty="0"/>
              <a:t>July 1 – June 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FA493-21A9-4F1B-8C8D-75C78582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NCDA History - Origins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4539A-1EE2-4F7A-B9CD-61836CA29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Program legislation passed by Congress (LBJ’s “War on Poverty”)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Directors’ Association formed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Community Development Block Grant replaces Model Cities Program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Association name changed to National Model Cities and Community Directors’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1979 – Association name changed to National Community Development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June 2019 – NCDA Celebrates 50 Years </a:t>
            </a:r>
          </a:p>
          <a:p>
            <a:pPr marL="0" indent="0"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14ECE3-59CA-4A84-B146-9C0AEDC74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93241"/>
            <a:ext cx="5143500" cy="3459003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5766E-185C-4EE3-B7AE-E0BA84170AFB}"/>
              </a:ext>
            </a:extLst>
          </p:cNvPr>
          <p:cNvSpPr txBox="1"/>
          <p:nvPr/>
        </p:nvSpPr>
        <p:spPr>
          <a:xfrm>
            <a:off x="6096001" y="4806344"/>
            <a:ext cx="5143500" cy="345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i="1">
                <a:solidFill>
                  <a:srgbClr val="FFFFFF"/>
                </a:solidFill>
              </a:rPr>
              <a:t>President Gerald Ford signs legislation for CDBG, 1974</a:t>
            </a:r>
          </a:p>
        </p:txBody>
      </p:sp>
    </p:spTree>
    <p:extLst>
      <p:ext uri="{BB962C8B-B14F-4D97-AF65-F5344CB8AC3E}">
        <p14:creationId xmlns:p14="http://schemas.microsoft.com/office/powerpoint/2010/main" val="29387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7FCF-533A-4F0E-AB7C-6D51033D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49C1-DCA7-40D7-A363-51D89C5C4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516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Primary members: local CDBG entitlements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cities, counties, towns, villages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All members administer the CDBG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Members also administer other HUD CPD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States and non-entitlement communities can be non-voting members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859E0-4882-4A3C-9E23-AF33CFDF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FF44F6-834A-4695-9C7A-EA4EB24D2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NCDA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B4605-D036-44BC-91FF-D09B476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37D7-C737-4CA1-81F1-069F23964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320511"/>
            <a:ext cx="4619706" cy="6183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Staff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Vicki Watson, Executive Director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Lightfield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Controller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Jim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Welfley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IT Director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Heather Johnson, Training Manager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Bob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Gehret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Policy Analyst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Marcy Esbjerg, Conference Coordinator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Ashley Mason, Social Media Manager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Amaya Daniel, Intern</a:t>
            </a: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Numerous trainers</a:t>
            </a:r>
          </a:p>
        </p:txBody>
      </p:sp>
    </p:spTree>
    <p:extLst>
      <p:ext uri="{BB962C8B-B14F-4D97-AF65-F5344CB8AC3E}">
        <p14:creationId xmlns:p14="http://schemas.microsoft.com/office/powerpoint/2010/main" val="146973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7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2BCEA2-39A8-4A8E-97E5-85E3FB47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82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/>
              <a:t>Board of Directors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162DEC9-143F-49B6-8AB7-C5F222201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86" y="1529821"/>
            <a:ext cx="3436363" cy="4511541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 Board Members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regions represented</a:t>
            </a:r>
          </a:p>
          <a:p>
            <a:pPr algn="l">
              <a:lnSpc>
                <a:spcPct val="90000"/>
              </a:lnSpc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Debra Rhinehart, Seattle, WA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Vice-President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Shirletta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Best, McKinney, TX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Marcy Esbjerg, Pasco County, FL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Treasurer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David Bachrach, East Providence, RI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15" descr="A group of people in a room&#10;&#10;Description automatically generated">
            <a:extLst>
              <a:ext uri="{FF2B5EF4-FFF2-40B4-BE49-F238E27FC236}">
                <a16:creationId xmlns:a16="http://schemas.microsoft.com/office/drawing/2014/main" id="{D6972691-86DB-4DE8-A06F-1D7C68B0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r="3380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23DA-1D7D-4DDC-A584-7F39260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72" y="0"/>
            <a:ext cx="9720072" cy="94268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NCDA Regions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5F6C3-C18A-4C58-BCA3-0502FE420F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1525" r="21900" b="41196"/>
          <a:stretch/>
        </p:blipFill>
        <p:spPr>
          <a:xfrm>
            <a:off x="2870836" y="1053547"/>
            <a:ext cx="5947144" cy="3637722"/>
          </a:xfr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DE30AA8-8A48-422D-968B-71C929A8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509" y="4691269"/>
            <a:ext cx="10616981" cy="1800175"/>
          </a:xfrm>
        </p:spPr>
        <p:txBody>
          <a:bodyPr numCol="3"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/>
              <a:t>Region 1</a:t>
            </a:r>
            <a:r>
              <a:rPr lang="en-US" sz="2900" dirty="0"/>
              <a:t> – New England  </a:t>
            </a:r>
          </a:p>
          <a:p>
            <a:pPr marL="0" indent="0">
              <a:buNone/>
            </a:pPr>
            <a:r>
              <a:rPr lang="en-US" sz="2900" b="1" dirty="0"/>
              <a:t>Region 2</a:t>
            </a:r>
            <a:r>
              <a:rPr lang="en-US" sz="2900" dirty="0"/>
              <a:t> – New York/ New Jersey </a:t>
            </a:r>
          </a:p>
          <a:p>
            <a:pPr marL="0" indent="0">
              <a:buNone/>
            </a:pPr>
            <a:r>
              <a:rPr lang="en-US" sz="2900" b="1" dirty="0"/>
              <a:t>Region 3</a:t>
            </a:r>
            <a:r>
              <a:rPr lang="en-US" sz="2900" dirty="0"/>
              <a:t> – Mid-Atlantic</a:t>
            </a:r>
          </a:p>
          <a:p>
            <a:pPr marL="0" indent="0">
              <a:buNone/>
            </a:pP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b="1" dirty="0"/>
              <a:t>Region 4</a:t>
            </a:r>
            <a:r>
              <a:rPr lang="en-US" sz="2900" dirty="0"/>
              <a:t> – Southeast/   Caribbean </a:t>
            </a:r>
          </a:p>
          <a:p>
            <a:pPr marL="0" indent="0">
              <a:buNone/>
            </a:pPr>
            <a:r>
              <a:rPr lang="en-US" sz="2900" b="1" dirty="0"/>
              <a:t>Region 5</a:t>
            </a:r>
            <a:r>
              <a:rPr lang="en-US" sz="2900" dirty="0"/>
              <a:t> – Midwest </a:t>
            </a:r>
          </a:p>
          <a:p>
            <a:pPr marL="0" indent="0">
              <a:buNone/>
            </a:pPr>
            <a:r>
              <a:rPr lang="en-US" sz="2900" b="1" dirty="0"/>
              <a:t>Region 6</a:t>
            </a:r>
            <a:r>
              <a:rPr lang="en-US" sz="2900" dirty="0"/>
              <a:t> – Southwest </a:t>
            </a:r>
          </a:p>
          <a:p>
            <a:pPr marL="0" indent="0">
              <a:buNone/>
            </a:pPr>
            <a:r>
              <a:rPr lang="en-US" sz="2900" b="1" dirty="0"/>
              <a:t>Region 7</a:t>
            </a:r>
            <a:r>
              <a:rPr lang="en-US" sz="2900" dirty="0"/>
              <a:t> – Great Plains </a:t>
            </a:r>
          </a:p>
          <a:p>
            <a:pPr marL="0" indent="0">
              <a:buNone/>
            </a:pPr>
            <a:r>
              <a:rPr lang="en-US" sz="2900" b="1" dirty="0"/>
              <a:t>Region 8</a:t>
            </a:r>
            <a:r>
              <a:rPr lang="en-US" sz="2900" dirty="0"/>
              <a:t> – Rocky Mountain</a:t>
            </a:r>
          </a:p>
          <a:p>
            <a:pPr marL="0" indent="0">
              <a:buNone/>
            </a:pPr>
            <a:r>
              <a:rPr lang="en-US" sz="2900" b="1" dirty="0"/>
              <a:t>Region 9</a:t>
            </a:r>
            <a:r>
              <a:rPr lang="en-US" sz="2900" dirty="0"/>
              <a:t> – Pacific</a:t>
            </a:r>
          </a:p>
          <a:p>
            <a:pPr marL="0" indent="0">
              <a:buNone/>
            </a:pPr>
            <a:r>
              <a:rPr lang="en-US" sz="2900" b="1" dirty="0"/>
              <a:t>Region 10</a:t>
            </a:r>
            <a:r>
              <a:rPr lang="en-US" sz="2900" dirty="0"/>
              <a:t> – Northwest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B8D1627-A2B0-43DF-8AEC-3323B9294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16197" b="-2"/>
          <a:stretch/>
        </p:blipFill>
        <p:spPr>
          <a:xfrm>
            <a:off x="4528456" y="-1"/>
            <a:ext cx="766354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5F53E-9475-46CB-9035-FD94A405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NCDA Subcommittees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5E029-DAC7-4247-B6F4-28396FCD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Six Subcommittees</a:t>
            </a:r>
          </a:p>
          <a:p>
            <a:pPr marL="0" indent="0">
              <a:buNone/>
            </a:pPr>
            <a:r>
              <a:rPr lang="en-US" sz="2000" dirty="0"/>
              <a:t>•	Community Development</a:t>
            </a:r>
          </a:p>
          <a:p>
            <a:pPr marL="0" indent="0">
              <a:buNone/>
            </a:pPr>
            <a:r>
              <a:rPr lang="en-US" sz="2000" dirty="0"/>
              <a:t>•	Housing</a:t>
            </a:r>
          </a:p>
          <a:p>
            <a:pPr marL="0" indent="0">
              <a:buNone/>
            </a:pPr>
            <a:r>
              <a:rPr lang="en-US" sz="2000" dirty="0"/>
              <a:t>•	Economic Development</a:t>
            </a:r>
          </a:p>
          <a:p>
            <a:pPr marL="0" indent="0">
              <a:buNone/>
            </a:pPr>
            <a:r>
              <a:rPr lang="en-US" sz="2000" dirty="0"/>
              <a:t>•	Membership</a:t>
            </a:r>
          </a:p>
          <a:p>
            <a:pPr marL="0" indent="0">
              <a:buNone/>
            </a:pPr>
            <a:r>
              <a:rPr lang="en-US" sz="2000" dirty="0"/>
              <a:t>•	Planning and Professional 	Development</a:t>
            </a:r>
          </a:p>
          <a:p>
            <a:pPr marL="0" indent="0">
              <a:buNone/>
            </a:pPr>
            <a:r>
              <a:rPr lang="en-US" sz="2000" dirty="0"/>
              <a:t>•	Technology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38F4D-9F14-4CD3-883F-B59003A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966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FCE527E-E1F7-CF40-2F45-BBD3596B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5" y="1881030"/>
            <a:ext cx="1365504" cy="136550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E1ACA0F-B26B-9E9E-04FF-AF5467658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4" y="4083081"/>
            <a:ext cx="1365504" cy="136550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17632A9-5734-49CA-E145-0E93766AF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13" y="1787365"/>
            <a:ext cx="1365504" cy="136550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E434676-4224-1774-664D-B5DE1AC69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" y="4083081"/>
            <a:ext cx="1365504" cy="1365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467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NCDA Membership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22AA-5480-8532-4807-6E7756FA3323}"/>
              </a:ext>
            </a:extLst>
          </p:cNvPr>
          <p:cNvSpPr txBox="1"/>
          <p:nvPr/>
        </p:nvSpPr>
        <p:spPr>
          <a:xfrm>
            <a:off x="561557" y="3085227"/>
            <a:ext cx="202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Responsive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4442A-C235-1CBC-4029-54724726A919}"/>
              </a:ext>
            </a:extLst>
          </p:cNvPr>
          <p:cNvSpPr txBox="1"/>
          <p:nvPr/>
        </p:nvSpPr>
        <p:spPr>
          <a:xfrm>
            <a:off x="2232871" y="3101127"/>
            <a:ext cx="464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Network of </a:t>
            </a:r>
            <a:br>
              <a:rPr lang="en-US" dirty="0"/>
            </a:br>
            <a:r>
              <a:rPr lang="en-US" dirty="0"/>
              <a:t>Practitioners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A9BED-5506-2A90-A3F0-ADAE7A0A91BD}"/>
              </a:ext>
            </a:extLst>
          </p:cNvPr>
          <p:cNvSpPr txBox="1"/>
          <p:nvPr/>
        </p:nvSpPr>
        <p:spPr>
          <a:xfrm>
            <a:off x="-333166" y="5362350"/>
            <a:ext cx="380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Alerts &amp; </a:t>
            </a:r>
            <a:br>
              <a:rPr lang="en-US" dirty="0"/>
            </a:br>
            <a:r>
              <a:rPr lang="en-US" dirty="0"/>
              <a:t>Monthly Newsletter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1DCE4-14E6-1AA9-CBE9-B416477A7F3C}"/>
              </a:ext>
            </a:extLst>
          </p:cNvPr>
          <p:cNvSpPr txBox="1"/>
          <p:nvPr/>
        </p:nvSpPr>
        <p:spPr>
          <a:xfrm>
            <a:off x="6677512" y="3097089"/>
            <a:ext cx="265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Voice in Washington, DC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FEAAB-0EE0-9177-C5B8-C7A3BBC6D4F2}"/>
              </a:ext>
            </a:extLst>
          </p:cNvPr>
          <p:cNvSpPr txBox="1"/>
          <p:nvPr/>
        </p:nvSpPr>
        <p:spPr>
          <a:xfrm>
            <a:off x="2847910" y="5452161"/>
            <a:ext cx="315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&amp; </a:t>
            </a:r>
            <a:br>
              <a:rPr lang="en-US" dirty="0"/>
            </a:br>
            <a:r>
              <a:rPr lang="en-US" dirty="0"/>
              <a:t>Conferences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0E6A8-78B6-0C56-E2AD-DD050DCF5422}"/>
              </a:ext>
            </a:extLst>
          </p:cNvPr>
          <p:cNvSpPr txBox="1"/>
          <p:nvPr/>
        </p:nvSpPr>
        <p:spPr>
          <a:xfrm>
            <a:off x="6661863" y="5448585"/>
            <a:ext cx="249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Community Development Week Campaign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0C1B0C7-E7A9-884E-207C-4125EC972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1815633"/>
            <a:ext cx="1365504" cy="1365504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CB15DE11-3405-7626-F9F1-340ABDD00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0" y="4137660"/>
            <a:ext cx="1365504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66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743</Words>
  <Application>Microsoft Office PowerPoint</Application>
  <PresentationFormat>Widescreen</PresentationFormat>
  <Paragraphs>159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</vt:lpstr>
      <vt:lpstr>New Member/First Time Attendee Orientation</vt:lpstr>
      <vt:lpstr>Speakers</vt:lpstr>
      <vt:lpstr>NCDA History - Origins</vt:lpstr>
      <vt:lpstr>NCDA Membership</vt:lpstr>
      <vt:lpstr>NCDA Staff</vt:lpstr>
      <vt:lpstr>Board of Directors</vt:lpstr>
      <vt:lpstr>NCDA Regions</vt:lpstr>
      <vt:lpstr>NCDA Subcommittees</vt:lpstr>
      <vt:lpstr>NCDA Membership Benefits</vt:lpstr>
      <vt:lpstr>NCDA Member Benefits: Advocacy 2023 Program Priorities</vt:lpstr>
      <vt:lpstr>NCDA Member Benefits: Advocacy CDBG Coalition</vt:lpstr>
      <vt:lpstr>NCDA Member Benefits: Advocacy National Community Development Week</vt:lpstr>
      <vt:lpstr>Membership Benefits: Advocacy Special Reports</vt:lpstr>
      <vt:lpstr>NCDA Member Benefits:  Professional Development / Training</vt:lpstr>
      <vt:lpstr>NCDA Member Benefits Professional Development/Training</vt:lpstr>
      <vt:lpstr>NCDA Member Benefits: Leadership Institute</vt:lpstr>
      <vt:lpstr>NCDA Member Benefits:  Conferences</vt:lpstr>
      <vt:lpstr>NCDA Member Benefits: Peer Learning NCDA Online Forum</vt:lpstr>
      <vt:lpstr>NCDA Member Benefits: NCDA Website Members Only Log-in</vt:lpstr>
      <vt:lpstr>NCDA Member Benefits: NCDA Website Jobs Board</vt:lpstr>
      <vt:lpstr>NCDA Member Benefits: NCDA Provides You With The Latest Information</vt:lpstr>
      <vt:lpstr>We Invite You to Join NCDA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Vicki Watson</cp:lastModifiedBy>
  <cp:revision>45</cp:revision>
  <dcterms:created xsi:type="dcterms:W3CDTF">2020-06-19T19:41:10Z</dcterms:created>
  <dcterms:modified xsi:type="dcterms:W3CDTF">2023-01-25T01:04:13Z</dcterms:modified>
</cp:coreProperties>
</file>