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8" r:id="rId7"/>
    <p:sldId id="262" r:id="rId8"/>
    <p:sldId id="264"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4" d="100"/>
          <a:sy n="104" d="100"/>
        </p:scale>
        <p:origin x="144"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D612B-E66C-484A-8FE7-CA264E5F35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4BA4E-E19F-4D7F-A547-4603D0FD32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6F36276-A4E0-4D42-A8FB-DD3EF1320A99}"/>
              </a:ext>
            </a:extLst>
          </p:cNvPr>
          <p:cNvSpPr>
            <a:spLocks noGrp="1"/>
          </p:cNvSpPr>
          <p:nvPr>
            <p:ph type="dt" sz="half" idx="10"/>
          </p:nvPr>
        </p:nvSpPr>
        <p:spPr/>
        <p:txBody>
          <a:bodyPr/>
          <a:lstStyle/>
          <a:p>
            <a:fld id="{4AA0238F-14B5-47B2-A12A-8DCE11FFDCD5}" type="datetimeFigureOut">
              <a:rPr lang="en-US" smtClean="0"/>
              <a:t>1/19/2023</a:t>
            </a:fld>
            <a:endParaRPr lang="en-US"/>
          </a:p>
        </p:txBody>
      </p:sp>
      <p:sp>
        <p:nvSpPr>
          <p:cNvPr id="5" name="Footer Placeholder 4">
            <a:extLst>
              <a:ext uri="{FF2B5EF4-FFF2-40B4-BE49-F238E27FC236}">
                <a16:creationId xmlns:a16="http://schemas.microsoft.com/office/drawing/2014/main" id="{11D4366F-D537-4AFA-99CF-A4521B6728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5ECE89-B444-4AD2-A513-3F4D5153592B}"/>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251919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4CE1F-8761-4F99-A9C4-7D91BC7E137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258AB41-1B49-4D43-BF3A-6AC15AEE8F6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EA9EE2-EFB0-4544-AAB3-7626C80749D3}"/>
              </a:ext>
            </a:extLst>
          </p:cNvPr>
          <p:cNvSpPr>
            <a:spLocks noGrp="1"/>
          </p:cNvSpPr>
          <p:nvPr>
            <p:ph type="dt" sz="half" idx="10"/>
          </p:nvPr>
        </p:nvSpPr>
        <p:spPr/>
        <p:txBody>
          <a:bodyPr/>
          <a:lstStyle/>
          <a:p>
            <a:fld id="{4AA0238F-14B5-47B2-A12A-8DCE11FFDCD5}" type="datetimeFigureOut">
              <a:rPr lang="en-US" smtClean="0"/>
              <a:t>1/19/2023</a:t>
            </a:fld>
            <a:endParaRPr lang="en-US"/>
          </a:p>
        </p:txBody>
      </p:sp>
      <p:sp>
        <p:nvSpPr>
          <p:cNvPr id="5" name="Footer Placeholder 4">
            <a:extLst>
              <a:ext uri="{FF2B5EF4-FFF2-40B4-BE49-F238E27FC236}">
                <a16:creationId xmlns:a16="http://schemas.microsoft.com/office/drawing/2014/main" id="{AD3ACD85-263D-41C1-B760-ABC1C7A73D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DC5FCC-449C-4B86-9957-9E8F1EA02DD1}"/>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3154650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9DA055-6B4F-407A-A67D-6F433CC6289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19386A-AB90-4626-A95C-F2FCC80741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1E060D-10D2-459B-8B25-D6099815C671}"/>
              </a:ext>
            </a:extLst>
          </p:cNvPr>
          <p:cNvSpPr>
            <a:spLocks noGrp="1"/>
          </p:cNvSpPr>
          <p:nvPr>
            <p:ph type="dt" sz="half" idx="10"/>
          </p:nvPr>
        </p:nvSpPr>
        <p:spPr/>
        <p:txBody>
          <a:bodyPr/>
          <a:lstStyle/>
          <a:p>
            <a:fld id="{4AA0238F-14B5-47B2-A12A-8DCE11FFDCD5}" type="datetimeFigureOut">
              <a:rPr lang="en-US" smtClean="0"/>
              <a:t>1/19/2023</a:t>
            </a:fld>
            <a:endParaRPr lang="en-US"/>
          </a:p>
        </p:txBody>
      </p:sp>
      <p:sp>
        <p:nvSpPr>
          <p:cNvPr id="5" name="Footer Placeholder 4">
            <a:extLst>
              <a:ext uri="{FF2B5EF4-FFF2-40B4-BE49-F238E27FC236}">
                <a16:creationId xmlns:a16="http://schemas.microsoft.com/office/drawing/2014/main" id="{268FE1A7-8401-4926-8F9A-153945E50E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3E818A-EAD5-4E63-B9D6-488695A63CCC}"/>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42596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2930D-8B5A-449D-B869-B99103FC04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8FB80E-5830-4AF6-99D9-B2E960EE8CE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24A402-31DB-4AD5-88A6-6F5A80137F84}"/>
              </a:ext>
            </a:extLst>
          </p:cNvPr>
          <p:cNvSpPr>
            <a:spLocks noGrp="1"/>
          </p:cNvSpPr>
          <p:nvPr>
            <p:ph type="dt" sz="half" idx="10"/>
          </p:nvPr>
        </p:nvSpPr>
        <p:spPr/>
        <p:txBody>
          <a:bodyPr/>
          <a:lstStyle/>
          <a:p>
            <a:fld id="{4AA0238F-14B5-47B2-A12A-8DCE11FFDCD5}" type="datetimeFigureOut">
              <a:rPr lang="en-US" smtClean="0"/>
              <a:t>1/19/2023</a:t>
            </a:fld>
            <a:endParaRPr lang="en-US"/>
          </a:p>
        </p:txBody>
      </p:sp>
      <p:sp>
        <p:nvSpPr>
          <p:cNvPr id="5" name="Footer Placeholder 4">
            <a:extLst>
              <a:ext uri="{FF2B5EF4-FFF2-40B4-BE49-F238E27FC236}">
                <a16:creationId xmlns:a16="http://schemas.microsoft.com/office/drawing/2014/main" id="{06DB872E-EA09-4B30-AE6B-F201525992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52F546-7600-42A7-B4DC-6549892A8F2E}"/>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2565213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77FB1-B899-4D6D-9C9F-962C2C3EC3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B55B30C-C1A8-4A4C-9457-4E13AD4C79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29E128-62DF-473F-817D-09BE074585A5}"/>
              </a:ext>
            </a:extLst>
          </p:cNvPr>
          <p:cNvSpPr>
            <a:spLocks noGrp="1"/>
          </p:cNvSpPr>
          <p:nvPr>
            <p:ph type="dt" sz="half" idx="10"/>
          </p:nvPr>
        </p:nvSpPr>
        <p:spPr/>
        <p:txBody>
          <a:bodyPr/>
          <a:lstStyle/>
          <a:p>
            <a:fld id="{4AA0238F-14B5-47B2-A12A-8DCE11FFDCD5}" type="datetimeFigureOut">
              <a:rPr lang="en-US" smtClean="0"/>
              <a:t>1/19/2023</a:t>
            </a:fld>
            <a:endParaRPr lang="en-US"/>
          </a:p>
        </p:txBody>
      </p:sp>
      <p:sp>
        <p:nvSpPr>
          <p:cNvPr id="5" name="Footer Placeholder 4">
            <a:extLst>
              <a:ext uri="{FF2B5EF4-FFF2-40B4-BE49-F238E27FC236}">
                <a16:creationId xmlns:a16="http://schemas.microsoft.com/office/drawing/2014/main" id="{4040C21B-789C-4AB5-B0B1-41E0E154BF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41694D-82C5-4C7D-9181-CAD162B962D6}"/>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2927481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3F65B-3A9A-4837-8354-4C3E05FA94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6BF457-6699-4420-8520-C30AF7A560C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96656A9-7891-4151-AE68-2C838ABB5D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334520-3D8D-4AB7-AB72-AA9DB65051AA}"/>
              </a:ext>
            </a:extLst>
          </p:cNvPr>
          <p:cNvSpPr>
            <a:spLocks noGrp="1"/>
          </p:cNvSpPr>
          <p:nvPr>
            <p:ph type="dt" sz="half" idx="10"/>
          </p:nvPr>
        </p:nvSpPr>
        <p:spPr/>
        <p:txBody>
          <a:bodyPr/>
          <a:lstStyle/>
          <a:p>
            <a:fld id="{4AA0238F-14B5-47B2-A12A-8DCE11FFDCD5}" type="datetimeFigureOut">
              <a:rPr lang="en-US" smtClean="0"/>
              <a:t>1/19/2023</a:t>
            </a:fld>
            <a:endParaRPr lang="en-US"/>
          </a:p>
        </p:txBody>
      </p:sp>
      <p:sp>
        <p:nvSpPr>
          <p:cNvPr id="6" name="Footer Placeholder 5">
            <a:extLst>
              <a:ext uri="{FF2B5EF4-FFF2-40B4-BE49-F238E27FC236}">
                <a16:creationId xmlns:a16="http://schemas.microsoft.com/office/drawing/2014/main" id="{CA53446B-29E8-42CE-B750-768CAA0E38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7B89F1-E1DD-45ED-A5C4-6631ECEEA902}"/>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4250880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FD72F-CA1D-47EB-A476-2672E86F3F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4C90631-0A73-44AE-B3AE-3850B5053C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0A83FF-4780-4A7A-9234-F181C7E2BFC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FA14EF-660D-4804-B053-D50FE5441A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1F0239-B225-4825-B190-39B2B5E521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D74879A-786A-4C82-A11B-D667C35B58D4}"/>
              </a:ext>
            </a:extLst>
          </p:cNvPr>
          <p:cNvSpPr>
            <a:spLocks noGrp="1"/>
          </p:cNvSpPr>
          <p:nvPr>
            <p:ph type="dt" sz="half" idx="10"/>
          </p:nvPr>
        </p:nvSpPr>
        <p:spPr/>
        <p:txBody>
          <a:bodyPr/>
          <a:lstStyle/>
          <a:p>
            <a:fld id="{4AA0238F-14B5-47B2-A12A-8DCE11FFDCD5}" type="datetimeFigureOut">
              <a:rPr lang="en-US" smtClean="0"/>
              <a:t>1/19/2023</a:t>
            </a:fld>
            <a:endParaRPr lang="en-US"/>
          </a:p>
        </p:txBody>
      </p:sp>
      <p:sp>
        <p:nvSpPr>
          <p:cNvPr id="8" name="Footer Placeholder 7">
            <a:extLst>
              <a:ext uri="{FF2B5EF4-FFF2-40B4-BE49-F238E27FC236}">
                <a16:creationId xmlns:a16="http://schemas.microsoft.com/office/drawing/2014/main" id="{77D31B80-094D-4B20-AABC-F1548A16137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5BB8878-2C6E-4A69-8A95-564C436F7016}"/>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137532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35976-3706-430B-BE5E-8AEFDC06905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A8AE71F-D17A-441E-B3E8-99691253B803}"/>
              </a:ext>
            </a:extLst>
          </p:cNvPr>
          <p:cNvSpPr>
            <a:spLocks noGrp="1"/>
          </p:cNvSpPr>
          <p:nvPr>
            <p:ph type="dt" sz="half" idx="10"/>
          </p:nvPr>
        </p:nvSpPr>
        <p:spPr/>
        <p:txBody>
          <a:bodyPr/>
          <a:lstStyle/>
          <a:p>
            <a:fld id="{4AA0238F-14B5-47B2-A12A-8DCE11FFDCD5}" type="datetimeFigureOut">
              <a:rPr lang="en-US" smtClean="0"/>
              <a:t>1/19/2023</a:t>
            </a:fld>
            <a:endParaRPr lang="en-US"/>
          </a:p>
        </p:txBody>
      </p:sp>
      <p:sp>
        <p:nvSpPr>
          <p:cNvPr id="4" name="Footer Placeholder 3">
            <a:extLst>
              <a:ext uri="{FF2B5EF4-FFF2-40B4-BE49-F238E27FC236}">
                <a16:creationId xmlns:a16="http://schemas.microsoft.com/office/drawing/2014/main" id="{825D0E3D-D7F3-45CB-BC0A-F10A08E6D65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CB2AF9-1B01-4F8E-8D91-D8F290B2B7BB}"/>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4213650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C1A85C-7675-4210-A7D5-AE5EAEDD53CF}"/>
              </a:ext>
            </a:extLst>
          </p:cNvPr>
          <p:cNvSpPr>
            <a:spLocks noGrp="1"/>
          </p:cNvSpPr>
          <p:nvPr>
            <p:ph type="dt" sz="half" idx="10"/>
          </p:nvPr>
        </p:nvSpPr>
        <p:spPr/>
        <p:txBody>
          <a:bodyPr/>
          <a:lstStyle/>
          <a:p>
            <a:fld id="{4AA0238F-14B5-47B2-A12A-8DCE11FFDCD5}" type="datetimeFigureOut">
              <a:rPr lang="en-US" smtClean="0"/>
              <a:t>1/19/2023</a:t>
            </a:fld>
            <a:endParaRPr lang="en-US"/>
          </a:p>
        </p:txBody>
      </p:sp>
      <p:sp>
        <p:nvSpPr>
          <p:cNvPr id="3" name="Footer Placeholder 2">
            <a:extLst>
              <a:ext uri="{FF2B5EF4-FFF2-40B4-BE49-F238E27FC236}">
                <a16:creationId xmlns:a16="http://schemas.microsoft.com/office/drawing/2014/main" id="{CC24DC2C-D2B2-4A1B-A272-B38787E936E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61D0E2B-DCBB-4432-AC5E-EA7D17BBCD10}"/>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1413889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11E81-C622-4F3D-BE76-F67FA6013C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6BA3E4A-D5B6-4218-9E21-939F2C9680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E702A93-BB92-4E51-9100-E353401F76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FD7DBC-8CBF-4A4E-ACBD-59F85475A6CD}"/>
              </a:ext>
            </a:extLst>
          </p:cNvPr>
          <p:cNvSpPr>
            <a:spLocks noGrp="1"/>
          </p:cNvSpPr>
          <p:nvPr>
            <p:ph type="dt" sz="half" idx="10"/>
          </p:nvPr>
        </p:nvSpPr>
        <p:spPr/>
        <p:txBody>
          <a:bodyPr/>
          <a:lstStyle/>
          <a:p>
            <a:fld id="{4AA0238F-14B5-47B2-A12A-8DCE11FFDCD5}" type="datetimeFigureOut">
              <a:rPr lang="en-US" smtClean="0"/>
              <a:t>1/19/2023</a:t>
            </a:fld>
            <a:endParaRPr lang="en-US"/>
          </a:p>
        </p:txBody>
      </p:sp>
      <p:sp>
        <p:nvSpPr>
          <p:cNvPr id="6" name="Footer Placeholder 5">
            <a:extLst>
              <a:ext uri="{FF2B5EF4-FFF2-40B4-BE49-F238E27FC236}">
                <a16:creationId xmlns:a16="http://schemas.microsoft.com/office/drawing/2014/main" id="{2F556148-9B53-41F9-928C-7495BC5B3A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30AFCE-5BFF-4260-9142-EBE470530768}"/>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1338645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FD292-65C5-4785-A1FC-A3A1748449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7DC3D54-003B-4DAB-BAD8-886760ED3A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3699142-7919-44EC-BEC6-A911324F7F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8246FC-E1C2-4A0F-BB4A-28A8528B7426}"/>
              </a:ext>
            </a:extLst>
          </p:cNvPr>
          <p:cNvSpPr>
            <a:spLocks noGrp="1"/>
          </p:cNvSpPr>
          <p:nvPr>
            <p:ph type="dt" sz="half" idx="10"/>
          </p:nvPr>
        </p:nvSpPr>
        <p:spPr/>
        <p:txBody>
          <a:bodyPr/>
          <a:lstStyle/>
          <a:p>
            <a:fld id="{4AA0238F-14B5-47B2-A12A-8DCE11FFDCD5}" type="datetimeFigureOut">
              <a:rPr lang="en-US" smtClean="0"/>
              <a:t>1/19/2023</a:t>
            </a:fld>
            <a:endParaRPr lang="en-US"/>
          </a:p>
        </p:txBody>
      </p:sp>
      <p:sp>
        <p:nvSpPr>
          <p:cNvPr id="6" name="Footer Placeholder 5">
            <a:extLst>
              <a:ext uri="{FF2B5EF4-FFF2-40B4-BE49-F238E27FC236}">
                <a16:creationId xmlns:a16="http://schemas.microsoft.com/office/drawing/2014/main" id="{D78B3156-50C4-4D29-9EF7-1626DE1C91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974DE9-6FB8-4FE1-BAFA-E3999B44EF61}"/>
              </a:ext>
            </a:extLst>
          </p:cNvPr>
          <p:cNvSpPr>
            <a:spLocks noGrp="1"/>
          </p:cNvSpPr>
          <p:nvPr>
            <p:ph type="sldNum" sz="quarter" idx="12"/>
          </p:nvPr>
        </p:nvSpPr>
        <p:spPr/>
        <p:txBody>
          <a:bodyPr/>
          <a:lstStyle/>
          <a:p>
            <a:fld id="{81D64253-6949-4C43-96AB-7206FD313DD3}" type="slidenum">
              <a:rPr lang="en-US" smtClean="0"/>
              <a:t>‹#›</a:t>
            </a:fld>
            <a:endParaRPr lang="en-US"/>
          </a:p>
        </p:txBody>
      </p:sp>
    </p:spTree>
    <p:extLst>
      <p:ext uri="{BB962C8B-B14F-4D97-AF65-F5344CB8AC3E}">
        <p14:creationId xmlns:p14="http://schemas.microsoft.com/office/powerpoint/2010/main" val="4283873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D1034E-7A8B-4076-9A56-8F62BFBD58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FD64AEF-1368-47F2-9008-E7B7D92ACA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151325-38C7-4783-B2D8-B1FB985754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A0238F-14B5-47B2-A12A-8DCE11FFDCD5}" type="datetimeFigureOut">
              <a:rPr lang="en-US" smtClean="0"/>
              <a:t>1/19/2023</a:t>
            </a:fld>
            <a:endParaRPr lang="en-US"/>
          </a:p>
        </p:txBody>
      </p:sp>
      <p:sp>
        <p:nvSpPr>
          <p:cNvPr id="5" name="Footer Placeholder 4">
            <a:extLst>
              <a:ext uri="{FF2B5EF4-FFF2-40B4-BE49-F238E27FC236}">
                <a16:creationId xmlns:a16="http://schemas.microsoft.com/office/drawing/2014/main" id="{81AA2F51-0E35-4374-8197-D7DBA968B9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0DF8B13-6E33-43F9-A64D-45A14DBDEE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D64253-6949-4C43-96AB-7206FD313DD3}" type="slidenum">
              <a:rPr lang="en-US" smtClean="0"/>
              <a:t>‹#›</a:t>
            </a:fld>
            <a:endParaRPr lang="en-US"/>
          </a:p>
        </p:txBody>
      </p:sp>
    </p:spTree>
    <p:extLst>
      <p:ext uri="{BB962C8B-B14F-4D97-AF65-F5344CB8AC3E}">
        <p14:creationId xmlns:p14="http://schemas.microsoft.com/office/powerpoint/2010/main" val="1413987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ctrTitle"/>
          </p:nvPr>
        </p:nvSpPr>
        <p:spPr/>
        <p:txBody>
          <a:bodyPr/>
          <a:lstStyle/>
          <a:p>
            <a:r>
              <a:rPr lang="en-US" dirty="0" smtClean="0">
                <a:solidFill>
                  <a:schemeClr val="bg1"/>
                </a:solidFill>
                <a:latin typeface="Gill Sans MT" panose="020B0502020104020203" pitchFamily="34" charset="0"/>
              </a:rPr>
              <a:t>Using HOME funds for Multifamily Construction</a:t>
            </a:r>
            <a:endParaRPr lang="en-US" dirty="0">
              <a:solidFill>
                <a:schemeClr val="bg1"/>
              </a:solidFill>
              <a:latin typeface="Gill Sans MT" panose="020B0502020104020203" pitchFamily="34" charset="0"/>
            </a:endParaRPr>
          </a:p>
        </p:txBody>
      </p:sp>
      <p:sp>
        <p:nvSpPr>
          <p:cNvPr id="3" name="Subtitle 2">
            <a:extLst>
              <a:ext uri="{FF2B5EF4-FFF2-40B4-BE49-F238E27FC236}">
                <a16:creationId xmlns:a16="http://schemas.microsoft.com/office/drawing/2014/main" id="{4A02A5D1-8602-4511-AD26-2D40B3E55EFD}"/>
              </a:ext>
            </a:extLst>
          </p:cNvPr>
          <p:cNvSpPr>
            <a:spLocks noGrp="1"/>
          </p:cNvSpPr>
          <p:nvPr>
            <p:ph type="subTitle" idx="1"/>
          </p:nvPr>
        </p:nvSpPr>
        <p:spPr/>
        <p:txBody>
          <a:bodyPr>
            <a:normAutofit/>
          </a:bodyPr>
          <a:lstStyle/>
          <a:p>
            <a:r>
              <a:rPr lang="en-US" sz="4000" dirty="0" smtClean="0">
                <a:solidFill>
                  <a:schemeClr val="bg1"/>
                </a:solidFill>
                <a:latin typeface="Gill Sans Nova" panose="020B0602020104020203" pitchFamily="34" charset="0"/>
              </a:rPr>
              <a:t>Rita Parise, Housing Administrator</a:t>
            </a:r>
            <a:endParaRPr lang="en-US" sz="4000" dirty="0">
              <a:solidFill>
                <a:schemeClr val="bg1"/>
              </a:solidFill>
              <a:latin typeface="Gill Sans Nova" panose="020B0602020104020203" pitchFamily="34" charset="0"/>
            </a:endParaRPr>
          </a:p>
        </p:txBody>
      </p:sp>
      <p:pic>
        <p:nvPicPr>
          <p:cNvPr id="4" name="Picture 2" descr="http://cbus/sites/mayor/brand2016/AJG%20Logos/City%20logos/COC%20Logo_RG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56373" y="4639882"/>
            <a:ext cx="5081045" cy="14699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0521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a:xfrm>
            <a:off x="839788" y="332509"/>
            <a:ext cx="3932237" cy="1305098"/>
          </a:xfrm>
        </p:spPr>
        <p:txBody>
          <a:bodyPr/>
          <a:lstStyle/>
          <a:p>
            <a:r>
              <a:rPr lang="en-US" dirty="0">
                <a:solidFill>
                  <a:schemeClr val="bg1"/>
                </a:solidFill>
              </a:rPr>
              <a:t>Columbus, Ohio</a:t>
            </a:r>
            <a:endParaRPr lang="en-US" dirty="0">
              <a:solidFill>
                <a:schemeClr val="bg1"/>
              </a:solidFill>
              <a:latin typeface="Gill Sans MT" panose="020B0502020104020203" pitchFamily="34" charset="0"/>
            </a:endParaRPr>
          </a:p>
        </p:txBody>
      </p:sp>
      <p:sp>
        <p:nvSpPr>
          <p:cNvPr id="5" name="Text Placeholder 4"/>
          <p:cNvSpPr>
            <a:spLocks noGrp="1"/>
          </p:cNvSpPr>
          <p:nvPr>
            <p:ph type="body" sz="half" idx="2"/>
          </p:nvPr>
        </p:nvSpPr>
        <p:spPr>
          <a:xfrm>
            <a:off x="839788" y="1729047"/>
            <a:ext cx="3932237" cy="4139941"/>
          </a:xfrm>
        </p:spPr>
        <p:txBody>
          <a:bodyPr/>
          <a:lstStyle/>
          <a:p>
            <a:r>
              <a:rPr lang="en-US" dirty="0">
                <a:solidFill>
                  <a:schemeClr val="bg1"/>
                </a:solidFill>
              </a:rPr>
              <a:t>2022 Population 913,129, metro area 1,687,000</a:t>
            </a:r>
          </a:p>
          <a:p>
            <a:r>
              <a:rPr lang="en-US" dirty="0">
                <a:solidFill>
                  <a:schemeClr val="bg1"/>
                </a:solidFill>
              </a:rPr>
              <a:t>14</a:t>
            </a:r>
            <a:r>
              <a:rPr lang="en-US" baseline="30000" dirty="0">
                <a:solidFill>
                  <a:schemeClr val="bg1"/>
                </a:solidFill>
              </a:rPr>
              <a:t>th</a:t>
            </a:r>
            <a:r>
              <a:rPr lang="en-US" dirty="0">
                <a:solidFill>
                  <a:schemeClr val="bg1"/>
                </a:solidFill>
              </a:rPr>
              <a:t> largest city in the country</a:t>
            </a:r>
          </a:p>
          <a:p>
            <a:r>
              <a:rPr lang="en-US" dirty="0">
                <a:solidFill>
                  <a:schemeClr val="bg1"/>
                </a:solidFill>
              </a:rPr>
              <a:t>Population growth in the Columbus area accounts for more than all the population growth in Ohio</a:t>
            </a:r>
          </a:p>
          <a:p>
            <a:r>
              <a:rPr lang="en-US" dirty="0">
                <a:solidFill>
                  <a:schemeClr val="bg1"/>
                </a:solidFill>
              </a:rPr>
              <a:t>Economic Development</a:t>
            </a:r>
          </a:p>
          <a:p>
            <a:r>
              <a:rPr lang="en-US" dirty="0">
                <a:solidFill>
                  <a:schemeClr val="bg1"/>
                </a:solidFill>
              </a:rPr>
              <a:t>– Intel to build a $20 million manufacturing operation in nearby New Albany – will employ 7,000 construction workers to build and 3,000 high paying jobs when complete</a:t>
            </a:r>
          </a:p>
          <a:p>
            <a:r>
              <a:rPr lang="en-US" dirty="0">
                <a:solidFill>
                  <a:schemeClr val="bg1"/>
                </a:solidFill>
              </a:rPr>
              <a:t>- Honda to build a $3.5 billion battery plant with LG in Fayette County which is 30-45 minutes away</a:t>
            </a:r>
          </a:p>
          <a:p>
            <a:endParaRPr lang="en-US" dirty="0"/>
          </a:p>
        </p:txBody>
      </p:sp>
      <p:pic>
        <p:nvPicPr>
          <p:cNvPr id="8" name="Picture 2" descr="Picture"/>
          <p:cNvPicPr>
            <a:picLocks noGrp="1" noChangeAspect="1" noChangeArrowheads="1"/>
          </p:cNvPicPr>
          <p:nvPr>
            <p:ph type="pic" idx="1"/>
          </p:nvPr>
        </p:nvPicPr>
        <p:blipFill>
          <a:blip r:embed="rId3">
            <a:extLst>
              <a:ext uri="{28A0092B-C50C-407E-A947-70E740481C1C}">
                <a14:useLocalDpi xmlns:a14="http://schemas.microsoft.com/office/drawing/2010/main" val="0"/>
              </a:ext>
            </a:extLst>
          </a:blip>
          <a:srcRect l="2508" r="2508"/>
          <a:stretch>
            <a:fillRect/>
          </a:stretch>
        </p:blipFill>
        <p:spPr bwMode="auto">
          <a:xfrm>
            <a:off x="5216236" y="1195245"/>
            <a:ext cx="5706485" cy="45058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534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p:txBody>
          <a:bodyPr/>
          <a:lstStyle/>
          <a:p>
            <a:r>
              <a:rPr lang="en-US" dirty="0">
                <a:solidFill>
                  <a:schemeClr val="bg1"/>
                </a:solidFill>
              </a:rPr>
              <a:t>Columbus Housing Market</a:t>
            </a:r>
            <a:endParaRPr lang="en-US" dirty="0">
              <a:solidFill>
                <a:schemeClr val="bg1"/>
              </a:solidFill>
              <a:latin typeface="Gill Sans MT" panose="020B0502020104020203" pitchFamily="34" charset="0"/>
            </a:endParaRP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p:txBody>
          <a:bodyPr>
            <a:normAutofit fontScale="62500" lnSpcReduction="20000"/>
          </a:bodyPr>
          <a:lstStyle/>
          <a:p>
            <a:r>
              <a:rPr lang="en-US" sz="4000" dirty="0">
                <a:solidFill>
                  <a:schemeClr val="bg1"/>
                </a:solidFill>
              </a:rPr>
              <a:t>Insufficient supply of housing at all price points and tenures</a:t>
            </a:r>
          </a:p>
          <a:p>
            <a:r>
              <a:rPr lang="en-US" sz="4000" dirty="0">
                <a:solidFill>
                  <a:schemeClr val="bg1"/>
                </a:solidFill>
              </a:rPr>
              <a:t>Rapidly rising wages leave apartment communities without management and maintenance staff</a:t>
            </a:r>
          </a:p>
          <a:p>
            <a:r>
              <a:rPr lang="en-US" sz="4000" dirty="0">
                <a:solidFill>
                  <a:schemeClr val="bg1"/>
                </a:solidFill>
              </a:rPr>
              <a:t>Bidding wars for single family homes lead to excessive prices for homes</a:t>
            </a:r>
          </a:p>
          <a:p>
            <a:r>
              <a:rPr lang="en-US" sz="4000" dirty="0">
                <a:solidFill>
                  <a:schemeClr val="bg1"/>
                </a:solidFill>
              </a:rPr>
              <a:t>Rents are increasing at a high rate</a:t>
            </a:r>
          </a:p>
          <a:p>
            <a:r>
              <a:rPr lang="en-US" sz="4000" dirty="0">
                <a:solidFill>
                  <a:schemeClr val="bg1"/>
                </a:solidFill>
              </a:rPr>
              <a:t>Homelessness is increasing and some of the homeless have jobs but cannot afford rent</a:t>
            </a:r>
          </a:p>
          <a:p>
            <a:r>
              <a:rPr lang="en-US" sz="4000" dirty="0">
                <a:solidFill>
                  <a:schemeClr val="bg1"/>
                </a:solidFill>
              </a:rPr>
              <a:t>Columbus is in the process of rewriting the zoning code – currently almost every development needs zoning variances</a:t>
            </a:r>
          </a:p>
          <a:p>
            <a:r>
              <a:rPr lang="en-US" sz="4000" dirty="0">
                <a:solidFill>
                  <a:schemeClr val="bg1"/>
                </a:solidFill>
              </a:rPr>
              <a:t>The City of Columbus includes Columbus City Schools and numerous suburban school districts.  Columbus City Schools test scores are in the bottom 50% of Ohio</a:t>
            </a:r>
          </a:p>
          <a:p>
            <a:pPr marL="0" indent="0">
              <a:buNone/>
            </a:pPr>
            <a:endParaRPr lang="en-US" sz="4000" dirty="0">
              <a:solidFill>
                <a:schemeClr val="bg1"/>
              </a:solidFill>
              <a:latin typeface="Gill Sans Nova" panose="020B0602020104020203" pitchFamily="34" charset="0"/>
            </a:endParaRPr>
          </a:p>
        </p:txBody>
      </p:sp>
    </p:spTree>
    <p:extLst>
      <p:ext uri="{BB962C8B-B14F-4D97-AF65-F5344CB8AC3E}">
        <p14:creationId xmlns:p14="http://schemas.microsoft.com/office/powerpoint/2010/main" val="2620769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p:txBody>
          <a:bodyPr/>
          <a:lstStyle/>
          <a:p>
            <a:r>
              <a:rPr lang="en-US" dirty="0">
                <a:solidFill>
                  <a:schemeClr val="bg1"/>
                </a:solidFill>
              </a:rPr>
              <a:t>Selecting Shovel Ready Multifamily New Construction </a:t>
            </a:r>
            <a:r>
              <a:rPr lang="en-US" dirty="0" smtClean="0">
                <a:solidFill>
                  <a:schemeClr val="bg1"/>
                </a:solidFill>
              </a:rPr>
              <a:t>Projects</a:t>
            </a:r>
            <a:endParaRPr lang="en-US" dirty="0">
              <a:solidFill>
                <a:schemeClr val="bg1"/>
              </a:solidFill>
              <a:latin typeface="Gill Sans MT" panose="020B0502020104020203" pitchFamily="34" charset="0"/>
            </a:endParaRP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p:txBody>
          <a:bodyPr>
            <a:normAutofit lnSpcReduction="10000"/>
          </a:bodyPr>
          <a:lstStyle/>
          <a:p>
            <a:r>
              <a:rPr lang="en-US" dirty="0">
                <a:solidFill>
                  <a:schemeClr val="bg1"/>
                </a:solidFill>
              </a:rPr>
              <a:t>What is being proposed? Does it address the most pressing needs?</a:t>
            </a:r>
          </a:p>
          <a:p>
            <a:pPr lvl="1"/>
            <a:r>
              <a:rPr lang="en-US" dirty="0">
                <a:solidFill>
                  <a:schemeClr val="bg1"/>
                </a:solidFill>
              </a:rPr>
              <a:t>Family housing – need three and four bedroom units</a:t>
            </a:r>
          </a:p>
          <a:p>
            <a:pPr lvl="1"/>
            <a:r>
              <a:rPr lang="en-US" dirty="0">
                <a:solidFill>
                  <a:schemeClr val="bg1"/>
                </a:solidFill>
              </a:rPr>
              <a:t>Permanent supportive housing – limited by availability of rental subsidy</a:t>
            </a:r>
          </a:p>
          <a:p>
            <a:pPr lvl="1"/>
            <a:r>
              <a:rPr lang="en-US" dirty="0">
                <a:solidFill>
                  <a:schemeClr val="bg1"/>
                </a:solidFill>
              </a:rPr>
              <a:t>Lower rents – developers who want more than the standard $300,000 per project in HOME funds must commit to providing 30% units to households in shelter with an income sufficient to support a 30% rent.  Most LIHTC developments commit to at least some 30% units.</a:t>
            </a:r>
          </a:p>
          <a:p>
            <a:pPr lvl="1"/>
            <a:r>
              <a:rPr lang="en-US" dirty="0">
                <a:solidFill>
                  <a:schemeClr val="bg1"/>
                </a:solidFill>
              </a:rPr>
              <a:t>Proximity to transit</a:t>
            </a:r>
          </a:p>
          <a:p>
            <a:r>
              <a:rPr lang="en-US" dirty="0">
                <a:solidFill>
                  <a:schemeClr val="bg1"/>
                </a:solidFill>
              </a:rPr>
              <a:t>What other forms of leverage are there?</a:t>
            </a:r>
          </a:p>
          <a:p>
            <a:pPr lvl="1"/>
            <a:r>
              <a:rPr lang="en-US" dirty="0">
                <a:solidFill>
                  <a:schemeClr val="bg1"/>
                </a:solidFill>
              </a:rPr>
              <a:t>State HOME funds</a:t>
            </a:r>
          </a:p>
          <a:p>
            <a:pPr lvl="1"/>
            <a:r>
              <a:rPr lang="en-US" dirty="0">
                <a:solidFill>
                  <a:schemeClr val="bg1"/>
                </a:solidFill>
              </a:rPr>
              <a:t>County funding</a:t>
            </a:r>
          </a:p>
          <a:p>
            <a:pPr lvl="1"/>
            <a:r>
              <a:rPr lang="en-US" dirty="0">
                <a:solidFill>
                  <a:schemeClr val="bg1"/>
                </a:solidFill>
              </a:rPr>
              <a:t>Project based vouchers</a:t>
            </a:r>
            <a:endParaRPr lang="en-US" dirty="0">
              <a:solidFill>
                <a:schemeClr val="bg1"/>
              </a:solidFill>
            </a:endParaRPr>
          </a:p>
        </p:txBody>
      </p:sp>
    </p:spTree>
    <p:extLst>
      <p:ext uri="{BB962C8B-B14F-4D97-AF65-F5344CB8AC3E}">
        <p14:creationId xmlns:p14="http://schemas.microsoft.com/office/powerpoint/2010/main" val="1302258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p:txBody>
          <a:bodyPr/>
          <a:lstStyle/>
          <a:p>
            <a:r>
              <a:rPr lang="en-US" dirty="0">
                <a:solidFill>
                  <a:schemeClr val="bg1"/>
                </a:solidFill>
              </a:rPr>
              <a:t>Review of Sources and Uses</a:t>
            </a:r>
            <a:endParaRPr lang="en-US" dirty="0">
              <a:solidFill>
                <a:schemeClr val="bg1"/>
              </a:solidFill>
              <a:latin typeface="Gill Sans MT" panose="020B0502020104020203" pitchFamily="34" charset="0"/>
            </a:endParaRPr>
          </a:p>
        </p:txBody>
      </p:sp>
      <p:sp>
        <p:nvSpPr>
          <p:cNvPr id="3" name="Subtitle 2">
            <a:extLst>
              <a:ext uri="{FF2B5EF4-FFF2-40B4-BE49-F238E27FC236}">
                <a16:creationId xmlns:a16="http://schemas.microsoft.com/office/drawing/2014/main" id="{4A02A5D1-8602-4511-AD26-2D40B3E55EFD}"/>
              </a:ext>
            </a:extLst>
          </p:cNvPr>
          <p:cNvSpPr>
            <a:spLocks noGrp="1"/>
          </p:cNvSpPr>
          <p:nvPr>
            <p:ph idx="1"/>
          </p:nvPr>
        </p:nvSpPr>
        <p:spPr/>
        <p:txBody>
          <a:bodyPr>
            <a:normAutofit/>
          </a:bodyPr>
          <a:lstStyle/>
          <a:p>
            <a:r>
              <a:rPr lang="en-US" dirty="0">
                <a:solidFill>
                  <a:schemeClr val="bg1"/>
                </a:solidFill>
              </a:rPr>
              <a:t>What is the total development cost?</a:t>
            </a:r>
          </a:p>
          <a:p>
            <a:r>
              <a:rPr lang="en-US" dirty="0">
                <a:solidFill>
                  <a:schemeClr val="bg1"/>
                </a:solidFill>
              </a:rPr>
              <a:t>If it is higher than the Section 234 limits, why is that?</a:t>
            </a:r>
          </a:p>
          <a:p>
            <a:r>
              <a:rPr lang="en-US" dirty="0">
                <a:solidFill>
                  <a:schemeClr val="bg1"/>
                </a:solidFill>
              </a:rPr>
              <a:t>What sources are in the project?  How real are the commitments?</a:t>
            </a:r>
          </a:p>
          <a:p>
            <a:pPr lvl="1"/>
            <a:r>
              <a:rPr lang="en-US" dirty="0">
                <a:solidFill>
                  <a:schemeClr val="bg1"/>
                </a:solidFill>
              </a:rPr>
              <a:t>How to handle sources that may come but are not committed yet (ex Federal Home Loan Bank)?</a:t>
            </a:r>
          </a:p>
          <a:p>
            <a:r>
              <a:rPr lang="en-US" dirty="0">
                <a:solidFill>
                  <a:schemeClr val="bg1"/>
                </a:solidFill>
              </a:rPr>
              <a:t>What kind of reserves does the project have?</a:t>
            </a:r>
          </a:p>
          <a:p>
            <a:pPr lvl="1"/>
            <a:r>
              <a:rPr lang="en-US" dirty="0">
                <a:solidFill>
                  <a:schemeClr val="bg1"/>
                </a:solidFill>
              </a:rPr>
              <a:t>Construction contingency</a:t>
            </a:r>
          </a:p>
          <a:p>
            <a:pPr lvl="1"/>
            <a:r>
              <a:rPr lang="en-US" dirty="0">
                <a:solidFill>
                  <a:schemeClr val="bg1"/>
                </a:solidFill>
              </a:rPr>
              <a:t>Rent up</a:t>
            </a:r>
          </a:p>
          <a:p>
            <a:pPr lvl="1"/>
            <a:r>
              <a:rPr lang="en-US" dirty="0">
                <a:solidFill>
                  <a:schemeClr val="bg1"/>
                </a:solidFill>
              </a:rPr>
              <a:t>Operating </a:t>
            </a:r>
            <a:r>
              <a:rPr lang="en-US" dirty="0" smtClean="0">
                <a:solidFill>
                  <a:schemeClr val="bg1"/>
                </a:solidFill>
              </a:rPr>
              <a:t>reserve</a:t>
            </a:r>
            <a:endParaRPr lang="en-US" dirty="0">
              <a:solidFill>
                <a:schemeClr val="bg1"/>
              </a:solidFill>
            </a:endParaRPr>
          </a:p>
        </p:txBody>
      </p:sp>
    </p:spTree>
    <p:extLst>
      <p:ext uri="{BB962C8B-B14F-4D97-AF65-F5344CB8AC3E}">
        <p14:creationId xmlns:p14="http://schemas.microsoft.com/office/powerpoint/2010/main" val="992815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p:txBody>
          <a:bodyPr>
            <a:normAutofit/>
          </a:bodyPr>
          <a:lstStyle/>
          <a:p>
            <a:r>
              <a:rPr lang="en-US" dirty="0" smtClean="0">
                <a:solidFill>
                  <a:schemeClr val="bg1"/>
                </a:solidFill>
              </a:rPr>
              <a:t>Income and Operating Expenses</a:t>
            </a:r>
            <a:endParaRPr lang="en-US" dirty="0">
              <a:solidFill>
                <a:schemeClr val="bg1"/>
              </a:solidFill>
            </a:endParaRPr>
          </a:p>
        </p:txBody>
      </p:sp>
      <p:sp>
        <p:nvSpPr>
          <p:cNvPr id="5" name="Text Placeholder 4"/>
          <p:cNvSpPr>
            <a:spLocks noGrp="1"/>
          </p:cNvSpPr>
          <p:nvPr>
            <p:ph type="body" sz="half" idx="2"/>
          </p:nvPr>
        </p:nvSpPr>
        <p:spPr/>
        <p:txBody>
          <a:bodyPr/>
          <a:lstStyle/>
          <a:p>
            <a:r>
              <a:rPr lang="en-US" dirty="0">
                <a:solidFill>
                  <a:schemeClr val="bg1"/>
                </a:solidFill>
              </a:rPr>
              <a:t>Are rent requirements met for all funders?</a:t>
            </a:r>
          </a:p>
          <a:p>
            <a:r>
              <a:rPr lang="en-US" dirty="0">
                <a:solidFill>
                  <a:schemeClr val="bg1"/>
                </a:solidFill>
              </a:rPr>
              <a:t>What are the projected operating costs?  How do they compare to your standard (we use OHFA’s standard)?</a:t>
            </a:r>
          </a:p>
          <a:p>
            <a:r>
              <a:rPr lang="en-US" dirty="0">
                <a:solidFill>
                  <a:schemeClr val="bg1"/>
                </a:solidFill>
              </a:rPr>
              <a:t>What happens after the 15 year tax abatement expires?</a:t>
            </a:r>
          </a:p>
          <a:p>
            <a:r>
              <a:rPr lang="en-US" dirty="0">
                <a:solidFill>
                  <a:schemeClr val="bg1"/>
                </a:solidFill>
              </a:rPr>
              <a:t>Do operations allow for funding a replacement reserve?</a:t>
            </a:r>
          </a:p>
          <a:p>
            <a:r>
              <a:rPr lang="en-US" dirty="0">
                <a:solidFill>
                  <a:schemeClr val="bg1"/>
                </a:solidFill>
              </a:rPr>
              <a:t>What is the debt coverage ratio (we require 1.2-1.5)?</a:t>
            </a:r>
          </a:p>
          <a:p>
            <a:r>
              <a:rPr lang="en-US" dirty="0">
                <a:solidFill>
                  <a:schemeClr val="bg1"/>
                </a:solidFill>
              </a:rPr>
              <a:t>If there is no debt, look at operating expense to income (should be no more than 90%)</a:t>
            </a:r>
          </a:p>
          <a:p>
            <a:endParaRPr lang="en-US" dirty="0"/>
          </a:p>
        </p:txBody>
      </p:sp>
      <p:pic>
        <p:nvPicPr>
          <p:cNvPr id="2050" name="Picture 2" descr="Creekside Place"/>
          <p:cNvPicPr>
            <a:picLocks noGrp="1" noChangeAspect="1" noChangeArrowheads="1"/>
          </p:cNvPicPr>
          <p:nvPr>
            <p:ph type="pic" idx="1"/>
          </p:nvPr>
        </p:nvPicPr>
        <p:blipFill>
          <a:blip r:embed="rId3">
            <a:extLst>
              <a:ext uri="{28A0092B-C50C-407E-A947-70E740481C1C}">
                <a14:useLocalDpi xmlns:a14="http://schemas.microsoft.com/office/drawing/2010/main" val="0"/>
              </a:ext>
            </a:extLst>
          </a:blip>
          <a:srcRect l="7826" r="7826"/>
          <a:stretch>
            <a:fillRect/>
          </a:stretch>
        </p:blipFill>
        <p:spPr bwMode="auto">
          <a:xfrm>
            <a:off x="5183188" y="987426"/>
            <a:ext cx="5891212" cy="46517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706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a:xfrm>
            <a:off x="839788" y="457200"/>
            <a:ext cx="3932237" cy="900545"/>
          </a:xfrm>
        </p:spPr>
        <p:txBody>
          <a:bodyPr/>
          <a:lstStyle/>
          <a:p>
            <a:r>
              <a:rPr lang="en-US" dirty="0">
                <a:solidFill>
                  <a:schemeClr val="bg1"/>
                </a:solidFill>
              </a:rPr>
              <a:t>Developer Capacity</a:t>
            </a:r>
            <a:endParaRPr lang="en-US" dirty="0">
              <a:solidFill>
                <a:schemeClr val="bg1"/>
              </a:solidFill>
              <a:latin typeface="Gill Sans MT" panose="020B0502020104020203" pitchFamily="34" charset="0"/>
            </a:endParaRPr>
          </a:p>
        </p:txBody>
      </p:sp>
      <p:pic>
        <p:nvPicPr>
          <p:cNvPr id="12" name="Picture Placeholder 11"/>
          <p:cNvPicPr>
            <a:picLocks noGrp="1" noChangeAspect="1"/>
          </p:cNvPicPr>
          <p:nvPr>
            <p:ph type="pic" idx="1"/>
          </p:nvPr>
        </p:nvPicPr>
        <p:blipFill>
          <a:blip r:embed="rId3"/>
          <a:srcRect l="14363" r="14363"/>
          <a:stretch>
            <a:fillRect/>
          </a:stretch>
        </p:blipFill>
        <p:spPr>
          <a:xfrm>
            <a:off x="5611813" y="1078491"/>
            <a:ext cx="5643418" cy="4456094"/>
          </a:xfrm>
          <a:prstGeom prst="rect">
            <a:avLst/>
          </a:prstGeom>
        </p:spPr>
      </p:pic>
      <p:sp>
        <p:nvSpPr>
          <p:cNvPr id="7" name="Text Placeholder 6"/>
          <p:cNvSpPr>
            <a:spLocks noGrp="1"/>
          </p:cNvSpPr>
          <p:nvPr>
            <p:ph type="body" sz="half" idx="2"/>
          </p:nvPr>
        </p:nvSpPr>
        <p:spPr>
          <a:xfrm>
            <a:off x="839788" y="1450109"/>
            <a:ext cx="3932237" cy="4867564"/>
          </a:xfrm>
        </p:spPr>
        <p:txBody>
          <a:bodyPr>
            <a:normAutofit/>
          </a:bodyPr>
          <a:lstStyle/>
          <a:p>
            <a:r>
              <a:rPr lang="en-US" sz="1800" dirty="0">
                <a:solidFill>
                  <a:schemeClr val="bg1"/>
                </a:solidFill>
              </a:rPr>
              <a:t>Developer history and experience	</a:t>
            </a:r>
          </a:p>
          <a:p>
            <a:pPr marL="342900" indent="-342900">
              <a:buFont typeface="Arial" panose="020B0604020202020204" pitchFamily="34" charset="0"/>
              <a:buChar char="•"/>
            </a:pPr>
            <a:r>
              <a:rPr lang="en-US" sz="1800" dirty="0">
                <a:solidFill>
                  <a:schemeClr val="bg1"/>
                </a:solidFill>
              </a:rPr>
              <a:t>New developer with significant experience may outweigh and existing developer with all new staff</a:t>
            </a:r>
          </a:p>
          <a:p>
            <a:pPr marL="285750" indent="-285750">
              <a:buFont typeface="Arial" panose="020B0604020202020204" pitchFamily="34" charset="0"/>
              <a:buChar char="•"/>
            </a:pPr>
            <a:r>
              <a:rPr lang="en-US" sz="1800" dirty="0">
                <a:solidFill>
                  <a:schemeClr val="bg1"/>
                </a:solidFill>
              </a:rPr>
              <a:t>Financial capacity – ability to weather difficulty – delays, supply chain issues, COVID shut downs</a:t>
            </a:r>
          </a:p>
          <a:p>
            <a:pPr marL="285750" indent="-285750">
              <a:buFont typeface="Arial" panose="020B0604020202020204" pitchFamily="34" charset="0"/>
              <a:buChar char="•"/>
            </a:pPr>
            <a:r>
              <a:rPr lang="en-US" sz="1800" dirty="0">
                <a:solidFill>
                  <a:schemeClr val="bg1"/>
                </a:solidFill>
              </a:rPr>
              <a:t>Equity provider – for developers without deep pockets, will the equity provider stand behind the project if problems occur?</a:t>
            </a:r>
          </a:p>
          <a:p>
            <a:pPr marL="285750" indent="-285750">
              <a:buFont typeface="Arial" panose="020B0604020202020204" pitchFamily="34" charset="0"/>
              <a:buChar char="•"/>
            </a:pPr>
            <a:r>
              <a:rPr lang="en-US" sz="1800" dirty="0">
                <a:solidFill>
                  <a:schemeClr val="bg1"/>
                </a:solidFill>
              </a:rPr>
              <a:t>CHDO Set Aside – staying in contact with CHDOs and finding out what is in the pipeline – paying attention to how projects get done – CHDOs don’t often have capacity to do LIHTC projects – more risk</a:t>
            </a:r>
          </a:p>
          <a:p>
            <a:endParaRPr lang="en-US" dirty="0"/>
          </a:p>
        </p:txBody>
      </p:sp>
    </p:spTree>
    <p:extLst>
      <p:ext uri="{BB962C8B-B14F-4D97-AF65-F5344CB8AC3E}">
        <p14:creationId xmlns:p14="http://schemas.microsoft.com/office/powerpoint/2010/main" val="4183994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p:txBody>
          <a:bodyPr/>
          <a:lstStyle/>
          <a:p>
            <a:r>
              <a:rPr lang="en-US" dirty="0">
                <a:solidFill>
                  <a:schemeClr val="bg1"/>
                </a:solidFill>
              </a:rPr>
              <a:t>Market Demand</a:t>
            </a:r>
            <a:endParaRPr lang="en-US" dirty="0">
              <a:solidFill>
                <a:schemeClr val="bg1"/>
              </a:solidFill>
              <a:latin typeface="Gill Sans MT" panose="020B0502020104020203" pitchFamily="34" charset="0"/>
            </a:endParaRPr>
          </a:p>
        </p:txBody>
      </p:sp>
      <p:sp>
        <p:nvSpPr>
          <p:cNvPr id="3" name="Content Placeholder 2"/>
          <p:cNvSpPr>
            <a:spLocks noGrp="1"/>
          </p:cNvSpPr>
          <p:nvPr>
            <p:ph idx="1"/>
          </p:nvPr>
        </p:nvSpPr>
        <p:spPr/>
        <p:txBody>
          <a:bodyPr>
            <a:normAutofit lnSpcReduction="10000"/>
          </a:bodyPr>
          <a:lstStyle/>
          <a:p>
            <a:r>
              <a:rPr lang="en-US" dirty="0">
                <a:solidFill>
                  <a:schemeClr val="bg1"/>
                </a:solidFill>
              </a:rPr>
              <a:t>For rental housing, market demand is very high.</a:t>
            </a:r>
          </a:p>
          <a:p>
            <a:r>
              <a:rPr lang="en-US" dirty="0">
                <a:solidFill>
                  <a:schemeClr val="bg1"/>
                </a:solidFill>
              </a:rPr>
              <a:t>For LIHTC projects we require a market study (they have to have one anyhow</a:t>
            </a:r>
            <a:r>
              <a:rPr lang="en-US" dirty="0" smtClean="0">
                <a:solidFill>
                  <a:schemeClr val="bg1"/>
                </a:solidFill>
              </a:rPr>
              <a:t>)</a:t>
            </a:r>
          </a:p>
          <a:p>
            <a:r>
              <a:rPr lang="en-US" dirty="0" smtClean="0">
                <a:solidFill>
                  <a:schemeClr val="bg1"/>
                </a:solidFill>
              </a:rPr>
              <a:t>Make sure to consider other projects under development in the market area</a:t>
            </a:r>
            <a:endParaRPr lang="en-US" dirty="0">
              <a:solidFill>
                <a:schemeClr val="bg1"/>
              </a:solidFill>
            </a:endParaRPr>
          </a:p>
          <a:p>
            <a:r>
              <a:rPr lang="en-US" dirty="0">
                <a:solidFill>
                  <a:schemeClr val="bg1"/>
                </a:solidFill>
              </a:rPr>
              <a:t>For non-LIHTC projects, we accept census data for the site and surrounding areas on number of households, number of income qualified households and how those compare to the number of units being created</a:t>
            </a:r>
          </a:p>
          <a:p>
            <a:r>
              <a:rPr lang="en-US" dirty="0">
                <a:solidFill>
                  <a:schemeClr val="bg1"/>
                </a:solidFill>
              </a:rPr>
              <a:t>For phase 2 projects, inquire about the waiting list</a:t>
            </a:r>
            <a:endParaRPr lang="en-US" dirty="0">
              <a:solidFill>
                <a:schemeClr val="bg1"/>
              </a:solidFill>
            </a:endParaRPr>
          </a:p>
        </p:txBody>
      </p:sp>
    </p:spTree>
    <p:extLst>
      <p:ext uri="{BB962C8B-B14F-4D97-AF65-F5344CB8AC3E}">
        <p14:creationId xmlns:p14="http://schemas.microsoft.com/office/powerpoint/2010/main" val="1115948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28D2-0174-4335-AD97-F38E13174816}"/>
              </a:ext>
            </a:extLst>
          </p:cNvPr>
          <p:cNvSpPr>
            <a:spLocks noGrp="1"/>
          </p:cNvSpPr>
          <p:nvPr>
            <p:ph type="title"/>
          </p:nvPr>
        </p:nvSpPr>
        <p:spPr>
          <a:xfrm>
            <a:off x="839788" y="457200"/>
            <a:ext cx="3932237" cy="604982"/>
          </a:xfrm>
        </p:spPr>
        <p:txBody>
          <a:bodyPr>
            <a:normAutofit/>
          </a:bodyPr>
          <a:lstStyle/>
          <a:p>
            <a:r>
              <a:rPr lang="en-US" dirty="0">
                <a:solidFill>
                  <a:schemeClr val="bg1"/>
                </a:solidFill>
              </a:rPr>
              <a:t>Best Laid Plans</a:t>
            </a:r>
            <a:endParaRPr lang="en-US" dirty="0">
              <a:solidFill>
                <a:schemeClr val="bg1"/>
              </a:solidFill>
              <a:latin typeface="Gill Sans Nova" panose="020B0602020104020203" pitchFamily="34" charset="0"/>
            </a:endParaRPr>
          </a:p>
        </p:txBody>
      </p:sp>
      <p:sp>
        <p:nvSpPr>
          <p:cNvPr id="4" name="Text Placeholder 3"/>
          <p:cNvSpPr>
            <a:spLocks noGrp="1"/>
          </p:cNvSpPr>
          <p:nvPr>
            <p:ph type="body" sz="half" idx="2"/>
          </p:nvPr>
        </p:nvSpPr>
        <p:spPr>
          <a:xfrm>
            <a:off x="839788" y="1062182"/>
            <a:ext cx="3932237" cy="4806806"/>
          </a:xfrm>
        </p:spPr>
        <p:txBody>
          <a:bodyPr/>
          <a:lstStyle/>
          <a:p>
            <a:pPr marL="285750" indent="-285750">
              <a:buFont typeface="Arial" panose="020B0604020202020204" pitchFamily="34" charset="0"/>
              <a:buChar char="•"/>
            </a:pPr>
            <a:r>
              <a:rPr lang="en-US" sz="2000" dirty="0">
                <a:solidFill>
                  <a:schemeClr val="bg1"/>
                </a:solidFill>
              </a:rPr>
              <a:t>Current development market is chaotic – prices are up and down every day and funders need to be aware of what is changing and how</a:t>
            </a:r>
          </a:p>
          <a:p>
            <a:pPr marL="285750" indent="-285750">
              <a:buFont typeface="Arial" panose="020B0604020202020204" pitchFamily="34" charset="0"/>
              <a:buChar char="•"/>
            </a:pPr>
            <a:r>
              <a:rPr lang="en-US" sz="2000" dirty="0">
                <a:solidFill>
                  <a:schemeClr val="bg1"/>
                </a:solidFill>
              </a:rPr>
              <a:t>Interest rates increasing means less mortgage funding for projects, check mortgage amortization</a:t>
            </a:r>
          </a:p>
          <a:p>
            <a:pPr marL="285750" indent="-285750">
              <a:buFont typeface="Arial" panose="020B0604020202020204" pitchFamily="34" charset="0"/>
              <a:buChar char="•"/>
            </a:pPr>
            <a:r>
              <a:rPr lang="en-US" sz="2000" dirty="0">
                <a:solidFill>
                  <a:schemeClr val="bg1"/>
                </a:solidFill>
              </a:rPr>
              <a:t>Be prepared to pivot – look at the benefit of the project, the status of development and determine if additional funds are worthwhile</a:t>
            </a:r>
          </a:p>
          <a:p>
            <a:pPr marL="285750" indent="-285750">
              <a:buFont typeface="Arial" panose="020B0604020202020204" pitchFamily="34" charset="0"/>
              <a:buChar char="•"/>
            </a:pPr>
            <a:r>
              <a:rPr lang="en-US" sz="2000" dirty="0">
                <a:solidFill>
                  <a:schemeClr val="bg1"/>
                </a:solidFill>
              </a:rPr>
              <a:t>Sometimes you have to say no</a:t>
            </a:r>
          </a:p>
          <a:p>
            <a:endParaRPr lang="en-US" dirty="0"/>
          </a:p>
        </p:txBody>
      </p:sp>
      <p:pic>
        <p:nvPicPr>
          <p:cNvPr id="1026" name="Picture 2" descr="Image result for elevate 340"/>
          <p:cNvPicPr>
            <a:picLocks noGrp="1" noChangeAspect="1" noChangeArrowheads="1"/>
          </p:cNvPicPr>
          <p:nvPr>
            <p:ph type="pic" idx="1"/>
          </p:nvPr>
        </p:nvPicPr>
        <p:blipFill>
          <a:blip r:embed="rId3">
            <a:extLst>
              <a:ext uri="{28A0092B-C50C-407E-A947-70E740481C1C}">
                <a14:useLocalDpi xmlns:a14="http://schemas.microsoft.com/office/drawing/2010/main" val="0"/>
              </a:ext>
            </a:extLst>
          </a:blip>
          <a:srcRect l="15700" r="15700"/>
          <a:stretch>
            <a:fillRect/>
          </a:stretch>
        </p:blipFill>
        <p:spPr bwMode="auto">
          <a:xfrm>
            <a:off x="5532582" y="1263310"/>
            <a:ext cx="5190836" cy="40987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05450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TotalTime>
  <Words>713</Words>
  <Application>Microsoft Office PowerPoint</Application>
  <PresentationFormat>Widescreen</PresentationFormat>
  <Paragraphs>60</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Gill Sans MT</vt:lpstr>
      <vt:lpstr>Gill Sans Nova</vt:lpstr>
      <vt:lpstr>Office Theme</vt:lpstr>
      <vt:lpstr>Using HOME funds for Multifamily Construction</vt:lpstr>
      <vt:lpstr>Columbus, Ohio</vt:lpstr>
      <vt:lpstr>Columbus Housing Market</vt:lpstr>
      <vt:lpstr>Selecting Shovel Ready Multifamily New Construction Projects</vt:lpstr>
      <vt:lpstr>Review of Sources and Uses</vt:lpstr>
      <vt:lpstr>Income and Operating Expenses</vt:lpstr>
      <vt:lpstr>Developer Capacity</vt:lpstr>
      <vt:lpstr>Market Demand</vt:lpstr>
      <vt:lpstr>Best Laid Plans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NCDA PowerPoint Template</dc:title>
  <dc:creator>MELISSA HORR</dc:creator>
  <cp:lastModifiedBy>Parise, Rita R.</cp:lastModifiedBy>
  <cp:revision>32</cp:revision>
  <dcterms:created xsi:type="dcterms:W3CDTF">2022-02-23T18:33:08Z</dcterms:created>
  <dcterms:modified xsi:type="dcterms:W3CDTF">2023-01-20T00:06:52Z</dcterms:modified>
</cp:coreProperties>
</file>