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  <p:sldId id="265" r:id="rId10"/>
    <p:sldId id="267" r:id="rId11"/>
    <p:sldId id="268" r:id="rId12"/>
    <p:sldId id="269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2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0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7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2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6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3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11248E-E719-49E1-9A15-93019935B03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FE7D-92FB-4EE4-9F47-8B30E04FB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4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  <p:sldLayoutId id="2147484483" r:id="rId15"/>
    <p:sldLayoutId id="2147484484" r:id="rId16"/>
    <p:sldLayoutId id="21474844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ADCD-E0BB-498B-B997-8F53E7A5E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HOME Funds for New Multi-Family 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24069-956B-4595-87B9-8D591B4D4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500" dirty="0"/>
              <a:t>NCDA Winter Meeting</a:t>
            </a:r>
          </a:p>
          <a:p>
            <a:r>
              <a:rPr lang="en-US" sz="1500" dirty="0"/>
              <a:t>January 25, 2023</a:t>
            </a:r>
          </a:p>
          <a:p>
            <a:endParaRPr lang="en-US" sz="1500" dirty="0"/>
          </a:p>
          <a:p>
            <a:r>
              <a:rPr lang="en-US" sz="1500" dirty="0"/>
              <a:t>Heather Johnson, Community Development Resources Manager</a:t>
            </a:r>
          </a:p>
          <a:p>
            <a:r>
              <a:rPr lang="en-US" sz="1500" dirty="0"/>
              <a:t>Davenport, Iowa</a:t>
            </a:r>
          </a:p>
        </p:txBody>
      </p:sp>
    </p:spTree>
    <p:extLst>
      <p:ext uri="{BB962C8B-B14F-4D97-AF65-F5344CB8AC3E}">
        <p14:creationId xmlns:p14="http://schemas.microsoft.com/office/powerpoint/2010/main" val="25276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34EB-9D27-45D0-9C84-762CBF54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Time Part 1: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37814-1176-4F31-A825-51E212179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2525"/>
            <a:ext cx="7772400" cy="5545932"/>
          </a:xfrm>
        </p:spPr>
      </p:pic>
    </p:spTree>
    <p:extLst>
      <p:ext uri="{BB962C8B-B14F-4D97-AF65-F5344CB8AC3E}">
        <p14:creationId xmlns:p14="http://schemas.microsoft.com/office/powerpoint/2010/main" val="34724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9BA0-A01E-43FD-B1C1-FBC3C5B7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7402CC-4550-4BDD-92A5-B4F0F5FAE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52983"/>
            <a:ext cx="7772400" cy="5556052"/>
          </a:xfrm>
        </p:spPr>
      </p:pic>
    </p:spTree>
    <p:extLst>
      <p:ext uri="{BB962C8B-B14F-4D97-AF65-F5344CB8AC3E}">
        <p14:creationId xmlns:p14="http://schemas.microsoft.com/office/powerpoint/2010/main" val="298622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D091-0AD7-4C48-9EA8-345064C6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Time Part 2: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2B295A-4BA2-4B03-AA5C-574723056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5244"/>
            <a:ext cx="10058400" cy="4396246"/>
          </a:xfrm>
        </p:spPr>
      </p:pic>
    </p:spTree>
    <p:extLst>
      <p:ext uri="{BB962C8B-B14F-4D97-AF65-F5344CB8AC3E}">
        <p14:creationId xmlns:p14="http://schemas.microsoft.com/office/powerpoint/2010/main" val="122191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6897-C831-454B-AABC-7293C151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– But Verify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22FB-3487-4F73-A754-4780C4CB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Developers don’t care what the rules are, they just want to know what they are and what they need to do for them</a:t>
            </a:r>
          </a:p>
          <a:p>
            <a:pPr lvl="1"/>
            <a:r>
              <a:rPr lang="en-US" dirty="0"/>
              <a:t>Environmental Reviews, Subsidy Limits, Unit Allocation, Section 3, Davis Bacon, BABA, FFATA, Lead Paint, Program Inspections, etc.</a:t>
            </a:r>
          </a:p>
          <a:p>
            <a:pPr lvl="1"/>
            <a:r>
              <a:rPr lang="en-US" dirty="0"/>
              <a:t>Explain up front, but try to frame it positively and emphasize what you can do to help them through the process (if anything)</a:t>
            </a:r>
          </a:p>
          <a:p>
            <a:r>
              <a:rPr lang="en-US" dirty="0"/>
              <a:t>Get regular reports/drawdowns/inspections throughout the project, don’t wait until the end to find out they don’t have info you need</a:t>
            </a:r>
          </a:p>
          <a:p>
            <a:r>
              <a:rPr lang="en-US" dirty="0"/>
              <a:t>Stay in communication, drive by often,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50726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32F8-0E54-4056-832C-FEEF1CE9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Relationships That 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F387-5B0E-43B9-B85A-97520B6B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Developers know where they are welcome – and where they are not</a:t>
            </a:r>
          </a:p>
          <a:p>
            <a:endParaRPr lang="en-US" dirty="0"/>
          </a:p>
          <a:p>
            <a:r>
              <a:rPr lang="en-US" dirty="0"/>
              <a:t>Create an environment where they want to work with you again</a:t>
            </a:r>
          </a:p>
          <a:p>
            <a:endParaRPr lang="en-US" dirty="0"/>
          </a:p>
          <a:p>
            <a:r>
              <a:rPr lang="en-US" dirty="0"/>
              <a:t>Commiserate over HUD requirements together – but stick to them</a:t>
            </a:r>
          </a:p>
          <a:p>
            <a:endParaRPr lang="en-US" dirty="0"/>
          </a:p>
          <a:p>
            <a:r>
              <a:rPr lang="en-US" dirty="0"/>
              <a:t>Keep in touch not just through monitoring, but when projects come along they might be interested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7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917A-14CF-4FEF-947B-DADC1CC3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is a Complicated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95502-5C8A-4CFA-A749-1E4592FE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Multifamily development is probably the most complicated way to use it</a:t>
            </a:r>
          </a:p>
          <a:p>
            <a:endParaRPr lang="en-US" dirty="0"/>
          </a:p>
          <a:p>
            <a:r>
              <a:rPr lang="en-US" dirty="0"/>
              <a:t>Involves more players, more money, more steps, and more oversight than any other HOME eligible use</a:t>
            </a:r>
          </a:p>
          <a:p>
            <a:endParaRPr lang="en-US" dirty="0"/>
          </a:p>
          <a:p>
            <a:r>
              <a:rPr lang="en-US" dirty="0"/>
              <a:t>But affordable rental is among the highest need in almost every community – so we need to find a way to make it work!</a:t>
            </a:r>
          </a:p>
        </p:txBody>
      </p:sp>
    </p:spTree>
    <p:extLst>
      <p:ext uri="{BB962C8B-B14F-4D97-AF65-F5344CB8AC3E}">
        <p14:creationId xmlns:p14="http://schemas.microsoft.com/office/powerpoint/2010/main" val="184214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C506-1F15-4EF2-B53E-A2CB7BC1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C85F-22B5-4005-BEC8-2F1954F2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requires you to check capacity</a:t>
            </a:r>
          </a:p>
          <a:p>
            <a:r>
              <a:rPr lang="en-US" dirty="0"/>
              <a:t>Non-Profit v. For Profit</a:t>
            </a:r>
          </a:p>
          <a:p>
            <a:r>
              <a:rPr lang="en-US" dirty="0"/>
              <a:t>Organizations change over time – don’t make assumptions</a:t>
            </a:r>
          </a:p>
          <a:p>
            <a:r>
              <a:rPr lang="en-US" dirty="0"/>
              <a:t>Capacity includes both financial and staff ability to complete and maintain the project throughout affordability</a:t>
            </a:r>
          </a:p>
          <a:p>
            <a:r>
              <a:rPr lang="en-US" dirty="0"/>
              <a:t>Be transparent and upfront about requirements both during the construction phase and long term commitments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9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E9F3-5C5F-4384-9076-55FF9B16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6A64-B2F0-444E-BEC3-03707F02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need you…but not that much!</a:t>
            </a:r>
          </a:p>
          <a:p>
            <a:pPr lvl="1"/>
            <a:r>
              <a:rPr lang="en-US" dirty="0"/>
              <a:t>HOME is usually a small part of a LARGE project, they may need you for gap funding, or just to get points on their LIHTC Application</a:t>
            </a:r>
          </a:p>
          <a:p>
            <a:pPr lvl="1"/>
            <a:r>
              <a:rPr lang="en-US" dirty="0"/>
              <a:t>Every speedbump and roadblock is an excuse to walk away from HUD funds</a:t>
            </a:r>
          </a:p>
          <a:p>
            <a:r>
              <a:rPr lang="en-US" dirty="0"/>
              <a:t>You (probably) need them more than they need you</a:t>
            </a:r>
          </a:p>
          <a:p>
            <a:pPr lvl="1"/>
            <a:r>
              <a:rPr lang="en-US" dirty="0"/>
              <a:t>Shortage of affordable housing</a:t>
            </a:r>
          </a:p>
          <a:p>
            <a:pPr lvl="1"/>
            <a:r>
              <a:rPr lang="en-US" dirty="0"/>
              <a:t>Lack of other developers in the area/willing to do affordable housing</a:t>
            </a:r>
          </a:p>
          <a:p>
            <a:pPr lvl="1"/>
            <a:r>
              <a:rPr lang="en-US" dirty="0"/>
              <a:t>HOME obligation/expenditure deadlines</a:t>
            </a:r>
          </a:p>
          <a:p>
            <a:r>
              <a:rPr lang="en-US" dirty="0"/>
              <a:t>Assist however you can – be a liaison between them and plan/zone, permitting, inspections,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7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D5FC-B0DB-4F89-B48D-00C15E35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E1FC-7EF4-4774-A7AC-2F7AAE9ED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companies &amp; individuals are in which role</a:t>
            </a:r>
          </a:p>
          <a:p>
            <a:pPr lvl="1"/>
            <a:r>
              <a:rPr lang="en-US" dirty="0"/>
              <a:t>Owner</a:t>
            </a:r>
          </a:p>
          <a:p>
            <a:pPr lvl="1"/>
            <a:r>
              <a:rPr lang="en-US" dirty="0"/>
              <a:t>General Partner (for tax credits)</a:t>
            </a:r>
          </a:p>
          <a:p>
            <a:pPr lvl="1"/>
            <a:r>
              <a:rPr lang="en-US" dirty="0"/>
              <a:t>Investor</a:t>
            </a:r>
          </a:p>
          <a:p>
            <a:pPr lvl="1"/>
            <a:r>
              <a:rPr lang="en-US" dirty="0"/>
              <a:t>Developer</a:t>
            </a:r>
          </a:p>
          <a:p>
            <a:pPr lvl="1"/>
            <a:r>
              <a:rPr lang="en-US" dirty="0"/>
              <a:t>Contractor</a:t>
            </a:r>
          </a:p>
          <a:p>
            <a:pPr lvl="1"/>
            <a:r>
              <a:rPr lang="en-US" dirty="0"/>
              <a:t>Property Manager</a:t>
            </a:r>
          </a:p>
          <a:p>
            <a:pPr lvl="1"/>
            <a:r>
              <a:rPr lang="en-US" dirty="0"/>
              <a:t>Consultants (environmental, historic, tax credit, etc.)</a:t>
            </a:r>
          </a:p>
          <a:p>
            <a:r>
              <a:rPr lang="en-US" dirty="0"/>
              <a:t>What are the legal/financial relationships between the parties</a:t>
            </a:r>
          </a:p>
          <a:p>
            <a:pPr lvl="1"/>
            <a:r>
              <a:rPr lang="en-US" dirty="0"/>
              <a:t>LLCs, Partnerships, Sole Proprietorship, Subsidiary, Contractor, Employee, etc.</a:t>
            </a:r>
          </a:p>
        </p:txBody>
      </p:sp>
    </p:spTree>
    <p:extLst>
      <p:ext uri="{BB962C8B-B14F-4D97-AF65-F5344CB8AC3E}">
        <p14:creationId xmlns:p14="http://schemas.microsoft.com/office/powerpoint/2010/main" val="180818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118-8399-4C00-98DF-3DC59051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 Their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FA6E-4142-4E4F-AC0C-4B8B0056D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LTV, ROI, BEP, FMR, LIHTC, HTC, GP, GC, Syndicator, LLC, site control, basis, hard vs. soft costs, holding costs, operating vs. replacement reserves</a:t>
            </a:r>
          </a:p>
          <a:p>
            <a:r>
              <a:rPr lang="en-US" dirty="0"/>
              <a:t>It can seem very confusing! (and it is sometimes intended to be)</a:t>
            </a:r>
          </a:p>
          <a:p>
            <a:r>
              <a:rPr lang="en-US" dirty="0"/>
              <a:t>Try to brush up on language and meaning so that you can keep up with them (and keep them honest)</a:t>
            </a:r>
          </a:p>
          <a:p>
            <a:r>
              <a:rPr lang="en-US" dirty="0"/>
              <a:t>Get very familiar with their site (topography, nearby features, trees, neighbors, directions) so you know you are talking about the same thing</a:t>
            </a:r>
          </a:p>
          <a:p>
            <a:r>
              <a:rPr lang="en-US" dirty="0"/>
              <a:t>NCDA has great training courses: HOME Basics Online, HOME Underwriting Primer, and HOME Advanced + Underwriting will help immensely!</a:t>
            </a:r>
          </a:p>
          <a:p>
            <a:r>
              <a:rPr lang="en-US" dirty="0"/>
              <a:t>Also, National Development Council has invaluable courses on Housing Development Finance that are worth every penny</a:t>
            </a:r>
          </a:p>
        </p:txBody>
      </p:sp>
    </p:spTree>
    <p:extLst>
      <p:ext uri="{BB962C8B-B14F-4D97-AF65-F5344CB8AC3E}">
        <p14:creationId xmlns:p14="http://schemas.microsoft.com/office/powerpoint/2010/main" val="233318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194D-9B7A-4F79-9267-FDC063F2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At Their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84A9-2264-4284-A242-F0C35920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Experienced developers talk and move fast – they have a lot of projects under their belt and confidence in their process</a:t>
            </a:r>
          </a:p>
          <a:p>
            <a:r>
              <a:rPr lang="en-US" dirty="0"/>
              <a:t>They have timelines they need to meet (tax credit start &amp; in service dates, lender deadlines, construction scheduling, weather)</a:t>
            </a:r>
          </a:p>
          <a:p>
            <a:r>
              <a:rPr lang="en-US" dirty="0"/>
              <a:t>Less experienced developers have the same timelines, but may need more help</a:t>
            </a:r>
          </a:p>
          <a:p>
            <a:r>
              <a:rPr lang="en-US" dirty="0"/>
              <a:t>HUD requirements are time consuming, and they may not want to slow down for you</a:t>
            </a:r>
          </a:p>
          <a:p>
            <a:r>
              <a:rPr lang="en-US" dirty="0"/>
              <a:t>Some timelines you can’t change (comment periods, SHPO, etc.)</a:t>
            </a:r>
          </a:p>
          <a:p>
            <a:r>
              <a:rPr lang="en-US" dirty="0"/>
              <a:t>Look for ways to speed up your side:</a:t>
            </a:r>
          </a:p>
          <a:p>
            <a:pPr lvl="1"/>
            <a:r>
              <a:rPr lang="en-US" dirty="0"/>
              <a:t>Underwrite quickly, Start ERs as early as possible</a:t>
            </a:r>
          </a:p>
          <a:p>
            <a:pPr lvl="1"/>
            <a:r>
              <a:rPr lang="en-US" dirty="0"/>
              <a:t>Work with building department to expedite zoning/plan/design reviews/permitting</a:t>
            </a:r>
          </a:p>
          <a:p>
            <a:pPr lvl="1"/>
            <a:r>
              <a:rPr lang="en-US" dirty="0"/>
              <a:t>“Stack” approvals and comment periods if possible – start down the path of  contingent council approval while other processes are playing out</a:t>
            </a:r>
          </a:p>
        </p:txBody>
      </p:sp>
    </p:spTree>
    <p:extLst>
      <p:ext uri="{BB962C8B-B14F-4D97-AF65-F5344CB8AC3E}">
        <p14:creationId xmlns:p14="http://schemas.microsoft.com/office/powerpoint/2010/main" val="165029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A539-1A6F-4FBD-A0F4-73E193D8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the Specs – Then Check them Again!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8BE3-D279-4067-8342-903AE60C8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 sure you know </a:t>
            </a:r>
            <a:r>
              <a:rPr lang="en-US" u="sng" dirty="0"/>
              <a:t>from the beginning</a:t>
            </a:r>
            <a:r>
              <a:rPr lang="en-US" dirty="0"/>
              <a:t> what they intend to build</a:t>
            </a:r>
          </a:p>
          <a:p>
            <a:pPr lvl="1"/>
            <a:r>
              <a:rPr lang="en-US" dirty="0"/>
              <a:t># of units, style of building, materials, method of heating/cooling, exterior features/amenities, common areas, etc.</a:t>
            </a:r>
          </a:p>
          <a:p>
            <a:pPr lvl="1"/>
            <a:r>
              <a:rPr lang="en-US" dirty="0"/>
              <a:t>All of these can affect your underwriting and environmental review process</a:t>
            </a:r>
          </a:p>
          <a:p>
            <a:pPr lvl="1"/>
            <a:r>
              <a:rPr lang="en-US" dirty="0"/>
              <a:t>And, if you have something built that doesn’t meet expectations, it can sour neighborhood/city council opinion</a:t>
            </a:r>
          </a:p>
          <a:p>
            <a:r>
              <a:rPr lang="en-US" dirty="0"/>
              <a:t>Then track changes </a:t>
            </a:r>
            <a:r>
              <a:rPr lang="en-US" u="sng" dirty="0"/>
              <a:t>all the way through</a:t>
            </a:r>
            <a:r>
              <a:rPr lang="en-US" dirty="0"/>
              <a:t> to the end</a:t>
            </a:r>
          </a:p>
          <a:p>
            <a:pPr lvl="1"/>
            <a:r>
              <a:rPr lang="en-US" dirty="0"/>
              <a:t>Adding/subtracting units, common areas, or commercial space?</a:t>
            </a:r>
          </a:p>
          <a:p>
            <a:pPr lvl="2"/>
            <a:r>
              <a:rPr lang="en-US" dirty="0"/>
              <a:t>It can change your underwriting/subsidy limits/unit counts!</a:t>
            </a:r>
          </a:p>
          <a:p>
            <a:pPr lvl="1"/>
            <a:r>
              <a:rPr lang="en-US" dirty="0"/>
              <a:t>Changing footprint, exterior finishes, features, or amenities?</a:t>
            </a:r>
          </a:p>
          <a:p>
            <a:pPr lvl="2"/>
            <a:r>
              <a:rPr lang="en-US" dirty="0"/>
              <a:t>Could require you to revisit SHPO/Environmental Review!</a:t>
            </a:r>
          </a:p>
        </p:txBody>
      </p:sp>
    </p:spTree>
    <p:extLst>
      <p:ext uri="{BB962C8B-B14F-4D97-AF65-F5344CB8AC3E}">
        <p14:creationId xmlns:p14="http://schemas.microsoft.com/office/powerpoint/2010/main" val="299707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1144-87E7-482C-9AC8-BB151D65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It In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079D-7DB5-4F92-BFF2-3A6CDB3F3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 Requirements (Investment, affordability, income limits, address, when/how affordable units will be selected and by who)</a:t>
            </a:r>
          </a:p>
          <a:p>
            <a:r>
              <a:rPr lang="en-US" dirty="0"/>
              <a:t>Timeline (expected start dates/completion dates, milestones)</a:t>
            </a:r>
          </a:p>
          <a:p>
            <a:r>
              <a:rPr lang="en-US" dirty="0"/>
              <a:t>Reporting Requirements (Davis Bacon, Section 3, BABA, FFATA)</a:t>
            </a:r>
          </a:p>
          <a:p>
            <a:r>
              <a:rPr lang="en-US" dirty="0"/>
              <a:t>Inspection/Permit Requirements (both program and building dept.)</a:t>
            </a:r>
          </a:p>
          <a:p>
            <a:r>
              <a:rPr lang="en-US" dirty="0"/>
              <a:t>Environmental Requirements (if there were environmental/noise mitigation requirements, flood insurance, historic studies/protections/documentation)</a:t>
            </a:r>
          </a:p>
          <a:p>
            <a:r>
              <a:rPr lang="en-US" dirty="0"/>
              <a:t>Municipal Requirements (if added during rezoning/design review/permitting process)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4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737</TotalTime>
  <Words>1012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Using HOME Funds for New Multi-Family Construction</vt:lpstr>
      <vt:lpstr>HOME is a Complicated Subject</vt:lpstr>
      <vt:lpstr>Working with Developers</vt:lpstr>
      <vt:lpstr>Know Your Role</vt:lpstr>
      <vt:lpstr>Meet The Players</vt:lpstr>
      <vt:lpstr>Speak Their Language</vt:lpstr>
      <vt:lpstr>Move At Their Speed</vt:lpstr>
      <vt:lpstr>Check the Specs – Then Check them Again!</vt:lpstr>
      <vt:lpstr>Get It In Writing</vt:lpstr>
      <vt:lpstr>Story Time Part 1:</vt:lpstr>
      <vt:lpstr>PowerPoint Presentation</vt:lpstr>
      <vt:lpstr>Story Time Part 2:</vt:lpstr>
      <vt:lpstr>Trust – But Verify</vt:lpstr>
      <vt:lpstr>Build Relationships That Last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HOME Funds for New Multi-Family Construction</dc:title>
  <dc:creator>Johnson, Heather</dc:creator>
  <cp:lastModifiedBy>Johnson, Heather</cp:lastModifiedBy>
  <cp:revision>7</cp:revision>
  <dcterms:created xsi:type="dcterms:W3CDTF">2023-01-18T14:19:31Z</dcterms:created>
  <dcterms:modified xsi:type="dcterms:W3CDTF">2023-01-19T22:03:47Z</dcterms:modified>
</cp:coreProperties>
</file>