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sldIdLst>
    <p:sldId id="290" r:id="rId2"/>
    <p:sldId id="314" r:id="rId3"/>
    <p:sldId id="302" r:id="rId4"/>
    <p:sldId id="304" r:id="rId5"/>
    <p:sldId id="305" r:id="rId6"/>
    <p:sldId id="315" r:id="rId7"/>
    <p:sldId id="316" r:id="rId8"/>
    <p:sldId id="317" r:id="rId9"/>
    <p:sldId id="310" r:id="rId10"/>
    <p:sldId id="318" r:id="rId11"/>
    <p:sldId id="319" r:id="rId12"/>
    <p:sldId id="321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t>Tuesday, January 24,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Tuesday, January 24,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0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Tuesday, January 24,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0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t>Tuesday, January 24,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00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Tuesday, January 24,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43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Tuesday, January 24,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4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t>Tuesday, January 24,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7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Tuesday, January 24,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6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Tuesday, January 24,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3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t>Tuesday, January 24,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t>Tuesday, January 24,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Tuesday, January 24,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8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897" r:id="rId6"/>
    <p:sldLayoutId id="2147483893" r:id="rId7"/>
    <p:sldLayoutId id="2147483894" r:id="rId8"/>
    <p:sldLayoutId id="2147483895" r:id="rId9"/>
    <p:sldLayoutId id="2147483896" r:id="rId10"/>
    <p:sldLayoutId id="214748389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F8AA8B-F33D-ADA3-F447-F4D6232525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Legislative Update Session</a:t>
            </a:r>
          </a:p>
        </p:txBody>
      </p:sp>
      <p:pic>
        <p:nvPicPr>
          <p:cNvPr id="1026" name="Picture 2" descr="NCDA">
            <a:extLst>
              <a:ext uri="{FF2B5EF4-FFF2-40B4-BE49-F238E27FC236}">
                <a16:creationId xmlns:a16="http://schemas.microsoft.com/office/drawing/2014/main" id="{9D2BCB2D-5EC3-1460-CFBB-9D0D1E5C1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114156"/>
            <a:ext cx="47625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3">
            <a:extLst>
              <a:ext uri="{FF2B5EF4-FFF2-40B4-BE49-F238E27FC236}">
                <a16:creationId xmlns:a16="http://schemas.microsoft.com/office/drawing/2014/main" id="{8B468C28-4510-3581-797E-6C192AB02F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Kelsey Daniels, Professional Staff Member, U.S. Senate Appropriations Subcommittee on Transportation, HUD, and Independent Agencies</a:t>
            </a:r>
          </a:p>
          <a:p>
            <a:r>
              <a:rPr lang="en-US" dirty="0"/>
              <a:t>Vicki Watson, NCDA Executive Director</a:t>
            </a:r>
          </a:p>
        </p:txBody>
      </p:sp>
    </p:spTree>
    <p:extLst>
      <p:ext uri="{BB962C8B-B14F-4D97-AF65-F5344CB8AC3E}">
        <p14:creationId xmlns:p14="http://schemas.microsoft.com/office/powerpoint/2010/main" val="3359781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DDCC5-7741-65A0-E95E-4C3BA207E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NCDA Program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66D9E-3443-22B0-DEC2-CC603C11C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  <a:buNone/>
            </a:pPr>
            <a:r>
              <a:rPr lang="en-US" sz="2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Community Development</a:t>
            </a:r>
          </a:p>
          <a:p>
            <a:pPr marL="0" marR="0" indent="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 increased funding for the Community Development Block Grant (CDBG) Program. </a:t>
            </a:r>
          </a:p>
          <a:p>
            <a:pPr marL="0" indent="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  <a:buNone/>
            </a:pPr>
            <a:endParaRPr lang="en-US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Work with Congress and HUD to ensure: (1)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Local governments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are notified of Congressional earmarks in their locality; (2) affordable housing and community development earmarks are consistent with the local Con Plan priorities; and (3) HUD is responsible for conducting the environmental reviews for the Congressional earmarks.</a:t>
            </a:r>
          </a:p>
          <a:p>
            <a:pPr marL="0" indent="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  <a:buNone/>
            </a:pPr>
            <a:endParaRPr lang="en-US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Continue to work with Congress on re-authorization of the CDBG program to advance the following program reforms: (1) increase the authorized CDBG funding level to $12 billion; (2) broaden CDBG’s impact by making eligible construction of new housing; and (3) increase the public services cap to at least 20%. </a:t>
            </a:r>
          </a:p>
          <a:p>
            <a:pPr marL="5715" marR="0" indent="-635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664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1688D-2CC9-B318-1FC3-FED43E353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NCDA Program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56F60-7B47-2D11-AD9D-3FFE45744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  <a:buNone/>
            </a:pPr>
            <a:r>
              <a:rPr lang="en-US" sz="26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Housing/Homelessness</a:t>
            </a:r>
          </a:p>
          <a:p>
            <a:pPr marL="0" marR="0" indent="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 increased funding for the HOME Investments Partnerships Program. </a:t>
            </a:r>
          </a:p>
          <a:p>
            <a:pPr marL="5715" marR="0" indent="-635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HOME program modernization: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Support reauthorization of the HOME program to include the following changes:</a:t>
            </a:r>
            <a:endParaRPr lang="en-US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62915" lvl="1" indent="-635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Increase in the program administrative cap from 10% to at least 15%</a:t>
            </a:r>
          </a:p>
          <a:p>
            <a:pPr marL="462915" lvl="1" indent="-635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Elimination of the 15% CHDO set-aside or expansion to include all nonprofits</a:t>
            </a:r>
          </a:p>
          <a:p>
            <a:pPr marL="462915" lvl="1" indent="-635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Elimination of the 24-month commitment deadline.</a:t>
            </a:r>
          </a:p>
          <a:p>
            <a:pPr marL="5715" marR="0" indent="-635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</a:pPr>
            <a:endParaRPr lang="en-US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 increased funding for HUD’s Homeless Assistance Grants: Emergency Solutions Grants (ESG) and the Continuum of Care (CoC). </a:t>
            </a:r>
          </a:p>
          <a:p>
            <a:pPr marL="0" marR="0" indent="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  <a:buNone/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093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21F0-88F4-83EC-8D15-E143B41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NCDA Program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77144-4084-C6C5-7A54-07C4FEE36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690688"/>
            <a:ext cx="10543031" cy="4206383"/>
          </a:xfrm>
        </p:spPr>
        <p:txBody>
          <a:bodyPr>
            <a:normAutofit fontScale="85000" lnSpcReduction="20000"/>
          </a:bodyPr>
          <a:lstStyle/>
          <a:p>
            <a:pPr marL="6985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b="1" u="sng" kern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Economic Development</a:t>
            </a:r>
            <a:r>
              <a:rPr lang="en-US" sz="3000" b="1" u="none" strike="noStrike" kern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000" b="0" u="none" strike="noStrike" kern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    </a:t>
            </a:r>
            <a:endParaRPr lang="en-US" sz="3000" b="1" u="sng" kern="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 at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least 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level guaranteed loan volume for the Section 108 Loan Guarantee Program. The current guaranteed loan volume is $300 million. </a:t>
            </a:r>
          </a:p>
          <a:p>
            <a:pPr marL="889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 with Congress to extend the Section 108 loan term from 20 years to 30 years to provide more flexible financing terms for local grantees.</a:t>
            </a:r>
          </a:p>
          <a:p>
            <a:pPr marL="889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 with Congress to provide grant funds (like BEDI or some other initiative) to local governments to enhance Section 108 loans to further stimulate economic development in distressed areas. </a:t>
            </a:r>
          </a:p>
          <a:p>
            <a:pPr marL="0" marR="0" indent="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  <a:buNone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 with Congress to raise the Davis-Bacon threshold for non-residential construction from $2,000 to at least $100,000 to reflect inflationary costs. </a:t>
            </a:r>
          </a:p>
          <a:p>
            <a:pPr marL="0" marR="0" indent="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  <a:buNone/>
            </a:pP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4000"/>
              </a:lnSpc>
              <a:spcBef>
                <a:spcPts val="0"/>
              </a:spcBef>
              <a:spcAft>
                <a:spcPts val="3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16510" marR="0" indent="0">
              <a:lnSpc>
                <a:spcPct val="107000"/>
              </a:lnSpc>
              <a:spcBef>
                <a:spcPts val="0"/>
              </a:spcBef>
              <a:spcAft>
                <a:spcPts val="195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28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F75CC-51A5-4780-9C6E-AB224B8AE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C56E0-0065-4012-B3CE-377A450E6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65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83FEB-C3F0-99A8-4B06-FCF4E74D5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FY23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688F3-D5AB-4CEE-7BA6-5279E2746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$1.7 trillion omnibus spending bill enacted in late December</a:t>
            </a:r>
          </a:p>
          <a:p>
            <a:r>
              <a:rPr lang="en-US" dirty="0"/>
              <a:t>$72.143 billion for HUD programs - $6.5 billion increase from FY22</a:t>
            </a:r>
          </a:p>
          <a:p>
            <a:pPr lvl="1"/>
            <a:r>
              <a:rPr lang="en-US" dirty="0"/>
              <a:t>Nearly $3 billion for Congressional earmarks</a:t>
            </a:r>
          </a:p>
          <a:p>
            <a:r>
              <a:rPr lang="en-US" dirty="0"/>
              <a:t>Robust funding for CPD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2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5A227-AB02-76AF-A0FB-A5B7717DF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FY23 HUD CPD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83BAF-B7AD-812A-4ACE-AFD0D7617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08373"/>
            <a:ext cx="10543031" cy="42063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/>
              <a:t>Community Development</a:t>
            </a:r>
          </a:p>
          <a:p>
            <a:r>
              <a:rPr lang="en-US" dirty="0"/>
              <a:t>$3.3 billion for CDBG formula grants (level funding)</a:t>
            </a:r>
          </a:p>
          <a:p>
            <a:r>
              <a:rPr lang="en-US" dirty="0"/>
              <a:t>$2.98 billion for local EDI projects (congressional earmarks)</a:t>
            </a:r>
          </a:p>
          <a:p>
            <a:pPr lvl="1"/>
            <a:r>
              <a:rPr lang="en-US" dirty="0"/>
              <a:t>$1.47 billion increase from FY22</a:t>
            </a:r>
          </a:p>
          <a:p>
            <a:r>
              <a:rPr lang="en-US" dirty="0"/>
              <a:t>$85 million new YIMBY grant program</a:t>
            </a:r>
          </a:p>
          <a:p>
            <a:pPr lvl="1"/>
            <a:r>
              <a:rPr lang="en-US" dirty="0"/>
              <a:t>Competitive grant program focused on improving local zoning and land use policies that increase the supply of affordable housing. </a:t>
            </a:r>
          </a:p>
          <a:p>
            <a:pPr lvl="1"/>
            <a:r>
              <a:rPr lang="en-US" dirty="0"/>
              <a:t>Eligible applicants: States and local governments, metropolitan planning organizations, and multijurisdictional entities$300 million for Section 108 Loan Guarantees</a:t>
            </a:r>
          </a:p>
          <a:p>
            <a:r>
              <a:rPr lang="en-US" dirty="0"/>
              <a:t>$300 million for Section 108 Loan Guarantees</a:t>
            </a:r>
          </a:p>
          <a:p>
            <a:pPr lvl="1"/>
            <a:r>
              <a:rPr lang="en-US" dirty="0"/>
              <a:t>$60 million for competitive economic development grants in House bill excluded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5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D730A-7589-49E6-A580-317B6023E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FY23 HUD CPD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AEB08-321A-04F3-3BC6-5DD829FA2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Affordable Housing</a:t>
            </a:r>
          </a:p>
          <a:p>
            <a:r>
              <a:rPr lang="en-US" dirty="0"/>
              <a:t>$1.5 billion for the HOME program formula grants (level funding)</a:t>
            </a:r>
          </a:p>
          <a:p>
            <a:r>
              <a:rPr lang="en-US" dirty="0"/>
              <a:t>$225 million for a new competitive grant program – Preservation and Reinvestment Initiative for Community Enhancement (PRICE)</a:t>
            </a:r>
          </a:p>
          <a:p>
            <a:pPr lvl="1"/>
            <a:r>
              <a:rPr lang="en-US" dirty="0"/>
              <a:t>Competitive grants to revitalize and preserve manufactured housing</a:t>
            </a:r>
          </a:p>
          <a:p>
            <a:pPr lvl="1"/>
            <a:r>
              <a:rPr lang="en-US" dirty="0"/>
              <a:t>Eligible applicants: States, local governments, non-profits, resident-owned manufactured housing communities</a:t>
            </a:r>
          </a:p>
          <a:p>
            <a:r>
              <a:rPr lang="en-US" dirty="0"/>
              <a:t>$499 million for the HOPWA program ($49 million increase)</a:t>
            </a:r>
          </a:p>
        </p:txBody>
      </p:sp>
    </p:spTree>
    <p:extLst>
      <p:ext uri="{BB962C8B-B14F-4D97-AF65-F5344CB8AC3E}">
        <p14:creationId xmlns:p14="http://schemas.microsoft.com/office/powerpoint/2010/main" val="2582131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405FB-C3A1-4D65-9C47-AD4963BA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FY23 HUD CPD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40CD9-1D18-69C8-F23E-BA415B4BA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Homeless Assistance</a:t>
            </a:r>
          </a:p>
          <a:p>
            <a:pPr marL="0" indent="0">
              <a:buNone/>
            </a:pPr>
            <a:r>
              <a:rPr lang="en-US" dirty="0"/>
              <a:t>$3.63 billion for Homeless Assistance grants ($420 million increase)</a:t>
            </a:r>
          </a:p>
          <a:p>
            <a:r>
              <a:rPr lang="en-US" dirty="0"/>
              <a:t>$290 million (level funding) for the ESG program</a:t>
            </a:r>
          </a:p>
          <a:p>
            <a:r>
              <a:rPr lang="en-US" dirty="0"/>
              <a:t>$3.2 billion for the Continuum of Care program</a:t>
            </a:r>
          </a:p>
          <a:p>
            <a:pPr lvl="1"/>
            <a:r>
              <a:rPr lang="en-US" dirty="0"/>
              <a:t>Not less than $52 million for new rapid re-housing and services for domestic violence, stalking, sexual assault, dating violence victims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$75 million for new construction, acquisition, or rehab of new permanent supportive housing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$107 million for youth homelessness assistance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699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DF314-EF3B-4776-A012-256A58C46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FY24 Appropriations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4AFFF-04E9-22C6-DD1A-625D9905B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Kicks off with the release of the President’s budget</a:t>
            </a:r>
          </a:p>
          <a:p>
            <a:r>
              <a:rPr lang="en-US" dirty="0"/>
              <a:t>State of the Union Address scheduled for February 7</a:t>
            </a:r>
          </a:p>
          <a:p>
            <a:r>
              <a:rPr lang="en-US" dirty="0"/>
              <a:t>President’s budget is usually released shortly thereafter</a:t>
            </a:r>
          </a:p>
          <a:p>
            <a:r>
              <a:rPr lang="en-US" dirty="0"/>
              <a:t>Congressional appropriations subcommittees will hold hearings on President’s budget request</a:t>
            </a:r>
          </a:p>
          <a:p>
            <a:pPr lvl="1"/>
            <a:r>
              <a:rPr lang="en-US" dirty="0"/>
              <a:t>Congress is under no obligation to fund the President’s budget requests</a:t>
            </a:r>
          </a:p>
          <a:p>
            <a:pPr lvl="1"/>
            <a:r>
              <a:rPr lang="en-US" dirty="0"/>
              <a:t>12 appropriation subcommittees </a:t>
            </a:r>
          </a:p>
          <a:p>
            <a:pPr lvl="1"/>
            <a:r>
              <a:rPr lang="en-US" dirty="0"/>
              <a:t>THUD subcommittee oversees HUD program funding</a:t>
            </a:r>
          </a:p>
        </p:txBody>
      </p:sp>
    </p:spTree>
    <p:extLst>
      <p:ext uri="{BB962C8B-B14F-4D97-AF65-F5344CB8AC3E}">
        <p14:creationId xmlns:p14="http://schemas.microsoft.com/office/powerpoint/2010/main" val="1987656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098B2-6CD4-5C03-FADE-6F329211A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FY24 Appropriations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C7F92-079F-E3E7-A31F-194FFE823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Congressional appropriations committees accept funding requests from Senators and Representatives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House and Senate will develop their own versions of spending bills and determine spending levels</a:t>
            </a:r>
          </a:p>
          <a:p>
            <a:r>
              <a:rPr lang="en-US" dirty="0"/>
              <a:t>The two chambers will come together to reconcile the differences </a:t>
            </a:r>
          </a:p>
          <a:p>
            <a:r>
              <a:rPr lang="en-US" dirty="0"/>
              <a:t>Appropriations bills can be passed separately or bundled together into a mini-bus bill or omnibus bill</a:t>
            </a:r>
          </a:p>
        </p:txBody>
      </p:sp>
    </p:spTree>
    <p:extLst>
      <p:ext uri="{BB962C8B-B14F-4D97-AF65-F5344CB8AC3E}">
        <p14:creationId xmlns:p14="http://schemas.microsoft.com/office/powerpoint/2010/main" val="321333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E95DE-9FD5-B150-C96D-6BE3E41A6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Appropriations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6C15B-361B-93D8-1F1F-ADF7FF363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February: President’s budget released</a:t>
            </a:r>
          </a:p>
          <a:p>
            <a:pPr lvl="1"/>
            <a:r>
              <a:rPr lang="en-US" dirty="0"/>
              <a:t>Detailed spending and policy proposals for all federal agencies</a:t>
            </a:r>
          </a:p>
          <a:p>
            <a:r>
              <a:rPr lang="en-US" dirty="0"/>
              <a:t>March/April: Congressional appropriations subcommittees (THUD, et al) hold hearings on President’s budget request and mark-up bills</a:t>
            </a:r>
          </a:p>
          <a:p>
            <a:r>
              <a:rPr lang="en-US" dirty="0"/>
              <a:t>May/June: Full committee mark-up</a:t>
            </a:r>
          </a:p>
          <a:p>
            <a:r>
              <a:rPr lang="en-US" dirty="0"/>
              <a:t>July – House/Senate passage of spending bills</a:t>
            </a:r>
          </a:p>
          <a:p>
            <a:r>
              <a:rPr lang="en-US" dirty="0"/>
              <a:t>September: Spending bills reconciled</a:t>
            </a:r>
          </a:p>
          <a:p>
            <a:pPr lvl="1"/>
            <a:r>
              <a:rPr lang="en-US" dirty="0"/>
              <a:t>Differences between the House and Senate spending bills are resolved in behind-the-scenes negotiations</a:t>
            </a:r>
          </a:p>
          <a:p>
            <a:r>
              <a:rPr lang="en-US" dirty="0"/>
              <a:t>October 1 – start of new federal fiscal year – if bills are not enacted by this date, then CR or government shutdown</a:t>
            </a:r>
          </a:p>
        </p:txBody>
      </p:sp>
    </p:spTree>
    <p:extLst>
      <p:ext uri="{BB962C8B-B14F-4D97-AF65-F5344CB8AC3E}">
        <p14:creationId xmlns:p14="http://schemas.microsoft.com/office/powerpoint/2010/main" val="2879244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FE352-34AB-8079-DBA1-F6FCA99A3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84" y="589412"/>
            <a:ext cx="10543032" cy="1325563"/>
          </a:xfrm>
        </p:spPr>
        <p:txBody>
          <a:bodyPr>
            <a:normAutofit/>
          </a:bodyPr>
          <a:lstStyle/>
          <a:p>
            <a:r>
              <a:rPr lang="en-US" b="1" dirty="0"/>
              <a:t>Advocacy – What Can You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76A8B-CBCB-B05A-F66B-7A58368FF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Attend Hill visits with your colleagues at the NCDA Winter Conference – January 25-27</a:t>
            </a:r>
          </a:p>
          <a:p>
            <a:r>
              <a:rPr lang="en-US" dirty="0"/>
              <a:t>Participate in National Community Development Week – April 10-15, 2023</a:t>
            </a:r>
          </a:p>
          <a:p>
            <a:r>
              <a:rPr lang="en-US" dirty="0"/>
              <a:t>Meet with your Congressional members in their district office and encourage them to support requests to Appropriations Committees</a:t>
            </a:r>
          </a:p>
          <a:p>
            <a:r>
              <a:rPr lang="en-US" dirty="0"/>
              <a:t>Plan a site visit – very important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866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setVTI">
  <a:themeElements>
    <a:clrScheme name="AnalogousFromRegularSeed_2SEEDS">
      <a:dk1>
        <a:srgbClr val="000000"/>
      </a:dk1>
      <a:lt1>
        <a:srgbClr val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Dante">
      <a:majorFont>
        <a:latin typeface="Univers Light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936</Words>
  <Application>Microsoft Office PowerPoint</Application>
  <PresentationFormat>Widescreen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Dante (Headings)2</vt:lpstr>
      <vt:lpstr>Univers</vt:lpstr>
      <vt:lpstr>Univers Light</vt:lpstr>
      <vt:lpstr>Wingdings 2</vt:lpstr>
      <vt:lpstr>OffsetVTI</vt:lpstr>
      <vt:lpstr>Legislative Update Session</vt:lpstr>
      <vt:lpstr>FY23 Funding</vt:lpstr>
      <vt:lpstr>FY23 HUD CPD Funding</vt:lpstr>
      <vt:lpstr>FY23 HUD CPD Funding</vt:lpstr>
      <vt:lpstr>FY23 HUD CPD Funding</vt:lpstr>
      <vt:lpstr>FY24 Appropriations Process</vt:lpstr>
      <vt:lpstr>FY24 Appropriations Process</vt:lpstr>
      <vt:lpstr>Appropriations Timeline</vt:lpstr>
      <vt:lpstr>Advocacy – What Can You Do?</vt:lpstr>
      <vt:lpstr>NCDA Program Priorities</vt:lpstr>
      <vt:lpstr>NCDA Program Priorities</vt:lpstr>
      <vt:lpstr>NCDA Program Priorities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NCDA Washington Report</dc:title>
  <dc:creator>Vicki Watson</dc:creator>
  <cp:lastModifiedBy>Vicki Watson</cp:lastModifiedBy>
  <cp:revision>24</cp:revision>
  <dcterms:created xsi:type="dcterms:W3CDTF">2021-11-02T20:59:17Z</dcterms:created>
  <dcterms:modified xsi:type="dcterms:W3CDTF">2023-01-25T01:15:43Z</dcterms:modified>
</cp:coreProperties>
</file>