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8"/>
  </p:notesMasterIdLst>
  <p:handoutMasterIdLst>
    <p:handoutMasterId r:id="rId19"/>
  </p:handoutMasterIdLst>
  <p:sldIdLst>
    <p:sldId id="266" r:id="rId3"/>
    <p:sldId id="298" r:id="rId4"/>
    <p:sldId id="305" r:id="rId5"/>
    <p:sldId id="297" r:id="rId6"/>
    <p:sldId id="284" r:id="rId7"/>
    <p:sldId id="300" r:id="rId8"/>
    <p:sldId id="310" r:id="rId9"/>
    <p:sldId id="311" r:id="rId10"/>
    <p:sldId id="309" r:id="rId11"/>
    <p:sldId id="301" r:id="rId12"/>
    <p:sldId id="307" r:id="rId13"/>
    <p:sldId id="256" r:id="rId14"/>
    <p:sldId id="257" r:id="rId15"/>
    <p:sldId id="312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038" autoAdjust="0"/>
  </p:normalViewPr>
  <p:slideViewPr>
    <p:cSldViewPr>
      <p:cViewPr varScale="1">
        <p:scale>
          <a:sx n="68" d="100"/>
          <a:sy n="68" d="100"/>
        </p:scale>
        <p:origin x="18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8DF521-32C7-433A-B751-A4BFFED5004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E7C082-CDCE-4398-9EDD-742A06941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B4D02D-25C5-486E-9904-876945BAF82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65DBA6-BC81-4C9C-A0A4-2EB7BECD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14400"/>
            <a:ext cx="8229600" cy="4876800"/>
          </a:xfrm>
        </p:spPr>
        <p:txBody>
          <a:bodyPr>
            <a:normAutofit/>
          </a:bodyPr>
          <a:lstStyle>
            <a:lvl1pPr marL="182880" indent="-182880">
              <a:buClr>
                <a:srgbClr val="DF7A00"/>
              </a:buClr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2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83CC-FA1A-4254-B088-47FBE196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91714-BE87-41F6-B329-87A981FF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37EA1-1170-489C-8B1A-BEB1C1003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8910C-7A03-4BC8-BD1D-B6E793116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C50C1-7039-4E3A-8620-A5DCCA6AD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DF704-B14D-4BD9-8D8D-307E3986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5AD6F-5084-4A67-9FAD-070D8B2A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607BD-587B-41B4-89E7-9DFB3499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B36A-1366-4FEB-998E-7BF36F52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2B530-E154-4E9A-8960-826475E9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CF29F-751E-4F41-BACF-BC57EC57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2DECF-808B-4EBB-A063-0FF25D88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2E20E-20E7-4DA6-93DE-70418D06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88C33-A079-4EF1-803F-28910849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9E360-0AFD-45C0-A97B-4C21AE32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D716-6B2B-414E-8EC4-1BE6E0B1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E501-A052-495E-8235-0674BE4FD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B9937-7DC0-41C4-8F6A-4859ED631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F3BEB-6E76-4039-8ED6-4CAADCAA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21E6-B2DF-4DF3-AC2F-7E71E174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F0D4-8F20-453F-8DC8-3FD84786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2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2C4B-B920-4F1D-87AA-2CE9A67E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A0619-9466-43BD-BD05-2E97FB31B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F27CC-A3F5-4818-99C5-19B4A94DD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E9D31-517B-4239-82C9-D8B65FC3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53865-ADB3-4B52-9255-2A386E0A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BE440-82E3-4255-A017-72ED7540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B1E1-9EEF-4E14-9365-F157B6C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FAC10-D9BB-4DA1-8DFE-0D7ECAF1B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8B1F-5B16-48EA-909E-E03B4F33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DF36-4C5C-4FD8-AF0A-C88BB8A0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E55A1-A589-432D-B0FC-69AEA554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BBEA6-26B2-4875-B6B6-B21CA7DF1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0820D-A57A-42A0-8FB9-FEF1E3346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A6033-2CA6-489F-BFCC-A2B92EE0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00FC-5E41-440B-80C4-5B7EDEF0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DF84-25F1-415F-854E-3160A0FA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533400"/>
            <a:ext cx="8229600" cy="990600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0" baseline="0">
                <a:solidFill>
                  <a:srgbClr val="58595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2400" b="0" kern="1200" dirty="0" smtClean="0">
                <a:solidFill>
                  <a:srgbClr val="58595B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>
            <a:normAutofit/>
          </a:bodyPr>
          <a:lstStyle>
            <a:lvl1pPr>
              <a:defRPr sz="2400">
                <a:latin typeface="+mj-lt"/>
                <a:ea typeface="MingLiU-ExtB" panose="02020500000000000000" pitchFamily="18" charset="-120"/>
              </a:defRPr>
            </a:lvl1pPr>
            <a:lvl2pPr>
              <a:defRPr sz="2400">
                <a:latin typeface="+mj-lt"/>
                <a:ea typeface="MingLiU-ExtB" panose="02020500000000000000" pitchFamily="18" charset="-120"/>
              </a:defRPr>
            </a:lvl2pPr>
            <a:lvl3pPr>
              <a:defRPr sz="2400">
                <a:latin typeface="+mj-lt"/>
                <a:ea typeface="MingLiU-ExtB" panose="02020500000000000000" pitchFamily="18" charset="-120"/>
              </a:defRPr>
            </a:lvl3pPr>
            <a:lvl4pPr>
              <a:defRPr sz="2400">
                <a:latin typeface="+mj-lt"/>
                <a:ea typeface="MingLiU-ExtB" panose="02020500000000000000" pitchFamily="18" charset="-120"/>
              </a:defRPr>
            </a:lvl4pPr>
            <a:lvl5pPr>
              <a:defRPr sz="2400">
                <a:latin typeface="+mj-lt"/>
                <a:ea typeface="MingLiU-ExtB" panose="02020500000000000000" pitchFamily="18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7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5859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8595B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DBA-1081-4A95-A38C-BBADF69C468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1462-AD79-4DA9-8095-72A5A924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85800" y="3398520"/>
            <a:ext cx="78486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ascocounty_rgb_tag smaller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2267137" cy="106925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832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DD54-83F5-489D-8683-BF5BF3C68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D85-553D-41DD-94F3-7E9E5DB3F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9339-E107-4764-92A1-314590DB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6786-3B62-471C-AF46-E8261EA6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332FA-F8DA-4381-B207-C031C2C3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3C57-194E-4A67-99FC-9B412203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A306-20C8-4A8D-8A42-D995BABE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0E10F-F11F-4341-B2E0-AD6C06FE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BD67E-666F-4A87-B3EA-3A97B296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14EE-5628-4627-8172-2441DFA4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7D7C-8C43-48A9-BD97-98CAD51C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1F1B9-16BC-4560-BF7A-7754A7C5B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FAED8-4C11-46FC-B00E-12DF6DDA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4143-6972-43A2-B51D-E84761A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5490-9F99-4CB1-A24B-6AFA295C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8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8403-6DBD-4199-A550-D95528C6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B115-7D20-4C0D-BBBD-6426DF966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B6B0E-28DA-4C7A-AA58-81E335D99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EE7E-3F1E-45FF-A18F-B35C5BE9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286CC-A5C5-446A-A6EF-208F0CB7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3F401-256C-46FF-957A-D4AAB6C0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E15DBA-1081-4A95-A38C-BBADF69C468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D21462-AD79-4DA9-8095-72A5A92413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pbaracaldo\Pictures\swoosh_rgb-oran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194014"/>
            <a:ext cx="4883150" cy="4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baracaldo\Downloads\sun-bird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3939"/>
            <a:ext cx="651095" cy="6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spc="-100" baseline="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DF7A00"/>
        </a:buClr>
        <a:buSzPct val="85000"/>
        <a:buFont typeface="Wingdings" panose="05000000000000000000" pitchFamily="2" charset="2"/>
        <a:buChar char="Ø"/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 baseline="0">
          <a:solidFill>
            <a:srgbClr val="58595B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F3D90-93A6-4EBA-B5BA-32FDCD3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187A-B368-483D-BECE-F375174F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FFBC-E721-48FB-94B1-A284EF69C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2ECB-BE98-4F3F-889B-8CA985D2E1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8A258-243A-48E5-A511-D4D968023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20B6-1809-4C98-BEA1-C89C75E83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5DFF-2C2D-4164-B5CF-CE2823E4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aciousnewsnetwork.com/the-largest-homeless-camp-in-mainland-usa-is-right-in-the-heart-of-silicon-valley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5234" y="3696404"/>
            <a:ext cx="3082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Marcy Esbjerg</a:t>
            </a:r>
          </a:p>
          <a:p>
            <a:r>
              <a:rPr lang="en-US" dirty="0"/>
              <a:t>Community Development Director</a:t>
            </a:r>
          </a:p>
          <a:p>
            <a:endParaRPr lang="en-US" dirty="0"/>
          </a:p>
          <a:p>
            <a:r>
              <a:rPr lang="en-US" dirty="0"/>
              <a:t>Hilary Bruno</a:t>
            </a:r>
          </a:p>
          <a:p>
            <a:r>
              <a:rPr lang="en-US" dirty="0"/>
              <a:t>Community Development</a:t>
            </a:r>
          </a:p>
          <a:p>
            <a:r>
              <a:rPr lang="en-US" dirty="0"/>
              <a:t>Assistant Director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39E3A1-54BF-45FD-8943-7AE1207F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44" y="2146851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Pasco County, Florida</a:t>
            </a:r>
            <a:br>
              <a:rPr lang="en-US" dirty="0"/>
            </a:br>
            <a:r>
              <a:rPr lang="en-US" dirty="0"/>
              <a:t>Using Federal, State or Local Funds for Homeless Initiatives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265199B-D26D-46EC-97CF-B76C591A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599"/>
            <a:ext cx="3370167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NCDA Legislative Conference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January 25, 2023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F4B83E5-AD70-4F4A-85DA-7E8D3DEB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87" y="5727729"/>
            <a:ext cx="23955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4B1E4-C708-4169-8835-B04299BD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5799719"/>
            <a:ext cx="2091214" cy="7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7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F204E9-6114-442A-83F7-41AD34E7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Tenants Have Experienced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841F2-E528-4BF2-89CB-69AB75F7E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dirty="0"/>
              <a:t>Secure housing with support services </a:t>
            </a:r>
          </a:p>
          <a:p>
            <a:r>
              <a:rPr lang="en-US" dirty="0"/>
              <a:t>Building trust and access to mental health services</a:t>
            </a:r>
          </a:p>
          <a:p>
            <a:r>
              <a:rPr lang="en-US" dirty="0"/>
              <a:t> Basic life skills, daily hygiene, maintaining household duties</a:t>
            </a:r>
          </a:p>
          <a:p>
            <a:r>
              <a:rPr lang="en-US" dirty="0"/>
              <a:t>Vocational rehabilitation and part time work</a:t>
            </a:r>
          </a:p>
          <a:p>
            <a:r>
              <a:rPr lang="en-US" dirty="0"/>
              <a:t>Working with SOAR specialists to gain disability income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169E3-0D66-4486-9BDC-AE3C8422D074}"/>
              </a:ext>
            </a:extLst>
          </p:cNvPr>
          <p:cNvSpPr txBox="1"/>
          <p:nvPr/>
        </p:nvSpPr>
        <p:spPr>
          <a:xfrm>
            <a:off x="1219200" y="4307431"/>
            <a:ext cx="6096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Since opening, 14 formerly homeless adults found a safe, decent and affordable place to call home at Rosalie Rendu Residences.</a:t>
            </a:r>
          </a:p>
        </p:txBody>
      </p:sp>
    </p:spTree>
    <p:extLst>
      <p:ext uri="{BB962C8B-B14F-4D97-AF65-F5344CB8AC3E}">
        <p14:creationId xmlns:p14="http://schemas.microsoft.com/office/powerpoint/2010/main" val="146946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111387" y="3874115"/>
            <a:ext cx="2741678" cy="1984820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43398" y="3910189"/>
            <a:ext cx="3053135" cy="3053135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16AD2F9-C054-4FE3-A688-B43C21C5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950446" y="1886845"/>
            <a:ext cx="4601475" cy="4153336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07436" y="2164437"/>
            <a:ext cx="2529128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1EAD0-B24F-482A-BE77-744B2C940488}"/>
              </a:ext>
            </a:extLst>
          </p:cNvPr>
          <p:cNvSpPr txBox="1"/>
          <p:nvPr/>
        </p:nvSpPr>
        <p:spPr>
          <a:xfrm>
            <a:off x="3215144" y="2928416"/>
            <a:ext cx="2713713" cy="100929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>
                <a:solidFill>
                  <a:srgbClr val="080808"/>
                </a:solidFill>
                <a:latin typeface="Calibri Light" panose="020F0302020204030204"/>
              </a:rPr>
              <a:t>Before and After Studio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262802" y="2047930"/>
            <a:ext cx="804920" cy="8049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C5A023F-D42B-416E-9B7C-ED7627B8C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9211" y="857250"/>
            <a:ext cx="4317785" cy="2158892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AD8F9-69C2-4E30-B283-B60B4B63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2" y="4020115"/>
            <a:ext cx="2345376" cy="1744904"/>
          </a:xfrm>
          <a:prstGeom prst="rect">
            <a:avLst/>
          </a:prstGeom>
        </p:spPr>
      </p:pic>
      <p:pic>
        <p:nvPicPr>
          <p:cNvPr id="8" name="Picture 7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E1A23D37-2711-493E-9355-0DA6655CE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66" y="1124964"/>
            <a:ext cx="2326538" cy="1744904"/>
          </a:xfrm>
          <a:prstGeom prst="rect">
            <a:avLst/>
          </a:prstGeom>
        </p:spPr>
      </p:pic>
      <p:sp>
        <p:nvSpPr>
          <p:cNvPr id="27" name="Frame 26">
            <a:extLst>
              <a:ext uri="{FF2B5EF4-FFF2-40B4-BE49-F238E27FC236}">
                <a16:creationId xmlns:a16="http://schemas.microsoft.com/office/drawing/2014/main" id="{D86ED005-A263-420F-9447-E00E3BF6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78458" y="1835459"/>
            <a:ext cx="3187085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429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111387" y="3874115"/>
            <a:ext cx="2741678" cy="1984820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43398" y="3910189"/>
            <a:ext cx="3053135" cy="3053135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6AD2F9-C054-4FE3-A688-B43C21C5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950446" y="1886845"/>
            <a:ext cx="4601475" cy="4153336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07436" y="2164437"/>
            <a:ext cx="2529128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6657B-1705-4150-AC35-6EBB5825F7E2}"/>
              </a:ext>
            </a:extLst>
          </p:cNvPr>
          <p:cNvSpPr txBox="1"/>
          <p:nvPr/>
        </p:nvSpPr>
        <p:spPr>
          <a:xfrm>
            <a:off x="3215144" y="2928416"/>
            <a:ext cx="2713713" cy="100929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>
                <a:solidFill>
                  <a:srgbClr val="080808"/>
                </a:solidFill>
                <a:latin typeface="Calibri Light" panose="020F0302020204030204"/>
              </a:rPr>
              <a:t>Before and After  Bathroom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262802" y="2047930"/>
            <a:ext cx="804920" cy="8049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C5A023F-D42B-416E-9B7C-ED7627B8C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9211" y="857250"/>
            <a:ext cx="4317785" cy="2158892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bathroom with a sink toilet and a shower&#10;&#10;Description automatically generated with low confidence">
            <a:extLst>
              <a:ext uri="{FF2B5EF4-FFF2-40B4-BE49-F238E27FC236}">
                <a16:creationId xmlns:a16="http://schemas.microsoft.com/office/drawing/2014/main" id="{5319ED68-F3D4-4AE3-9BC1-C2B39198F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5" y="1271239"/>
            <a:ext cx="2326538" cy="1744904"/>
          </a:xfrm>
          <a:prstGeom prst="rect">
            <a:avLst/>
          </a:prstGeom>
        </p:spPr>
      </p:pic>
      <p:sp>
        <p:nvSpPr>
          <p:cNvPr id="33" name="Frame 32">
            <a:extLst>
              <a:ext uri="{FF2B5EF4-FFF2-40B4-BE49-F238E27FC236}">
                <a16:creationId xmlns:a16="http://schemas.microsoft.com/office/drawing/2014/main" id="{D86ED005-A263-420F-9447-E00E3BF6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78458" y="1835459"/>
            <a:ext cx="3187085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CD506-8190-40BC-9B3B-F2EDE116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794" y="3913075"/>
            <a:ext cx="2973699" cy="22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8A551-9436-4A43-A0EC-1C351A1A7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" b="9878"/>
          <a:stretch/>
        </p:blipFill>
        <p:spPr>
          <a:xfrm>
            <a:off x="15" y="857257"/>
            <a:ext cx="4571985" cy="5143493"/>
          </a:xfrm>
          <a:prstGeom prst="rect">
            <a:avLst/>
          </a:prstGeom>
        </p:spPr>
      </p:pic>
      <p:pic>
        <p:nvPicPr>
          <p:cNvPr id="5" name="Picture 4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57B1D78E-E806-4E8B-9877-0F9A2246A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6877"/>
          <a:stretch/>
        </p:blipFill>
        <p:spPr>
          <a:xfrm>
            <a:off x="4572000" y="857257"/>
            <a:ext cx="4572000" cy="51434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07436" y="2164437"/>
            <a:ext cx="2529128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ED8DC-9D5E-452C-8AB8-5593A9509438}"/>
              </a:ext>
            </a:extLst>
          </p:cNvPr>
          <p:cNvSpPr txBox="1"/>
          <p:nvPr/>
        </p:nvSpPr>
        <p:spPr>
          <a:xfrm>
            <a:off x="3215144" y="2928416"/>
            <a:ext cx="2713713" cy="100929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>
                <a:solidFill>
                  <a:srgbClr val="080808"/>
                </a:solidFill>
                <a:latin typeface="Calibri Light" panose="020F0302020204030204"/>
              </a:rPr>
              <a:t>Before and After Kitchen</a:t>
            </a: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78458" y="1835459"/>
            <a:ext cx="3187085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350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2639-441C-4A7F-83EC-BDD886C0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6" y="369778"/>
            <a:ext cx="8229600" cy="990600"/>
          </a:xfrm>
        </p:spPr>
        <p:txBody>
          <a:bodyPr/>
          <a:lstStyle/>
          <a:p>
            <a:r>
              <a:rPr lang="en-US" dirty="0"/>
              <a:t>More Homeless Initiatives: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4D1F-11B5-4D82-967D-1EE10D6ED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0" y="2225136"/>
            <a:ext cx="4038600" cy="460515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Felicity House</a:t>
            </a:r>
          </a:p>
          <a:p>
            <a:r>
              <a:rPr lang="en-US" dirty="0"/>
              <a:t>Acquisition of building – $581,250 CDBG </a:t>
            </a:r>
          </a:p>
          <a:p>
            <a:r>
              <a:rPr lang="en-US" dirty="0"/>
              <a:t>Expands current Women and Children’s shelter beds from 20-40</a:t>
            </a:r>
          </a:p>
          <a:p>
            <a:r>
              <a:rPr lang="en-US" dirty="0"/>
              <a:t>Previous shelter being renovated into 5 units of affordable housing (HOME)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E1DA-094D-48E5-AE03-6A7FDD8FB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98508"/>
            <a:ext cx="4038600" cy="48676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Family Service Shelter</a:t>
            </a:r>
          </a:p>
          <a:p>
            <a:r>
              <a:rPr lang="en-US" dirty="0"/>
              <a:t>Rehab of county owned building into 9 units of family shelter housing – $1.2m CDBG</a:t>
            </a:r>
          </a:p>
          <a:p>
            <a:r>
              <a:rPr lang="en-US" dirty="0"/>
              <a:t>First shelter in Pasco County that can accommodate families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AFD0F-A442-4EBB-8246-A0EE88A51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27709"/>
            <a:ext cx="4038600" cy="2135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6A6BA-22A4-403B-9D82-8BF403EB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7244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9131300" cy="2819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Hilary Bruno</a:t>
            </a:r>
          </a:p>
          <a:p>
            <a:pPr marL="0" indent="0" algn="ctr">
              <a:buNone/>
            </a:pPr>
            <a:r>
              <a:rPr lang="en-US" dirty="0"/>
              <a:t>Pasco County Community Development</a:t>
            </a:r>
          </a:p>
          <a:p>
            <a:pPr marL="0" indent="0" algn="ctr">
              <a:buNone/>
            </a:pPr>
            <a:r>
              <a:rPr lang="en-US" dirty="0"/>
              <a:t>hbruno@pascocountyfl.net</a:t>
            </a:r>
          </a:p>
          <a:p>
            <a:pPr marL="0" indent="0" algn="ctr">
              <a:buNone/>
            </a:pPr>
            <a:r>
              <a:rPr lang="en-US" dirty="0"/>
              <a:t>727-834-3447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S:\Community Development Documents\Adam\Pics, Logos\Community Development_Pag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88" y="5715000"/>
            <a:ext cx="2397712" cy="9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5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DBFA30-4214-4CE0-8816-CE311C90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Pasco County, FL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B8A260-CE19-43A0-854D-0F6C64C8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5791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Population – 553,000 (just under 200,000 households)</a:t>
            </a:r>
          </a:p>
          <a:p>
            <a:r>
              <a:rPr lang="en-US" dirty="0"/>
              <a:t> Location – north of Tampa, FL on the Gulf of Mexico</a:t>
            </a:r>
          </a:p>
          <a:p>
            <a:r>
              <a:rPr lang="en-US" dirty="0"/>
              <a:t> Square Miles – 747 </a:t>
            </a:r>
          </a:p>
          <a:p>
            <a:r>
              <a:rPr lang="en-US" dirty="0"/>
              <a:t> Owner-occupied/rental housing – 72/28%</a:t>
            </a:r>
          </a:p>
          <a:p>
            <a:r>
              <a:rPr lang="en-US" dirty="0"/>
              <a:t> LMI – 40% LMI, 54% Cost Burdened</a:t>
            </a:r>
          </a:p>
          <a:p>
            <a:r>
              <a:rPr lang="en-US" dirty="0"/>
              <a:t> CDBG - $2.9 million</a:t>
            </a:r>
          </a:p>
          <a:p>
            <a:r>
              <a:rPr lang="en-US" dirty="0"/>
              <a:t> HOME - $1.2 million</a:t>
            </a:r>
          </a:p>
          <a:p>
            <a:r>
              <a:rPr lang="en-US" dirty="0"/>
              <a:t> ESG - $247,000</a:t>
            </a:r>
          </a:p>
          <a:p>
            <a:r>
              <a:rPr lang="en-US" dirty="0"/>
              <a:t> CDBG-CV - $1.7 million/$1.99 million</a:t>
            </a:r>
          </a:p>
          <a:p>
            <a:r>
              <a:rPr lang="en-US" dirty="0"/>
              <a:t> ESG-CV - $834,000/$3.8 million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asco County, Florida - Wikipedia">
            <a:extLst>
              <a:ext uri="{FF2B5EF4-FFF2-40B4-BE49-F238E27FC236}">
                <a16:creationId xmlns:a16="http://schemas.microsoft.com/office/drawing/2014/main" id="{4CFD3A55-A199-4A4D-9941-0FB79550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245126" cy="32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7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F8A2CF-41E3-494E-89FD-6596B55D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Mission Statements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AA679-7DD7-4C71-8DEC-7808775B8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58636"/>
            <a:ext cx="8229600" cy="21366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>
                <a:latin typeface="Georgia" panose="02040502050405020303" pitchFamily="18" charset="0"/>
              </a:rPr>
              <a:t>Our mission at Community Development:</a:t>
            </a:r>
          </a:p>
          <a:p>
            <a:pPr marL="0" indent="0">
              <a:buNone/>
            </a:pPr>
            <a:r>
              <a:rPr lang="en-US" i="1" dirty="0">
                <a:latin typeface="Georgia" panose="02040502050405020303" pitchFamily="18" charset="0"/>
              </a:rPr>
              <a:t>Improving the lives of Pasco’s citizens through homeless initiatives, neighborhood revitalization, affordable housing and community partnerships using state and federal funding. </a:t>
            </a:r>
          </a:p>
          <a:p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A7DB73-9CCA-4B9B-B067-C52548D6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39382"/>
            <a:ext cx="23955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438F5-3A44-424C-95A3-60D309C9F3CE}"/>
              </a:ext>
            </a:extLst>
          </p:cNvPr>
          <p:cNvSpPr txBox="1"/>
          <p:nvPr/>
        </p:nvSpPr>
        <p:spPr>
          <a:xfrm>
            <a:off x="406402" y="4681073"/>
            <a:ext cx="8229600" cy="164352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DF7A00"/>
              </a:buClr>
              <a:buSzPct val="85000"/>
            </a:pPr>
            <a:r>
              <a:rPr lang="en-US" sz="2400" i="1" u="sng" dirty="0">
                <a:solidFill>
                  <a:schemeClr val="dk1"/>
                </a:solidFill>
                <a:latin typeface="Georgia" panose="02040502050405020303" pitchFamily="18" charset="0"/>
              </a:rPr>
              <a:t>The mission of St. Vincent de Paul CARES (SVdP):</a:t>
            </a:r>
          </a:p>
          <a:p>
            <a:pPr>
              <a:spcBef>
                <a:spcPct val="20000"/>
              </a:spcBef>
              <a:buClr>
                <a:srgbClr val="DF7A00"/>
              </a:buClr>
              <a:buSzPct val="85000"/>
            </a:pPr>
            <a:r>
              <a:rPr lang="en-US" sz="2400" i="1" dirty="0">
                <a:solidFill>
                  <a:schemeClr val="dk1"/>
                </a:solidFill>
                <a:latin typeface="Georgia" panose="02040502050405020303" pitchFamily="18" charset="0"/>
              </a:rPr>
              <a:t>To be a beacon of light by transforming lives </a:t>
            </a:r>
            <a:r>
              <a:rPr lang="en-US" sz="2400" i="1">
                <a:solidFill>
                  <a:schemeClr val="dk1"/>
                </a:solidFill>
                <a:latin typeface="Georgia" panose="02040502050405020303" pitchFamily="18" charset="0"/>
              </a:rPr>
              <a:t>in the </a:t>
            </a:r>
            <a:r>
              <a:rPr lang="en-US" sz="2400" i="1" dirty="0">
                <a:solidFill>
                  <a:schemeClr val="dk1"/>
                </a:solidFill>
                <a:latin typeface="Georgia" panose="02040502050405020303" pitchFamily="18" charset="0"/>
              </a:rPr>
              <a:t>Vincentian spirit of charity, justice, and mercy through interpersonal connectivity.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3181D46-05B8-4B6A-8964-DAA3F5476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889466"/>
            <a:ext cx="264160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NEED:  Homelessness in Pasco County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6418" y="1524000"/>
            <a:ext cx="7696200" cy="3429000"/>
          </a:xfrm>
        </p:spPr>
        <p:txBody>
          <a:bodyPr>
            <a:normAutofit/>
          </a:bodyPr>
          <a:lstStyle/>
          <a:p>
            <a:r>
              <a:rPr lang="en-US" dirty="0"/>
              <a:t> 2021 Point in Time Count – 852 persons</a:t>
            </a:r>
          </a:p>
          <a:p>
            <a:r>
              <a:rPr lang="en-US" dirty="0"/>
              <a:t>Unsheltered Persons – 505 – 60%</a:t>
            </a:r>
          </a:p>
          <a:p>
            <a:pPr lvl="1"/>
            <a:r>
              <a:rPr lang="en-US" dirty="0"/>
              <a:t>High percentage housed temporarily in motels</a:t>
            </a:r>
          </a:p>
          <a:p>
            <a:r>
              <a:rPr lang="en-US" dirty="0"/>
              <a:t>Chronically Homeless Adults – 361 – 42% </a:t>
            </a:r>
          </a:p>
          <a:p>
            <a:pPr lvl="1"/>
            <a:r>
              <a:rPr lang="en-US" dirty="0"/>
              <a:t>Chronic Homelessness had increased by 26%</a:t>
            </a:r>
          </a:p>
          <a:p>
            <a:r>
              <a:rPr lang="en-US" dirty="0"/>
              <a:t>Only 7% of funding is targeted for Permanent Supportive Housing while our Chronically Homeless population represents 43% of the homeless.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tree, ground, outdoor, tent&#10;&#10;Description automatically generated">
            <a:extLst>
              <a:ext uri="{FF2B5EF4-FFF2-40B4-BE49-F238E27FC236}">
                <a16:creationId xmlns:a16="http://schemas.microsoft.com/office/drawing/2014/main" id="{5904FBCF-0E7E-4FAC-8149-80C546694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1091" y="4555836"/>
            <a:ext cx="3505200" cy="23368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4492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– “Pasadena”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75" y="756595"/>
            <a:ext cx="80010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63393-CA72-473C-8294-E93791995F34}"/>
              </a:ext>
            </a:extLst>
          </p:cNvPr>
          <p:cNvSpPr txBox="1"/>
          <p:nvPr/>
        </p:nvSpPr>
        <p:spPr>
          <a:xfrm flipH="1">
            <a:off x="327659" y="1058148"/>
            <a:ext cx="71170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An 8-unit complex on Pasadena Drive, built in 1972, was identified by SVdP</a:t>
            </a:r>
          </a:p>
          <a:p>
            <a:pPr marL="742950" lvl="1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2 units are efficiencies, and 6 units are 2 bedrooms</a:t>
            </a:r>
          </a:p>
          <a:p>
            <a:pPr marL="742950" lvl="1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58595B"/>
              </a:solidFill>
            </a:endParaRP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The availability of CDBG Corona Virus funds to acquire a property designed for non-congregate living and availability of state funds for the extensive renovations required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58595B"/>
              </a:solidFill>
            </a:endParaRP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The support of the Board of County Commissioners and the partnership with SVdP.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A3E1B-EF6A-4D8D-AFEC-EE763E0B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25" y="4799301"/>
            <a:ext cx="2741042" cy="1983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AD523-2BCE-4787-BF86-05A4B522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95" y="4750000"/>
            <a:ext cx="2633942" cy="20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BC34C3-D34C-42E9-9A01-B46F85D8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FUNDING – Leverage of Other Funds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D627BE-B413-44DC-BF26-23215B83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5843"/>
            <a:ext cx="8382000" cy="3030736"/>
          </a:xfrm>
        </p:spPr>
        <p:txBody>
          <a:bodyPr>
            <a:normAutofit/>
          </a:bodyPr>
          <a:lstStyle/>
          <a:p>
            <a:r>
              <a:rPr lang="en-US" sz="2000" dirty="0"/>
              <a:t>$556,200 - Community Development Block Grant - Coronavirus funds</a:t>
            </a:r>
          </a:p>
          <a:p>
            <a:endParaRPr lang="en-US" sz="2000" dirty="0"/>
          </a:p>
          <a:p>
            <a:r>
              <a:rPr lang="en-US" sz="2000" dirty="0"/>
              <a:t> $400,000 in Florida’s State Housing Initiatives Partnership Funds</a:t>
            </a:r>
          </a:p>
          <a:p>
            <a:endParaRPr lang="en-US" sz="2000" dirty="0"/>
          </a:p>
          <a:p>
            <a:r>
              <a:rPr lang="en-US" sz="2000" dirty="0"/>
              <a:t> SVDP raised $ 124,867 in donations and also outfitted two units with furniture from their thrift store</a:t>
            </a:r>
          </a:p>
          <a:p>
            <a:endParaRPr lang="en-US" sz="2000" dirty="0"/>
          </a:p>
          <a:p>
            <a:r>
              <a:rPr lang="en-US" sz="2000" dirty="0"/>
              <a:t> Project funding: HUD funding represents 51% of the total cost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sign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826E4D5B-8006-41BC-979E-FD2D7C724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550"/>
            <a:ext cx="3276600" cy="24574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83CEB-E48C-456F-835C-0671CCA76347}"/>
              </a:ext>
            </a:extLst>
          </p:cNvPr>
          <p:cNvSpPr/>
          <p:nvPr/>
        </p:nvSpPr>
        <p:spPr>
          <a:xfrm>
            <a:off x="3428999" y="4970004"/>
            <a:ext cx="54864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/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cost per unit comes to $135,133 and the cost per PSH bed is $77,219.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8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C58E-5CE6-4719-A84A-59DC6DB3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OUTCOME – Rosalie Rendu Residences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EC4E1-A471-4B02-A671-F2B40BF44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848600" cy="495604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14 Permanent Supportive Housing beds were added to the CoC’s inventory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Tenants all came from unsheltered status, determined to be chronically homeless and were referred through Coordinated Entry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Outreach teams helped identify the potential clients in their encampments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0BEFD-C000-4555-A27C-CBAB02AE6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17" y="4451231"/>
            <a:ext cx="3491284" cy="2096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30F24-8EEB-40A4-B585-3372EE03D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1" y="4433647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6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9FF7-8CD7-48FC-ACBA-4919A86F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C3CE-CEE2-4F42-93FF-9AB648EE0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772400" cy="4718304"/>
          </a:xfrm>
        </p:spPr>
        <p:txBody>
          <a:bodyPr>
            <a:normAutofit fontScale="92500" lnSpcReduction="20000"/>
          </a:bodyPr>
          <a:lstStyle/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New and progressive approach for the County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Acquisition and rehab are options to use CDBG for eligible housing construction</a:t>
            </a:r>
            <a:br>
              <a:rPr lang="en-US" sz="2400" dirty="0"/>
            </a:br>
            <a:endParaRPr lang="en-US" sz="2400" dirty="0"/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Each tenant has their own lease and own bedroom 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They share living space, kitchen and bath with a roommate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Opens up options to house our single adult population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With Housing First and a Housing Choice model – not all tenants choose a shared housing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0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339D-1385-4AED-A3F1-ED676A13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9FE1-2B12-40F2-A618-12FC7656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848600" cy="4718304"/>
          </a:xfrm>
        </p:spPr>
        <p:txBody>
          <a:bodyPr/>
          <a:lstStyle/>
          <a:p>
            <a:r>
              <a:rPr lang="en-US" sz="2400" dirty="0"/>
              <a:t>Grant funds enabled the purchase and renovation to take place without additional debt on the property.</a:t>
            </a:r>
          </a:p>
          <a:p>
            <a:pPr lvl="1"/>
            <a:r>
              <a:rPr lang="en-US" dirty="0"/>
              <a:t>The project is secured with a deferred mortgage to ensure continued use</a:t>
            </a:r>
          </a:p>
          <a:p>
            <a:r>
              <a:rPr lang="en-US" sz="2400" dirty="0"/>
              <a:t> Rental subsidies for tenants included ESG-CV rapid rehousing, Emergency Housing Vouchers and Tenant Based Rental Assistance.</a:t>
            </a:r>
          </a:p>
          <a:p>
            <a:r>
              <a:rPr lang="en-US" dirty="0"/>
              <a:t>CDBG Public Services support for a Permanent Supported Housing Coordinator for two years</a:t>
            </a:r>
          </a:p>
        </p:txBody>
      </p:sp>
    </p:spTree>
    <p:extLst>
      <p:ext uri="{BB962C8B-B14F-4D97-AF65-F5344CB8AC3E}">
        <p14:creationId xmlns:p14="http://schemas.microsoft.com/office/powerpoint/2010/main" val="59916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SVP">
  <a:themeElements>
    <a:clrScheme name="OSVP Colors">
      <a:dk1>
        <a:srgbClr val="58595B"/>
      </a:dk1>
      <a:lt1>
        <a:srgbClr val="F8F8F8"/>
      </a:lt1>
      <a:dk2>
        <a:srgbClr val="F8F8F8"/>
      </a:dk2>
      <a:lt2>
        <a:srgbClr val="F3F2DC"/>
      </a:lt2>
      <a:accent1>
        <a:srgbClr val="58595B"/>
      </a:accent1>
      <a:accent2>
        <a:srgbClr val="002395"/>
      </a:accent2>
      <a:accent3>
        <a:srgbClr val="69961A"/>
      </a:accent3>
      <a:accent4>
        <a:srgbClr val="F2BC49"/>
      </a:accent4>
      <a:accent5>
        <a:srgbClr val="808DA0"/>
      </a:accent5>
      <a:accent6>
        <a:srgbClr val="DF7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7182</TotalTime>
  <Words>732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Wingdings</vt:lpstr>
      <vt:lpstr>1_OSVP</vt:lpstr>
      <vt:lpstr>Office Theme</vt:lpstr>
      <vt:lpstr>Pasco County, Florida Using Federal, State or Local Funds for Homeless Initiatives</vt:lpstr>
      <vt:lpstr>About Pasco County, FL</vt:lpstr>
      <vt:lpstr>Mission Statements</vt:lpstr>
      <vt:lpstr>THE NEED:  Homelessness in Pasco County</vt:lpstr>
      <vt:lpstr>THE OPPORTUNITY – “Pasadena”</vt:lpstr>
      <vt:lpstr>THE FUNDING – Leverage of Other Funds </vt:lpstr>
      <vt:lpstr>THE OUTCOME – Rosalie Rendu Residences</vt:lpstr>
      <vt:lpstr>LESSONS LEARNED</vt:lpstr>
      <vt:lpstr>SUSTAINABILITY</vt:lpstr>
      <vt:lpstr>What Tenants Have Experienced</vt:lpstr>
      <vt:lpstr>PowerPoint Presentation</vt:lpstr>
      <vt:lpstr>PowerPoint Presentation</vt:lpstr>
      <vt:lpstr>PowerPoint Presentation</vt:lpstr>
      <vt:lpstr>More Homeless Initiatives:</vt:lpstr>
      <vt:lpstr>Contact Information:</vt:lpstr>
    </vt:vector>
  </TitlesOfParts>
  <Company>Pasco County BOCC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A. Esbjerg</dc:creator>
  <cp:lastModifiedBy>Hilary L. Bruno</cp:lastModifiedBy>
  <cp:revision>187</cp:revision>
  <cp:lastPrinted>2019-09-09T18:16:59Z</cp:lastPrinted>
  <dcterms:created xsi:type="dcterms:W3CDTF">2019-06-24T17:22:53Z</dcterms:created>
  <dcterms:modified xsi:type="dcterms:W3CDTF">2023-01-19T21:41:09Z</dcterms:modified>
</cp:coreProperties>
</file>