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5"/>
  </p:notesMasterIdLst>
  <p:sldIdLst>
    <p:sldId id="256" r:id="rId3"/>
    <p:sldId id="258" r:id="rId4"/>
    <p:sldId id="275" r:id="rId5"/>
    <p:sldId id="276" r:id="rId6"/>
    <p:sldId id="273" r:id="rId7"/>
    <p:sldId id="274" r:id="rId8"/>
    <p:sldId id="260" r:id="rId9"/>
    <p:sldId id="277" r:id="rId10"/>
    <p:sldId id="271" r:id="rId11"/>
    <p:sldId id="272" r:id="rId12"/>
    <p:sldId id="259"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70" autoAdjust="0"/>
  </p:normalViewPr>
  <p:slideViewPr>
    <p:cSldViewPr snapToGrid="0">
      <p:cViewPr varScale="1">
        <p:scale>
          <a:sx n="55" d="100"/>
          <a:sy n="55" d="100"/>
        </p:scale>
        <p:origin x="13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BC545-974C-4F44-A1BF-6672D7EDA508}" type="datetimeFigureOut">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FD185-B3E0-4332-A8D3-85222B0805C2}" type="slidenum">
              <a:t>‹#›</a:t>
            </a:fld>
            <a:endParaRPr lang="en-US"/>
          </a:p>
        </p:txBody>
      </p:sp>
    </p:spTree>
    <p:extLst>
      <p:ext uri="{BB962C8B-B14F-4D97-AF65-F5344CB8AC3E}">
        <p14:creationId xmlns:p14="http://schemas.microsoft.com/office/powerpoint/2010/main" val="407331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dirty="0">
              <a:cs typeface="Calibri"/>
            </a:endParaRPr>
          </a:p>
        </p:txBody>
      </p:sp>
      <p:sp>
        <p:nvSpPr>
          <p:cNvPr id="4" name="Slide Number Placeholder 3"/>
          <p:cNvSpPr>
            <a:spLocks noGrp="1"/>
          </p:cNvSpPr>
          <p:nvPr>
            <p:ph type="sldNum" sz="quarter" idx="5"/>
          </p:nvPr>
        </p:nvSpPr>
        <p:spPr/>
        <p:txBody>
          <a:bodyPr/>
          <a:lstStyle/>
          <a:p>
            <a:fld id="{10CFD185-B3E0-4332-A8D3-85222B0805C2}" type="slidenum">
              <a:t>3</a:t>
            </a:fld>
            <a:endParaRPr lang="en-US"/>
          </a:p>
        </p:txBody>
      </p:sp>
    </p:spTree>
    <p:extLst>
      <p:ext uri="{BB962C8B-B14F-4D97-AF65-F5344CB8AC3E}">
        <p14:creationId xmlns:p14="http://schemas.microsoft.com/office/powerpoint/2010/main" val="168089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cs typeface="Calibri"/>
              </a:rPr>
              <a:t>Barriers: </a:t>
            </a:r>
            <a:endParaRPr lang="en-US" dirty="0">
              <a:cs typeface="+mn-lt"/>
            </a:endParaRPr>
          </a:p>
          <a:p>
            <a:pPr>
              <a:lnSpc>
                <a:spcPct val="90000"/>
              </a:lnSpc>
            </a:pPr>
            <a:endParaRPr lang="en-US" dirty="0"/>
          </a:p>
          <a:p>
            <a:pPr marL="342900" indent="-342900">
              <a:lnSpc>
                <a:spcPct val="90000"/>
              </a:lnSpc>
              <a:buFont typeface="Symbol,Sans-Serif"/>
              <a:buChar char=""/>
            </a:pPr>
            <a:r>
              <a:rPr lang="en-US" dirty="0"/>
              <a:t>The scarcity of available land for housing development and buildings</a:t>
            </a:r>
          </a:p>
          <a:p>
            <a:pPr marL="342900" indent="-342900">
              <a:lnSpc>
                <a:spcPct val="90000"/>
              </a:lnSpc>
              <a:buFont typeface="Symbol,Sans-Serif"/>
              <a:buChar char=""/>
            </a:pPr>
            <a:r>
              <a:rPr lang="en-US" dirty="0"/>
              <a:t>The high costs associated with building new affordable units</a:t>
            </a:r>
          </a:p>
          <a:p>
            <a:pPr marL="342900" indent="-342900">
              <a:lnSpc>
                <a:spcPct val="90000"/>
              </a:lnSpc>
              <a:buFont typeface="Symbol,Sans-Serif"/>
              <a:buChar char=""/>
            </a:pPr>
            <a:r>
              <a:rPr lang="en-US" dirty="0"/>
              <a:t>Availability of affordable units in a range of sizes</a:t>
            </a:r>
          </a:p>
          <a:p>
            <a:pPr marL="342900" indent="-342900">
              <a:lnSpc>
                <a:spcPct val="90000"/>
              </a:lnSpc>
              <a:buFont typeface="Symbol,Sans-Serif"/>
              <a:buChar char=""/>
            </a:pPr>
            <a:r>
              <a:rPr lang="en-US" dirty="0"/>
              <a:t>Displacement of residents due to economic pressure</a:t>
            </a:r>
          </a:p>
          <a:p>
            <a:pPr marL="342900" indent="-342900">
              <a:lnSpc>
                <a:spcPct val="90000"/>
              </a:lnSpc>
              <a:buFont typeface="Symbol,Sans-Serif"/>
              <a:buChar char=""/>
            </a:pPr>
            <a:r>
              <a:rPr lang="en-US" dirty="0"/>
              <a:t>Lack of supportive services and operating funds for special needs housing developments</a:t>
            </a:r>
          </a:p>
          <a:p>
            <a:pPr marL="342900" indent="-342900">
              <a:lnSpc>
                <a:spcPct val="90000"/>
              </a:lnSpc>
              <a:buFont typeface="Symbol,Sans-Serif"/>
              <a:buChar char=""/>
            </a:pPr>
            <a:r>
              <a:rPr lang="en-US" dirty="0"/>
              <a:t>Insufficient targeting of resources for families below 30% of AMI, and families between 50 and 80% of AMI</a:t>
            </a:r>
          </a:p>
        </p:txBody>
      </p:sp>
      <p:sp>
        <p:nvSpPr>
          <p:cNvPr id="4" name="Slide Number Placeholder 3"/>
          <p:cNvSpPr>
            <a:spLocks noGrp="1"/>
          </p:cNvSpPr>
          <p:nvPr>
            <p:ph type="sldNum" sz="quarter" idx="5"/>
          </p:nvPr>
        </p:nvSpPr>
        <p:spPr/>
        <p:txBody>
          <a:bodyPr/>
          <a:lstStyle/>
          <a:p>
            <a:fld id="{10CFD185-B3E0-4332-A8D3-85222B0805C2}" type="slidenum">
              <a:t>4</a:t>
            </a:fld>
            <a:endParaRPr lang="en-US"/>
          </a:p>
        </p:txBody>
      </p:sp>
    </p:spTree>
    <p:extLst>
      <p:ext uri="{BB962C8B-B14F-4D97-AF65-F5344CB8AC3E}">
        <p14:creationId xmlns:p14="http://schemas.microsoft.com/office/powerpoint/2010/main" val="254638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 of January 25th, 2022</a:t>
            </a:r>
          </a:p>
        </p:txBody>
      </p:sp>
      <p:sp>
        <p:nvSpPr>
          <p:cNvPr id="4" name="Slide Number Placeholder 3"/>
          <p:cNvSpPr>
            <a:spLocks noGrp="1"/>
          </p:cNvSpPr>
          <p:nvPr>
            <p:ph type="sldNum" sz="quarter" idx="5"/>
          </p:nvPr>
        </p:nvSpPr>
        <p:spPr/>
        <p:txBody>
          <a:bodyPr/>
          <a:lstStyle/>
          <a:p>
            <a:fld id="{10CFD185-B3E0-4332-A8D3-85222B0805C2}" type="slidenum">
              <a:t>6</a:t>
            </a:fld>
            <a:endParaRPr lang="en-US"/>
          </a:p>
        </p:txBody>
      </p:sp>
    </p:spTree>
    <p:extLst>
      <p:ext uri="{BB962C8B-B14F-4D97-AF65-F5344CB8AC3E}">
        <p14:creationId xmlns:p14="http://schemas.microsoft.com/office/powerpoint/2010/main" val="1804634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a:cs typeface="Calibri"/>
              </a:rPr>
              <a:t>$2 million in City funds bonded</a:t>
            </a:r>
            <a:endParaRPr lang="en-US" dirty="0"/>
          </a:p>
          <a:p>
            <a:pPr>
              <a:buFont typeface="Arial"/>
              <a:buChar char="•"/>
            </a:pPr>
            <a:r>
              <a:rPr lang="en-US" dirty="0"/>
              <a:t>Installation of permanent showers.</a:t>
            </a:r>
            <a:endParaRPr lang="en-US" dirty="0">
              <a:cs typeface="Calibri"/>
            </a:endParaRPr>
          </a:p>
          <a:p>
            <a:pPr>
              <a:buFont typeface="Arial"/>
              <a:buChar char="•"/>
            </a:pPr>
            <a:r>
              <a:rPr lang="en-US" dirty="0"/>
              <a:t>New congregate dining facility incorporating social distancing features.</a:t>
            </a:r>
            <a:endParaRPr lang="en-US" dirty="0">
              <a:cs typeface="Calibri"/>
            </a:endParaRPr>
          </a:p>
          <a:p>
            <a:pPr>
              <a:buFont typeface="Arial"/>
              <a:buChar char="•"/>
            </a:pPr>
            <a:r>
              <a:rPr lang="en-US" dirty="0"/>
              <a:t>New, free laundry facility.</a:t>
            </a:r>
            <a:endParaRPr lang="en-US" dirty="0">
              <a:cs typeface="Calibri"/>
            </a:endParaRPr>
          </a:p>
          <a:p>
            <a:pPr>
              <a:buFont typeface="Arial"/>
              <a:buChar char="•"/>
            </a:pPr>
            <a:r>
              <a:rPr lang="en-US" dirty="0"/>
              <a:t>Transformation of the building’s unused entry space into a new Welcome Center, incorporating social distancing features.</a:t>
            </a:r>
            <a:endParaRPr lang="en-US" dirty="0">
              <a:cs typeface="Calibri"/>
            </a:endParaRPr>
          </a:p>
          <a:p>
            <a:pPr>
              <a:buFont typeface="Arial"/>
              <a:buChar char="•"/>
            </a:pPr>
            <a:r>
              <a:rPr lang="en-US" dirty="0"/>
              <a:t>Renovation and expansion of the case management and intake facilities operated by Garden State CDC.</a:t>
            </a:r>
            <a:endParaRPr lang="en-US" dirty="0">
              <a:cs typeface="Calibri"/>
            </a:endParaRPr>
          </a:p>
          <a:p>
            <a:pPr>
              <a:buFont typeface="Arial"/>
              <a:buChar char="•"/>
            </a:pPr>
            <a:r>
              <a:rPr lang="en-US" dirty="0"/>
              <a:t>Renovation of bathrooms.</a:t>
            </a:r>
            <a:endParaRPr lang="en-US" dirty="0">
              <a:cs typeface="Calibri"/>
            </a:endParaRPr>
          </a:p>
          <a:p>
            <a:pPr>
              <a:buFont typeface="Arial"/>
              <a:buChar char="•"/>
            </a:pPr>
            <a:r>
              <a:rPr lang="en-US" dirty="0"/>
              <a:t>Installation of an elevator to ensure ADA compliance and to better serve residents.</a:t>
            </a:r>
            <a:endParaRPr lang="en-US" dirty="0">
              <a:cs typeface="Calibri"/>
            </a:endParaRPr>
          </a:p>
          <a:p>
            <a:pPr indent="-228600">
              <a:lnSpc>
                <a:spcPct val="90000"/>
              </a:lnSpc>
              <a:buFontTx/>
              <a:buAutoNum type="arabicPeriod"/>
            </a:pPr>
            <a:endParaRPr lang="en-US" dirty="0">
              <a:cs typeface="Calibri"/>
            </a:endParaRPr>
          </a:p>
        </p:txBody>
      </p:sp>
      <p:sp>
        <p:nvSpPr>
          <p:cNvPr id="4" name="Slide Number Placeholder 3"/>
          <p:cNvSpPr>
            <a:spLocks noGrp="1"/>
          </p:cNvSpPr>
          <p:nvPr>
            <p:ph type="sldNum" sz="quarter" idx="5"/>
          </p:nvPr>
        </p:nvSpPr>
        <p:spPr/>
        <p:txBody>
          <a:bodyPr/>
          <a:lstStyle/>
          <a:p>
            <a:fld id="{10CFD185-B3E0-4332-A8D3-85222B0805C2}" type="slidenum">
              <a:t>7</a:t>
            </a:fld>
            <a:endParaRPr lang="en-US"/>
          </a:p>
        </p:txBody>
      </p:sp>
    </p:spTree>
    <p:extLst>
      <p:ext uri="{BB962C8B-B14F-4D97-AF65-F5344CB8AC3E}">
        <p14:creationId xmlns:p14="http://schemas.microsoft.com/office/powerpoint/2010/main" val="406571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nSpc>
                <a:spcPct val="90000"/>
              </a:lnSpc>
              <a:buAutoNum type="arabicPeriod"/>
            </a:pPr>
            <a:endParaRPr lang="en-US" dirty="0"/>
          </a:p>
          <a:p>
            <a:pPr indent="-228600">
              <a:lnSpc>
                <a:spcPct val="90000"/>
              </a:lnSpc>
              <a:buAutoNum type="arabicPeriod"/>
            </a:pPr>
            <a:r>
              <a:rPr lang="en-US" dirty="0"/>
              <a:t>a total of 165 beds for individuals who are homeless- ESG</a:t>
            </a:r>
          </a:p>
          <a:p>
            <a:pPr indent="-228600">
              <a:lnSpc>
                <a:spcPct val="90000"/>
              </a:lnSpc>
              <a:buAutoNum type="arabicPeriod"/>
            </a:pPr>
            <a:r>
              <a:rPr lang="en-US" dirty="0"/>
              <a:t>14 units of transitional housing for individuals with HIV- HOPWA</a:t>
            </a:r>
            <a:endParaRPr lang="en-US" dirty="0">
              <a:cs typeface="Calibri"/>
            </a:endParaRPr>
          </a:p>
          <a:p>
            <a:pPr indent="-228600">
              <a:lnSpc>
                <a:spcPct val="90000"/>
              </a:lnSpc>
              <a:buAutoNum type="arabicPeriod"/>
            </a:pPr>
            <a:r>
              <a:rPr lang="en-US" dirty="0"/>
              <a:t>five permanent supportive housing units specifically for families – organization gift </a:t>
            </a:r>
            <a:endParaRPr lang="en-US" dirty="0">
              <a:cs typeface="Calibri" panose="020F0502020204030204"/>
            </a:endParaRPr>
          </a:p>
          <a:p>
            <a:pPr indent="-228600">
              <a:lnSpc>
                <a:spcPct val="90000"/>
              </a:lnSpc>
              <a:buAutoNum type="arabicPeriod"/>
            </a:pPr>
            <a:r>
              <a:rPr lang="en-US" b="1" u="sng" dirty="0"/>
              <a:t>15 permanent affordable housing studio apartments – </a:t>
            </a:r>
            <a:r>
              <a:rPr lang="en-US" b="1" u="sng" dirty="0" err="1"/>
              <a:t>Negoiated</a:t>
            </a:r>
            <a:r>
              <a:rPr lang="en-US" b="1" u="sng" dirty="0"/>
              <a:t> </a:t>
            </a:r>
            <a:endParaRPr lang="en-US" dirty="0"/>
          </a:p>
          <a:p>
            <a:pPr indent="-228600">
              <a:lnSpc>
                <a:spcPct val="90000"/>
              </a:lnSpc>
              <a:spcAft>
                <a:spcPts val="600"/>
              </a:spcAft>
              <a:buFont typeface="Arial,Sans-Serif"/>
              <a:buChar char="•"/>
            </a:pPr>
            <a:endParaRPr lang="en-US" dirty="0"/>
          </a:p>
          <a:p>
            <a:pPr indent="-228600">
              <a:lnSpc>
                <a:spcPct val="90000"/>
              </a:lnSpc>
              <a:spcAft>
                <a:spcPts val="600"/>
              </a:spcAft>
              <a:buFont typeface="Arial,Sans-Serif"/>
              <a:buChar char="•"/>
            </a:pPr>
            <a:r>
              <a:rPr lang="en-US" dirty="0"/>
              <a:t>Catholic Charities will have staff offices on the second floor of the new shelter where clients can be seen. The second floor will also include a drop-in area for nonresidents in need who can utilize St. Lucy’s services for showers, meals, and the new laundry facilities.</a:t>
            </a:r>
          </a:p>
          <a:p>
            <a:pPr indent="-228600">
              <a:lnSpc>
                <a:spcPct val="90000"/>
              </a:lnSpc>
              <a:spcAft>
                <a:spcPts val="600"/>
              </a:spcAft>
              <a:buFont typeface="Arial,Sans-Serif"/>
              <a:buChar char="•"/>
            </a:pPr>
            <a:endParaRPr lang="en-US" dirty="0"/>
          </a:p>
          <a:p>
            <a:pPr indent="-228600">
              <a:lnSpc>
                <a:spcPct val="90000"/>
              </a:lnSpc>
              <a:spcAft>
                <a:spcPts val="600"/>
              </a:spcAft>
              <a:buFont typeface="Arial,Sans-Serif"/>
              <a:buChar char="•"/>
            </a:pPr>
            <a:r>
              <a:rPr lang="en-US" dirty="0"/>
              <a:t>Once completed, the new $15 million St. Lucy’s Homeless Center will include increased housing for families, affordable housing solutions, and support services.</a:t>
            </a:r>
          </a:p>
        </p:txBody>
      </p:sp>
      <p:sp>
        <p:nvSpPr>
          <p:cNvPr id="4" name="Slide Number Placeholder 3"/>
          <p:cNvSpPr>
            <a:spLocks noGrp="1"/>
          </p:cNvSpPr>
          <p:nvPr>
            <p:ph type="sldNum" sz="quarter" idx="5"/>
          </p:nvPr>
        </p:nvSpPr>
        <p:spPr/>
        <p:txBody>
          <a:bodyPr/>
          <a:lstStyle/>
          <a:p>
            <a:fld id="{10CFD185-B3E0-4332-A8D3-85222B0805C2}" type="slidenum">
              <a:t>8</a:t>
            </a:fld>
            <a:endParaRPr lang="en-US"/>
          </a:p>
        </p:txBody>
      </p:sp>
    </p:spTree>
    <p:extLst>
      <p:ext uri="{BB962C8B-B14F-4D97-AF65-F5344CB8AC3E}">
        <p14:creationId xmlns:p14="http://schemas.microsoft.com/office/powerpoint/2010/main" val="98041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Collaboration with organizations and developers </a:t>
            </a:r>
          </a:p>
        </p:txBody>
      </p:sp>
      <p:sp>
        <p:nvSpPr>
          <p:cNvPr id="4" name="Slide Number Placeholder 3"/>
          <p:cNvSpPr>
            <a:spLocks noGrp="1"/>
          </p:cNvSpPr>
          <p:nvPr>
            <p:ph type="sldNum" sz="quarter" idx="5"/>
          </p:nvPr>
        </p:nvSpPr>
        <p:spPr/>
        <p:txBody>
          <a:bodyPr/>
          <a:lstStyle/>
          <a:p>
            <a:fld id="{10CFD185-B3E0-4332-A8D3-85222B0805C2}" type="slidenum">
              <a:t>9</a:t>
            </a:fld>
            <a:endParaRPr lang="en-US"/>
          </a:p>
        </p:txBody>
      </p:sp>
    </p:spTree>
    <p:extLst>
      <p:ext uri="{BB962C8B-B14F-4D97-AF65-F5344CB8AC3E}">
        <p14:creationId xmlns:p14="http://schemas.microsoft.com/office/powerpoint/2010/main" val="3536144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111 Studio Apartments </a:t>
            </a:r>
            <a:endParaRPr lang="en-US" dirty="0"/>
          </a:p>
          <a:p>
            <a:endParaRPr lang="en-US" dirty="0"/>
          </a:p>
          <a:p>
            <a:r>
              <a:rPr lang="en-US" dirty="0"/>
              <a:t>The preservation of the building was made through funding received from the  Jersey City DCD funding AHTF,  </a:t>
            </a:r>
            <a:r>
              <a:rPr lang="en-US" b="1" dirty="0"/>
              <a:t>New Jersey Housing and Mortgage Finance Agency</a:t>
            </a:r>
            <a:r>
              <a:rPr lang="en-US" dirty="0"/>
              <a:t>, </a:t>
            </a:r>
            <a:r>
              <a:rPr lang="en-US" b="1" dirty="0"/>
              <a:t>TD Bank</a:t>
            </a:r>
            <a:r>
              <a:rPr lang="en-US" dirty="0"/>
              <a:t>, additionally to </a:t>
            </a:r>
            <a:r>
              <a:rPr lang="en-US" b="1" dirty="0"/>
              <a:t>FHLB-AHP</a:t>
            </a:r>
            <a:r>
              <a:rPr lang="en-US" dirty="0"/>
              <a:t> funding and low-income housing tax credit equity. </a:t>
            </a:r>
            <a:r>
              <a:rPr lang="en-US" b="1" dirty="0"/>
              <a:t>Boston Financial Investment Management</a:t>
            </a:r>
            <a:r>
              <a:rPr lang="en-US" dirty="0"/>
              <a:t> will serve as syndicator, while the </a:t>
            </a:r>
            <a:r>
              <a:rPr lang="en-US" b="1" dirty="0"/>
              <a:t>Community Preservation Corp</a:t>
            </a:r>
            <a:r>
              <a:rPr lang="en-US" dirty="0"/>
              <a:t>. will service the permanent mortgage, a tax-exempt </a:t>
            </a:r>
            <a:r>
              <a:rPr lang="en-US" b="1" dirty="0"/>
              <a:t>Freddie Mac</a:t>
            </a:r>
            <a:r>
              <a:rPr lang="en-US" dirty="0"/>
              <a:t> loan. 210-unit, single-room occupancy community into a 131-unit building with 59 SRO units and 72 studios for formerly homeless individuals. The property’s new common-area amenities include a fitness center, social service suite, community room, demonstration kitchen and learning center. The HVAC system, roof and elevators were also upgraded. Units feature private bathrooms, kitchens and energy-efficient appliances. The property is environmentally friendly, receiving Enterprise Green Communities and ENERGY STAR certifications.</a:t>
            </a:r>
          </a:p>
        </p:txBody>
      </p:sp>
      <p:sp>
        <p:nvSpPr>
          <p:cNvPr id="4" name="Slide Number Placeholder 3"/>
          <p:cNvSpPr>
            <a:spLocks noGrp="1"/>
          </p:cNvSpPr>
          <p:nvPr>
            <p:ph type="sldNum" sz="quarter" idx="5"/>
          </p:nvPr>
        </p:nvSpPr>
        <p:spPr/>
        <p:txBody>
          <a:bodyPr/>
          <a:lstStyle/>
          <a:p>
            <a:fld id="{10CFD185-B3E0-4332-A8D3-85222B0805C2}" type="slidenum">
              <a:t>10</a:t>
            </a:fld>
            <a:endParaRPr lang="en-US"/>
          </a:p>
        </p:txBody>
      </p:sp>
    </p:spTree>
    <p:extLst>
      <p:ext uri="{BB962C8B-B14F-4D97-AF65-F5344CB8AC3E}">
        <p14:creationId xmlns:p14="http://schemas.microsoft.com/office/powerpoint/2010/main" val="2391621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of Jersey City is committed to the rehabilitation, construction, and preservation of safe and affordable housing for all City residents. Strong and sustained support from the City’s Mayor and City Council in tandem with collaborative progress from senior members of the Department of Housing, Economic Development and Commerce have led to the creation of progressive policies  and a new Division of Affordable Housing that seek to address the challenge of pervasive housing inequality These actions are the following</a:t>
            </a:r>
          </a:p>
        </p:txBody>
      </p:sp>
      <p:sp>
        <p:nvSpPr>
          <p:cNvPr id="4" name="Slide Number Placeholder 3"/>
          <p:cNvSpPr>
            <a:spLocks noGrp="1"/>
          </p:cNvSpPr>
          <p:nvPr>
            <p:ph type="sldNum" sz="quarter" idx="5"/>
          </p:nvPr>
        </p:nvSpPr>
        <p:spPr/>
        <p:txBody>
          <a:bodyPr/>
          <a:lstStyle/>
          <a:p>
            <a:fld id="{10CFD185-B3E0-4332-A8D3-85222B0805C2}" type="slidenum">
              <a:t>11</a:t>
            </a:fld>
            <a:endParaRPr lang="en-US"/>
          </a:p>
        </p:txBody>
      </p:sp>
    </p:spTree>
    <p:extLst>
      <p:ext uri="{BB962C8B-B14F-4D97-AF65-F5344CB8AC3E}">
        <p14:creationId xmlns:p14="http://schemas.microsoft.com/office/powerpoint/2010/main" val="4077380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COJC Goal is to Rehouse 1,500 families over a 3 year period </a:t>
            </a:r>
          </a:p>
        </p:txBody>
      </p:sp>
      <p:sp>
        <p:nvSpPr>
          <p:cNvPr id="4" name="Slide Number Placeholder 3"/>
          <p:cNvSpPr>
            <a:spLocks noGrp="1"/>
          </p:cNvSpPr>
          <p:nvPr>
            <p:ph type="sldNum" sz="quarter" idx="5"/>
          </p:nvPr>
        </p:nvSpPr>
        <p:spPr/>
        <p:txBody>
          <a:bodyPr/>
          <a:lstStyle/>
          <a:p>
            <a:fld id="{10CFD185-B3E0-4332-A8D3-85222B0805C2}" type="slidenum">
              <a:t>12</a:t>
            </a:fld>
            <a:endParaRPr lang="en-US"/>
          </a:p>
        </p:txBody>
      </p:sp>
    </p:spTree>
    <p:extLst>
      <p:ext uri="{BB962C8B-B14F-4D97-AF65-F5344CB8AC3E}">
        <p14:creationId xmlns:p14="http://schemas.microsoft.com/office/powerpoint/2010/main" val="3535660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612B-E66C-484A-8FE7-CA264E5F35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04BA4E-E19F-4D7F-A547-4603D0FD3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F36276-A4E0-4D42-A8FB-DD3EF1320A99}"/>
              </a:ext>
            </a:extLst>
          </p:cNvPr>
          <p:cNvSpPr>
            <a:spLocks noGrp="1"/>
          </p:cNvSpPr>
          <p:nvPr>
            <p:ph type="dt" sz="half" idx="10"/>
          </p:nvPr>
        </p:nvSpPr>
        <p:spPr/>
        <p:txBody>
          <a:bodyPr/>
          <a:lstStyle/>
          <a:p>
            <a:fld id="{4AA0238F-14B5-47B2-A12A-8DCE11FFDCD5}" type="datetimeFigureOut">
              <a:rPr lang="en-US" smtClean="0"/>
              <a:t>1/25/2023</a:t>
            </a:fld>
            <a:endParaRPr lang="en-US"/>
          </a:p>
        </p:txBody>
      </p:sp>
      <p:sp>
        <p:nvSpPr>
          <p:cNvPr id="5" name="Footer Placeholder 4">
            <a:extLst>
              <a:ext uri="{FF2B5EF4-FFF2-40B4-BE49-F238E27FC236}">
                <a16:creationId xmlns:a16="http://schemas.microsoft.com/office/drawing/2014/main" id="{11D4366F-D537-4AFA-99CF-A4521B672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ECE89-B444-4AD2-A513-3F4D5153592B}"/>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25191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CE1F-8761-4F99-A9C4-7D91BC7E1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58AB41-1B49-4D43-BF3A-6AC15AEE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A9EE2-EFB0-4544-AAB3-7626C80749D3}"/>
              </a:ext>
            </a:extLst>
          </p:cNvPr>
          <p:cNvSpPr>
            <a:spLocks noGrp="1"/>
          </p:cNvSpPr>
          <p:nvPr>
            <p:ph type="dt" sz="half" idx="10"/>
          </p:nvPr>
        </p:nvSpPr>
        <p:spPr/>
        <p:txBody>
          <a:bodyPr/>
          <a:lstStyle/>
          <a:p>
            <a:fld id="{4AA0238F-14B5-47B2-A12A-8DCE11FFDCD5}" type="datetimeFigureOut">
              <a:rPr lang="en-US" smtClean="0"/>
              <a:t>1/25/2023</a:t>
            </a:fld>
            <a:endParaRPr lang="en-US"/>
          </a:p>
        </p:txBody>
      </p:sp>
      <p:sp>
        <p:nvSpPr>
          <p:cNvPr id="5" name="Footer Placeholder 4">
            <a:extLst>
              <a:ext uri="{FF2B5EF4-FFF2-40B4-BE49-F238E27FC236}">
                <a16:creationId xmlns:a16="http://schemas.microsoft.com/office/drawing/2014/main" id="{AD3ACD85-263D-41C1-B760-ABC1C7A73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C5FCC-449C-4B86-9957-9E8F1EA02DD1}"/>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315465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DA055-6B4F-407A-A67D-6F433CC628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9386A-AB90-4626-A95C-F2FCC8074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E060D-10D2-459B-8B25-D6099815C671}"/>
              </a:ext>
            </a:extLst>
          </p:cNvPr>
          <p:cNvSpPr>
            <a:spLocks noGrp="1"/>
          </p:cNvSpPr>
          <p:nvPr>
            <p:ph type="dt" sz="half" idx="10"/>
          </p:nvPr>
        </p:nvSpPr>
        <p:spPr/>
        <p:txBody>
          <a:bodyPr/>
          <a:lstStyle/>
          <a:p>
            <a:fld id="{4AA0238F-14B5-47B2-A12A-8DCE11FFDCD5}" type="datetimeFigureOut">
              <a:rPr lang="en-US" smtClean="0"/>
              <a:t>1/25/2023</a:t>
            </a:fld>
            <a:endParaRPr lang="en-US"/>
          </a:p>
        </p:txBody>
      </p:sp>
      <p:sp>
        <p:nvSpPr>
          <p:cNvPr id="5" name="Footer Placeholder 4">
            <a:extLst>
              <a:ext uri="{FF2B5EF4-FFF2-40B4-BE49-F238E27FC236}">
                <a16:creationId xmlns:a16="http://schemas.microsoft.com/office/drawing/2014/main" id="{268FE1A7-8401-4926-8F9A-153945E50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3E818A-EAD5-4E63-B9D6-488695A63CCC}"/>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425967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B8EF-7F55-13F9-B7E9-0C880899AE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5238B5-DFA3-4153-477D-67497DC83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3B21EE-2510-FC63-7FD4-C891E1CFC370}"/>
              </a:ext>
            </a:extLst>
          </p:cNvPr>
          <p:cNvSpPr>
            <a:spLocks noGrp="1"/>
          </p:cNvSpPr>
          <p:nvPr>
            <p:ph type="dt" sz="half" idx="10"/>
          </p:nvPr>
        </p:nvSpPr>
        <p:spPr/>
        <p:txBody>
          <a:bodyPr/>
          <a:lstStyle/>
          <a:p>
            <a:fld id="{E5382C50-DC10-A34D-A12F-2DA6089C0BEF}" type="datetimeFigureOut">
              <a:rPr lang="en-US" smtClean="0"/>
              <a:t>1/25/2023</a:t>
            </a:fld>
            <a:endParaRPr lang="en-US"/>
          </a:p>
        </p:txBody>
      </p:sp>
      <p:sp>
        <p:nvSpPr>
          <p:cNvPr id="5" name="Footer Placeholder 4">
            <a:extLst>
              <a:ext uri="{FF2B5EF4-FFF2-40B4-BE49-F238E27FC236}">
                <a16:creationId xmlns:a16="http://schemas.microsoft.com/office/drawing/2014/main" id="{2F4757A4-6DEF-4FC4-C89F-A753DBE38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DE077-C871-90CC-22DE-C4DEF261C4EB}"/>
              </a:ext>
            </a:extLst>
          </p:cNvPr>
          <p:cNvSpPr>
            <a:spLocks noGrp="1"/>
          </p:cNvSpPr>
          <p:nvPr>
            <p:ph type="sldNum" sz="quarter" idx="12"/>
          </p:nvPr>
        </p:nvSpPr>
        <p:spPr/>
        <p:txBody>
          <a:bodyPr/>
          <a:lstStyle/>
          <a:p>
            <a:fld id="{6215EA31-6FC2-BF4B-825C-F0B6840B43AC}" type="slidenum">
              <a:rPr lang="en-US" smtClean="0"/>
              <a:t>‹#›</a:t>
            </a:fld>
            <a:endParaRPr lang="en-US"/>
          </a:p>
        </p:txBody>
      </p:sp>
    </p:spTree>
    <p:extLst>
      <p:ext uri="{BB962C8B-B14F-4D97-AF65-F5344CB8AC3E}">
        <p14:creationId xmlns:p14="http://schemas.microsoft.com/office/powerpoint/2010/main" val="1465531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2AEA-BAF7-47D0-A288-0FCBFD2EFA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4A0DA-2B74-F1C4-9F5E-348E28B883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E8B19-B8B2-9927-F5DA-CBB1A4B5FDB2}"/>
              </a:ext>
            </a:extLst>
          </p:cNvPr>
          <p:cNvSpPr>
            <a:spLocks noGrp="1"/>
          </p:cNvSpPr>
          <p:nvPr>
            <p:ph type="dt" sz="half" idx="10"/>
          </p:nvPr>
        </p:nvSpPr>
        <p:spPr/>
        <p:txBody>
          <a:bodyPr/>
          <a:lstStyle/>
          <a:p>
            <a:fld id="{E5382C50-DC10-A34D-A12F-2DA6089C0BEF}" type="datetimeFigureOut">
              <a:rPr lang="en-US" smtClean="0"/>
              <a:t>1/25/2023</a:t>
            </a:fld>
            <a:endParaRPr lang="en-US"/>
          </a:p>
        </p:txBody>
      </p:sp>
      <p:sp>
        <p:nvSpPr>
          <p:cNvPr id="5" name="Footer Placeholder 4">
            <a:extLst>
              <a:ext uri="{FF2B5EF4-FFF2-40B4-BE49-F238E27FC236}">
                <a16:creationId xmlns:a16="http://schemas.microsoft.com/office/drawing/2014/main" id="{829F3392-AF19-CD28-D53A-23E1D66A3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F061E-9233-829A-771E-60DEA60701DC}"/>
              </a:ext>
            </a:extLst>
          </p:cNvPr>
          <p:cNvSpPr>
            <a:spLocks noGrp="1"/>
          </p:cNvSpPr>
          <p:nvPr>
            <p:ph type="sldNum" sz="quarter" idx="12"/>
          </p:nvPr>
        </p:nvSpPr>
        <p:spPr/>
        <p:txBody>
          <a:bodyPr/>
          <a:lstStyle/>
          <a:p>
            <a:fld id="{6215EA31-6FC2-BF4B-825C-F0B6840B43AC}" type="slidenum">
              <a:rPr lang="en-US" smtClean="0"/>
              <a:t>‹#›</a:t>
            </a:fld>
            <a:endParaRPr lang="en-US"/>
          </a:p>
        </p:txBody>
      </p:sp>
    </p:spTree>
    <p:extLst>
      <p:ext uri="{BB962C8B-B14F-4D97-AF65-F5344CB8AC3E}">
        <p14:creationId xmlns:p14="http://schemas.microsoft.com/office/powerpoint/2010/main" val="389490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EB62-187D-D101-D159-0590C94315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3F540C-C50C-51F0-E0FA-8F4E704E40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DB36B-3FA1-FD99-2DFD-682BFB63DCCF}"/>
              </a:ext>
            </a:extLst>
          </p:cNvPr>
          <p:cNvSpPr>
            <a:spLocks noGrp="1"/>
          </p:cNvSpPr>
          <p:nvPr>
            <p:ph type="dt" sz="half" idx="10"/>
          </p:nvPr>
        </p:nvSpPr>
        <p:spPr/>
        <p:txBody>
          <a:bodyPr/>
          <a:lstStyle/>
          <a:p>
            <a:fld id="{E5382C50-DC10-A34D-A12F-2DA6089C0BEF}" type="datetimeFigureOut">
              <a:rPr lang="en-US" smtClean="0"/>
              <a:t>1/25/2023</a:t>
            </a:fld>
            <a:endParaRPr lang="en-US"/>
          </a:p>
        </p:txBody>
      </p:sp>
      <p:sp>
        <p:nvSpPr>
          <p:cNvPr id="5" name="Footer Placeholder 4">
            <a:extLst>
              <a:ext uri="{FF2B5EF4-FFF2-40B4-BE49-F238E27FC236}">
                <a16:creationId xmlns:a16="http://schemas.microsoft.com/office/drawing/2014/main" id="{859C60FC-3655-F951-3180-7939B6B23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51AB0-FD82-A6A3-D3E5-F627B51C09AF}"/>
              </a:ext>
            </a:extLst>
          </p:cNvPr>
          <p:cNvSpPr>
            <a:spLocks noGrp="1"/>
          </p:cNvSpPr>
          <p:nvPr>
            <p:ph type="sldNum" sz="quarter" idx="12"/>
          </p:nvPr>
        </p:nvSpPr>
        <p:spPr/>
        <p:txBody>
          <a:bodyPr/>
          <a:lstStyle/>
          <a:p>
            <a:fld id="{6215EA31-6FC2-BF4B-825C-F0B6840B43AC}" type="slidenum">
              <a:rPr lang="en-US" smtClean="0"/>
              <a:t>‹#›</a:t>
            </a:fld>
            <a:endParaRPr lang="en-US"/>
          </a:p>
        </p:txBody>
      </p:sp>
    </p:spTree>
    <p:extLst>
      <p:ext uri="{BB962C8B-B14F-4D97-AF65-F5344CB8AC3E}">
        <p14:creationId xmlns:p14="http://schemas.microsoft.com/office/powerpoint/2010/main" val="2466758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2A6D3-8F9D-8DF0-60B9-BB3E63E95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2B8CD1-A26A-D1BB-6BEA-4AA0CA3837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42F73-85AD-6BAC-D828-22A219E9F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949495-7AC8-A787-56FD-ACB5AF7E2C89}"/>
              </a:ext>
            </a:extLst>
          </p:cNvPr>
          <p:cNvSpPr>
            <a:spLocks noGrp="1"/>
          </p:cNvSpPr>
          <p:nvPr>
            <p:ph type="dt" sz="half" idx="10"/>
          </p:nvPr>
        </p:nvSpPr>
        <p:spPr/>
        <p:txBody>
          <a:bodyPr/>
          <a:lstStyle/>
          <a:p>
            <a:fld id="{E5382C50-DC10-A34D-A12F-2DA6089C0BEF}" type="datetimeFigureOut">
              <a:rPr lang="en-US" smtClean="0"/>
              <a:t>1/25/2023</a:t>
            </a:fld>
            <a:endParaRPr lang="en-US"/>
          </a:p>
        </p:txBody>
      </p:sp>
      <p:sp>
        <p:nvSpPr>
          <p:cNvPr id="6" name="Footer Placeholder 5">
            <a:extLst>
              <a:ext uri="{FF2B5EF4-FFF2-40B4-BE49-F238E27FC236}">
                <a16:creationId xmlns:a16="http://schemas.microsoft.com/office/drawing/2014/main" id="{007B5882-CE9A-82DF-DF39-765182DAE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3AEF9-6E57-F25F-AE44-2209C1C18EEF}"/>
              </a:ext>
            </a:extLst>
          </p:cNvPr>
          <p:cNvSpPr>
            <a:spLocks noGrp="1"/>
          </p:cNvSpPr>
          <p:nvPr>
            <p:ph type="sldNum" sz="quarter" idx="12"/>
          </p:nvPr>
        </p:nvSpPr>
        <p:spPr/>
        <p:txBody>
          <a:bodyPr/>
          <a:lstStyle/>
          <a:p>
            <a:fld id="{6215EA31-6FC2-BF4B-825C-F0B6840B43AC}" type="slidenum">
              <a:rPr lang="en-US" smtClean="0"/>
              <a:t>‹#›</a:t>
            </a:fld>
            <a:endParaRPr lang="en-US"/>
          </a:p>
        </p:txBody>
      </p:sp>
    </p:spTree>
    <p:extLst>
      <p:ext uri="{BB962C8B-B14F-4D97-AF65-F5344CB8AC3E}">
        <p14:creationId xmlns:p14="http://schemas.microsoft.com/office/powerpoint/2010/main" val="389721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BD41-A527-BA91-6EE8-237EFE8E15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DE4596-6108-76A5-8577-FE4FD72F3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B5C668-6C6A-6ABE-5632-0EE9DCFB11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66911C-0F27-BF34-822F-B4C9C657E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8B5B0D-2A35-B8BD-3C5A-BB7EBFFAFD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7BF2D8-3F93-F4FA-FEA3-B7E0922923A6}"/>
              </a:ext>
            </a:extLst>
          </p:cNvPr>
          <p:cNvSpPr>
            <a:spLocks noGrp="1"/>
          </p:cNvSpPr>
          <p:nvPr>
            <p:ph type="dt" sz="half" idx="10"/>
          </p:nvPr>
        </p:nvSpPr>
        <p:spPr/>
        <p:txBody>
          <a:bodyPr/>
          <a:lstStyle/>
          <a:p>
            <a:fld id="{E5382C50-DC10-A34D-A12F-2DA6089C0BEF}" type="datetimeFigureOut">
              <a:rPr lang="en-US" smtClean="0"/>
              <a:t>1/25/2023</a:t>
            </a:fld>
            <a:endParaRPr lang="en-US"/>
          </a:p>
        </p:txBody>
      </p:sp>
      <p:sp>
        <p:nvSpPr>
          <p:cNvPr id="8" name="Footer Placeholder 7">
            <a:extLst>
              <a:ext uri="{FF2B5EF4-FFF2-40B4-BE49-F238E27FC236}">
                <a16:creationId xmlns:a16="http://schemas.microsoft.com/office/drawing/2014/main" id="{44229F50-6293-BCDB-E227-4B51E7D0D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6DCD76-80F0-AEC7-FE3B-A92D841FA6CC}"/>
              </a:ext>
            </a:extLst>
          </p:cNvPr>
          <p:cNvSpPr>
            <a:spLocks noGrp="1"/>
          </p:cNvSpPr>
          <p:nvPr>
            <p:ph type="sldNum" sz="quarter" idx="12"/>
          </p:nvPr>
        </p:nvSpPr>
        <p:spPr/>
        <p:txBody>
          <a:bodyPr/>
          <a:lstStyle/>
          <a:p>
            <a:fld id="{6215EA31-6FC2-BF4B-825C-F0B6840B43AC}" type="slidenum">
              <a:rPr lang="en-US" smtClean="0"/>
              <a:t>‹#›</a:t>
            </a:fld>
            <a:endParaRPr lang="en-US"/>
          </a:p>
        </p:txBody>
      </p:sp>
    </p:spTree>
    <p:extLst>
      <p:ext uri="{BB962C8B-B14F-4D97-AF65-F5344CB8AC3E}">
        <p14:creationId xmlns:p14="http://schemas.microsoft.com/office/powerpoint/2010/main" val="4282688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0282-2CFD-1AA7-E056-19FDF0D607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FD171C-C4D6-DE06-751F-B3C3708A1E22}"/>
              </a:ext>
            </a:extLst>
          </p:cNvPr>
          <p:cNvSpPr>
            <a:spLocks noGrp="1"/>
          </p:cNvSpPr>
          <p:nvPr>
            <p:ph type="dt" sz="half" idx="10"/>
          </p:nvPr>
        </p:nvSpPr>
        <p:spPr/>
        <p:txBody>
          <a:bodyPr/>
          <a:lstStyle/>
          <a:p>
            <a:fld id="{E5382C50-DC10-A34D-A12F-2DA6089C0BEF}" type="datetimeFigureOut">
              <a:rPr lang="en-US" smtClean="0"/>
              <a:t>1/25/2023</a:t>
            </a:fld>
            <a:endParaRPr lang="en-US"/>
          </a:p>
        </p:txBody>
      </p:sp>
      <p:sp>
        <p:nvSpPr>
          <p:cNvPr id="4" name="Footer Placeholder 3">
            <a:extLst>
              <a:ext uri="{FF2B5EF4-FFF2-40B4-BE49-F238E27FC236}">
                <a16:creationId xmlns:a16="http://schemas.microsoft.com/office/drawing/2014/main" id="{B7FC774B-084F-19FB-0C31-313460B567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A1E8DD-E854-DD4E-9D72-6A0954C3EAC1}"/>
              </a:ext>
            </a:extLst>
          </p:cNvPr>
          <p:cNvSpPr>
            <a:spLocks noGrp="1"/>
          </p:cNvSpPr>
          <p:nvPr>
            <p:ph type="sldNum" sz="quarter" idx="12"/>
          </p:nvPr>
        </p:nvSpPr>
        <p:spPr/>
        <p:txBody>
          <a:bodyPr/>
          <a:lstStyle/>
          <a:p>
            <a:fld id="{6215EA31-6FC2-BF4B-825C-F0B6840B43AC}" type="slidenum">
              <a:rPr lang="en-US" smtClean="0"/>
              <a:t>‹#›</a:t>
            </a:fld>
            <a:endParaRPr lang="en-US"/>
          </a:p>
        </p:txBody>
      </p:sp>
    </p:spTree>
    <p:extLst>
      <p:ext uri="{BB962C8B-B14F-4D97-AF65-F5344CB8AC3E}">
        <p14:creationId xmlns:p14="http://schemas.microsoft.com/office/powerpoint/2010/main" val="1716105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27C4E5-31FD-B89E-57DF-F4F5DF2E7BED}"/>
              </a:ext>
            </a:extLst>
          </p:cNvPr>
          <p:cNvSpPr>
            <a:spLocks noGrp="1"/>
          </p:cNvSpPr>
          <p:nvPr>
            <p:ph type="dt" sz="half" idx="10"/>
          </p:nvPr>
        </p:nvSpPr>
        <p:spPr/>
        <p:txBody>
          <a:bodyPr/>
          <a:lstStyle/>
          <a:p>
            <a:fld id="{E5382C50-DC10-A34D-A12F-2DA6089C0BEF}" type="datetimeFigureOut">
              <a:rPr lang="en-US" smtClean="0"/>
              <a:t>1/25/2023</a:t>
            </a:fld>
            <a:endParaRPr lang="en-US"/>
          </a:p>
        </p:txBody>
      </p:sp>
      <p:sp>
        <p:nvSpPr>
          <p:cNvPr id="3" name="Footer Placeholder 2">
            <a:extLst>
              <a:ext uri="{FF2B5EF4-FFF2-40B4-BE49-F238E27FC236}">
                <a16:creationId xmlns:a16="http://schemas.microsoft.com/office/drawing/2014/main" id="{B963C012-7307-796C-9BC8-0968AA7897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0FB809-AADA-EE4B-4F51-331D7D5E0F6B}"/>
              </a:ext>
            </a:extLst>
          </p:cNvPr>
          <p:cNvSpPr>
            <a:spLocks noGrp="1"/>
          </p:cNvSpPr>
          <p:nvPr>
            <p:ph type="sldNum" sz="quarter" idx="12"/>
          </p:nvPr>
        </p:nvSpPr>
        <p:spPr/>
        <p:txBody>
          <a:bodyPr/>
          <a:lstStyle/>
          <a:p>
            <a:fld id="{6215EA31-6FC2-BF4B-825C-F0B6840B43AC}" type="slidenum">
              <a:rPr lang="en-US" smtClean="0"/>
              <a:t>‹#›</a:t>
            </a:fld>
            <a:endParaRPr lang="en-US"/>
          </a:p>
        </p:txBody>
      </p:sp>
    </p:spTree>
    <p:extLst>
      <p:ext uri="{BB962C8B-B14F-4D97-AF65-F5344CB8AC3E}">
        <p14:creationId xmlns:p14="http://schemas.microsoft.com/office/powerpoint/2010/main" val="2408245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0D44-F88E-B76E-1807-E34E19BDE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34AF67-A658-EEA8-EBA5-F3DDF7EC74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4A0DDD-21E0-40EE-5BC5-A50F4B731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A882F-AC2C-B073-BF66-55CB46D01A4A}"/>
              </a:ext>
            </a:extLst>
          </p:cNvPr>
          <p:cNvSpPr>
            <a:spLocks noGrp="1"/>
          </p:cNvSpPr>
          <p:nvPr>
            <p:ph type="dt" sz="half" idx="10"/>
          </p:nvPr>
        </p:nvSpPr>
        <p:spPr/>
        <p:txBody>
          <a:bodyPr/>
          <a:lstStyle/>
          <a:p>
            <a:fld id="{E5382C50-DC10-A34D-A12F-2DA6089C0BEF}" type="datetimeFigureOut">
              <a:rPr lang="en-US" smtClean="0"/>
              <a:t>1/25/2023</a:t>
            </a:fld>
            <a:endParaRPr lang="en-US"/>
          </a:p>
        </p:txBody>
      </p:sp>
      <p:sp>
        <p:nvSpPr>
          <p:cNvPr id="6" name="Footer Placeholder 5">
            <a:extLst>
              <a:ext uri="{FF2B5EF4-FFF2-40B4-BE49-F238E27FC236}">
                <a16:creationId xmlns:a16="http://schemas.microsoft.com/office/drawing/2014/main" id="{E4B8C2C4-B6B7-B3DE-247F-671FC069D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CF9D7-26B6-744E-F8A2-4E46BC4E25D9}"/>
              </a:ext>
            </a:extLst>
          </p:cNvPr>
          <p:cNvSpPr>
            <a:spLocks noGrp="1"/>
          </p:cNvSpPr>
          <p:nvPr>
            <p:ph type="sldNum" sz="quarter" idx="12"/>
          </p:nvPr>
        </p:nvSpPr>
        <p:spPr/>
        <p:txBody>
          <a:bodyPr/>
          <a:lstStyle/>
          <a:p>
            <a:fld id="{6215EA31-6FC2-BF4B-825C-F0B6840B43AC}" type="slidenum">
              <a:rPr lang="en-US" smtClean="0"/>
              <a:t>‹#›</a:t>
            </a:fld>
            <a:endParaRPr lang="en-US"/>
          </a:p>
        </p:txBody>
      </p:sp>
    </p:spTree>
    <p:extLst>
      <p:ext uri="{BB962C8B-B14F-4D97-AF65-F5344CB8AC3E}">
        <p14:creationId xmlns:p14="http://schemas.microsoft.com/office/powerpoint/2010/main" val="12811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930D-8B5A-449D-B869-B99103FC04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FB80E-5830-4AF6-99D9-B2E960EE8C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4A402-31DB-4AD5-88A6-6F5A80137F84}"/>
              </a:ext>
            </a:extLst>
          </p:cNvPr>
          <p:cNvSpPr>
            <a:spLocks noGrp="1"/>
          </p:cNvSpPr>
          <p:nvPr>
            <p:ph type="dt" sz="half" idx="10"/>
          </p:nvPr>
        </p:nvSpPr>
        <p:spPr/>
        <p:txBody>
          <a:bodyPr/>
          <a:lstStyle/>
          <a:p>
            <a:fld id="{4AA0238F-14B5-47B2-A12A-8DCE11FFDCD5}" type="datetimeFigureOut">
              <a:rPr lang="en-US" smtClean="0"/>
              <a:t>1/25/2023</a:t>
            </a:fld>
            <a:endParaRPr lang="en-US"/>
          </a:p>
        </p:txBody>
      </p:sp>
      <p:sp>
        <p:nvSpPr>
          <p:cNvPr id="5" name="Footer Placeholder 4">
            <a:extLst>
              <a:ext uri="{FF2B5EF4-FFF2-40B4-BE49-F238E27FC236}">
                <a16:creationId xmlns:a16="http://schemas.microsoft.com/office/drawing/2014/main" id="{06DB872E-EA09-4B30-AE6B-F20152599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F546-7600-42A7-B4DC-6549892A8F2E}"/>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2565213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E8EC7-0106-E29D-05DD-279E9B121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5781EB-D754-35DD-FDE9-923F7F945F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BF828B-8C7E-EF86-4246-CCDF87A27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DF495E-A85A-FD19-E843-643BF72ACA6A}"/>
              </a:ext>
            </a:extLst>
          </p:cNvPr>
          <p:cNvSpPr>
            <a:spLocks noGrp="1"/>
          </p:cNvSpPr>
          <p:nvPr>
            <p:ph type="dt" sz="half" idx="10"/>
          </p:nvPr>
        </p:nvSpPr>
        <p:spPr/>
        <p:txBody>
          <a:bodyPr/>
          <a:lstStyle/>
          <a:p>
            <a:fld id="{E5382C50-DC10-A34D-A12F-2DA6089C0BEF}" type="datetimeFigureOut">
              <a:rPr lang="en-US" smtClean="0"/>
              <a:t>1/25/2023</a:t>
            </a:fld>
            <a:endParaRPr lang="en-US"/>
          </a:p>
        </p:txBody>
      </p:sp>
      <p:sp>
        <p:nvSpPr>
          <p:cNvPr id="6" name="Footer Placeholder 5">
            <a:extLst>
              <a:ext uri="{FF2B5EF4-FFF2-40B4-BE49-F238E27FC236}">
                <a16:creationId xmlns:a16="http://schemas.microsoft.com/office/drawing/2014/main" id="{721586AC-B694-8E90-07EF-98F3CF65E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A6FB0-14E0-D517-F50C-B5B0D43DA50D}"/>
              </a:ext>
            </a:extLst>
          </p:cNvPr>
          <p:cNvSpPr>
            <a:spLocks noGrp="1"/>
          </p:cNvSpPr>
          <p:nvPr>
            <p:ph type="sldNum" sz="quarter" idx="12"/>
          </p:nvPr>
        </p:nvSpPr>
        <p:spPr/>
        <p:txBody>
          <a:bodyPr/>
          <a:lstStyle/>
          <a:p>
            <a:fld id="{6215EA31-6FC2-BF4B-825C-F0B6840B43AC}" type="slidenum">
              <a:rPr lang="en-US" smtClean="0"/>
              <a:t>‹#›</a:t>
            </a:fld>
            <a:endParaRPr lang="en-US"/>
          </a:p>
        </p:txBody>
      </p:sp>
    </p:spTree>
    <p:extLst>
      <p:ext uri="{BB962C8B-B14F-4D97-AF65-F5344CB8AC3E}">
        <p14:creationId xmlns:p14="http://schemas.microsoft.com/office/powerpoint/2010/main" val="1137723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A696-A6F4-AF3C-3A7A-C0C9C77CAD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DBDFE9-4AA0-6F79-1F78-00DC53F413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0CB5E-597E-9591-74C0-5BA70C25299F}"/>
              </a:ext>
            </a:extLst>
          </p:cNvPr>
          <p:cNvSpPr>
            <a:spLocks noGrp="1"/>
          </p:cNvSpPr>
          <p:nvPr>
            <p:ph type="dt" sz="half" idx="10"/>
          </p:nvPr>
        </p:nvSpPr>
        <p:spPr/>
        <p:txBody>
          <a:bodyPr/>
          <a:lstStyle/>
          <a:p>
            <a:fld id="{E5382C50-DC10-A34D-A12F-2DA6089C0BEF}" type="datetimeFigureOut">
              <a:rPr lang="en-US" smtClean="0"/>
              <a:t>1/25/2023</a:t>
            </a:fld>
            <a:endParaRPr lang="en-US"/>
          </a:p>
        </p:txBody>
      </p:sp>
      <p:sp>
        <p:nvSpPr>
          <p:cNvPr id="5" name="Footer Placeholder 4">
            <a:extLst>
              <a:ext uri="{FF2B5EF4-FFF2-40B4-BE49-F238E27FC236}">
                <a16:creationId xmlns:a16="http://schemas.microsoft.com/office/drawing/2014/main" id="{13582E21-D848-D36B-F746-E154DAE4B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6BE03-2BA9-2607-EDAA-9205CA19BD0C}"/>
              </a:ext>
            </a:extLst>
          </p:cNvPr>
          <p:cNvSpPr>
            <a:spLocks noGrp="1"/>
          </p:cNvSpPr>
          <p:nvPr>
            <p:ph type="sldNum" sz="quarter" idx="12"/>
          </p:nvPr>
        </p:nvSpPr>
        <p:spPr/>
        <p:txBody>
          <a:bodyPr/>
          <a:lstStyle/>
          <a:p>
            <a:fld id="{6215EA31-6FC2-BF4B-825C-F0B6840B43AC}" type="slidenum">
              <a:rPr lang="en-US" smtClean="0"/>
              <a:t>‹#›</a:t>
            </a:fld>
            <a:endParaRPr lang="en-US"/>
          </a:p>
        </p:txBody>
      </p:sp>
    </p:spTree>
    <p:extLst>
      <p:ext uri="{BB962C8B-B14F-4D97-AF65-F5344CB8AC3E}">
        <p14:creationId xmlns:p14="http://schemas.microsoft.com/office/powerpoint/2010/main" val="3445141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DA8E24-4088-E131-D637-FF47C9F3C6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6EE169-1A50-0BBF-24E0-6AEBEEC854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800A-8302-90E8-42EE-A27217F7F813}"/>
              </a:ext>
            </a:extLst>
          </p:cNvPr>
          <p:cNvSpPr>
            <a:spLocks noGrp="1"/>
          </p:cNvSpPr>
          <p:nvPr>
            <p:ph type="dt" sz="half" idx="10"/>
          </p:nvPr>
        </p:nvSpPr>
        <p:spPr/>
        <p:txBody>
          <a:bodyPr/>
          <a:lstStyle/>
          <a:p>
            <a:fld id="{E5382C50-DC10-A34D-A12F-2DA6089C0BEF}" type="datetimeFigureOut">
              <a:rPr lang="en-US" smtClean="0"/>
              <a:t>1/25/2023</a:t>
            </a:fld>
            <a:endParaRPr lang="en-US"/>
          </a:p>
        </p:txBody>
      </p:sp>
      <p:sp>
        <p:nvSpPr>
          <p:cNvPr id="5" name="Footer Placeholder 4">
            <a:extLst>
              <a:ext uri="{FF2B5EF4-FFF2-40B4-BE49-F238E27FC236}">
                <a16:creationId xmlns:a16="http://schemas.microsoft.com/office/drawing/2014/main" id="{427163CA-DD39-18B4-81C8-A454905C7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A1728-AA5E-D797-BC2C-22929847F44D}"/>
              </a:ext>
            </a:extLst>
          </p:cNvPr>
          <p:cNvSpPr>
            <a:spLocks noGrp="1"/>
          </p:cNvSpPr>
          <p:nvPr>
            <p:ph type="sldNum" sz="quarter" idx="12"/>
          </p:nvPr>
        </p:nvSpPr>
        <p:spPr/>
        <p:txBody>
          <a:bodyPr/>
          <a:lstStyle/>
          <a:p>
            <a:fld id="{6215EA31-6FC2-BF4B-825C-F0B6840B43AC}" type="slidenum">
              <a:rPr lang="en-US" smtClean="0"/>
              <a:t>‹#›</a:t>
            </a:fld>
            <a:endParaRPr lang="en-US"/>
          </a:p>
        </p:txBody>
      </p:sp>
    </p:spTree>
    <p:extLst>
      <p:ext uri="{BB962C8B-B14F-4D97-AF65-F5344CB8AC3E}">
        <p14:creationId xmlns:p14="http://schemas.microsoft.com/office/powerpoint/2010/main" val="233812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7FB1-B899-4D6D-9C9F-962C2C3EC3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55B30C-C1A8-4A4C-9457-4E13AD4C7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9E128-62DF-473F-817D-09BE074585A5}"/>
              </a:ext>
            </a:extLst>
          </p:cNvPr>
          <p:cNvSpPr>
            <a:spLocks noGrp="1"/>
          </p:cNvSpPr>
          <p:nvPr>
            <p:ph type="dt" sz="half" idx="10"/>
          </p:nvPr>
        </p:nvSpPr>
        <p:spPr/>
        <p:txBody>
          <a:bodyPr/>
          <a:lstStyle/>
          <a:p>
            <a:fld id="{4AA0238F-14B5-47B2-A12A-8DCE11FFDCD5}" type="datetimeFigureOut">
              <a:rPr lang="en-US" smtClean="0"/>
              <a:t>1/25/2023</a:t>
            </a:fld>
            <a:endParaRPr lang="en-US"/>
          </a:p>
        </p:txBody>
      </p:sp>
      <p:sp>
        <p:nvSpPr>
          <p:cNvPr id="5" name="Footer Placeholder 4">
            <a:extLst>
              <a:ext uri="{FF2B5EF4-FFF2-40B4-BE49-F238E27FC236}">
                <a16:creationId xmlns:a16="http://schemas.microsoft.com/office/drawing/2014/main" id="{4040C21B-789C-4AB5-B0B1-41E0E154B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1694D-82C5-4C7D-9181-CAD162B962D6}"/>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292748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F65B-3A9A-4837-8354-4C3E05FA9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6BF457-6699-4420-8520-C30AF7A560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656A9-7891-4151-AE68-2C838ABB5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334520-3D8D-4AB7-AB72-AA9DB65051AA}"/>
              </a:ext>
            </a:extLst>
          </p:cNvPr>
          <p:cNvSpPr>
            <a:spLocks noGrp="1"/>
          </p:cNvSpPr>
          <p:nvPr>
            <p:ph type="dt" sz="half" idx="10"/>
          </p:nvPr>
        </p:nvSpPr>
        <p:spPr/>
        <p:txBody>
          <a:bodyPr/>
          <a:lstStyle/>
          <a:p>
            <a:fld id="{4AA0238F-14B5-47B2-A12A-8DCE11FFDCD5}" type="datetimeFigureOut">
              <a:rPr lang="en-US" smtClean="0"/>
              <a:t>1/25/2023</a:t>
            </a:fld>
            <a:endParaRPr lang="en-US"/>
          </a:p>
        </p:txBody>
      </p:sp>
      <p:sp>
        <p:nvSpPr>
          <p:cNvPr id="6" name="Footer Placeholder 5">
            <a:extLst>
              <a:ext uri="{FF2B5EF4-FFF2-40B4-BE49-F238E27FC236}">
                <a16:creationId xmlns:a16="http://schemas.microsoft.com/office/drawing/2014/main" id="{CA53446B-29E8-42CE-B750-768CAA0E3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B89F1-E1DD-45ED-A5C4-6631ECEEA902}"/>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425088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D72F-CA1D-47EB-A476-2672E86F3F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C90631-0A73-44AE-B3AE-3850B5053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0A83FF-4780-4A7A-9234-F181C7E2BF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A14EF-660D-4804-B053-D50FE5441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F0239-B225-4825-B190-39B2B5E521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74879A-786A-4C82-A11B-D667C35B58D4}"/>
              </a:ext>
            </a:extLst>
          </p:cNvPr>
          <p:cNvSpPr>
            <a:spLocks noGrp="1"/>
          </p:cNvSpPr>
          <p:nvPr>
            <p:ph type="dt" sz="half" idx="10"/>
          </p:nvPr>
        </p:nvSpPr>
        <p:spPr/>
        <p:txBody>
          <a:bodyPr/>
          <a:lstStyle/>
          <a:p>
            <a:fld id="{4AA0238F-14B5-47B2-A12A-8DCE11FFDCD5}" type="datetimeFigureOut">
              <a:rPr lang="en-US" smtClean="0"/>
              <a:t>1/25/2023</a:t>
            </a:fld>
            <a:endParaRPr lang="en-US"/>
          </a:p>
        </p:txBody>
      </p:sp>
      <p:sp>
        <p:nvSpPr>
          <p:cNvPr id="8" name="Footer Placeholder 7">
            <a:extLst>
              <a:ext uri="{FF2B5EF4-FFF2-40B4-BE49-F238E27FC236}">
                <a16:creationId xmlns:a16="http://schemas.microsoft.com/office/drawing/2014/main" id="{77D31B80-094D-4B20-AABC-F1548A1613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BB8878-2C6E-4A69-8A95-564C436F7016}"/>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137532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5976-3706-430B-BE5E-8AEFDC0690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8AE71F-D17A-441E-B3E8-99691253B803}"/>
              </a:ext>
            </a:extLst>
          </p:cNvPr>
          <p:cNvSpPr>
            <a:spLocks noGrp="1"/>
          </p:cNvSpPr>
          <p:nvPr>
            <p:ph type="dt" sz="half" idx="10"/>
          </p:nvPr>
        </p:nvSpPr>
        <p:spPr/>
        <p:txBody>
          <a:bodyPr/>
          <a:lstStyle/>
          <a:p>
            <a:fld id="{4AA0238F-14B5-47B2-A12A-8DCE11FFDCD5}" type="datetimeFigureOut">
              <a:rPr lang="en-US" smtClean="0"/>
              <a:t>1/25/2023</a:t>
            </a:fld>
            <a:endParaRPr lang="en-US"/>
          </a:p>
        </p:txBody>
      </p:sp>
      <p:sp>
        <p:nvSpPr>
          <p:cNvPr id="4" name="Footer Placeholder 3">
            <a:extLst>
              <a:ext uri="{FF2B5EF4-FFF2-40B4-BE49-F238E27FC236}">
                <a16:creationId xmlns:a16="http://schemas.microsoft.com/office/drawing/2014/main" id="{825D0E3D-D7F3-45CB-BC0A-F10A08E6D6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CB2AF9-1B01-4F8E-8D91-D8F290B2B7BB}"/>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421365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1A85C-7675-4210-A7D5-AE5EAEDD53CF}"/>
              </a:ext>
            </a:extLst>
          </p:cNvPr>
          <p:cNvSpPr>
            <a:spLocks noGrp="1"/>
          </p:cNvSpPr>
          <p:nvPr>
            <p:ph type="dt" sz="half" idx="10"/>
          </p:nvPr>
        </p:nvSpPr>
        <p:spPr/>
        <p:txBody>
          <a:bodyPr/>
          <a:lstStyle/>
          <a:p>
            <a:fld id="{4AA0238F-14B5-47B2-A12A-8DCE11FFDCD5}" type="datetimeFigureOut">
              <a:rPr lang="en-US" smtClean="0"/>
              <a:t>1/25/2023</a:t>
            </a:fld>
            <a:endParaRPr lang="en-US"/>
          </a:p>
        </p:txBody>
      </p:sp>
      <p:sp>
        <p:nvSpPr>
          <p:cNvPr id="3" name="Footer Placeholder 2">
            <a:extLst>
              <a:ext uri="{FF2B5EF4-FFF2-40B4-BE49-F238E27FC236}">
                <a16:creationId xmlns:a16="http://schemas.microsoft.com/office/drawing/2014/main" id="{CC24DC2C-D2B2-4A1B-A272-B38787E936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1D0E2B-DCBB-4432-AC5E-EA7D17BBCD10}"/>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141388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1E81-C622-4F3D-BE76-F67FA6013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BA3E4A-D5B6-4218-9E21-939F2C968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02A93-BB92-4E51-9100-E353401F7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D7DBC-8CBF-4A4E-ACBD-59F85475A6CD}"/>
              </a:ext>
            </a:extLst>
          </p:cNvPr>
          <p:cNvSpPr>
            <a:spLocks noGrp="1"/>
          </p:cNvSpPr>
          <p:nvPr>
            <p:ph type="dt" sz="half" idx="10"/>
          </p:nvPr>
        </p:nvSpPr>
        <p:spPr/>
        <p:txBody>
          <a:bodyPr/>
          <a:lstStyle/>
          <a:p>
            <a:fld id="{4AA0238F-14B5-47B2-A12A-8DCE11FFDCD5}" type="datetimeFigureOut">
              <a:rPr lang="en-US" smtClean="0"/>
              <a:t>1/25/2023</a:t>
            </a:fld>
            <a:endParaRPr lang="en-US"/>
          </a:p>
        </p:txBody>
      </p:sp>
      <p:sp>
        <p:nvSpPr>
          <p:cNvPr id="6" name="Footer Placeholder 5">
            <a:extLst>
              <a:ext uri="{FF2B5EF4-FFF2-40B4-BE49-F238E27FC236}">
                <a16:creationId xmlns:a16="http://schemas.microsoft.com/office/drawing/2014/main" id="{2F556148-9B53-41F9-928C-7495BC5B3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0AFCE-5BFF-4260-9142-EBE470530768}"/>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133864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D292-65C5-4785-A1FC-A3A174844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DC3D54-003B-4DAB-BAD8-886760ED3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699142-7919-44EC-BEC6-A911324F7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246FC-E1C2-4A0F-BB4A-28A8528B7426}"/>
              </a:ext>
            </a:extLst>
          </p:cNvPr>
          <p:cNvSpPr>
            <a:spLocks noGrp="1"/>
          </p:cNvSpPr>
          <p:nvPr>
            <p:ph type="dt" sz="half" idx="10"/>
          </p:nvPr>
        </p:nvSpPr>
        <p:spPr/>
        <p:txBody>
          <a:bodyPr/>
          <a:lstStyle/>
          <a:p>
            <a:fld id="{4AA0238F-14B5-47B2-A12A-8DCE11FFDCD5}" type="datetimeFigureOut">
              <a:rPr lang="en-US" smtClean="0"/>
              <a:t>1/25/2023</a:t>
            </a:fld>
            <a:endParaRPr lang="en-US"/>
          </a:p>
        </p:txBody>
      </p:sp>
      <p:sp>
        <p:nvSpPr>
          <p:cNvPr id="6" name="Footer Placeholder 5">
            <a:extLst>
              <a:ext uri="{FF2B5EF4-FFF2-40B4-BE49-F238E27FC236}">
                <a16:creationId xmlns:a16="http://schemas.microsoft.com/office/drawing/2014/main" id="{D78B3156-50C4-4D29-9EF7-1626DE1C9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74DE9-6FB8-4FE1-BAFA-E3999B44EF61}"/>
              </a:ext>
            </a:extLst>
          </p:cNvPr>
          <p:cNvSpPr>
            <a:spLocks noGrp="1"/>
          </p:cNvSpPr>
          <p:nvPr>
            <p:ph type="sldNum" sz="quarter" idx="12"/>
          </p:nvPr>
        </p:nvSpPr>
        <p:spPr/>
        <p:txBody>
          <a:bodyPr/>
          <a:lstStyle/>
          <a:p>
            <a:fld id="{81D64253-6949-4C43-96AB-7206FD313DD3}" type="slidenum">
              <a:rPr lang="en-US" smtClean="0"/>
              <a:t>‹#›</a:t>
            </a:fld>
            <a:endParaRPr lang="en-US"/>
          </a:p>
        </p:txBody>
      </p:sp>
    </p:spTree>
    <p:extLst>
      <p:ext uri="{BB962C8B-B14F-4D97-AF65-F5344CB8AC3E}">
        <p14:creationId xmlns:p14="http://schemas.microsoft.com/office/powerpoint/2010/main" val="428387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D1034E-7A8B-4076-9A56-8F62BFBD58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D64AEF-1368-47F2-9008-E7B7D92AC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51325-38C7-4783-B2D8-B1FB98575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0238F-14B5-47B2-A12A-8DCE11FFDCD5}" type="datetimeFigureOut">
              <a:rPr lang="en-US" smtClean="0"/>
              <a:t>1/25/2023</a:t>
            </a:fld>
            <a:endParaRPr lang="en-US"/>
          </a:p>
        </p:txBody>
      </p:sp>
      <p:sp>
        <p:nvSpPr>
          <p:cNvPr id="5" name="Footer Placeholder 4">
            <a:extLst>
              <a:ext uri="{FF2B5EF4-FFF2-40B4-BE49-F238E27FC236}">
                <a16:creationId xmlns:a16="http://schemas.microsoft.com/office/drawing/2014/main" id="{81AA2F51-0E35-4374-8197-D7DBA968B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DF8B13-6E33-43F9-A64D-45A14DBDE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64253-6949-4C43-96AB-7206FD313DD3}" type="slidenum">
              <a:rPr lang="en-US" smtClean="0"/>
              <a:t>‹#›</a:t>
            </a:fld>
            <a:endParaRPr lang="en-US"/>
          </a:p>
        </p:txBody>
      </p:sp>
    </p:spTree>
    <p:extLst>
      <p:ext uri="{BB962C8B-B14F-4D97-AF65-F5344CB8AC3E}">
        <p14:creationId xmlns:p14="http://schemas.microsoft.com/office/powerpoint/2010/main" val="1413987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AC9913-EED0-9D1A-6C48-CABA72542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8F92D-8AAD-BFC6-D188-A99A03DE52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92EAF-B228-A767-62D4-93D74310B6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82C50-DC10-A34D-A12F-2DA6089C0BEF}" type="datetimeFigureOut">
              <a:rPr lang="en-US" smtClean="0"/>
              <a:t>1/25/2023</a:t>
            </a:fld>
            <a:endParaRPr lang="en-US"/>
          </a:p>
        </p:txBody>
      </p:sp>
      <p:sp>
        <p:nvSpPr>
          <p:cNvPr id="5" name="Footer Placeholder 4">
            <a:extLst>
              <a:ext uri="{FF2B5EF4-FFF2-40B4-BE49-F238E27FC236}">
                <a16:creationId xmlns:a16="http://schemas.microsoft.com/office/drawing/2014/main" id="{002BE15C-536D-36FE-0741-FACEE18451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E7853C-136B-851F-29AB-2B9B244784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5EA31-6FC2-BF4B-825C-F0B6840B43AC}" type="slidenum">
              <a:rPr lang="en-US" smtClean="0"/>
              <a:t>‹#›</a:t>
            </a:fld>
            <a:endParaRPr lang="en-US"/>
          </a:p>
        </p:txBody>
      </p:sp>
    </p:spTree>
    <p:extLst>
      <p:ext uri="{BB962C8B-B14F-4D97-AF65-F5344CB8AC3E}">
        <p14:creationId xmlns:p14="http://schemas.microsoft.com/office/powerpoint/2010/main" val="1878809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ctrTitle"/>
          </p:nvPr>
        </p:nvSpPr>
        <p:spPr>
          <a:xfrm>
            <a:off x="287549" y="3350853"/>
            <a:ext cx="11775054" cy="1007374"/>
          </a:xfrm>
        </p:spPr>
        <p:txBody>
          <a:bodyPr/>
          <a:lstStyle/>
          <a:p>
            <a:r>
              <a:rPr lang="en-US" dirty="0">
                <a:solidFill>
                  <a:schemeClr val="bg1"/>
                </a:solidFill>
                <a:latin typeface="Gill Sans MT"/>
              </a:rPr>
              <a:t>Using Funds for Homeless Initiatives </a:t>
            </a:r>
            <a:endParaRPr lang="en-US" dirty="0">
              <a:solidFill>
                <a:schemeClr val="bg1"/>
              </a:solidFill>
              <a:latin typeface="Gill Sans MT" panose="020B0502020104020203" pitchFamily="34" charset="0"/>
            </a:endParaRPr>
          </a:p>
        </p:txBody>
      </p:sp>
      <p:sp>
        <p:nvSpPr>
          <p:cNvPr id="3" name="Subtitle 2">
            <a:extLst>
              <a:ext uri="{FF2B5EF4-FFF2-40B4-BE49-F238E27FC236}">
                <a16:creationId xmlns:a16="http://schemas.microsoft.com/office/drawing/2014/main" id="{4A02A5D1-8602-4511-AD26-2D40B3E55EFD}"/>
              </a:ext>
            </a:extLst>
          </p:cNvPr>
          <p:cNvSpPr>
            <a:spLocks noGrp="1"/>
          </p:cNvSpPr>
          <p:nvPr>
            <p:ph type="subTitle" idx="1"/>
          </p:nvPr>
        </p:nvSpPr>
        <p:spPr>
          <a:xfrm>
            <a:off x="1293963" y="4709094"/>
            <a:ext cx="9388414" cy="1914554"/>
          </a:xfrm>
        </p:spPr>
        <p:txBody>
          <a:bodyPr vert="horz" lIns="91440" tIns="45720" rIns="91440" bIns="45720" rtlCol="0" anchor="t">
            <a:normAutofit fontScale="77500" lnSpcReduction="20000"/>
          </a:bodyPr>
          <a:lstStyle/>
          <a:p>
            <a:r>
              <a:rPr lang="en-US" sz="4000" dirty="0">
                <a:solidFill>
                  <a:schemeClr val="bg1"/>
                </a:solidFill>
                <a:latin typeface="Gill Sans Nova"/>
              </a:rPr>
              <a:t>Déjà Anderson</a:t>
            </a:r>
          </a:p>
          <a:p>
            <a:r>
              <a:rPr lang="en-US" sz="4000" dirty="0">
                <a:solidFill>
                  <a:schemeClr val="bg1"/>
                </a:solidFill>
                <a:latin typeface="Gill Sans Nova"/>
              </a:rPr>
              <a:t>Director of Division of Community Development </a:t>
            </a:r>
          </a:p>
          <a:p>
            <a:r>
              <a:rPr lang="en-US" sz="4000" dirty="0">
                <a:solidFill>
                  <a:schemeClr val="bg1"/>
                </a:solidFill>
                <a:latin typeface="Gill Sans Nova"/>
              </a:rPr>
              <a:t>City of Jersey City, New Jersey </a:t>
            </a:r>
          </a:p>
          <a:p>
            <a:r>
              <a:rPr lang="en-US" sz="4000" dirty="0">
                <a:solidFill>
                  <a:schemeClr val="bg1"/>
                </a:solidFill>
                <a:latin typeface="Gill Sans Nova"/>
              </a:rPr>
              <a:t>January 25 2023</a:t>
            </a:r>
            <a:endParaRPr lang="en-US" dirty="0">
              <a:solidFill>
                <a:schemeClr val="bg1"/>
              </a:solidFill>
            </a:endParaRPr>
          </a:p>
        </p:txBody>
      </p:sp>
      <p:pic>
        <p:nvPicPr>
          <p:cNvPr id="6" name="Picture 6">
            <a:extLst>
              <a:ext uri="{FF2B5EF4-FFF2-40B4-BE49-F238E27FC236}">
                <a16:creationId xmlns:a16="http://schemas.microsoft.com/office/drawing/2014/main" id="{76850542-EDBB-DA5F-584F-AB7CEA14B017}"/>
              </a:ext>
            </a:extLst>
          </p:cNvPr>
          <p:cNvPicPr>
            <a:picLocks noChangeAspect="1"/>
          </p:cNvPicPr>
          <p:nvPr/>
        </p:nvPicPr>
        <p:blipFill>
          <a:blip r:embed="rId3"/>
          <a:stretch>
            <a:fillRect/>
          </a:stretch>
        </p:blipFill>
        <p:spPr>
          <a:xfrm>
            <a:off x="4724401" y="305741"/>
            <a:ext cx="2743200" cy="2795954"/>
          </a:xfrm>
          <a:prstGeom prst="rect">
            <a:avLst/>
          </a:prstGeom>
        </p:spPr>
      </p:pic>
    </p:spTree>
    <p:extLst>
      <p:ext uri="{BB962C8B-B14F-4D97-AF65-F5344CB8AC3E}">
        <p14:creationId xmlns:p14="http://schemas.microsoft.com/office/powerpoint/2010/main" val="292052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err="1">
                <a:solidFill>
                  <a:schemeClr val="bg1"/>
                </a:solidFill>
                <a:latin typeface="Gill Sans MT"/>
              </a:rPr>
              <a:t>Bergenview</a:t>
            </a:r>
            <a:r>
              <a:rPr lang="en-US" dirty="0">
                <a:solidFill>
                  <a:schemeClr val="bg1"/>
                </a:solidFill>
                <a:latin typeface="Gill Sans MT"/>
              </a:rPr>
              <a:t> Apartments </a:t>
            </a:r>
            <a:endParaRPr lang="en-US" dirty="0">
              <a:solidFill>
                <a:schemeClr val="bg1"/>
              </a:solidFill>
              <a:latin typeface="Gill Sans MT" panose="020B0502020104020203" pitchFamily="34" charset="0"/>
            </a:endParaRPr>
          </a:p>
        </p:txBody>
      </p:sp>
      <p:pic>
        <p:nvPicPr>
          <p:cNvPr id="5" name="Picture 7" descr="Bergenview Apartments - nj.com">
            <a:extLst>
              <a:ext uri="{FF2B5EF4-FFF2-40B4-BE49-F238E27FC236}">
                <a16:creationId xmlns:a16="http://schemas.microsoft.com/office/drawing/2014/main" id="{CAEC8EF8-9725-101A-C3D6-344B54D6FC7B}"/>
              </a:ext>
            </a:extLst>
          </p:cNvPr>
          <p:cNvPicPr>
            <a:picLocks noGrp="1" noChangeAspect="1"/>
          </p:cNvPicPr>
          <p:nvPr>
            <p:ph idx="1"/>
          </p:nvPr>
        </p:nvPicPr>
        <p:blipFill>
          <a:blip r:embed="rId4"/>
          <a:stretch>
            <a:fillRect/>
          </a:stretch>
        </p:blipFill>
        <p:spPr>
          <a:xfrm>
            <a:off x="2247099" y="1710606"/>
            <a:ext cx="6518858" cy="4351338"/>
          </a:xfrm>
        </p:spPr>
      </p:pic>
    </p:spTree>
    <p:extLst>
      <p:ext uri="{BB962C8B-B14F-4D97-AF65-F5344CB8AC3E}">
        <p14:creationId xmlns:p14="http://schemas.microsoft.com/office/powerpoint/2010/main" val="97148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a:rPr>
              <a:t>COJC Action Plan</a:t>
            </a:r>
            <a:endParaRPr lang="en-US" dirty="0">
              <a:solidFill>
                <a:schemeClr val="bg1"/>
              </a:solidFill>
              <a:latin typeface="Gill Sans MT" panose="020B0502020104020203" pitchFamily="34" charset="0"/>
            </a:endParaRP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a:xfrm>
            <a:off x="951089" y="1994959"/>
            <a:ext cx="7608712" cy="4351338"/>
          </a:xfrm>
        </p:spPr>
        <p:txBody>
          <a:bodyPr vert="horz" lIns="91440" tIns="45720" rIns="91440" bIns="45720" rtlCol="0" anchor="t">
            <a:normAutofit/>
          </a:bodyPr>
          <a:lstStyle/>
          <a:p>
            <a:pPr marL="0" indent="0">
              <a:buNone/>
            </a:pPr>
            <a:endParaRPr lang="en-US" dirty="0">
              <a:solidFill>
                <a:schemeClr val="bg1"/>
              </a:solidFill>
              <a:latin typeface="Gill Sans Nova"/>
            </a:endParaRPr>
          </a:p>
          <a:p>
            <a:r>
              <a:rPr lang="en-US" dirty="0">
                <a:solidFill>
                  <a:schemeClr val="bg1"/>
                </a:solidFill>
                <a:latin typeface="Gill Sans Nova"/>
                <a:ea typeface="+mn-lt"/>
                <a:cs typeface="+mn-lt"/>
              </a:rPr>
              <a:t>Inclusionary Zoning Ordinance (IZO) </a:t>
            </a:r>
          </a:p>
          <a:p>
            <a:r>
              <a:rPr lang="en-US" dirty="0">
                <a:solidFill>
                  <a:schemeClr val="bg1"/>
                </a:solidFill>
                <a:latin typeface="Gill Sans Nova"/>
                <a:ea typeface="+mn-lt"/>
                <a:cs typeface="+mn-lt"/>
              </a:rPr>
              <a:t>Affordable Housing Trust Fund (AHTF) </a:t>
            </a:r>
          </a:p>
          <a:p>
            <a:r>
              <a:rPr lang="en-US" dirty="0">
                <a:solidFill>
                  <a:schemeClr val="bg1"/>
                </a:solidFill>
                <a:latin typeface="Gill Sans Nova"/>
                <a:ea typeface="+mn-lt"/>
                <a:cs typeface="+mn-lt"/>
              </a:rPr>
              <a:t>Affordable Housing Overlay (AHO) (WIP)</a:t>
            </a:r>
          </a:p>
          <a:p>
            <a:r>
              <a:rPr lang="en-US" dirty="0">
                <a:solidFill>
                  <a:schemeClr val="bg1"/>
                </a:solidFill>
                <a:latin typeface="Gill Sans Nova"/>
                <a:ea typeface="+mn-lt"/>
                <a:cs typeface="+mn-lt"/>
              </a:rPr>
              <a:t>Bayfront Development (35% Affordable Housing)</a:t>
            </a:r>
          </a:p>
          <a:p>
            <a:r>
              <a:rPr lang="en-US" dirty="0">
                <a:solidFill>
                  <a:schemeClr val="bg1"/>
                </a:solidFill>
                <a:latin typeface="Gill Sans Nova"/>
                <a:ea typeface="+mn-lt"/>
                <a:cs typeface="+mn-lt"/>
              </a:rPr>
              <a:t>Master Plan - Housing Element Update</a:t>
            </a:r>
            <a:r>
              <a:rPr lang="en-US" sz="2400" dirty="0">
                <a:solidFill>
                  <a:schemeClr val="bg1"/>
                </a:solidFill>
                <a:latin typeface="Gill Sans MT"/>
                <a:ea typeface="+mn-lt"/>
                <a:cs typeface="+mn-lt"/>
              </a:rPr>
              <a:t> </a:t>
            </a:r>
          </a:p>
          <a:p>
            <a:pPr>
              <a:spcBef>
                <a:spcPts val="0"/>
              </a:spcBef>
              <a:spcAft>
                <a:spcPts val="600"/>
              </a:spcAft>
            </a:pPr>
            <a:endParaRPr lang="en-US" sz="4000" dirty="0">
              <a:ea typeface="+mn-lt"/>
              <a:cs typeface="+mn-lt"/>
            </a:endParaRPr>
          </a:p>
          <a:p>
            <a:endParaRPr lang="en-US" sz="4000" dirty="0">
              <a:solidFill>
                <a:schemeClr val="bg1"/>
              </a:solidFill>
              <a:latin typeface="Gill Sans Nova" panose="020B0602020104020203" pitchFamily="34" charset="0"/>
            </a:endParaRPr>
          </a:p>
          <a:p>
            <a:pPr marL="0" indent="0">
              <a:buNone/>
            </a:pPr>
            <a:endParaRPr lang="en-US" sz="4000"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2620769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a:rPr>
              <a:t>COJC Action Plan</a:t>
            </a:r>
            <a:endParaRPr lang="en-US" dirty="0">
              <a:solidFill>
                <a:schemeClr val="bg1"/>
              </a:solidFill>
              <a:latin typeface="Gill Sans MT" panose="020B0502020104020203" pitchFamily="34" charset="0"/>
            </a:endParaRP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a:xfrm>
            <a:off x="838201" y="2079625"/>
            <a:ext cx="9126854" cy="4351338"/>
          </a:xfrm>
        </p:spPr>
        <p:txBody>
          <a:bodyPr vert="horz" lIns="91440" tIns="45720" rIns="91440" bIns="45720" rtlCol="0" anchor="t">
            <a:normAutofit/>
          </a:bodyPr>
          <a:lstStyle/>
          <a:p>
            <a:pPr marL="0" indent="0">
              <a:buNone/>
            </a:pPr>
            <a:endParaRPr lang="en-US" dirty="0">
              <a:solidFill>
                <a:schemeClr val="bg1"/>
              </a:solidFill>
              <a:latin typeface="Gill Sans Nova"/>
            </a:endParaRPr>
          </a:p>
          <a:p>
            <a:r>
              <a:rPr lang="en-US" dirty="0">
                <a:solidFill>
                  <a:schemeClr val="bg1"/>
                </a:solidFill>
                <a:latin typeface="Gill Sans Nova"/>
                <a:ea typeface="+mn-lt"/>
                <a:cs typeface="+mn-lt"/>
              </a:rPr>
              <a:t>Chapter 188 – UHAC (State Law) </a:t>
            </a:r>
          </a:p>
          <a:p>
            <a:r>
              <a:rPr lang="en-US" dirty="0">
                <a:solidFill>
                  <a:schemeClr val="bg1"/>
                </a:solidFill>
                <a:latin typeface="Gill Sans Nova"/>
                <a:ea typeface="+mn-lt"/>
                <a:cs typeface="+mn-lt"/>
              </a:rPr>
              <a:t>Rent Control Ordinance </a:t>
            </a:r>
          </a:p>
          <a:p>
            <a:r>
              <a:rPr lang="en-US" dirty="0">
                <a:solidFill>
                  <a:schemeClr val="bg1"/>
                </a:solidFill>
                <a:latin typeface="Gill Sans Nova"/>
                <a:ea typeface="+mn-lt"/>
                <a:cs typeface="+mn-lt"/>
              </a:rPr>
              <a:t>Resolution for Affordable Housing Portal (</a:t>
            </a:r>
            <a:r>
              <a:rPr lang="en-US" dirty="0" err="1">
                <a:solidFill>
                  <a:schemeClr val="bg1"/>
                </a:solidFill>
                <a:latin typeface="Gill Sans Nova"/>
                <a:ea typeface="+mn-lt"/>
                <a:cs typeface="+mn-lt"/>
              </a:rPr>
              <a:t>Intellectyx</a:t>
            </a:r>
            <a:r>
              <a:rPr lang="en-US" dirty="0">
                <a:solidFill>
                  <a:schemeClr val="bg1"/>
                </a:solidFill>
                <a:latin typeface="Gill Sans Nova"/>
                <a:ea typeface="+mn-lt"/>
                <a:cs typeface="+mn-lt"/>
              </a:rPr>
              <a:t>) </a:t>
            </a:r>
          </a:p>
          <a:p>
            <a:r>
              <a:rPr lang="en-US" dirty="0">
                <a:solidFill>
                  <a:schemeClr val="bg1"/>
                </a:solidFill>
                <a:latin typeface="Gill Sans Nova"/>
                <a:ea typeface="+mn-lt"/>
                <a:cs typeface="+mn-lt"/>
              </a:rPr>
              <a:t>Participation in NYU Furman Housing Solutions Workshop</a:t>
            </a:r>
          </a:p>
          <a:p>
            <a:pPr marL="0" indent="0">
              <a:spcBef>
                <a:spcPts val="0"/>
              </a:spcBef>
              <a:spcAft>
                <a:spcPts val="600"/>
              </a:spcAft>
              <a:buNone/>
            </a:pPr>
            <a:endParaRPr lang="en-US" sz="4000" dirty="0">
              <a:ea typeface="+mn-lt"/>
              <a:cs typeface="+mn-lt"/>
            </a:endParaRPr>
          </a:p>
          <a:p>
            <a:endParaRPr lang="en-US" sz="4000" dirty="0">
              <a:solidFill>
                <a:schemeClr val="bg1"/>
              </a:solidFill>
              <a:latin typeface="Gill Sans Nova" panose="020B0602020104020203" pitchFamily="34" charset="0"/>
            </a:endParaRPr>
          </a:p>
          <a:p>
            <a:pPr marL="0" indent="0">
              <a:buNone/>
            </a:pPr>
            <a:endParaRPr lang="en-US" sz="4000"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238944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Agenda</a:t>
            </a: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p:txBody>
          <a:bodyPr vert="horz" lIns="91440" tIns="45720" rIns="91440" bIns="45720" rtlCol="0" anchor="t">
            <a:normAutofit/>
          </a:bodyPr>
          <a:lstStyle/>
          <a:p>
            <a:r>
              <a:rPr lang="en-US" sz="4000" dirty="0">
                <a:solidFill>
                  <a:schemeClr val="bg1"/>
                </a:solidFill>
                <a:latin typeface="Gill Sans Nova"/>
              </a:rPr>
              <a:t>Overview of Jersey City </a:t>
            </a:r>
            <a:endParaRPr lang="en-US" sz="4000" dirty="0">
              <a:solidFill>
                <a:schemeClr val="bg1"/>
              </a:solidFill>
              <a:latin typeface="Gill Sans Nova" panose="020B0602020104020203" pitchFamily="34" charset="0"/>
            </a:endParaRPr>
          </a:p>
          <a:p>
            <a:r>
              <a:rPr lang="en-US" sz="4000" dirty="0">
                <a:solidFill>
                  <a:schemeClr val="bg1"/>
                </a:solidFill>
                <a:latin typeface="Gill Sans Nova"/>
              </a:rPr>
              <a:t>Data</a:t>
            </a:r>
            <a:endParaRPr lang="en-US" sz="4000" dirty="0">
              <a:solidFill>
                <a:schemeClr val="bg1"/>
              </a:solidFill>
              <a:latin typeface="Gill Sans Nova" panose="020B0602020104020203" pitchFamily="34" charset="0"/>
            </a:endParaRPr>
          </a:p>
          <a:p>
            <a:r>
              <a:rPr lang="en-US" sz="4000" dirty="0">
                <a:solidFill>
                  <a:schemeClr val="bg1"/>
                </a:solidFill>
                <a:latin typeface="Gill Sans Nova"/>
              </a:rPr>
              <a:t>Projects</a:t>
            </a:r>
          </a:p>
          <a:p>
            <a:pPr lvl="1"/>
            <a:r>
              <a:rPr lang="en-US" sz="3600" dirty="0">
                <a:solidFill>
                  <a:schemeClr val="bg1"/>
                </a:solidFill>
                <a:latin typeface="Gill Sans Nova"/>
              </a:rPr>
              <a:t>Garden State CDC Drop-in Center </a:t>
            </a:r>
          </a:p>
          <a:p>
            <a:pPr lvl="1"/>
            <a:r>
              <a:rPr lang="en-US" sz="3600" dirty="0">
                <a:solidFill>
                  <a:schemeClr val="bg1"/>
                </a:solidFill>
                <a:latin typeface="Gill Sans Nova"/>
              </a:rPr>
              <a:t>St. Lucy's Shelter</a:t>
            </a:r>
            <a:endParaRPr lang="en-US" sz="3600" dirty="0">
              <a:solidFill>
                <a:schemeClr val="bg1"/>
              </a:solidFill>
              <a:latin typeface="Gill Sans Nova" panose="020B0602020104020203" pitchFamily="34" charset="0"/>
            </a:endParaRPr>
          </a:p>
          <a:p>
            <a:pPr lvl="1"/>
            <a:r>
              <a:rPr lang="en-US" sz="3600" dirty="0" err="1">
                <a:solidFill>
                  <a:schemeClr val="bg1"/>
                </a:solidFill>
                <a:latin typeface="Gill Sans Nova"/>
              </a:rPr>
              <a:t>Bergenview</a:t>
            </a:r>
            <a:r>
              <a:rPr lang="en-US" sz="3600" dirty="0">
                <a:solidFill>
                  <a:schemeClr val="bg1"/>
                </a:solidFill>
                <a:latin typeface="Gill Sans Nova"/>
              </a:rPr>
              <a:t> Apartments</a:t>
            </a:r>
          </a:p>
          <a:p>
            <a:r>
              <a:rPr lang="en-US" sz="4000" dirty="0">
                <a:solidFill>
                  <a:schemeClr val="bg1"/>
                </a:solidFill>
                <a:latin typeface="Gill Sans Nova"/>
              </a:rPr>
              <a:t>Jersey City's Action Plan </a:t>
            </a:r>
          </a:p>
          <a:p>
            <a:pPr marL="0" indent="0">
              <a:buNone/>
            </a:pPr>
            <a:endParaRPr lang="en-US" sz="4000"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29853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406879" y="738936"/>
            <a:ext cx="11176958" cy="1325563"/>
          </a:xfrm>
        </p:spPr>
        <p:txBody>
          <a:bodyPr/>
          <a:lstStyle/>
          <a:p>
            <a:r>
              <a:rPr lang="en-US" dirty="0">
                <a:solidFill>
                  <a:schemeClr val="bg1"/>
                </a:solidFill>
                <a:latin typeface="Gill Sans MT"/>
              </a:rPr>
              <a:t>Jersey City Homeless Services Funding Sources </a:t>
            </a:r>
            <a:endParaRPr lang="en-US" dirty="0">
              <a:solidFill>
                <a:schemeClr val="bg1"/>
              </a:solidFill>
              <a:latin typeface="Gill Sans MT" panose="020B0502020104020203" pitchFamily="34" charset="0"/>
            </a:endParaRPr>
          </a:p>
        </p:txBody>
      </p:sp>
      <p:sp>
        <p:nvSpPr>
          <p:cNvPr id="9" name="TextBox 8">
            <a:extLst>
              <a:ext uri="{FF2B5EF4-FFF2-40B4-BE49-F238E27FC236}">
                <a16:creationId xmlns:a16="http://schemas.microsoft.com/office/drawing/2014/main" id="{497F1F91-ED5D-103B-B9B1-8A4D6FF6D0B8}"/>
              </a:ext>
            </a:extLst>
          </p:cNvPr>
          <p:cNvSpPr txBox="1"/>
          <p:nvPr/>
        </p:nvSpPr>
        <p:spPr>
          <a:xfrm>
            <a:off x="1115683" y="2467155"/>
            <a:ext cx="635191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800" dirty="0">
                <a:solidFill>
                  <a:srgbClr val="FFFFFF"/>
                </a:solidFill>
                <a:latin typeface="Gill Sans Nova"/>
                <a:cs typeface="Arial"/>
              </a:rPr>
              <a:t>CDBG</a:t>
            </a:r>
          </a:p>
          <a:p>
            <a:pPr>
              <a:buChar char="•"/>
            </a:pPr>
            <a:r>
              <a:rPr lang="en-US" sz="2800" dirty="0">
                <a:solidFill>
                  <a:srgbClr val="FFFFFF"/>
                </a:solidFill>
                <a:latin typeface="Gill Sans Nova"/>
                <a:cs typeface="Arial"/>
              </a:rPr>
              <a:t>HOME</a:t>
            </a:r>
          </a:p>
          <a:p>
            <a:pPr>
              <a:buChar char="•"/>
            </a:pPr>
            <a:r>
              <a:rPr lang="en-US" sz="2800" dirty="0">
                <a:solidFill>
                  <a:srgbClr val="FFFFFF"/>
                </a:solidFill>
                <a:latin typeface="Gill Sans Nova"/>
                <a:cs typeface="Arial"/>
              </a:rPr>
              <a:t>ESG</a:t>
            </a:r>
          </a:p>
          <a:p>
            <a:pPr>
              <a:buChar char="•"/>
            </a:pPr>
            <a:r>
              <a:rPr lang="en-US" sz="2800" dirty="0">
                <a:solidFill>
                  <a:srgbClr val="FFFFFF"/>
                </a:solidFill>
                <a:latin typeface="Gill Sans Nova"/>
                <a:cs typeface="Arial"/>
              </a:rPr>
              <a:t>HOPWA</a:t>
            </a:r>
          </a:p>
          <a:p>
            <a:pPr>
              <a:buChar char="•"/>
            </a:pPr>
            <a:r>
              <a:rPr lang="en-US" sz="2800" dirty="0">
                <a:solidFill>
                  <a:srgbClr val="FFFFFF"/>
                </a:solidFill>
                <a:latin typeface="Gill Sans Nova"/>
                <a:cs typeface="Arial"/>
              </a:rPr>
              <a:t>AHTF</a:t>
            </a:r>
          </a:p>
          <a:p>
            <a:r>
              <a:rPr lang="en-US" sz="2800" dirty="0">
                <a:latin typeface="Gill Sans Nova"/>
                <a:cs typeface="Segoe UI"/>
              </a:rPr>
              <a:t>​</a:t>
            </a:r>
          </a:p>
        </p:txBody>
      </p:sp>
    </p:spTree>
    <p:extLst>
      <p:ext uri="{BB962C8B-B14F-4D97-AF65-F5344CB8AC3E}">
        <p14:creationId xmlns:p14="http://schemas.microsoft.com/office/powerpoint/2010/main" val="12538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a:rPr>
              <a:t>COJC  Affordable Housing Units by Ward</a:t>
            </a:r>
            <a:endParaRPr lang="en-US" dirty="0">
              <a:solidFill>
                <a:schemeClr val="bg1"/>
              </a:solidFill>
              <a:latin typeface="Gill Sans MT" panose="020B0502020104020203" pitchFamily="34" charset="0"/>
            </a:endParaRPr>
          </a:p>
        </p:txBody>
      </p:sp>
      <p:pic>
        <p:nvPicPr>
          <p:cNvPr id="5" name="Content Placeholder 6" descr="A close up of a map&#10;&#10;Description automatically generated">
            <a:extLst>
              <a:ext uri="{FF2B5EF4-FFF2-40B4-BE49-F238E27FC236}">
                <a16:creationId xmlns:a16="http://schemas.microsoft.com/office/drawing/2014/main" id="{509128F3-DC06-38D1-BD13-60C69C11ACF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1270" y="1707950"/>
            <a:ext cx="4778926" cy="4587108"/>
          </a:xfrm>
          <a:prstGeom prst="rect">
            <a:avLst/>
          </a:prstGeom>
        </p:spPr>
      </p:pic>
      <p:pic>
        <p:nvPicPr>
          <p:cNvPr id="7" name="Content Placeholder 4" descr="Table&#10;&#10;Description automatically generated">
            <a:extLst>
              <a:ext uri="{FF2B5EF4-FFF2-40B4-BE49-F238E27FC236}">
                <a16:creationId xmlns:a16="http://schemas.microsoft.com/office/drawing/2014/main" id="{F374F68F-EE75-E0BD-BF24-A085EA9E53BA}"/>
              </a:ext>
            </a:extLst>
          </p:cNvPr>
          <p:cNvPicPr>
            <a:picLocks noChangeAspect="1"/>
          </p:cNvPicPr>
          <p:nvPr/>
        </p:nvPicPr>
        <p:blipFill>
          <a:blip r:embed="rId5"/>
          <a:stretch>
            <a:fillRect/>
          </a:stretch>
        </p:blipFill>
        <p:spPr>
          <a:xfrm>
            <a:off x="5381149" y="1956310"/>
            <a:ext cx="6174785" cy="3457788"/>
          </a:xfrm>
          <a:prstGeom prst="rect">
            <a:avLst/>
          </a:prstGeom>
        </p:spPr>
      </p:pic>
    </p:spTree>
    <p:extLst>
      <p:ext uri="{BB962C8B-B14F-4D97-AF65-F5344CB8AC3E}">
        <p14:creationId xmlns:p14="http://schemas.microsoft.com/office/powerpoint/2010/main" val="77456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a:rPr>
              <a:t>Hudson County COC Data</a:t>
            </a:r>
            <a:endParaRPr lang="en-US" dirty="0">
              <a:solidFill>
                <a:schemeClr val="bg1"/>
              </a:solidFill>
              <a:latin typeface="Gill Sans MT" panose="020B0502020104020203" pitchFamily="34" charset="0"/>
            </a:endParaRPr>
          </a:p>
        </p:txBody>
      </p:sp>
      <p:pic>
        <p:nvPicPr>
          <p:cNvPr id="5" name="Picture 7">
            <a:extLst>
              <a:ext uri="{FF2B5EF4-FFF2-40B4-BE49-F238E27FC236}">
                <a16:creationId xmlns:a16="http://schemas.microsoft.com/office/drawing/2014/main" id="{46EDD12F-8DD0-1A9A-66E3-40702C33EBC8}"/>
              </a:ext>
            </a:extLst>
          </p:cNvPr>
          <p:cNvPicPr>
            <a:picLocks noGrp="1" noChangeAspect="1"/>
          </p:cNvPicPr>
          <p:nvPr>
            <p:ph idx="1"/>
          </p:nvPr>
        </p:nvPicPr>
        <p:blipFill rotWithShape="1">
          <a:blip r:embed="rId3"/>
          <a:srcRect t="44151" r="169" b="49434"/>
          <a:stretch/>
        </p:blipFill>
        <p:spPr>
          <a:xfrm>
            <a:off x="553888" y="4296030"/>
            <a:ext cx="11112981" cy="316306"/>
          </a:xfrm>
        </p:spPr>
      </p:pic>
      <p:pic>
        <p:nvPicPr>
          <p:cNvPr id="8" name="Picture 8">
            <a:extLst>
              <a:ext uri="{FF2B5EF4-FFF2-40B4-BE49-F238E27FC236}">
                <a16:creationId xmlns:a16="http://schemas.microsoft.com/office/drawing/2014/main" id="{FDC8E6FF-B0F2-70ED-A052-81D9B4AF3ECF}"/>
              </a:ext>
            </a:extLst>
          </p:cNvPr>
          <p:cNvPicPr>
            <a:picLocks noChangeAspect="1"/>
          </p:cNvPicPr>
          <p:nvPr/>
        </p:nvPicPr>
        <p:blipFill rotWithShape="1">
          <a:blip r:embed="rId3"/>
          <a:srcRect t="3642" r="147" b="67550"/>
          <a:stretch/>
        </p:blipFill>
        <p:spPr>
          <a:xfrm>
            <a:off x="554968" y="2842688"/>
            <a:ext cx="11110834" cy="1450300"/>
          </a:xfrm>
          <a:prstGeom prst="rect">
            <a:avLst/>
          </a:prstGeom>
        </p:spPr>
      </p:pic>
    </p:spTree>
    <p:extLst>
      <p:ext uri="{BB962C8B-B14F-4D97-AF65-F5344CB8AC3E}">
        <p14:creationId xmlns:p14="http://schemas.microsoft.com/office/powerpoint/2010/main" val="308950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a:rPr>
              <a:t>PIT Count Data</a:t>
            </a:r>
            <a:endParaRPr lang="en-US" dirty="0">
              <a:solidFill>
                <a:schemeClr val="bg1"/>
              </a:solidFill>
              <a:latin typeface="Gill Sans MT" panose="020B0502020104020203" pitchFamily="34" charset="0"/>
            </a:endParaRPr>
          </a:p>
        </p:txBody>
      </p:sp>
      <p:sp>
        <p:nvSpPr>
          <p:cNvPr id="4" name="Content Placeholder 3">
            <a:extLst>
              <a:ext uri="{FF2B5EF4-FFF2-40B4-BE49-F238E27FC236}">
                <a16:creationId xmlns:a16="http://schemas.microsoft.com/office/drawing/2014/main" id="{29D457C6-7644-BAED-0964-9EDAD3B6F98D}"/>
              </a:ext>
            </a:extLst>
          </p:cNvPr>
          <p:cNvSpPr>
            <a:spLocks noGrp="1"/>
          </p:cNvSpPr>
          <p:nvPr>
            <p:ph idx="1"/>
          </p:nvPr>
        </p:nvSpPr>
        <p:spPr>
          <a:xfrm>
            <a:off x="780690" y="2630757"/>
            <a:ext cx="10515600" cy="2827338"/>
          </a:xfrm>
        </p:spPr>
        <p:txBody>
          <a:bodyPr vert="horz" lIns="91440" tIns="45720" rIns="91440" bIns="45720" rtlCol="0" anchor="t">
            <a:normAutofit/>
          </a:bodyPr>
          <a:lstStyle/>
          <a:p>
            <a:pPr marL="342900" indent="-342900">
              <a:buFont typeface="Symbol,Sans-Serif" panose="020B0604020202020204" pitchFamily="34" charset="0"/>
              <a:buChar char=""/>
            </a:pPr>
            <a:r>
              <a:rPr lang="en-US" dirty="0">
                <a:solidFill>
                  <a:schemeClr val="bg1"/>
                </a:solidFill>
                <a:latin typeface="Gill Sans Nova"/>
                <a:cs typeface="Calibri"/>
              </a:rPr>
              <a:t>566 households</a:t>
            </a:r>
          </a:p>
          <a:p>
            <a:pPr marL="342900" indent="-342900">
              <a:buFont typeface="Symbol,Sans-Serif" panose="020B0604020202020204" pitchFamily="34" charset="0"/>
              <a:buChar char=""/>
            </a:pPr>
            <a:r>
              <a:rPr lang="en-US" dirty="0">
                <a:solidFill>
                  <a:schemeClr val="bg1"/>
                </a:solidFill>
                <a:latin typeface="Gill Sans Nova"/>
                <a:cs typeface="Calibri"/>
              </a:rPr>
              <a:t>665 persons </a:t>
            </a:r>
            <a:endParaRPr lang="en-US" dirty="0">
              <a:solidFill>
                <a:schemeClr val="bg1"/>
              </a:solidFill>
              <a:latin typeface="Gill Sans Nova"/>
              <a:ea typeface="+mn-lt"/>
              <a:cs typeface="+mn-lt"/>
            </a:endParaRPr>
          </a:p>
          <a:p>
            <a:pPr marL="342900" indent="-342900">
              <a:buFont typeface="Symbol,Sans-Serif" panose="020B0604020202020204" pitchFamily="34" charset="0"/>
              <a:buChar char=""/>
            </a:pPr>
            <a:r>
              <a:rPr lang="en-US" dirty="0">
                <a:solidFill>
                  <a:schemeClr val="bg1"/>
                </a:solidFill>
                <a:latin typeface="Gill Sans Nova"/>
                <a:cs typeface="Calibri"/>
              </a:rPr>
              <a:t>154 persons were identified as chronically homeless</a:t>
            </a:r>
            <a:endParaRPr lang="en-US">
              <a:solidFill>
                <a:schemeClr val="bg1"/>
              </a:solidFill>
              <a:latin typeface="Gill Sans Nova"/>
              <a:ea typeface="+mn-lt"/>
              <a:cs typeface="+mn-lt"/>
            </a:endParaRPr>
          </a:p>
          <a:p>
            <a:pPr marL="342900" indent="-342900">
              <a:buFont typeface="Symbol,Sans-Serif" panose="020B0604020202020204" pitchFamily="34" charset="0"/>
              <a:buChar char=""/>
            </a:pPr>
            <a:r>
              <a:rPr lang="en-US" dirty="0">
                <a:solidFill>
                  <a:schemeClr val="bg1"/>
                </a:solidFill>
                <a:latin typeface="Gill Sans Nova"/>
                <a:cs typeface="Calibri"/>
              </a:rPr>
              <a:t>143 persons were unsheltered on the night of the count</a:t>
            </a:r>
            <a:endParaRPr lang="en-US" dirty="0">
              <a:solidFill>
                <a:schemeClr val="bg1"/>
              </a:solidFill>
              <a:latin typeface="Gill Sans Nova"/>
              <a:ea typeface="+mn-lt"/>
              <a:cs typeface="+mn-lt"/>
            </a:endParaRPr>
          </a:p>
          <a:p>
            <a:endParaRPr lang="en-US" dirty="0">
              <a:cs typeface="Calibri"/>
            </a:endParaRPr>
          </a:p>
        </p:txBody>
      </p:sp>
    </p:spTree>
    <p:extLst>
      <p:ext uri="{BB962C8B-B14F-4D97-AF65-F5344CB8AC3E}">
        <p14:creationId xmlns:p14="http://schemas.microsoft.com/office/powerpoint/2010/main" val="129008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a:xfrm>
            <a:off x="133709" y="77578"/>
            <a:ext cx="10515600" cy="1325563"/>
          </a:xfrm>
        </p:spPr>
        <p:txBody>
          <a:bodyPr/>
          <a:lstStyle/>
          <a:p>
            <a:r>
              <a:rPr lang="en-US" dirty="0">
                <a:solidFill>
                  <a:schemeClr val="bg1"/>
                </a:solidFill>
                <a:latin typeface="Gill Sans MT"/>
              </a:rPr>
              <a:t>Garden State CDC </a:t>
            </a:r>
            <a:endParaRPr lang="en-US" dirty="0">
              <a:solidFill>
                <a:schemeClr val="bg1"/>
              </a:solidFill>
              <a:latin typeface="Gill Sans MT" panose="020B0502020104020203" pitchFamily="34" charset="0"/>
            </a:endParaRPr>
          </a:p>
        </p:txBody>
      </p:sp>
      <p:pic>
        <p:nvPicPr>
          <p:cNvPr id="10" name="Picture 10" descr="GSCDC homeless shelter">
            <a:extLst>
              <a:ext uri="{FF2B5EF4-FFF2-40B4-BE49-F238E27FC236}">
                <a16:creationId xmlns:a16="http://schemas.microsoft.com/office/drawing/2014/main" id="{7EC2D453-A676-67FE-683F-DFB7D94790B5}"/>
              </a:ext>
            </a:extLst>
          </p:cNvPr>
          <p:cNvPicPr>
            <a:picLocks noGrp="1" noChangeAspect="1"/>
          </p:cNvPicPr>
          <p:nvPr>
            <p:ph idx="1"/>
          </p:nvPr>
        </p:nvPicPr>
        <p:blipFill>
          <a:blip r:embed="rId4"/>
          <a:stretch>
            <a:fillRect/>
          </a:stretch>
        </p:blipFill>
        <p:spPr>
          <a:xfrm>
            <a:off x="132101" y="1408681"/>
            <a:ext cx="5688025" cy="3876884"/>
          </a:xfrm>
        </p:spPr>
      </p:pic>
      <p:pic>
        <p:nvPicPr>
          <p:cNvPr id="11" name="Picture 11">
            <a:extLst>
              <a:ext uri="{FF2B5EF4-FFF2-40B4-BE49-F238E27FC236}">
                <a16:creationId xmlns:a16="http://schemas.microsoft.com/office/drawing/2014/main" id="{69BBDA41-EA07-3792-C9E9-5DA44CAD3AA8}"/>
              </a:ext>
            </a:extLst>
          </p:cNvPr>
          <p:cNvPicPr>
            <a:picLocks noChangeAspect="1"/>
          </p:cNvPicPr>
          <p:nvPr/>
        </p:nvPicPr>
        <p:blipFill>
          <a:blip r:embed="rId5"/>
          <a:stretch>
            <a:fillRect/>
          </a:stretch>
        </p:blipFill>
        <p:spPr>
          <a:xfrm>
            <a:off x="5917720" y="1407900"/>
            <a:ext cx="5805577" cy="3884048"/>
          </a:xfrm>
          <a:prstGeom prst="rect">
            <a:avLst/>
          </a:prstGeom>
        </p:spPr>
      </p:pic>
    </p:spTree>
    <p:extLst>
      <p:ext uri="{BB962C8B-B14F-4D97-AF65-F5344CB8AC3E}">
        <p14:creationId xmlns:p14="http://schemas.microsoft.com/office/powerpoint/2010/main" val="130225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a:rPr>
              <a:t>St. Lucy' s Shelter </a:t>
            </a:r>
            <a:endParaRPr lang="en-US" dirty="0">
              <a:solidFill>
                <a:schemeClr val="bg1"/>
              </a:solidFill>
              <a:latin typeface="Gill Sans MT" panose="020B0502020104020203" pitchFamily="34" charset="0"/>
            </a:endParaRPr>
          </a:p>
        </p:txBody>
      </p:sp>
      <p:pic>
        <p:nvPicPr>
          <p:cNvPr id="6" name="Picture 6" descr="New St. Lucy's Homeless Shelter Progressing Nicely (3 pics) : r/jerseycity">
            <a:extLst>
              <a:ext uri="{FF2B5EF4-FFF2-40B4-BE49-F238E27FC236}">
                <a16:creationId xmlns:a16="http://schemas.microsoft.com/office/drawing/2014/main" id="{C5F1D2F9-D93A-4DF4-98CB-5262BA0A20A4}"/>
              </a:ext>
            </a:extLst>
          </p:cNvPr>
          <p:cNvPicPr>
            <a:picLocks noGrp="1" noChangeAspect="1"/>
          </p:cNvPicPr>
          <p:nvPr>
            <p:ph idx="1"/>
          </p:nvPr>
        </p:nvPicPr>
        <p:blipFill rotWithShape="1">
          <a:blip r:embed="rId4"/>
          <a:srcRect l="5970" t="4880" r="-498" b="14324"/>
          <a:stretch/>
        </p:blipFill>
        <p:spPr>
          <a:xfrm>
            <a:off x="218995" y="1880052"/>
            <a:ext cx="5484269" cy="3515681"/>
          </a:xfrm>
        </p:spPr>
      </p:pic>
      <p:pic>
        <p:nvPicPr>
          <p:cNvPr id="7" name="Picture 7">
            <a:extLst>
              <a:ext uri="{FF2B5EF4-FFF2-40B4-BE49-F238E27FC236}">
                <a16:creationId xmlns:a16="http://schemas.microsoft.com/office/drawing/2014/main" id="{006D2A08-F8A9-A2EE-80DE-9664C60B564C}"/>
              </a:ext>
            </a:extLst>
          </p:cNvPr>
          <p:cNvPicPr>
            <a:picLocks noChangeAspect="1"/>
          </p:cNvPicPr>
          <p:nvPr/>
        </p:nvPicPr>
        <p:blipFill rotWithShape="1">
          <a:blip r:embed="rId5"/>
          <a:srcRect l="1937" r="3148" b="3529"/>
          <a:stretch/>
        </p:blipFill>
        <p:spPr>
          <a:xfrm>
            <a:off x="5932099" y="1879731"/>
            <a:ext cx="5633229" cy="3530098"/>
          </a:xfrm>
          <a:prstGeom prst="rect">
            <a:avLst/>
          </a:prstGeom>
        </p:spPr>
      </p:pic>
    </p:spTree>
    <p:extLst>
      <p:ext uri="{BB962C8B-B14F-4D97-AF65-F5344CB8AC3E}">
        <p14:creationId xmlns:p14="http://schemas.microsoft.com/office/powerpoint/2010/main" val="258228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a:rPr>
              <a:t>St. Lucy' s Shelter </a:t>
            </a:r>
            <a:endParaRPr lang="en-US" dirty="0">
              <a:solidFill>
                <a:schemeClr val="bg1"/>
              </a:solidFill>
              <a:latin typeface="Gill Sans MT" panose="020B0502020104020203" pitchFamily="34" charset="0"/>
            </a:endParaRPr>
          </a:p>
        </p:txBody>
      </p:sp>
      <p:pic>
        <p:nvPicPr>
          <p:cNvPr id="5" name="Picture 7" descr="Jersey City groundbreaking paves way for homeless housing &amp; support  services - NJBIZ">
            <a:extLst>
              <a:ext uri="{FF2B5EF4-FFF2-40B4-BE49-F238E27FC236}">
                <a16:creationId xmlns:a16="http://schemas.microsoft.com/office/drawing/2014/main" id="{0D7A727F-5F86-9DC5-4BA9-8C329A159C92}"/>
              </a:ext>
            </a:extLst>
          </p:cNvPr>
          <p:cNvPicPr>
            <a:picLocks noGrp="1" noChangeAspect="1"/>
          </p:cNvPicPr>
          <p:nvPr>
            <p:ph idx="1"/>
          </p:nvPr>
        </p:nvPicPr>
        <p:blipFill rotWithShape="1">
          <a:blip r:embed="rId4"/>
          <a:srcRect t="146" r="258" b="1364"/>
          <a:stretch/>
        </p:blipFill>
        <p:spPr>
          <a:xfrm>
            <a:off x="284513" y="1701654"/>
            <a:ext cx="5541377" cy="3648408"/>
          </a:xfrm>
        </p:spPr>
      </p:pic>
      <p:pic>
        <p:nvPicPr>
          <p:cNvPr id="8" name="Picture 8">
            <a:extLst>
              <a:ext uri="{FF2B5EF4-FFF2-40B4-BE49-F238E27FC236}">
                <a16:creationId xmlns:a16="http://schemas.microsoft.com/office/drawing/2014/main" id="{A94B1887-E77F-DDFE-25CA-62DA4218B56E}"/>
              </a:ext>
            </a:extLst>
          </p:cNvPr>
          <p:cNvPicPr>
            <a:picLocks noChangeAspect="1"/>
          </p:cNvPicPr>
          <p:nvPr/>
        </p:nvPicPr>
        <p:blipFill>
          <a:blip r:embed="rId5"/>
          <a:stretch>
            <a:fillRect/>
          </a:stretch>
        </p:blipFill>
        <p:spPr>
          <a:xfrm>
            <a:off x="6018362" y="1702145"/>
            <a:ext cx="5604295" cy="3640617"/>
          </a:xfrm>
          <a:prstGeom prst="rect">
            <a:avLst/>
          </a:prstGeom>
        </p:spPr>
      </p:pic>
    </p:spTree>
    <p:extLst>
      <p:ext uri="{BB962C8B-B14F-4D97-AF65-F5344CB8AC3E}">
        <p14:creationId xmlns:p14="http://schemas.microsoft.com/office/powerpoint/2010/main" val="1101889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710</Words>
  <Application>Microsoft Office PowerPoint</Application>
  <PresentationFormat>Widescreen</PresentationFormat>
  <Paragraphs>87</Paragraphs>
  <Slides>12</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Arial,Sans-Serif</vt:lpstr>
      <vt:lpstr>Calibri</vt:lpstr>
      <vt:lpstr>Calibri Light</vt:lpstr>
      <vt:lpstr>Gill Sans MT</vt:lpstr>
      <vt:lpstr>Gill Sans Nova</vt:lpstr>
      <vt:lpstr>Symbol,Sans-Serif</vt:lpstr>
      <vt:lpstr>Office Theme</vt:lpstr>
      <vt:lpstr>Office Theme</vt:lpstr>
      <vt:lpstr>Using Funds for Homeless Initiatives </vt:lpstr>
      <vt:lpstr>Agenda</vt:lpstr>
      <vt:lpstr>Jersey City Homeless Services Funding Sources </vt:lpstr>
      <vt:lpstr>COJC  Affordable Housing Units by Ward</vt:lpstr>
      <vt:lpstr>Hudson County COC Data</vt:lpstr>
      <vt:lpstr>PIT Count Data</vt:lpstr>
      <vt:lpstr>Garden State CDC </vt:lpstr>
      <vt:lpstr>St. Lucy' s Shelter </vt:lpstr>
      <vt:lpstr>St. Lucy' s Shelter </vt:lpstr>
      <vt:lpstr>Bergenview Apartments </vt:lpstr>
      <vt:lpstr>COJC Action Plan</vt:lpstr>
      <vt:lpstr>COJC Action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NCDA PowerPoint Template</dc:title>
  <dc:creator>MELISSA HORR</dc:creator>
  <cp:lastModifiedBy>DejaMae Ander</cp:lastModifiedBy>
  <cp:revision>350</cp:revision>
  <dcterms:created xsi:type="dcterms:W3CDTF">2022-02-23T18:33:08Z</dcterms:created>
  <dcterms:modified xsi:type="dcterms:W3CDTF">2023-01-25T15:58:51Z</dcterms:modified>
</cp:coreProperties>
</file>