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8" r:id="rId5"/>
    <p:sldMasterId id="2147483710" r:id="rId6"/>
    <p:sldMasterId id="2147483723" r:id="rId7"/>
  </p:sldMasterIdLst>
  <p:notesMasterIdLst>
    <p:notesMasterId r:id="rId31"/>
  </p:notesMasterIdLst>
  <p:sldIdLst>
    <p:sldId id="526" r:id="rId8"/>
    <p:sldId id="356" r:id="rId9"/>
    <p:sldId id="539" r:id="rId10"/>
    <p:sldId id="537" r:id="rId11"/>
    <p:sldId id="527" r:id="rId12"/>
    <p:sldId id="534" r:id="rId13"/>
    <p:sldId id="528" r:id="rId14"/>
    <p:sldId id="529" r:id="rId15"/>
    <p:sldId id="530" r:id="rId16"/>
    <p:sldId id="540" r:id="rId17"/>
    <p:sldId id="531" r:id="rId18"/>
    <p:sldId id="532" r:id="rId19"/>
    <p:sldId id="533" r:id="rId20"/>
    <p:sldId id="535" r:id="rId21"/>
    <p:sldId id="542" r:id="rId22"/>
    <p:sldId id="545" r:id="rId23"/>
    <p:sldId id="547" r:id="rId24"/>
    <p:sldId id="548" r:id="rId25"/>
    <p:sldId id="544" r:id="rId26"/>
    <p:sldId id="541" r:id="rId27"/>
    <p:sldId id="536" r:id="rId28"/>
    <p:sldId id="538" r:id="rId29"/>
    <p:sldId id="54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6058A6-3403-44F3-9F9D-431A47F52323}" v="6" dt="2022-08-30T20:37:09.5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71" autoAdjust="0"/>
    <p:restoredTop sz="87191" autoAdjust="0"/>
  </p:normalViewPr>
  <p:slideViewPr>
    <p:cSldViewPr snapToGrid="0">
      <p:cViewPr varScale="1">
        <p:scale>
          <a:sx n="58" d="100"/>
          <a:sy n="58" d="100"/>
        </p:scale>
        <p:origin x="1248" y="52"/>
      </p:cViewPr>
      <p:guideLst/>
    </p:cSldViewPr>
  </p:slideViewPr>
  <p:notesTextViewPr>
    <p:cViewPr>
      <p:scale>
        <a:sx n="1" d="1"/>
        <a:sy n="1" d="1"/>
      </p:scale>
      <p:origin x="0" y="0"/>
    </p:cViewPr>
  </p:notesTextViewPr>
  <p:sorterViewPr>
    <p:cViewPr>
      <p:scale>
        <a:sx n="100" d="100"/>
        <a:sy n="100" d="100"/>
      </p:scale>
      <p:origin x="0" y="-55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me, Jessie Handforth" userId="155e3a96-ff18-4730-a420-f08c6c6db83a" providerId="ADAL" clId="{266058A6-3403-44F3-9F9D-431A47F52323}"/>
    <pc:docChg chg="undo redo custSel modSld">
      <pc:chgData name="Kome, Jessie Handforth" userId="155e3a96-ff18-4730-a420-f08c6c6db83a" providerId="ADAL" clId="{266058A6-3403-44F3-9F9D-431A47F52323}" dt="2023-01-24T19:28:10.621" v="3004" actId="20577"/>
      <pc:docMkLst>
        <pc:docMk/>
      </pc:docMkLst>
      <pc:sldChg chg="modSp mod modNotesTx">
        <pc:chgData name="Kome, Jessie Handforth" userId="155e3a96-ff18-4730-a420-f08c6c6db83a" providerId="ADAL" clId="{266058A6-3403-44F3-9F9D-431A47F52323}" dt="2023-01-18T20:59:05.228" v="2432" actId="255"/>
        <pc:sldMkLst>
          <pc:docMk/>
          <pc:sldMk cId="3846450903" sldId="356"/>
        </pc:sldMkLst>
        <pc:spChg chg="mod">
          <ac:chgData name="Kome, Jessie Handforth" userId="155e3a96-ff18-4730-a420-f08c6c6db83a" providerId="ADAL" clId="{266058A6-3403-44F3-9F9D-431A47F52323}" dt="2023-01-18T20:59:05.228" v="2432" actId="255"/>
          <ac:spMkLst>
            <pc:docMk/>
            <pc:sldMk cId="3846450903" sldId="356"/>
            <ac:spMk id="32771" creationId="{00000000-0000-0000-0000-000000000000}"/>
          </ac:spMkLst>
        </pc:spChg>
      </pc:sldChg>
      <pc:sldChg chg="modSp mod modNotesTx">
        <pc:chgData name="Kome, Jessie Handforth" userId="155e3a96-ff18-4730-a420-f08c6c6db83a" providerId="ADAL" clId="{266058A6-3403-44F3-9F9D-431A47F52323}" dt="2023-01-18T21:12:03.834" v="2930" actId="20577"/>
        <pc:sldMkLst>
          <pc:docMk/>
          <pc:sldMk cId="1133693014" sldId="526"/>
        </pc:sldMkLst>
        <pc:spChg chg="mod">
          <ac:chgData name="Kome, Jessie Handforth" userId="155e3a96-ff18-4730-a420-f08c6c6db83a" providerId="ADAL" clId="{266058A6-3403-44F3-9F9D-431A47F52323}" dt="2023-01-18T20:57:50.516" v="2420" actId="20577"/>
          <ac:spMkLst>
            <pc:docMk/>
            <pc:sldMk cId="1133693014" sldId="526"/>
            <ac:spMk id="7" creationId="{00000000-0000-0000-0000-000000000000}"/>
          </ac:spMkLst>
        </pc:spChg>
      </pc:sldChg>
      <pc:sldChg chg="modNotesTx">
        <pc:chgData name="Kome, Jessie Handforth" userId="155e3a96-ff18-4730-a420-f08c6c6db83a" providerId="ADAL" clId="{266058A6-3403-44F3-9F9D-431A47F52323}" dt="2022-08-29T19:25:21.422" v="300" actId="20577"/>
        <pc:sldMkLst>
          <pc:docMk/>
          <pc:sldMk cId="2547646490" sldId="527"/>
        </pc:sldMkLst>
      </pc:sldChg>
      <pc:sldChg chg="modNotesTx">
        <pc:chgData name="Kome, Jessie Handforth" userId="155e3a96-ff18-4730-a420-f08c6c6db83a" providerId="ADAL" clId="{266058A6-3403-44F3-9F9D-431A47F52323}" dt="2022-08-29T20:25:35.607" v="1303" actId="20577"/>
        <pc:sldMkLst>
          <pc:docMk/>
          <pc:sldMk cId="112028956" sldId="528"/>
        </pc:sldMkLst>
      </pc:sldChg>
      <pc:sldChg chg="modSp mod modNotesTx">
        <pc:chgData name="Kome, Jessie Handforth" userId="155e3a96-ff18-4730-a420-f08c6c6db83a" providerId="ADAL" clId="{266058A6-3403-44F3-9F9D-431A47F52323}" dt="2023-01-24T19:28:10.621" v="3004" actId="20577"/>
        <pc:sldMkLst>
          <pc:docMk/>
          <pc:sldMk cId="3492176700" sldId="529"/>
        </pc:sldMkLst>
        <pc:spChg chg="mod">
          <ac:chgData name="Kome, Jessie Handforth" userId="155e3a96-ff18-4730-a420-f08c6c6db83a" providerId="ADAL" clId="{266058A6-3403-44F3-9F9D-431A47F52323}" dt="2023-01-24T19:28:10.621" v="3004" actId="20577"/>
          <ac:spMkLst>
            <pc:docMk/>
            <pc:sldMk cId="3492176700" sldId="529"/>
            <ac:spMk id="32771" creationId="{00000000-0000-0000-0000-000000000000}"/>
          </ac:spMkLst>
        </pc:spChg>
      </pc:sldChg>
      <pc:sldChg chg="modNotesTx">
        <pc:chgData name="Kome, Jessie Handforth" userId="155e3a96-ff18-4730-a420-f08c6c6db83a" providerId="ADAL" clId="{266058A6-3403-44F3-9F9D-431A47F52323}" dt="2022-08-29T20:36:30.859" v="1888" actId="20577"/>
        <pc:sldMkLst>
          <pc:docMk/>
          <pc:sldMk cId="887602217" sldId="530"/>
        </pc:sldMkLst>
      </pc:sldChg>
      <pc:sldChg chg="modSp mod modNotesTx">
        <pc:chgData name="Kome, Jessie Handforth" userId="155e3a96-ff18-4730-a420-f08c6c6db83a" providerId="ADAL" clId="{266058A6-3403-44F3-9F9D-431A47F52323}" dt="2023-01-18T21:05:10.609" v="2567" actId="20577"/>
        <pc:sldMkLst>
          <pc:docMk/>
          <pc:sldMk cId="568279773" sldId="531"/>
        </pc:sldMkLst>
        <pc:spChg chg="mod">
          <ac:chgData name="Kome, Jessie Handforth" userId="155e3a96-ff18-4730-a420-f08c6c6db83a" providerId="ADAL" clId="{266058A6-3403-44F3-9F9D-431A47F52323}" dt="2023-01-18T21:05:10.609" v="2567" actId="20577"/>
          <ac:spMkLst>
            <pc:docMk/>
            <pc:sldMk cId="568279773" sldId="531"/>
            <ac:spMk id="32771" creationId="{00000000-0000-0000-0000-000000000000}"/>
          </ac:spMkLst>
        </pc:spChg>
      </pc:sldChg>
      <pc:sldChg chg="modNotesTx">
        <pc:chgData name="Kome, Jessie Handforth" userId="155e3a96-ff18-4730-a420-f08c6c6db83a" providerId="ADAL" clId="{266058A6-3403-44F3-9F9D-431A47F52323}" dt="2022-08-29T20:24:54.326" v="1228" actId="20577"/>
        <pc:sldMkLst>
          <pc:docMk/>
          <pc:sldMk cId="3513666914" sldId="534"/>
        </pc:sldMkLst>
      </pc:sldChg>
      <pc:sldChg chg="modNotesTx">
        <pc:chgData name="Kome, Jessie Handforth" userId="155e3a96-ff18-4730-a420-f08c6c6db83a" providerId="ADAL" clId="{266058A6-3403-44F3-9F9D-431A47F52323}" dt="2022-08-29T20:57:23.383" v="2071" actId="20577"/>
        <pc:sldMkLst>
          <pc:docMk/>
          <pc:sldMk cId="1615093721" sldId="535"/>
        </pc:sldMkLst>
      </pc:sldChg>
      <pc:sldChg chg="modSp mod">
        <pc:chgData name="Kome, Jessie Handforth" userId="155e3a96-ff18-4730-a420-f08c6c6db83a" providerId="ADAL" clId="{266058A6-3403-44F3-9F9D-431A47F52323}" dt="2022-09-01T16:04:56.656" v="2317" actId="20577"/>
        <pc:sldMkLst>
          <pc:docMk/>
          <pc:sldMk cId="3465319005" sldId="536"/>
        </pc:sldMkLst>
        <pc:spChg chg="mod">
          <ac:chgData name="Kome, Jessie Handforth" userId="155e3a96-ff18-4730-a420-f08c6c6db83a" providerId="ADAL" clId="{266058A6-3403-44F3-9F9D-431A47F52323}" dt="2022-09-01T16:04:56.656" v="2317" actId="20577"/>
          <ac:spMkLst>
            <pc:docMk/>
            <pc:sldMk cId="3465319005" sldId="536"/>
            <ac:spMk id="32771" creationId="{00000000-0000-0000-0000-000000000000}"/>
          </ac:spMkLst>
        </pc:spChg>
      </pc:sldChg>
      <pc:sldChg chg="modSp mod modNotesTx">
        <pc:chgData name="Kome, Jessie Handforth" userId="155e3a96-ff18-4730-a420-f08c6c6db83a" providerId="ADAL" clId="{266058A6-3403-44F3-9F9D-431A47F52323}" dt="2023-01-18T21:12:46.404" v="3002" actId="20577"/>
        <pc:sldMkLst>
          <pc:docMk/>
          <pc:sldMk cId="2696837645" sldId="537"/>
        </pc:sldMkLst>
        <pc:spChg chg="mod">
          <ac:chgData name="Kome, Jessie Handforth" userId="155e3a96-ff18-4730-a420-f08c6c6db83a" providerId="ADAL" clId="{266058A6-3403-44F3-9F9D-431A47F52323}" dt="2023-01-18T21:00:22.843" v="2451" actId="20577"/>
          <ac:spMkLst>
            <pc:docMk/>
            <pc:sldMk cId="2696837645" sldId="537"/>
            <ac:spMk id="32770" creationId="{00000000-0000-0000-0000-000000000000}"/>
          </ac:spMkLst>
        </pc:spChg>
        <pc:spChg chg="mod">
          <ac:chgData name="Kome, Jessie Handforth" userId="155e3a96-ff18-4730-a420-f08c6c6db83a" providerId="ADAL" clId="{266058A6-3403-44F3-9F9D-431A47F52323}" dt="2023-01-18T21:01:37.994" v="2498" actId="20577"/>
          <ac:spMkLst>
            <pc:docMk/>
            <pc:sldMk cId="2696837645" sldId="537"/>
            <ac:spMk id="32771" creationId="{00000000-0000-0000-0000-000000000000}"/>
          </ac:spMkLst>
        </pc:spChg>
      </pc:sldChg>
      <pc:sldChg chg="modSp mod modNotesTx">
        <pc:chgData name="Kome, Jessie Handforth" userId="155e3a96-ff18-4730-a420-f08c6c6db83a" providerId="ADAL" clId="{266058A6-3403-44F3-9F9D-431A47F52323}" dt="2022-09-01T16:05:34.582" v="2411" actId="20577"/>
        <pc:sldMkLst>
          <pc:docMk/>
          <pc:sldMk cId="4065432671" sldId="539"/>
        </pc:sldMkLst>
        <pc:spChg chg="mod">
          <ac:chgData name="Kome, Jessie Handforth" userId="155e3a96-ff18-4730-a420-f08c6c6db83a" providerId="ADAL" clId="{266058A6-3403-44F3-9F9D-431A47F52323}" dt="2022-08-29T19:22:53.535" v="52" actId="20577"/>
          <ac:spMkLst>
            <pc:docMk/>
            <pc:sldMk cId="4065432671" sldId="539"/>
            <ac:spMk id="32770" creationId="{00000000-0000-0000-0000-000000000000}"/>
          </ac:spMkLst>
        </pc:spChg>
      </pc:sldChg>
      <pc:sldChg chg="modSp mod">
        <pc:chgData name="Kome, Jessie Handforth" userId="155e3a96-ff18-4730-a420-f08c6c6db83a" providerId="ADAL" clId="{266058A6-3403-44F3-9F9D-431A47F52323}" dt="2023-01-18T21:04:15.402" v="2529" actId="20577"/>
        <pc:sldMkLst>
          <pc:docMk/>
          <pc:sldMk cId="3994773933" sldId="540"/>
        </pc:sldMkLst>
        <pc:spChg chg="mod">
          <ac:chgData name="Kome, Jessie Handforth" userId="155e3a96-ff18-4730-a420-f08c6c6db83a" providerId="ADAL" clId="{266058A6-3403-44F3-9F9D-431A47F52323}" dt="2022-08-29T20:37:19.832" v="1946" actId="20577"/>
          <ac:spMkLst>
            <pc:docMk/>
            <pc:sldMk cId="3994773933" sldId="540"/>
            <ac:spMk id="32770" creationId="{00000000-0000-0000-0000-000000000000}"/>
          </ac:spMkLst>
        </pc:spChg>
        <pc:spChg chg="mod">
          <ac:chgData name="Kome, Jessie Handforth" userId="155e3a96-ff18-4730-a420-f08c6c6db83a" providerId="ADAL" clId="{266058A6-3403-44F3-9F9D-431A47F52323}" dt="2023-01-18T21:04:15.402" v="2529" actId="20577"/>
          <ac:spMkLst>
            <pc:docMk/>
            <pc:sldMk cId="3994773933" sldId="540"/>
            <ac:spMk id="32771" creationId="{00000000-0000-0000-0000-000000000000}"/>
          </ac:spMkLst>
        </pc:spChg>
      </pc:sldChg>
      <pc:sldChg chg="modSp mod">
        <pc:chgData name="Kome, Jessie Handforth" userId="155e3a96-ff18-4730-a420-f08c6c6db83a" providerId="ADAL" clId="{266058A6-3403-44F3-9F9D-431A47F52323}" dt="2023-01-18T21:10:34.912" v="2929" actId="20577"/>
        <pc:sldMkLst>
          <pc:docMk/>
          <pc:sldMk cId="1380885174" sldId="541"/>
        </pc:sldMkLst>
        <pc:spChg chg="mod">
          <ac:chgData name="Kome, Jessie Handforth" userId="155e3a96-ff18-4730-a420-f08c6c6db83a" providerId="ADAL" clId="{266058A6-3403-44F3-9F9D-431A47F52323}" dt="2023-01-18T21:10:34.912" v="2929" actId="20577"/>
          <ac:spMkLst>
            <pc:docMk/>
            <pc:sldMk cId="1380885174" sldId="541"/>
            <ac:spMk id="32771" creationId="{00000000-0000-0000-0000-000000000000}"/>
          </ac:spMkLst>
        </pc:spChg>
      </pc:sldChg>
      <pc:sldChg chg="modNotesTx">
        <pc:chgData name="Kome, Jessie Handforth" userId="155e3a96-ff18-4730-a420-f08c6c6db83a" providerId="ADAL" clId="{266058A6-3403-44F3-9F9D-431A47F52323}" dt="2022-08-29T20:58:38.206" v="2220" actId="20577"/>
        <pc:sldMkLst>
          <pc:docMk/>
          <pc:sldMk cId="3304588499" sldId="542"/>
        </pc:sldMkLst>
      </pc:sldChg>
      <pc:sldChg chg="modNotesTx">
        <pc:chgData name="Kome, Jessie Handforth" userId="155e3a96-ff18-4730-a420-f08c6c6db83a" providerId="ADAL" clId="{266058A6-3403-44F3-9F9D-431A47F52323}" dt="2023-01-18T21:09:26.084" v="2836" actId="20577"/>
        <pc:sldMkLst>
          <pc:docMk/>
          <pc:sldMk cId="275721559" sldId="544"/>
        </pc:sldMkLst>
      </pc:sldChg>
      <pc:sldChg chg="modNotesTx">
        <pc:chgData name="Kome, Jessie Handforth" userId="155e3a96-ff18-4730-a420-f08c6c6db83a" providerId="ADAL" clId="{266058A6-3403-44F3-9F9D-431A47F52323}" dt="2023-01-18T21:07:41.348" v="2587" actId="20577"/>
        <pc:sldMkLst>
          <pc:docMk/>
          <pc:sldMk cId="2697018384" sldId="54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85CB0-DFC4-4C2F-B7EB-B51F4AED9EC6}" type="datetimeFigureOut">
              <a:rPr lang="en-US" smtClean="0"/>
              <a:t>1/24/2023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E5CC3-DE9F-4AFD-8373-BEFC07CC00D4}" type="slidenum">
              <a:rPr lang="en-US" smtClean="0"/>
              <a:t>‹#›</a:t>
            </a:fld>
            <a:endParaRPr lang="en-US"/>
          </a:p>
        </p:txBody>
      </p:sp>
    </p:spTree>
    <p:extLst>
      <p:ext uri="{BB962C8B-B14F-4D97-AF65-F5344CB8AC3E}">
        <p14:creationId xmlns:p14="http://schemas.microsoft.com/office/powerpoint/2010/main" val="78970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417638" y="1163638"/>
            <a:ext cx="4187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self-introduce and welcome</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71018" indent="-295584">
              <a:defRPr>
                <a:solidFill>
                  <a:schemeClr val="tx1"/>
                </a:solidFill>
                <a:latin typeface="Arial" charset="0"/>
                <a:cs typeface="Arial" charset="0"/>
              </a:defRPr>
            </a:lvl2pPr>
            <a:lvl3pPr marL="1188589" indent="-236155">
              <a:defRPr>
                <a:solidFill>
                  <a:schemeClr val="tx1"/>
                </a:solidFill>
                <a:latin typeface="Arial" charset="0"/>
                <a:cs typeface="Arial" charset="0"/>
              </a:defRPr>
            </a:lvl3pPr>
            <a:lvl4pPr marL="1665588" indent="-236155">
              <a:defRPr>
                <a:solidFill>
                  <a:schemeClr val="tx1"/>
                </a:solidFill>
                <a:latin typeface="Arial" charset="0"/>
                <a:cs typeface="Arial" charset="0"/>
              </a:defRPr>
            </a:lvl4pPr>
            <a:lvl5pPr marL="2141023" indent="-236155">
              <a:defRPr>
                <a:solidFill>
                  <a:schemeClr val="tx1"/>
                </a:solidFill>
                <a:latin typeface="Arial" charset="0"/>
                <a:cs typeface="Arial" charset="0"/>
              </a:defRPr>
            </a:lvl5pPr>
            <a:lvl6pPr marL="2591435" indent="-236155" defTabSz="450412" eaLnBrk="0" fontAlgn="base" hangingPunct="0">
              <a:spcBef>
                <a:spcPct val="0"/>
              </a:spcBef>
              <a:spcAft>
                <a:spcPct val="0"/>
              </a:spcAft>
              <a:defRPr>
                <a:solidFill>
                  <a:schemeClr val="tx1"/>
                </a:solidFill>
                <a:latin typeface="Arial" charset="0"/>
                <a:cs typeface="Arial" charset="0"/>
              </a:defRPr>
            </a:lvl6pPr>
            <a:lvl7pPr marL="3041847" indent="-236155" defTabSz="450412" eaLnBrk="0" fontAlgn="base" hangingPunct="0">
              <a:spcBef>
                <a:spcPct val="0"/>
              </a:spcBef>
              <a:spcAft>
                <a:spcPct val="0"/>
              </a:spcAft>
              <a:defRPr>
                <a:solidFill>
                  <a:schemeClr val="tx1"/>
                </a:solidFill>
                <a:latin typeface="Arial" charset="0"/>
                <a:cs typeface="Arial" charset="0"/>
              </a:defRPr>
            </a:lvl7pPr>
            <a:lvl8pPr marL="3492261" indent="-236155" defTabSz="450412" eaLnBrk="0" fontAlgn="base" hangingPunct="0">
              <a:spcBef>
                <a:spcPct val="0"/>
              </a:spcBef>
              <a:spcAft>
                <a:spcPct val="0"/>
              </a:spcAft>
              <a:defRPr>
                <a:solidFill>
                  <a:schemeClr val="tx1"/>
                </a:solidFill>
                <a:latin typeface="Arial" charset="0"/>
                <a:cs typeface="Arial" charset="0"/>
              </a:defRPr>
            </a:lvl8pPr>
            <a:lvl9pPr marL="3942673" indent="-236155" defTabSz="450412" eaLnBrk="0" fontAlgn="base" hangingPunct="0">
              <a:spcBef>
                <a:spcPct val="0"/>
              </a:spcBef>
              <a:spcAft>
                <a:spcPct val="0"/>
              </a:spcAft>
              <a:defRPr>
                <a:solidFill>
                  <a:schemeClr val="tx1"/>
                </a:solidFill>
                <a:latin typeface="Arial" charset="0"/>
                <a:cs typeface="Arial" charset="0"/>
              </a:defRPr>
            </a:lvl9pPr>
          </a:lstStyle>
          <a:p>
            <a:pPr marL="0" marR="0" lvl="0" indent="0" algn="r" defTabSz="466618" rtl="0" eaLnBrk="1" fontAlgn="base" latinLnBrk="0" hangingPunct="1">
              <a:lnSpc>
                <a:spcPct val="100000"/>
              </a:lnSpc>
              <a:spcBef>
                <a:spcPct val="0"/>
              </a:spcBef>
              <a:spcAft>
                <a:spcPct val="0"/>
              </a:spcAft>
              <a:buClrTx/>
              <a:buSzTx/>
              <a:buFontTx/>
              <a:buNone/>
              <a:tabLst/>
              <a:defRPr/>
            </a:pPr>
            <a:fld id="{695A848D-D10F-41FA-A913-38D4E85179BE}" type="slidenum">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466618"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010627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4239874" y="-1695"/>
            <a:ext cx="32514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1" name="Rectangle 3"/>
          <p:cNvSpPr>
            <a:spLocks noChangeArrowheads="1"/>
          </p:cNvSpPr>
          <p:nvPr/>
        </p:nvSpPr>
        <p:spPr bwMode="auto">
          <a:xfrm>
            <a:off x="4239874" y="9282439"/>
            <a:ext cx="3251434" cy="492121"/>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8</a:t>
            </a:r>
          </a:p>
        </p:txBody>
      </p:sp>
      <p:sp>
        <p:nvSpPr>
          <p:cNvPr id="386052" name="Rectangle 4"/>
          <p:cNvSpPr>
            <a:spLocks noChangeArrowheads="1"/>
          </p:cNvSpPr>
          <p:nvPr/>
        </p:nvSpPr>
        <p:spPr bwMode="auto">
          <a:xfrm>
            <a:off x="-1733" y="9282439"/>
            <a:ext cx="3246234" cy="49212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3" name="Rectangle 5"/>
          <p:cNvSpPr>
            <a:spLocks noChangeArrowheads="1"/>
          </p:cNvSpPr>
          <p:nvPr/>
        </p:nvSpPr>
        <p:spPr bwMode="auto">
          <a:xfrm>
            <a:off x="-1733" y="-1695"/>
            <a:ext cx="32462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4" name="Rectangle 6"/>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5" name="Rectangle 7"/>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56" name="Rectangle 8"/>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7" name="Rectangle 9"/>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8" name="Rectangle 10"/>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9" name="Rectangle 11"/>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60" name="Rectangle 12"/>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1" name="Rectangle 13"/>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2" name="Rectangle 14"/>
          <p:cNvSpPr>
            <a:spLocks noGrp="1" noRot="1" noChangeAspect="1" noChangeArrowheads="1" noTextEdit="1"/>
          </p:cNvSpPr>
          <p:nvPr>
            <p:ph type="sldImg"/>
          </p:nvPr>
        </p:nvSpPr>
        <p:spPr bwMode="auto">
          <a:xfrm>
            <a:off x="1314450" y="739775"/>
            <a:ext cx="4870450" cy="3652838"/>
          </a:xfrm>
          <a:noFill/>
          <a:ln cap="flat">
            <a:solidFill>
              <a:srgbClr val="000000"/>
            </a:solidFill>
            <a:miter lim="800000"/>
            <a:headEnd/>
            <a:tailEnd/>
          </a:ln>
        </p:spPr>
      </p:sp>
      <p:sp>
        <p:nvSpPr>
          <p:cNvPr id="386063" name="Rectangle 15"/>
          <p:cNvSpPr>
            <a:spLocks noGrp="1" noChangeArrowheads="1"/>
          </p:cNvSpPr>
          <p:nvPr>
            <p:ph type="body" idx="1"/>
          </p:nvPr>
        </p:nvSpPr>
        <p:spPr bwMode="auto">
          <a:noFill/>
          <a:ln>
            <a:miter lim="800000"/>
            <a:headEnd/>
            <a:tailEnd/>
          </a:ln>
        </p:spPr>
        <p:txBody>
          <a:bodyPr wrap="square" lIns="102741" tIns="53083" rIns="102741" bIns="53083" numCol="1" anchor="t" anchorCtr="0" compatLnSpc="1">
            <a:prstTxWarp prst="textNoShape">
              <a:avLst/>
            </a:prstTxWarp>
          </a:bodyPr>
          <a:lstStyle/>
          <a:p>
            <a:pPr eaLnBrk="1" hangingPunct="1"/>
            <a:endParaRPr lang="en-US"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8910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4239874" y="-1695"/>
            <a:ext cx="32514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1" name="Rectangle 3"/>
          <p:cNvSpPr>
            <a:spLocks noChangeArrowheads="1"/>
          </p:cNvSpPr>
          <p:nvPr/>
        </p:nvSpPr>
        <p:spPr bwMode="auto">
          <a:xfrm>
            <a:off x="4239874" y="9282439"/>
            <a:ext cx="3251434" cy="492121"/>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8</a:t>
            </a:r>
          </a:p>
        </p:txBody>
      </p:sp>
      <p:sp>
        <p:nvSpPr>
          <p:cNvPr id="386052" name="Rectangle 4"/>
          <p:cNvSpPr>
            <a:spLocks noChangeArrowheads="1"/>
          </p:cNvSpPr>
          <p:nvPr/>
        </p:nvSpPr>
        <p:spPr bwMode="auto">
          <a:xfrm>
            <a:off x="-1733" y="9282439"/>
            <a:ext cx="3246234" cy="49212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3" name="Rectangle 5"/>
          <p:cNvSpPr>
            <a:spLocks noChangeArrowheads="1"/>
          </p:cNvSpPr>
          <p:nvPr/>
        </p:nvSpPr>
        <p:spPr bwMode="auto">
          <a:xfrm>
            <a:off x="-1733" y="-1695"/>
            <a:ext cx="32462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4" name="Rectangle 6"/>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5" name="Rectangle 7"/>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56" name="Rectangle 8"/>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7" name="Rectangle 9"/>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8" name="Rectangle 10"/>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9" name="Rectangle 11"/>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60" name="Rectangle 12"/>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1" name="Rectangle 13"/>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2" name="Rectangle 14"/>
          <p:cNvSpPr>
            <a:spLocks noGrp="1" noRot="1" noChangeAspect="1" noChangeArrowheads="1" noTextEdit="1"/>
          </p:cNvSpPr>
          <p:nvPr>
            <p:ph type="sldImg"/>
          </p:nvPr>
        </p:nvSpPr>
        <p:spPr bwMode="auto">
          <a:xfrm>
            <a:off x="1314450" y="739775"/>
            <a:ext cx="4870450" cy="3652838"/>
          </a:xfrm>
          <a:noFill/>
          <a:ln cap="flat">
            <a:solidFill>
              <a:srgbClr val="000000"/>
            </a:solidFill>
            <a:miter lim="800000"/>
            <a:headEnd/>
            <a:tailEnd/>
          </a:ln>
        </p:spPr>
      </p:sp>
      <p:sp>
        <p:nvSpPr>
          <p:cNvPr id="386063" name="Rectangle 15"/>
          <p:cNvSpPr>
            <a:spLocks noGrp="1" noChangeArrowheads="1"/>
          </p:cNvSpPr>
          <p:nvPr>
            <p:ph type="body" idx="1"/>
          </p:nvPr>
        </p:nvSpPr>
        <p:spPr bwMode="auto">
          <a:noFill/>
          <a:ln>
            <a:miter lim="800000"/>
            <a:headEnd/>
            <a:tailEnd/>
          </a:ln>
        </p:spPr>
        <p:txBody>
          <a:bodyPr wrap="square" lIns="102741" tIns="53083" rIns="102741" bIns="53083" numCol="1" anchor="t" anchorCtr="0" compatLnSpc="1">
            <a:prstTxWarp prst="textNoShape">
              <a:avLst/>
            </a:prstTxWarp>
          </a:bodyPr>
          <a:lstStyle/>
          <a:p>
            <a:pPr eaLnBrk="1" hangingPunct="1"/>
            <a:r>
              <a:rPr lang="en-US" dirty="0"/>
              <a:t>Good practices - Repeat reviews annually. Give whistle blowers at least 2 safe paths to report issues. Know how you will follow up. Build simple, compliant SOPs and systems that leave few paths to noncompliance.</a:t>
            </a:r>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6638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4239874" y="-1695"/>
            <a:ext cx="32514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1" name="Rectangle 3"/>
          <p:cNvSpPr>
            <a:spLocks noChangeArrowheads="1"/>
          </p:cNvSpPr>
          <p:nvPr/>
        </p:nvSpPr>
        <p:spPr bwMode="auto">
          <a:xfrm>
            <a:off x="4239874" y="9282439"/>
            <a:ext cx="3251434" cy="492121"/>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8</a:t>
            </a:r>
          </a:p>
        </p:txBody>
      </p:sp>
      <p:sp>
        <p:nvSpPr>
          <p:cNvPr id="386052" name="Rectangle 4"/>
          <p:cNvSpPr>
            <a:spLocks noChangeArrowheads="1"/>
          </p:cNvSpPr>
          <p:nvPr/>
        </p:nvSpPr>
        <p:spPr bwMode="auto">
          <a:xfrm>
            <a:off x="-1733" y="9282439"/>
            <a:ext cx="3246234" cy="49212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3" name="Rectangle 5"/>
          <p:cNvSpPr>
            <a:spLocks noChangeArrowheads="1"/>
          </p:cNvSpPr>
          <p:nvPr/>
        </p:nvSpPr>
        <p:spPr bwMode="auto">
          <a:xfrm>
            <a:off x="-1733" y="-1695"/>
            <a:ext cx="32462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4" name="Rectangle 6"/>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5" name="Rectangle 7"/>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56" name="Rectangle 8"/>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7" name="Rectangle 9"/>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8" name="Rectangle 10"/>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9" name="Rectangle 11"/>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60" name="Rectangle 12"/>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1" name="Rectangle 13"/>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2" name="Rectangle 14"/>
          <p:cNvSpPr>
            <a:spLocks noGrp="1" noRot="1" noChangeAspect="1" noChangeArrowheads="1" noTextEdit="1"/>
          </p:cNvSpPr>
          <p:nvPr>
            <p:ph type="sldImg"/>
          </p:nvPr>
        </p:nvSpPr>
        <p:spPr bwMode="auto">
          <a:xfrm>
            <a:off x="1314450" y="739775"/>
            <a:ext cx="4870450" cy="3652838"/>
          </a:xfrm>
          <a:noFill/>
          <a:ln cap="flat">
            <a:solidFill>
              <a:srgbClr val="000000"/>
            </a:solidFill>
            <a:miter lim="800000"/>
            <a:headEnd/>
            <a:tailEnd/>
          </a:ln>
        </p:spPr>
      </p:sp>
      <p:sp>
        <p:nvSpPr>
          <p:cNvPr id="386063" name="Rectangle 15"/>
          <p:cNvSpPr>
            <a:spLocks noGrp="1" noChangeArrowheads="1"/>
          </p:cNvSpPr>
          <p:nvPr>
            <p:ph type="body" idx="1"/>
          </p:nvPr>
        </p:nvSpPr>
        <p:spPr bwMode="auto">
          <a:noFill/>
          <a:ln>
            <a:miter lim="800000"/>
            <a:headEnd/>
            <a:tailEnd/>
          </a:ln>
        </p:spPr>
        <p:txBody>
          <a:bodyPr wrap="square" lIns="102741" tIns="53083" rIns="102741" bIns="53083" numCol="1" anchor="t" anchorCtr="0" compatLnSpc="1">
            <a:prstTxWarp prst="textNoShape">
              <a:avLst/>
            </a:prstTxWarp>
          </a:bodyPr>
          <a:lstStyle/>
          <a:p>
            <a:pPr eaLnBrk="1" hangingPunct="1"/>
            <a:endParaRPr lang="en-US"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719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4239874" y="-1695"/>
            <a:ext cx="32514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1" name="Rectangle 3"/>
          <p:cNvSpPr>
            <a:spLocks noChangeArrowheads="1"/>
          </p:cNvSpPr>
          <p:nvPr/>
        </p:nvSpPr>
        <p:spPr bwMode="auto">
          <a:xfrm>
            <a:off x="4239874" y="9282439"/>
            <a:ext cx="3251434" cy="492121"/>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8</a:t>
            </a:r>
          </a:p>
        </p:txBody>
      </p:sp>
      <p:sp>
        <p:nvSpPr>
          <p:cNvPr id="386052" name="Rectangle 4"/>
          <p:cNvSpPr>
            <a:spLocks noChangeArrowheads="1"/>
          </p:cNvSpPr>
          <p:nvPr/>
        </p:nvSpPr>
        <p:spPr bwMode="auto">
          <a:xfrm>
            <a:off x="-1733" y="9282439"/>
            <a:ext cx="3246234" cy="49212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3" name="Rectangle 5"/>
          <p:cNvSpPr>
            <a:spLocks noChangeArrowheads="1"/>
          </p:cNvSpPr>
          <p:nvPr/>
        </p:nvSpPr>
        <p:spPr bwMode="auto">
          <a:xfrm>
            <a:off x="-1733" y="-1695"/>
            <a:ext cx="32462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4" name="Rectangle 6"/>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5" name="Rectangle 7"/>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56" name="Rectangle 8"/>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7" name="Rectangle 9"/>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8" name="Rectangle 10"/>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9" name="Rectangle 11"/>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60" name="Rectangle 12"/>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1" name="Rectangle 13"/>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2" name="Rectangle 14"/>
          <p:cNvSpPr>
            <a:spLocks noGrp="1" noRot="1" noChangeAspect="1" noChangeArrowheads="1" noTextEdit="1"/>
          </p:cNvSpPr>
          <p:nvPr>
            <p:ph type="sldImg"/>
          </p:nvPr>
        </p:nvSpPr>
        <p:spPr bwMode="auto">
          <a:xfrm>
            <a:off x="1314450" y="739775"/>
            <a:ext cx="4870450" cy="3652838"/>
          </a:xfrm>
          <a:noFill/>
          <a:ln cap="flat">
            <a:solidFill>
              <a:srgbClr val="000000"/>
            </a:solidFill>
            <a:miter lim="800000"/>
            <a:headEnd/>
            <a:tailEnd/>
          </a:ln>
        </p:spPr>
      </p:sp>
      <p:sp>
        <p:nvSpPr>
          <p:cNvPr id="386063" name="Rectangle 15"/>
          <p:cNvSpPr>
            <a:spLocks noGrp="1" noChangeArrowheads="1"/>
          </p:cNvSpPr>
          <p:nvPr>
            <p:ph type="body" idx="1"/>
          </p:nvPr>
        </p:nvSpPr>
        <p:spPr bwMode="auto">
          <a:noFill/>
          <a:ln>
            <a:miter lim="800000"/>
            <a:headEnd/>
            <a:tailEnd/>
          </a:ln>
        </p:spPr>
        <p:txBody>
          <a:bodyPr wrap="square" lIns="102741" tIns="53083" rIns="102741" bIns="53083" numCol="1" anchor="t" anchorCtr="0" compatLnSpc="1">
            <a:prstTxWarp prst="textNoShape">
              <a:avLst/>
            </a:prstTxWarp>
          </a:bodyPr>
          <a:lstStyle/>
          <a:p>
            <a:pPr eaLnBrk="1" hangingPunct="1"/>
            <a:endParaRPr lang="en-US"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055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4239874" y="-1695"/>
            <a:ext cx="32514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1" name="Rectangle 3"/>
          <p:cNvSpPr>
            <a:spLocks noChangeArrowheads="1"/>
          </p:cNvSpPr>
          <p:nvPr/>
        </p:nvSpPr>
        <p:spPr bwMode="auto">
          <a:xfrm>
            <a:off x="4239874" y="9282439"/>
            <a:ext cx="3251434" cy="492121"/>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8</a:t>
            </a:r>
          </a:p>
        </p:txBody>
      </p:sp>
      <p:sp>
        <p:nvSpPr>
          <p:cNvPr id="386052" name="Rectangle 4"/>
          <p:cNvSpPr>
            <a:spLocks noChangeArrowheads="1"/>
          </p:cNvSpPr>
          <p:nvPr/>
        </p:nvSpPr>
        <p:spPr bwMode="auto">
          <a:xfrm>
            <a:off x="-1733" y="9282439"/>
            <a:ext cx="3246234" cy="49212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3" name="Rectangle 5"/>
          <p:cNvSpPr>
            <a:spLocks noChangeArrowheads="1"/>
          </p:cNvSpPr>
          <p:nvPr/>
        </p:nvSpPr>
        <p:spPr bwMode="auto">
          <a:xfrm>
            <a:off x="-1733" y="-1695"/>
            <a:ext cx="32462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4" name="Rectangle 6"/>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5" name="Rectangle 7"/>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56" name="Rectangle 8"/>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7" name="Rectangle 9"/>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8" name="Rectangle 10"/>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9" name="Rectangle 11"/>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60" name="Rectangle 12"/>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1" name="Rectangle 13"/>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2" name="Rectangle 14"/>
          <p:cNvSpPr>
            <a:spLocks noGrp="1" noRot="1" noChangeAspect="1" noChangeArrowheads="1" noTextEdit="1"/>
          </p:cNvSpPr>
          <p:nvPr>
            <p:ph type="sldImg"/>
          </p:nvPr>
        </p:nvSpPr>
        <p:spPr bwMode="auto">
          <a:xfrm>
            <a:off x="1314450" y="739775"/>
            <a:ext cx="4870450" cy="3652838"/>
          </a:xfrm>
          <a:noFill/>
          <a:ln cap="flat">
            <a:solidFill>
              <a:srgbClr val="000000"/>
            </a:solidFill>
            <a:miter lim="800000"/>
            <a:headEnd/>
            <a:tailEnd/>
          </a:ln>
        </p:spPr>
      </p:sp>
      <p:sp>
        <p:nvSpPr>
          <p:cNvPr id="386063" name="Rectangle 15"/>
          <p:cNvSpPr>
            <a:spLocks noGrp="1" noChangeArrowheads="1"/>
          </p:cNvSpPr>
          <p:nvPr>
            <p:ph type="body" idx="1"/>
          </p:nvPr>
        </p:nvSpPr>
        <p:spPr bwMode="auto">
          <a:noFill/>
          <a:ln>
            <a:miter lim="800000"/>
            <a:headEnd/>
            <a:tailEnd/>
          </a:ln>
        </p:spPr>
        <p:txBody>
          <a:bodyPr wrap="square" lIns="102741" tIns="53083" rIns="102741" bIns="53083" numCol="1" anchor="t" anchorCtr="0" compatLnSpc="1">
            <a:prstTxWarp prst="textNoShape">
              <a:avLst/>
            </a:prstTxWarp>
          </a:bodyPr>
          <a:lstStyle/>
          <a:p>
            <a:pPr eaLnBrk="1" hangingPunct="1"/>
            <a:r>
              <a:rPr lang="en-US" dirty="0"/>
              <a:t>Make sure employees know if they are “Hatched” and what the rules are if they are covered. </a:t>
            </a:r>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0930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4239874" y="-1695"/>
            <a:ext cx="32514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1" name="Rectangle 3"/>
          <p:cNvSpPr>
            <a:spLocks noChangeArrowheads="1"/>
          </p:cNvSpPr>
          <p:nvPr/>
        </p:nvSpPr>
        <p:spPr bwMode="auto">
          <a:xfrm>
            <a:off x="4239874" y="9282439"/>
            <a:ext cx="3251434" cy="492121"/>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8</a:t>
            </a:r>
          </a:p>
        </p:txBody>
      </p:sp>
      <p:sp>
        <p:nvSpPr>
          <p:cNvPr id="386052" name="Rectangle 4"/>
          <p:cNvSpPr>
            <a:spLocks noChangeArrowheads="1"/>
          </p:cNvSpPr>
          <p:nvPr/>
        </p:nvSpPr>
        <p:spPr bwMode="auto">
          <a:xfrm>
            <a:off x="-1733" y="9282439"/>
            <a:ext cx="3246234" cy="49212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3" name="Rectangle 5"/>
          <p:cNvSpPr>
            <a:spLocks noChangeArrowheads="1"/>
          </p:cNvSpPr>
          <p:nvPr/>
        </p:nvSpPr>
        <p:spPr bwMode="auto">
          <a:xfrm>
            <a:off x="-1733" y="-1695"/>
            <a:ext cx="32462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4" name="Rectangle 6"/>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5" name="Rectangle 7"/>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56" name="Rectangle 8"/>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7" name="Rectangle 9"/>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8" name="Rectangle 10"/>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9" name="Rectangle 11"/>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60" name="Rectangle 12"/>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1" name="Rectangle 13"/>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2" name="Rectangle 14"/>
          <p:cNvSpPr>
            <a:spLocks noGrp="1" noRot="1" noChangeAspect="1" noChangeArrowheads="1" noTextEdit="1"/>
          </p:cNvSpPr>
          <p:nvPr>
            <p:ph type="sldImg"/>
          </p:nvPr>
        </p:nvSpPr>
        <p:spPr bwMode="auto">
          <a:xfrm>
            <a:off x="1314450" y="739775"/>
            <a:ext cx="4870450" cy="3652838"/>
          </a:xfrm>
          <a:noFill/>
          <a:ln cap="flat">
            <a:solidFill>
              <a:srgbClr val="000000"/>
            </a:solidFill>
            <a:miter lim="800000"/>
            <a:headEnd/>
            <a:tailEnd/>
          </a:ln>
        </p:spPr>
      </p:sp>
      <p:sp>
        <p:nvSpPr>
          <p:cNvPr id="386063" name="Rectangle 15"/>
          <p:cNvSpPr>
            <a:spLocks noGrp="1" noChangeArrowheads="1"/>
          </p:cNvSpPr>
          <p:nvPr>
            <p:ph type="body" idx="1"/>
          </p:nvPr>
        </p:nvSpPr>
        <p:spPr bwMode="auto">
          <a:noFill/>
          <a:ln>
            <a:miter lim="800000"/>
            <a:headEnd/>
            <a:tailEnd/>
          </a:ln>
        </p:spPr>
        <p:txBody>
          <a:bodyPr wrap="square" lIns="102741" tIns="53083" rIns="102741" bIns="53083" numCol="1" anchor="t" anchorCtr="0" compatLnSpc="1">
            <a:prstTxWarp prst="textNoShape">
              <a:avLst/>
            </a:prstTxWarp>
          </a:bodyPr>
          <a:lstStyle/>
          <a:p>
            <a:pPr eaLnBrk="1" hangingPunct="1"/>
            <a:r>
              <a:rPr lang="en-US" dirty="0"/>
              <a:t>The rules for federal employees are clear and presented to all employees in mandatory annual </a:t>
            </a:r>
            <a:r>
              <a:rPr lang="en-US"/>
              <a:t>Ethics training.</a:t>
            </a:r>
            <a:endParaRPr lang="en-US"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2591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4239874" y="-1695"/>
            <a:ext cx="32514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1" name="Rectangle 3"/>
          <p:cNvSpPr>
            <a:spLocks noChangeArrowheads="1"/>
          </p:cNvSpPr>
          <p:nvPr/>
        </p:nvSpPr>
        <p:spPr bwMode="auto">
          <a:xfrm>
            <a:off x="4239874" y="9282439"/>
            <a:ext cx="3251434" cy="492121"/>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8</a:t>
            </a:r>
          </a:p>
        </p:txBody>
      </p:sp>
      <p:sp>
        <p:nvSpPr>
          <p:cNvPr id="386052" name="Rectangle 4"/>
          <p:cNvSpPr>
            <a:spLocks noChangeArrowheads="1"/>
          </p:cNvSpPr>
          <p:nvPr/>
        </p:nvSpPr>
        <p:spPr bwMode="auto">
          <a:xfrm>
            <a:off x="-1733" y="9282439"/>
            <a:ext cx="3246234" cy="49212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3" name="Rectangle 5"/>
          <p:cNvSpPr>
            <a:spLocks noChangeArrowheads="1"/>
          </p:cNvSpPr>
          <p:nvPr/>
        </p:nvSpPr>
        <p:spPr bwMode="auto">
          <a:xfrm>
            <a:off x="-1733" y="-1695"/>
            <a:ext cx="32462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4" name="Rectangle 6"/>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5" name="Rectangle 7"/>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56" name="Rectangle 8"/>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7" name="Rectangle 9"/>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8" name="Rectangle 10"/>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9" name="Rectangle 11"/>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60" name="Rectangle 12"/>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1" name="Rectangle 13"/>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2" name="Rectangle 14"/>
          <p:cNvSpPr>
            <a:spLocks noGrp="1" noRot="1" noChangeAspect="1" noChangeArrowheads="1" noTextEdit="1"/>
          </p:cNvSpPr>
          <p:nvPr>
            <p:ph type="sldImg"/>
          </p:nvPr>
        </p:nvSpPr>
        <p:spPr bwMode="auto">
          <a:xfrm>
            <a:off x="1314450" y="739775"/>
            <a:ext cx="4870450" cy="3652838"/>
          </a:xfrm>
          <a:noFill/>
          <a:ln cap="flat">
            <a:solidFill>
              <a:srgbClr val="000000"/>
            </a:solidFill>
            <a:miter lim="800000"/>
            <a:headEnd/>
            <a:tailEnd/>
          </a:ln>
        </p:spPr>
      </p:sp>
      <p:sp>
        <p:nvSpPr>
          <p:cNvPr id="386063" name="Rectangle 15"/>
          <p:cNvSpPr>
            <a:spLocks noGrp="1" noChangeArrowheads="1"/>
          </p:cNvSpPr>
          <p:nvPr>
            <p:ph type="body" idx="1"/>
          </p:nvPr>
        </p:nvSpPr>
        <p:spPr bwMode="auto">
          <a:noFill/>
          <a:ln>
            <a:miter lim="800000"/>
            <a:headEnd/>
            <a:tailEnd/>
          </a:ln>
        </p:spPr>
        <p:txBody>
          <a:bodyPr wrap="square" lIns="102741" tIns="53083" rIns="102741" bIns="53083" numCol="1" anchor="t" anchorCtr="0" compatLnSpc="1">
            <a:prstTxWarp prst="textNoShape">
              <a:avLst/>
            </a:prstTxWarp>
          </a:bodyPr>
          <a:lstStyle/>
          <a:p>
            <a:pPr eaLnBrk="1" hangingPunct="1"/>
            <a:endParaRPr lang="en-US"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778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4239874" y="-1695"/>
            <a:ext cx="32514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1" name="Rectangle 3"/>
          <p:cNvSpPr>
            <a:spLocks noChangeArrowheads="1"/>
          </p:cNvSpPr>
          <p:nvPr/>
        </p:nvSpPr>
        <p:spPr bwMode="auto">
          <a:xfrm>
            <a:off x="4239874" y="9282439"/>
            <a:ext cx="3251434" cy="492121"/>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8</a:t>
            </a:r>
          </a:p>
        </p:txBody>
      </p:sp>
      <p:sp>
        <p:nvSpPr>
          <p:cNvPr id="386052" name="Rectangle 4"/>
          <p:cNvSpPr>
            <a:spLocks noChangeArrowheads="1"/>
          </p:cNvSpPr>
          <p:nvPr/>
        </p:nvSpPr>
        <p:spPr bwMode="auto">
          <a:xfrm>
            <a:off x="-1733" y="9282439"/>
            <a:ext cx="3246234" cy="49212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3" name="Rectangle 5"/>
          <p:cNvSpPr>
            <a:spLocks noChangeArrowheads="1"/>
          </p:cNvSpPr>
          <p:nvPr/>
        </p:nvSpPr>
        <p:spPr bwMode="auto">
          <a:xfrm>
            <a:off x="-1733" y="-1695"/>
            <a:ext cx="32462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4" name="Rectangle 6"/>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5" name="Rectangle 7"/>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56" name="Rectangle 8"/>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7" name="Rectangle 9"/>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8" name="Rectangle 10"/>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9" name="Rectangle 11"/>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60" name="Rectangle 12"/>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1" name="Rectangle 13"/>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2" name="Rectangle 14"/>
          <p:cNvSpPr>
            <a:spLocks noGrp="1" noRot="1" noChangeAspect="1" noChangeArrowheads="1" noTextEdit="1"/>
          </p:cNvSpPr>
          <p:nvPr>
            <p:ph type="sldImg"/>
          </p:nvPr>
        </p:nvSpPr>
        <p:spPr bwMode="auto">
          <a:xfrm>
            <a:off x="1314450" y="739775"/>
            <a:ext cx="4870450" cy="3652838"/>
          </a:xfrm>
          <a:noFill/>
          <a:ln cap="flat">
            <a:solidFill>
              <a:srgbClr val="000000"/>
            </a:solidFill>
            <a:miter lim="800000"/>
            <a:headEnd/>
            <a:tailEnd/>
          </a:ln>
        </p:spPr>
      </p:sp>
      <p:sp>
        <p:nvSpPr>
          <p:cNvPr id="386063" name="Rectangle 15"/>
          <p:cNvSpPr>
            <a:spLocks noGrp="1" noChangeArrowheads="1"/>
          </p:cNvSpPr>
          <p:nvPr>
            <p:ph type="body" idx="1"/>
          </p:nvPr>
        </p:nvSpPr>
        <p:spPr bwMode="auto">
          <a:noFill/>
          <a:ln>
            <a:miter lim="800000"/>
            <a:headEnd/>
            <a:tailEnd/>
          </a:ln>
        </p:spPr>
        <p:txBody>
          <a:bodyPr wrap="square" lIns="102741" tIns="53083" rIns="102741" bIns="53083" numCol="1" anchor="t" anchorCtr="0" compatLnSpc="1">
            <a:prstTxWarp prst="textNoShape">
              <a:avLst/>
            </a:prstTxWarp>
          </a:bodyPr>
          <a:lstStyle/>
          <a:p>
            <a:pPr eaLnBrk="1" hangingPunct="1"/>
            <a:endParaRPr lang="en-US"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1251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4239874" y="-1695"/>
            <a:ext cx="32514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1" name="Rectangle 3"/>
          <p:cNvSpPr>
            <a:spLocks noChangeArrowheads="1"/>
          </p:cNvSpPr>
          <p:nvPr/>
        </p:nvSpPr>
        <p:spPr bwMode="auto">
          <a:xfrm>
            <a:off x="4239874" y="9282439"/>
            <a:ext cx="3251434" cy="492121"/>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8</a:t>
            </a:r>
          </a:p>
        </p:txBody>
      </p:sp>
      <p:sp>
        <p:nvSpPr>
          <p:cNvPr id="386052" name="Rectangle 4"/>
          <p:cNvSpPr>
            <a:spLocks noChangeArrowheads="1"/>
          </p:cNvSpPr>
          <p:nvPr/>
        </p:nvSpPr>
        <p:spPr bwMode="auto">
          <a:xfrm>
            <a:off x="-1733" y="9282439"/>
            <a:ext cx="3246234" cy="49212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3" name="Rectangle 5"/>
          <p:cNvSpPr>
            <a:spLocks noChangeArrowheads="1"/>
          </p:cNvSpPr>
          <p:nvPr/>
        </p:nvSpPr>
        <p:spPr bwMode="auto">
          <a:xfrm>
            <a:off x="-1733" y="-1695"/>
            <a:ext cx="32462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4" name="Rectangle 6"/>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5" name="Rectangle 7"/>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56" name="Rectangle 8"/>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7" name="Rectangle 9"/>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8" name="Rectangle 10"/>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9" name="Rectangle 11"/>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60" name="Rectangle 12"/>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1" name="Rectangle 13"/>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2" name="Rectangle 14"/>
          <p:cNvSpPr>
            <a:spLocks noGrp="1" noRot="1" noChangeAspect="1" noChangeArrowheads="1" noTextEdit="1"/>
          </p:cNvSpPr>
          <p:nvPr>
            <p:ph type="sldImg"/>
          </p:nvPr>
        </p:nvSpPr>
        <p:spPr bwMode="auto">
          <a:xfrm>
            <a:off x="1314450" y="739775"/>
            <a:ext cx="4870450" cy="3652838"/>
          </a:xfrm>
          <a:noFill/>
          <a:ln cap="flat">
            <a:solidFill>
              <a:srgbClr val="000000"/>
            </a:solidFill>
            <a:miter lim="800000"/>
            <a:headEnd/>
            <a:tailEnd/>
          </a:ln>
        </p:spPr>
      </p:sp>
      <p:sp>
        <p:nvSpPr>
          <p:cNvPr id="386063" name="Rectangle 15"/>
          <p:cNvSpPr>
            <a:spLocks noGrp="1" noChangeArrowheads="1"/>
          </p:cNvSpPr>
          <p:nvPr>
            <p:ph type="body" idx="1"/>
          </p:nvPr>
        </p:nvSpPr>
        <p:spPr bwMode="auto">
          <a:noFill/>
          <a:ln>
            <a:miter lim="800000"/>
            <a:headEnd/>
            <a:tailEnd/>
          </a:ln>
        </p:spPr>
        <p:txBody>
          <a:bodyPr wrap="square" lIns="102741" tIns="53083" rIns="102741" bIns="53083" numCol="1" anchor="t" anchorCtr="0" compatLnSpc="1">
            <a:prstTxWarp prst="textNoShape">
              <a:avLst/>
            </a:prstTxWarp>
          </a:bodyPr>
          <a:lstStyle/>
          <a:p>
            <a:pPr eaLnBrk="1" hangingPunct="1"/>
            <a:endParaRPr lang="en-US"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7616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4239874" y="-1695"/>
            <a:ext cx="32514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1" name="Rectangle 3"/>
          <p:cNvSpPr>
            <a:spLocks noChangeArrowheads="1"/>
          </p:cNvSpPr>
          <p:nvPr/>
        </p:nvSpPr>
        <p:spPr bwMode="auto">
          <a:xfrm>
            <a:off x="4239874" y="9282439"/>
            <a:ext cx="3251434" cy="492121"/>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8</a:t>
            </a:r>
          </a:p>
        </p:txBody>
      </p:sp>
      <p:sp>
        <p:nvSpPr>
          <p:cNvPr id="386052" name="Rectangle 4"/>
          <p:cNvSpPr>
            <a:spLocks noChangeArrowheads="1"/>
          </p:cNvSpPr>
          <p:nvPr/>
        </p:nvSpPr>
        <p:spPr bwMode="auto">
          <a:xfrm>
            <a:off x="-1733" y="9282439"/>
            <a:ext cx="3246234" cy="49212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3" name="Rectangle 5"/>
          <p:cNvSpPr>
            <a:spLocks noChangeArrowheads="1"/>
          </p:cNvSpPr>
          <p:nvPr/>
        </p:nvSpPr>
        <p:spPr bwMode="auto">
          <a:xfrm>
            <a:off x="-1733" y="-1695"/>
            <a:ext cx="32462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4" name="Rectangle 6"/>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5" name="Rectangle 7"/>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56" name="Rectangle 8"/>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7" name="Rectangle 9"/>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8" name="Rectangle 10"/>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9" name="Rectangle 11"/>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60" name="Rectangle 12"/>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1" name="Rectangle 13"/>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2" name="Rectangle 14"/>
          <p:cNvSpPr>
            <a:spLocks noGrp="1" noRot="1" noChangeAspect="1" noChangeArrowheads="1" noTextEdit="1"/>
          </p:cNvSpPr>
          <p:nvPr>
            <p:ph type="sldImg"/>
          </p:nvPr>
        </p:nvSpPr>
        <p:spPr bwMode="auto">
          <a:xfrm>
            <a:off x="1314450" y="739775"/>
            <a:ext cx="4870450" cy="3652838"/>
          </a:xfrm>
          <a:noFill/>
          <a:ln cap="flat">
            <a:solidFill>
              <a:srgbClr val="000000"/>
            </a:solidFill>
            <a:miter lim="800000"/>
            <a:headEnd/>
            <a:tailEnd/>
          </a:ln>
        </p:spPr>
      </p:sp>
      <p:sp>
        <p:nvSpPr>
          <p:cNvPr id="386063" name="Rectangle 15"/>
          <p:cNvSpPr>
            <a:spLocks noGrp="1" noChangeArrowheads="1"/>
          </p:cNvSpPr>
          <p:nvPr>
            <p:ph type="body" idx="1"/>
          </p:nvPr>
        </p:nvSpPr>
        <p:spPr bwMode="auto">
          <a:noFill/>
          <a:ln>
            <a:miter lim="800000"/>
            <a:headEnd/>
            <a:tailEnd/>
          </a:ln>
        </p:spPr>
        <p:txBody>
          <a:bodyPr wrap="square" lIns="102741" tIns="53083" rIns="102741" bIns="53083" numCol="1" anchor="t" anchorCtr="0" compatLnSpc="1">
            <a:prstTxWarp prst="textNoShape">
              <a:avLst/>
            </a:prstTxWarp>
          </a:bodyPr>
          <a:lstStyle/>
          <a:p>
            <a:pPr eaLnBrk="1" hangingPunct="1"/>
            <a:r>
              <a:rPr lang="en-US" dirty="0"/>
              <a:t>You can ask your HUD rep to discuss your risk score with you. They can help you understand which Notice elements showed higher risk than other grantees and explore mitigation options.</a:t>
            </a:r>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6893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4239874" y="-1695"/>
            <a:ext cx="32514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1" name="Rectangle 3"/>
          <p:cNvSpPr>
            <a:spLocks noChangeArrowheads="1"/>
          </p:cNvSpPr>
          <p:nvPr/>
        </p:nvSpPr>
        <p:spPr bwMode="auto">
          <a:xfrm>
            <a:off x="4239874" y="9282439"/>
            <a:ext cx="3251434" cy="492121"/>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8</a:t>
            </a:r>
          </a:p>
        </p:txBody>
      </p:sp>
      <p:sp>
        <p:nvSpPr>
          <p:cNvPr id="386052" name="Rectangle 4"/>
          <p:cNvSpPr>
            <a:spLocks noChangeArrowheads="1"/>
          </p:cNvSpPr>
          <p:nvPr/>
        </p:nvSpPr>
        <p:spPr bwMode="auto">
          <a:xfrm>
            <a:off x="-1733" y="9282439"/>
            <a:ext cx="3246234" cy="49212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3" name="Rectangle 5"/>
          <p:cNvSpPr>
            <a:spLocks noChangeArrowheads="1"/>
          </p:cNvSpPr>
          <p:nvPr/>
        </p:nvSpPr>
        <p:spPr bwMode="auto">
          <a:xfrm>
            <a:off x="-1733" y="-1695"/>
            <a:ext cx="32462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4" name="Rectangle 6"/>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5" name="Rectangle 7"/>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56" name="Rectangle 8"/>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7" name="Rectangle 9"/>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8" name="Rectangle 10"/>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9" name="Rectangle 11"/>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60" name="Rectangle 12"/>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1" name="Rectangle 13"/>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2" name="Rectangle 14"/>
          <p:cNvSpPr>
            <a:spLocks noGrp="1" noRot="1" noChangeAspect="1" noChangeArrowheads="1" noTextEdit="1"/>
          </p:cNvSpPr>
          <p:nvPr>
            <p:ph type="sldImg"/>
          </p:nvPr>
        </p:nvSpPr>
        <p:spPr bwMode="auto">
          <a:xfrm>
            <a:off x="1314450" y="739775"/>
            <a:ext cx="4870450" cy="3652838"/>
          </a:xfrm>
          <a:noFill/>
          <a:ln cap="flat">
            <a:solidFill>
              <a:srgbClr val="000000"/>
            </a:solidFill>
            <a:miter lim="800000"/>
            <a:headEnd/>
            <a:tailEnd/>
          </a:ln>
        </p:spPr>
      </p:sp>
      <p:sp>
        <p:nvSpPr>
          <p:cNvPr id="386063" name="Rectangle 15"/>
          <p:cNvSpPr>
            <a:spLocks noGrp="1" noChangeArrowheads="1"/>
          </p:cNvSpPr>
          <p:nvPr>
            <p:ph type="body" idx="1"/>
          </p:nvPr>
        </p:nvSpPr>
        <p:spPr bwMode="auto">
          <a:noFill/>
          <a:ln>
            <a:miter lim="800000"/>
            <a:headEnd/>
            <a:tailEnd/>
          </a:ln>
        </p:spPr>
        <p:txBody>
          <a:bodyPr wrap="square" lIns="102741" tIns="53083" rIns="102741" bIns="53083" numCol="1" anchor="t" anchorCtr="0" compatLnSpc="1">
            <a:prstTxWarp prst="textNoShape">
              <a:avLst/>
            </a:prstTxWarp>
          </a:bodyPr>
          <a:lstStyle/>
          <a:p>
            <a:pPr eaLnBrk="1" hangingPunct="1"/>
            <a:r>
              <a:rPr lang="en-US" dirty="0"/>
              <a:t>Presentation was originally made for NCDA training conference. Topic requested by NCDA.</a:t>
            </a:r>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6706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4239874" y="-1695"/>
            <a:ext cx="32514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1" name="Rectangle 3"/>
          <p:cNvSpPr>
            <a:spLocks noChangeArrowheads="1"/>
          </p:cNvSpPr>
          <p:nvPr/>
        </p:nvSpPr>
        <p:spPr bwMode="auto">
          <a:xfrm>
            <a:off x="4239874" y="9282439"/>
            <a:ext cx="3251434" cy="492121"/>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8</a:t>
            </a:r>
          </a:p>
        </p:txBody>
      </p:sp>
      <p:sp>
        <p:nvSpPr>
          <p:cNvPr id="386052" name="Rectangle 4"/>
          <p:cNvSpPr>
            <a:spLocks noChangeArrowheads="1"/>
          </p:cNvSpPr>
          <p:nvPr/>
        </p:nvSpPr>
        <p:spPr bwMode="auto">
          <a:xfrm>
            <a:off x="-1733" y="9282439"/>
            <a:ext cx="3246234" cy="49212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3" name="Rectangle 5"/>
          <p:cNvSpPr>
            <a:spLocks noChangeArrowheads="1"/>
          </p:cNvSpPr>
          <p:nvPr/>
        </p:nvSpPr>
        <p:spPr bwMode="auto">
          <a:xfrm>
            <a:off x="-1733" y="-1695"/>
            <a:ext cx="32462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4" name="Rectangle 6"/>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5" name="Rectangle 7"/>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56" name="Rectangle 8"/>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7" name="Rectangle 9"/>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8" name="Rectangle 10"/>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9" name="Rectangle 11"/>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60" name="Rectangle 12"/>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1" name="Rectangle 13"/>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2" name="Rectangle 14"/>
          <p:cNvSpPr>
            <a:spLocks noGrp="1" noRot="1" noChangeAspect="1" noChangeArrowheads="1" noTextEdit="1"/>
          </p:cNvSpPr>
          <p:nvPr>
            <p:ph type="sldImg"/>
          </p:nvPr>
        </p:nvSpPr>
        <p:spPr bwMode="auto">
          <a:xfrm>
            <a:off x="1314450" y="739775"/>
            <a:ext cx="4870450" cy="3652838"/>
          </a:xfrm>
          <a:noFill/>
          <a:ln cap="flat">
            <a:solidFill>
              <a:srgbClr val="000000"/>
            </a:solidFill>
            <a:miter lim="800000"/>
            <a:headEnd/>
            <a:tailEnd/>
          </a:ln>
        </p:spPr>
      </p:sp>
      <p:sp>
        <p:nvSpPr>
          <p:cNvPr id="386063" name="Rectangle 15"/>
          <p:cNvSpPr>
            <a:spLocks noGrp="1" noChangeArrowheads="1"/>
          </p:cNvSpPr>
          <p:nvPr>
            <p:ph type="body" idx="1"/>
          </p:nvPr>
        </p:nvSpPr>
        <p:spPr bwMode="auto">
          <a:noFill/>
          <a:ln>
            <a:miter lim="800000"/>
            <a:headEnd/>
            <a:tailEnd/>
          </a:ln>
        </p:spPr>
        <p:txBody>
          <a:bodyPr wrap="square" lIns="102741" tIns="53083" rIns="102741" bIns="53083" numCol="1" anchor="t" anchorCtr="0" compatLnSpc="1">
            <a:prstTxWarp prst="textNoShape">
              <a:avLst/>
            </a:prstTxWarp>
          </a:bodyPr>
          <a:lstStyle/>
          <a:p>
            <a:pPr eaLnBrk="1" hangingPunct="1"/>
            <a:r>
              <a:rPr lang="en-US" dirty="0"/>
              <a:t>Transparency, documentation, multiple levels of approval, after-action review/audit</a:t>
            </a:r>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3892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4239874" y="-1695"/>
            <a:ext cx="32514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1" name="Rectangle 3"/>
          <p:cNvSpPr>
            <a:spLocks noChangeArrowheads="1"/>
          </p:cNvSpPr>
          <p:nvPr/>
        </p:nvSpPr>
        <p:spPr bwMode="auto">
          <a:xfrm>
            <a:off x="4239874" y="9282439"/>
            <a:ext cx="3251434" cy="492121"/>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8</a:t>
            </a:r>
          </a:p>
        </p:txBody>
      </p:sp>
      <p:sp>
        <p:nvSpPr>
          <p:cNvPr id="386052" name="Rectangle 4"/>
          <p:cNvSpPr>
            <a:spLocks noChangeArrowheads="1"/>
          </p:cNvSpPr>
          <p:nvPr/>
        </p:nvSpPr>
        <p:spPr bwMode="auto">
          <a:xfrm>
            <a:off x="-1733" y="9282439"/>
            <a:ext cx="3246234" cy="49212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3" name="Rectangle 5"/>
          <p:cNvSpPr>
            <a:spLocks noChangeArrowheads="1"/>
          </p:cNvSpPr>
          <p:nvPr/>
        </p:nvSpPr>
        <p:spPr bwMode="auto">
          <a:xfrm>
            <a:off x="-1733" y="-1695"/>
            <a:ext cx="32462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4" name="Rectangle 6"/>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5" name="Rectangle 7"/>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56" name="Rectangle 8"/>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7" name="Rectangle 9"/>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8" name="Rectangle 10"/>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9" name="Rectangle 11"/>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60" name="Rectangle 12"/>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1" name="Rectangle 13"/>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2" name="Rectangle 14"/>
          <p:cNvSpPr>
            <a:spLocks noGrp="1" noRot="1" noChangeAspect="1" noChangeArrowheads="1" noTextEdit="1"/>
          </p:cNvSpPr>
          <p:nvPr>
            <p:ph type="sldImg"/>
          </p:nvPr>
        </p:nvSpPr>
        <p:spPr bwMode="auto">
          <a:xfrm>
            <a:off x="1314450" y="739775"/>
            <a:ext cx="4870450" cy="3652838"/>
          </a:xfrm>
          <a:noFill/>
          <a:ln cap="flat">
            <a:solidFill>
              <a:srgbClr val="000000"/>
            </a:solidFill>
            <a:miter lim="800000"/>
            <a:headEnd/>
            <a:tailEnd/>
          </a:ln>
        </p:spPr>
      </p:sp>
      <p:sp>
        <p:nvSpPr>
          <p:cNvPr id="386063" name="Rectangle 15"/>
          <p:cNvSpPr>
            <a:spLocks noGrp="1" noChangeArrowheads="1"/>
          </p:cNvSpPr>
          <p:nvPr>
            <p:ph type="body" idx="1"/>
          </p:nvPr>
        </p:nvSpPr>
        <p:spPr bwMode="auto">
          <a:noFill/>
          <a:ln>
            <a:miter lim="800000"/>
            <a:headEnd/>
            <a:tailEnd/>
          </a:ln>
        </p:spPr>
        <p:txBody>
          <a:bodyPr wrap="square" lIns="102741" tIns="53083" rIns="102741" bIns="53083" numCol="1" anchor="t" anchorCtr="0" compatLnSpc="1">
            <a:prstTxWarp prst="textNoShape">
              <a:avLst/>
            </a:prstTxWarp>
          </a:bodyPr>
          <a:lstStyle/>
          <a:p>
            <a:pPr eaLnBrk="1" hangingPunct="1"/>
            <a:endParaRPr lang="en-US"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4582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4239874" y="-1695"/>
            <a:ext cx="32514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1" name="Rectangle 3"/>
          <p:cNvSpPr>
            <a:spLocks noChangeArrowheads="1"/>
          </p:cNvSpPr>
          <p:nvPr/>
        </p:nvSpPr>
        <p:spPr bwMode="auto">
          <a:xfrm>
            <a:off x="4239874" y="9282439"/>
            <a:ext cx="3251434" cy="492121"/>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8</a:t>
            </a:r>
          </a:p>
        </p:txBody>
      </p:sp>
      <p:sp>
        <p:nvSpPr>
          <p:cNvPr id="386052" name="Rectangle 4"/>
          <p:cNvSpPr>
            <a:spLocks noChangeArrowheads="1"/>
          </p:cNvSpPr>
          <p:nvPr/>
        </p:nvSpPr>
        <p:spPr bwMode="auto">
          <a:xfrm>
            <a:off x="-1733" y="9282439"/>
            <a:ext cx="3246234" cy="49212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3" name="Rectangle 5"/>
          <p:cNvSpPr>
            <a:spLocks noChangeArrowheads="1"/>
          </p:cNvSpPr>
          <p:nvPr/>
        </p:nvSpPr>
        <p:spPr bwMode="auto">
          <a:xfrm>
            <a:off x="-1733" y="-1695"/>
            <a:ext cx="32462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4" name="Rectangle 6"/>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5" name="Rectangle 7"/>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56" name="Rectangle 8"/>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7" name="Rectangle 9"/>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8" name="Rectangle 10"/>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9" name="Rectangle 11"/>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60" name="Rectangle 12"/>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1" name="Rectangle 13"/>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2" name="Rectangle 14"/>
          <p:cNvSpPr>
            <a:spLocks noGrp="1" noRot="1" noChangeAspect="1" noChangeArrowheads="1" noTextEdit="1"/>
          </p:cNvSpPr>
          <p:nvPr>
            <p:ph type="sldImg"/>
          </p:nvPr>
        </p:nvSpPr>
        <p:spPr bwMode="auto">
          <a:xfrm>
            <a:off x="1314450" y="739775"/>
            <a:ext cx="4870450" cy="3652838"/>
          </a:xfrm>
          <a:noFill/>
          <a:ln cap="flat">
            <a:solidFill>
              <a:srgbClr val="000000"/>
            </a:solidFill>
            <a:miter lim="800000"/>
            <a:headEnd/>
            <a:tailEnd/>
          </a:ln>
        </p:spPr>
      </p:sp>
      <p:sp>
        <p:nvSpPr>
          <p:cNvPr id="386063" name="Rectangle 15"/>
          <p:cNvSpPr>
            <a:spLocks noGrp="1" noChangeArrowheads="1"/>
          </p:cNvSpPr>
          <p:nvPr>
            <p:ph type="body" idx="1"/>
          </p:nvPr>
        </p:nvSpPr>
        <p:spPr bwMode="auto">
          <a:noFill/>
          <a:ln>
            <a:miter lim="800000"/>
            <a:headEnd/>
            <a:tailEnd/>
          </a:ln>
        </p:spPr>
        <p:txBody>
          <a:bodyPr wrap="square" lIns="102741" tIns="53083" rIns="102741" bIns="53083" numCol="1" anchor="t" anchorCtr="0" compatLnSpc="1">
            <a:prstTxWarp prst="textNoShape">
              <a:avLst/>
            </a:prstTxWarp>
          </a:bodyPr>
          <a:lstStyle/>
          <a:p>
            <a:pPr eaLnBrk="1" hangingPunct="1"/>
            <a:endParaRPr lang="en-US"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0174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4239874" y="-1695"/>
            <a:ext cx="32514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1" name="Rectangle 3"/>
          <p:cNvSpPr>
            <a:spLocks noChangeArrowheads="1"/>
          </p:cNvSpPr>
          <p:nvPr/>
        </p:nvSpPr>
        <p:spPr bwMode="auto">
          <a:xfrm>
            <a:off x="4239874" y="9282439"/>
            <a:ext cx="3251434" cy="492121"/>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8</a:t>
            </a:r>
          </a:p>
        </p:txBody>
      </p:sp>
      <p:sp>
        <p:nvSpPr>
          <p:cNvPr id="386052" name="Rectangle 4"/>
          <p:cNvSpPr>
            <a:spLocks noChangeArrowheads="1"/>
          </p:cNvSpPr>
          <p:nvPr/>
        </p:nvSpPr>
        <p:spPr bwMode="auto">
          <a:xfrm>
            <a:off x="-1733" y="9282439"/>
            <a:ext cx="3246234" cy="49212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3" name="Rectangle 5"/>
          <p:cNvSpPr>
            <a:spLocks noChangeArrowheads="1"/>
          </p:cNvSpPr>
          <p:nvPr/>
        </p:nvSpPr>
        <p:spPr bwMode="auto">
          <a:xfrm>
            <a:off x="-1733" y="-1695"/>
            <a:ext cx="32462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4" name="Rectangle 6"/>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5" name="Rectangle 7"/>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56" name="Rectangle 8"/>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7" name="Rectangle 9"/>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8" name="Rectangle 10"/>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9" name="Rectangle 11"/>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60" name="Rectangle 12"/>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1" name="Rectangle 13"/>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2" name="Rectangle 14"/>
          <p:cNvSpPr>
            <a:spLocks noGrp="1" noRot="1" noChangeAspect="1" noChangeArrowheads="1" noTextEdit="1"/>
          </p:cNvSpPr>
          <p:nvPr>
            <p:ph type="sldImg"/>
          </p:nvPr>
        </p:nvSpPr>
        <p:spPr bwMode="auto">
          <a:xfrm>
            <a:off x="1314450" y="739775"/>
            <a:ext cx="4870450" cy="3652838"/>
          </a:xfrm>
          <a:noFill/>
          <a:ln cap="flat">
            <a:solidFill>
              <a:srgbClr val="000000"/>
            </a:solidFill>
            <a:miter lim="800000"/>
            <a:headEnd/>
            <a:tailEnd/>
          </a:ln>
        </p:spPr>
      </p:sp>
      <p:sp>
        <p:nvSpPr>
          <p:cNvPr id="386063" name="Rectangle 15"/>
          <p:cNvSpPr>
            <a:spLocks noGrp="1" noChangeArrowheads="1"/>
          </p:cNvSpPr>
          <p:nvPr>
            <p:ph type="body" idx="1"/>
          </p:nvPr>
        </p:nvSpPr>
        <p:spPr bwMode="auto">
          <a:noFill/>
          <a:ln>
            <a:miter lim="800000"/>
            <a:headEnd/>
            <a:tailEnd/>
          </a:ln>
        </p:spPr>
        <p:txBody>
          <a:bodyPr wrap="square" lIns="102741" tIns="53083" rIns="102741" bIns="53083" numCol="1" anchor="t" anchorCtr="0" compatLnSpc="1">
            <a:prstTxWarp prst="textNoShape">
              <a:avLst/>
            </a:prstTxWarp>
          </a:bodyPr>
          <a:lstStyle/>
          <a:p>
            <a:pPr eaLnBrk="1" hangingPunct="1"/>
            <a:r>
              <a:rPr lang="en-US" dirty="0"/>
              <a:t>What is the different in approach between the two examples? Which would work better for leaders and which for staff? Thoughts?</a:t>
            </a:r>
          </a:p>
          <a:p>
            <a:pPr eaLnBrk="1" hangingPunct="1"/>
            <a:endParaRPr lang="en-US"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8494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4239874" y="-1695"/>
            <a:ext cx="32514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1" name="Rectangle 3"/>
          <p:cNvSpPr>
            <a:spLocks noChangeArrowheads="1"/>
          </p:cNvSpPr>
          <p:nvPr/>
        </p:nvSpPr>
        <p:spPr bwMode="auto">
          <a:xfrm>
            <a:off x="4239874" y="9282439"/>
            <a:ext cx="3251434" cy="492121"/>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8</a:t>
            </a:r>
          </a:p>
        </p:txBody>
      </p:sp>
      <p:sp>
        <p:nvSpPr>
          <p:cNvPr id="386052" name="Rectangle 4"/>
          <p:cNvSpPr>
            <a:spLocks noChangeArrowheads="1"/>
          </p:cNvSpPr>
          <p:nvPr/>
        </p:nvSpPr>
        <p:spPr bwMode="auto">
          <a:xfrm>
            <a:off x="-1733" y="9282439"/>
            <a:ext cx="3246234" cy="49212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3" name="Rectangle 5"/>
          <p:cNvSpPr>
            <a:spLocks noChangeArrowheads="1"/>
          </p:cNvSpPr>
          <p:nvPr/>
        </p:nvSpPr>
        <p:spPr bwMode="auto">
          <a:xfrm>
            <a:off x="-1733" y="-1695"/>
            <a:ext cx="32462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4" name="Rectangle 6"/>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5" name="Rectangle 7"/>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56" name="Rectangle 8"/>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7" name="Rectangle 9"/>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8" name="Rectangle 10"/>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9" name="Rectangle 11"/>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60" name="Rectangle 12"/>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1" name="Rectangle 13"/>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2" name="Rectangle 14"/>
          <p:cNvSpPr>
            <a:spLocks noGrp="1" noRot="1" noChangeAspect="1" noChangeArrowheads="1" noTextEdit="1"/>
          </p:cNvSpPr>
          <p:nvPr>
            <p:ph type="sldImg"/>
          </p:nvPr>
        </p:nvSpPr>
        <p:spPr bwMode="auto">
          <a:xfrm>
            <a:off x="1314450" y="739775"/>
            <a:ext cx="4870450" cy="3652838"/>
          </a:xfrm>
          <a:noFill/>
          <a:ln cap="flat">
            <a:solidFill>
              <a:srgbClr val="000000"/>
            </a:solidFill>
            <a:miter lim="800000"/>
            <a:headEnd/>
            <a:tailEnd/>
          </a:ln>
        </p:spPr>
      </p:sp>
      <p:sp>
        <p:nvSpPr>
          <p:cNvPr id="386063" name="Rectangle 15"/>
          <p:cNvSpPr>
            <a:spLocks noGrp="1" noChangeArrowheads="1"/>
          </p:cNvSpPr>
          <p:nvPr>
            <p:ph type="body" idx="1"/>
          </p:nvPr>
        </p:nvSpPr>
        <p:spPr bwMode="auto">
          <a:noFill/>
          <a:ln>
            <a:miter lim="800000"/>
            <a:headEnd/>
            <a:tailEnd/>
          </a:ln>
        </p:spPr>
        <p:txBody>
          <a:bodyPr wrap="square" lIns="102741" tIns="53083" rIns="102741" bIns="53083" numCol="1" anchor="t" anchorCtr="0" compatLnSpc="1">
            <a:prstTxWarp prst="textNoShape">
              <a:avLst/>
            </a:prstTxWarp>
          </a:bodyPr>
          <a:lstStyle/>
          <a:p>
            <a:pPr eaLnBrk="1" hangingPunct="1"/>
            <a:r>
              <a:rPr lang="en-US" dirty="0"/>
              <a:t>Ethics is a practice that colors many aspects of program design, staffing, policies and procedures, and implementation. There are rules-based approaches and culture-based approaches to ethics. Both can work. Most workplaces incorporate both. There can be a strong interaction between an ethical culture and a </a:t>
            </a:r>
            <a:r>
              <a:rPr lang="en-US"/>
              <a:t>customer-service culture.</a:t>
            </a:r>
            <a:endParaRPr lang="en-US"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8346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4239874" y="-1695"/>
            <a:ext cx="32514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1" name="Rectangle 3"/>
          <p:cNvSpPr>
            <a:spLocks noChangeArrowheads="1"/>
          </p:cNvSpPr>
          <p:nvPr/>
        </p:nvSpPr>
        <p:spPr bwMode="auto">
          <a:xfrm>
            <a:off x="4239874" y="9282439"/>
            <a:ext cx="3251434" cy="492121"/>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8</a:t>
            </a:r>
          </a:p>
        </p:txBody>
      </p:sp>
      <p:sp>
        <p:nvSpPr>
          <p:cNvPr id="386052" name="Rectangle 4"/>
          <p:cNvSpPr>
            <a:spLocks noChangeArrowheads="1"/>
          </p:cNvSpPr>
          <p:nvPr/>
        </p:nvSpPr>
        <p:spPr bwMode="auto">
          <a:xfrm>
            <a:off x="-1733" y="9282439"/>
            <a:ext cx="3246234" cy="49212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3" name="Rectangle 5"/>
          <p:cNvSpPr>
            <a:spLocks noChangeArrowheads="1"/>
          </p:cNvSpPr>
          <p:nvPr/>
        </p:nvSpPr>
        <p:spPr bwMode="auto">
          <a:xfrm>
            <a:off x="-1733" y="-1695"/>
            <a:ext cx="32462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4" name="Rectangle 6"/>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5" name="Rectangle 7"/>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56" name="Rectangle 8"/>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7" name="Rectangle 9"/>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8" name="Rectangle 10"/>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9" name="Rectangle 11"/>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60" name="Rectangle 12"/>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1" name="Rectangle 13"/>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2" name="Rectangle 14"/>
          <p:cNvSpPr>
            <a:spLocks noGrp="1" noRot="1" noChangeAspect="1" noChangeArrowheads="1" noTextEdit="1"/>
          </p:cNvSpPr>
          <p:nvPr>
            <p:ph type="sldImg"/>
          </p:nvPr>
        </p:nvSpPr>
        <p:spPr bwMode="auto">
          <a:xfrm>
            <a:off x="1314450" y="739775"/>
            <a:ext cx="4870450" cy="3652838"/>
          </a:xfrm>
          <a:noFill/>
          <a:ln cap="flat">
            <a:solidFill>
              <a:srgbClr val="000000"/>
            </a:solidFill>
            <a:miter lim="800000"/>
            <a:headEnd/>
            <a:tailEnd/>
          </a:ln>
        </p:spPr>
      </p:sp>
      <p:sp>
        <p:nvSpPr>
          <p:cNvPr id="386063" name="Rectangle 15"/>
          <p:cNvSpPr>
            <a:spLocks noGrp="1" noChangeArrowheads="1"/>
          </p:cNvSpPr>
          <p:nvPr>
            <p:ph type="body" idx="1"/>
          </p:nvPr>
        </p:nvSpPr>
        <p:spPr bwMode="auto">
          <a:noFill/>
          <a:ln>
            <a:miter lim="800000"/>
            <a:headEnd/>
            <a:tailEnd/>
          </a:ln>
        </p:spPr>
        <p:txBody>
          <a:bodyPr wrap="square" lIns="102741" tIns="53083" rIns="102741" bIns="53083" numCol="1" anchor="t" anchorCtr="0" compatLnSpc="1">
            <a:prstTxWarp prst="textNoShape">
              <a:avLst/>
            </a:prstTxWarp>
          </a:bodyPr>
          <a:lstStyle/>
          <a:p>
            <a:pPr eaLnBrk="1" hangingPunct="1"/>
            <a:r>
              <a:rPr lang="en-US" dirty="0"/>
              <a:t>Opportunity and stress are strong predictors </a:t>
            </a:r>
            <a:r>
              <a:rPr lang="en-US"/>
              <a:t>for ethics issues. </a:t>
            </a:r>
            <a:endParaRPr lang="en-US"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1107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4239874" y="-1695"/>
            <a:ext cx="32514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1" name="Rectangle 3"/>
          <p:cNvSpPr>
            <a:spLocks noChangeArrowheads="1"/>
          </p:cNvSpPr>
          <p:nvPr/>
        </p:nvSpPr>
        <p:spPr bwMode="auto">
          <a:xfrm>
            <a:off x="4239874" y="9282439"/>
            <a:ext cx="3251434" cy="492121"/>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8</a:t>
            </a:r>
          </a:p>
        </p:txBody>
      </p:sp>
      <p:sp>
        <p:nvSpPr>
          <p:cNvPr id="386052" name="Rectangle 4"/>
          <p:cNvSpPr>
            <a:spLocks noChangeArrowheads="1"/>
          </p:cNvSpPr>
          <p:nvPr/>
        </p:nvSpPr>
        <p:spPr bwMode="auto">
          <a:xfrm>
            <a:off x="-1733" y="9282439"/>
            <a:ext cx="3246234" cy="49212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3" name="Rectangle 5"/>
          <p:cNvSpPr>
            <a:spLocks noChangeArrowheads="1"/>
          </p:cNvSpPr>
          <p:nvPr/>
        </p:nvSpPr>
        <p:spPr bwMode="auto">
          <a:xfrm>
            <a:off x="-1733" y="-1695"/>
            <a:ext cx="32462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4" name="Rectangle 6"/>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5" name="Rectangle 7"/>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56" name="Rectangle 8"/>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7" name="Rectangle 9"/>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8" name="Rectangle 10"/>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9" name="Rectangle 11"/>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60" name="Rectangle 12"/>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1" name="Rectangle 13"/>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2" name="Rectangle 14"/>
          <p:cNvSpPr>
            <a:spLocks noGrp="1" noRot="1" noChangeAspect="1" noChangeArrowheads="1" noTextEdit="1"/>
          </p:cNvSpPr>
          <p:nvPr>
            <p:ph type="sldImg"/>
          </p:nvPr>
        </p:nvSpPr>
        <p:spPr bwMode="auto">
          <a:xfrm>
            <a:off x="1314450" y="739775"/>
            <a:ext cx="4870450" cy="3652838"/>
          </a:xfrm>
          <a:noFill/>
          <a:ln cap="flat">
            <a:solidFill>
              <a:srgbClr val="000000"/>
            </a:solidFill>
            <a:miter lim="800000"/>
            <a:headEnd/>
            <a:tailEnd/>
          </a:ln>
        </p:spPr>
      </p:sp>
      <p:sp>
        <p:nvSpPr>
          <p:cNvPr id="386063" name="Rectangle 15"/>
          <p:cNvSpPr>
            <a:spLocks noGrp="1" noChangeArrowheads="1"/>
          </p:cNvSpPr>
          <p:nvPr>
            <p:ph type="body" idx="1"/>
          </p:nvPr>
        </p:nvSpPr>
        <p:spPr bwMode="auto">
          <a:noFill/>
          <a:ln>
            <a:miter lim="800000"/>
            <a:headEnd/>
            <a:tailEnd/>
          </a:ln>
        </p:spPr>
        <p:txBody>
          <a:bodyPr wrap="square" lIns="102741" tIns="53083" rIns="102741" bIns="53083" numCol="1" anchor="t" anchorCtr="0" compatLnSpc="1">
            <a:prstTxWarp prst="textNoShape">
              <a:avLst/>
            </a:prstTxWarp>
          </a:bodyPr>
          <a:lstStyle/>
          <a:p>
            <a:pPr eaLnBrk="1" hangingPunct="1"/>
            <a:r>
              <a:rPr lang="en-US" dirty="0"/>
              <a:t>Use the CPD Monitoring Handbook links for Overall Management and Financial Management (Chapter 34). Note that HUD updated Chapter 34 in 2020 to re-integrate consideration of internal controls in financial management reviews.</a:t>
            </a:r>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7993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4239874" y="-1695"/>
            <a:ext cx="32514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1" name="Rectangle 3"/>
          <p:cNvSpPr>
            <a:spLocks noChangeArrowheads="1"/>
          </p:cNvSpPr>
          <p:nvPr/>
        </p:nvSpPr>
        <p:spPr bwMode="auto">
          <a:xfrm>
            <a:off x="4239874" y="9282439"/>
            <a:ext cx="3251434" cy="492121"/>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8</a:t>
            </a:r>
          </a:p>
        </p:txBody>
      </p:sp>
      <p:sp>
        <p:nvSpPr>
          <p:cNvPr id="386052" name="Rectangle 4"/>
          <p:cNvSpPr>
            <a:spLocks noChangeArrowheads="1"/>
          </p:cNvSpPr>
          <p:nvPr/>
        </p:nvSpPr>
        <p:spPr bwMode="auto">
          <a:xfrm>
            <a:off x="-1733" y="9282439"/>
            <a:ext cx="3246234" cy="49212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3" name="Rectangle 5"/>
          <p:cNvSpPr>
            <a:spLocks noChangeArrowheads="1"/>
          </p:cNvSpPr>
          <p:nvPr/>
        </p:nvSpPr>
        <p:spPr bwMode="auto">
          <a:xfrm>
            <a:off x="-1733" y="-1695"/>
            <a:ext cx="32462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4" name="Rectangle 6"/>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5" name="Rectangle 7"/>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56" name="Rectangle 8"/>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7" name="Rectangle 9"/>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8" name="Rectangle 10"/>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9" name="Rectangle 11"/>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60" name="Rectangle 12"/>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1" name="Rectangle 13"/>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2" name="Rectangle 14"/>
          <p:cNvSpPr>
            <a:spLocks noGrp="1" noRot="1" noChangeAspect="1" noChangeArrowheads="1" noTextEdit="1"/>
          </p:cNvSpPr>
          <p:nvPr>
            <p:ph type="sldImg"/>
          </p:nvPr>
        </p:nvSpPr>
        <p:spPr bwMode="auto">
          <a:xfrm>
            <a:off x="1314450" y="739775"/>
            <a:ext cx="4870450" cy="3652838"/>
          </a:xfrm>
          <a:noFill/>
          <a:ln cap="flat">
            <a:solidFill>
              <a:srgbClr val="000000"/>
            </a:solidFill>
            <a:miter lim="800000"/>
            <a:headEnd/>
            <a:tailEnd/>
          </a:ln>
        </p:spPr>
      </p:sp>
      <p:sp>
        <p:nvSpPr>
          <p:cNvPr id="386063" name="Rectangle 15"/>
          <p:cNvSpPr>
            <a:spLocks noGrp="1" noChangeArrowheads="1"/>
          </p:cNvSpPr>
          <p:nvPr>
            <p:ph type="body" idx="1"/>
          </p:nvPr>
        </p:nvSpPr>
        <p:spPr bwMode="auto">
          <a:noFill/>
          <a:ln>
            <a:miter lim="800000"/>
            <a:headEnd/>
            <a:tailEnd/>
          </a:ln>
        </p:spPr>
        <p:txBody>
          <a:bodyPr wrap="square" lIns="102741" tIns="53083" rIns="102741" bIns="53083" numCol="1" anchor="t" anchorCtr="0" compatLnSpc="1">
            <a:prstTxWarp prst="textNoShape">
              <a:avLst/>
            </a:prstTxWarp>
          </a:bodyPr>
          <a:lstStyle/>
          <a:p>
            <a:pPr eaLnBrk="1" hangingPunct="1"/>
            <a:r>
              <a:rPr lang="en-US" dirty="0"/>
              <a:t>This provision gets overlooked a lot. </a:t>
            </a:r>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6687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4239874" y="-1695"/>
            <a:ext cx="32514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1" name="Rectangle 3"/>
          <p:cNvSpPr>
            <a:spLocks noChangeArrowheads="1"/>
          </p:cNvSpPr>
          <p:nvPr/>
        </p:nvSpPr>
        <p:spPr bwMode="auto">
          <a:xfrm>
            <a:off x="4239874" y="9282439"/>
            <a:ext cx="3251434" cy="492121"/>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8</a:t>
            </a:r>
          </a:p>
        </p:txBody>
      </p:sp>
      <p:sp>
        <p:nvSpPr>
          <p:cNvPr id="386052" name="Rectangle 4"/>
          <p:cNvSpPr>
            <a:spLocks noChangeArrowheads="1"/>
          </p:cNvSpPr>
          <p:nvPr/>
        </p:nvSpPr>
        <p:spPr bwMode="auto">
          <a:xfrm>
            <a:off x="-1733" y="9282439"/>
            <a:ext cx="3246234" cy="49212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3" name="Rectangle 5"/>
          <p:cNvSpPr>
            <a:spLocks noChangeArrowheads="1"/>
          </p:cNvSpPr>
          <p:nvPr/>
        </p:nvSpPr>
        <p:spPr bwMode="auto">
          <a:xfrm>
            <a:off x="-1733" y="-1695"/>
            <a:ext cx="32462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4" name="Rectangle 6"/>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5" name="Rectangle 7"/>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56" name="Rectangle 8"/>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7" name="Rectangle 9"/>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8" name="Rectangle 10"/>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9" name="Rectangle 11"/>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60" name="Rectangle 12"/>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1" name="Rectangle 13"/>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2" name="Rectangle 14"/>
          <p:cNvSpPr>
            <a:spLocks noGrp="1" noRot="1" noChangeAspect="1" noChangeArrowheads="1" noTextEdit="1"/>
          </p:cNvSpPr>
          <p:nvPr>
            <p:ph type="sldImg"/>
          </p:nvPr>
        </p:nvSpPr>
        <p:spPr bwMode="auto">
          <a:xfrm>
            <a:off x="1314450" y="739775"/>
            <a:ext cx="4870450" cy="3652838"/>
          </a:xfrm>
          <a:noFill/>
          <a:ln cap="flat">
            <a:solidFill>
              <a:srgbClr val="000000"/>
            </a:solidFill>
            <a:miter lim="800000"/>
            <a:headEnd/>
            <a:tailEnd/>
          </a:ln>
        </p:spPr>
      </p:sp>
      <p:sp>
        <p:nvSpPr>
          <p:cNvPr id="386063" name="Rectangle 15"/>
          <p:cNvSpPr>
            <a:spLocks noGrp="1" noChangeArrowheads="1"/>
          </p:cNvSpPr>
          <p:nvPr>
            <p:ph type="body" idx="1"/>
          </p:nvPr>
        </p:nvSpPr>
        <p:spPr bwMode="auto">
          <a:noFill/>
          <a:ln>
            <a:miter lim="800000"/>
            <a:headEnd/>
            <a:tailEnd/>
          </a:ln>
        </p:spPr>
        <p:txBody>
          <a:bodyPr wrap="square" lIns="102741" tIns="53083" rIns="102741" bIns="53083" numCol="1" anchor="t" anchorCtr="0" compatLnSpc="1">
            <a:prstTxWarp prst="textNoShape">
              <a:avLst/>
            </a:prstTxWarp>
          </a:bodyPr>
          <a:lstStyle/>
          <a:p>
            <a:pPr eaLnBrk="1" hangingPunct="1"/>
            <a:r>
              <a:rPr lang="en-US" dirty="0"/>
              <a:t>Conflict of interest is forbidden both because a conflicted person may make choices less advantageous to the government, and because conflicts (and perceived conflicts) undermine trust that programs are being carried out in a fair and impartial manner. This is an example of a rules + culture = stronger ethical implementation.</a:t>
            </a:r>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0806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4239874" y="-1695"/>
            <a:ext cx="32514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1" name="Rectangle 3"/>
          <p:cNvSpPr>
            <a:spLocks noChangeArrowheads="1"/>
          </p:cNvSpPr>
          <p:nvPr/>
        </p:nvSpPr>
        <p:spPr bwMode="auto">
          <a:xfrm>
            <a:off x="4239874" y="9282439"/>
            <a:ext cx="3251434" cy="492121"/>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8</a:t>
            </a:r>
          </a:p>
        </p:txBody>
      </p:sp>
      <p:sp>
        <p:nvSpPr>
          <p:cNvPr id="386052" name="Rectangle 4"/>
          <p:cNvSpPr>
            <a:spLocks noChangeArrowheads="1"/>
          </p:cNvSpPr>
          <p:nvPr/>
        </p:nvSpPr>
        <p:spPr bwMode="auto">
          <a:xfrm>
            <a:off x="-1733" y="9282439"/>
            <a:ext cx="3246234" cy="49212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3" name="Rectangle 5"/>
          <p:cNvSpPr>
            <a:spLocks noChangeArrowheads="1"/>
          </p:cNvSpPr>
          <p:nvPr/>
        </p:nvSpPr>
        <p:spPr bwMode="auto">
          <a:xfrm>
            <a:off x="-1733" y="-1695"/>
            <a:ext cx="32462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4" name="Rectangle 6"/>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5" name="Rectangle 7"/>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56" name="Rectangle 8"/>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7" name="Rectangle 9"/>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8" name="Rectangle 10"/>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9" name="Rectangle 11"/>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60" name="Rectangle 12"/>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1" name="Rectangle 13"/>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2" name="Rectangle 14"/>
          <p:cNvSpPr>
            <a:spLocks noGrp="1" noRot="1" noChangeAspect="1" noChangeArrowheads="1" noTextEdit="1"/>
          </p:cNvSpPr>
          <p:nvPr>
            <p:ph type="sldImg"/>
          </p:nvPr>
        </p:nvSpPr>
        <p:spPr bwMode="auto">
          <a:xfrm>
            <a:off x="1314450" y="739775"/>
            <a:ext cx="4870450" cy="3652838"/>
          </a:xfrm>
          <a:noFill/>
          <a:ln cap="flat">
            <a:solidFill>
              <a:srgbClr val="000000"/>
            </a:solidFill>
            <a:miter lim="800000"/>
            <a:headEnd/>
            <a:tailEnd/>
          </a:ln>
        </p:spPr>
      </p:sp>
      <p:sp>
        <p:nvSpPr>
          <p:cNvPr id="386063" name="Rectangle 15"/>
          <p:cNvSpPr>
            <a:spLocks noGrp="1" noChangeArrowheads="1"/>
          </p:cNvSpPr>
          <p:nvPr>
            <p:ph type="body" idx="1"/>
          </p:nvPr>
        </p:nvSpPr>
        <p:spPr bwMode="auto">
          <a:noFill/>
          <a:ln>
            <a:miter lim="800000"/>
            <a:headEnd/>
            <a:tailEnd/>
          </a:ln>
        </p:spPr>
        <p:txBody>
          <a:bodyPr wrap="square" lIns="102741" tIns="53083" rIns="102741" bIns="53083" numCol="1" anchor="t" anchorCtr="0" compatLnSpc="1">
            <a:prstTxWarp prst="textNoShape">
              <a:avLst/>
            </a:prstTxWarp>
          </a:bodyPr>
          <a:lstStyle/>
          <a:p>
            <a:pPr eaLnBrk="1" hangingPunct="1"/>
            <a:r>
              <a:rPr lang="en-US" dirty="0"/>
              <a:t>Training staff and managers how to find the red flags is good. Embedding compliance into all program documents, procedures, codes creates an even stronger foundation for compliance. Culture + rules.</a:t>
            </a:r>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5739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4239874" y="-1695"/>
            <a:ext cx="32514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1" name="Rectangle 3"/>
          <p:cNvSpPr>
            <a:spLocks noChangeArrowheads="1"/>
          </p:cNvSpPr>
          <p:nvPr/>
        </p:nvSpPr>
        <p:spPr bwMode="auto">
          <a:xfrm>
            <a:off x="4239874" y="9282439"/>
            <a:ext cx="3251434" cy="492121"/>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8</a:t>
            </a:r>
          </a:p>
        </p:txBody>
      </p:sp>
      <p:sp>
        <p:nvSpPr>
          <p:cNvPr id="386052" name="Rectangle 4"/>
          <p:cNvSpPr>
            <a:spLocks noChangeArrowheads="1"/>
          </p:cNvSpPr>
          <p:nvPr/>
        </p:nvSpPr>
        <p:spPr bwMode="auto">
          <a:xfrm>
            <a:off x="-1733" y="9282439"/>
            <a:ext cx="3246234" cy="49212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3" name="Rectangle 5"/>
          <p:cNvSpPr>
            <a:spLocks noChangeArrowheads="1"/>
          </p:cNvSpPr>
          <p:nvPr/>
        </p:nvSpPr>
        <p:spPr bwMode="auto">
          <a:xfrm>
            <a:off x="-1733" y="-1695"/>
            <a:ext cx="3246234" cy="488729"/>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4" name="Rectangle 6"/>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5" name="Rectangle 7"/>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56" name="Rectangle 8"/>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7" name="Rectangle 9"/>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8" name="Rectangle 10"/>
          <p:cNvSpPr>
            <a:spLocks noChangeArrowheads="1"/>
          </p:cNvSpPr>
          <p:nvPr/>
        </p:nvSpPr>
        <p:spPr bwMode="auto">
          <a:xfrm>
            <a:off x="4238141" y="4"/>
            <a:ext cx="32497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59" name="Rectangle 11"/>
          <p:cNvSpPr>
            <a:spLocks noChangeArrowheads="1"/>
          </p:cNvSpPr>
          <p:nvPr/>
        </p:nvSpPr>
        <p:spPr bwMode="auto">
          <a:xfrm>
            <a:off x="4238141" y="9282435"/>
            <a:ext cx="3249700" cy="490425"/>
          </a:xfrm>
          <a:prstGeom prst="rect">
            <a:avLst/>
          </a:prstGeom>
          <a:noFill/>
          <a:ln w="12700">
            <a:noFill/>
            <a:miter lim="800000"/>
            <a:headEnd/>
            <a:tailEnd/>
          </a:ln>
        </p:spPr>
        <p:txBody>
          <a:bodyPr lIns="20548" tIns="0" rIns="20548" bIns="0" anchor="b"/>
          <a:lstStyle/>
          <a:p>
            <a:pPr marL="0" marR="0" lvl="0" indent="0" algn="r" defTabSz="1027276"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pitchFamily="18" charset="0"/>
                <a:ea typeface="+mn-ea"/>
                <a:cs typeface="+mn-cs"/>
              </a:rPr>
              <a:t>7</a:t>
            </a:r>
          </a:p>
        </p:txBody>
      </p:sp>
      <p:sp>
        <p:nvSpPr>
          <p:cNvPr id="386060" name="Rectangle 12"/>
          <p:cNvSpPr>
            <a:spLocks noChangeArrowheads="1"/>
          </p:cNvSpPr>
          <p:nvPr/>
        </p:nvSpPr>
        <p:spPr bwMode="auto">
          <a:xfrm>
            <a:off x="4" y="9282435"/>
            <a:ext cx="3244500" cy="490425"/>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1" name="Rectangle 13"/>
          <p:cNvSpPr>
            <a:spLocks noChangeArrowheads="1"/>
          </p:cNvSpPr>
          <p:nvPr/>
        </p:nvSpPr>
        <p:spPr bwMode="auto">
          <a:xfrm>
            <a:off x="4" y="4"/>
            <a:ext cx="3244500" cy="487031"/>
          </a:xfrm>
          <a:prstGeom prst="rect">
            <a:avLst/>
          </a:prstGeom>
          <a:noFill/>
          <a:ln w="12700">
            <a:noFill/>
            <a:miter lim="800000"/>
            <a:headEnd/>
            <a:tailEnd/>
          </a:ln>
        </p:spPr>
        <p:txBody>
          <a:bodyPr wrap="none" lIns="93284" tIns="46641" rIns="93284" bIns="46641" anchor="ctr"/>
          <a:lstStyle/>
          <a:p>
            <a:pPr marL="0" marR="0" lvl="0" indent="0" algn="l" defTabSz="46645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86062" name="Rectangle 14"/>
          <p:cNvSpPr>
            <a:spLocks noGrp="1" noRot="1" noChangeAspect="1" noChangeArrowheads="1" noTextEdit="1"/>
          </p:cNvSpPr>
          <p:nvPr>
            <p:ph type="sldImg"/>
          </p:nvPr>
        </p:nvSpPr>
        <p:spPr bwMode="auto">
          <a:xfrm>
            <a:off x="1314450" y="739775"/>
            <a:ext cx="4870450" cy="3652838"/>
          </a:xfrm>
          <a:noFill/>
          <a:ln cap="flat">
            <a:solidFill>
              <a:srgbClr val="000000"/>
            </a:solidFill>
            <a:miter lim="800000"/>
            <a:headEnd/>
            <a:tailEnd/>
          </a:ln>
        </p:spPr>
      </p:sp>
      <p:sp>
        <p:nvSpPr>
          <p:cNvPr id="386063" name="Rectangle 15"/>
          <p:cNvSpPr>
            <a:spLocks noGrp="1" noChangeArrowheads="1"/>
          </p:cNvSpPr>
          <p:nvPr>
            <p:ph type="body" idx="1"/>
          </p:nvPr>
        </p:nvSpPr>
        <p:spPr bwMode="auto">
          <a:noFill/>
          <a:ln>
            <a:miter lim="800000"/>
            <a:headEnd/>
            <a:tailEnd/>
          </a:ln>
        </p:spPr>
        <p:txBody>
          <a:bodyPr wrap="square" lIns="102741" tIns="53083" rIns="102741" bIns="53083" numCol="1" anchor="t" anchorCtr="0" compatLnSpc="1">
            <a:prstTxWarp prst="textNoShape">
              <a:avLst/>
            </a:prstTxWarp>
          </a:bodyPr>
          <a:lstStyle/>
          <a:p>
            <a:pPr eaLnBrk="1" hangingPunct="1"/>
            <a:r>
              <a:rPr lang="en-US" dirty="0"/>
              <a:t>200.318 doesn’t apply to subrecipients, but it is a good practice to apply the same limits to all agreements. It might be covered by state/local law. Nepotism and COI have similar ethical issues.</a:t>
            </a:r>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456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1.jpe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IDIS Online for CDBG Entitlement Communities</a:t>
            </a:r>
          </a:p>
        </p:txBody>
      </p:sp>
      <p:sp>
        <p:nvSpPr>
          <p:cNvPr id="6" name="Slide Number Placeholder 5"/>
          <p:cNvSpPr>
            <a:spLocks noGrp="1"/>
          </p:cNvSpPr>
          <p:nvPr>
            <p:ph type="sldNum" sz="quarter" idx="12"/>
          </p:nvPr>
        </p:nvSpPr>
        <p:spPr/>
        <p:txBody>
          <a:bodyPr/>
          <a:lstStyle/>
          <a:p>
            <a:fld id="{D1116C83-5ADC-4A43-818E-7D8689417C7D}" type="slidenum">
              <a:rPr lang="en-US" smtClean="0"/>
              <a:pPr/>
              <a:t>‹#›</a:t>
            </a:fld>
            <a:endParaRPr lang="en-US"/>
          </a:p>
        </p:txBody>
      </p:sp>
    </p:spTree>
    <p:extLst>
      <p:ext uri="{BB962C8B-B14F-4D97-AF65-F5344CB8AC3E}">
        <p14:creationId xmlns:p14="http://schemas.microsoft.com/office/powerpoint/2010/main" val="1264019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IDIS Online for CDBG Entitlement Communities</a:t>
            </a:r>
          </a:p>
        </p:txBody>
      </p:sp>
      <p:sp>
        <p:nvSpPr>
          <p:cNvPr id="6" name="Slide Number Placeholder 5"/>
          <p:cNvSpPr>
            <a:spLocks noGrp="1"/>
          </p:cNvSpPr>
          <p:nvPr>
            <p:ph type="sldNum" sz="quarter" idx="12"/>
          </p:nvPr>
        </p:nvSpPr>
        <p:spPr/>
        <p:txBody>
          <a:bodyPr/>
          <a:lstStyle/>
          <a:p>
            <a:fld id="{D1116C83-5ADC-4A43-818E-7D8689417C7D}" type="slidenum">
              <a:rPr lang="en-US" smtClean="0"/>
              <a:pPr/>
              <a:t>‹#›</a:t>
            </a:fld>
            <a:endParaRPr lang="en-US"/>
          </a:p>
        </p:txBody>
      </p:sp>
    </p:spTree>
    <p:extLst>
      <p:ext uri="{BB962C8B-B14F-4D97-AF65-F5344CB8AC3E}">
        <p14:creationId xmlns:p14="http://schemas.microsoft.com/office/powerpoint/2010/main" val="3644374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IDIS Online for CDBG Entitlement Communities</a:t>
            </a:r>
          </a:p>
        </p:txBody>
      </p:sp>
      <p:sp>
        <p:nvSpPr>
          <p:cNvPr id="6" name="Slide Number Placeholder 5"/>
          <p:cNvSpPr>
            <a:spLocks noGrp="1"/>
          </p:cNvSpPr>
          <p:nvPr>
            <p:ph type="sldNum" sz="quarter" idx="12"/>
          </p:nvPr>
        </p:nvSpPr>
        <p:spPr/>
        <p:txBody>
          <a:bodyPr/>
          <a:lstStyle/>
          <a:p>
            <a:fld id="{D1116C83-5ADC-4A43-818E-7D8689417C7D}" type="slidenum">
              <a:rPr lang="en-US" smtClean="0"/>
              <a:pPr/>
              <a:t>‹#›</a:t>
            </a:fld>
            <a:endParaRPr lang="en-US"/>
          </a:p>
        </p:txBody>
      </p:sp>
    </p:spTree>
    <p:extLst>
      <p:ext uri="{BB962C8B-B14F-4D97-AF65-F5344CB8AC3E}">
        <p14:creationId xmlns:p14="http://schemas.microsoft.com/office/powerpoint/2010/main" val="3511223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07238"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637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637088"/>
          </a:xfrm>
        </p:spPr>
        <p:txBody>
          <a:bodyPr/>
          <a:lstStyle/>
          <a:p>
            <a:pPr lvl="0"/>
            <a:endParaRPr lang="en-US" noProof="0"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IDIS Online for CDBG Entitlement Communities</a:t>
            </a:r>
          </a:p>
        </p:txBody>
      </p:sp>
    </p:spTree>
    <p:extLst>
      <p:ext uri="{BB962C8B-B14F-4D97-AF65-F5344CB8AC3E}">
        <p14:creationId xmlns:p14="http://schemas.microsoft.com/office/powerpoint/2010/main" val="2648103615"/>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E64B0DC4-6F0E-4F4B-A41C-B1351FAF4D7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A79FF-2E97-45C1-9F7D-28A23CD39160}" type="slidenum">
              <a:rPr lang="en-US" smtClean="0"/>
              <a:t>‹#›</a:t>
            </a:fld>
            <a:endParaRPr lang="en-US"/>
          </a:p>
        </p:txBody>
      </p:sp>
    </p:spTree>
    <p:extLst>
      <p:ext uri="{BB962C8B-B14F-4D97-AF65-F5344CB8AC3E}">
        <p14:creationId xmlns:p14="http://schemas.microsoft.com/office/powerpoint/2010/main" val="243447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4B0DC4-6F0E-4F4B-A41C-B1351FAF4D7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A79FF-2E97-45C1-9F7D-28A23CD39160}" type="slidenum">
              <a:rPr lang="en-US" smtClean="0"/>
              <a:t>‹#›</a:t>
            </a:fld>
            <a:endParaRPr lang="en-US"/>
          </a:p>
        </p:txBody>
      </p:sp>
    </p:spTree>
    <p:extLst>
      <p:ext uri="{BB962C8B-B14F-4D97-AF65-F5344CB8AC3E}">
        <p14:creationId xmlns:p14="http://schemas.microsoft.com/office/powerpoint/2010/main" val="4171372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350">
                <a:solidFill>
                  <a:schemeClr val="tx1">
                    <a:tint val="75000"/>
                  </a:schemeClr>
                </a:solidFill>
              </a:defRPr>
            </a:lvl1pPr>
            <a:lvl2pPr marL="257168"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2" indent="0">
              <a:buNone/>
              <a:defRPr sz="900">
                <a:solidFill>
                  <a:schemeClr val="tx1">
                    <a:tint val="75000"/>
                  </a:schemeClr>
                </a:solidFill>
              </a:defRPr>
            </a:lvl7pPr>
            <a:lvl8pPr marL="1800180" indent="0">
              <a:buNone/>
              <a:defRPr sz="900">
                <a:solidFill>
                  <a:schemeClr val="tx1">
                    <a:tint val="75000"/>
                  </a:schemeClr>
                </a:solidFill>
              </a:defRPr>
            </a:lvl8pPr>
            <a:lvl9pPr marL="2057348"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4B0DC4-6F0E-4F4B-A41C-B1351FAF4D7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A79FF-2E97-45C1-9F7D-28A23CD39160}" type="slidenum">
              <a:rPr lang="en-US" smtClean="0"/>
              <a:t>‹#›</a:t>
            </a:fld>
            <a:endParaRPr lang="en-US"/>
          </a:p>
        </p:txBody>
      </p:sp>
    </p:spTree>
    <p:extLst>
      <p:ext uri="{BB962C8B-B14F-4D97-AF65-F5344CB8AC3E}">
        <p14:creationId xmlns:p14="http://schemas.microsoft.com/office/powerpoint/2010/main" val="167978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4B0DC4-6F0E-4F4B-A41C-B1351FAF4D74}"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A79FF-2E97-45C1-9F7D-28A23CD39160}" type="slidenum">
              <a:rPr lang="en-US" smtClean="0"/>
              <a:t>‹#›</a:t>
            </a:fld>
            <a:endParaRPr lang="en-US"/>
          </a:p>
        </p:txBody>
      </p:sp>
    </p:spTree>
    <p:extLst>
      <p:ext uri="{BB962C8B-B14F-4D97-AF65-F5344CB8AC3E}">
        <p14:creationId xmlns:p14="http://schemas.microsoft.com/office/powerpoint/2010/main" val="590071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350" b="1"/>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B0DC4-6F0E-4F4B-A41C-B1351FAF4D74}"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3A79FF-2E97-45C1-9F7D-28A23CD39160}" type="slidenum">
              <a:rPr lang="en-US" smtClean="0"/>
              <a:t>‹#›</a:t>
            </a:fld>
            <a:endParaRPr lang="en-US"/>
          </a:p>
        </p:txBody>
      </p:sp>
    </p:spTree>
    <p:extLst>
      <p:ext uri="{BB962C8B-B14F-4D97-AF65-F5344CB8AC3E}">
        <p14:creationId xmlns:p14="http://schemas.microsoft.com/office/powerpoint/2010/main" val="1471948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4B0DC4-6F0E-4F4B-A41C-B1351FAF4D74}"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3A79FF-2E97-45C1-9F7D-28A23CD39160}" type="slidenum">
              <a:rPr lang="en-US" smtClean="0"/>
              <a:t>‹#›</a:t>
            </a:fld>
            <a:endParaRPr lang="en-US"/>
          </a:p>
        </p:txBody>
      </p:sp>
    </p:spTree>
    <p:extLst>
      <p:ext uri="{BB962C8B-B14F-4D97-AF65-F5344CB8AC3E}">
        <p14:creationId xmlns:p14="http://schemas.microsoft.com/office/powerpoint/2010/main" val="1606092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B0DC4-6F0E-4F4B-A41C-B1351FAF4D74}"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3A79FF-2E97-45C1-9F7D-28A23CD39160}" type="slidenum">
              <a:rPr lang="en-US" smtClean="0"/>
              <a:t>‹#›</a:t>
            </a:fld>
            <a:endParaRPr lang="en-US"/>
          </a:p>
        </p:txBody>
      </p:sp>
    </p:spTree>
    <p:extLst>
      <p:ext uri="{BB962C8B-B14F-4D97-AF65-F5344CB8AC3E}">
        <p14:creationId xmlns:p14="http://schemas.microsoft.com/office/powerpoint/2010/main" val="270833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slide-top.jpg"/>
          <p:cNvPicPr>
            <a:picLocks noChangeAspect="1"/>
          </p:cNvPicPr>
          <p:nvPr userDrawn="1"/>
        </p:nvPicPr>
        <p:blipFill>
          <a:blip r:embed="rId2"/>
          <a:stretch>
            <a:fillRect/>
          </a:stretch>
        </p:blipFill>
        <p:spPr>
          <a:xfrm>
            <a:off x="0" y="0"/>
            <a:ext cx="9144000" cy="1333500"/>
          </a:xfrm>
          <a:prstGeom prst="rect">
            <a:avLst/>
          </a:prstGeom>
        </p:spPr>
      </p:pic>
      <p:pic>
        <p:nvPicPr>
          <p:cNvPr id="7" name="Picture 6" descr="slide-bottom.jpg"/>
          <p:cNvPicPr>
            <a:picLocks noChangeAspect="1"/>
          </p:cNvPicPr>
          <p:nvPr userDrawn="1"/>
        </p:nvPicPr>
        <p:blipFill>
          <a:blip r:embed="rId3"/>
          <a:stretch>
            <a:fillRect/>
          </a:stretch>
        </p:blipFill>
        <p:spPr>
          <a:xfrm>
            <a:off x="0" y="4359277"/>
            <a:ext cx="9144000" cy="2498725"/>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2pPr>
              <a:buClr>
                <a:schemeClr val="tx2">
                  <a:lumMod val="50000"/>
                </a:schemeClr>
              </a:buClr>
              <a:defRPr>
                <a:solidFill>
                  <a:schemeClr val="tx1">
                    <a:lumMod val="65000"/>
                    <a:lumOff val="35000"/>
                  </a:schemeClr>
                </a:solidFill>
              </a:defRPr>
            </a:lvl2pPr>
            <a:lvl3pPr>
              <a:buClr>
                <a:schemeClr val="tx2">
                  <a:lumMod val="50000"/>
                </a:schemeClr>
              </a:buClr>
              <a:defRPr>
                <a:solidFill>
                  <a:schemeClr val="tx1">
                    <a:lumMod val="65000"/>
                    <a:lumOff val="35000"/>
                  </a:schemeClr>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IDIS Online for CDBG Entitlement Communities</a:t>
            </a:r>
          </a:p>
        </p:txBody>
      </p:sp>
      <p:sp>
        <p:nvSpPr>
          <p:cNvPr id="6" name="Slide Number Placeholder 5"/>
          <p:cNvSpPr>
            <a:spLocks noGrp="1"/>
          </p:cNvSpPr>
          <p:nvPr>
            <p:ph type="sldNum" sz="quarter" idx="12"/>
          </p:nvPr>
        </p:nvSpPr>
        <p:spPr/>
        <p:txBody>
          <a:bodyPr/>
          <a:lstStyle/>
          <a:p>
            <a:fld id="{D1116C83-5ADC-4A43-818E-7D8689417C7D}" type="slidenum">
              <a:rPr lang="en-US" smtClean="0"/>
              <a:pPr/>
              <a:t>‹#›</a:t>
            </a:fld>
            <a:endParaRPr lang="en-US"/>
          </a:p>
        </p:txBody>
      </p:sp>
    </p:spTree>
    <p:extLst>
      <p:ext uri="{BB962C8B-B14F-4D97-AF65-F5344CB8AC3E}">
        <p14:creationId xmlns:p14="http://schemas.microsoft.com/office/powerpoint/2010/main" val="2476058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68"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2" indent="0">
              <a:buNone/>
              <a:defRPr sz="563"/>
            </a:lvl7pPr>
            <a:lvl8pPr marL="1800180" indent="0">
              <a:buNone/>
              <a:defRPr sz="563"/>
            </a:lvl8pPr>
            <a:lvl9pPr marL="2057348"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E64B0DC4-6F0E-4F4B-A41C-B1351FAF4D74}"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A79FF-2E97-45C1-9F7D-28A23CD39160}" type="slidenum">
              <a:rPr lang="en-US" smtClean="0"/>
              <a:t>‹#›</a:t>
            </a:fld>
            <a:endParaRPr lang="en-US"/>
          </a:p>
        </p:txBody>
      </p:sp>
    </p:spTree>
    <p:extLst>
      <p:ext uri="{BB962C8B-B14F-4D97-AF65-F5344CB8AC3E}">
        <p14:creationId xmlns:p14="http://schemas.microsoft.com/office/powerpoint/2010/main" val="2698755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1800"/>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68"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2" indent="0">
              <a:buNone/>
              <a:defRPr sz="563"/>
            </a:lvl7pPr>
            <a:lvl8pPr marL="1800180" indent="0">
              <a:buNone/>
              <a:defRPr sz="563"/>
            </a:lvl8pPr>
            <a:lvl9pPr marL="2057348"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E64B0DC4-6F0E-4F4B-A41C-B1351FAF4D74}"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A79FF-2E97-45C1-9F7D-28A23CD39160}" type="slidenum">
              <a:rPr lang="en-US" smtClean="0"/>
              <a:t>‹#›</a:t>
            </a:fld>
            <a:endParaRPr lang="en-US"/>
          </a:p>
        </p:txBody>
      </p:sp>
    </p:spTree>
    <p:extLst>
      <p:ext uri="{BB962C8B-B14F-4D97-AF65-F5344CB8AC3E}">
        <p14:creationId xmlns:p14="http://schemas.microsoft.com/office/powerpoint/2010/main" val="2328002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4B0DC4-6F0E-4F4B-A41C-B1351FAF4D7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A79FF-2E97-45C1-9F7D-28A23CD39160}" type="slidenum">
              <a:rPr lang="en-US" smtClean="0"/>
              <a:t>‹#›</a:t>
            </a:fld>
            <a:endParaRPr lang="en-US"/>
          </a:p>
        </p:txBody>
      </p:sp>
    </p:spTree>
    <p:extLst>
      <p:ext uri="{BB962C8B-B14F-4D97-AF65-F5344CB8AC3E}">
        <p14:creationId xmlns:p14="http://schemas.microsoft.com/office/powerpoint/2010/main" val="1087115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4B0DC4-6F0E-4F4B-A41C-B1351FAF4D7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A79FF-2E97-45C1-9F7D-28A23CD39160}" type="slidenum">
              <a:rPr lang="en-US" smtClean="0"/>
              <a:t>‹#›</a:t>
            </a:fld>
            <a:endParaRPr lang="en-US"/>
          </a:p>
        </p:txBody>
      </p:sp>
    </p:spTree>
    <p:extLst>
      <p:ext uri="{BB962C8B-B14F-4D97-AF65-F5344CB8AC3E}">
        <p14:creationId xmlns:p14="http://schemas.microsoft.com/office/powerpoint/2010/main" val="2445223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64B0DC4-6F0E-4F4B-A41C-B1351FAF4D7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A79FF-2E97-45C1-9F7D-28A23CD39160}" type="slidenum">
              <a:rPr lang="en-US" smtClean="0"/>
              <a:t>‹#›</a:t>
            </a:fld>
            <a:endParaRPr lang="en-US"/>
          </a:p>
        </p:txBody>
      </p:sp>
    </p:spTree>
    <p:extLst>
      <p:ext uri="{BB962C8B-B14F-4D97-AF65-F5344CB8AC3E}">
        <p14:creationId xmlns:p14="http://schemas.microsoft.com/office/powerpoint/2010/main" val="3570808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4B0DC4-6F0E-4F4B-A41C-B1351FAF4D7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A79FF-2E97-45C1-9F7D-28A23CD39160}" type="slidenum">
              <a:rPr lang="en-US" smtClean="0"/>
              <a:t>‹#›</a:t>
            </a:fld>
            <a:endParaRPr lang="en-US"/>
          </a:p>
        </p:txBody>
      </p:sp>
    </p:spTree>
    <p:extLst>
      <p:ext uri="{BB962C8B-B14F-4D97-AF65-F5344CB8AC3E}">
        <p14:creationId xmlns:p14="http://schemas.microsoft.com/office/powerpoint/2010/main" val="961074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4B0DC4-6F0E-4F4B-A41C-B1351FAF4D7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A79FF-2E97-45C1-9F7D-28A23CD39160}" type="slidenum">
              <a:rPr lang="en-US" smtClean="0"/>
              <a:t>‹#›</a:t>
            </a:fld>
            <a:endParaRPr lang="en-US"/>
          </a:p>
        </p:txBody>
      </p:sp>
    </p:spTree>
    <p:extLst>
      <p:ext uri="{BB962C8B-B14F-4D97-AF65-F5344CB8AC3E}">
        <p14:creationId xmlns:p14="http://schemas.microsoft.com/office/powerpoint/2010/main" val="1324708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4B0DC4-6F0E-4F4B-A41C-B1351FAF4D74}"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A79FF-2E97-45C1-9F7D-28A23CD39160}" type="slidenum">
              <a:rPr lang="en-US" smtClean="0"/>
              <a:t>‹#›</a:t>
            </a:fld>
            <a:endParaRPr lang="en-US"/>
          </a:p>
        </p:txBody>
      </p:sp>
    </p:spTree>
    <p:extLst>
      <p:ext uri="{BB962C8B-B14F-4D97-AF65-F5344CB8AC3E}">
        <p14:creationId xmlns:p14="http://schemas.microsoft.com/office/powerpoint/2010/main" val="1065136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B0DC4-6F0E-4F4B-A41C-B1351FAF4D74}"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3A79FF-2E97-45C1-9F7D-28A23CD39160}" type="slidenum">
              <a:rPr lang="en-US" smtClean="0"/>
              <a:t>‹#›</a:t>
            </a:fld>
            <a:endParaRPr lang="en-US"/>
          </a:p>
        </p:txBody>
      </p:sp>
    </p:spTree>
    <p:extLst>
      <p:ext uri="{BB962C8B-B14F-4D97-AF65-F5344CB8AC3E}">
        <p14:creationId xmlns:p14="http://schemas.microsoft.com/office/powerpoint/2010/main" val="3425127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4B0DC4-6F0E-4F4B-A41C-B1351FAF4D74}"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3A79FF-2E97-45C1-9F7D-28A23CD39160}" type="slidenum">
              <a:rPr lang="en-US" smtClean="0"/>
              <a:t>‹#›</a:t>
            </a:fld>
            <a:endParaRPr lang="en-US"/>
          </a:p>
        </p:txBody>
      </p:sp>
    </p:spTree>
    <p:extLst>
      <p:ext uri="{BB962C8B-B14F-4D97-AF65-F5344CB8AC3E}">
        <p14:creationId xmlns:p14="http://schemas.microsoft.com/office/powerpoint/2010/main" val="801627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spacer-background.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22313" y="2657936"/>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1157748"/>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t>IDIS Online for CDBG Entitlement Communities</a:t>
            </a:r>
          </a:p>
        </p:txBody>
      </p:sp>
      <p:sp>
        <p:nvSpPr>
          <p:cNvPr id="6" name="Slide Number Placeholder 5"/>
          <p:cNvSpPr>
            <a:spLocks noGrp="1"/>
          </p:cNvSpPr>
          <p:nvPr>
            <p:ph type="sldNum" sz="quarter" idx="12"/>
          </p:nvPr>
        </p:nvSpPr>
        <p:spPr/>
        <p:txBody>
          <a:bodyPr/>
          <a:lstStyle/>
          <a:p>
            <a:fld id="{D1116C83-5ADC-4A43-818E-7D8689417C7D}" type="slidenum">
              <a:rPr lang="en-US" smtClean="0"/>
              <a:pPr/>
              <a:t>‹#›</a:t>
            </a:fld>
            <a:endParaRPr lang="en-US"/>
          </a:p>
        </p:txBody>
      </p:sp>
    </p:spTree>
    <p:extLst>
      <p:ext uri="{BB962C8B-B14F-4D97-AF65-F5344CB8AC3E}">
        <p14:creationId xmlns:p14="http://schemas.microsoft.com/office/powerpoint/2010/main" val="1829569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B0DC4-6F0E-4F4B-A41C-B1351FAF4D74}"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3A79FF-2E97-45C1-9F7D-28A23CD39160}" type="slidenum">
              <a:rPr lang="en-US" smtClean="0"/>
              <a:t>‹#›</a:t>
            </a:fld>
            <a:endParaRPr lang="en-US"/>
          </a:p>
        </p:txBody>
      </p:sp>
    </p:spTree>
    <p:extLst>
      <p:ext uri="{BB962C8B-B14F-4D97-AF65-F5344CB8AC3E}">
        <p14:creationId xmlns:p14="http://schemas.microsoft.com/office/powerpoint/2010/main" val="2395519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4B0DC4-6F0E-4F4B-A41C-B1351FAF4D74}"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A79FF-2E97-45C1-9F7D-28A23CD39160}" type="slidenum">
              <a:rPr lang="en-US" smtClean="0"/>
              <a:t>‹#›</a:t>
            </a:fld>
            <a:endParaRPr lang="en-US"/>
          </a:p>
        </p:txBody>
      </p:sp>
    </p:spTree>
    <p:extLst>
      <p:ext uri="{BB962C8B-B14F-4D97-AF65-F5344CB8AC3E}">
        <p14:creationId xmlns:p14="http://schemas.microsoft.com/office/powerpoint/2010/main" val="1383598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4B0DC4-6F0E-4F4B-A41C-B1351FAF4D74}"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A79FF-2E97-45C1-9F7D-28A23CD39160}" type="slidenum">
              <a:rPr lang="en-US" smtClean="0"/>
              <a:t>‹#›</a:t>
            </a:fld>
            <a:endParaRPr lang="en-US"/>
          </a:p>
        </p:txBody>
      </p:sp>
    </p:spTree>
    <p:extLst>
      <p:ext uri="{BB962C8B-B14F-4D97-AF65-F5344CB8AC3E}">
        <p14:creationId xmlns:p14="http://schemas.microsoft.com/office/powerpoint/2010/main" val="21857105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4B0DC4-6F0E-4F4B-A41C-B1351FAF4D7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A79FF-2E97-45C1-9F7D-28A23CD39160}" type="slidenum">
              <a:rPr lang="en-US" smtClean="0"/>
              <a:t>‹#›</a:t>
            </a:fld>
            <a:endParaRPr lang="en-US"/>
          </a:p>
        </p:txBody>
      </p:sp>
    </p:spTree>
    <p:extLst>
      <p:ext uri="{BB962C8B-B14F-4D97-AF65-F5344CB8AC3E}">
        <p14:creationId xmlns:p14="http://schemas.microsoft.com/office/powerpoint/2010/main" val="3627819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4B0DC4-6F0E-4F4B-A41C-B1351FAF4D7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A79FF-2E97-45C1-9F7D-28A23CD39160}" type="slidenum">
              <a:rPr lang="en-US" smtClean="0"/>
              <a:t>‹#›</a:t>
            </a:fld>
            <a:endParaRPr lang="en-US"/>
          </a:p>
        </p:txBody>
      </p:sp>
    </p:spTree>
    <p:extLst>
      <p:ext uri="{BB962C8B-B14F-4D97-AF65-F5344CB8AC3E}">
        <p14:creationId xmlns:p14="http://schemas.microsoft.com/office/powerpoint/2010/main" val="13987817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over-botto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699000"/>
            <a:ext cx="91440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ove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79863" y="612779"/>
            <a:ext cx="1166812"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023749"/>
            <a:ext cx="7772400" cy="1470025"/>
          </a:xfrm>
        </p:spPr>
        <p:txBody>
          <a:bodyPr/>
          <a:lstStyle>
            <a:lvl1pPr>
              <a:defRPr baseline="0"/>
            </a:lvl1pPr>
          </a:lstStyle>
          <a:p>
            <a:r>
              <a:rPr lang="en-US"/>
              <a:t>Click to edit Master title style</a:t>
            </a:r>
          </a:p>
        </p:txBody>
      </p:sp>
      <p:sp>
        <p:nvSpPr>
          <p:cNvPr id="3" name="Subtitle 2"/>
          <p:cNvSpPr>
            <a:spLocks noGrp="1"/>
          </p:cNvSpPr>
          <p:nvPr>
            <p:ph type="subTitle" idx="1"/>
          </p:nvPr>
        </p:nvSpPr>
        <p:spPr>
          <a:xfrm>
            <a:off x="1371600" y="3488708"/>
            <a:ext cx="6400800" cy="1752600"/>
          </a:xfrm>
        </p:spPr>
        <p:txBody>
          <a:bodyPr/>
          <a:lstStyle>
            <a:lvl1pPr marL="0" indent="0" algn="ctr">
              <a:buNone/>
              <a:defRPr sz="3000" b="1">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26840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3" name="Picture 4" descr="spacer-background.jpg"/>
          <p:cNvPicPr>
            <a:picLocks noChangeAspect="1"/>
          </p:cNvPicPr>
          <p:nvPr/>
        </p:nvPicPr>
        <p:blipFill>
          <a:blip r:embed="rId2">
            <a:extLst>
              <a:ext uri="{28A0092B-C50C-407E-A947-70E740481C1C}">
                <a14:useLocalDpi xmlns:a14="http://schemas.microsoft.com/office/drawing/2010/main" val="0"/>
              </a:ext>
            </a:extLst>
          </a:blip>
          <a:srcRect t="-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778697"/>
            <a:ext cx="8229600" cy="1465545"/>
          </a:xfrm>
        </p:spPr>
        <p:txBody>
          <a:bodyPr/>
          <a:lstStyle>
            <a:lvl1pPr>
              <a:defRPr b="1"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46397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3" name="Picture 7" descr="Slide bottom bldgs"/>
          <p:cNvPicPr>
            <a:picLocks noChangeAspect="1" noChangeArrowheads="1"/>
          </p:cNvPicPr>
          <p:nvPr/>
        </p:nvPicPr>
        <p:blipFill>
          <a:blip r:embed="rId2">
            <a:extLst>
              <a:ext uri="{28A0092B-C50C-407E-A947-70E740481C1C}">
                <a14:useLocalDpi xmlns:a14="http://schemas.microsoft.com/office/drawing/2010/main" val="0"/>
              </a:ext>
            </a:extLst>
          </a:blip>
          <a:srcRect t="-17307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775565"/>
            <a:ext cx="8229600" cy="1468676"/>
          </a:xfrm>
        </p:spPr>
        <p:txBody>
          <a:bodyPr/>
          <a:lstStyle>
            <a:lvl1pPr>
              <a:defRPr b="1" cap="all" baseline="0">
                <a:solidFill>
                  <a:schemeClr val="accent1">
                    <a:lumMod val="7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801458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Slide bottom bld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275"/>
            <a:ext cx="91440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slide-to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2313" y="4406904"/>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4"/>
            <a:ext cx="7772400" cy="1362075"/>
          </a:xfrm>
        </p:spPr>
        <p:txBody>
          <a:bodyPr/>
          <a:lstStyle>
            <a:lvl1pPr algn="ctr">
              <a:defRPr sz="3000" b="0"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1500" baseline="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2738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Slide bottom bld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46577"/>
            <a:ext cx="91440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3"/>
          <p:cNvGrpSpPr>
            <a:grpSpLocks/>
          </p:cNvGrpSpPr>
          <p:nvPr/>
        </p:nvGrpSpPr>
        <p:grpSpPr bwMode="auto">
          <a:xfrm>
            <a:off x="7727950" y="6081715"/>
            <a:ext cx="776288" cy="776287"/>
            <a:chOff x="4626" y="3741"/>
            <a:chExt cx="489" cy="489"/>
          </a:xfrm>
        </p:grpSpPr>
        <p:sp>
          <p:nvSpPr>
            <p:cNvPr id="6" name="Oval 10"/>
            <p:cNvSpPr>
              <a:spLocks noChangeAspect="1" noChangeArrowheads="1"/>
            </p:cNvSpPr>
            <p:nvPr/>
          </p:nvSpPr>
          <p:spPr bwMode="auto">
            <a:xfrm>
              <a:off x="4626" y="3741"/>
              <a:ext cx="489" cy="48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a:latin typeface="Calibri" pitchFamily="34" charset="0"/>
              </a:endParaRPr>
            </a:p>
          </p:txBody>
        </p:sp>
        <p:pic>
          <p:nvPicPr>
            <p:cNvPr id="7" name="Picture 12" descr="HHS logo for 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 y="3767"/>
              <a:ext cx="449"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18"/>
          <p:cNvGrpSpPr>
            <a:grpSpLocks/>
          </p:cNvGrpSpPr>
          <p:nvPr/>
        </p:nvGrpSpPr>
        <p:grpSpPr bwMode="auto">
          <a:xfrm>
            <a:off x="8504238" y="6065840"/>
            <a:ext cx="639762" cy="746125"/>
            <a:chOff x="5169" y="3726"/>
            <a:chExt cx="403" cy="470"/>
          </a:xfrm>
        </p:grpSpPr>
        <p:grpSp>
          <p:nvGrpSpPr>
            <p:cNvPr id="9" name="Group 17"/>
            <p:cNvGrpSpPr>
              <a:grpSpLocks/>
            </p:cNvGrpSpPr>
            <p:nvPr/>
          </p:nvGrpSpPr>
          <p:grpSpPr bwMode="auto">
            <a:xfrm>
              <a:off x="5169" y="3726"/>
              <a:ext cx="403" cy="470"/>
              <a:chOff x="5169" y="3726"/>
              <a:chExt cx="403" cy="470"/>
            </a:xfrm>
          </p:grpSpPr>
          <p:sp>
            <p:nvSpPr>
              <p:cNvPr id="11" name="Rectangle 10"/>
              <p:cNvSpPr>
                <a:spLocks noChangeArrowheads="1"/>
              </p:cNvSpPr>
              <p:nvPr/>
            </p:nvSpPr>
            <p:spPr bwMode="auto">
              <a:xfrm>
                <a:off x="5169" y="3872"/>
                <a:ext cx="403" cy="3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a:latin typeface="Calibri" pitchFamily="34" charset="0"/>
                </a:endParaRPr>
              </a:p>
            </p:txBody>
          </p:sp>
          <p:sp>
            <p:nvSpPr>
              <p:cNvPr id="12" name="AutoShape 16"/>
              <p:cNvSpPr>
                <a:spLocks noChangeArrowheads="1"/>
              </p:cNvSpPr>
              <p:nvPr/>
            </p:nvSpPr>
            <p:spPr bwMode="auto">
              <a:xfrm>
                <a:off x="5169" y="3726"/>
                <a:ext cx="403" cy="146"/>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a:latin typeface="Calibri" pitchFamily="34" charset="0"/>
                </a:endParaRPr>
              </a:p>
            </p:txBody>
          </p:sp>
        </p:grpSp>
        <p:pic>
          <p:nvPicPr>
            <p:cNvPr id="10" name="Picture 15" descr="NSP logo for P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3" y="3767"/>
              <a:ext cx="33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4" descr="slide-top.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1pPr>
              <a:defRPr baseline="0">
                <a:solidFill>
                  <a:schemeClr val="tx1"/>
                </a:solidFill>
              </a:defRPr>
            </a:lvl1pPr>
            <a:lvl2pPr>
              <a:defRPr>
                <a:solidFill>
                  <a:schemeClr val="tx1"/>
                </a:solidFill>
              </a:defRPr>
            </a:lvl2pPr>
            <a:lvl3pPr>
              <a:defRPr baseline="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57200" y="111800"/>
            <a:ext cx="8229600" cy="1143000"/>
          </a:xfrm>
        </p:spPr>
        <p:txBody>
          <a:bodyPr/>
          <a:lstStyle>
            <a:lvl1pPr>
              <a:defRPr b="1" baseline="0">
                <a:solidFill>
                  <a:schemeClr val="bg1"/>
                </a:solidFill>
              </a:defRPr>
            </a:lvl1pPr>
          </a:lstStyle>
          <a:p>
            <a:r>
              <a:rPr lang="en-US"/>
              <a:t>Click to edit Master title style</a:t>
            </a:r>
            <a:endParaRPr lang="en-US" dirty="0"/>
          </a:p>
        </p:txBody>
      </p:sp>
      <p:sp>
        <p:nvSpPr>
          <p:cNvPr id="14" name="Slide Number Placeholder 17"/>
          <p:cNvSpPr>
            <a:spLocks noGrp="1"/>
          </p:cNvSpPr>
          <p:nvPr>
            <p:ph type="sldNum" sz="quarter" idx="10"/>
          </p:nvPr>
        </p:nvSpPr>
        <p:spPr>
          <a:xfrm>
            <a:off x="4013201" y="6353177"/>
            <a:ext cx="1117600" cy="365125"/>
          </a:xfrm>
        </p:spPr>
        <p:txBody>
          <a:bodyPr/>
          <a:lstStyle>
            <a:lvl1pPr>
              <a:defRPr/>
            </a:lvl1pPr>
          </a:lstStyle>
          <a:p>
            <a:fld id="{10646D60-BC04-486C-96B8-AE34751842C2}" type="slidenum">
              <a:rPr lang="en-US" altLang="en-US"/>
              <a:pPr/>
              <a:t>‹#›</a:t>
            </a:fld>
            <a:endParaRPr lang="en-US" altLang="en-US"/>
          </a:p>
        </p:txBody>
      </p:sp>
      <p:sp>
        <p:nvSpPr>
          <p:cNvPr id="15" name="Footer Placeholder 18"/>
          <p:cNvSpPr>
            <a:spLocks noGrp="1"/>
          </p:cNvSpPr>
          <p:nvPr>
            <p:ph type="ftr" sz="quarter" idx="11"/>
          </p:nvPr>
        </p:nvSpPr>
        <p:spPr/>
        <p:txBody>
          <a:bodyPr/>
          <a:lstStyle>
            <a:lvl1pPr>
              <a:defRPr/>
            </a:lvl1pPr>
          </a:lstStyle>
          <a:p>
            <a:pPr>
              <a:defRPr/>
            </a:pPr>
            <a:r>
              <a:rPr lang="en-US"/>
              <a:t>U.S. Department of Housing and Urban Development  •  Community Planning and Development</a:t>
            </a:r>
          </a:p>
        </p:txBody>
      </p:sp>
    </p:spTree>
    <p:extLst>
      <p:ext uri="{BB962C8B-B14F-4D97-AF65-F5344CB8AC3E}">
        <p14:creationId xmlns:p14="http://schemas.microsoft.com/office/powerpoint/2010/main" val="181594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IDIS Online for CDBG Entitlement Communities</a:t>
            </a:r>
          </a:p>
        </p:txBody>
      </p:sp>
      <p:sp>
        <p:nvSpPr>
          <p:cNvPr id="7" name="Slide Number Placeholder 6"/>
          <p:cNvSpPr>
            <a:spLocks noGrp="1"/>
          </p:cNvSpPr>
          <p:nvPr>
            <p:ph type="sldNum" sz="quarter" idx="12"/>
          </p:nvPr>
        </p:nvSpPr>
        <p:spPr/>
        <p:txBody>
          <a:bodyPr/>
          <a:lstStyle/>
          <a:p>
            <a:fld id="{D1116C83-5ADC-4A43-818E-7D8689417C7D}" type="slidenum">
              <a:rPr lang="en-US" smtClean="0"/>
              <a:pPr/>
              <a:t>‹#›</a:t>
            </a:fld>
            <a:endParaRPr lang="en-US"/>
          </a:p>
        </p:txBody>
      </p:sp>
    </p:spTree>
    <p:extLst>
      <p:ext uri="{BB962C8B-B14F-4D97-AF65-F5344CB8AC3E}">
        <p14:creationId xmlns:p14="http://schemas.microsoft.com/office/powerpoint/2010/main" val="2231785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7" descr="Slide bottom bld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46577"/>
            <a:ext cx="91440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slide-to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3"/>
          <p:cNvGrpSpPr>
            <a:grpSpLocks/>
          </p:cNvGrpSpPr>
          <p:nvPr/>
        </p:nvGrpSpPr>
        <p:grpSpPr bwMode="auto">
          <a:xfrm>
            <a:off x="7334251" y="5597525"/>
            <a:ext cx="776288" cy="776288"/>
            <a:chOff x="4626" y="3741"/>
            <a:chExt cx="489" cy="489"/>
          </a:xfrm>
        </p:grpSpPr>
        <p:sp>
          <p:nvSpPr>
            <p:cNvPr id="8" name="Oval 7"/>
            <p:cNvSpPr>
              <a:spLocks noChangeAspect="1" noChangeArrowheads="1"/>
            </p:cNvSpPr>
            <p:nvPr/>
          </p:nvSpPr>
          <p:spPr bwMode="auto">
            <a:xfrm>
              <a:off x="4626" y="3741"/>
              <a:ext cx="489" cy="48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a:latin typeface="Calibri" pitchFamily="34" charset="0"/>
              </a:endParaRPr>
            </a:p>
          </p:txBody>
        </p:sp>
        <p:pic>
          <p:nvPicPr>
            <p:cNvPr id="9" name="Picture 12" descr="HHS logo for P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 y="3767"/>
              <a:ext cx="449"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8"/>
          <p:cNvGrpSpPr>
            <a:grpSpLocks/>
          </p:cNvGrpSpPr>
          <p:nvPr/>
        </p:nvGrpSpPr>
        <p:grpSpPr bwMode="auto">
          <a:xfrm>
            <a:off x="8101013" y="5607052"/>
            <a:ext cx="639762" cy="746125"/>
            <a:chOff x="5169" y="3726"/>
            <a:chExt cx="403" cy="470"/>
          </a:xfrm>
        </p:grpSpPr>
        <p:grpSp>
          <p:nvGrpSpPr>
            <p:cNvPr id="11" name="Group 17"/>
            <p:cNvGrpSpPr>
              <a:grpSpLocks/>
            </p:cNvGrpSpPr>
            <p:nvPr/>
          </p:nvGrpSpPr>
          <p:grpSpPr bwMode="auto">
            <a:xfrm>
              <a:off x="5169" y="3726"/>
              <a:ext cx="403" cy="470"/>
              <a:chOff x="5169" y="3726"/>
              <a:chExt cx="403" cy="470"/>
            </a:xfrm>
          </p:grpSpPr>
          <p:sp>
            <p:nvSpPr>
              <p:cNvPr id="13" name="Rectangle 12"/>
              <p:cNvSpPr>
                <a:spLocks noChangeArrowheads="1"/>
              </p:cNvSpPr>
              <p:nvPr/>
            </p:nvSpPr>
            <p:spPr bwMode="auto">
              <a:xfrm>
                <a:off x="5169" y="3872"/>
                <a:ext cx="403" cy="3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a:latin typeface="Calibri" pitchFamily="34" charset="0"/>
                </a:endParaRPr>
              </a:p>
            </p:txBody>
          </p:sp>
          <p:sp>
            <p:nvSpPr>
              <p:cNvPr id="14" name="AutoShape 16"/>
              <p:cNvSpPr>
                <a:spLocks noChangeArrowheads="1"/>
              </p:cNvSpPr>
              <p:nvPr/>
            </p:nvSpPr>
            <p:spPr bwMode="auto">
              <a:xfrm>
                <a:off x="5169" y="3726"/>
                <a:ext cx="403" cy="146"/>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a:latin typeface="Calibri" pitchFamily="34" charset="0"/>
                </a:endParaRPr>
              </a:p>
            </p:txBody>
          </p:sp>
        </p:grpSp>
        <p:pic>
          <p:nvPicPr>
            <p:cNvPr id="12" name="Picture 15" descr="NSP logo for PP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3" y="3767"/>
              <a:ext cx="33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baseline="0"/>
            </a:lvl2pPr>
            <a:lvl3pPr>
              <a:defRPr sz="1500" baseline="0"/>
            </a:lvl3pPr>
            <a:lvl4pPr>
              <a:defRPr sz="1350" baseline="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itle 1"/>
          <p:cNvSpPr>
            <a:spLocks noGrp="1"/>
          </p:cNvSpPr>
          <p:nvPr>
            <p:ph type="title"/>
          </p:nvPr>
        </p:nvSpPr>
        <p:spPr>
          <a:xfrm>
            <a:off x="457200" y="111800"/>
            <a:ext cx="8229600" cy="1143000"/>
          </a:xfrm>
        </p:spPr>
        <p:txBody>
          <a:bodyPr/>
          <a:lstStyle>
            <a:lvl1pPr>
              <a:defRPr b="1" baseline="0">
                <a:solidFill>
                  <a:schemeClr val="bg1"/>
                </a:solidFill>
              </a:defRPr>
            </a:lvl1pPr>
          </a:lstStyle>
          <a:p>
            <a:r>
              <a:rPr lang="en-US"/>
              <a:t>Click to edit Master title style</a:t>
            </a:r>
            <a:endParaRPr lang="en-US" dirty="0"/>
          </a:p>
        </p:txBody>
      </p:sp>
      <p:sp>
        <p:nvSpPr>
          <p:cNvPr id="15" name="Slide Number Placeholder 17"/>
          <p:cNvSpPr>
            <a:spLocks noGrp="1"/>
          </p:cNvSpPr>
          <p:nvPr>
            <p:ph type="sldNum" sz="quarter" idx="10"/>
          </p:nvPr>
        </p:nvSpPr>
        <p:spPr/>
        <p:txBody>
          <a:bodyPr/>
          <a:lstStyle>
            <a:lvl1pPr>
              <a:defRPr/>
            </a:lvl1pPr>
          </a:lstStyle>
          <a:p>
            <a:fld id="{C148282D-2EC9-4F3F-9BC9-D0D69E295584}" type="slidenum">
              <a:rPr lang="en-US" altLang="en-US"/>
              <a:pPr/>
              <a:t>‹#›</a:t>
            </a:fld>
            <a:endParaRPr lang="en-US" altLang="en-US"/>
          </a:p>
        </p:txBody>
      </p:sp>
      <p:sp>
        <p:nvSpPr>
          <p:cNvPr id="16" name="Footer Placeholder 18"/>
          <p:cNvSpPr>
            <a:spLocks noGrp="1"/>
          </p:cNvSpPr>
          <p:nvPr>
            <p:ph type="ftr" sz="quarter" idx="11"/>
          </p:nvPr>
        </p:nvSpPr>
        <p:spPr/>
        <p:txBody>
          <a:bodyPr/>
          <a:lstStyle>
            <a:lvl1pPr>
              <a:defRPr/>
            </a:lvl1pPr>
          </a:lstStyle>
          <a:p>
            <a:pPr>
              <a:defRPr/>
            </a:pPr>
            <a:r>
              <a:rPr lang="en-US"/>
              <a:t>U.S. Department of Housing and Urban Development  •  Community Planning and Development</a:t>
            </a:r>
          </a:p>
        </p:txBody>
      </p:sp>
    </p:spTree>
    <p:extLst>
      <p:ext uri="{BB962C8B-B14F-4D97-AF65-F5344CB8AC3E}">
        <p14:creationId xmlns:p14="http://schemas.microsoft.com/office/powerpoint/2010/main" val="37635716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7" name="Picture 4" descr="slide-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Slide bottom bld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46579"/>
            <a:ext cx="91440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3"/>
          <p:cNvGrpSpPr>
            <a:grpSpLocks/>
          </p:cNvGrpSpPr>
          <p:nvPr/>
        </p:nvGrpSpPr>
        <p:grpSpPr bwMode="auto">
          <a:xfrm>
            <a:off x="7334251" y="5597525"/>
            <a:ext cx="776288" cy="776288"/>
            <a:chOff x="4626" y="3741"/>
            <a:chExt cx="489" cy="489"/>
          </a:xfrm>
        </p:grpSpPr>
        <p:sp>
          <p:nvSpPr>
            <p:cNvPr id="10" name="Oval 9"/>
            <p:cNvSpPr>
              <a:spLocks noChangeAspect="1" noChangeArrowheads="1"/>
            </p:cNvSpPr>
            <p:nvPr/>
          </p:nvSpPr>
          <p:spPr bwMode="auto">
            <a:xfrm>
              <a:off x="4626" y="3741"/>
              <a:ext cx="489" cy="48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a:latin typeface="Calibri" pitchFamily="34" charset="0"/>
              </a:endParaRPr>
            </a:p>
          </p:txBody>
        </p:sp>
        <p:pic>
          <p:nvPicPr>
            <p:cNvPr id="12" name="Picture 12" descr="HHS logo for P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 y="3767"/>
              <a:ext cx="449"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8"/>
          <p:cNvGrpSpPr>
            <a:grpSpLocks/>
          </p:cNvGrpSpPr>
          <p:nvPr/>
        </p:nvGrpSpPr>
        <p:grpSpPr bwMode="auto">
          <a:xfrm>
            <a:off x="8101013" y="5607054"/>
            <a:ext cx="639762" cy="746125"/>
            <a:chOff x="5169" y="3726"/>
            <a:chExt cx="403" cy="470"/>
          </a:xfrm>
        </p:grpSpPr>
        <p:grpSp>
          <p:nvGrpSpPr>
            <p:cNvPr id="14" name="Group 17"/>
            <p:cNvGrpSpPr>
              <a:grpSpLocks/>
            </p:cNvGrpSpPr>
            <p:nvPr/>
          </p:nvGrpSpPr>
          <p:grpSpPr bwMode="auto">
            <a:xfrm>
              <a:off x="5169" y="3726"/>
              <a:ext cx="403" cy="470"/>
              <a:chOff x="5169" y="3726"/>
              <a:chExt cx="403" cy="470"/>
            </a:xfrm>
          </p:grpSpPr>
          <p:sp>
            <p:nvSpPr>
              <p:cNvPr id="16" name="Rectangle 15"/>
              <p:cNvSpPr>
                <a:spLocks noChangeArrowheads="1"/>
              </p:cNvSpPr>
              <p:nvPr/>
            </p:nvSpPr>
            <p:spPr bwMode="auto">
              <a:xfrm>
                <a:off x="5169" y="3872"/>
                <a:ext cx="403" cy="3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a:latin typeface="Calibri" pitchFamily="34" charset="0"/>
                </a:endParaRPr>
              </a:p>
            </p:txBody>
          </p:sp>
          <p:sp>
            <p:nvSpPr>
              <p:cNvPr id="17" name="AutoShape 16"/>
              <p:cNvSpPr>
                <a:spLocks noChangeArrowheads="1"/>
              </p:cNvSpPr>
              <p:nvPr/>
            </p:nvSpPr>
            <p:spPr bwMode="auto">
              <a:xfrm>
                <a:off x="5169" y="3726"/>
                <a:ext cx="403" cy="146"/>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a:latin typeface="Calibri" pitchFamily="34" charset="0"/>
                </a:endParaRPr>
              </a:p>
            </p:txBody>
          </p:sp>
        </p:grpSp>
        <p:pic>
          <p:nvPicPr>
            <p:cNvPr id="15" name="Picture 15" descr="NSP logo for PP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3" y="3767"/>
              <a:ext cx="33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1" name="Title 1"/>
          <p:cNvSpPr>
            <a:spLocks noGrp="1"/>
          </p:cNvSpPr>
          <p:nvPr>
            <p:ph type="title"/>
          </p:nvPr>
        </p:nvSpPr>
        <p:spPr>
          <a:xfrm>
            <a:off x="457200" y="111800"/>
            <a:ext cx="8229600" cy="1143000"/>
          </a:xfrm>
        </p:spPr>
        <p:txBody>
          <a:bodyPr/>
          <a:lstStyle>
            <a:lvl1pPr>
              <a:defRPr b="1" baseline="0">
                <a:solidFill>
                  <a:schemeClr val="bg1"/>
                </a:solidFill>
              </a:defRPr>
            </a:lvl1pPr>
          </a:lstStyle>
          <a:p>
            <a:r>
              <a:rPr lang="en-US"/>
              <a:t>Click to edit Master title style</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baseline="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21"/>
          <p:cNvSpPr>
            <a:spLocks noGrp="1"/>
          </p:cNvSpPr>
          <p:nvPr>
            <p:ph type="sldNum" sz="quarter" idx="10"/>
          </p:nvPr>
        </p:nvSpPr>
        <p:spPr/>
        <p:txBody>
          <a:bodyPr/>
          <a:lstStyle>
            <a:lvl1pPr>
              <a:defRPr/>
            </a:lvl1pPr>
          </a:lstStyle>
          <a:p>
            <a:fld id="{71440F65-4240-4187-B497-F4AE22CB4617}" type="slidenum">
              <a:rPr lang="en-US" altLang="en-US"/>
              <a:pPr/>
              <a:t>‹#›</a:t>
            </a:fld>
            <a:endParaRPr lang="en-US" altLang="en-US"/>
          </a:p>
        </p:txBody>
      </p:sp>
      <p:sp>
        <p:nvSpPr>
          <p:cNvPr id="19" name="Footer Placeholder 22"/>
          <p:cNvSpPr>
            <a:spLocks noGrp="1"/>
          </p:cNvSpPr>
          <p:nvPr>
            <p:ph type="ftr" sz="quarter" idx="11"/>
          </p:nvPr>
        </p:nvSpPr>
        <p:spPr/>
        <p:txBody>
          <a:bodyPr/>
          <a:lstStyle>
            <a:lvl1pPr>
              <a:defRPr/>
            </a:lvl1pPr>
          </a:lstStyle>
          <a:p>
            <a:pPr>
              <a:defRPr/>
            </a:pPr>
            <a:r>
              <a:rPr lang="en-US"/>
              <a:t>U.S. Department of Housing and Urban Development  •  Community Planning and Development</a:t>
            </a:r>
          </a:p>
        </p:txBody>
      </p:sp>
    </p:spTree>
    <p:extLst>
      <p:ext uri="{BB962C8B-B14F-4D97-AF65-F5344CB8AC3E}">
        <p14:creationId xmlns:p14="http://schemas.microsoft.com/office/powerpoint/2010/main" val="12695836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3" name="Picture 4" descr="slide-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Slide bottom bld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33877"/>
            <a:ext cx="91440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3"/>
          <p:cNvGrpSpPr>
            <a:grpSpLocks/>
          </p:cNvGrpSpPr>
          <p:nvPr/>
        </p:nvGrpSpPr>
        <p:grpSpPr bwMode="auto">
          <a:xfrm>
            <a:off x="7334251" y="5597525"/>
            <a:ext cx="776288" cy="776288"/>
            <a:chOff x="4626" y="3741"/>
            <a:chExt cx="489" cy="489"/>
          </a:xfrm>
        </p:grpSpPr>
        <p:sp>
          <p:nvSpPr>
            <p:cNvPr id="6" name="Oval 5"/>
            <p:cNvSpPr>
              <a:spLocks noChangeAspect="1" noChangeArrowheads="1"/>
            </p:cNvSpPr>
            <p:nvPr/>
          </p:nvSpPr>
          <p:spPr bwMode="auto">
            <a:xfrm>
              <a:off x="4626" y="3741"/>
              <a:ext cx="489" cy="48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a:latin typeface="Calibri" pitchFamily="34" charset="0"/>
              </a:endParaRPr>
            </a:p>
          </p:txBody>
        </p:sp>
        <p:pic>
          <p:nvPicPr>
            <p:cNvPr id="7" name="Picture 12" descr="HHS logo for P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 y="3767"/>
              <a:ext cx="449"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18"/>
          <p:cNvGrpSpPr>
            <a:grpSpLocks/>
          </p:cNvGrpSpPr>
          <p:nvPr/>
        </p:nvGrpSpPr>
        <p:grpSpPr bwMode="auto">
          <a:xfrm>
            <a:off x="8101013" y="5607052"/>
            <a:ext cx="639762" cy="746125"/>
            <a:chOff x="5169" y="3726"/>
            <a:chExt cx="403" cy="470"/>
          </a:xfrm>
        </p:grpSpPr>
        <p:grpSp>
          <p:nvGrpSpPr>
            <p:cNvPr id="9" name="Group 17"/>
            <p:cNvGrpSpPr>
              <a:grpSpLocks/>
            </p:cNvGrpSpPr>
            <p:nvPr/>
          </p:nvGrpSpPr>
          <p:grpSpPr bwMode="auto">
            <a:xfrm>
              <a:off x="5169" y="3726"/>
              <a:ext cx="403" cy="470"/>
              <a:chOff x="5169" y="3726"/>
              <a:chExt cx="403" cy="470"/>
            </a:xfrm>
          </p:grpSpPr>
          <p:sp>
            <p:nvSpPr>
              <p:cNvPr id="11" name="Rectangle 10"/>
              <p:cNvSpPr>
                <a:spLocks noChangeArrowheads="1"/>
              </p:cNvSpPr>
              <p:nvPr/>
            </p:nvSpPr>
            <p:spPr bwMode="auto">
              <a:xfrm>
                <a:off x="5169" y="3872"/>
                <a:ext cx="403" cy="3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a:latin typeface="Calibri" pitchFamily="34" charset="0"/>
                </a:endParaRPr>
              </a:p>
            </p:txBody>
          </p:sp>
          <p:sp>
            <p:nvSpPr>
              <p:cNvPr id="12" name="AutoShape 16"/>
              <p:cNvSpPr>
                <a:spLocks noChangeArrowheads="1"/>
              </p:cNvSpPr>
              <p:nvPr/>
            </p:nvSpPr>
            <p:spPr bwMode="auto">
              <a:xfrm>
                <a:off x="5169" y="3726"/>
                <a:ext cx="403" cy="146"/>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a:latin typeface="Calibri" pitchFamily="34" charset="0"/>
                </a:endParaRPr>
              </a:p>
            </p:txBody>
          </p:sp>
        </p:grpSp>
        <p:pic>
          <p:nvPicPr>
            <p:cNvPr id="10" name="Picture 15" descr="NSP logo for PP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3" y="3767"/>
              <a:ext cx="33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itle 17"/>
          <p:cNvSpPr>
            <a:spLocks noGrp="1"/>
          </p:cNvSpPr>
          <p:nvPr>
            <p:ph type="title"/>
          </p:nvPr>
        </p:nvSpPr>
        <p:spPr>
          <a:xfrm>
            <a:off x="457200" y="0"/>
            <a:ext cx="8229600" cy="1417638"/>
          </a:xfrm>
        </p:spPr>
        <p:txBody>
          <a:bodyPr/>
          <a:lstStyle>
            <a:lvl1pPr>
              <a:defRPr>
                <a:solidFill>
                  <a:schemeClr val="bg1"/>
                </a:solidFill>
              </a:defRPr>
            </a:lvl1pPr>
          </a:lstStyle>
          <a:p>
            <a:r>
              <a:rPr lang="en-US"/>
              <a:t>Click to edit Master title style</a:t>
            </a:r>
          </a:p>
        </p:txBody>
      </p:sp>
      <p:sp>
        <p:nvSpPr>
          <p:cNvPr id="13" name="Footer Placeholder 16"/>
          <p:cNvSpPr>
            <a:spLocks noGrp="1"/>
          </p:cNvSpPr>
          <p:nvPr>
            <p:ph type="ftr" sz="quarter" idx="10"/>
          </p:nvPr>
        </p:nvSpPr>
        <p:spPr/>
        <p:txBody>
          <a:bodyPr/>
          <a:lstStyle>
            <a:lvl1pPr>
              <a:defRPr/>
            </a:lvl1pPr>
          </a:lstStyle>
          <a:p>
            <a:pPr>
              <a:defRPr/>
            </a:pPr>
            <a:r>
              <a:rPr lang="en-US"/>
              <a:t>U.S. Department of Housing and Urban Development  •  Community Planning and Development</a:t>
            </a:r>
          </a:p>
        </p:txBody>
      </p:sp>
      <p:sp>
        <p:nvSpPr>
          <p:cNvPr id="14" name="Slide Number Placeholder 14"/>
          <p:cNvSpPr>
            <a:spLocks noGrp="1"/>
          </p:cNvSpPr>
          <p:nvPr>
            <p:ph type="sldNum" sz="quarter" idx="11"/>
          </p:nvPr>
        </p:nvSpPr>
        <p:spPr/>
        <p:txBody>
          <a:bodyPr/>
          <a:lstStyle>
            <a:lvl1pPr>
              <a:defRPr/>
            </a:lvl1pPr>
          </a:lstStyle>
          <a:p>
            <a:fld id="{5A5A9471-7C29-408F-846E-36B638F438F4}" type="slidenum">
              <a:rPr lang="en-US" altLang="en-US"/>
              <a:pPr/>
              <a:t>‹#›</a:t>
            </a:fld>
            <a:endParaRPr lang="en-US" altLang="en-US"/>
          </a:p>
        </p:txBody>
      </p:sp>
    </p:spTree>
    <p:extLst>
      <p:ext uri="{BB962C8B-B14F-4D97-AF65-F5344CB8AC3E}">
        <p14:creationId xmlns:p14="http://schemas.microsoft.com/office/powerpoint/2010/main" val="31308379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Slide bottom bld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46577"/>
            <a:ext cx="91440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3"/>
          <p:cNvGrpSpPr>
            <a:grpSpLocks/>
          </p:cNvGrpSpPr>
          <p:nvPr/>
        </p:nvGrpSpPr>
        <p:grpSpPr bwMode="auto">
          <a:xfrm>
            <a:off x="7334251" y="5597525"/>
            <a:ext cx="776288" cy="776288"/>
            <a:chOff x="4626" y="3741"/>
            <a:chExt cx="489" cy="489"/>
          </a:xfrm>
        </p:grpSpPr>
        <p:sp>
          <p:nvSpPr>
            <p:cNvPr id="4" name="Oval 10"/>
            <p:cNvSpPr>
              <a:spLocks noChangeAspect="1" noChangeArrowheads="1"/>
            </p:cNvSpPr>
            <p:nvPr/>
          </p:nvSpPr>
          <p:spPr bwMode="auto">
            <a:xfrm>
              <a:off x="4626" y="3741"/>
              <a:ext cx="489" cy="48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a:latin typeface="Calibri" pitchFamily="34" charset="0"/>
              </a:endParaRPr>
            </a:p>
          </p:txBody>
        </p:sp>
        <p:pic>
          <p:nvPicPr>
            <p:cNvPr id="5" name="Picture 12" descr="HHS logo for 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 y="3767"/>
              <a:ext cx="449"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18"/>
          <p:cNvGrpSpPr>
            <a:grpSpLocks/>
          </p:cNvGrpSpPr>
          <p:nvPr/>
        </p:nvGrpSpPr>
        <p:grpSpPr bwMode="auto">
          <a:xfrm>
            <a:off x="8101013" y="5607052"/>
            <a:ext cx="639762" cy="746125"/>
            <a:chOff x="5169" y="3726"/>
            <a:chExt cx="403" cy="470"/>
          </a:xfrm>
        </p:grpSpPr>
        <p:grpSp>
          <p:nvGrpSpPr>
            <p:cNvPr id="7" name="Group 17"/>
            <p:cNvGrpSpPr>
              <a:grpSpLocks/>
            </p:cNvGrpSpPr>
            <p:nvPr/>
          </p:nvGrpSpPr>
          <p:grpSpPr bwMode="auto">
            <a:xfrm>
              <a:off x="5169" y="3726"/>
              <a:ext cx="403" cy="470"/>
              <a:chOff x="5169" y="3726"/>
              <a:chExt cx="403" cy="470"/>
            </a:xfrm>
          </p:grpSpPr>
          <p:sp>
            <p:nvSpPr>
              <p:cNvPr id="9" name="Rectangle 8"/>
              <p:cNvSpPr>
                <a:spLocks noChangeArrowheads="1"/>
              </p:cNvSpPr>
              <p:nvPr/>
            </p:nvSpPr>
            <p:spPr bwMode="auto">
              <a:xfrm>
                <a:off x="5169" y="3872"/>
                <a:ext cx="403" cy="3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a:latin typeface="Calibri" pitchFamily="34" charset="0"/>
                </a:endParaRPr>
              </a:p>
            </p:txBody>
          </p:sp>
          <p:sp>
            <p:nvSpPr>
              <p:cNvPr id="10" name="AutoShape 16"/>
              <p:cNvSpPr>
                <a:spLocks noChangeArrowheads="1"/>
              </p:cNvSpPr>
              <p:nvPr/>
            </p:nvSpPr>
            <p:spPr bwMode="auto">
              <a:xfrm>
                <a:off x="5169" y="3726"/>
                <a:ext cx="403" cy="146"/>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a:latin typeface="Calibri" pitchFamily="34" charset="0"/>
                </a:endParaRPr>
              </a:p>
            </p:txBody>
          </p:sp>
        </p:grpSp>
        <p:pic>
          <p:nvPicPr>
            <p:cNvPr id="8" name="Picture 15" descr="NSP logo for P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3" y="3767"/>
              <a:ext cx="33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Slide Number Placeholder 14"/>
          <p:cNvSpPr>
            <a:spLocks noGrp="1"/>
          </p:cNvSpPr>
          <p:nvPr>
            <p:ph type="sldNum" sz="quarter" idx="10"/>
          </p:nvPr>
        </p:nvSpPr>
        <p:spPr/>
        <p:txBody>
          <a:bodyPr/>
          <a:lstStyle>
            <a:lvl1pPr>
              <a:defRPr/>
            </a:lvl1pPr>
          </a:lstStyle>
          <a:p>
            <a:fld id="{FB9DB022-10FD-46E2-8B75-2A0BC18E8A2E}" type="slidenum">
              <a:rPr lang="en-US" altLang="en-US"/>
              <a:pPr/>
              <a:t>‹#›</a:t>
            </a:fld>
            <a:endParaRPr lang="en-US" altLang="en-US"/>
          </a:p>
        </p:txBody>
      </p:sp>
      <p:sp>
        <p:nvSpPr>
          <p:cNvPr id="12" name="Footer Placeholder 15"/>
          <p:cNvSpPr>
            <a:spLocks noGrp="1"/>
          </p:cNvSpPr>
          <p:nvPr>
            <p:ph type="ftr" sz="quarter" idx="11"/>
          </p:nvPr>
        </p:nvSpPr>
        <p:spPr/>
        <p:txBody>
          <a:bodyPr/>
          <a:lstStyle>
            <a:lvl1pPr>
              <a:defRPr/>
            </a:lvl1pPr>
          </a:lstStyle>
          <a:p>
            <a:pPr>
              <a:defRPr/>
            </a:pPr>
            <a:r>
              <a:rPr lang="en-US"/>
              <a:t>U.S. Department of Housing and Urban Development  •  Community Planning and Development</a:t>
            </a:r>
          </a:p>
        </p:txBody>
      </p:sp>
    </p:spTree>
    <p:extLst>
      <p:ext uri="{BB962C8B-B14F-4D97-AF65-F5344CB8AC3E}">
        <p14:creationId xmlns:p14="http://schemas.microsoft.com/office/powerpoint/2010/main" val="27060711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2" name="Picture 6" descr="Slide bottom bld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7"/>
            <a:ext cx="91440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3"/>
          <p:cNvGrpSpPr>
            <a:grpSpLocks/>
          </p:cNvGrpSpPr>
          <p:nvPr/>
        </p:nvGrpSpPr>
        <p:grpSpPr bwMode="auto">
          <a:xfrm>
            <a:off x="7334251" y="5597525"/>
            <a:ext cx="776288" cy="776288"/>
            <a:chOff x="4626" y="3741"/>
            <a:chExt cx="489" cy="489"/>
          </a:xfrm>
        </p:grpSpPr>
        <p:sp>
          <p:nvSpPr>
            <p:cNvPr id="4" name="Oval 10"/>
            <p:cNvSpPr>
              <a:spLocks noChangeAspect="1" noChangeArrowheads="1"/>
            </p:cNvSpPr>
            <p:nvPr/>
          </p:nvSpPr>
          <p:spPr bwMode="auto">
            <a:xfrm>
              <a:off x="4626" y="3741"/>
              <a:ext cx="489" cy="48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a:latin typeface="Calibri" pitchFamily="34" charset="0"/>
              </a:endParaRPr>
            </a:p>
          </p:txBody>
        </p:sp>
        <p:pic>
          <p:nvPicPr>
            <p:cNvPr id="5" name="Picture 12" descr="HHS logo for 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 y="3767"/>
              <a:ext cx="449"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18"/>
          <p:cNvGrpSpPr>
            <a:grpSpLocks/>
          </p:cNvGrpSpPr>
          <p:nvPr/>
        </p:nvGrpSpPr>
        <p:grpSpPr bwMode="auto">
          <a:xfrm>
            <a:off x="8101013" y="5607052"/>
            <a:ext cx="639762" cy="746125"/>
            <a:chOff x="5169" y="3726"/>
            <a:chExt cx="403" cy="470"/>
          </a:xfrm>
        </p:grpSpPr>
        <p:grpSp>
          <p:nvGrpSpPr>
            <p:cNvPr id="7" name="Group 17"/>
            <p:cNvGrpSpPr>
              <a:grpSpLocks/>
            </p:cNvGrpSpPr>
            <p:nvPr/>
          </p:nvGrpSpPr>
          <p:grpSpPr bwMode="auto">
            <a:xfrm>
              <a:off x="5169" y="3726"/>
              <a:ext cx="403" cy="470"/>
              <a:chOff x="5169" y="3726"/>
              <a:chExt cx="403" cy="470"/>
            </a:xfrm>
          </p:grpSpPr>
          <p:sp>
            <p:nvSpPr>
              <p:cNvPr id="9" name="Rectangle 8"/>
              <p:cNvSpPr>
                <a:spLocks noChangeArrowheads="1"/>
              </p:cNvSpPr>
              <p:nvPr/>
            </p:nvSpPr>
            <p:spPr bwMode="auto">
              <a:xfrm>
                <a:off x="5169" y="3872"/>
                <a:ext cx="403" cy="3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a:latin typeface="Calibri" pitchFamily="34" charset="0"/>
                </a:endParaRPr>
              </a:p>
            </p:txBody>
          </p:sp>
          <p:sp>
            <p:nvSpPr>
              <p:cNvPr id="10" name="AutoShape 16"/>
              <p:cNvSpPr>
                <a:spLocks noChangeArrowheads="1"/>
              </p:cNvSpPr>
              <p:nvPr/>
            </p:nvSpPr>
            <p:spPr bwMode="auto">
              <a:xfrm>
                <a:off x="5169" y="3726"/>
                <a:ext cx="403" cy="146"/>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a:latin typeface="Calibri" pitchFamily="34" charset="0"/>
                </a:endParaRPr>
              </a:p>
            </p:txBody>
          </p:sp>
        </p:grpSp>
        <p:pic>
          <p:nvPicPr>
            <p:cNvPr id="8" name="Picture 15" descr="NSP logo for P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3" y="3767"/>
              <a:ext cx="33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Slide Number Placeholder 14"/>
          <p:cNvSpPr>
            <a:spLocks noGrp="1"/>
          </p:cNvSpPr>
          <p:nvPr>
            <p:ph type="sldNum" sz="quarter" idx="10"/>
          </p:nvPr>
        </p:nvSpPr>
        <p:spPr/>
        <p:txBody>
          <a:bodyPr/>
          <a:lstStyle>
            <a:lvl1pPr>
              <a:defRPr/>
            </a:lvl1pPr>
          </a:lstStyle>
          <a:p>
            <a:fld id="{C2500D4C-83EB-4829-91D5-039F7F1A8AC7}" type="slidenum">
              <a:rPr lang="en-US" altLang="en-US"/>
              <a:pPr/>
              <a:t>‹#›</a:t>
            </a:fld>
            <a:endParaRPr lang="en-US" altLang="en-US"/>
          </a:p>
        </p:txBody>
      </p:sp>
      <p:sp>
        <p:nvSpPr>
          <p:cNvPr id="12" name="Footer Placeholder 15"/>
          <p:cNvSpPr>
            <a:spLocks noGrp="1"/>
          </p:cNvSpPr>
          <p:nvPr>
            <p:ph type="ftr" sz="quarter" idx="11"/>
          </p:nvPr>
        </p:nvSpPr>
        <p:spPr/>
        <p:txBody>
          <a:bodyPr/>
          <a:lstStyle>
            <a:lvl1pPr>
              <a:defRPr/>
            </a:lvl1pPr>
          </a:lstStyle>
          <a:p>
            <a:pPr>
              <a:defRPr/>
            </a:pPr>
            <a:r>
              <a:rPr lang="en-US"/>
              <a:t>U.S. Department of Housing and Urban Development  •  Community Planning and Development</a:t>
            </a:r>
          </a:p>
        </p:txBody>
      </p:sp>
    </p:spTree>
    <p:extLst>
      <p:ext uri="{BB962C8B-B14F-4D97-AF65-F5344CB8AC3E}">
        <p14:creationId xmlns:p14="http://schemas.microsoft.com/office/powerpoint/2010/main" val="25923986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slide-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2" y="273050"/>
            <a:ext cx="300831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Slide bottom bld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46579"/>
            <a:ext cx="91440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3"/>
          <p:cNvGrpSpPr>
            <a:grpSpLocks/>
          </p:cNvGrpSpPr>
          <p:nvPr/>
        </p:nvGrpSpPr>
        <p:grpSpPr bwMode="auto">
          <a:xfrm>
            <a:off x="7334251" y="5597525"/>
            <a:ext cx="776288" cy="776288"/>
            <a:chOff x="4626" y="3741"/>
            <a:chExt cx="489" cy="489"/>
          </a:xfrm>
        </p:grpSpPr>
        <p:sp>
          <p:nvSpPr>
            <p:cNvPr id="8" name="Oval 7"/>
            <p:cNvSpPr>
              <a:spLocks noChangeAspect="1" noChangeArrowheads="1"/>
            </p:cNvSpPr>
            <p:nvPr/>
          </p:nvSpPr>
          <p:spPr bwMode="auto">
            <a:xfrm>
              <a:off x="4626" y="3741"/>
              <a:ext cx="489" cy="48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a:latin typeface="Calibri" pitchFamily="34" charset="0"/>
              </a:endParaRPr>
            </a:p>
          </p:txBody>
        </p:sp>
        <p:pic>
          <p:nvPicPr>
            <p:cNvPr id="9" name="Picture 12" descr="HHS logo for P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 y="3767"/>
              <a:ext cx="449"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8"/>
          <p:cNvGrpSpPr>
            <a:grpSpLocks/>
          </p:cNvGrpSpPr>
          <p:nvPr/>
        </p:nvGrpSpPr>
        <p:grpSpPr bwMode="auto">
          <a:xfrm>
            <a:off x="8101013" y="5607054"/>
            <a:ext cx="639762" cy="746125"/>
            <a:chOff x="5169" y="3726"/>
            <a:chExt cx="403" cy="470"/>
          </a:xfrm>
        </p:grpSpPr>
        <p:grpSp>
          <p:nvGrpSpPr>
            <p:cNvPr id="11" name="Group 17"/>
            <p:cNvGrpSpPr>
              <a:grpSpLocks/>
            </p:cNvGrpSpPr>
            <p:nvPr/>
          </p:nvGrpSpPr>
          <p:grpSpPr bwMode="auto">
            <a:xfrm>
              <a:off x="5169" y="3726"/>
              <a:ext cx="403" cy="470"/>
              <a:chOff x="5169" y="3726"/>
              <a:chExt cx="403" cy="470"/>
            </a:xfrm>
          </p:grpSpPr>
          <p:sp>
            <p:nvSpPr>
              <p:cNvPr id="13" name="Rectangle 12"/>
              <p:cNvSpPr>
                <a:spLocks noChangeArrowheads="1"/>
              </p:cNvSpPr>
              <p:nvPr/>
            </p:nvSpPr>
            <p:spPr bwMode="auto">
              <a:xfrm>
                <a:off x="5169" y="3872"/>
                <a:ext cx="403" cy="3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a:latin typeface="Calibri" pitchFamily="34" charset="0"/>
                </a:endParaRPr>
              </a:p>
            </p:txBody>
          </p:sp>
          <p:sp>
            <p:nvSpPr>
              <p:cNvPr id="14" name="AutoShape 16"/>
              <p:cNvSpPr>
                <a:spLocks noChangeArrowheads="1"/>
              </p:cNvSpPr>
              <p:nvPr/>
            </p:nvSpPr>
            <p:spPr bwMode="auto">
              <a:xfrm>
                <a:off x="5169" y="3726"/>
                <a:ext cx="403" cy="146"/>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a:latin typeface="Calibri" pitchFamily="34" charset="0"/>
                </a:endParaRPr>
              </a:p>
            </p:txBody>
          </p:sp>
        </p:grpSp>
        <p:pic>
          <p:nvPicPr>
            <p:cNvPr id="12" name="Picture 15" descr="NSP logo for PP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3" y="3767"/>
              <a:ext cx="33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2" y="273050"/>
            <a:ext cx="3008313" cy="1162050"/>
          </a:xfrm>
        </p:spPr>
        <p:txBody>
          <a:bodyPr/>
          <a:lstStyle>
            <a:lvl1pPr algn="ctr">
              <a:defRPr sz="1800" b="1">
                <a:solidFill>
                  <a:schemeClr val="bg1"/>
                </a:solidFill>
              </a:defRPr>
            </a:lvl1pPr>
          </a:lstStyle>
          <a:p>
            <a:r>
              <a:rPr lang="en-US"/>
              <a:t>Click to edit Master title style</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350" baseline="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baseline="0"/>
            </a:lvl2pPr>
            <a:lvl3pPr>
              <a:defRPr sz="1800"/>
            </a:lvl3pPr>
            <a:lvl4pPr>
              <a:defRPr sz="1500"/>
            </a:lvl4pPr>
            <a:lvl5pPr>
              <a:defRPr sz="1500" baseline="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18"/>
          <p:cNvSpPr>
            <a:spLocks noGrp="1"/>
          </p:cNvSpPr>
          <p:nvPr>
            <p:ph type="sldNum" sz="quarter" idx="10"/>
          </p:nvPr>
        </p:nvSpPr>
        <p:spPr/>
        <p:txBody>
          <a:bodyPr/>
          <a:lstStyle>
            <a:lvl1pPr>
              <a:defRPr/>
            </a:lvl1pPr>
          </a:lstStyle>
          <a:p>
            <a:fld id="{D29F1997-DC6B-41DB-A62C-7DD8F7C7AE29}" type="slidenum">
              <a:rPr lang="en-US" altLang="en-US"/>
              <a:pPr/>
              <a:t>‹#›</a:t>
            </a:fld>
            <a:endParaRPr lang="en-US" altLang="en-US"/>
          </a:p>
        </p:txBody>
      </p:sp>
      <p:sp>
        <p:nvSpPr>
          <p:cNvPr id="16" name="Footer Placeholder 19"/>
          <p:cNvSpPr>
            <a:spLocks noGrp="1"/>
          </p:cNvSpPr>
          <p:nvPr>
            <p:ph type="ftr" sz="quarter" idx="11"/>
          </p:nvPr>
        </p:nvSpPr>
        <p:spPr/>
        <p:txBody>
          <a:bodyPr/>
          <a:lstStyle>
            <a:lvl1pPr>
              <a:defRPr/>
            </a:lvl1pPr>
          </a:lstStyle>
          <a:p>
            <a:pPr>
              <a:defRPr/>
            </a:pPr>
            <a:r>
              <a:rPr lang="en-US"/>
              <a:t>U.S. Department of Housing and Urban Development  •  Community Planning and Development</a:t>
            </a:r>
          </a:p>
        </p:txBody>
      </p:sp>
    </p:spTree>
    <p:extLst>
      <p:ext uri="{BB962C8B-B14F-4D97-AF65-F5344CB8AC3E}">
        <p14:creationId xmlns:p14="http://schemas.microsoft.com/office/powerpoint/2010/main" val="8771966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Slide bottom bld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46579"/>
            <a:ext cx="91440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slide-to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2288" y="4800600"/>
            <a:ext cx="54864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3"/>
          <p:cNvGrpSpPr>
            <a:grpSpLocks/>
          </p:cNvGrpSpPr>
          <p:nvPr/>
        </p:nvGrpSpPr>
        <p:grpSpPr bwMode="auto">
          <a:xfrm>
            <a:off x="7334251" y="5597525"/>
            <a:ext cx="776288" cy="776288"/>
            <a:chOff x="4626" y="3741"/>
            <a:chExt cx="489" cy="489"/>
          </a:xfrm>
        </p:grpSpPr>
        <p:sp>
          <p:nvSpPr>
            <p:cNvPr id="8" name="Oval 7"/>
            <p:cNvSpPr>
              <a:spLocks noChangeAspect="1" noChangeArrowheads="1"/>
            </p:cNvSpPr>
            <p:nvPr/>
          </p:nvSpPr>
          <p:spPr bwMode="auto">
            <a:xfrm>
              <a:off x="4626" y="3741"/>
              <a:ext cx="489" cy="48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a:latin typeface="Calibri" pitchFamily="34" charset="0"/>
              </a:endParaRPr>
            </a:p>
          </p:txBody>
        </p:sp>
        <p:pic>
          <p:nvPicPr>
            <p:cNvPr id="9" name="Picture 12" descr="HHS logo for P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 y="3767"/>
              <a:ext cx="449"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8"/>
          <p:cNvGrpSpPr>
            <a:grpSpLocks/>
          </p:cNvGrpSpPr>
          <p:nvPr/>
        </p:nvGrpSpPr>
        <p:grpSpPr bwMode="auto">
          <a:xfrm>
            <a:off x="8101013" y="5607054"/>
            <a:ext cx="639762" cy="746125"/>
            <a:chOff x="5169" y="3726"/>
            <a:chExt cx="403" cy="470"/>
          </a:xfrm>
        </p:grpSpPr>
        <p:grpSp>
          <p:nvGrpSpPr>
            <p:cNvPr id="11" name="Group 17"/>
            <p:cNvGrpSpPr>
              <a:grpSpLocks/>
            </p:cNvGrpSpPr>
            <p:nvPr/>
          </p:nvGrpSpPr>
          <p:grpSpPr bwMode="auto">
            <a:xfrm>
              <a:off x="5169" y="3726"/>
              <a:ext cx="403" cy="470"/>
              <a:chOff x="5169" y="3726"/>
              <a:chExt cx="403" cy="470"/>
            </a:xfrm>
          </p:grpSpPr>
          <p:sp>
            <p:nvSpPr>
              <p:cNvPr id="13" name="Rectangle 12"/>
              <p:cNvSpPr>
                <a:spLocks noChangeArrowheads="1"/>
              </p:cNvSpPr>
              <p:nvPr/>
            </p:nvSpPr>
            <p:spPr bwMode="auto">
              <a:xfrm>
                <a:off x="5169" y="3872"/>
                <a:ext cx="403" cy="3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a:latin typeface="Calibri" pitchFamily="34" charset="0"/>
                </a:endParaRPr>
              </a:p>
            </p:txBody>
          </p:sp>
          <p:sp>
            <p:nvSpPr>
              <p:cNvPr id="14" name="AutoShape 16"/>
              <p:cNvSpPr>
                <a:spLocks noChangeArrowheads="1"/>
              </p:cNvSpPr>
              <p:nvPr/>
            </p:nvSpPr>
            <p:spPr bwMode="auto">
              <a:xfrm>
                <a:off x="5169" y="3726"/>
                <a:ext cx="403" cy="146"/>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a:latin typeface="Calibri" pitchFamily="34" charset="0"/>
                </a:endParaRPr>
              </a:p>
            </p:txBody>
          </p:sp>
        </p:grpSp>
        <p:pic>
          <p:nvPicPr>
            <p:cNvPr id="12" name="Picture 15" descr="NSP logo for PP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3" y="3767"/>
              <a:ext cx="33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lgn="ctr">
              <a:buNone/>
              <a:defRPr sz="1350" baseline="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2" name="Title 1"/>
          <p:cNvSpPr>
            <a:spLocks noGrp="1"/>
          </p:cNvSpPr>
          <p:nvPr>
            <p:ph type="title"/>
          </p:nvPr>
        </p:nvSpPr>
        <p:spPr>
          <a:xfrm>
            <a:off x="1792288" y="4800600"/>
            <a:ext cx="5486400" cy="566738"/>
          </a:xfrm>
        </p:spPr>
        <p:txBody>
          <a:bodyPr anchor="b"/>
          <a:lstStyle>
            <a:lvl1pPr algn="ctr">
              <a:defRPr sz="1800" b="1" baseline="0">
                <a:solidFill>
                  <a:schemeClr val="bg1"/>
                </a:solidFill>
              </a:defRPr>
            </a:lvl1pPr>
          </a:lstStyle>
          <a:p>
            <a:r>
              <a:rPr lang="en-US"/>
              <a:t>Click to edit Master title style</a:t>
            </a:r>
          </a:p>
        </p:txBody>
      </p:sp>
      <p:sp>
        <p:nvSpPr>
          <p:cNvPr id="15" name="Slide Number Placeholder 15"/>
          <p:cNvSpPr>
            <a:spLocks noGrp="1"/>
          </p:cNvSpPr>
          <p:nvPr>
            <p:ph type="sldNum" sz="quarter" idx="10"/>
          </p:nvPr>
        </p:nvSpPr>
        <p:spPr/>
        <p:txBody>
          <a:bodyPr/>
          <a:lstStyle>
            <a:lvl1pPr>
              <a:defRPr/>
            </a:lvl1pPr>
          </a:lstStyle>
          <a:p>
            <a:fld id="{37335940-7F40-4C40-B356-E4859CB78210}" type="slidenum">
              <a:rPr lang="en-US" altLang="en-US"/>
              <a:pPr/>
              <a:t>‹#›</a:t>
            </a:fld>
            <a:endParaRPr lang="en-US" altLang="en-US"/>
          </a:p>
        </p:txBody>
      </p:sp>
      <p:sp>
        <p:nvSpPr>
          <p:cNvPr id="16" name="Footer Placeholder 16"/>
          <p:cNvSpPr>
            <a:spLocks noGrp="1"/>
          </p:cNvSpPr>
          <p:nvPr>
            <p:ph type="ftr" sz="quarter" idx="11"/>
          </p:nvPr>
        </p:nvSpPr>
        <p:spPr/>
        <p:txBody>
          <a:bodyPr/>
          <a:lstStyle>
            <a:lvl1pPr>
              <a:defRPr/>
            </a:lvl1pPr>
          </a:lstStyle>
          <a:p>
            <a:pPr>
              <a:defRPr/>
            </a:pPr>
            <a:r>
              <a:rPr lang="en-US"/>
              <a:t>U.S. Department of Housing and Urban Development  •  Community Planning and Development</a:t>
            </a:r>
          </a:p>
        </p:txBody>
      </p:sp>
    </p:spTree>
    <p:extLst>
      <p:ext uri="{BB962C8B-B14F-4D97-AF65-F5344CB8AC3E}">
        <p14:creationId xmlns:p14="http://schemas.microsoft.com/office/powerpoint/2010/main" val="31738451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4" name="Picture 7" descr="Slide bottom bld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46577"/>
            <a:ext cx="91440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slide-to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457200" y="120650"/>
            <a:ext cx="8229600" cy="1143000"/>
          </a:xfrm>
          <a:prstGeom prst="rect">
            <a:avLst/>
          </a:prstGeom>
          <a:noFill/>
          <a:ln w="9525">
            <a:noFill/>
            <a:miter lim="800000"/>
            <a:headEnd/>
            <a:tailEnd/>
          </a:ln>
        </p:spPr>
        <p:txBody>
          <a:bodyPr anchor="ctr"/>
          <a:lstStyle>
            <a:lvl1pPr>
              <a:defRPr b="1" baseline="0">
                <a:solidFill>
                  <a:schemeClr val="bg1"/>
                </a:solidFill>
              </a:defRPr>
            </a:lvl1pPr>
          </a:lstStyle>
          <a:p>
            <a:pPr algn="ctr" eaLnBrk="1" fontAlgn="auto" hangingPunct="1">
              <a:spcBef>
                <a:spcPts val="0"/>
              </a:spcBef>
              <a:spcAft>
                <a:spcPts val="0"/>
              </a:spcAft>
              <a:defRPr/>
            </a:pPr>
            <a:r>
              <a:rPr lang="en-US" sz="3300" dirty="0">
                <a:latin typeface="+mj-lt"/>
                <a:ea typeface="+mj-ea"/>
                <a:cs typeface="+mj-cs"/>
              </a:rPr>
              <a:t>Title of Slide Goes Here</a:t>
            </a:r>
          </a:p>
        </p:txBody>
      </p:sp>
      <p:grpSp>
        <p:nvGrpSpPr>
          <p:cNvPr id="7" name="Group 13"/>
          <p:cNvGrpSpPr>
            <a:grpSpLocks/>
          </p:cNvGrpSpPr>
          <p:nvPr/>
        </p:nvGrpSpPr>
        <p:grpSpPr bwMode="auto">
          <a:xfrm>
            <a:off x="7334251" y="5597525"/>
            <a:ext cx="776288" cy="776288"/>
            <a:chOff x="4626" y="3741"/>
            <a:chExt cx="489" cy="489"/>
          </a:xfrm>
        </p:grpSpPr>
        <p:sp>
          <p:nvSpPr>
            <p:cNvPr id="8" name="Oval 7"/>
            <p:cNvSpPr>
              <a:spLocks noChangeAspect="1" noChangeArrowheads="1"/>
            </p:cNvSpPr>
            <p:nvPr/>
          </p:nvSpPr>
          <p:spPr bwMode="auto">
            <a:xfrm>
              <a:off x="4626" y="3741"/>
              <a:ext cx="489" cy="48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a:latin typeface="Calibri" pitchFamily="34" charset="0"/>
              </a:endParaRPr>
            </a:p>
          </p:txBody>
        </p:sp>
        <p:pic>
          <p:nvPicPr>
            <p:cNvPr id="9" name="Picture 12" descr="HHS logo for P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 y="3767"/>
              <a:ext cx="449"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8"/>
          <p:cNvGrpSpPr>
            <a:grpSpLocks/>
          </p:cNvGrpSpPr>
          <p:nvPr/>
        </p:nvGrpSpPr>
        <p:grpSpPr bwMode="auto">
          <a:xfrm>
            <a:off x="8101013" y="5607052"/>
            <a:ext cx="639762" cy="746125"/>
            <a:chOff x="5169" y="3726"/>
            <a:chExt cx="403" cy="470"/>
          </a:xfrm>
        </p:grpSpPr>
        <p:grpSp>
          <p:nvGrpSpPr>
            <p:cNvPr id="11" name="Group 17"/>
            <p:cNvGrpSpPr>
              <a:grpSpLocks/>
            </p:cNvGrpSpPr>
            <p:nvPr/>
          </p:nvGrpSpPr>
          <p:grpSpPr bwMode="auto">
            <a:xfrm>
              <a:off x="5169" y="3726"/>
              <a:ext cx="403" cy="470"/>
              <a:chOff x="5169" y="3726"/>
              <a:chExt cx="403" cy="470"/>
            </a:xfrm>
          </p:grpSpPr>
          <p:sp>
            <p:nvSpPr>
              <p:cNvPr id="13" name="Rectangle 12"/>
              <p:cNvSpPr>
                <a:spLocks noChangeArrowheads="1"/>
              </p:cNvSpPr>
              <p:nvPr/>
            </p:nvSpPr>
            <p:spPr bwMode="auto">
              <a:xfrm>
                <a:off x="5169" y="3872"/>
                <a:ext cx="403" cy="3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a:latin typeface="Calibri" pitchFamily="34" charset="0"/>
                </a:endParaRPr>
              </a:p>
            </p:txBody>
          </p:sp>
          <p:sp>
            <p:nvSpPr>
              <p:cNvPr id="14" name="AutoShape 16"/>
              <p:cNvSpPr>
                <a:spLocks noChangeArrowheads="1"/>
              </p:cNvSpPr>
              <p:nvPr/>
            </p:nvSpPr>
            <p:spPr bwMode="auto">
              <a:xfrm>
                <a:off x="5169" y="3726"/>
                <a:ext cx="403" cy="146"/>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a:latin typeface="Calibri" pitchFamily="34" charset="0"/>
                </a:endParaRPr>
              </a:p>
            </p:txBody>
          </p:sp>
        </p:grpSp>
        <p:pic>
          <p:nvPicPr>
            <p:cNvPr id="12" name="Picture 15" descr="NSP logo for PP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3" y="3767"/>
              <a:ext cx="33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15"/>
          <p:cNvSpPr>
            <a:spLocks noGrp="1"/>
          </p:cNvSpPr>
          <p:nvPr>
            <p:ph type="sldNum" sz="quarter" idx="10"/>
          </p:nvPr>
        </p:nvSpPr>
        <p:spPr/>
        <p:txBody>
          <a:bodyPr/>
          <a:lstStyle>
            <a:lvl1pPr>
              <a:defRPr/>
            </a:lvl1pPr>
          </a:lstStyle>
          <a:p>
            <a:fld id="{85B2AD96-AB61-4782-BE6B-220877DAE210}" type="slidenum">
              <a:rPr lang="en-US" altLang="en-US"/>
              <a:pPr/>
              <a:t>‹#›</a:t>
            </a:fld>
            <a:endParaRPr lang="en-US" altLang="en-US"/>
          </a:p>
        </p:txBody>
      </p:sp>
      <p:sp>
        <p:nvSpPr>
          <p:cNvPr id="16" name="Footer Placeholder 16"/>
          <p:cNvSpPr>
            <a:spLocks noGrp="1"/>
          </p:cNvSpPr>
          <p:nvPr>
            <p:ph type="ftr" sz="quarter" idx="11"/>
          </p:nvPr>
        </p:nvSpPr>
        <p:spPr/>
        <p:txBody>
          <a:bodyPr/>
          <a:lstStyle>
            <a:lvl1pPr>
              <a:defRPr/>
            </a:lvl1pPr>
          </a:lstStyle>
          <a:p>
            <a:pPr>
              <a:defRPr/>
            </a:pPr>
            <a:r>
              <a:rPr lang="en-US"/>
              <a:t>U.S. Department of Housing and Urban Development  •  Community Planning and Development</a:t>
            </a:r>
          </a:p>
        </p:txBody>
      </p:sp>
    </p:spTree>
    <p:extLst>
      <p:ext uri="{BB962C8B-B14F-4D97-AF65-F5344CB8AC3E}">
        <p14:creationId xmlns:p14="http://schemas.microsoft.com/office/powerpoint/2010/main" val="14116864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Slide bottom bld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46577"/>
            <a:ext cx="91440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slide-to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74640"/>
            <a:ext cx="20574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40"/>
            <a:ext cx="2057400" cy="5851525"/>
          </a:xfrm>
        </p:spPr>
        <p:txBody>
          <a:bodyPr vert="eaVert"/>
          <a:lstStyle>
            <a:lvl1pPr>
              <a:defRPr b="1" baseline="0">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p:cNvSpPr>
            <a:spLocks noGrp="1"/>
          </p:cNvSpPr>
          <p:nvPr>
            <p:ph type="sldNum" sz="quarter" idx="10"/>
          </p:nvPr>
        </p:nvSpPr>
        <p:spPr/>
        <p:txBody>
          <a:bodyPr/>
          <a:lstStyle>
            <a:lvl1pPr>
              <a:defRPr/>
            </a:lvl1pPr>
          </a:lstStyle>
          <a:p>
            <a:fld id="{1F6CA475-7945-4898-A48D-186479AB89D9}" type="slidenum">
              <a:rPr lang="en-US" altLang="en-US"/>
              <a:pPr/>
              <a:t>‹#›</a:t>
            </a:fld>
            <a:endParaRPr lang="en-US" altLang="en-US"/>
          </a:p>
        </p:txBody>
      </p:sp>
      <p:sp>
        <p:nvSpPr>
          <p:cNvPr id="7" name="Footer Placeholder 7"/>
          <p:cNvSpPr>
            <a:spLocks noGrp="1"/>
          </p:cNvSpPr>
          <p:nvPr>
            <p:ph type="ftr" sz="quarter" idx="11"/>
          </p:nvPr>
        </p:nvSpPr>
        <p:spPr/>
        <p:txBody>
          <a:bodyPr/>
          <a:lstStyle>
            <a:lvl1pPr>
              <a:defRPr/>
            </a:lvl1pPr>
          </a:lstStyle>
          <a:p>
            <a:pPr>
              <a:defRPr/>
            </a:pPr>
            <a:r>
              <a:rPr lang="en-US"/>
              <a:t>U.S. Department of Housing and Urban Development  •  Community Planning and Development</a:t>
            </a:r>
          </a:p>
        </p:txBody>
      </p:sp>
    </p:spTree>
    <p:extLst>
      <p:ext uri="{BB962C8B-B14F-4D97-AF65-F5344CB8AC3E}">
        <p14:creationId xmlns:p14="http://schemas.microsoft.com/office/powerpoint/2010/main" val="21583979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4" descr="slide-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457200" y="111125"/>
            <a:ext cx="8229600" cy="1143000"/>
          </a:xfrm>
          <a:prstGeom prst="rect">
            <a:avLst/>
          </a:prstGeom>
          <a:noFill/>
          <a:ln w="9525">
            <a:noFill/>
            <a:miter lim="800000"/>
            <a:headEnd/>
            <a:tailEnd/>
          </a:ln>
        </p:spPr>
        <p:txBody>
          <a:bodyPr anchor="ctr"/>
          <a:lstStyle>
            <a:lvl1pPr>
              <a:defRPr b="1" baseline="0">
                <a:solidFill>
                  <a:schemeClr val="bg1"/>
                </a:solidFill>
              </a:defRPr>
            </a:lvl1pPr>
          </a:lstStyle>
          <a:p>
            <a:pPr algn="ctr" eaLnBrk="1" fontAlgn="auto" hangingPunct="1">
              <a:spcBef>
                <a:spcPts val="0"/>
              </a:spcBef>
              <a:spcAft>
                <a:spcPts val="0"/>
              </a:spcAft>
              <a:defRPr/>
            </a:pPr>
            <a:endParaRPr lang="en-US" sz="3300" dirty="0">
              <a:latin typeface="+mj-lt"/>
              <a:ea typeface="+mj-ea"/>
              <a:cs typeface="+mj-cs"/>
            </a:endParaRPr>
          </a:p>
        </p:txBody>
      </p:sp>
      <p:sp>
        <p:nvSpPr>
          <p:cNvPr id="5" name="Title 4"/>
          <p:cNvSpPr>
            <a:spLocks noGrp="1"/>
          </p:cNvSpPr>
          <p:nvPr>
            <p:ph type="title"/>
          </p:nvPr>
        </p:nvSpPr>
        <p:spPr>
          <a:xfrm>
            <a:off x="457200" y="165454"/>
            <a:ext cx="8229600" cy="1143000"/>
          </a:xfrm>
        </p:spPr>
        <p:txBody>
          <a:bodyPr/>
          <a:lstStyle>
            <a:lvl1pPr>
              <a:defRPr>
                <a:solidFill>
                  <a:schemeClr val="bg1"/>
                </a:solidFill>
              </a:defRPr>
            </a:lvl1pPr>
          </a:lstStyle>
          <a:p>
            <a:r>
              <a:rPr lang="en-US"/>
              <a:t>Click to edit Master title style</a:t>
            </a:r>
            <a:endParaRPr lang="en-US" dirty="0"/>
          </a:p>
        </p:txBody>
      </p:sp>
      <p:sp>
        <p:nvSpPr>
          <p:cNvPr id="6" name="Slide Number Placeholder 7"/>
          <p:cNvSpPr>
            <a:spLocks noGrp="1"/>
          </p:cNvSpPr>
          <p:nvPr>
            <p:ph type="sldNum" sz="quarter" idx="10"/>
          </p:nvPr>
        </p:nvSpPr>
        <p:spPr/>
        <p:txBody>
          <a:bodyPr/>
          <a:lstStyle>
            <a:lvl1pPr>
              <a:defRPr/>
            </a:lvl1pPr>
          </a:lstStyle>
          <a:p>
            <a:fld id="{BCAC6527-5E53-4530-A9FC-BAE7A82A7564}" type="slidenum">
              <a:rPr lang="en-US" altLang="en-US"/>
              <a:pPr/>
              <a:t>‹#›</a:t>
            </a:fld>
            <a:endParaRPr lang="en-US" altLang="en-US"/>
          </a:p>
        </p:txBody>
      </p:sp>
      <p:sp>
        <p:nvSpPr>
          <p:cNvPr id="7" name="Footer Placeholder 8"/>
          <p:cNvSpPr>
            <a:spLocks noGrp="1"/>
          </p:cNvSpPr>
          <p:nvPr>
            <p:ph type="ftr" sz="quarter" idx="11"/>
          </p:nvPr>
        </p:nvSpPr>
        <p:spPr/>
        <p:txBody>
          <a:bodyPr/>
          <a:lstStyle>
            <a:lvl1pPr>
              <a:defRPr/>
            </a:lvl1pPr>
          </a:lstStyle>
          <a:p>
            <a:pPr>
              <a:defRPr/>
            </a:pPr>
            <a:r>
              <a:rPr lang="en-US"/>
              <a:t>U.S. Department of Housing and Urban Development  •  Community Planning and Development</a:t>
            </a:r>
          </a:p>
        </p:txBody>
      </p:sp>
    </p:spTree>
    <p:extLst>
      <p:ext uri="{BB962C8B-B14F-4D97-AF65-F5344CB8AC3E}">
        <p14:creationId xmlns:p14="http://schemas.microsoft.com/office/powerpoint/2010/main" val="3075763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IDIS Online for CDBG Entitlement Communities</a:t>
            </a:r>
          </a:p>
        </p:txBody>
      </p:sp>
      <p:sp>
        <p:nvSpPr>
          <p:cNvPr id="9" name="Slide Number Placeholder 8"/>
          <p:cNvSpPr>
            <a:spLocks noGrp="1"/>
          </p:cNvSpPr>
          <p:nvPr>
            <p:ph type="sldNum" sz="quarter" idx="12"/>
          </p:nvPr>
        </p:nvSpPr>
        <p:spPr/>
        <p:txBody>
          <a:bodyPr/>
          <a:lstStyle/>
          <a:p>
            <a:fld id="{D1116C83-5ADC-4A43-818E-7D8689417C7D}" type="slidenum">
              <a:rPr lang="en-US" smtClean="0"/>
              <a:pPr/>
              <a:t>‹#›</a:t>
            </a:fld>
            <a:endParaRPr lang="en-US"/>
          </a:p>
        </p:txBody>
      </p:sp>
    </p:spTree>
    <p:extLst>
      <p:ext uri="{BB962C8B-B14F-4D97-AF65-F5344CB8AC3E}">
        <p14:creationId xmlns:p14="http://schemas.microsoft.com/office/powerpoint/2010/main" val="17674643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2" name="Picture 4" descr="spacer-background.jpg"/>
          <p:cNvPicPr>
            <a:picLocks noChangeAspect="1"/>
          </p:cNvPicPr>
          <p:nvPr/>
        </p:nvPicPr>
        <p:blipFill>
          <a:blip r:embed="rId2">
            <a:extLst>
              <a:ext uri="{28A0092B-C50C-407E-A947-70E740481C1C}">
                <a14:useLocalDpi xmlns:a14="http://schemas.microsoft.com/office/drawing/2010/main" val="0"/>
              </a:ext>
            </a:extLst>
          </a:blip>
          <a:srcRect t="-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p:txBody>
          <a:bodyPr/>
          <a:lstStyle>
            <a:lvl1pPr>
              <a:defRPr/>
            </a:lvl1pPr>
          </a:lstStyle>
          <a:p>
            <a:fld id="{B377C436-3226-43B6-B587-1340E834AAF3}" type="slidenum">
              <a:rPr lang="en-US" altLang="en-US"/>
              <a:pPr/>
              <a:t>‹#›</a:t>
            </a:fld>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t>U.S. Department of Housing and Urban Development  •  Community Planning and Development</a:t>
            </a:r>
          </a:p>
        </p:txBody>
      </p:sp>
    </p:spTree>
    <p:extLst>
      <p:ext uri="{BB962C8B-B14F-4D97-AF65-F5344CB8AC3E}">
        <p14:creationId xmlns:p14="http://schemas.microsoft.com/office/powerpoint/2010/main" val="38824286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pic>
        <p:nvPicPr>
          <p:cNvPr id="2" name="Picture 7" descr="Slide bottom bldgs"/>
          <p:cNvPicPr>
            <a:picLocks noChangeAspect="1" noChangeArrowheads="1"/>
          </p:cNvPicPr>
          <p:nvPr/>
        </p:nvPicPr>
        <p:blipFill>
          <a:blip r:embed="rId2">
            <a:extLst>
              <a:ext uri="{28A0092B-C50C-407E-A947-70E740481C1C}">
                <a14:useLocalDpi xmlns:a14="http://schemas.microsoft.com/office/drawing/2010/main" val="0"/>
              </a:ext>
            </a:extLst>
          </a:blip>
          <a:srcRect t="-17307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p:txBody>
          <a:bodyPr/>
          <a:lstStyle>
            <a:lvl1pPr>
              <a:defRPr/>
            </a:lvl1pPr>
          </a:lstStyle>
          <a:p>
            <a:fld id="{24B888EE-C1A2-4E42-8FA6-1DECC948EF8A}" type="slidenum">
              <a:rPr lang="en-US" altLang="en-US"/>
              <a:pPr/>
              <a:t>‹#›</a:t>
            </a:fld>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t>U.S. Department of Housing and Urban Development  •  Community Planning and Development</a:t>
            </a:r>
          </a:p>
        </p:txBody>
      </p:sp>
    </p:spTree>
    <p:extLst>
      <p:ext uri="{BB962C8B-B14F-4D97-AF65-F5344CB8AC3E}">
        <p14:creationId xmlns:p14="http://schemas.microsoft.com/office/powerpoint/2010/main" val="2574674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2" name="Picture 7" descr="Slide bottom bld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p:txBody>
          <a:bodyPr/>
          <a:lstStyle>
            <a:lvl1pPr>
              <a:defRPr/>
            </a:lvl1pPr>
          </a:lstStyle>
          <a:p>
            <a:fld id="{A5CC71FA-60E8-4266-8F2C-E7DCCF7C6D77}" type="slidenum">
              <a:rPr lang="en-US" altLang="en-US"/>
              <a:pPr/>
              <a:t>‹#›</a:t>
            </a:fld>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t>U.S. Department of Housing and Urban Development  •  Community Planning and Development</a:t>
            </a:r>
          </a:p>
        </p:txBody>
      </p:sp>
    </p:spTree>
    <p:extLst>
      <p:ext uri="{BB962C8B-B14F-4D97-AF65-F5344CB8AC3E}">
        <p14:creationId xmlns:p14="http://schemas.microsoft.com/office/powerpoint/2010/main" val="9698260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Title 1"/>
          <p:cNvSpPr txBox="1">
            <a:spLocks/>
          </p:cNvSpPr>
          <p:nvPr/>
        </p:nvSpPr>
        <p:spPr bwMode="auto">
          <a:xfrm>
            <a:off x="457200" y="111125"/>
            <a:ext cx="8229600" cy="1143000"/>
          </a:xfrm>
          <a:prstGeom prst="rect">
            <a:avLst/>
          </a:prstGeom>
          <a:noFill/>
          <a:ln w="9525">
            <a:noFill/>
            <a:miter lim="800000"/>
            <a:headEnd/>
            <a:tailEnd/>
          </a:ln>
        </p:spPr>
        <p:txBody>
          <a:bodyPr anchor="ctr"/>
          <a:lstStyle>
            <a:lvl1pPr>
              <a:defRPr b="1" baseline="0">
                <a:solidFill>
                  <a:schemeClr val="bg1"/>
                </a:solidFill>
              </a:defRPr>
            </a:lvl1pPr>
          </a:lstStyle>
          <a:p>
            <a:pPr algn="ctr" eaLnBrk="1" fontAlgn="auto" hangingPunct="1">
              <a:spcBef>
                <a:spcPts val="0"/>
              </a:spcBef>
              <a:spcAft>
                <a:spcPts val="0"/>
              </a:spcAft>
              <a:defRPr/>
            </a:pPr>
            <a:r>
              <a:rPr lang="en-US" sz="3300" dirty="0">
                <a:latin typeface="+mj-lt"/>
                <a:ea typeface="+mj-ea"/>
                <a:cs typeface="+mj-cs"/>
              </a:rPr>
              <a:t>Title of Slide Goes Here</a:t>
            </a:r>
          </a:p>
        </p:txBody>
      </p:sp>
      <p:sp>
        <p:nvSpPr>
          <p:cNvPr id="3" name="Slide Number Placeholder 3"/>
          <p:cNvSpPr>
            <a:spLocks noGrp="1"/>
          </p:cNvSpPr>
          <p:nvPr>
            <p:ph type="sldNum" sz="quarter" idx="10"/>
          </p:nvPr>
        </p:nvSpPr>
        <p:spPr/>
        <p:txBody>
          <a:bodyPr/>
          <a:lstStyle>
            <a:lvl1pPr>
              <a:defRPr/>
            </a:lvl1pPr>
          </a:lstStyle>
          <a:p>
            <a:fld id="{15D6B6CC-6141-47E7-8E47-A10765650AAF}" type="slidenum">
              <a:rPr lang="en-US" altLang="en-US"/>
              <a:pPr/>
              <a:t>‹#›</a:t>
            </a:fld>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t>U.S. Department of Housing and Urban Development  •  Community Planning and Development</a:t>
            </a:r>
          </a:p>
        </p:txBody>
      </p:sp>
    </p:spTree>
    <p:extLst>
      <p:ext uri="{BB962C8B-B14F-4D97-AF65-F5344CB8AC3E}">
        <p14:creationId xmlns:p14="http://schemas.microsoft.com/office/powerpoint/2010/main" val="35433969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6"/>
          <p:cNvSpPr>
            <a:spLocks noGrp="1"/>
          </p:cNvSpPr>
          <p:nvPr>
            <p:ph type="ftr" sz="quarter" idx="10"/>
          </p:nvPr>
        </p:nvSpPr>
        <p:spPr/>
        <p:txBody>
          <a:bodyPr/>
          <a:lstStyle>
            <a:lvl1pPr>
              <a:defRPr/>
            </a:lvl1pPr>
          </a:lstStyle>
          <a:p>
            <a:pPr>
              <a:defRPr/>
            </a:pPr>
            <a:r>
              <a:rPr lang="en-US"/>
              <a:t>U.S. Department of Housing and Urban Development  •  Community Planning and Development</a:t>
            </a:r>
          </a:p>
        </p:txBody>
      </p:sp>
      <p:sp>
        <p:nvSpPr>
          <p:cNvPr id="4" name="Slide Number Placeholder 7"/>
          <p:cNvSpPr>
            <a:spLocks noGrp="1"/>
          </p:cNvSpPr>
          <p:nvPr>
            <p:ph type="sldNum" sz="quarter" idx="11"/>
          </p:nvPr>
        </p:nvSpPr>
        <p:spPr/>
        <p:txBody>
          <a:bodyPr/>
          <a:lstStyle>
            <a:lvl1pPr>
              <a:defRPr/>
            </a:lvl1pPr>
          </a:lstStyle>
          <a:p>
            <a:fld id="{6E3F29D9-37A6-4585-A1CE-CF9D69F54C7D}" type="slidenum">
              <a:rPr lang="en-US" altLang="en-US"/>
              <a:pPr/>
              <a:t>‹#›</a:t>
            </a:fld>
            <a:endParaRPr lang="en-US" altLang="en-US"/>
          </a:p>
        </p:txBody>
      </p:sp>
    </p:spTree>
    <p:extLst>
      <p:ext uri="{BB962C8B-B14F-4D97-AF65-F5344CB8AC3E}">
        <p14:creationId xmlns:p14="http://schemas.microsoft.com/office/powerpoint/2010/main" val="15286811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0"/>
            <a:ext cx="8229600" cy="640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6"/>
          <p:cNvSpPr>
            <a:spLocks noGrp="1"/>
          </p:cNvSpPr>
          <p:nvPr>
            <p:ph type="ftr" sz="quarter" idx="10"/>
          </p:nvPr>
        </p:nvSpPr>
        <p:spPr/>
        <p:txBody>
          <a:bodyPr/>
          <a:lstStyle>
            <a:lvl1pPr>
              <a:defRPr/>
            </a:lvl1pPr>
          </a:lstStyle>
          <a:p>
            <a:pPr>
              <a:defRPr/>
            </a:pPr>
            <a:r>
              <a:rPr lang="en-US"/>
              <a:t>U.S. Department of Housing and Urban Development  •  Community Planning and Development</a:t>
            </a:r>
          </a:p>
        </p:txBody>
      </p:sp>
      <p:sp>
        <p:nvSpPr>
          <p:cNvPr id="4" name="Slide Number Placeholder 7"/>
          <p:cNvSpPr>
            <a:spLocks noGrp="1"/>
          </p:cNvSpPr>
          <p:nvPr>
            <p:ph type="sldNum" sz="quarter" idx="11"/>
          </p:nvPr>
        </p:nvSpPr>
        <p:spPr/>
        <p:txBody>
          <a:bodyPr/>
          <a:lstStyle>
            <a:lvl1pPr>
              <a:defRPr/>
            </a:lvl1pPr>
          </a:lstStyle>
          <a:p>
            <a:fld id="{85D1F330-EBE7-44C0-B5DD-CE40CA8FF397}" type="slidenum">
              <a:rPr lang="en-US" altLang="en-US"/>
              <a:pPr/>
              <a:t>‹#›</a:t>
            </a:fld>
            <a:endParaRPr lang="en-US" altLang="en-US"/>
          </a:p>
        </p:txBody>
      </p:sp>
    </p:spTree>
    <p:extLst>
      <p:ext uri="{BB962C8B-B14F-4D97-AF65-F5344CB8AC3E}">
        <p14:creationId xmlns:p14="http://schemas.microsoft.com/office/powerpoint/2010/main" val="11168891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7162800" cy="914400"/>
          </a:xfrm>
        </p:spPr>
        <p:txBody>
          <a:bodyPr/>
          <a:lstStyle/>
          <a:p>
            <a:r>
              <a:rPr lang="en-US"/>
              <a:t>Click to edit Master title style</a:t>
            </a:r>
          </a:p>
        </p:txBody>
      </p:sp>
      <p:sp>
        <p:nvSpPr>
          <p:cNvPr id="3" name="ClipArt Placeholder 2"/>
          <p:cNvSpPr>
            <a:spLocks noGrp="1"/>
          </p:cNvSpPr>
          <p:nvPr>
            <p:ph type="clipArt" sz="half" idx="1"/>
          </p:nvPr>
        </p:nvSpPr>
        <p:spPr>
          <a:xfrm>
            <a:off x="533401" y="1905000"/>
            <a:ext cx="4029075" cy="4572000"/>
          </a:xfrm>
        </p:spPr>
        <p:txBody>
          <a:bodyPr/>
          <a:lstStyle/>
          <a:p>
            <a:pPr lvl="0"/>
            <a:r>
              <a:rPr lang="en-US" noProof="0" dirty="0"/>
              <a:t>Click icon to add clip art</a:t>
            </a:r>
          </a:p>
        </p:txBody>
      </p:sp>
      <p:sp>
        <p:nvSpPr>
          <p:cNvPr id="4" name="Text Placeholder 3"/>
          <p:cNvSpPr>
            <a:spLocks noGrp="1"/>
          </p:cNvSpPr>
          <p:nvPr>
            <p:ph type="body" sz="half" idx="2"/>
          </p:nvPr>
        </p:nvSpPr>
        <p:spPr>
          <a:xfrm>
            <a:off x="4714876" y="1905000"/>
            <a:ext cx="4029075"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3400" y="6553200"/>
            <a:ext cx="1905000" cy="3048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2667000" y="6553200"/>
            <a:ext cx="4191000" cy="304800"/>
          </a:xfrm>
        </p:spPr>
        <p:txBody>
          <a:bodyPr/>
          <a:lstStyle>
            <a:lvl1pPr>
              <a:defRPr/>
            </a:lvl1pPr>
          </a:lstStyle>
          <a:p>
            <a:pPr>
              <a:defRPr/>
            </a:pPr>
            <a:r>
              <a:rPr lang="en-US"/>
              <a:t>U.S. Department of Housing and Urban Development  •  Community Planning and Development</a:t>
            </a:r>
          </a:p>
        </p:txBody>
      </p:sp>
      <p:sp>
        <p:nvSpPr>
          <p:cNvPr id="7" name="Slide Number Placeholder 6"/>
          <p:cNvSpPr>
            <a:spLocks noGrp="1"/>
          </p:cNvSpPr>
          <p:nvPr>
            <p:ph type="sldNum" sz="quarter" idx="12"/>
          </p:nvPr>
        </p:nvSpPr>
        <p:spPr>
          <a:xfrm>
            <a:off x="6934200" y="6553200"/>
            <a:ext cx="1905000" cy="304800"/>
          </a:xfrm>
        </p:spPr>
        <p:txBody>
          <a:bodyPr/>
          <a:lstStyle>
            <a:lvl1pPr>
              <a:defRPr/>
            </a:lvl1pPr>
          </a:lstStyle>
          <a:p>
            <a:fld id="{974662EC-7540-49F2-809C-2EB872B07FF0}" type="slidenum">
              <a:rPr lang="en-US" altLang="en-US"/>
              <a:pPr/>
              <a:t>‹#›</a:t>
            </a:fld>
            <a:endParaRPr lang="en-US" altLang="en-US"/>
          </a:p>
        </p:txBody>
      </p:sp>
    </p:spTree>
    <p:extLst>
      <p:ext uri="{BB962C8B-B14F-4D97-AF65-F5344CB8AC3E}">
        <p14:creationId xmlns:p14="http://schemas.microsoft.com/office/powerpoint/2010/main" val="106368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IDIS Online for CDBG Entitlement Communities</a:t>
            </a:r>
          </a:p>
        </p:txBody>
      </p:sp>
      <p:sp>
        <p:nvSpPr>
          <p:cNvPr id="5" name="Slide Number Placeholder 4"/>
          <p:cNvSpPr>
            <a:spLocks noGrp="1"/>
          </p:cNvSpPr>
          <p:nvPr>
            <p:ph type="sldNum" sz="quarter" idx="12"/>
          </p:nvPr>
        </p:nvSpPr>
        <p:spPr/>
        <p:txBody>
          <a:bodyPr/>
          <a:lstStyle/>
          <a:p>
            <a:fld id="{D1116C83-5ADC-4A43-818E-7D8689417C7D}" type="slidenum">
              <a:rPr lang="en-US" smtClean="0"/>
              <a:pPr/>
              <a:t>‹#›</a:t>
            </a:fld>
            <a:endParaRPr lang="en-US"/>
          </a:p>
        </p:txBody>
      </p:sp>
    </p:spTree>
    <p:extLst>
      <p:ext uri="{BB962C8B-B14F-4D97-AF65-F5344CB8AC3E}">
        <p14:creationId xmlns:p14="http://schemas.microsoft.com/office/powerpoint/2010/main" val="86734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IDIS Online for CDBG Entitlement Communities</a:t>
            </a:r>
          </a:p>
        </p:txBody>
      </p:sp>
      <p:sp>
        <p:nvSpPr>
          <p:cNvPr id="4" name="Slide Number Placeholder 3"/>
          <p:cNvSpPr>
            <a:spLocks noGrp="1"/>
          </p:cNvSpPr>
          <p:nvPr>
            <p:ph type="sldNum" sz="quarter" idx="12"/>
          </p:nvPr>
        </p:nvSpPr>
        <p:spPr/>
        <p:txBody>
          <a:bodyPr/>
          <a:lstStyle/>
          <a:p>
            <a:fld id="{D1116C83-5ADC-4A43-818E-7D8689417C7D}" type="slidenum">
              <a:rPr lang="en-US" smtClean="0"/>
              <a:pPr/>
              <a:t>‹#›</a:t>
            </a:fld>
            <a:endParaRPr lang="en-US"/>
          </a:p>
        </p:txBody>
      </p:sp>
    </p:spTree>
    <p:extLst>
      <p:ext uri="{BB962C8B-B14F-4D97-AF65-F5344CB8AC3E}">
        <p14:creationId xmlns:p14="http://schemas.microsoft.com/office/powerpoint/2010/main" val="1353755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IDIS Online for CDBG Entitlement Communities</a:t>
            </a:r>
          </a:p>
        </p:txBody>
      </p:sp>
      <p:sp>
        <p:nvSpPr>
          <p:cNvPr id="7" name="Slide Number Placeholder 6"/>
          <p:cNvSpPr>
            <a:spLocks noGrp="1"/>
          </p:cNvSpPr>
          <p:nvPr>
            <p:ph type="sldNum" sz="quarter" idx="12"/>
          </p:nvPr>
        </p:nvSpPr>
        <p:spPr/>
        <p:txBody>
          <a:bodyPr/>
          <a:lstStyle/>
          <a:p>
            <a:fld id="{D1116C83-5ADC-4A43-818E-7D8689417C7D}" type="slidenum">
              <a:rPr lang="en-US" smtClean="0"/>
              <a:pPr/>
              <a:t>‹#›</a:t>
            </a:fld>
            <a:endParaRPr lang="en-US"/>
          </a:p>
        </p:txBody>
      </p:sp>
    </p:spTree>
    <p:extLst>
      <p:ext uri="{BB962C8B-B14F-4D97-AF65-F5344CB8AC3E}">
        <p14:creationId xmlns:p14="http://schemas.microsoft.com/office/powerpoint/2010/main" val="3138914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IDIS Online for CDBG Entitlement Communities</a:t>
            </a:r>
          </a:p>
        </p:txBody>
      </p:sp>
      <p:sp>
        <p:nvSpPr>
          <p:cNvPr id="7" name="Slide Number Placeholder 6"/>
          <p:cNvSpPr>
            <a:spLocks noGrp="1"/>
          </p:cNvSpPr>
          <p:nvPr>
            <p:ph type="sldNum" sz="quarter" idx="12"/>
          </p:nvPr>
        </p:nvSpPr>
        <p:spPr/>
        <p:txBody>
          <a:bodyPr/>
          <a:lstStyle/>
          <a:p>
            <a:fld id="{D1116C83-5ADC-4A43-818E-7D8689417C7D}" type="slidenum">
              <a:rPr lang="en-US" smtClean="0"/>
              <a:pPr/>
              <a:t>‹#›</a:t>
            </a:fld>
            <a:endParaRPr lang="en-US"/>
          </a:p>
        </p:txBody>
      </p:sp>
    </p:spTree>
    <p:extLst>
      <p:ext uri="{BB962C8B-B14F-4D97-AF65-F5344CB8AC3E}">
        <p14:creationId xmlns:p14="http://schemas.microsoft.com/office/powerpoint/2010/main" val="91006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theme" Target="../theme/theme4.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lide-top.jpg"/>
          <p:cNvPicPr>
            <a:picLocks noChangeAspect="1"/>
          </p:cNvPicPr>
          <p:nvPr userDrawn="1"/>
        </p:nvPicPr>
        <p:blipFill>
          <a:blip r:embed="rId14"/>
          <a:stretch>
            <a:fillRect/>
          </a:stretch>
        </p:blipFill>
        <p:spPr>
          <a:xfrm>
            <a:off x="0" y="0"/>
            <a:ext cx="9144000" cy="1333500"/>
          </a:xfrm>
          <a:prstGeom prst="rect">
            <a:avLst/>
          </a:prstGeom>
        </p:spPr>
      </p:pic>
      <p:pic>
        <p:nvPicPr>
          <p:cNvPr id="8" name="Picture 7" descr="slide-bottom.jpg"/>
          <p:cNvPicPr>
            <a:picLocks noChangeAspect="1"/>
          </p:cNvPicPr>
          <p:nvPr userDrawn="1"/>
        </p:nvPicPr>
        <p:blipFill>
          <a:blip r:embed="rId15"/>
          <a:stretch>
            <a:fillRect/>
          </a:stretch>
        </p:blipFill>
        <p:spPr>
          <a:xfrm>
            <a:off x="0" y="4359277"/>
            <a:ext cx="9144000" cy="249872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55022" y="6356352"/>
            <a:ext cx="33564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IDIS Online for CDBG Entitlement Communities</a:t>
            </a:r>
            <a:endParaRPr lang="en-US" dirty="0"/>
          </a:p>
        </p:txBody>
      </p:sp>
      <p:sp>
        <p:nvSpPr>
          <p:cNvPr id="6" name="Slide Number Placeholder 5"/>
          <p:cNvSpPr>
            <a:spLocks noGrp="1"/>
          </p:cNvSpPr>
          <p:nvPr>
            <p:ph type="sldNum" sz="quarter" idx="4"/>
          </p:nvPr>
        </p:nvSpPr>
        <p:spPr>
          <a:xfrm>
            <a:off x="4421037" y="6356352"/>
            <a:ext cx="7056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16C83-5ADC-4A43-818E-7D8689417C7D}" type="slidenum">
              <a:rPr lang="en-US" smtClean="0"/>
              <a:pPr/>
              <a:t>‹#›</a:t>
            </a:fld>
            <a:endParaRPr lang="en-US"/>
          </a:p>
        </p:txBody>
      </p:sp>
    </p:spTree>
    <p:extLst>
      <p:ext uri="{BB962C8B-B14F-4D97-AF65-F5344CB8AC3E}">
        <p14:creationId xmlns:p14="http://schemas.microsoft.com/office/powerpoint/2010/main" val="1221359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r>
              <a:rPr lang="en-US"/>
              <a:t>U.S. Department of Housing and Urban Development  •  Community Planning and Development</a:t>
            </a: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C157EFFA-B096-41E2-9B4D-8BD3D7173750}" type="slidenum">
              <a:rPr lang="en-US" smtClean="0"/>
              <a:pPr>
                <a:defRPr/>
              </a:pPr>
              <a:t>‹#›</a:t>
            </a:fld>
            <a:endParaRPr lang="en-US"/>
          </a:p>
        </p:txBody>
      </p:sp>
    </p:spTree>
    <p:extLst>
      <p:ext uri="{BB962C8B-B14F-4D97-AF65-F5344CB8AC3E}">
        <p14:creationId xmlns:p14="http://schemas.microsoft.com/office/powerpoint/2010/main" val="136515229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l" defTabSz="514337"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4"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2"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1"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U.S. Department of Housing and Urban Development  •  Community Planning and Development</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157EFFA-B096-41E2-9B4D-8BD3D7173750}" type="slidenum">
              <a:rPr lang="en-US" smtClean="0"/>
              <a:pPr>
                <a:defRPr/>
              </a:pPr>
              <a:t>‹#›</a:t>
            </a:fld>
            <a:endParaRPr lang="en-US"/>
          </a:p>
        </p:txBody>
      </p:sp>
    </p:spTree>
    <p:extLst>
      <p:ext uri="{BB962C8B-B14F-4D97-AF65-F5344CB8AC3E}">
        <p14:creationId xmlns:p14="http://schemas.microsoft.com/office/powerpoint/2010/main" val="6313733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Footer Placeholder 6"/>
          <p:cNvSpPr>
            <a:spLocks noGrp="1"/>
          </p:cNvSpPr>
          <p:nvPr>
            <p:ph type="ftr" sz="quarter" idx="3"/>
          </p:nvPr>
        </p:nvSpPr>
        <p:spPr>
          <a:xfrm>
            <a:off x="457200" y="6356354"/>
            <a:ext cx="2895600" cy="365125"/>
          </a:xfrm>
          <a:prstGeom prst="rect">
            <a:avLst/>
          </a:prstGeom>
        </p:spPr>
        <p:txBody>
          <a:bodyPr vert="horz" lIns="91440" tIns="45720" rIns="91440" bIns="45720" rtlCol="0" anchor="ctr"/>
          <a:lstStyle>
            <a:lvl1pPr algn="ctr" eaLnBrk="1" hangingPunct="1">
              <a:defRPr sz="750">
                <a:solidFill>
                  <a:schemeClr val="tx1">
                    <a:tint val="75000"/>
                  </a:schemeClr>
                </a:solidFill>
                <a:latin typeface="Arial" charset="0"/>
                <a:cs typeface="Arial" charset="0"/>
              </a:defRPr>
            </a:lvl1pPr>
          </a:lstStyle>
          <a:p>
            <a:pPr>
              <a:defRPr/>
            </a:pPr>
            <a:r>
              <a:rPr lang="en-US"/>
              <a:t>U.S. Department of Housing and Urban Development  •  Community Planning and Development</a:t>
            </a:r>
          </a:p>
        </p:txBody>
      </p:sp>
      <p:sp>
        <p:nvSpPr>
          <p:cNvPr id="8" name="Slide Number Placeholder 7"/>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itchFamily="34" charset="0"/>
              </a:defRPr>
            </a:lvl1pPr>
          </a:lstStyle>
          <a:p>
            <a:fld id="{DE8FF1D0-708C-41E3-A93F-59D172493CC4}" type="slidenum">
              <a:rPr lang="en-US" altLang="en-US"/>
              <a:pPr/>
              <a:t>‹#›</a:t>
            </a:fld>
            <a:endParaRPr lang="en-US" altLang="en-US"/>
          </a:p>
        </p:txBody>
      </p:sp>
    </p:spTree>
    <p:extLst>
      <p:ext uri="{BB962C8B-B14F-4D97-AF65-F5344CB8AC3E}">
        <p14:creationId xmlns:p14="http://schemas.microsoft.com/office/powerpoint/2010/main" val="15803416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Lst>
  <p:hf hdr="0" ftr="0" dt="0"/>
  <p:txStyles>
    <p:titleStyle>
      <a:lvl1pPr algn="ctr" defTabSz="342892" rtl="0" eaLnBrk="0" fontAlgn="base" hangingPunct="0">
        <a:spcBef>
          <a:spcPct val="0"/>
        </a:spcBef>
        <a:spcAft>
          <a:spcPct val="0"/>
        </a:spcAft>
        <a:defRPr sz="3300" b="1" kern="1200">
          <a:solidFill>
            <a:schemeClr val="tx1"/>
          </a:solidFill>
          <a:latin typeface="+mj-lt"/>
          <a:ea typeface="+mj-ea"/>
          <a:cs typeface="+mj-cs"/>
        </a:defRPr>
      </a:lvl1pPr>
      <a:lvl2pPr algn="ctr" defTabSz="342892" rtl="0" eaLnBrk="0" fontAlgn="base" hangingPunct="0">
        <a:spcBef>
          <a:spcPct val="0"/>
        </a:spcBef>
        <a:spcAft>
          <a:spcPct val="0"/>
        </a:spcAft>
        <a:defRPr sz="3300" b="1">
          <a:solidFill>
            <a:schemeClr val="tx1"/>
          </a:solidFill>
          <a:latin typeface="Calibri" pitchFamily="34" charset="0"/>
        </a:defRPr>
      </a:lvl2pPr>
      <a:lvl3pPr algn="ctr" defTabSz="342892" rtl="0" eaLnBrk="0" fontAlgn="base" hangingPunct="0">
        <a:spcBef>
          <a:spcPct val="0"/>
        </a:spcBef>
        <a:spcAft>
          <a:spcPct val="0"/>
        </a:spcAft>
        <a:defRPr sz="3300" b="1">
          <a:solidFill>
            <a:schemeClr val="tx1"/>
          </a:solidFill>
          <a:latin typeface="Calibri" pitchFamily="34" charset="0"/>
        </a:defRPr>
      </a:lvl3pPr>
      <a:lvl4pPr algn="ctr" defTabSz="342892" rtl="0" eaLnBrk="0" fontAlgn="base" hangingPunct="0">
        <a:spcBef>
          <a:spcPct val="0"/>
        </a:spcBef>
        <a:spcAft>
          <a:spcPct val="0"/>
        </a:spcAft>
        <a:defRPr sz="3300" b="1">
          <a:solidFill>
            <a:schemeClr val="tx1"/>
          </a:solidFill>
          <a:latin typeface="Calibri" pitchFamily="34" charset="0"/>
        </a:defRPr>
      </a:lvl4pPr>
      <a:lvl5pPr algn="ctr" defTabSz="342892" rtl="0" eaLnBrk="0" fontAlgn="base" hangingPunct="0">
        <a:spcBef>
          <a:spcPct val="0"/>
        </a:spcBef>
        <a:spcAft>
          <a:spcPct val="0"/>
        </a:spcAft>
        <a:defRPr sz="3300" b="1">
          <a:solidFill>
            <a:schemeClr val="tx1"/>
          </a:solidFill>
          <a:latin typeface="Calibri" pitchFamily="34" charset="0"/>
        </a:defRPr>
      </a:lvl5pPr>
      <a:lvl6pPr marL="342892" algn="ctr" defTabSz="342892" rtl="0" eaLnBrk="1" fontAlgn="base" hangingPunct="1">
        <a:spcBef>
          <a:spcPct val="0"/>
        </a:spcBef>
        <a:spcAft>
          <a:spcPct val="0"/>
        </a:spcAft>
        <a:defRPr sz="3300">
          <a:solidFill>
            <a:schemeClr val="tx1"/>
          </a:solidFill>
          <a:latin typeface="Calibri" pitchFamily="34" charset="0"/>
        </a:defRPr>
      </a:lvl6pPr>
      <a:lvl7pPr marL="685783" algn="ctr" defTabSz="342892" rtl="0" eaLnBrk="1" fontAlgn="base" hangingPunct="1">
        <a:spcBef>
          <a:spcPct val="0"/>
        </a:spcBef>
        <a:spcAft>
          <a:spcPct val="0"/>
        </a:spcAft>
        <a:defRPr sz="3300">
          <a:solidFill>
            <a:schemeClr val="tx1"/>
          </a:solidFill>
          <a:latin typeface="Calibri" pitchFamily="34" charset="0"/>
        </a:defRPr>
      </a:lvl7pPr>
      <a:lvl8pPr marL="1028675" algn="ctr" defTabSz="342892" rtl="0" eaLnBrk="1" fontAlgn="base" hangingPunct="1">
        <a:spcBef>
          <a:spcPct val="0"/>
        </a:spcBef>
        <a:spcAft>
          <a:spcPct val="0"/>
        </a:spcAft>
        <a:defRPr sz="3300">
          <a:solidFill>
            <a:schemeClr val="tx1"/>
          </a:solidFill>
          <a:latin typeface="Calibri" pitchFamily="34" charset="0"/>
        </a:defRPr>
      </a:lvl8pPr>
      <a:lvl9pPr marL="1371566" algn="ctr" defTabSz="342892" rtl="0" eaLnBrk="1" fontAlgn="base" hangingPunct="1">
        <a:spcBef>
          <a:spcPct val="0"/>
        </a:spcBef>
        <a:spcAft>
          <a:spcPct val="0"/>
        </a:spcAft>
        <a:defRPr sz="3300">
          <a:solidFill>
            <a:schemeClr val="tx1"/>
          </a:solidFill>
          <a:latin typeface="Calibri" pitchFamily="34" charset="0"/>
        </a:defRPr>
      </a:lvl9pPr>
    </p:titleStyle>
    <p:bodyStyle>
      <a:lvl1pPr marL="257168" indent="-257168" algn="l" defTabSz="342892"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199" indent="-214308" algn="l" defTabSz="342892"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28" indent="-171446" algn="l" defTabSz="342892"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200120" indent="-171446" algn="l" defTabSz="342892"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12" indent="-171446" algn="l" defTabSz="342892"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osc.gov/services/pages/hatchact-statelocal.aspx#tabGroup1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cfr.gov/current/title-2/section-200.31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ecfr.gov/current/title-2/section-200.318"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456774" y="2438400"/>
            <a:ext cx="8230451" cy="1634948"/>
          </a:xfrm>
        </p:spPr>
        <p:txBody>
          <a:bodyPr/>
          <a:lstStyle/>
          <a:p>
            <a:pPr eaLnBrk="1" hangingPunct="1">
              <a:defRPr/>
            </a:pPr>
            <a:br>
              <a:rPr lang="en-US" sz="2700" dirty="0">
                <a:solidFill>
                  <a:srgbClr val="00B050"/>
                </a:solidFill>
              </a:rPr>
            </a:br>
            <a:r>
              <a:rPr lang="en-US" sz="4000" dirty="0">
                <a:solidFill>
                  <a:srgbClr val="002060"/>
                </a:solidFill>
              </a:rPr>
              <a:t>Incorporating Ethical Conduct in Administering Federal Grant Programs</a:t>
            </a:r>
            <a:br>
              <a:rPr lang="en-US" sz="4000" dirty="0"/>
            </a:br>
            <a:br>
              <a:rPr lang="en-US" sz="2700" dirty="0"/>
            </a:br>
            <a:r>
              <a:rPr lang="en-US" sz="2700" dirty="0"/>
              <a:t>January 2023</a:t>
            </a:r>
          </a:p>
        </p:txBody>
      </p:sp>
    </p:spTree>
    <p:extLst>
      <p:ext uri="{BB962C8B-B14F-4D97-AF65-F5344CB8AC3E}">
        <p14:creationId xmlns:p14="http://schemas.microsoft.com/office/powerpoint/2010/main" val="1133693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40" y="151514"/>
            <a:ext cx="7924800" cy="1104900"/>
          </a:xfrm>
          <a:noFill/>
        </p:spPr>
        <p:txBody>
          <a:bodyPr>
            <a:normAutofit fontScale="90000"/>
          </a:bodyPr>
          <a:lstStyle/>
          <a:p>
            <a:r>
              <a:rPr lang="en-US" dirty="0"/>
              <a:t>Check debarment status and possible Constitutional issues</a:t>
            </a:r>
          </a:p>
        </p:txBody>
      </p:sp>
      <p:sp>
        <p:nvSpPr>
          <p:cNvPr id="32771" name="Rectangle 12"/>
          <p:cNvSpPr>
            <a:spLocks noChangeArrowheads="1"/>
          </p:cNvSpPr>
          <p:nvPr/>
        </p:nvSpPr>
        <p:spPr bwMode="auto">
          <a:xfrm>
            <a:off x="457200" y="1532170"/>
            <a:ext cx="7915275" cy="5352747"/>
          </a:xfrm>
          <a:prstGeom prst="rect">
            <a:avLst/>
          </a:prstGeom>
          <a:noFill/>
          <a:ln w="12700">
            <a:noFill/>
            <a:miter lim="800000"/>
            <a:headEnd/>
            <a:tailEnd/>
          </a:ln>
        </p:spPr>
        <p:txBody>
          <a:bodyPr lIns="90488" tIns="44450" rIns="90488" bIns="44450">
            <a:spAutoFit/>
          </a:bodyPr>
          <a:lstStyle/>
          <a:p>
            <a:pPr marL="342900"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Review for debarment and suspension of other entities</a:t>
            </a:r>
          </a:p>
          <a:p>
            <a:pPr marL="342900"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In addition, do not fund or use CDBG staff time to support: </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unallowable partisan political activities including political patronage; </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unallowable inherently religious activities (Note that funding religious organizations to carry out other activities is allowable and common.)</a:t>
            </a:r>
          </a:p>
          <a:p>
            <a:pPr marL="342900"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Use SOPs including checklists to ensure each activity is checked prior to funding and at regular intervals for ongoing activities.</a:t>
            </a:r>
          </a:p>
          <a:p>
            <a:pPr marL="342900" indent="-342900" defTabSz="457200" fontAlgn="base">
              <a:spcBef>
                <a:spcPct val="20000"/>
              </a:spcBef>
              <a:spcAft>
                <a:spcPct val="25000"/>
              </a:spcAft>
              <a:buFont typeface="Arial" panose="020B0604020202020204" pitchFamily="34" charset="0"/>
              <a:buChar char="•"/>
            </a:pPr>
            <a:endParaRPr lang="en-US" sz="2400" dirty="0">
              <a:solidFill>
                <a:prstClr val="black"/>
              </a:solidFill>
              <a:latin typeface="Arial" pitchFamily="34" charset="0"/>
            </a:endParaRPr>
          </a:p>
        </p:txBody>
      </p:sp>
    </p:spTree>
    <p:extLst>
      <p:ext uri="{BB962C8B-B14F-4D97-AF65-F5344CB8AC3E}">
        <p14:creationId xmlns:p14="http://schemas.microsoft.com/office/powerpoint/2010/main" val="39947739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40" y="151514"/>
            <a:ext cx="7924800" cy="1104900"/>
          </a:xfrm>
          <a:noFill/>
        </p:spPr>
        <p:txBody>
          <a:bodyPr>
            <a:normAutofit fontScale="90000"/>
          </a:bodyPr>
          <a:lstStyle/>
          <a:p>
            <a:r>
              <a:rPr lang="en-US" dirty="0"/>
              <a:t>Detect and prevent fraud opportunities</a:t>
            </a:r>
          </a:p>
        </p:txBody>
      </p:sp>
      <p:sp>
        <p:nvSpPr>
          <p:cNvPr id="32771" name="Rectangle 12"/>
          <p:cNvSpPr>
            <a:spLocks noChangeArrowheads="1"/>
          </p:cNvSpPr>
          <p:nvPr/>
        </p:nvSpPr>
        <p:spPr bwMode="auto">
          <a:xfrm>
            <a:off x="457200" y="1532170"/>
            <a:ext cx="7915275" cy="4817216"/>
          </a:xfrm>
          <a:prstGeom prst="rect">
            <a:avLst/>
          </a:prstGeom>
          <a:noFill/>
          <a:ln w="12700">
            <a:noFill/>
            <a:miter lim="800000"/>
            <a:headEnd/>
            <a:tailEnd/>
          </a:ln>
        </p:spPr>
        <p:txBody>
          <a:bodyPr lIns="90488" tIns="44450" rIns="90488" bIns="44450">
            <a:spAutoFit/>
          </a:bodyPr>
          <a:lstStyle/>
          <a:p>
            <a:pPr marL="342900"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Detect, prevent, and respond to fraud</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Ask your auditors/investigators to consult on fraud opportunities possible in your CDBG activities and teach detection</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Assess the risks and determine which risks to take, mitigate, or avoid</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Build in internal controls for all compliance checkpoints</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Add quality assurance/quality control processes including management reviews, internal audits, automation flags and follow-up actions</a:t>
            </a:r>
          </a:p>
        </p:txBody>
      </p:sp>
    </p:spTree>
    <p:extLst>
      <p:ext uri="{BB962C8B-B14F-4D97-AF65-F5344CB8AC3E}">
        <p14:creationId xmlns:p14="http://schemas.microsoft.com/office/powerpoint/2010/main" val="56827977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40" y="151514"/>
            <a:ext cx="7924800" cy="1104900"/>
          </a:xfrm>
          <a:noFill/>
        </p:spPr>
        <p:txBody>
          <a:bodyPr/>
          <a:lstStyle/>
          <a:p>
            <a:r>
              <a:rPr lang="en-US" dirty="0"/>
              <a:t>Iterate to limit waste</a:t>
            </a:r>
          </a:p>
        </p:txBody>
      </p:sp>
      <p:sp>
        <p:nvSpPr>
          <p:cNvPr id="32771" name="Rectangle 12"/>
          <p:cNvSpPr>
            <a:spLocks noChangeArrowheads="1"/>
          </p:cNvSpPr>
          <p:nvPr/>
        </p:nvSpPr>
        <p:spPr bwMode="auto">
          <a:xfrm>
            <a:off x="457200" y="1532170"/>
            <a:ext cx="7915275" cy="3900042"/>
          </a:xfrm>
          <a:prstGeom prst="rect">
            <a:avLst/>
          </a:prstGeom>
          <a:noFill/>
          <a:ln w="12700">
            <a:noFill/>
            <a:miter lim="800000"/>
            <a:headEnd/>
            <a:tailEnd/>
          </a:ln>
        </p:spPr>
        <p:txBody>
          <a:bodyPr lIns="90488" tIns="44450" rIns="90488" bIns="44450">
            <a:spAutoFit/>
          </a:bodyPr>
          <a:lstStyle/>
          <a:p>
            <a:pPr marL="342900"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Design and review programs to limit waste and mismanagement</a:t>
            </a:r>
          </a:p>
          <a:p>
            <a:pPr marL="800100" lvl="1" indent="-342900" defTabSz="457200" fontAlgn="base">
              <a:spcBef>
                <a:spcPct val="20000"/>
              </a:spcBef>
              <a:spcAft>
                <a:spcPct val="25000"/>
              </a:spcAft>
              <a:buFont typeface="Arial" panose="020B0604020202020204" pitchFamily="34" charset="0"/>
              <a:buChar char="•"/>
            </a:pPr>
            <a:r>
              <a:rPr lang="en-US" sz="2400" dirty="0" err="1">
                <a:solidFill>
                  <a:prstClr val="black"/>
                </a:solidFill>
                <a:latin typeface="Arial" pitchFamily="34" charset="0"/>
              </a:rPr>
              <a:t>ConPlan</a:t>
            </a:r>
            <a:r>
              <a:rPr lang="en-US" sz="2400" dirty="0">
                <a:solidFill>
                  <a:prstClr val="black"/>
                </a:solidFill>
                <a:latin typeface="Arial" pitchFamily="34" charset="0"/>
              </a:rPr>
              <a:t> cycle offers an opportunity to review activities for efficiency/effectiveness and adjust them to avoid waste</a:t>
            </a:r>
          </a:p>
          <a:p>
            <a:pPr marL="1257300" lvl="2" indent="-342900" defTabSz="457200" fontAlgn="base">
              <a:spcBef>
                <a:spcPct val="20000"/>
              </a:spcBef>
              <a:spcAft>
                <a:spcPct val="25000"/>
              </a:spcAft>
              <a:buFont typeface="Arial" panose="020B0604020202020204" pitchFamily="34" charset="0"/>
              <a:buChar char="•"/>
            </a:pPr>
            <a:r>
              <a:rPr lang="en-US" sz="2000" dirty="0">
                <a:solidFill>
                  <a:prstClr val="black"/>
                </a:solidFill>
                <a:latin typeface="Arial" pitchFamily="34" charset="0"/>
              </a:rPr>
              <a:t>Did the activity get results?</a:t>
            </a:r>
          </a:p>
          <a:p>
            <a:pPr marL="1257300" lvl="2" indent="-342900" defTabSz="457200" fontAlgn="base">
              <a:spcBef>
                <a:spcPct val="20000"/>
              </a:spcBef>
              <a:spcAft>
                <a:spcPct val="25000"/>
              </a:spcAft>
              <a:buFont typeface="Arial" panose="020B0604020202020204" pitchFamily="34" charset="0"/>
              <a:buChar char="•"/>
            </a:pPr>
            <a:r>
              <a:rPr lang="en-US" sz="2000" dirty="0">
                <a:solidFill>
                  <a:prstClr val="black"/>
                </a:solidFill>
                <a:latin typeface="Arial" pitchFamily="34" charset="0"/>
              </a:rPr>
              <a:t>What worked? What didn’t work?</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Internal controls can be adjusted based on risk to ensure the right balance of oversight and efficiency</a:t>
            </a:r>
          </a:p>
        </p:txBody>
      </p:sp>
    </p:spTree>
    <p:extLst>
      <p:ext uri="{BB962C8B-B14F-4D97-AF65-F5344CB8AC3E}">
        <p14:creationId xmlns:p14="http://schemas.microsoft.com/office/powerpoint/2010/main" val="316940346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40" y="151514"/>
            <a:ext cx="7924800" cy="1104900"/>
          </a:xfrm>
          <a:noFill/>
        </p:spPr>
        <p:txBody>
          <a:bodyPr/>
          <a:lstStyle/>
          <a:p>
            <a:r>
              <a:rPr lang="en-US" dirty="0"/>
              <a:t>Use complaints and experts</a:t>
            </a:r>
          </a:p>
        </p:txBody>
      </p:sp>
      <p:sp>
        <p:nvSpPr>
          <p:cNvPr id="32771" name="Rectangle 12"/>
          <p:cNvSpPr>
            <a:spLocks noChangeArrowheads="1"/>
          </p:cNvSpPr>
          <p:nvPr/>
        </p:nvSpPr>
        <p:spPr bwMode="auto">
          <a:xfrm>
            <a:off x="457200" y="1532170"/>
            <a:ext cx="7915275" cy="4918782"/>
          </a:xfrm>
          <a:prstGeom prst="rect">
            <a:avLst/>
          </a:prstGeom>
          <a:noFill/>
          <a:ln w="12700">
            <a:noFill/>
            <a:miter lim="800000"/>
            <a:headEnd/>
            <a:tailEnd/>
          </a:ln>
        </p:spPr>
        <p:txBody>
          <a:bodyPr lIns="90488" tIns="44450" rIns="90488" bIns="44450">
            <a:spAutoFit/>
          </a:bodyPr>
          <a:lstStyle/>
          <a:p>
            <a:pPr marL="342900"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Follow up citizen complaints</a:t>
            </a:r>
          </a:p>
          <a:p>
            <a:pPr marL="800100" lvl="1" indent="-342900" defTabSz="457200" fontAlgn="base">
              <a:spcBef>
                <a:spcPct val="20000"/>
              </a:spcBef>
              <a:spcAft>
                <a:spcPct val="25000"/>
              </a:spcAft>
              <a:buFont typeface="Arial" panose="020B0604020202020204" pitchFamily="34" charset="0"/>
              <a:buChar char="•"/>
            </a:pPr>
            <a:r>
              <a:rPr lang="en-US" sz="2000" dirty="0">
                <a:solidFill>
                  <a:prstClr val="black"/>
                </a:solidFill>
                <a:latin typeface="Arial" pitchFamily="34" charset="0"/>
              </a:rPr>
              <a:t>Include a citizen complaint contact on your CDBG website, action plans, and performance reports</a:t>
            </a:r>
          </a:p>
          <a:p>
            <a:pPr marL="800100" lvl="1" indent="-342900" defTabSz="457200" fontAlgn="base">
              <a:spcBef>
                <a:spcPct val="20000"/>
              </a:spcBef>
              <a:spcAft>
                <a:spcPct val="25000"/>
              </a:spcAft>
              <a:buFont typeface="Arial" panose="020B0604020202020204" pitchFamily="34" charset="0"/>
              <a:buChar char="•"/>
            </a:pPr>
            <a:r>
              <a:rPr lang="en-US" sz="2000" dirty="0">
                <a:solidFill>
                  <a:prstClr val="black"/>
                </a:solidFill>
                <a:latin typeface="Arial" pitchFamily="34" charset="0"/>
              </a:rPr>
              <a:t>Pro tip: Contact should be separate from the CD Administrator or a separate office/agency</a:t>
            </a:r>
          </a:p>
          <a:p>
            <a:pPr marL="800100" lvl="1" indent="-342900" defTabSz="457200" fontAlgn="base">
              <a:spcBef>
                <a:spcPct val="20000"/>
              </a:spcBef>
              <a:spcAft>
                <a:spcPct val="25000"/>
              </a:spcAft>
              <a:buFont typeface="Arial" panose="020B0604020202020204" pitchFamily="34" charset="0"/>
              <a:buChar char="•"/>
            </a:pPr>
            <a:r>
              <a:rPr lang="en-US" sz="2000" dirty="0">
                <a:solidFill>
                  <a:prstClr val="black"/>
                </a:solidFill>
                <a:latin typeface="Arial" pitchFamily="34" charset="0"/>
              </a:rPr>
              <a:t>Log complaints, response and follow-up actions</a:t>
            </a:r>
          </a:p>
          <a:p>
            <a:pPr marL="800100" lvl="1" indent="-342900" defTabSz="457200" fontAlgn="base">
              <a:spcBef>
                <a:spcPct val="20000"/>
              </a:spcBef>
              <a:spcAft>
                <a:spcPct val="25000"/>
              </a:spcAft>
              <a:buFont typeface="Arial" panose="020B0604020202020204" pitchFamily="34" charset="0"/>
              <a:buChar char="•"/>
            </a:pPr>
            <a:r>
              <a:rPr lang="en-US" sz="2000" dirty="0">
                <a:solidFill>
                  <a:prstClr val="black"/>
                </a:solidFill>
                <a:latin typeface="Arial" pitchFamily="34" charset="0"/>
              </a:rPr>
              <a:t>Review annually for patterns and add review findings to your program risk assessment</a:t>
            </a:r>
          </a:p>
          <a:p>
            <a:pPr marL="342900"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Talk to experts</a:t>
            </a:r>
          </a:p>
          <a:p>
            <a:pPr marL="800100" lvl="1" indent="-342900" defTabSz="457200" fontAlgn="base">
              <a:spcBef>
                <a:spcPct val="20000"/>
              </a:spcBef>
              <a:spcAft>
                <a:spcPct val="25000"/>
              </a:spcAft>
              <a:buFont typeface="Arial" panose="020B0604020202020204" pitchFamily="34" charset="0"/>
              <a:buChar char="•"/>
            </a:pPr>
            <a:r>
              <a:rPr lang="en-US" sz="2000" dirty="0">
                <a:solidFill>
                  <a:prstClr val="black"/>
                </a:solidFill>
                <a:latin typeface="Arial" pitchFamily="34" charset="0"/>
              </a:rPr>
              <a:t>Go to Inspector General sessions at HUD all-grantee meetings. </a:t>
            </a:r>
          </a:p>
          <a:p>
            <a:pPr marL="800100" lvl="1" indent="-342900" defTabSz="457200" fontAlgn="base">
              <a:spcBef>
                <a:spcPct val="20000"/>
              </a:spcBef>
              <a:spcAft>
                <a:spcPct val="25000"/>
              </a:spcAft>
              <a:buFont typeface="Arial" panose="020B0604020202020204" pitchFamily="34" charset="0"/>
              <a:buChar char="•"/>
            </a:pPr>
            <a:r>
              <a:rPr lang="en-US" sz="2000" dirty="0">
                <a:solidFill>
                  <a:prstClr val="black"/>
                </a:solidFill>
                <a:latin typeface="Arial" pitchFamily="34" charset="0"/>
              </a:rPr>
              <a:t>Consult with State and local audit officials</a:t>
            </a:r>
          </a:p>
        </p:txBody>
      </p:sp>
    </p:spTree>
    <p:extLst>
      <p:ext uri="{BB962C8B-B14F-4D97-AF65-F5344CB8AC3E}">
        <p14:creationId xmlns:p14="http://schemas.microsoft.com/office/powerpoint/2010/main" val="338743457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40" y="151514"/>
            <a:ext cx="7924800" cy="1104900"/>
          </a:xfrm>
          <a:noFill/>
        </p:spPr>
        <p:txBody>
          <a:bodyPr>
            <a:normAutofit fontScale="90000"/>
          </a:bodyPr>
          <a:lstStyle/>
          <a:p>
            <a:r>
              <a:rPr lang="en-US" dirty="0"/>
              <a:t>Know prohibited CDBG staff political activity</a:t>
            </a:r>
          </a:p>
        </p:txBody>
      </p:sp>
      <p:sp>
        <p:nvSpPr>
          <p:cNvPr id="32771" name="Rectangle 12"/>
          <p:cNvSpPr>
            <a:spLocks noChangeArrowheads="1"/>
          </p:cNvSpPr>
          <p:nvPr/>
        </p:nvSpPr>
        <p:spPr bwMode="auto">
          <a:xfrm>
            <a:off x="457200" y="1532170"/>
            <a:ext cx="7915275" cy="4832605"/>
          </a:xfrm>
          <a:prstGeom prst="rect">
            <a:avLst/>
          </a:prstGeom>
          <a:noFill/>
          <a:ln w="12700">
            <a:noFill/>
            <a:miter lim="800000"/>
            <a:headEnd/>
            <a:tailEnd/>
          </a:ln>
        </p:spPr>
        <p:txBody>
          <a:bodyPr lIns="90488" tIns="44450" rIns="90488" bIns="44450">
            <a:spAutoFit/>
          </a:bodyPr>
          <a:lstStyle/>
          <a:p>
            <a:pPr marL="342900" indent="-342900" defTabSz="457200" fontAlgn="base">
              <a:spcBef>
                <a:spcPct val="20000"/>
              </a:spcBef>
              <a:spcAft>
                <a:spcPct val="25000"/>
              </a:spcAft>
              <a:buFont typeface="Arial" panose="020B0604020202020204" pitchFamily="34" charset="0"/>
              <a:buChar char="•"/>
            </a:pPr>
            <a:r>
              <a:rPr lang="en-US" sz="2200" dirty="0">
                <a:solidFill>
                  <a:prstClr val="black"/>
                </a:solidFill>
                <a:latin typeface="Arial" pitchFamily="34" charset="0"/>
              </a:rPr>
              <a:t>The Hatch Act restricts the political activity of individuals principally employed by state, District of Columbia, or local executive agencies and who work in connection with programs financed in whole or in part by federal loans or grants. Usually, employment with a state, D.C., or local agency constitutes the principal employment of the employee in question. However, when an employee holds two or more jobs, principal employment is generally deemed to be that job which accounts for the most work time and the most earned income.</a:t>
            </a:r>
          </a:p>
          <a:p>
            <a:pPr marL="342900" indent="-342900" defTabSz="457200" fontAlgn="base">
              <a:spcBef>
                <a:spcPct val="20000"/>
              </a:spcBef>
              <a:spcAft>
                <a:spcPct val="25000"/>
              </a:spcAft>
              <a:buFont typeface="Arial" panose="020B0604020202020204" pitchFamily="34" charset="0"/>
              <a:buChar char="•"/>
            </a:pPr>
            <a:r>
              <a:rPr lang="en-US" sz="2200" dirty="0">
                <a:solidFill>
                  <a:prstClr val="black"/>
                </a:solidFill>
                <a:latin typeface="Arial" pitchFamily="34" charset="0"/>
                <a:hlinkClick r:id="rId3"/>
              </a:rPr>
              <a:t>https://osc.gov/services/pages/hatchact-statelocal.aspx#tabGroup12</a:t>
            </a:r>
            <a:r>
              <a:rPr lang="en-US" sz="2200" dirty="0">
                <a:solidFill>
                  <a:prstClr val="black"/>
                </a:solidFill>
                <a:latin typeface="Arial" pitchFamily="34" charset="0"/>
              </a:rPr>
              <a:t> </a:t>
            </a:r>
          </a:p>
          <a:p>
            <a:pPr marL="342900" indent="-342900" defTabSz="457200" fontAlgn="base">
              <a:spcBef>
                <a:spcPct val="20000"/>
              </a:spcBef>
              <a:spcAft>
                <a:spcPct val="25000"/>
              </a:spcAft>
              <a:buFont typeface="Arial" panose="020B0604020202020204" pitchFamily="34" charset="0"/>
              <a:buChar char="•"/>
            </a:pPr>
            <a:endParaRPr lang="en-US" sz="2400" dirty="0">
              <a:solidFill>
                <a:prstClr val="black"/>
              </a:solidFill>
              <a:latin typeface="Arial" pitchFamily="34" charset="0"/>
            </a:endParaRPr>
          </a:p>
        </p:txBody>
      </p:sp>
    </p:spTree>
    <p:extLst>
      <p:ext uri="{BB962C8B-B14F-4D97-AF65-F5344CB8AC3E}">
        <p14:creationId xmlns:p14="http://schemas.microsoft.com/office/powerpoint/2010/main" val="16150937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40" y="151514"/>
            <a:ext cx="7924800" cy="1104900"/>
          </a:xfrm>
          <a:noFill/>
        </p:spPr>
        <p:txBody>
          <a:bodyPr>
            <a:normAutofit fontScale="90000"/>
          </a:bodyPr>
          <a:lstStyle/>
          <a:p>
            <a:r>
              <a:rPr lang="en-US" dirty="0"/>
              <a:t>Set boundaries for gifts, employment, hiring</a:t>
            </a:r>
          </a:p>
        </p:txBody>
      </p:sp>
      <p:sp>
        <p:nvSpPr>
          <p:cNvPr id="32771" name="Rectangle 12"/>
          <p:cNvSpPr>
            <a:spLocks noChangeArrowheads="1"/>
          </p:cNvSpPr>
          <p:nvPr/>
        </p:nvSpPr>
        <p:spPr bwMode="auto">
          <a:xfrm>
            <a:off x="457200" y="1532170"/>
            <a:ext cx="7915275" cy="3506088"/>
          </a:xfrm>
          <a:prstGeom prst="rect">
            <a:avLst/>
          </a:prstGeom>
          <a:noFill/>
          <a:ln w="12700">
            <a:noFill/>
            <a:miter lim="800000"/>
            <a:headEnd/>
            <a:tailEnd/>
          </a:ln>
        </p:spPr>
        <p:txBody>
          <a:bodyPr lIns="90488" tIns="44450" rIns="90488" bIns="44450">
            <a:spAutoFit/>
          </a:bodyPr>
          <a:lstStyle/>
          <a:p>
            <a:pPr marL="342900"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When are these OK and when do they conflict with ethical grant management?</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Gifts</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Outside employment</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Outside board service</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Hiring decisions</a:t>
            </a:r>
          </a:p>
          <a:p>
            <a:pPr marL="342900" indent="-342900" defTabSz="457200" fontAlgn="base">
              <a:spcBef>
                <a:spcPct val="20000"/>
              </a:spcBef>
              <a:spcAft>
                <a:spcPct val="25000"/>
              </a:spcAft>
              <a:buFont typeface="Arial" panose="020B0604020202020204" pitchFamily="34" charset="0"/>
              <a:buChar char="•"/>
            </a:pPr>
            <a:endParaRPr lang="en-US" sz="2400" dirty="0">
              <a:solidFill>
                <a:prstClr val="black"/>
              </a:solidFill>
              <a:latin typeface="Arial" pitchFamily="34" charset="0"/>
            </a:endParaRPr>
          </a:p>
        </p:txBody>
      </p:sp>
    </p:spTree>
    <p:extLst>
      <p:ext uri="{BB962C8B-B14F-4D97-AF65-F5344CB8AC3E}">
        <p14:creationId xmlns:p14="http://schemas.microsoft.com/office/powerpoint/2010/main" val="330458849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40" y="151514"/>
            <a:ext cx="7924800" cy="1104900"/>
          </a:xfrm>
          <a:noFill/>
        </p:spPr>
        <p:txBody>
          <a:bodyPr>
            <a:normAutofit/>
          </a:bodyPr>
          <a:lstStyle/>
          <a:p>
            <a:r>
              <a:rPr lang="en-US" dirty="0"/>
              <a:t>Balance privacy + transparency</a:t>
            </a:r>
          </a:p>
        </p:txBody>
      </p:sp>
      <p:sp>
        <p:nvSpPr>
          <p:cNvPr id="32771" name="Rectangle 12"/>
          <p:cNvSpPr>
            <a:spLocks noChangeArrowheads="1"/>
          </p:cNvSpPr>
          <p:nvPr/>
        </p:nvSpPr>
        <p:spPr bwMode="auto">
          <a:xfrm>
            <a:off x="457200" y="1532170"/>
            <a:ext cx="7915275" cy="4614084"/>
          </a:xfrm>
          <a:prstGeom prst="rect">
            <a:avLst/>
          </a:prstGeom>
          <a:noFill/>
          <a:ln w="12700">
            <a:noFill/>
            <a:miter lim="800000"/>
            <a:headEnd/>
            <a:tailEnd/>
          </a:ln>
        </p:spPr>
        <p:txBody>
          <a:bodyPr lIns="90488" tIns="44450" rIns="90488" bIns="44450">
            <a:spAutoFit/>
          </a:bodyPr>
          <a:lstStyle/>
          <a:p>
            <a:pPr marL="342900"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Balance potentially competing ethical requirements:</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Keep covered Privacy Act information private</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Keep the public informed and decisions transparent</a:t>
            </a:r>
          </a:p>
          <a:p>
            <a:pPr marL="342900"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Use SOPs for PII and check frequently to ensure information is secure</a:t>
            </a:r>
          </a:p>
          <a:p>
            <a:pPr marL="342900"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Your IT and HR staff usually make good consultants</a:t>
            </a:r>
          </a:p>
          <a:p>
            <a:pPr marL="342900"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Best practice: bolster your citizen participation plan with a community engagement or communications strategy</a:t>
            </a:r>
          </a:p>
        </p:txBody>
      </p:sp>
    </p:spTree>
    <p:extLst>
      <p:ext uri="{BB962C8B-B14F-4D97-AF65-F5344CB8AC3E}">
        <p14:creationId xmlns:p14="http://schemas.microsoft.com/office/powerpoint/2010/main" val="269701838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40" y="151514"/>
            <a:ext cx="7924800" cy="1104900"/>
          </a:xfrm>
          <a:noFill/>
        </p:spPr>
        <p:txBody>
          <a:bodyPr>
            <a:normAutofit/>
          </a:bodyPr>
          <a:lstStyle/>
          <a:p>
            <a:r>
              <a:rPr lang="en-US" dirty="0"/>
              <a:t>Be fair and equitable</a:t>
            </a:r>
          </a:p>
        </p:txBody>
      </p:sp>
      <p:sp>
        <p:nvSpPr>
          <p:cNvPr id="32771" name="Rectangle 12"/>
          <p:cNvSpPr>
            <a:spLocks noChangeArrowheads="1"/>
          </p:cNvSpPr>
          <p:nvPr/>
        </p:nvSpPr>
        <p:spPr bwMode="auto">
          <a:xfrm>
            <a:off x="457200" y="1532170"/>
            <a:ext cx="7915275" cy="4115486"/>
          </a:xfrm>
          <a:prstGeom prst="rect">
            <a:avLst/>
          </a:prstGeom>
          <a:noFill/>
          <a:ln w="12700">
            <a:noFill/>
            <a:miter lim="800000"/>
            <a:headEnd/>
            <a:tailEnd/>
          </a:ln>
        </p:spPr>
        <p:txBody>
          <a:bodyPr lIns="90488" tIns="44450" rIns="90488" bIns="44450">
            <a:spAutoFit/>
          </a:bodyPr>
          <a:lstStyle/>
          <a:p>
            <a:pPr marL="342900"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Do not discriminate based on protected classes</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Second CDBG cert in the statute: (2) the grant will be conducted and administered in conformity with the Civil Rights Act of 1964 [42 U.S.C. 2000a et seq.] and the Fair Housing Act [42 U.S.C. 3601 et seq.], and the grantee will affirmatively further fair housing</a:t>
            </a:r>
          </a:p>
          <a:p>
            <a:pPr marL="342900"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When creating or updating policies and procedures and considering citizen complaints, consider how to further fair and equitable program administration.</a:t>
            </a:r>
          </a:p>
        </p:txBody>
      </p:sp>
    </p:spTree>
    <p:extLst>
      <p:ext uri="{BB962C8B-B14F-4D97-AF65-F5344CB8AC3E}">
        <p14:creationId xmlns:p14="http://schemas.microsoft.com/office/powerpoint/2010/main" val="381175723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40" y="151514"/>
            <a:ext cx="7924800" cy="1104900"/>
          </a:xfrm>
          <a:noFill/>
        </p:spPr>
        <p:txBody>
          <a:bodyPr>
            <a:normAutofit/>
          </a:bodyPr>
          <a:lstStyle/>
          <a:p>
            <a:r>
              <a:rPr lang="en-US" dirty="0"/>
              <a:t>Be fair and equitable</a:t>
            </a:r>
          </a:p>
        </p:txBody>
      </p:sp>
      <p:sp>
        <p:nvSpPr>
          <p:cNvPr id="32771" name="Rectangle 12"/>
          <p:cNvSpPr>
            <a:spLocks noChangeArrowheads="1"/>
          </p:cNvSpPr>
          <p:nvPr/>
        </p:nvSpPr>
        <p:spPr bwMode="auto">
          <a:xfrm>
            <a:off x="457200" y="1532170"/>
            <a:ext cx="7915275" cy="4891083"/>
          </a:xfrm>
          <a:prstGeom prst="rect">
            <a:avLst/>
          </a:prstGeom>
          <a:noFill/>
          <a:ln w="12700">
            <a:noFill/>
            <a:miter lim="800000"/>
            <a:headEnd/>
            <a:tailEnd/>
          </a:ln>
        </p:spPr>
        <p:txBody>
          <a:bodyPr lIns="90488" tIns="44450" rIns="90488" bIns="44450">
            <a:spAutoFit/>
          </a:bodyPr>
          <a:lstStyle/>
          <a:p>
            <a:pPr marL="342900" indent="-342900" defTabSz="457200" fontAlgn="base">
              <a:spcBef>
                <a:spcPct val="20000"/>
              </a:spcBef>
              <a:spcAft>
                <a:spcPct val="25000"/>
              </a:spcAft>
              <a:buFont typeface="Arial" panose="020B0604020202020204" pitchFamily="34" charset="0"/>
              <a:buChar char="•"/>
            </a:pPr>
            <a:r>
              <a:rPr lang="en-US" sz="2400" dirty="0">
                <a:latin typeface="Arial" panose="020B0604020202020204" pitchFamily="34" charset="0"/>
                <a:cs typeface="Arial" panose="020B0604020202020204" pitchFamily="34" charset="0"/>
              </a:rPr>
              <a:t>Section 109 of the Act requires that no person in the United States shall on the grounds of race, color, national origin, religion, or sex be excluded from participation in, be denied the benefits of, or be subjected to discrimination under any program or activity receiving Federal financial assistance made available pursuant to the Act. Section 109 also directs that the prohibitions against discrimination on the basis of age under the Age Discrimination Act and the prohibitions against discrimination on the basis of disability under Section 504 shall apply to programs or activities receiving Federal financial assistance under Title I programs. [24 CFR 570.601, 570.602]</a:t>
            </a:r>
            <a:endParaRPr 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850612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40" y="151514"/>
            <a:ext cx="7924800" cy="1104900"/>
          </a:xfrm>
          <a:noFill/>
        </p:spPr>
        <p:txBody>
          <a:bodyPr>
            <a:normAutofit/>
          </a:bodyPr>
          <a:lstStyle/>
          <a:p>
            <a:r>
              <a:rPr lang="en-US" dirty="0"/>
              <a:t>Embrace audits</a:t>
            </a:r>
          </a:p>
        </p:txBody>
      </p:sp>
      <p:sp>
        <p:nvSpPr>
          <p:cNvPr id="32771" name="Rectangle 12"/>
          <p:cNvSpPr>
            <a:spLocks noChangeArrowheads="1"/>
          </p:cNvSpPr>
          <p:nvPr/>
        </p:nvSpPr>
        <p:spPr bwMode="auto">
          <a:xfrm>
            <a:off x="457200" y="1532170"/>
            <a:ext cx="7915275" cy="5315814"/>
          </a:xfrm>
          <a:prstGeom prst="rect">
            <a:avLst/>
          </a:prstGeom>
          <a:noFill/>
          <a:ln w="12700">
            <a:noFill/>
            <a:miter lim="800000"/>
            <a:headEnd/>
            <a:tailEnd/>
          </a:ln>
        </p:spPr>
        <p:txBody>
          <a:bodyPr lIns="90488" tIns="44450" rIns="90488" bIns="44450">
            <a:spAutoFit/>
          </a:bodyPr>
          <a:lstStyle/>
          <a:p>
            <a:pPr marL="342900"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Single Audit required at threshold</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Grantee</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Subrecipient</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Single Audit database online</a:t>
            </a:r>
          </a:p>
          <a:p>
            <a:pPr marL="342900"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Internal audit reviews grant management, not just financial</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Best practice for larger grantees especially</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Even without an internal auditor, grantees can use HUD monitoring exhibits to spot-check their own operations annually.</a:t>
            </a:r>
          </a:p>
          <a:p>
            <a:pPr marL="342900" indent="-342900" defTabSz="457200" fontAlgn="base">
              <a:spcBef>
                <a:spcPct val="20000"/>
              </a:spcBef>
              <a:spcAft>
                <a:spcPct val="25000"/>
              </a:spcAft>
              <a:buFont typeface="Arial" panose="020B0604020202020204" pitchFamily="34" charset="0"/>
              <a:buChar char="•"/>
            </a:pPr>
            <a:endParaRPr lang="en-US" sz="2400" dirty="0">
              <a:solidFill>
                <a:prstClr val="black"/>
              </a:solidFill>
              <a:latin typeface="Arial" pitchFamily="34" charset="0"/>
            </a:endParaRPr>
          </a:p>
        </p:txBody>
      </p:sp>
    </p:spTree>
    <p:extLst>
      <p:ext uri="{BB962C8B-B14F-4D97-AF65-F5344CB8AC3E}">
        <p14:creationId xmlns:p14="http://schemas.microsoft.com/office/powerpoint/2010/main" val="2757215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40" y="151514"/>
            <a:ext cx="7924800" cy="1104900"/>
          </a:xfrm>
          <a:noFill/>
        </p:spPr>
        <p:txBody>
          <a:bodyPr/>
          <a:lstStyle/>
          <a:p>
            <a:r>
              <a:rPr lang="en-US" dirty="0"/>
              <a:t>Purpose</a:t>
            </a:r>
          </a:p>
        </p:txBody>
      </p:sp>
      <p:sp>
        <p:nvSpPr>
          <p:cNvPr id="32771" name="Rectangle 12"/>
          <p:cNvSpPr>
            <a:spLocks noChangeArrowheads="1"/>
          </p:cNvSpPr>
          <p:nvPr/>
        </p:nvSpPr>
        <p:spPr bwMode="auto">
          <a:xfrm>
            <a:off x="457200" y="1532170"/>
            <a:ext cx="7915275" cy="4761816"/>
          </a:xfrm>
          <a:prstGeom prst="rect">
            <a:avLst/>
          </a:prstGeom>
          <a:noFill/>
          <a:ln w="12700">
            <a:noFill/>
            <a:miter lim="800000"/>
            <a:headEnd/>
            <a:tailEnd/>
          </a:ln>
        </p:spPr>
        <p:txBody>
          <a:bodyPr lIns="90488" tIns="44450" rIns="90488" bIns="44450" numCol="1">
            <a:spAutoFit/>
          </a:bodyPr>
          <a:lstStyle/>
          <a:p>
            <a:pPr defTabSz="457200" fontAlgn="base">
              <a:spcBef>
                <a:spcPct val="20000"/>
              </a:spcBef>
              <a:spcAft>
                <a:spcPct val="25000"/>
              </a:spcAft>
            </a:pPr>
            <a:r>
              <a:rPr lang="en-US" sz="2200" dirty="0">
                <a:solidFill>
                  <a:prstClr val="black"/>
                </a:solidFill>
                <a:latin typeface="Arial" pitchFamily="34" charset="0"/>
              </a:rPr>
              <a:t>This presentation: </a:t>
            </a:r>
          </a:p>
          <a:p>
            <a:pPr marL="800100" lvl="1" indent="-342900" defTabSz="457200" fontAlgn="base">
              <a:spcBef>
                <a:spcPct val="20000"/>
              </a:spcBef>
              <a:spcAft>
                <a:spcPct val="25000"/>
              </a:spcAft>
              <a:buFont typeface="Arial" panose="020B0604020202020204" pitchFamily="34" charset="0"/>
              <a:buChar char="•"/>
            </a:pPr>
            <a:r>
              <a:rPr lang="en-US" sz="2200" dirty="0">
                <a:solidFill>
                  <a:prstClr val="black"/>
                </a:solidFill>
                <a:latin typeface="Arial" pitchFamily="34" charset="0"/>
              </a:rPr>
              <a:t>provides an overview of some key requirements and practices related to ethical management of the Community Development Block Grant program. </a:t>
            </a:r>
          </a:p>
          <a:p>
            <a:pPr marL="800100" lvl="1" indent="-342900" defTabSz="457200" fontAlgn="base">
              <a:spcBef>
                <a:spcPct val="20000"/>
              </a:spcBef>
              <a:spcAft>
                <a:spcPct val="25000"/>
              </a:spcAft>
              <a:buFont typeface="Arial" panose="020B0604020202020204" pitchFamily="34" charset="0"/>
              <a:buChar char="•"/>
            </a:pPr>
            <a:r>
              <a:rPr lang="en-US" sz="2200" dirty="0">
                <a:solidFill>
                  <a:prstClr val="black"/>
                </a:solidFill>
                <a:latin typeface="Arial" pitchFamily="34" charset="0"/>
              </a:rPr>
              <a:t>raises awareness and start conversation. It does not provide in-depth training on any individual requirement or practice. It doesn’t cover all possible ethical practice areas</a:t>
            </a:r>
          </a:p>
          <a:p>
            <a:pPr marL="342900" indent="-342900" defTabSz="457200" fontAlgn="base">
              <a:spcBef>
                <a:spcPct val="20000"/>
              </a:spcBef>
              <a:spcAft>
                <a:spcPct val="25000"/>
              </a:spcAft>
              <a:buFont typeface="Arial" panose="020B0604020202020204" pitchFamily="34" charset="0"/>
              <a:buChar char="•"/>
            </a:pPr>
            <a:r>
              <a:rPr lang="en-US" sz="2200" dirty="0">
                <a:solidFill>
                  <a:prstClr val="black"/>
                </a:solidFill>
                <a:latin typeface="Arial" pitchFamily="34" charset="0"/>
              </a:rPr>
              <a:t>For most topic areas, links or regulatory citations are provided to enable further reference and study.</a:t>
            </a:r>
          </a:p>
          <a:p>
            <a:pPr marL="342900" indent="-342900" defTabSz="457200" fontAlgn="base">
              <a:spcBef>
                <a:spcPct val="20000"/>
              </a:spcBef>
              <a:spcAft>
                <a:spcPct val="25000"/>
              </a:spcAft>
              <a:buFont typeface="Arial" panose="020B0604020202020204" pitchFamily="34" charset="0"/>
              <a:buChar char="•"/>
            </a:pPr>
            <a:r>
              <a:rPr lang="en-US" sz="2200" b="0" i="0" dirty="0">
                <a:solidFill>
                  <a:srgbClr val="555555"/>
                </a:solidFill>
                <a:effectLst/>
                <a:latin typeface="georgia" panose="02040502050405020303" pitchFamily="18" charset="0"/>
              </a:rPr>
              <a:t>“The goal is to have government leaders who not only avoid ethical lapses but also provide ethical leadership.</a:t>
            </a:r>
            <a:r>
              <a:rPr lang="en-US" sz="2200" b="0" i="0" dirty="0">
                <a:solidFill>
                  <a:prstClr val="black"/>
                </a:solidFill>
                <a:effectLst/>
                <a:latin typeface="Arial" pitchFamily="34" charset="0"/>
              </a:rPr>
              <a:t>”</a:t>
            </a:r>
            <a:endParaRPr lang="en-US" sz="2200" dirty="0">
              <a:solidFill>
                <a:prstClr val="black"/>
              </a:solidFill>
              <a:latin typeface="Arial" pitchFamily="34" charset="0"/>
            </a:endParaRPr>
          </a:p>
        </p:txBody>
      </p:sp>
    </p:spTree>
    <p:extLst>
      <p:ext uri="{BB962C8B-B14F-4D97-AF65-F5344CB8AC3E}">
        <p14:creationId xmlns:p14="http://schemas.microsoft.com/office/powerpoint/2010/main" val="384645090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40" y="151514"/>
            <a:ext cx="7924800" cy="1104900"/>
          </a:xfrm>
          <a:noFill/>
        </p:spPr>
        <p:txBody>
          <a:bodyPr/>
          <a:lstStyle/>
          <a:p>
            <a:r>
              <a:rPr lang="en-US" dirty="0"/>
              <a:t>Exercise: Consider activity types</a:t>
            </a:r>
          </a:p>
        </p:txBody>
      </p:sp>
      <p:sp>
        <p:nvSpPr>
          <p:cNvPr id="32771" name="Rectangle 12"/>
          <p:cNvSpPr>
            <a:spLocks noChangeArrowheads="1"/>
          </p:cNvSpPr>
          <p:nvPr/>
        </p:nvSpPr>
        <p:spPr bwMode="auto">
          <a:xfrm>
            <a:off x="457200" y="1532170"/>
            <a:ext cx="7915275" cy="4577150"/>
          </a:xfrm>
          <a:prstGeom prst="rect">
            <a:avLst/>
          </a:prstGeom>
          <a:noFill/>
          <a:ln w="12700">
            <a:noFill/>
            <a:miter lim="800000"/>
            <a:headEnd/>
            <a:tailEnd/>
          </a:ln>
        </p:spPr>
        <p:txBody>
          <a:bodyPr lIns="90488" tIns="44450" rIns="90488" bIns="44450">
            <a:spAutoFit/>
          </a:bodyPr>
          <a:lstStyle/>
          <a:p>
            <a:pPr marL="342900"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What are your controls for Construction-type activities when grantee does them? Subrecipient? Developer?</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Bribery</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Kickbacks</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Influence-peddling</a:t>
            </a:r>
          </a:p>
          <a:p>
            <a:pPr marL="342900"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Loan activities by grantee? Subrecipient?</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Excessive terms (either way)</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Nepotism</a:t>
            </a:r>
          </a:p>
          <a:p>
            <a:pPr marL="342900" indent="-342900" defTabSz="457200" fontAlgn="base">
              <a:spcBef>
                <a:spcPct val="20000"/>
              </a:spcBef>
              <a:spcAft>
                <a:spcPct val="25000"/>
              </a:spcAft>
              <a:buFont typeface="Arial" panose="020B0604020202020204" pitchFamily="34" charset="0"/>
              <a:buChar char="•"/>
            </a:pPr>
            <a:endParaRPr lang="en-US" sz="2400" dirty="0">
              <a:solidFill>
                <a:prstClr val="black"/>
              </a:solidFill>
              <a:latin typeface="Arial" pitchFamily="34" charset="0"/>
            </a:endParaRPr>
          </a:p>
        </p:txBody>
      </p:sp>
    </p:spTree>
    <p:extLst>
      <p:ext uri="{BB962C8B-B14F-4D97-AF65-F5344CB8AC3E}">
        <p14:creationId xmlns:p14="http://schemas.microsoft.com/office/powerpoint/2010/main" val="138088517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40" y="151514"/>
            <a:ext cx="7924800" cy="1104900"/>
          </a:xfrm>
          <a:noFill/>
        </p:spPr>
        <p:txBody>
          <a:bodyPr/>
          <a:lstStyle/>
          <a:p>
            <a:r>
              <a:rPr lang="en-US" dirty="0"/>
              <a:t>Code of Conduct</a:t>
            </a:r>
          </a:p>
        </p:txBody>
      </p:sp>
      <p:sp>
        <p:nvSpPr>
          <p:cNvPr id="32771" name="Rectangle 12"/>
          <p:cNvSpPr>
            <a:spLocks noChangeArrowheads="1"/>
          </p:cNvSpPr>
          <p:nvPr/>
        </p:nvSpPr>
        <p:spPr bwMode="auto">
          <a:xfrm>
            <a:off x="457200" y="1532170"/>
            <a:ext cx="7915275" cy="4651017"/>
          </a:xfrm>
          <a:prstGeom prst="rect">
            <a:avLst/>
          </a:prstGeom>
          <a:noFill/>
          <a:ln w="12700">
            <a:noFill/>
            <a:miter lim="800000"/>
            <a:headEnd/>
            <a:tailEnd/>
          </a:ln>
        </p:spPr>
        <p:txBody>
          <a:bodyPr lIns="90488" tIns="44450" rIns="90488" bIns="44450">
            <a:spAutoFit/>
          </a:bodyPr>
          <a:lstStyle/>
          <a:p>
            <a:pPr marL="342900"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2 CFR 200.318(c) requires a code of conduct for procurement</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Best practice is to extend a code of conduct to entire program, including subrecipient selection and management.</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Regular code of conduct and ethics training is an effective deterrent and sets organization culture</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Teaching all employees to show ethical leadership can result in program improvements and innovation as they try to find better ways to serve the public.</a:t>
            </a:r>
          </a:p>
        </p:txBody>
      </p:sp>
    </p:spTree>
    <p:extLst>
      <p:ext uri="{BB962C8B-B14F-4D97-AF65-F5344CB8AC3E}">
        <p14:creationId xmlns:p14="http://schemas.microsoft.com/office/powerpoint/2010/main" val="346531900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40" y="151514"/>
            <a:ext cx="7924800" cy="1104900"/>
          </a:xfrm>
          <a:noFill/>
        </p:spPr>
        <p:txBody>
          <a:bodyPr/>
          <a:lstStyle/>
          <a:p>
            <a:r>
              <a:rPr lang="en-US" dirty="0"/>
              <a:t>Example: Government Ethics</a:t>
            </a:r>
          </a:p>
        </p:txBody>
      </p:sp>
      <p:sp>
        <p:nvSpPr>
          <p:cNvPr id="32771" name="Rectangle 12"/>
          <p:cNvSpPr>
            <a:spLocks noChangeArrowheads="1"/>
          </p:cNvSpPr>
          <p:nvPr/>
        </p:nvSpPr>
        <p:spPr bwMode="auto">
          <a:xfrm>
            <a:off x="457200" y="1532170"/>
            <a:ext cx="7915275" cy="4614084"/>
          </a:xfrm>
          <a:prstGeom prst="rect">
            <a:avLst/>
          </a:prstGeom>
          <a:noFill/>
          <a:ln w="12700">
            <a:noFill/>
            <a:miter lim="800000"/>
            <a:headEnd/>
            <a:tailEnd/>
          </a:ln>
        </p:spPr>
        <p:txBody>
          <a:bodyPr lIns="90488" tIns="44450" rIns="90488" bIns="44450">
            <a:spAutoFit/>
          </a:bodyPr>
          <a:lstStyle/>
          <a:p>
            <a:pPr marL="342900" indent="-342900" defTabSz="457200" fontAlgn="base">
              <a:spcBef>
                <a:spcPct val="20000"/>
              </a:spcBef>
              <a:spcAft>
                <a:spcPct val="25000"/>
              </a:spcAft>
              <a:buFont typeface="Arial" panose="020B0604020202020204" pitchFamily="34" charset="0"/>
              <a:buChar char="•"/>
            </a:pPr>
            <a:r>
              <a:rPr lang="en-US" sz="1200" dirty="0">
                <a:solidFill>
                  <a:prstClr val="black"/>
                </a:solidFill>
                <a:latin typeface="Arial" pitchFamily="34" charset="0"/>
              </a:rPr>
              <a:t>ANY PERSON IN GOVERNMENT SERVICE SHOULD:</a:t>
            </a:r>
          </a:p>
          <a:p>
            <a:pPr marL="800100" lvl="1" indent="-342900" defTabSz="457200" fontAlgn="base">
              <a:spcBef>
                <a:spcPct val="20000"/>
              </a:spcBef>
              <a:spcAft>
                <a:spcPct val="25000"/>
              </a:spcAft>
              <a:buFont typeface="Arial" panose="020B0604020202020204" pitchFamily="34" charset="0"/>
              <a:buChar char="•"/>
            </a:pPr>
            <a:r>
              <a:rPr lang="en-US" sz="1200" dirty="0">
                <a:solidFill>
                  <a:prstClr val="black"/>
                </a:solidFill>
                <a:latin typeface="Arial" pitchFamily="34" charset="0"/>
              </a:rPr>
              <a:t>Put loyalty to the highest moral principles and to country above loyalty to persons, party or Government department.</a:t>
            </a:r>
          </a:p>
          <a:p>
            <a:pPr marL="800100" lvl="1" indent="-342900" defTabSz="457200" fontAlgn="base">
              <a:spcBef>
                <a:spcPct val="20000"/>
              </a:spcBef>
              <a:spcAft>
                <a:spcPct val="25000"/>
              </a:spcAft>
              <a:buFont typeface="Arial" panose="020B0604020202020204" pitchFamily="34" charset="0"/>
              <a:buChar char="•"/>
            </a:pPr>
            <a:r>
              <a:rPr lang="en-US" sz="1200" dirty="0">
                <a:solidFill>
                  <a:prstClr val="black"/>
                </a:solidFill>
                <a:latin typeface="Arial" pitchFamily="34" charset="0"/>
              </a:rPr>
              <a:t>Uphold the Constitution, laws and regulations of the United States and of all governments therein and never be a party to their evasion.</a:t>
            </a:r>
          </a:p>
          <a:p>
            <a:pPr marL="800100" lvl="1" indent="-342900" defTabSz="457200" fontAlgn="base">
              <a:spcBef>
                <a:spcPct val="20000"/>
              </a:spcBef>
              <a:spcAft>
                <a:spcPct val="25000"/>
              </a:spcAft>
              <a:buFont typeface="Arial" panose="020B0604020202020204" pitchFamily="34" charset="0"/>
              <a:buChar char="•"/>
            </a:pPr>
            <a:r>
              <a:rPr lang="en-US" sz="1200" dirty="0">
                <a:solidFill>
                  <a:prstClr val="black"/>
                </a:solidFill>
                <a:latin typeface="Arial" pitchFamily="34" charset="0"/>
              </a:rPr>
              <a:t>Give a full day’s labor for a full day’s pay; giving earnest effort and best thought to the performance of duties.</a:t>
            </a:r>
          </a:p>
          <a:p>
            <a:pPr marL="800100" lvl="1" indent="-342900" defTabSz="457200" fontAlgn="base">
              <a:spcBef>
                <a:spcPct val="20000"/>
              </a:spcBef>
              <a:spcAft>
                <a:spcPct val="25000"/>
              </a:spcAft>
              <a:buFont typeface="Arial" panose="020B0604020202020204" pitchFamily="34" charset="0"/>
              <a:buChar char="•"/>
            </a:pPr>
            <a:r>
              <a:rPr lang="en-US" sz="1200" dirty="0">
                <a:solidFill>
                  <a:prstClr val="black"/>
                </a:solidFill>
                <a:latin typeface="Arial" pitchFamily="34" charset="0"/>
              </a:rPr>
              <a:t>Seek to find and employ more efficient and economical ways of getting tasks accomplished.</a:t>
            </a:r>
          </a:p>
          <a:p>
            <a:pPr marL="800100" lvl="1" indent="-342900" defTabSz="457200" fontAlgn="base">
              <a:spcBef>
                <a:spcPct val="20000"/>
              </a:spcBef>
              <a:spcAft>
                <a:spcPct val="25000"/>
              </a:spcAft>
              <a:buFont typeface="Arial" panose="020B0604020202020204" pitchFamily="34" charset="0"/>
              <a:buChar char="•"/>
            </a:pPr>
            <a:r>
              <a:rPr lang="en-US" sz="1200" dirty="0">
                <a:solidFill>
                  <a:prstClr val="black"/>
                </a:solidFill>
                <a:latin typeface="Arial" pitchFamily="34" charset="0"/>
              </a:rPr>
              <a:t>Never discriminate unfairly by the dispensing of special favors or privileges to anyone, whether for remuneration or not; and never accept, for himself or herself or for family members favors or benefits under circumstances which might be construed by reasonable persons as influencing the performance of government duties.</a:t>
            </a:r>
          </a:p>
          <a:p>
            <a:pPr marL="800100" lvl="1" indent="-342900" defTabSz="457200" fontAlgn="base">
              <a:spcBef>
                <a:spcPct val="20000"/>
              </a:spcBef>
              <a:spcAft>
                <a:spcPct val="25000"/>
              </a:spcAft>
              <a:buFont typeface="Arial" panose="020B0604020202020204" pitchFamily="34" charset="0"/>
              <a:buChar char="•"/>
            </a:pPr>
            <a:r>
              <a:rPr lang="en-US" sz="1200" dirty="0">
                <a:solidFill>
                  <a:prstClr val="black"/>
                </a:solidFill>
                <a:latin typeface="Arial" pitchFamily="34" charset="0"/>
              </a:rPr>
              <a:t>Make no private promises of any kind bringing upon the duties of the office, since a Government employee has no private word which can be binding on public duty.</a:t>
            </a:r>
          </a:p>
          <a:p>
            <a:pPr marL="800100" lvl="1" indent="-342900" defTabSz="457200" fontAlgn="base">
              <a:spcBef>
                <a:spcPct val="20000"/>
              </a:spcBef>
              <a:spcAft>
                <a:spcPct val="25000"/>
              </a:spcAft>
              <a:buFont typeface="Arial" panose="020B0604020202020204" pitchFamily="34" charset="0"/>
              <a:buChar char="•"/>
            </a:pPr>
            <a:r>
              <a:rPr lang="en-US" sz="1200" dirty="0">
                <a:solidFill>
                  <a:prstClr val="black"/>
                </a:solidFill>
                <a:latin typeface="Arial" pitchFamily="34" charset="0"/>
              </a:rPr>
              <a:t>Engage in no business with the Government, either directly or indirectly, which is inconsistent with the conscientious performance of government duties.</a:t>
            </a:r>
          </a:p>
          <a:p>
            <a:pPr marL="800100" lvl="1" indent="-342900" defTabSz="457200" fontAlgn="base">
              <a:spcBef>
                <a:spcPct val="20000"/>
              </a:spcBef>
              <a:spcAft>
                <a:spcPct val="25000"/>
              </a:spcAft>
              <a:buFont typeface="Arial" panose="020B0604020202020204" pitchFamily="34" charset="0"/>
              <a:buChar char="•"/>
            </a:pPr>
            <a:r>
              <a:rPr lang="en-US" sz="1200" dirty="0">
                <a:solidFill>
                  <a:prstClr val="black"/>
                </a:solidFill>
                <a:latin typeface="Arial" pitchFamily="34" charset="0"/>
              </a:rPr>
              <a:t>Never use any information gained confidentially in the performance of government duties as a means of making private profit.</a:t>
            </a:r>
          </a:p>
          <a:p>
            <a:pPr marL="800100" lvl="1" indent="-342900" defTabSz="457200" fontAlgn="base">
              <a:spcBef>
                <a:spcPct val="20000"/>
              </a:spcBef>
              <a:spcAft>
                <a:spcPct val="25000"/>
              </a:spcAft>
              <a:buFont typeface="Arial" panose="020B0604020202020204" pitchFamily="34" charset="0"/>
              <a:buChar char="•"/>
            </a:pPr>
            <a:r>
              <a:rPr lang="en-US" sz="1200" dirty="0">
                <a:solidFill>
                  <a:prstClr val="black"/>
                </a:solidFill>
                <a:latin typeface="Arial" pitchFamily="34" charset="0"/>
              </a:rPr>
              <a:t>Expose corruption where discovered.</a:t>
            </a:r>
          </a:p>
          <a:p>
            <a:pPr marL="800100" lvl="1" indent="-342900" defTabSz="457200" fontAlgn="base">
              <a:spcBef>
                <a:spcPct val="20000"/>
              </a:spcBef>
              <a:spcAft>
                <a:spcPct val="25000"/>
              </a:spcAft>
              <a:buFont typeface="Arial" panose="020B0604020202020204" pitchFamily="34" charset="0"/>
              <a:buChar char="•"/>
            </a:pPr>
            <a:r>
              <a:rPr lang="en-US" sz="1200" dirty="0">
                <a:solidFill>
                  <a:prstClr val="black"/>
                </a:solidFill>
                <a:latin typeface="Arial" pitchFamily="34" charset="0"/>
              </a:rPr>
              <a:t>Uphold these principles, ever conscious that public office is public trust.</a:t>
            </a:r>
          </a:p>
        </p:txBody>
      </p:sp>
    </p:spTree>
    <p:extLst>
      <p:ext uri="{BB962C8B-B14F-4D97-AF65-F5344CB8AC3E}">
        <p14:creationId xmlns:p14="http://schemas.microsoft.com/office/powerpoint/2010/main" val="74702745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40" y="151514"/>
            <a:ext cx="7924800" cy="1104900"/>
          </a:xfrm>
          <a:noFill/>
        </p:spPr>
        <p:txBody>
          <a:bodyPr/>
          <a:lstStyle/>
          <a:p>
            <a:r>
              <a:rPr lang="en-US" dirty="0"/>
              <a:t>Example: Government Ethics</a:t>
            </a:r>
          </a:p>
        </p:txBody>
      </p:sp>
      <p:sp>
        <p:nvSpPr>
          <p:cNvPr id="32771" name="Rectangle 12"/>
          <p:cNvSpPr>
            <a:spLocks noChangeArrowheads="1"/>
          </p:cNvSpPr>
          <p:nvPr/>
        </p:nvSpPr>
        <p:spPr bwMode="auto">
          <a:xfrm>
            <a:off x="457200" y="1532170"/>
            <a:ext cx="7915275" cy="4560223"/>
          </a:xfrm>
          <a:prstGeom prst="rect">
            <a:avLst/>
          </a:prstGeom>
          <a:noFill/>
          <a:ln w="12700">
            <a:noFill/>
            <a:miter lim="800000"/>
            <a:headEnd/>
            <a:tailEnd/>
          </a:ln>
        </p:spPr>
        <p:txBody>
          <a:bodyPr lIns="90488" tIns="44450" rIns="90488" bIns="44450">
            <a:spAutoFit/>
          </a:bodyPr>
          <a:lstStyle/>
          <a:p>
            <a:pPr defTabSz="457200" fontAlgn="base">
              <a:spcAft>
                <a:spcPct val="25000"/>
              </a:spcAft>
            </a:pPr>
            <a:r>
              <a:rPr lang="en-US" sz="1400" dirty="0">
                <a:solidFill>
                  <a:prstClr val="black"/>
                </a:solidFill>
                <a:latin typeface="Arial" pitchFamily="34" charset="0"/>
              </a:rPr>
              <a:t>1. How does the work of the organization contribute to the public interest? Are the long-term interests of the population as a whole being advanced?</a:t>
            </a:r>
          </a:p>
          <a:p>
            <a:pPr defTabSz="457200" fontAlgn="base">
              <a:spcAft>
                <a:spcPct val="25000"/>
              </a:spcAft>
            </a:pPr>
            <a:r>
              <a:rPr lang="en-US" sz="1400" dirty="0">
                <a:solidFill>
                  <a:prstClr val="black"/>
                </a:solidFill>
                <a:latin typeface="Arial" pitchFamily="34" charset="0"/>
              </a:rPr>
              <a:t>2. What are the services provided to the public and how well are these services being provided?</a:t>
            </a:r>
          </a:p>
          <a:p>
            <a:pPr defTabSz="457200" fontAlgn="base">
              <a:spcAft>
                <a:spcPct val="25000"/>
              </a:spcAft>
            </a:pPr>
            <a:r>
              <a:rPr lang="en-US" sz="1400" dirty="0">
                <a:solidFill>
                  <a:prstClr val="black"/>
                </a:solidFill>
                <a:latin typeface="Arial" pitchFamily="34" charset="0"/>
              </a:rPr>
              <a:t>3. What is the legal framework for the work of the organizations and how can it be strengthened?</a:t>
            </a:r>
          </a:p>
          <a:p>
            <a:pPr defTabSz="457200" fontAlgn="base">
              <a:spcAft>
                <a:spcPct val="25000"/>
              </a:spcAft>
            </a:pPr>
            <a:r>
              <a:rPr lang="en-US" sz="1400" dirty="0">
                <a:solidFill>
                  <a:prstClr val="black"/>
                </a:solidFill>
                <a:latin typeface="Arial" pitchFamily="34" charset="0"/>
              </a:rPr>
              <a:t>4. What is the organization’s performance regarding openness, transparency, and engaging citizens?</a:t>
            </a:r>
          </a:p>
          <a:p>
            <a:pPr defTabSz="457200" fontAlgn="base">
              <a:spcAft>
                <a:spcPct val="25000"/>
              </a:spcAft>
            </a:pPr>
            <a:r>
              <a:rPr lang="en-US" sz="1400" dirty="0">
                <a:solidFill>
                  <a:prstClr val="black"/>
                </a:solidFill>
                <a:latin typeface="Arial" pitchFamily="34" charset="0"/>
              </a:rPr>
              <a:t>5. How does the organization assess and promote social equity and what more could be done?</a:t>
            </a:r>
          </a:p>
          <a:p>
            <a:pPr defTabSz="457200" fontAlgn="base">
              <a:spcAft>
                <a:spcPct val="25000"/>
              </a:spcAft>
            </a:pPr>
            <a:r>
              <a:rPr lang="en-US" sz="1400" dirty="0">
                <a:solidFill>
                  <a:prstClr val="black"/>
                </a:solidFill>
                <a:latin typeface="Arial" pitchFamily="34" charset="0"/>
              </a:rPr>
              <a:t>6. Do staff members provide accurate, honest, comprehensive, and timely information and advice to superiors and peers in the organization?</a:t>
            </a:r>
          </a:p>
          <a:p>
            <a:pPr defTabSz="457200" fontAlgn="base">
              <a:spcAft>
                <a:spcPct val="25000"/>
              </a:spcAft>
            </a:pPr>
            <a:r>
              <a:rPr lang="en-US" sz="1400" dirty="0">
                <a:solidFill>
                  <a:prstClr val="black"/>
                </a:solidFill>
                <a:latin typeface="Arial" pitchFamily="34" charset="0"/>
              </a:rPr>
              <a:t>7. Do staff members demonstrate integrity and act as a trustee for the public?</a:t>
            </a:r>
          </a:p>
          <a:p>
            <a:pPr defTabSz="457200" fontAlgn="base">
              <a:spcAft>
                <a:spcPct val="25000"/>
              </a:spcAft>
            </a:pPr>
            <a:r>
              <a:rPr lang="en-US" sz="1400" dirty="0">
                <a:solidFill>
                  <a:prstClr val="black"/>
                </a:solidFill>
                <a:latin typeface="Arial" pitchFamily="34" charset="0"/>
              </a:rPr>
              <a:t>8. Are staff members committed to professional excellence, and is the organization committed to the development of all staff?</a:t>
            </a:r>
          </a:p>
          <a:p>
            <a:pPr defTabSz="457200" fontAlgn="base">
              <a:spcAft>
                <a:spcPct val="25000"/>
              </a:spcAft>
            </a:pPr>
            <a:r>
              <a:rPr lang="en-US" sz="1400" dirty="0">
                <a:solidFill>
                  <a:prstClr val="black"/>
                </a:solidFill>
                <a:latin typeface="Arial" pitchFamily="34" charset="0"/>
              </a:rPr>
              <a:t>9. Is the organization accountable, committed to stewardship, open to new ideas and identification of problems, supportive, diverse, and inclusive?</a:t>
            </a:r>
          </a:p>
          <a:p>
            <a:pPr defTabSz="457200" fontAlgn="base">
              <a:spcAft>
                <a:spcPct val="25000"/>
              </a:spcAft>
            </a:pPr>
            <a:r>
              <a:rPr lang="en-US" sz="1400" dirty="0">
                <a:solidFill>
                  <a:prstClr val="black"/>
                </a:solidFill>
                <a:latin typeface="Arial" pitchFamily="34" charset="0"/>
              </a:rPr>
              <a:t>10. Do staff members at all levels of the organization display ethical leadership and accept their individual responsibility for setting and upholding ethical standards?</a:t>
            </a:r>
          </a:p>
          <a:p>
            <a:pPr defTabSz="457200" fontAlgn="base">
              <a:spcAft>
                <a:spcPct val="25000"/>
              </a:spcAft>
            </a:pPr>
            <a:endParaRPr lang="en-US" sz="1400" dirty="0">
              <a:solidFill>
                <a:prstClr val="black"/>
              </a:solidFill>
              <a:latin typeface="Arial" pitchFamily="34" charset="0"/>
            </a:endParaRPr>
          </a:p>
          <a:p>
            <a:pPr defTabSz="457200" fontAlgn="base">
              <a:spcAft>
                <a:spcPct val="25000"/>
              </a:spcAft>
            </a:pPr>
            <a:r>
              <a:rPr lang="en-US" sz="1400" dirty="0">
                <a:solidFill>
                  <a:prstClr val="black"/>
                </a:solidFill>
                <a:latin typeface="Arial" pitchFamily="34" charset="0"/>
              </a:rPr>
              <a:t>Source: National Academy of Public Administration blog</a:t>
            </a:r>
          </a:p>
        </p:txBody>
      </p:sp>
    </p:spTree>
    <p:extLst>
      <p:ext uri="{BB962C8B-B14F-4D97-AF65-F5344CB8AC3E}">
        <p14:creationId xmlns:p14="http://schemas.microsoft.com/office/powerpoint/2010/main" val="34524862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40" y="151514"/>
            <a:ext cx="7924800" cy="1104900"/>
          </a:xfrm>
          <a:noFill/>
        </p:spPr>
        <p:txBody>
          <a:bodyPr/>
          <a:lstStyle/>
          <a:p>
            <a:r>
              <a:rPr lang="en-US" dirty="0"/>
              <a:t>Topics</a:t>
            </a:r>
          </a:p>
        </p:txBody>
      </p:sp>
      <p:sp>
        <p:nvSpPr>
          <p:cNvPr id="32771" name="Rectangle 12"/>
          <p:cNvSpPr>
            <a:spLocks noChangeArrowheads="1"/>
          </p:cNvSpPr>
          <p:nvPr/>
        </p:nvSpPr>
        <p:spPr bwMode="auto">
          <a:xfrm>
            <a:off x="447675" y="1394453"/>
            <a:ext cx="8580578" cy="5463547"/>
          </a:xfrm>
          <a:prstGeom prst="rect">
            <a:avLst/>
          </a:prstGeom>
          <a:noFill/>
          <a:ln w="12700">
            <a:noFill/>
            <a:miter lim="800000"/>
            <a:headEnd/>
            <a:tailEnd/>
          </a:ln>
        </p:spPr>
        <p:txBody>
          <a:bodyPr wrap="square" lIns="90488" tIns="44450" rIns="90488" bIns="44450" numCol="2">
            <a:spAutoFit/>
          </a:bodyPr>
          <a:lstStyle/>
          <a:p>
            <a:pPr marL="342900" indent="-342900" defTabSz="457200" fontAlgn="base">
              <a:spcBef>
                <a:spcPct val="20000"/>
              </a:spcBef>
              <a:spcAft>
                <a:spcPct val="25000"/>
              </a:spcAft>
              <a:buFont typeface="Arial" panose="020B0604020202020204" pitchFamily="34" charset="0"/>
              <a:buChar char="•"/>
            </a:pPr>
            <a:r>
              <a:rPr lang="en-US" sz="2200" dirty="0">
                <a:solidFill>
                  <a:prstClr val="black"/>
                </a:solidFill>
                <a:latin typeface="Arial" pitchFamily="34" charset="0"/>
              </a:rPr>
              <a:t>Risk flags</a:t>
            </a:r>
          </a:p>
          <a:p>
            <a:pPr marL="342900" indent="-342900" defTabSz="457200" fontAlgn="base">
              <a:spcBef>
                <a:spcPct val="20000"/>
              </a:spcBef>
              <a:spcAft>
                <a:spcPct val="25000"/>
              </a:spcAft>
              <a:buFont typeface="Arial" panose="020B0604020202020204" pitchFamily="34" charset="0"/>
              <a:buChar char="•"/>
            </a:pPr>
            <a:r>
              <a:rPr lang="en-US" sz="2200" dirty="0">
                <a:solidFill>
                  <a:prstClr val="black"/>
                </a:solidFill>
                <a:latin typeface="Arial" pitchFamily="34" charset="0"/>
              </a:rPr>
              <a:t>Oversight for daily operations</a:t>
            </a:r>
          </a:p>
          <a:p>
            <a:pPr marL="342900" indent="-342900" defTabSz="457200" fontAlgn="base">
              <a:spcBef>
                <a:spcPct val="20000"/>
              </a:spcBef>
              <a:spcAft>
                <a:spcPct val="25000"/>
              </a:spcAft>
              <a:buFont typeface="Arial" panose="020B0604020202020204" pitchFamily="34" charset="0"/>
              <a:buChar char="•"/>
            </a:pPr>
            <a:r>
              <a:rPr lang="en-US" sz="2200" dirty="0">
                <a:solidFill>
                  <a:prstClr val="black"/>
                </a:solidFill>
                <a:latin typeface="Arial" pitchFamily="34" charset="0"/>
              </a:rPr>
              <a:t>Conflict of interest</a:t>
            </a:r>
          </a:p>
          <a:p>
            <a:pPr marL="342900" indent="-342900" defTabSz="457200" fontAlgn="base">
              <a:spcBef>
                <a:spcPct val="20000"/>
              </a:spcBef>
              <a:spcAft>
                <a:spcPct val="25000"/>
              </a:spcAft>
              <a:buFont typeface="Arial" panose="020B0604020202020204" pitchFamily="34" charset="0"/>
              <a:buChar char="•"/>
            </a:pPr>
            <a:r>
              <a:rPr lang="en-US" sz="2200" dirty="0">
                <a:solidFill>
                  <a:prstClr val="black"/>
                </a:solidFill>
                <a:latin typeface="Arial" pitchFamily="34" charset="0"/>
              </a:rPr>
              <a:t>Unallowable costs</a:t>
            </a:r>
          </a:p>
          <a:p>
            <a:pPr marL="342900" indent="-342900" defTabSz="457200" fontAlgn="base">
              <a:spcBef>
                <a:spcPct val="20000"/>
              </a:spcBef>
              <a:spcAft>
                <a:spcPct val="25000"/>
              </a:spcAft>
              <a:buFont typeface="Arial" panose="020B0604020202020204" pitchFamily="34" charset="0"/>
              <a:buChar char="•"/>
            </a:pPr>
            <a:r>
              <a:rPr lang="en-US" sz="2200" dirty="0">
                <a:solidFill>
                  <a:prstClr val="black"/>
                </a:solidFill>
                <a:latin typeface="Arial" pitchFamily="34" charset="0"/>
              </a:rPr>
              <a:t>Anti-nepotism</a:t>
            </a:r>
          </a:p>
          <a:p>
            <a:pPr marL="342900" indent="-342900" defTabSz="457200" fontAlgn="base">
              <a:spcBef>
                <a:spcPct val="20000"/>
              </a:spcBef>
              <a:spcAft>
                <a:spcPct val="25000"/>
              </a:spcAft>
              <a:buFont typeface="Arial" panose="020B0604020202020204" pitchFamily="34" charset="0"/>
              <a:buChar char="•"/>
            </a:pPr>
            <a:r>
              <a:rPr lang="en-US" sz="2200" dirty="0">
                <a:solidFill>
                  <a:prstClr val="black"/>
                </a:solidFill>
                <a:latin typeface="Arial" pitchFamily="34" charset="0"/>
              </a:rPr>
              <a:t>Debarment/suspension</a:t>
            </a:r>
          </a:p>
          <a:p>
            <a:pPr marL="342900" indent="-342900" defTabSz="457200" fontAlgn="base">
              <a:spcBef>
                <a:spcPct val="20000"/>
              </a:spcBef>
              <a:spcAft>
                <a:spcPct val="25000"/>
              </a:spcAft>
              <a:buFont typeface="Arial" panose="020B0604020202020204" pitchFamily="34" charset="0"/>
              <a:buChar char="•"/>
            </a:pPr>
            <a:r>
              <a:rPr lang="en-US" sz="2200" dirty="0">
                <a:solidFill>
                  <a:prstClr val="black"/>
                </a:solidFill>
                <a:latin typeface="Arial" pitchFamily="34" charset="0"/>
              </a:rPr>
              <a:t>Political patronage and inherently religious activities</a:t>
            </a:r>
          </a:p>
          <a:p>
            <a:pPr marL="342900" indent="-342900" defTabSz="457200" fontAlgn="base">
              <a:spcBef>
                <a:spcPct val="20000"/>
              </a:spcBef>
              <a:spcAft>
                <a:spcPct val="25000"/>
              </a:spcAft>
              <a:buFont typeface="Arial" panose="020B0604020202020204" pitchFamily="34" charset="0"/>
              <a:buChar char="•"/>
            </a:pPr>
            <a:r>
              <a:rPr lang="en-US" sz="2200" dirty="0">
                <a:solidFill>
                  <a:prstClr val="black"/>
                </a:solidFill>
                <a:latin typeface="Arial" pitchFamily="34" charset="0"/>
              </a:rPr>
              <a:t>Fraud prevention and detection</a:t>
            </a:r>
          </a:p>
          <a:p>
            <a:pPr marL="342900" indent="-342900" defTabSz="457200" fontAlgn="base">
              <a:spcBef>
                <a:spcPct val="20000"/>
              </a:spcBef>
              <a:spcAft>
                <a:spcPct val="25000"/>
              </a:spcAft>
              <a:buFont typeface="Arial" panose="020B0604020202020204" pitchFamily="34" charset="0"/>
              <a:buChar char="•"/>
            </a:pPr>
            <a:r>
              <a:rPr lang="en-US" sz="2200" dirty="0">
                <a:solidFill>
                  <a:prstClr val="black"/>
                </a:solidFill>
                <a:latin typeface="Arial" pitchFamily="34" charset="0"/>
              </a:rPr>
              <a:t>Avoid/limit waste using program design</a:t>
            </a:r>
          </a:p>
          <a:p>
            <a:pPr marL="342900" indent="-342900" defTabSz="457200" fontAlgn="base">
              <a:spcBef>
                <a:spcPct val="20000"/>
              </a:spcBef>
              <a:spcAft>
                <a:spcPct val="25000"/>
              </a:spcAft>
              <a:buFont typeface="Arial" panose="020B0604020202020204" pitchFamily="34" charset="0"/>
              <a:buChar char="•"/>
            </a:pPr>
            <a:r>
              <a:rPr lang="en-US" sz="2200" dirty="0">
                <a:solidFill>
                  <a:prstClr val="black"/>
                </a:solidFill>
                <a:latin typeface="Arial" pitchFamily="34" charset="0"/>
              </a:rPr>
              <a:t>Citizen complaints</a:t>
            </a:r>
          </a:p>
          <a:p>
            <a:pPr marL="342900" indent="-342900" defTabSz="457200" fontAlgn="base">
              <a:spcBef>
                <a:spcPct val="20000"/>
              </a:spcBef>
              <a:spcAft>
                <a:spcPct val="25000"/>
              </a:spcAft>
              <a:buFont typeface="Arial" panose="020B0604020202020204" pitchFamily="34" charset="0"/>
              <a:buChar char="•"/>
            </a:pPr>
            <a:r>
              <a:rPr lang="en-US" sz="2200" dirty="0">
                <a:solidFill>
                  <a:prstClr val="black"/>
                </a:solidFill>
                <a:latin typeface="Arial" pitchFamily="34" charset="0"/>
              </a:rPr>
              <a:t>Partisan political activity</a:t>
            </a:r>
          </a:p>
          <a:p>
            <a:pPr marL="342900" indent="-342900" defTabSz="457200" fontAlgn="base">
              <a:spcBef>
                <a:spcPct val="20000"/>
              </a:spcBef>
              <a:spcAft>
                <a:spcPct val="25000"/>
              </a:spcAft>
              <a:buFont typeface="Arial" panose="020B0604020202020204" pitchFamily="34" charset="0"/>
              <a:buChar char="•"/>
            </a:pPr>
            <a:r>
              <a:rPr lang="en-US" sz="2200" dirty="0">
                <a:solidFill>
                  <a:prstClr val="black"/>
                </a:solidFill>
                <a:latin typeface="Arial" pitchFamily="34" charset="0"/>
              </a:rPr>
              <a:t>Gifts / outside jobs</a:t>
            </a:r>
          </a:p>
          <a:p>
            <a:pPr marL="342900" indent="-342900" defTabSz="457200" fontAlgn="base">
              <a:spcBef>
                <a:spcPct val="20000"/>
              </a:spcBef>
              <a:spcAft>
                <a:spcPct val="25000"/>
              </a:spcAft>
              <a:buFont typeface="Arial" panose="020B0604020202020204" pitchFamily="34" charset="0"/>
              <a:buChar char="•"/>
            </a:pPr>
            <a:r>
              <a:rPr lang="en-US" sz="2200" dirty="0">
                <a:solidFill>
                  <a:prstClr val="black"/>
                </a:solidFill>
                <a:latin typeface="Arial" pitchFamily="34" charset="0"/>
              </a:rPr>
              <a:t>Privacy v. transparency</a:t>
            </a:r>
          </a:p>
          <a:p>
            <a:pPr marL="342900" indent="-342900" defTabSz="457200" fontAlgn="base">
              <a:spcBef>
                <a:spcPct val="20000"/>
              </a:spcBef>
              <a:spcAft>
                <a:spcPct val="25000"/>
              </a:spcAft>
              <a:buFont typeface="Arial" panose="020B0604020202020204" pitchFamily="34" charset="0"/>
              <a:buChar char="•"/>
            </a:pPr>
            <a:r>
              <a:rPr lang="en-US" sz="2200" dirty="0">
                <a:solidFill>
                  <a:prstClr val="black"/>
                </a:solidFill>
                <a:latin typeface="Arial" pitchFamily="34" charset="0"/>
              </a:rPr>
              <a:t>Discrimination</a:t>
            </a:r>
          </a:p>
          <a:p>
            <a:pPr marL="342900" indent="-342900" defTabSz="457200" fontAlgn="base">
              <a:spcBef>
                <a:spcPct val="20000"/>
              </a:spcBef>
              <a:buFont typeface="Arial" panose="020B0604020202020204" pitchFamily="34" charset="0"/>
              <a:buChar char="•"/>
            </a:pPr>
            <a:r>
              <a:rPr lang="en-US" sz="2200" dirty="0">
                <a:solidFill>
                  <a:prstClr val="black"/>
                </a:solidFill>
                <a:latin typeface="Arial" pitchFamily="34" charset="0"/>
              </a:rPr>
              <a:t>Required audits</a:t>
            </a:r>
          </a:p>
          <a:p>
            <a:pPr marL="342900" indent="-342900" defTabSz="457200" fontAlgn="base">
              <a:spcBef>
                <a:spcPct val="20000"/>
              </a:spcBef>
              <a:buFont typeface="Arial" panose="020B0604020202020204" pitchFamily="34" charset="0"/>
              <a:buChar char="•"/>
            </a:pPr>
            <a:r>
              <a:rPr lang="en-US" sz="2200" dirty="0">
                <a:solidFill>
                  <a:prstClr val="black"/>
                </a:solidFill>
                <a:latin typeface="Arial" pitchFamily="34" charset="0"/>
              </a:rPr>
              <a:t>Internal audits</a:t>
            </a:r>
          </a:p>
          <a:p>
            <a:pPr marL="342900" indent="-342900" defTabSz="457200" fontAlgn="base">
              <a:spcBef>
                <a:spcPct val="20000"/>
              </a:spcBef>
              <a:buFont typeface="Arial" panose="020B0604020202020204" pitchFamily="34" charset="0"/>
              <a:buChar char="•"/>
            </a:pPr>
            <a:r>
              <a:rPr lang="en-US" sz="2200" dirty="0">
                <a:solidFill>
                  <a:prstClr val="black"/>
                </a:solidFill>
                <a:latin typeface="Arial" pitchFamily="34" charset="0"/>
              </a:rPr>
              <a:t>Exercise/Examples</a:t>
            </a:r>
          </a:p>
        </p:txBody>
      </p:sp>
    </p:spTree>
    <p:extLst>
      <p:ext uri="{BB962C8B-B14F-4D97-AF65-F5344CB8AC3E}">
        <p14:creationId xmlns:p14="http://schemas.microsoft.com/office/powerpoint/2010/main" val="406543267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40" y="151514"/>
            <a:ext cx="7924800" cy="1104900"/>
          </a:xfrm>
          <a:noFill/>
        </p:spPr>
        <p:txBody>
          <a:bodyPr>
            <a:normAutofit fontScale="90000"/>
          </a:bodyPr>
          <a:lstStyle/>
          <a:p>
            <a:r>
              <a:rPr lang="en-US" dirty="0"/>
              <a:t>When do grantees face the highest risk of ethical breaches?</a:t>
            </a:r>
          </a:p>
        </p:txBody>
      </p:sp>
      <p:sp>
        <p:nvSpPr>
          <p:cNvPr id="32771" name="Rectangle 12"/>
          <p:cNvSpPr>
            <a:spLocks noChangeArrowheads="1"/>
          </p:cNvSpPr>
          <p:nvPr/>
        </p:nvSpPr>
        <p:spPr bwMode="auto">
          <a:xfrm>
            <a:off x="457200" y="1532170"/>
            <a:ext cx="7915275" cy="4207819"/>
          </a:xfrm>
          <a:prstGeom prst="rect">
            <a:avLst/>
          </a:prstGeom>
          <a:noFill/>
          <a:ln w="12700">
            <a:noFill/>
            <a:miter lim="800000"/>
            <a:headEnd/>
            <a:tailEnd/>
          </a:ln>
        </p:spPr>
        <p:txBody>
          <a:bodyPr lIns="90488" tIns="44450" rIns="90488" bIns="44450">
            <a:spAutoFit/>
          </a:bodyPr>
          <a:lstStyle/>
          <a:p>
            <a:pPr marL="342900" indent="-342900" defTabSz="457200" fontAlgn="base">
              <a:spcBef>
                <a:spcPct val="20000"/>
              </a:spcBef>
              <a:spcAft>
                <a:spcPct val="25000"/>
              </a:spcAft>
              <a:buFont typeface="Arial" panose="020B0604020202020204" pitchFamily="34" charset="0"/>
              <a:buChar char="•"/>
            </a:pPr>
            <a:r>
              <a:rPr lang="en-US" sz="2400" dirty="0">
                <a:latin typeface="Arial" panose="020B0604020202020204" pitchFamily="34" charset="0"/>
                <a:cs typeface="Arial" panose="020B0604020202020204" pitchFamily="34" charset="0"/>
              </a:rPr>
              <a:t>Normal succession; loss of institutional knowledge</a:t>
            </a:r>
          </a:p>
          <a:p>
            <a:pPr marL="342900" indent="-342900" defTabSz="457200" fontAlgn="base">
              <a:spcBef>
                <a:spcPct val="20000"/>
              </a:spcBef>
              <a:spcAft>
                <a:spcPct val="250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Increases in workload w/o increase in resources</a:t>
            </a:r>
          </a:p>
          <a:p>
            <a:pPr marL="342900" indent="-342900" defTabSz="457200" fontAlgn="base">
              <a:spcBef>
                <a:spcPct val="20000"/>
              </a:spcBef>
              <a:spcAft>
                <a:spcPct val="25000"/>
              </a:spcAft>
              <a:buFont typeface="Arial" panose="020B0604020202020204" pitchFamily="34" charset="0"/>
              <a:buChar char="•"/>
            </a:pPr>
            <a:r>
              <a:rPr lang="en-US" sz="2400" dirty="0">
                <a:latin typeface="Arial" panose="020B0604020202020204" pitchFamily="34" charset="0"/>
                <a:cs typeface="Arial" panose="020B0604020202020204" pitchFamily="34" charset="0"/>
              </a:rPr>
              <a:t>Nearing critical deadlines </a:t>
            </a:r>
          </a:p>
          <a:p>
            <a:pPr marL="342900" indent="-342900" defTabSz="457200" fontAlgn="base">
              <a:spcBef>
                <a:spcPct val="20000"/>
              </a:spcBef>
              <a:spcAft>
                <a:spcPct val="25000"/>
              </a:spcAft>
              <a:buFont typeface="Arial" panose="020B0604020202020204" pitchFamily="34" charset="0"/>
              <a:buChar char="•"/>
            </a:pPr>
            <a:r>
              <a:rPr lang="en-US" sz="2400" dirty="0">
                <a:latin typeface="Arial" panose="020B0604020202020204" pitchFamily="34" charset="0"/>
                <a:cs typeface="Arial" panose="020B0604020202020204" pitchFamily="34" charset="0"/>
              </a:rPr>
              <a:t>Change in leadership </a:t>
            </a:r>
          </a:p>
          <a:p>
            <a:pPr marL="342900" indent="-342900" defTabSz="457200" fontAlgn="base">
              <a:spcBef>
                <a:spcPct val="20000"/>
              </a:spcBef>
              <a:spcAft>
                <a:spcPct val="25000"/>
              </a:spcAft>
              <a:buFont typeface="Arial" panose="020B0604020202020204" pitchFamily="34" charset="0"/>
              <a:buChar char="•"/>
            </a:pPr>
            <a:r>
              <a:rPr lang="en-US" sz="2400" dirty="0">
                <a:latin typeface="Arial" panose="020B0604020202020204" pitchFamily="34" charset="0"/>
                <a:cs typeface="Arial" panose="020B0604020202020204" pitchFamily="34" charset="0"/>
              </a:rPr>
              <a:t>Reorganization </a:t>
            </a:r>
          </a:p>
          <a:p>
            <a:pPr marL="342900" indent="-342900" defTabSz="457200" fontAlgn="base">
              <a:spcBef>
                <a:spcPct val="20000"/>
              </a:spcBef>
              <a:spcAft>
                <a:spcPct val="25000"/>
              </a:spcAft>
              <a:buFont typeface="Arial" panose="020B0604020202020204" pitchFamily="34" charset="0"/>
              <a:buChar char="•"/>
            </a:pPr>
            <a:r>
              <a:rPr lang="en-US" sz="2400" dirty="0">
                <a:latin typeface="Arial" panose="020B0604020202020204" pitchFamily="34" charset="0"/>
                <a:cs typeface="Arial" panose="020B0604020202020204" pitchFamily="34" charset="0"/>
              </a:rPr>
              <a:t>Reductions in force</a:t>
            </a:r>
          </a:p>
          <a:p>
            <a:pPr marL="342900"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Isolation/Insulation from oversight</a:t>
            </a:r>
          </a:p>
          <a:p>
            <a:pPr marL="342900"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Ignorance of requirements</a:t>
            </a:r>
          </a:p>
        </p:txBody>
      </p:sp>
    </p:spTree>
    <p:extLst>
      <p:ext uri="{BB962C8B-B14F-4D97-AF65-F5344CB8AC3E}">
        <p14:creationId xmlns:p14="http://schemas.microsoft.com/office/powerpoint/2010/main" val="269683764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40" y="151514"/>
            <a:ext cx="7924800" cy="1104900"/>
          </a:xfrm>
          <a:noFill/>
        </p:spPr>
        <p:txBody>
          <a:bodyPr/>
          <a:lstStyle/>
          <a:p>
            <a:r>
              <a:rPr lang="en-US" dirty="0"/>
              <a:t>Daily Oversight = Systems</a:t>
            </a:r>
          </a:p>
        </p:txBody>
      </p:sp>
      <p:sp>
        <p:nvSpPr>
          <p:cNvPr id="32771" name="Rectangle 12"/>
          <p:cNvSpPr>
            <a:spLocks noChangeArrowheads="1"/>
          </p:cNvSpPr>
          <p:nvPr/>
        </p:nvSpPr>
        <p:spPr bwMode="auto">
          <a:xfrm>
            <a:off x="457200" y="1532170"/>
            <a:ext cx="7915275" cy="4600234"/>
          </a:xfrm>
          <a:prstGeom prst="rect">
            <a:avLst/>
          </a:prstGeom>
          <a:noFill/>
          <a:ln w="12700">
            <a:noFill/>
            <a:miter lim="800000"/>
            <a:headEnd/>
            <a:tailEnd/>
          </a:ln>
        </p:spPr>
        <p:txBody>
          <a:bodyPr lIns="90488" tIns="44450" rIns="90488" bIns="44450">
            <a:spAutoFit/>
          </a:bodyPr>
          <a:lstStyle/>
          <a:p>
            <a:pPr marL="342900"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Oversight for daily operations</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24 CFR 570.501(b) Responsibility for grant administration. </a:t>
            </a:r>
            <a:r>
              <a:rPr lang="en-US" sz="2200" i="1" dirty="0">
                <a:solidFill>
                  <a:prstClr val="black"/>
                </a:solidFill>
                <a:latin typeface="Arial" pitchFamily="34" charset="0"/>
              </a:rPr>
              <a:t>The recipient is responsible for ensuring that CDBG funds are used in accordance with all program requirements. The use of designated public agencies, subrecipients, or contractors does not relieve the recipient of this responsibility. The recipient is also responsible for determining the adequacy of performance under subrecipient agreements and procurement contracts, and for taking appropriate action when performance problems arise. . .</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Internal Controls and financial management</a:t>
            </a:r>
          </a:p>
        </p:txBody>
      </p:sp>
    </p:spTree>
    <p:extLst>
      <p:ext uri="{BB962C8B-B14F-4D97-AF65-F5344CB8AC3E}">
        <p14:creationId xmlns:p14="http://schemas.microsoft.com/office/powerpoint/2010/main" val="254764649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40" y="151514"/>
            <a:ext cx="7924800" cy="1104900"/>
          </a:xfrm>
          <a:noFill/>
        </p:spPr>
        <p:txBody>
          <a:bodyPr/>
          <a:lstStyle/>
          <a:p>
            <a:r>
              <a:rPr lang="en-US" dirty="0"/>
              <a:t>Daily Oversight = Reporting</a:t>
            </a:r>
          </a:p>
        </p:txBody>
      </p:sp>
      <p:sp>
        <p:nvSpPr>
          <p:cNvPr id="32771" name="Rectangle 12"/>
          <p:cNvSpPr>
            <a:spLocks noChangeArrowheads="1"/>
          </p:cNvSpPr>
          <p:nvPr/>
        </p:nvSpPr>
        <p:spPr bwMode="auto">
          <a:xfrm>
            <a:off x="457200" y="1532170"/>
            <a:ext cx="7915275" cy="4306307"/>
          </a:xfrm>
          <a:prstGeom prst="rect">
            <a:avLst/>
          </a:prstGeom>
          <a:noFill/>
          <a:ln w="12700">
            <a:noFill/>
            <a:miter lim="800000"/>
            <a:headEnd/>
            <a:tailEnd/>
          </a:ln>
        </p:spPr>
        <p:txBody>
          <a:bodyPr lIns="90488" tIns="44450" rIns="90488" bIns="44450">
            <a:spAutoFit/>
          </a:bodyPr>
          <a:lstStyle/>
          <a:p>
            <a:pPr marL="342900"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Oversight for daily operations</a:t>
            </a:r>
          </a:p>
          <a:p>
            <a:pPr marL="800100" lvl="1" indent="-342900" defTabSz="457200" fontAlgn="base">
              <a:spcBef>
                <a:spcPct val="20000"/>
              </a:spcBef>
              <a:spcAft>
                <a:spcPct val="25000"/>
              </a:spcAft>
              <a:buFont typeface="Arial" panose="020B0604020202020204" pitchFamily="34" charset="0"/>
              <a:buChar char="•"/>
            </a:pPr>
            <a:r>
              <a:rPr lang="en-US" sz="2000" dirty="0">
                <a:solidFill>
                  <a:prstClr val="black"/>
                </a:solidFill>
                <a:latin typeface="Arial" pitchFamily="34" charset="0"/>
              </a:rPr>
              <a:t>§ 200.113 Mandatory disclosures. </a:t>
            </a:r>
            <a:r>
              <a:rPr lang="en-US" sz="2000" i="1" dirty="0">
                <a:solidFill>
                  <a:prstClr val="black"/>
                </a:solidFill>
                <a:latin typeface="Arial" pitchFamily="34" charset="0"/>
              </a:rPr>
              <a:t>The non-Federal entity or applicant for a Federal award must disclose, in a timely manner, in writing to the Federal awarding agency or pass-through entity all violations of Federal criminal law involving fraud, bribery, or gratuity violations potentially affecting the Federal award. Non-Federal entities that have received a Federal award including the term and condition outlined in appendix XII to this part are required to report certain civil, criminal, or administrative proceedings to SAM (currently FAPIIS). Failure to make required disclosures can result in any of the remedies described in § 200.339. (See also 2 CFR part 180, 31 U.S.C. 3321, and 41 U.S.C. 2313.)</a:t>
            </a:r>
          </a:p>
        </p:txBody>
      </p:sp>
    </p:spTree>
    <p:extLst>
      <p:ext uri="{BB962C8B-B14F-4D97-AF65-F5344CB8AC3E}">
        <p14:creationId xmlns:p14="http://schemas.microsoft.com/office/powerpoint/2010/main" val="351366691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40" y="151514"/>
            <a:ext cx="7924800" cy="1104900"/>
          </a:xfrm>
          <a:noFill/>
        </p:spPr>
        <p:txBody>
          <a:bodyPr/>
          <a:lstStyle/>
          <a:p>
            <a:r>
              <a:rPr lang="en-US" dirty="0"/>
              <a:t>Follow SOPs for COI</a:t>
            </a:r>
          </a:p>
        </p:txBody>
      </p:sp>
      <p:sp>
        <p:nvSpPr>
          <p:cNvPr id="32771" name="Rectangle 12"/>
          <p:cNvSpPr>
            <a:spLocks noChangeArrowheads="1"/>
          </p:cNvSpPr>
          <p:nvPr/>
        </p:nvSpPr>
        <p:spPr bwMode="auto">
          <a:xfrm>
            <a:off x="457200" y="1532170"/>
            <a:ext cx="7915275" cy="5149615"/>
          </a:xfrm>
          <a:prstGeom prst="rect">
            <a:avLst/>
          </a:prstGeom>
          <a:noFill/>
          <a:ln w="12700">
            <a:noFill/>
            <a:miter lim="800000"/>
            <a:headEnd/>
            <a:tailEnd/>
          </a:ln>
        </p:spPr>
        <p:txBody>
          <a:bodyPr lIns="90488" tIns="44450" rIns="90488" bIns="44450">
            <a:spAutoFit/>
          </a:bodyPr>
          <a:lstStyle/>
          <a:p>
            <a:pPr marL="342900"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Simple, clear, standard operating procedures (SOPs) help avoid conflict of interest in staff and procurement actions. </a:t>
            </a:r>
          </a:p>
          <a:p>
            <a:pPr marL="342900"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For example, in each activity file, include a checklist/SOP to show who checked and how/what they checked for conflict. Review annually and at funding execution/payment.</a:t>
            </a:r>
          </a:p>
          <a:p>
            <a:r>
              <a:rPr lang="en-US" sz="2400" b="1" dirty="0">
                <a:effectLst/>
              </a:rPr>
              <a:t>24 CFR 570.611. Conflict of Interest</a:t>
            </a:r>
            <a:r>
              <a:rPr lang="en-US" sz="2400" dirty="0">
                <a:effectLst/>
              </a:rPr>
              <a:t>. </a:t>
            </a:r>
          </a:p>
          <a:p>
            <a:r>
              <a:rPr lang="en-US" sz="2400" i="1" dirty="0">
                <a:effectLst/>
              </a:rPr>
              <a:t>(a)(1) In the procurement of supplies, equipment, construction, and services by recipients and by subrecipients, the conflict of interest provisions in </a:t>
            </a:r>
            <a:r>
              <a:rPr lang="en-US" sz="2400" i="1" dirty="0">
                <a:effectLst/>
                <a:hlinkClick r:id="rId3"/>
              </a:rPr>
              <a:t>2 CFR 200.317</a:t>
            </a:r>
            <a:r>
              <a:rPr lang="en-US" sz="2400" i="1" dirty="0">
                <a:effectLst/>
              </a:rPr>
              <a:t> and </a:t>
            </a:r>
            <a:r>
              <a:rPr lang="en-US" sz="2400" i="1" dirty="0">
                <a:effectLst/>
                <a:hlinkClick r:id="rId4"/>
              </a:rPr>
              <a:t>200.318</a:t>
            </a:r>
            <a:r>
              <a:rPr lang="en-US" sz="2400" i="1" dirty="0">
                <a:effectLst/>
              </a:rPr>
              <a:t> shall apply. </a:t>
            </a:r>
          </a:p>
          <a:p>
            <a:r>
              <a:rPr lang="en-US" sz="2400" i="1" dirty="0">
                <a:effectLst/>
              </a:rPr>
              <a:t>(2) In all cases not governed by </a:t>
            </a:r>
            <a:r>
              <a:rPr lang="en-US" sz="2400" i="1" dirty="0">
                <a:effectLst/>
                <a:hlinkClick r:id="rId3"/>
              </a:rPr>
              <a:t>2 CFR 200.317</a:t>
            </a:r>
            <a:r>
              <a:rPr lang="en-US" sz="2400" i="1" dirty="0">
                <a:effectLst/>
              </a:rPr>
              <a:t> and </a:t>
            </a:r>
            <a:r>
              <a:rPr lang="en-US" sz="2400" i="1" dirty="0">
                <a:effectLst/>
                <a:hlinkClick r:id="rId4"/>
              </a:rPr>
              <a:t>200.318</a:t>
            </a:r>
            <a:r>
              <a:rPr lang="en-US" sz="2400" i="1" dirty="0">
                <a:effectLst/>
              </a:rPr>
              <a:t>, the provisions of this section shall apply. </a:t>
            </a:r>
            <a:endParaRPr lang="en-US" sz="2400" i="1" dirty="0">
              <a:solidFill>
                <a:prstClr val="black"/>
              </a:solidFill>
              <a:latin typeface="Arial" pitchFamily="34" charset="0"/>
            </a:endParaRPr>
          </a:p>
        </p:txBody>
      </p:sp>
    </p:spTree>
    <p:extLst>
      <p:ext uri="{BB962C8B-B14F-4D97-AF65-F5344CB8AC3E}">
        <p14:creationId xmlns:p14="http://schemas.microsoft.com/office/powerpoint/2010/main" val="11202895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40" y="151514"/>
            <a:ext cx="7924800" cy="1104900"/>
          </a:xfrm>
          <a:noFill/>
        </p:spPr>
        <p:txBody>
          <a:bodyPr>
            <a:normAutofit fontScale="90000"/>
          </a:bodyPr>
          <a:lstStyle/>
          <a:p>
            <a:r>
              <a:rPr lang="en-US" dirty="0"/>
              <a:t>Train key players on unallowable costs</a:t>
            </a:r>
          </a:p>
        </p:txBody>
      </p:sp>
      <p:sp>
        <p:nvSpPr>
          <p:cNvPr id="32771" name="Rectangle 12"/>
          <p:cNvSpPr>
            <a:spLocks noChangeArrowheads="1"/>
          </p:cNvSpPr>
          <p:nvPr/>
        </p:nvSpPr>
        <p:spPr bwMode="auto">
          <a:xfrm>
            <a:off x="457200" y="1532170"/>
            <a:ext cx="7915275" cy="4752583"/>
          </a:xfrm>
          <a:prstGeom prst="rect">
            <a:avLst/>
          </a:prstGeom>
          <a:noFill/>
          <a:ln w="12700">
            <a:noFill/>
            <a:miter lim="800000"/>
            <a:headEnd/>
            <a:tailEnd/>
          </a:ln>
        </p:spPr>
        <p:txBody>
          <a:bodyPr wrap="square" lIns="90488" tIns="44450" rIns="90488" bIns="44450">
            <a:spAutoFit/>
          </a:bodyPr>
          <a:lstStyle/>
          <a:p>
            <a:pPr marL="342900" indent="-342900" defTabSz="457200" fontAlgn="base">
              <a:spcBef>
                <a:spcPct val="20000"/>
              </a:spcBef>
              <a:spcAft>
                <a:spcPct val="25000"/>
              </a:spcAft>
              <a:buFont typeface="Arial" panose="020B0604020202020204" pitchFamily="34" charset="0"/>
              <a:buChar char="•"/>
            </a:pPr>
            <a:r>
              <a:rPr lang="en-US" sz="2000" dirty="0">
                <a:solidFill>
                  <a:prstClr val="black"/>
                </a:solidFill>
                <a:latin typeface="Arial" pitchFamily="34" charset="0"/>
              </a:rPr>
              <a:t>Provide annual “red flags” training to every person who sets up, reviews, or approves CDBG payment requests at any level:</a:t>
            </a:r>
          </a:p>
          <a:p>
            <a:pPr marL="800100" lvl="1" indent="-342900" defTabSz="457200" fontAlgn="base">
              <a:spcBef>
                <a:spcPct val="20000"/>
              </a:spcBef>
              <a:spcAft>
                <a:spcPct val="25000"/>
              </a:spcAft>
              <a:buFont typeface="Arial" panose="020B0604020202020204" pitchFamily="34" charset="0"/>
              <a:buChar char="•"/>
            </a:pPr>
            <a:r>
              <a:rPr lang="en-US" sz="2000" dirty="0">
                <a:solidFill>
                  <a:prstClr val="black"/>
                </a:solidFill>
                <a:latin typeface="Arial" pitchFamily="34" charset="0"/>
              </a:rPr>
              <a:t>Do not use grant funds to lobby</a:t>
            </a:r>
          </a:p>
          <a:p>
            <a:pPr marL="800100" lvl="1" indent="-342900" defTabSz="457200" fontAlgn="base">
              <a:spcBef>
                <a:spcPct val="20000"/>
              </a:spcBef>
              <a:spcAft>
                <a:spcPct val="25000"/>
              </a:spcAft>
              <a:buFont typeface="Arial" panose="020B0604020202020204" pitchFamily="34" charset="0"/>
              <a:buChar char="•"/>
            </a:pPr>
            <a:r>
              <a:rPr lang="en-US" sz="2000" dirty="0">
                <a:solidFill>
                  <a:prstClr val="black"/>
                </a:solidFill>
                <a:latin typeface="Arial" pitchFamily="34" charset="0"/>
              </a:rPr>
              <a:t>Do not use grant funds for entertainment</a:t>
            </a:r>
          </a:p>
          <a:p>
            <a:pPr marL="800100" lvl="1" indent="-342900" defTabSz="457200" fontAlgn="base">
              <a:spcBef>
                <a:spcPct val="20000"/>
              </a:spcBef>
              <a:spcAft>
                <a:spcPct val="25000"/>
              </a:spcAft>
              <a:buFont typeface="Arial" panose="020B0604020202020204" pitchFamily="34" charset="0"/>
              <a:buChar char="•"/>
            </a:pPr>
            <a:r>
              <a:rPr lang="en-US" sz="2000" dirty="0">
                <a:solidFill>
                  <a:prstClr val="black"/>
                </a:solidFill>
                <a:latin typeface="Arial" pitchFamily="34" charset="0"/>
              </a:rPr>
              <a:t>Do not use grant funds for fund-raising</a:t>
            </a:r>
          </a:p>
          <a:p>
            <a:pPr marL="800100" lvl="1" indent="-342900" defTabSz="457200" fontAlgn="base">
              <a:spcBef>
                <a:spcPct val="20000"/>
              </a:spcBef>
              <a:spcAft>
                <a:spcPct val="25000"/>
              </a:spcAft>
              <a:buFont typeface="Arial" panose="020B0604020202020204" pitchFamily="34" charset="0"/>
              <a:buChar char="•"/>
            </a:pPr>
            <a:r>
              <a:rPr lang="en-US" sz="2000" dirty="0">
                <a:solidFill>
                  <a:prstClr val="black"/>
                </a:solidFill>
                <a:latin typeface="Arial" pitchFamily="34" charset="0"/>
              </a:rPr>
              <a:t>See 2 CFR 200.407 and the CDBG regs at 24 CFR 570.502 for the complete list and requirements</a:t>
            </a:r>
          </a:p>
          <a:p>
            <a:pPr marL="342900" indent="-342900" defTabSz="457200" fontAlgn="base">
              <a:spcBef>
                <a:spcPct val="20000"/>
              </a:spcBef>
              <a:spcAft>
                <a:spcPct val="25000"/>
              </a:spcAft>
              <a:buFont typeface="Arial" panose="020B0604020202020204" pitchFamily="34" charset="0"/>
              <a:buChar char="•"/>
            </a:pPr>
            <a:r>
              <a:rPr lang="en-US" sz="2000" dirty="0">
                <a:solidFill>
                  <a:prstClr val="black"/>
                </a:solidFill>
                <a:latin typeface="Arial" pitchFamily="34" charset="0"/>
              </a:rPr>
              <a:t>Build the reg requirements into plain English SOPs, checklists, staff training, voucher templates, accounting codes, and subrecipient agreements/ training</a:t>
            </a:r>
          </a:p>
          <a:p>
            <a:pPr marL="342900" indent="-342900" defTabSz="457200" fontAlgn="base">
              <a:spcBef>
                <a:spcPct val="20000"/>
              </a:spcBef>
              <a:spcAft>
                <a:spcPct val="25000"/>
              </a:spcAft>
              <a:buFont typeface="Arial" panose="020B0604020202020204" pitchFamily="34" charset="0"/>
              <a:buChar char="•"/>
            </a:pPr>
            <a:endParaRPr lang="en-US" sz="2000" dirty="0">
              <a:solidFill>
                <a:prstClr val="black"/>
              </a:solidFill>
              <a:latin typeface="Arial" pitchFamily="34" charset="0"/>
            </a:endParaRPr>
          </a:p>
          <a:p>
            <a:pPr marL="342900" indent="-342900" defTabSz="457200" fontAlgn="base">
              <a:spcBef>
                <a:spcPct val="20000"/>
              </a:spcBef>
              <a:spcAft>
                <a:spcPct val="25000"/>
              </a:spcAft>
              <a:buFont typeface="Arial" panose="020B0604020202020204" pitchFamily="34" charset="0"/>
              <a:buChar char="•"/>
            </a:pPr>
            <a:endParaRPr lang="en-US" sz="2000" dirty="0">
              <a:solidFill>
                <a:prstClr val="black"/>
              </a:solidFill>
              <a:latin typeface="Arial" pitchFamily="34" charset="0"/>
            </a:endParaRPr>
          </a:p>
        </p:txBody>
      </p:sp>
    </p:spTree>
    <p:extLst>
      <p:ext uri="{BB962C8B-B14F-4D97-AF65-F5344CB8AC3E}">
        <p14:creationId xmlns:p14="http://schemas.microsoft.com/office/powerpoint/2010/main" val="34921767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40" y="151514"/>
            <a:ext cx="7924800" cy="1104900"/>
          </a:xfrm>
          <a:noFill/>
        </p:spPr>
        <p:txBody>
          <a:bodyPr/>
          <a:lstStyle/>
          <a:p>
            <a:r>
              <a:rPr lang="en-US" dirty="0"/>
              <a:t>Check for nepotism</a:t>
            </a:r>
          </a:p>
        </p:txBody>
      </p:sp>
      <p:sp>
        <p:nvSpPr>
          <p:cNvPr id="32771" name="Rectangle 12"/>
          <p:cNvSpPr>
            <a:spLocks noChangeArrowheads="1"/>
          </p:cNvSpPr>
          <p:nvPr/>
        </p:nvSpPr>
        <p:spPr bwMode="auto">
          <a:xfrm>
            <a:off x="457200" y="1532170"/>
            <a:ext cx="7915275" cy="4577150"/>
          </a:xfrm>
          <a:prstGeom prst="rect">
            <a:avLst/>
          </a:prstGeom>
          <a:noFill/>
          <a:ln w="12700">
            <a:noFill/>
            <a:miter lim="800000"/>
            <a:headEnd/>
            <a:tailEnd/>
          </a:ln>
        </p:spPr>
        <p:txBody>
          <a:bodyPr lIns="90488" tIns="44450" rIns="90488" bIns="44450">
            <a:spAutoFit/>
          </a:bodyPr>
          <a:lstStyle/>
          <a:p>
            <a:pPr marL="342900"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Avoid nepotism in hiring AND contracting</a:t>
            </a:r>
          </a:p>
          <a:p>
            <a:pPr marL="342900"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Include similar rules for subrecipients in your code of conduct and subrecipient selection process and agreements</a:t>
            </a:r>
          </a:p>
          <a:p>
            <a:pPr marL="800100" lvl="1" indent="-342900" defTabSz="457200" fontAlgn="base">
              <a:spcBef>
                <a:spcPct val="20000"/>
              </a:spcBef>
              <a:spcAft>
                <a:spcPct val="25000"/>
              </a:spcAft>
              <a:buFont typeface="Arial" panose="020B0604020202020204" pitchFamily="34" charset="0"/>
              <a:buChar char="•"/>
            </a:pPr>
            <a:r>
              <a:rPr lang="en-US" sz="2400" dirty="0">
                <a:solidFill>
                  <a:prstClr val="black"/>
                </a:solidFill>
                <a:latin typeface="Arial" pitchFamily="34" charset="0"/>
              </a:rPr>
              <a:t>2 CFR 200.318 . . . </a:t>
            </a:r>
            <a:r>
              <a:rPr lang="en-US" i="1" dirty="0">
                <a:solidFill>
                  <a:prstClr val="black"/>
                </a:solidFill>
                <a:latin typeface="Arial" pitchFamily="34" charset="0"/>
              </a:rPr>
              <a:t>No employee, officer, or agent may participate in the selection, award, or administration of a contract supported by a Federal award if he or she has a real or apparent conflict of interest. Such a conflict of interest would arise when the employee, officer, or agent, </a:t>
            </a:r>
            <a:r>
              <a:rPr lang="en-US" i="1" dirty="0">
                <a:solidFill>
                  <a:prstClr val="black"/>
                </a:solidFill>
                <a:highlight>
                  <a:srgbClr val="FFFF00"/>
                </a:highlight>
                <a:latin typeface="Arial" pitchFamily="34" charset="0"/>
              </a:rPr>
              <a:t>any member of his or her immediate family, his or her partner, </a:t>
            </a:r>
            <a:r>
              <a:rPr lang="en-US" i="1" dirty="0">
                <a:solidFill>
                  <a:prstClr val="black"/>
                </a:solidFill>
                <a:latin typeface="Arial" pitchFamily="34" charset="0"/>
              </a:rPr>
              <a:t>or an organization which employs or is about to employ any of the parties indicated herein, has a financial or other interest in or a tangible personal benefit from a firm considered for a contract.</a:t>
            </a:r>
            <a:r>
              <a:rPr lang="en-US" sz="2400" dirty="0">
                <a:solidFill>
                  <a:prstClr val="black"/>
                </a:solidFill>
                <a:latin typeface="Arial" pitchFamily="34" charset="0"/>
              </a:rPr>
              <a:t> . . .</a:t>
            </a:r>
          </a:p>
        </p:txBody>
      </p:sp>
    </p:spTree>
    <p:extLst>
      <p:ext uri="{BB962C8B-B14F-4D97-AF65-F5344CB8AC3E}">
        <p14:creationId xmlns:p14="http://schemas.microsoft.com/office/powerpoint/2010/main" val="887602217"/>
      </p:ext>
    </p:extLst>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1AC1F666-C324-4532-AAB3-2738F83ABB38}" vid="{D661489D-367F-4AE3-BA7A-D7FF336B4E79}"/>
    </a:ext>
  </a:extLst>
</a:theme>
</file>

<file path=ppt/theme/theme3.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1AC1F666-C324-4532-AAB3-2738F83ABB38}" vid="{D661489D-367F-4AE3-BA7A-D7FF336B4E79}"/>
    </a:ext>
  </a:extLst>
</a:theme>
</file>

<file path=ppt/theme/theme4.xml><?xml version="1.0" encoding="utf-8"?>
<a:theme xmlns:a="http://schemas.openxmlformats.org/drawingml/2006/main" name="CPD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2A00A75FB2BD469FC5BABC27835FFD" ma:contentTypeVersion="14" ma:contentTypeDescription="Create a new document." ma:contentTypeScope="" ma:versionID="6686444612da34e6cb91b0db7b4fa01d">
  <xsd:schema xmlns:xsd="http://www.w3.org/2001/XMLSchema" xmlns:xs="http://www.w3.org/2001/XMLSchema" xmlns:p="http://schemas.microsoft.com/office/2006/metadata/properties" xmlns:ns1="http://schemas.microsoft.com/sharepoint/v3" xmlns:ns3="750983b6-60eb-446f-a2fd-b09d080777e3" xmlns:ns4="c6d93d11-28f8-4e6d-ae4f-5893c68de00b" targetNamespace="http://schemas.microsoft.com/office/2006/metadata/properties" ma:root="true" ma:fieldsID="db2c2f590f7c1f0eafb70d732eef580e" ns1:_="" ns3:_="" ns4:_="">
    <xsd:import namespace="http://schemas.microsoft.com/sharepoint/v3"/>
    <xsd:import namespace="750983b6-60eb-446f-a2fd-b09d080777e3"/>
    <xsd:import namespace="c6d93d11-28f8-4e6d-ae4f-5893c68de00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DateTaken" minOccurs="0"/>
                <xsd:element ref="ns4:MediaServiceEventHashCode" minOccurs="0"/>
                <xsd:element ref="ns4:MediaServiceGenerationTime" minOccurs="0"/>
                <xsd:element ref="ns4:MediaServiceAutoKeyPoints" minOccurs="0"/>
                <xsd:element ref="ns4:MediaServiceKeyPoints" minOccurs="0"/>
                <xsd:element ref="ns4:MediaServiceAuto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0983b6-60eb-446f-a2fd-b09d080777e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d93d11-28f8-4e6d-ae4f-5893c68de00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6AA45E-203A-4E90-80C5-D98D69C03AD0}">
  <ds:schemaRefs>
    <ds:schemaRef ds:uri="http://schemas.microsoft.com/sharepoint/v3/contenttype/forms"/>
  </ds:schemaRefs>
</ds:datastoreItem>
</file>

<file path=customXml/itemProps2.xml><?xml version="1.0" encoding="utf-8"?>
<ds:datastoreItem xmlns:ds="http://schemas.openxmlformats.org/officeDocument/2006/customXml" ds:itemID="{1BE03F16-4C69-4519-B176-16890BA56C57}">
  <ds:schemaRefs>
    <ds:schemaRef ds:uri="http://purl.org/dc/elements/1.1/"/>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c6d93d11-28f8-4e6d-ae4f-5893c68de00b"/>
    <ds:schemaRef ds:uri="750983b6-60eb-446f-a2fd-b09d080777e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3B4A48A-AAF1-4D91-9466-06F8B92CBB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50983b6-60eb-446f-a2fd-b09d080777e3"/>
    <ds:schemaRef ds:uri="c6d93d11-28f8-4e6d-ae4f-5893c68de0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3949</TotalTime>
  <Words>2612</Words>
  <Application>Microsoft Office PowerPoint</Application>
  <PresentationFormat>On-screen Show (4:3)</PresentationFormat>
  <Paragraphs>235</Paragraphs>
  <Slides>23</Slides>
  <Notes>23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23</vt:i4>
      </vt:variant>
    </vt:vector>
  </HeadingPairs>
  <TitlesOfParts>
    <vt:vector size="32" baseType="lpstr">
      <vt:lpstr>Arial</vt:lpstr>
      <vt:lpstr>Calibri</vt:lpstr>
      <vt:lpstr>Calibri Light</vt:lpstr>
      <vt:lpstr>georgia</vt:lpstr>
      <vt:lpstr>Times New Roman</vt:lpstr>
      <vt:lpstr>1_Office Theme</vt:lpstr>
      <vt:lpstr>1_Theme1</vt:lpstr>
      <vt:lpstr>Theme1</vt:lpstr>
      <vt:lpstr>CPD Theme</vt:lpstr>
      <vt:lpstr> Incorporating Ethical Conduct in Administering Federal Grant Programs  January 2023</vt:lpstr>
      <vt:lpstr>Purpose</vt:lpstr>
      <vt:lpstr>Topics</vt:lpstr>
      <vt:lpstr>When do grantees face the highest risk of ethical breaches?</vt:lpstr>
      <vt:lpstr>Daily Oversight = Systems</vt:lpstr>
      <vt:lpstr>Daily Oversight = Reporting</vt:lpstr>
      <vt:lpstr>Follow SOPs for COI</vt:lpstr>
      <vt:lpstr>Train key players on unallowable costs</vt:lpstr>
      <vt:lpstr>Check for nepotism</vt:lpstr>
      <vt:lpstr>Check debarment status and possible Constitutional issues</vt:lpstr>
      <vt:lpstr>Detect and prevent fraud opportunities</vt:lpstr>
      <vt:lpstr>Iterate to limit waste</vt:lpstr>
      <vt:lpstr>Use complaints and experts</vt:lpstr>
      <vt:lpstr>Know prohibited CDBG staff political activity</vt:lpstr>
      <vt:lpstr>Set boundaries for gifts, employment, hiring</vt:lpstr>
      <vt:lpstr>Balance privacy + transparency</vt:lpstr>
      <vt:lpstr>Be fair and equitable</vt:lpstr>
      <vt:lpstr>Be fair and equitable</vt:lpstr>
      <vt:lpstr>Embrace audits</vt:lpstr>
      <vt:lpstr>Exercise: Consider activity types</vt:lpstr>
      <vt:lpstr>Code of Conduct</vt:lpstr>
      <vt:lpstr>Example: Government Ethics</vt:lpstr>
      <vt:lpstr>Example: Government Ethics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Yetman, C. Duncan</dc:creator>
  <cp:lastModifiedBy>Kome, Jessie Handforth</cp:lastModifiedBy>
  <cp:revision>48</cp:revision>
  <dcterms:created xsi:type="dcterms:W3CDTF">2020-10-15T12:44:41Z</dcterms:created>
  <dcterms:modified xsi:type="dcterms:W3CDTF">2023-01-24T19:28:21Z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0x0101001A2A00A75FB2BD469FC5BABC27835FFD</vt:lpwstr>
  </property>
</Properties>
</file>