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69" r:id="rId3"/>
    <p:sldId id="271" r:id="rId4"/>
    <p:sldId id="270" r:id="rId5"/>
    <p:sldId id="258" r:id="rId6"/>
    <p:sldId id="273" r:id="rId7"/>
    <p:sldId id="345" r:id="rId8"/>
    <p:sldId id="344" r:id="rId9"/>
    <p:sldId id="346" r:id="rId10"/>
    <p:sldId id="347" r:id="rId11"/>
    <p:sldId id="348" r:id="rId12"/>
    <p:sldId id="361" r:id="rId13"/>
    <p:sldId id="362" r:id="rId14"/>
    <p:sldId id="363"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1985" autoAdjust="0"/>
  </p:normalViewPr>
  <p:slideViewPr>
    <p:cSldViewPr snapToGrid="0">
      <p:cViewPr varScale="1">
        <p:scale>
          <a:sx n="62" d="100"/>
          <a:sy n="62" d="100"/>
        </p:scale>
        <p:origin x="1488" y="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B6CF44-A2FE-4935-8EFB-9F5F9D732E38}" type="datetimeFigureOut">
              <a:rPr lang="en-US" smtClean="0"/>
              <a:t>1/22/2023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948291-10C1-4D71-BFD1-B2514DE4C55C}" type="slidenum">
              <a:rPr lang="en-US" smtClean="0"/>
              <a:t>‹#›</a:t>
            </a:fld>
            <a:endParaRPr lang="en-US" dirty="0"/>
          </a:p>
        </p:txBody>
      </p:sp>
    </p:spTree>
    <p:extLst>
      <p:ext uri="{BB962C8B-B14F-4D97-AF65-F5344CB8AC3E}">
        <p14:creationId xmlns:p14="http://schemas.microsoft.com/office/powerpoint/2010/main" val="2358955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law.cornell.edu/definitions/index.php?width=840&amp;height=800&amp;iframe=true&amp;def_id=5f47e0eacc36125d40b57e3eb1927572&amp;term_occur=999&amp;term_src=Title:24:Subtitle:B:Chapter:V:Subchapter:C:Part:570:Subpart:C:570.201" TargetMode="External"/><Relationship Id="rId7" Type="http://schemas.openxmlformats.org/officeDocument/2006/relationships/hyperlink" Target="https://www.law.cornell.edu/cfr/text/24/570.504"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s://www.law.cornell.edu/definitions/index.php?width=840&amp;height=800&amp;iframe=true&amp;def_id=31ea9a12a77cf51b82fe3b9f8fd09d10&amp;term_occur=999&amp;term_src=Title:24:Subtitle:B:Chapter:V:Subchapter:C:Part:570:Subpart:C:570.201" TargetMode="External"/><Relationship Id="rId5" Type="http://schemas.openxmlformats.org/officeDocument/2006/relationships/hyperlink" Target="https://www.law.cornell.edu/definitions/index.php?width=840&amp;height=800&amp;iframe=true&amp;def_id=d3bc5d2ee66d745a10b7523cd24888b3&amp;term_occur=999&amp;term_src=Title:24:Subtitle:B:Chapter:V:Subchapter:C:Part:570:Subpart:C:570.201" TargetMode="External"/><Relationship Id="rId4" Type="http://schemas.openxmlformats.org/officeDocument/2006/relationships/hyperlink" Target="https://www.law.cornell.edu/cfr/text/24/570.207"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slide: present the basic demographics of your program (population of your city, % of LMI beneficiaries, the amount of funds used either under CDBG and/or HOME and how you use your funds.</a:t>
            </a: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1</a:t>
            </a:fld>
            <a:endParaRPr lang="en-US" dirty="0"/>
          </a:p>
        </p:txBody>
      </p:sp>
    </p:spTree>
    <p:extLst>
      <p:ext uri="{BB962C8B-B14F-4D97-AF65-F5344CB8AC3E}">
        <p14:creationId xmlns:p14="http://schemas.microsoft.com/office/powerpoint/2010/main" val="1527210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10</a:t>
            </a:fld>
            <a:endParaRPr lang="en-US" dirty="0"/>
          </a:p>
        </p:txBody>
      </p:sp>
    </p:spTree>
    <p:extLst>
      <p:ext uri="{BB962C8B-B14F-4D97-AF65-F5344CB8AC3E}">
        <p14:creationId xmlns:p14="http://schemas.microsoft.com/office/powerpoint/2010/main" val="469559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13</a:t>
            </a:fld>
            <a:endParaRPr lang="en-US" dirty="0"/>
          </a:p>
        </p:txBody>
      </p:sp>
    </p:spTree>
    <p:extLst>
      <p:ext uri="{BB962C8B-B14F-4D97-AF65-F5344CB8AC3E}">
        <p14:creationId xmlns:p14="http://schemas.microsoft.com/office/powerpoint/2010/main" val="184349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Median family income = $97,400</a:t>
            </a:r>
          </a:p>
          <a:p>
            <a:r>
              <a:rPr lang="en-US" dirty="0"/>
              <a:t>80% AMI for a family of four = $77,900</a:t>
            </a:r>
          </a:p>
          <a:p>
            <a:r>
              <a:rPr lang="en-US" dirty="0"/>
              <a:t>Population = 1,288,457</a:t>
            </a:r>
          </a:p>
          <a:p>
            <a:r>
              <a:rPr lang="en-US" dirty="0"/>
              <a:t>Poverty rate = 17.7%</a:t>
            </a:r>
          </a:p>
          <a:p>
            <a:r>
              <a:rPr lang="en-US" dirty="0"/>
              <a:t>Median household income = </a:t>
            </a:r>
            <a:r>
              <a:rPr lang="en-US" b="0" i="0" dirty="0">
                <a:solidFill>
                  <a:srgbClr val="FFFFFF"/>
                </a:solidFill>
                <a:effectLst/>
                <a:latin typeface="Arial" panose="020B0604020202020204" pitchFamily="34" charset="0"/>
              </a:rPr>
              <a:t>$58,231</a:t>
            </a:r>
          </a:p>
          <a:p>
            <a:r>
              <a:rPr lang="en-US" b="0" i="0" dirty="0">
                <a:solidFill>
                  <a:srgbClr val="FFFFFF"/>
                </a:solidFill>
                <a:effectLst/>
                <a:latin typeface="Arial" panose="020B0604020202020204" pitchFamily="34" charset="0"/>
              </a:rPr>
              <a:t>% low mod = 52.8%</a:t>
            </a: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2</a:t>
            </a:fld>
            <a:endParaRPr lang="en-US" dirty="0"/>
          </a:p>
        </p:txBody>
      </p:sp>
    </p:spTree>
    <p:extLst>
      <p:ext uri="{BB962C8B-B14F-4D97-AF65-F5344CB8AC3E}">
        <p14:creationId xmlns:p14="http://schemas.microsoft.com/office/powerpoint/2010/main" val="39506703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3</a:t>
            </a:fld>
            <a:endParaRPr lang="en-US" dirty="0"/>
          </a:p>
        </p:txBody>
      </p:sp>
    </p:spTree>
    <p:extLst>
      <p:ext uri="{BB962C8B-B14F-4D97-AF65-F5344CB8AC3E}">
        <p14:creationId xmlns:p14="http://schemas.microsoft.com/office/powerpoint/2010/main" val="376037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Homeownership Assistance</a:t>
            </a:r>
          </a:p>
          <a:p>
            <a:pPr marL="228600" indent="-228600">
              <a:buFont typeface="+mj-lt"/>
              <a:buAutoNum type="arabicPeriod"/>
            </a:pPr>
            <a:r>
              <a:rPr lang="en-US" dirty="0"/>
              <a:t>Rehabilitation and Reconstruction</a:t>
            </a:r>
          </a:p>
          <a:p>
            <a:pPr marL="228600" indent="-228600">
              <a:buFont typeface="+mj-lt"/>
              <a:buAutoNum type="arabicPeriod"/>
            </a:pPr>
            <a:r>
              <a:rPr lang="en-US" dirty="0"/>
              <a:t>Conversion of Existing Structures for Housing</a:t>
            </a:r>
          </a:p>
          <a:p>
            <a:pPr marL="228600" indent="-228600">
              <a:buFont typeface="+mj-lt"/>
              <a:buAutoNum type="arabicPeriod"/>
            </a:pPr>
            <a:r>
              <a:rPr lang="en-US" dirty="0"/>
              <a:t>New Housing Constructions and Related Activities</a:t>
            </a:r>
          </a:p>
          <a:p>
            <a:pPr marL="228600" indent="-228600">
              <a:buFont typeface="+mj-lt"/>
              <a:buAutoNum type="arabicPeriod"/>
            </a:pPr>
            <a:r>
              <a:rPr lang="en-US" dirty="0"/>
              <a:t>Tornado Shelters</a:t>
            </a:r>
          </a:p>
          <a:p>
            <a:pPr marL="228600" indent="-228600">
              <a:buFont typeface="+mj-lt"/>
              <a:buAutoNum type="arabicPeriod"/>
            </a:pPr>
            <a:r>
              <a:rPr lang="en-US" dirty="0"/>
              <a:t>Housing Counseling</a:t>
            </a:r>
          </a:p>
          <a:p>
            <a:pPr marL="228600" indent="-228600">
              <a:buFont typeface="+mj-lt"/>
              <a:buAutoNum type="arabicPeriod"/>
            </a:pPr>
            <a:r>
              <a:rPr lang="en-US" dirty="0"/>
              <a:t>Fair Housing Activities</a:t>
            </a:r>
          </a:p>
          <a:p>
            <a:pPr marL="228600" indent="-228600">
              <a:buFont typeface="+mj-lt"/>
              <a:buAutoNum type="arabicPeriod"/>
            </a:pPr>
            <a:r>
              <a:rPr lang="en-US" dirty="0"/>
              <a:t>Housing Services and HOME program support</a:t>
            </a:r>
          </a:p>
          <a:p>
            <a:pPr marL="228600" indent="-228600">
              <a:buFont typeface="+mj-lt"/>
              <a:buAutoNum type="arabicPeriod"/>
            </a:pPr>
            <a:r>
              <a:rPr lang="en-US" dirty="0"/>
              <a:t>In Rem Housing </a:t>
            </a: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4</a:t>
            </a:fld>
            <a:endParaRPr lang="en-US" dirty="0"/>
          </a:p>
        </p:txBody>
      </p:sp>
    </p:spTree>
    <p:extLst>
      <p:ext uri="{BB962C8B-B14F-4D97-AF65-F5344CB8AC3E}">
        <p14:creationId xmlns:p14="http://schemas.microsoft.com/office/powerpoint/2010/main" val="1014112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333333"/>
                </a:solidFill>
                <a:effectLst/>
                <a:latin typeface="Open Sans" panose="020B0606030504020204" pitchFamily="34" charset="0"/>
              </a:rPr>
              <a:t>§ 570.201 Basic eligible activities.</a:t>
            </a:r>
          </a:p>
          <a:p>
            <a:pPr algn="l"/>
            <a:r>
              <a:rPr lang="en-US" b="0" i="0" dirty="0">
                <a:solidFill>
                  <a:srgbClr val="333333"/>
                </a:solidFill>
                <a:effectLst/>
                <a:latin typeface="Open Sans" panose="020B0606030504020204" pitchFamily="34" charset="0"/>
              </a:rPr>
              <a:t>CDBG funds may be used for the following activities:</a:t>
            </a:r>
          </a:p>
          <a:p>
            <a:pPr algn="l"/>
            <a:r>
              <a:rPr lang="en-US" b="1" i="0" dirty="0">
                <a:solidFill>
                  <a:srgbClr val="333333"/>
                </a:solidFill>
                <a:effectLst/>
                <a:latin typeface="Open Sans" panose="020B0606030504020204" pitchFamily="34" charset="0"/>
              </a:rPr>
              <a:t>(a)</a:t>
            </a:r>
            <a:r>
              <a:rPr lang="en-US" b="0" i="0" dirty="0">
                <a:solidFill>
                  <a:srgbClr val="333333"/>
                </a:solidFill>
                <a:effectLst/>
                <a:latin typeface="Open Sans" panose="020B0606030504020204" pitchFamily="34" charset="0"/>
              </a:rPr>
              <a:t> </a:t>
            </a:r>
            <a:r>
              <a:rPr lang="en-US" b="1" i="1" dirty="0">
                <a:solidFill>
                  <a:srgbClr val="333333"/>
                </a:solidFill>
                <a:effectLst/>
                <a:latin typeface="Open Sans" panose="020B0606030504020204" pitchFamily="34" charset="0"/>
              </a:rPr>
              <a:t>Acquisition.</a:t>
            </a:r>
            <a:r>
              <a:rPr lang="en-US" b="0" i="0" dirty="0">
                <a:solidFill>
                  <a:srgbClr val="333333"/>
                </a:solidFill>
                <a:effectLst/>
                <a:latin typeface="Open Sans" panose="020B0606030504020204" pitchFamily="34" charset="0"/>
              </a:rPr>
              <a:t> Acquisition in whole or in part by the </a:t>
            </a:r>
            <a:r>
              <a:rPr lang="en-US" b="0" i="0" u="none" strike="noStrike" dirty="0">
                <a:solidFill>
                  <a:srgbClr val="001C72"/>
                </a:solidFill>
                <a:effectLst/>
                <a:latin typeface="Open Sans" panose="020B0606030504020204" pitchFamily="34" charset="0"/>
                <a:hlinkClick r:id="rId3"/>
              </a:rPr>
              <a:t>recipient</a:t>
            </a:r>
            <a:r>
              <a:rPr lang="en-US" b="0" i="0" dirty="0">
                <a:solidFill>
                  <a:srgbClr val="333333"/>
                </a:solidFill>
                <a:effectLst/>
                <a:latin typeface="Open Sans" panose="020B0606030504020204" pitchFamily="34" charset="0"/>
              </a:rPr>
              <a:t>, or other public or private nonprofit entity, by purchase, long-term lease, donation, or otherwise, of real property (including air rights, water rights, rights-of-way, easements, and other interests therein) for any public purpose, subject to the limitations of </a:t>
            </a:r>
            <a:r>
              <a:rPr lang="en-US" b="0" i="0" u="none" strike="noStrike" dirty="0">
                <a:solidFill>
                  <a:srgbClr val="001C72"/>
                </a:solidFill>
                <a:effectLst/>
                <a:latin typeface="Open Sans" panose="020B0606030504020204" pitchFamily="34" charset="0"/>
                <a:hlinkClick r:id="rId4"/>
              </a:rPr>
              <a:t>§ 570.207</a:t>
            </a:r>
            <a:r>
              <a:rPr lang="en-US" b="0" i="0" dirty="0">
                <a:solidFill>
                  <a:srgbClr val="333333"/>
                </a:solidFill>
                <a:effectLst/>
                <a:latin typeface="Open Sans" panose="020B0606030504020204" pitchFamily="34" charset="0"/>
              </a:rPr>
              <a:t>.</a:t>
            </a:r>
          </a:p>
          <a:p>
            <a:pPr algn="l"/>
            <a:r>
              <a:rPr lang="en-US" b="1" i="0" dirty="0">
                <a:solidFill>
                  <a:srgbClr val="333333"/>
                </a:solidFill>
                <a:effectLst/>
                <a:latin typeface="Open Sans" panose="020B0606030504020204" pitchFamily="34" charset="0"/>
              </a:rPr>
              <a:t>(b)</a:t>
            </a:r>
            <a:r>
              <a:rPr lang="en-US" b="0" i="0" dirty="0">
                <a:solidFill>
                  <a:srgbClr val="333333"/>
                </a:solidFill>
                <a:effectLst/>
                <a:latin typeface="Open Sans" panose="020B0606030504020204" pitchFamily="34" charset="0"/>
              </a:rPr>
              <a:t> </a:t>
            </a:r>
            <a:r>
              <a:rPr lang="en-US" b="1" i="1" dirty="0">
                <a:solidFill>
                  <a:srgbClr val="333333"/>
                </a:solidFill>
                <a:effectLst/>
                <a:latin typeface="Open Sans" panose="020B0606030504020204" pitchFamily="34" charset="0"/>
              </a:rPr>
              <a:t>Disposition.</a:t>
            </a:r>
            <a:r>
              <a:rPr lang="en-US" b="0" i="0" dirty="0">
                <a:solidFill>
                  <a:srgbClr val="333333"/>
                </a:solidFill>
                <a:effectLst/>
                <a:latin typeface="Open Sans" panose="020B0606030504020204" pitchFamily="34" charset="0"/>
              </a:rPr>
              <a:t> Disposition, through sale, lease, donation, or otherwise, of any real property acquired with </a:t>
            </a:r>
            <a:r>
              <a:rPr lang="en-US" b="0" i="0" u="none" strike="noStrike" dirty="0">
                <a:solidFill>
                  <a:srgbClr val="001C72"/>
                </a:solidFill>
                <a:effectLst/>
                <a:latin typeface="Open Sans" panose="020B0606030504020204" pitchFamily="34" charset="0"/>
                <a:hlinkClick r:id="rId5"/>
              </a:rPr>
              <a:t>CDBG funds</a:t>
            </a:r>
            <a:r>
              <a:rPr lang="en-US" b="0" i="0" dirty="0">
                <a:solidFill>
                  <a:srgbClr val="333333"/>
                </a:solidFill>
                <a:effectLst/>
                <a:latin typeface="Open Sans" panose="020B0606030504020204" pitchFamily="34" charset="0"/>
              </a:rPr>
              <a:t> or its retention for public purposes, including reasonable costs of temporarily managing such property or property acquired under urban renewal, provided that the proceeds from any such disposition shall be program </a:t>
            </a:r>
            <a:r>
              <a:rPr lang="en-US" b="0" i="0" u="none" strike="noStrike" dirty="0">
                <a:solidFill>
                  <a:srgbClr val="001C72"/>
                </a:solidFill>
                <a:effectLst/>
                <a:latin typeface="Open Sans" panose="020B0606030504020204" pitchFamily="34" charset="0"/>
                <a:hlinkClick r:id="rId6"/>
              </a:rPr>
              <a:t>income</a:t>
            </a:r>
            <a:r>
              <a:rPr lang="en-US" b="0" i="0" dirty="0">
                <a:solidFill>
                  <a:srgbClr val="333333"/>
                </a:solidFill>
                <a:effectLst/>
                <a:latin typeface="Open Sans" panose="020B0606030504020204" pitchFamily="34" charset="0"/>
              </a:rPr>
              <a:t> subject to the requirements set forth in </a:t>
            </a:r>
            <a:r>
              <a:rPr lang="en-US" b="0" i="0" u="none" strike="noStrike" dirty="0">
                <a:solidFill>
                  <a:srgbClr val="001C72"/>
                </a:solidFill>
                <a:effectLst/>
                <a:latin typeface="Open Sans" panose="020B0606030504020204" pitchFamily="34" charset="0"/>
                <a:hlinkClick r:id="rId7"/>
              </a:rPr>
              <a:t>§ 570.504</a:t>
            </a:r>
            <a:r>
              <a:rPr lang="en-US" b="0" i="0" dirty="0">
                <a:solidFill>
                  <a:srgbClr val="333333"/>
                </a:solidFill>
                <a:effectLst/>
                <a:latin typeface="Open Sans" panose="020B0606030504020204" pitchFamily="34" charset="0"/>
              </a:rPr>
              <a:t>.</a:t>
            </a:r>
          </a:p>
          <a:p>
            <a:pPr algn="l"/>
            <a:endParaRPr lang="en-US" b="0" i="0" dirty="0">
              <a:solidFill>
                <a:srgbClr val="333333"/>
              </a:solidFill>
              <a:effectLst/>
              <a:latin typeface="Open Sans" panose="020B0606030504020204" pitchFamily="34" charset="0"/>
            </a:endParaRPr>
          </a:p>
          <a:p>
            <a:pPr algn="l"/>
            <a:r>
              <a:rPr lang="en-US" b="0" i="0" dirty="0">
                <a:solidFill>
                  <a:srgbClr val="333333"/>
                </a:solidFill>
                <a:effectLst/>
                <a:latin typeface="Open Sans" panose="020B0606030504020204" pitchFamily="34" charset="0"/>
              </a:rPr>
              <a:t>The City of Dallas Housing Finance Corporation has an agreement with the City for acquisition of the property, an appraisal is used to substantiate price and fair market value and long-term lease agreement with developer.</a:t>
            </a:r>
          </a:p>
          <a:p>
            <a:pPr algn="l"/>
            <a:r>
              <a:rPr lang="en-US" b="0" i="0" dirty="0">
                <a:solidFill>
                  <a:srgbClr val="333333"/>
                </a:solidFill>
                <a:effectLst/>
                <a:latin typeface="Open Sans" panose="020B0606030504020204" pitchFamily="34" charset="0"/>
              </a:rPr>
              <a:t>A separate agreement between the COD and the developer for hard construction costs. </a:t>
            </a:r>
          </a:p>
          <a:p>
            <a:pPr algn="l"/>
            <a:endParaRPr lang="en-US" b="0" i="0" dirty="0">
              <a:solidFill>
                <a:srgbClr val="333333"/>
              </a:solidFill>
              <a:effectLst/>
              <a:latin typeface="Open Sans" panose="020B0606030504020204" pitchFamily="34" charset="0"/>
            </a:endParaRPr>
          </a:p>
          <a:p>
            <a:pPr algn="l"/>
            <a:endParaRPr lang="en-US" b="0" i="0" dirty="0">
              <a:solidFill>
                <a:srgbClr val="333333"/>
              </a:solidFill>
              <a:effectLst/>
              <a:latin typeface="Open Sans" panose="020B0606030504020204" pitchFamily="34" charset="0"/>
            </a:endParaRPr>
          </a:p>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5</a:t>
            </a:fld>
            <a:endParaRPr lang="en-US" dirty="0"/>
          </a:p>
        </p:txBody>
      </p:sp>
    </p:spTree>
    <p:extLst>
      <p:ext uri="{BB962C8B-B14F-4D97-AF65-F5344CB8AC3E}">
        <p14:creationId xmlns:p14="http://schemas.microsoft.com/office/powerpoint/2010/main" val="265315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6</a:t>
            </a:fld>
            <a:endParaRPr lang="en-US" dirty="0"/>
          </a:p>
        </p:txBody>
      </p:sp>
    </p:spTree>
    <p:extLst>
      <p:ext uri="{BB962C8B-B14F-4D97-AF65-F5344CB8AC3E}">
        <p14:creationId xmlns:p14="http://schemas.microsoft.com/office/powerpoint/2010/main" val="8053909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7</a:t>
            </a:fld>
            <a:endParaRPr lang="en-US" dirty="0"/>
          </a:p>
        </p:txBody>
      </p:sp>
    </p:spTree>
    <p:extLst>
      <p:ext uri="{BB962C8B-B14F-4D97-AF65-F5344CB8AC3E}">
        <p14:creationId xmlns:p14="http://schemas.microsoft.com/office/powerpoint/2010/main" val="7611411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8</a:t>
            </a:fld>
            <a:endParaRPr lang="en-US" dirty="0"/>
          </a:p>
        </p:txBody>
      </p:sp>
    </p:spTree>
    <p:extLst>
      <p:ext uri="{BB962C8B-B14F-4D97-AF65-F5344CB8AC3E}">
        <p14:creationId xmlns:p14="http://schemas.microsoft.com/office/powerpoint/2010/main" val="3057558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buSzPct val="100000"/>
              <a:buFont typeface="Arial" panose="020B0604020202020204" pitchFamily="34" charset="0"/>
              <a:buChar char="•"/>
            </a:pPr>
            <a:r>
              <a:rPr lang="en-US" sz="2400" dirty="0">
                <a:solidFill>
                  <a:srgbClr val="003F88"/>
                </a:solidFill>
                <a:latin typeface="Century Gothic" panose="020B0502020202020204" pitchFamily="34" charset="0"/>
                <a:cs typeface="Arial" panose="020B0604020202020204" pitchFamily="34" charset="0"/>
              </a:rPr>
              <a:t>Palladium Redbird serves as a catalyst project for the Red Bird Community and is part of a 95-acre redevelopment of the Southwest Center Mall</a:t>
            </a:r>
          </a:p>
          <a:p>
            <a:pPr marL="285750" indent="-285750" algn="just">
              <a:buSzPct val="100000"/>
              <a:buFont typeface="Arial" panose="020B0604020202020204" pitchFamily="34" charset="0"/>
              <a:buChar char="•"/>
            </a:pPr>
            <a:r>
              <a:rPr lang="en-US" sz="2400" dirty="0">
                <a:solidFill>
                  <a:srgbClr val="003F88"/>
                </a:solidFill>
                <a:latin typeface="Century Gothic" panose="020B0502020202020204" pitchFamily="34" charset="0"/>
                <a:cs typeface="Arial" panose="020B0604020202020204" pitchFamily="34" charset="0"/>
              </a:rPr>
              <a:t>In addition to Palladium Redbird, the redevelopment will include over 200,000 SF of office space and 150,000 SF of retail space in converted mall space</a:t>
            </a:r>
          </a:p>
          <a:p>
            <a:pPr marL="285750" indent="-285750" algn="just">
              <a:buSzPct val="100000"/>
              <a:buFont typeface="Arial" panose="020B0604020202020204" pitchFamily="34" charset="0"/>
              <a:buChar char="•"/>
            </a:pPr>
            <a:r>
              <a:rPr lang="en-US" sz="2400" dirty="0">
                <a:solidFill>
                  <a:srgbClr val="003F88"/>
                </a:solidFill>
                <a:latin typeface="Century Gothic" panose="020B0502020202020204" pitchFamily="34" charset="0"/>
                <a:cs typeface="Arial" panose="020B0604020202020204" pitchFamily="34" charset="0"/>
              </a:rPr>
              <a:t>Non-residential development will total over $200M</a:t>
            </a:r>
          </a:p>
          <a:p>
            <a:pPr marL="742950" lvl="1" indent="-285750" algn="just">
              <a:buSzPct val="100000"/>
              <a:buFont typeface="Arial" panose="020B0604020202020204" pitchFamily="34" charset="0"/>
              <a:buChar char="•"/>
            </a:pPr>
            <a:r>
              <a:rPr lang="en-US" sz="2400" dirty="0">
                <a:solidFill>
                  <a:srgbClr val="003F88"/>
                </a:solidFill>
                <a:latin typeface="Century Gothic" panose="020B0502020202020204" pitchFamily="34" charset="0"/>
                <a:cs typeface="Arial" panose="020B0604020202020204" pitchFamily="34" charset="0"/>
              </a:rPr>
              <a:t>City providing $20M in incentives and gap financing for the redevelopment</a:t>
            </a:r>
          </a:p>
          <a:p>
            <a:pPr marL="285750" indent="-285750" algn="just">
              <a:buSzPct val="100000"/>
              <a:buFont typeface="Arial" panose="020B0604020202020204" pitchFamily="34" charset="0"/>
              <a:buChar char="•"/>
            </a:pPr>
            <a:r>
              <a:rPr lang="en-US" sz="2400" dirty="0">
                <a:solidFill>
                  <a:srgbClr val="003F88"/>
                </a:solidFill>
                <a:latin typeface="Century Gothic" panose="020B0502020202020204" pitchFamily="34" charset="0"/>
                <a:cs typeface="Arial" panose="020B0604020202020204" pitchFamily="34" charset="0"/>
              </a:rPr>
              <a:t>Tenants include Parkland Hospital, UT Southwestern Medical Center, Chime Solutions, Marriott (Courtyard + Residence Inn), other retailers</a:t>
            </a:r>
          </a:p>
          <a:p>
            <a:pPr marL="0" indent="0">
              <a:buFont typeface="+mj-lt"/>
              <a:buNone/>
            </a:pPr>
            <a:endParaRPr lang="en-US" dirty="0"/>
          </a:p>
        </p:txBody>
      </p:sp>
      <p:sp>
        <p:nvSpPr>
          <p:cNvPr id="4" name="Slide Number Placeholder 3"/>
          <p:cNvSpPr>
            <a:spLocks noGrp="1"/>
          </p:cNvSpPr>
          <p:nvPr>
            <p:ph type="sldNum" sz="quarter" idx="5"/>
          </p:nvPr>
        </p:nvSpPr>
        <p:spPr/>
        <p:txBody>
          <a:bodyPr/>
          <a:lstStyle/>
          <a:p>
            <a:fld id="{33948291-10C1-4D71-BFD1-B2514DE4C55C}" type="slidenum">
              <a:rPr lang="en-US" smtClean="0"/>
              <a:t>9</a:t>
            </a:fld>
            <a:endParaRPr lang="en-US" dirty="0"/>
          </a:p>
        </p:txBody>
      </p:sp>
    </p:spTree>
    <p:extLst>
      <p:ext uri="{BB962C8B-B14F-4D97-AF65-F5344CB8AC3E}">
        <p14:creationId xmlns:p14="http://schemas.microsoft.com/office/powerpoint/2010/main" val="4036765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D612B-E66C-484A-8FE7-CA264E5F35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204BA4E-E19F-4D7F-A547-4603D0FD32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6F36276-A4E0-4D42-A8FB-DD3EF1320A99}"/>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5" name="Footer Placeholder 4">
            <a:extLst>
              <a:ext uri="{FF2B5EF4-FFF2-40B4-BE49-F238E27FC236}">
                <a16:creationId xmlns:a16="http://schemas.microsoft.com/office/drawing/2014/main" id="{11D4366F-D537-4AFA-99CF-A4521B67288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D5ECE89-B444-4AD2-A513-3F4D5153592B}"/>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5191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4CE1F-8761-4F99-A9C4-7D91BC7E137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8AB41-1B49-4D43-BF3A-6AC15AEE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EA9EE2-EFB0-4544-AAB3-7626C80749D3}"/>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5" name="Footer Placeholder 4">
            <a:extLst>
              <a:ext uri="{FF2B5EF4-FFF2-40B4-BE49-F238E27FC236}">
                <a16:creationId xmlns:a16="http://schemas.microsoft.com/office/drawing/2014/main" id="{AD3ACD85-263D-41C1-B760-ABC1C7A73DE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DC5FCC-449C-4B86-9957-9E8F1EA02DD1}"/>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3154650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9DA055-6B4F-407A-A67D-6F433CC6289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E19386A-AB90-4626-A95C-F2FCC8074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1E060D-10D2-459B-8B25-D6099815C671}"/>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5" name="Footer Placeholder 4">
            <a:extLst>
              <a:ext uri="{FF2B5EF4-FFF2-40B4-BE49-F238E27FC236}">
                <a16:creationId xmlns:a16="http://schemas.microsoft.com/office/drawing/2014/main" id="{268FE1A7-8401-4926-8F9A-153945E50E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3E818A-EAD5-4E63-B9D6-488695A63CCC}"/>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596732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0BB5-4D9E-4525-A056-28EDA4F3D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243442-5BCD-44A6-8B38-CCCB19A768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C66E1-3B8B-4DB3-9CD0-CAC42FAC99E2}"/>
              </a:ext>
            </a:extLst>
          </p:cNvPr>
          <p:cNvSpPr>
            <a:spLocks noGrp="1"/>
          </p:cNvSpPr>
          <p:nvPr>
            <p:ph type="dt" sz="half" idx="10"/>
          </p:nvPr>
        </p:nvSpPr>
        <p:spPr/>
        <p:txBody>
          <a:bodyPr/>
          <a:lstStyle/>
          <a:p>
            <a:fld id="{0F23CC16-8A87-4062-B2C1-000BB79F6DD5}" type="datetime1">
              <a:rPr lang="en-US" smtClean="0"/>
              <a:t>1/22/2023</a:t>
            </a:fld>
            <a:endParaRPr lang="en-US" dirty="0"/>
          </a:p>
        </p:txBody>
      </p:sp>
      <p:sp>
        <p:nvSpPr>
          <p:cNvPr id="5" name="Footer Placeholder 4">
            <a:extLst>
              <a:ext uri="{FF2B5EF4-FFF2-40B4-BE49-F238E27FC236}">
                <a16:creationId xmlns:a16="http://schemas.microsoft.com/office/drawing/2014/main" id="{C1F8B835-6D99-4B13-B45A-AFA1B341899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DD0C498-C0AB-4857-9091-32D65A5CC498}"/>
              </a:ext>
            </a:extLst>
          </p:cNvPr>
          <p:cNvSpPr>
            <a:spLocks noGrp="1"/>
          </p:cNvSpPr>
          <p:nvPr>
            <p:ph type="sldNum" sz="quarter" idx="12"/>
          </p:nvPr>
        </p:nvSpPr>
        <p:spPr>
          <a:xfrm>
            <a:off x="9317181" y="6508755"/>
            <a:ext cx="2743200" cy="365125"/>
          </a:xfrm>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21336195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EC63-FC93-4A1D-8E64-D221E2F2C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A88F1-7181-47BB-BECA-9AC282408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59733-3BC0-44A7-A466-67D74D3618E7}"/>
              </a:ext>
            </a:extLst>
          </p:cNvPr>
          <p:cNvSpPr>
            <a:spLocks noGrp="1"/>
          </p:cNvSpPr>
          <p:nvPr>
            <p:ph type="dt" sz="half" idx="10"/>
          </p:nvPr>
        </p:nvSpPr>
        <p:spPr/>
        <p:txBody>
          <a:bodyPr/>
          <a:lstStyle/>
          <a:p>
            <a:fld id="{895F6243-F172-4D24-8C56-D5E3FF27CF70}" type="datetime1">
              <a:rPr lang="en-US" smtClean="0"/>
              <a:t>1/22/2023</a:t>
            </a:fld>
            <a:endParaRPr lang="en-US" dirty="0"/>
          </a:p>
        </p:txBody>
      </p:sp>
      <p:sp>
        <p:nvSpPr>
          <p:cNvPr id="5" name="Footer Placeholder 4">
            <a:extLst>
              <a:ext uri="{FF2B5EF4-FFF2-40B4-BE49-F238E27FC236}">
                <a16:creationId xmlns:a16="http://schemas.microsoft.com/office/drawing/2014/main" id="{E30F3D90-670A-44CC-A5AC-4F09276DF67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54A266-A6AB-4F40-8D11-96B0018CADF8}"/>
              </a:ext>
            </a:extLst>
          </p:cNvPr>
          <p:cNvSpPr>
            <a:spLocks noGrp="1"/>
          </p:cNvSpPr>
          <p:nvPr>
            <p:ph type="sldNum" sz="quarter" idx="12"/>
          </p:nvPr>
        </p:nvSpPr>
        <p:spPr>
          <a:xfrm>
            <a:off x="9331042" y="6522605"/>
            <a:ext cx="2743200" cy="365125"/>
          </a:xfrm>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252628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380D-3313-435A-B3C9-57FD30B6C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AD1A8-D9DC-4302-8BE0-2B3D874D9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C78DF-99D4-42CA-AB31-46EDC26AAE0F}"/>
              </a:ext>
            </a:extLst>
          </p:cNvPr>
          <p:cNvSpPr>
            <a:spLocks noGrp="1"/>
          </p:cNvSpPr>
          <p:nvPr>
            <p:ph type="dt" sz="half" idx="10"/>
          </p:nvPr>
        </p:nvSpPr>
        <p:spPr/>
        <p:txBody>
          <a:bodyPr/>
          <a:lstStyle/>
          <a:p>
            <a:fld id="{A0CA55ED-1694-4EEF-9624-186FF2369E5F}" type="datetime1">
              <a:rPr lang="en-US" smtClean="0"/>
              <a:t>1/22/2023</a:t>
            </a:fld>
            <a:endParaRPr lang="en-US" dirty="0"/>
          </a:p>
        </p:txBody>
      </p:sp>
      <p:sp>
        <p:nvSpPr>
          <p:cNvPr id="5" name="Footer Placeholder 4">
            <a:extLst>
              <a:ext uri="{FF2B5EF4-FFF2-40B4-BE49-F238E27FC236}">
                <a16:creationId xmlns:a16="http://schemas.microsoft.com/office/drawing/2014/main" id="{4E659831-C635-458E-9550-00E77AD24C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95EF53B-784A-4447-B380-5C6593EB08E4}"/>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37478065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0F9F-83B3-4593-8D7D-F7D1ADBFB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1B5C3-1D4B-4D60-B731-D886C91C8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8B0CD-8552-4B25-B713-41E0D3932D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AF332-33F6-4D02-8419-BDE5410ADBA4}"/>
              </a:ext>
            </a:extLst>
          </p:cNvPr>
          <p:cNvSpPr>
            <a:spLocks noGrp="1"/>
          </p:cNvSpPr>
          <p:nvPr>
            <p:ph type="dt" sz="half" idx="10"/>
          </p:nvPr>
        </p:nvSpPr>
        <p:spPr/>
        <p:txBody>
          <a:bodyPr/>
          <a:lstStyle/>
          <a:p>
            <a:fld id="{37E1FB5B-9C5A-4FC8-85D0-E9E583D55B4C}" type="datetime1">
              <a:rPr lang="en-US" smtClean="0"/>
              <a:t>1/22/2023</a:t>
            </a:fld>
            <a:endParaRPr lang="en-US" dirty="0"/>
          </a:p>
        </p:txBody>
      </p:sp>
      <p:sp>
        <p:nvSpPr>
          <p:cNvPr id="6" name="Footer Placeholder 5">
            <a:extLst>
              <a:ext uri="{FF2B5EF4-FFF2-40B4-BE49-F238E27FC236}">
                <a16:creationId xmlns:a16="http://schemas.microsoft.com/office/drawing/2014/main" id="{CA6F4E92-654C-4029-87EC-A4818DB298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BF5D0DF-EDE1-4BF9-906C-250C767B3779}"/>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1682202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B41C-B923-481D-A136-22578740B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E0F0D8-C877-4043-876D-8F8389320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7E2C1-43DC-4792-B70E-46EC9FD43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62D5F-471C-4E3A-A043-AA5432286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BA7E8-FD3F-4E48-BD4D-D3506976A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61748-DA0A-4B36-A482-406009FABB4A}"/>
              </a:ext>
            </a:extLst>
          </p:cNvPr>
          <p:cNvSpPr>
            <a:spLocks noGrp="1"/>
          </p:cNvSpPr>
          <p:nvPr>
            <p:ph type="dt" sz="half" idx="10"/>
          </p:nvPr>
        </p:nvSpPr>
        <p:spPr/>
        <p:txBody>
          <a:bodyPr/>
          <a:lstStyle/>
          <a:p>
            <a:fld id="{FB0B1FBD-5BAE-44B6-973D-7D2736D91721}" type="datetime1">
              <a:rPr lang="en-US" smtClean="0"/>
              <a:t>1/22/2023</a:t>
            </a:fld>
            <a:endParaRPr lang="en-US" dirty="0"/>
          </a:p>
        </p:txBody>
      </p:sp>
      <p:sp>
        <p:nvSpPr>
          <p:cNvPr id="8" name="Footer Placeholder 7">
            <a:extLst>
              <a:ext uri="{FF2B5EF4-FFF2-40B4-BE49-F238E27FC236}">
                <a16:creationId xmlns:a16="http://schemas.microsoft.com/office/drawing/2014/main" id="{F5C7CBA0-BDC1-4952-AE11-919CF4D08A0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B32EB64-F266-4D5A-8A77-9AB51A304EE3}"/>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275350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4726-82F9-4481-B6CE-2485E552E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B4FEE3-2038-494F-BD65-94D9E8FFA6F3}"/>
              </a:ext>
            </a:extLst>
          </p:cNvPr>
          <p:cNvSpPr>
            <a:spLocks noGrp="1"/>
          </p:cNvSpPr>
          <p:nvPr>
            <p:ph type="dt" sz="half" idx="10"/>
          </p:nvPr>
        </p:nvSpPr>
        <p:spPr/>
        <p:txBody>
          <a:bodyPr/>
          <a:lstStyle/>
          <a:p>
            <a:fld id="{E51D5487-0F2B-4199-A0D7-C654233C584B}" type="datetime1">
              <a:rPr lang="en-US" smtClean="0"/>
              <a:t>1/22/2023</a:t>
            </a:fld>
            <a:endParaRPr lang="en-US" dirty="0"/>
          </a:p>
        </p:txBody>
      </p:sp>
      <p:sp>
        <p:nvSpPr>
          <p:cNvPr id="4" name="Footer Placeholder 3">
            <a:extLst>
              <a:ext uri="{FF2B5EF4-FFF2-40B4-BE49-F238E27FC236}">
                <a16:creationId xmlns:a16="http://schemas.microsoft.com/office/drawing/2014/main" id="{9868E5DE-FBE4-450D-8210-8A71F59CA5F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D0E26C0-EB82-4E87-9ACE-4EF189594592}"/>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3176713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CCBB5-1050-45E2-A474-2527B1B6F144}"/>
              </a:ext>
            </a:extLst>
          </p:cNvPr>
          <p:cNvSpPr>
            <a:spLocks noGrp="1"/>
          </p:cNvSpPr>
          <p:nvPr>
            <p:ph type="dt" sz="half" idx="10"/>
          </p:nvPr>
        </p:nvSpPr>
        <p:spPr/>
        <p:txBody>
          <a:bodyPr/>
          <a:lstStyle/>
          <a:p>
            <a:fld id="{AC60CAD5-E85B-4A7A-9D5D-17B4793565E7}" type="datetime1">
              <a:rPr lang="en-US" smtClean="0"/>
              <a:t>1/22/2023</a:t>
            </a:fld>
            <a:endParaRPr lang="en-US" dirty="0"/>
          </a:p>
        </p:txBody>
      </p:sp>
      <p:sp>
        <p:nvSpPr>
          <p:cNvPr id="3" name="Footer Placeholder 2">
            <a:extLst>
              <a:ext uri="{FF2B5EF4-FFF2-40B4-BE49-F238E27FC236}">
                <a16:creationId xmlns:a16="http://schemas.microsoft.com/office/drawing/2014/main" id="{2B662A90-D4FD-4535-B566-CFEAC89E1E9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40AF2BA-82A0-4492-9C91-5366295BFC7E}"/>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3072461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170D-758D-4723-AACC-844AC91F3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14B8F2-A563-4944-9CCF-23080D497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01E3DC-0BC4-4CDD-8041-72D34945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0D76B-1E61-475C-8957-7803D49BFAA3}"/>
              </a:ext>
            </a:extLst>
          </p:cNvPr>
          <p:cNvSpPr>
            <a:spLocks noGrp="1"/>
          </p:cNvSpPr>
          <p:nvPr>
            <p:ph type="dt" sz="half" idx="10"/>
          </p:nvPr>
        </p:nvSpPr>
        <p:spPr/>
        <p:txBody>
          <a:bodyPr/>
          <a:lstStyle/>
          <a:p>
            <a:fld id="{680661DB-D5E5-4B00-AEAA-0227036A5F80}" type="datetime1">
              <a:rPr lang="en-US" smtClean="0"/>
              <a:t>1/22/2023</a:t>
            </a:fld>
            <a:endParaRPr lang="en-US" dirty="0"/>
          </a:p>
        </p:txBody>
      </p:sp>
      <p:sp>
        <p:nvSpPr>
          <p:cNvPr id="6" name="Footer Placeholder 5">
            <a:extLst>
              <a:ext uri="{FF2B5EF4-FFF2-40B4-BE49-F238E27FC236}">
                <a16:creationId xmlns:a16="http://schemas.microsoft.com/office/drawing/2014/main" id="{D49B736B-B3CB-4103-B470-B80F9D4DFD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4C48393-5281-4808-9A0B-89515A5F7DAD}"/>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419045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2930D-8B5A-449D-B869-B99103FC040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8FB80E-5830-4AF6-99D9-B2E960EE8CE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24A402-31DB-4AD5-88A6-6F5A80137F84}"/>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5" name="Footer Placeholder 4">
            <a:extLst>
              <a:ext uri="{FF2B5EF4-FFF2-40B4-BE49-F238E27FC236}">
                <a16:creationId xmlns:a16="http://schemas.microsoft.com/office/drawing/2014/main" id="{06DB872E-EA09-4B30-AE6B-F201525992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452F546-7600-42A7-B4DC-6549892A8F2E}"/>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5652134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F4F1-AF7F-4EFD-9548-F27C47CE1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D2CCFD-91A2-49A9-85B9-8B5FF9BE8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5D4D12D-1398-4766-87D2-A74CDB81F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0F269-B0C5-450E-8F16-52501D31CFED}"/>
              </a:ext>
            </a:extLst>
          </p:cNvPr>
          <p:cNvSpPr>
            <a:spLocks noGrp="1"/>
          </p:cNvSpPr>
          <p:nvPr>
            <p:ph type="dt" sz="half" idx="10"/>
          </p:nvPr>
        </p:nvSpPr>
        <p:spPr/>
        <p:txBody>
          <a:bodyPr/>
          <a:lstStyle/>
          <a:p>
            <a:fld id="{CE6EF526-B050-49FF-AD2B-1038038173AF}" type="datetime1">
              <a:rPr lang="en-US" smtClean="0"/>
              <a:t>1/22/2023</a:t>
            </a:fld>
            <a:endParaRPr lang="en-US" dirty="0"/>
          </a:p>
        </p:txBody>
      </p:sp>
      <p:sp>
        <p:nvSpPr>
          <p:cNvPr id="6" name="Footer Placeholder 5">
            <a:extLst>
              <a:ext uri="{FF2B5EF4-FFF2-40B4-BE49-F238E27FC236}">
                <a16:creationId xmlns:a16="http://schemas.microsoft.com/office/drawing/2014/main" id="{892CA26B-F959-4E84-AF58-B667065B648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AB8F082-D133-44C1-9D3C-154E3AE6881F}"/>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334447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BBA1-7994-4AAA-A966-3B82A271F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B374B1-43C5-4448-B3CE-22FF3D485E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36DCF-3AC7-4A15-ABD2-907FC7BC7014}"/>
              </a:ext>
            </a:extLst>
          </p:cNvPr>
          <p:cNvSpPr>
            <a:spLocks noGrp="1"/>
          </p:cNvSpPr>
          <p:nvPr>
            <p:ph type="dt" sz="half" idx="10"/>
          </p:nvPr>
        </p:nvSpPr>
        <p:spPr/>
        <p:txBody>
          <a:bodyPr/>
          <a:lstStyle/>
          <a:p>
            <a:fld id="{89ACEC57-96DE-4B90-8B8C-6BE904EF60D6}" type="datetime1">
              <a:rPr lang="en-US" smtClean="0"/>
              <a:t>1/22/2023</a:t>
            </a:fld>
            <a:endParaRPr lang="en-US" dirty="0"/>
          </a:p>
        </p:txBody>
      </p:sp>
      <p:sp>
        <p:nvSpPr>
          <p:cNvPr id="5" name="Footer Placeholder 4">
            <a:extLst>
              <a:ext uri="{FF2B5EF4-FFF2-40B4-BE49-F238E27FC236}">
                <a16:creationId xmlns:a16="http://schemas.microsoft.com/office/drawing/2014/main" id="{E643F108-A4F7-40DF-A397-64AE73B172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63D0D4B-397A-47E7-96F7-6B0E1105DB49}"/>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8190663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BB461-65F0-4C4C-852A-7C8566978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ED576-7972-44FC-A345-F79DD054E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8AAD3-68DA-4BE3-A26D-32834E18E71C}"/>
              </a:ext>
            </a:extLst>
          </p:cNvPr>
          <p:cNvSpPr>
            <a:spLocks noGrp="1"/>
          </p:cNvSpPr>
          <p:nvPr>
            <p:ph type="dt" sz="half" idx="10"/>
          </p:nvPr>
        </p:nvSpPr>
        <p:spPr/>
        <p:txBody>
          <a:bodyPr/>
          <a:lstStyle/>
          <a:p>
            <a:fld id="{82438C42-3FFA-4505-948D-F5FF3CA32D65}" type="datetime1">
              <a:rPr lang="en-US" smtClean="0"/>
              <a:t>1/22/2023</a:t>
            </a:fld>
            <a:endParaRPr lang="en-US" dirty="0"/>
          </a:p>
        </p:txBody>
      </p:sp>
      <p:sp>
        <p:nvSpPr>
          <p:cNvPr id="5" name="Footer Placeholder 4">
            <a:extLst>
              <a:ext uri="{FF2B5EF4-FFF2-40B4-BE49-F238E27FC236}">
                <a16:creationId xmlns:a16="http://schemas.microsoft.com/office/drawing/2014/main" id="{CC824ED4-9AE6-4F42-9E47-73D516851D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8C8E14-E957-477E-853C-BAC19C061F89}"/>
              </a:ext>
            </a:extLst>
          </p:cNvPr>
          <p:cNvSpPr>
            <a:spLocks noGrp="1"/>
          </p:cNvSpPr>
          <p:nvPr>
            <p:ph type="sldNum" sz="quarter" idx="12"/>
          </p:nvPr>
        </p:nvSpPr>
        <p:spPr/>
        <p:txBody>
          <a:bodyPr/>
          <a:lstStyle/>
          <a:p>
            <a:fld id="{09918B91-4B66-40C9-B3FB-70033B0922BB}" type="slidenum">
              <a:rPr lang="en-US" smtClean="0"/>
              <a:t>‹#›</a:t>
            </a:fld>
            <a:endParaRPr lang="en-US" dirty="0"/>
          </a:p>
        </p:txBody>
      </p:sp>
    </p:spTree>
    <p:extLst>
      <p:ext uri="{BB962C8B-B14F-4D97-AF65-F5344CB8AC3E}">
        <p14:creationId xmlns:p14="http://schemas.microsoft.com/office/powerpoint/2010/main" val="367206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77FB1-B899-4D6D-9C9F-962C2C3EC3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B55B30C-C1A8-4A4C-9457-4E13AD4C79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29E128-62DF-473F-817D-09BE074585A5}"/>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5" name="Footer Placeholder 4">
            <a:extLst>
              <a:ext uri="{FF2B5EF4-FFF2-40B4-BE49-F238E27FC236}">
                <a16:creationId xmlns:a16="http://schemas.microsoft.com/office/drawing/2014/main" id="{4040C21B-789C-4AB5-B0B1-41E0E154BFC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41694D-82C5-4C7D-9181-CAD162B962D6}"/>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292748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3F65B-3A9A-4837-8354-4C3E05FA946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6BF457-6699-4420-8520-C30AF7A560C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6656A9-7891-4151-AE68-2C838ABB5DE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334520-3D8D-4AB7-AB72-AA9DB65051AA}"/>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6" name="Footer Placeholder 5">
            <a:extLst>
              <a:ext uri="{FF2B5EF4-FFF2-40B4-BE49-F238E27FC236}">
                <a16:creationId xmlns:a16="http://schemas.microsoft.com/office/drawing/2014/main" id="{CA53446B-29E8-42CE-B750-768CAA0E38E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37B89F1-E1DD-45ED-A5C4-6631ECEEA902}"/>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50880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D72F-CA1D-47EB-A476-2672E86F3F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C90631-0A73-44AE-B3AE-3850B5053C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0A83FF-4780-4A7A-9234-F181C7E2BF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BFA14EF-660D-4804-B053-D50FE5441AB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1F0239-B225-4825-B190-39B2B5E521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74879A-786A-4C82-A11B-D667C35B58D4}"/>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8" name="Footer Placeholder 7">
            <a:extLst>
              <a:ext uri="{FF2B5EF4-FFF2-40B4-BE49-F238E27FC236}">
                <a16:creationId xmlns:a16="http://schemas.microsoft.com/office/drawing/2014/main" id="{77D31B80-094D-4B20-AABC-F1548A16137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5BB8878-2C6E-4A69-8A95-564C436F7016}"/>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375321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35976-3706-430B-BE5E-8AEFDC0690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8AE71F-D17A-441E-B3E8-99691253B803}"/>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4" name="Footer Placeholder 3">
            <a:extLst>
              <a:ext uri="{FF2B5EF4-FFF2-40B4-BE49-F238E27FC236}">
                <a16:creationId xmlns:a16="http://schemas.microsoft.com/office/drawing/2014/main" id="{825D0E3D-D7F3-45CB-BC0A-F10A08E6D65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CB2AF9-1B01-4F8E-8D91-D8F290B2B7BB}"/>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13650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1A85C-7675-4210-A7D5-AE5EAEDD53CF}"/>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3" name="Footer Placeholder 2">
            <a:extLst>
              <a:ext uri="{FF2B5EF4-FFF2-40B4-BE49-F238E27FC236}">
                <a16:creationId xmlns:a16="http://schemas.microsoft.com/office/drawing/2014/main" id="{CC24DC2C-D2B2-4A1B-A272-B38787E936E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61D0E2B-DCBB-4432-AC5E-EA7D17BBCD10}"/>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413889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11E81-C622-4F3D-BE76-F67FA6013C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6BA3E4A-D5B6-4218-9E21-939F2C9680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702A93-BB92-4E51-9100-E353401F76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7FD7DBC-8CBF-4A4E-ACBD-59F85475A6CD}"/>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6" name="Footer Placeholder 5">
            <a:extLst>
              <a:ext uri="{FF2B5EF4-FFF2-40B4-BE49-F238E27FC236}">
                <a16:creationId xmlns:a16="http://schemas.microsoft.com/office/drawing/2014/main" id="{2F556148-9B53-41F9-928C-7495BC5B3A5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30AFCE-5BFF-4260-9142-EBE470530768}"/>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1338645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D292-65C5-4785-A1FC-A3A1748449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DC3D54-003B-4DAB-BAD8-886760ED3A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3699142-7919-44EC-BEC6-A911324F7F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E8246FC-E1C2-4A0F-BB4A-28A8528B7426}"/>
              </a:ext>
            </a:extLst>
          </p:cNvPr>
          <p:cNvSpPr>
            <a:spLocks noGrp="1"/>
          </p:cNvSpPr>
          <p:nvPr>
            <p:ph type="dt" sz="half" idx="10"/>
          </p:nvPr>
        </p:nvSpPr>
        <p:spPr/>
        <p:txBody>
          <a:bodyPr/>
          <a:lstStyle/>
          <a:p>
            <a:fld id="{4AA0238F-14B5-47B2-A12A-8DCE11FFDCD5}" type="datetimeFigureOut">
              <a:rPr lang="en-US" smtClean="0"/>
              <a:t>1/22/2023</a:t>
            </a:fld>
            <a:endParaRPr lang="en-US" dirty="0"/>
          </a:p>
        </p:txBody>
      </p:sp>
      <p:sp>
        <p:nvSpPr>
          <p:cNvPr id="6" name="Footer Placeholder 5">
            <a:extLst>
              <a:ext uri="{FF2B5EF4-FFF2-40B4-BE49-F238E27FC236}">
                <a16:creationId xmlns:a16="http://schemas.microsoft.com/office/drawing/2014/main" id="{D78B3156-50C4-4D29-9EF7-1626DE1C91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7974DE9-6FB8-4FE1-BAFA-E3999B44EF61}"/>
              </a:ext>
            </a:extLst>
          </p:cNvPr>
          <p:cNvSpPr>
            <a:spLocks noGrp="1"/>
          </p:cNvSpPr>
          <p:nvPr>
            <p:ph type="sldNum" sz="quarter" idx="12"/>
          </p:nvPr>
        </p:nvSpPr>
        <p:spPr/>
        <p:txBody>
          <a:bodyPr/>
          <a:lstStyle/>
          <a:p>
            <a:fld id="{81D64253-6949-4C43-96AB-7206FD313DD3}" type="slidenum">
              <a:rPr lang="en-US" smtClean="0"/>
              <a:t>‹#›</a:t>
            </a:fld>
            <a:endParaRPr lang="en-US" dirty="0"/>
          </a:p>
        </p:txBody>
      </p:sp>
    </p:spTree>
    <p:extLst>
      <p:ext uri="{BB962C8B-B14F-4D97-AF65-F5344CB8AC3E}">
        <p14:creationId xmlns:p14="http://schemas.microsoft.com/office/powerpoint/2010/main" val="4283873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D1034E-7A8B-4076-9A56-8F62BFBD58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D64AEF-1368-47F2-9008-E7B7D92ACA3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151325-38C7-4783-B2D8-B1FB985754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A0238F-14B5-47B2-A12A-8DCE11FFDCD5}" type="datetimeFigureOut">
              <a:rPr lang="en-US" smtClean="0"/>
              <a:t>1/22/2023</a:t>
            </a:fld>
            <a:endParaRPr lang="en-US" dirty="0"/>
          </a:p>
        </p:txBody>
      </p:sp>
      <p:sp>
        <p:nvSpPr>
          <p:cNvPr id="5" name="Footer Placeholder 4">
            <a:extLst>
              <a:ext uri="{FF2B5EF4-FFF2-40B4-BE49-F238E27FC236}">
                <a16:creationId xmlns:a16="http://schemas.microsoft.com/office/drawing/2014/main" id="{81AA2F51-0E35-4374-8197-D7DBA968B9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0DF8B13-6E33-43F9-A64D-45A14DBDEE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D64253-6949-4C43-96AB-7206FD313DD3}" type="slidenum">
              <a:rPr lang="en-US" smtClean="0"/>
              <a:t>‹#›</a:t>
            </a:fld>
            <a:endParaRPr lang="en-US" dirty="0"/>
          </a:p>
        </p:txBody>
      </p:sp>
    </p:spTree>
    <p:extLst>
      <p:ext uri="{BB962C8B-B14F-4D97-AF65-F5344CB8AC3E}">
        <p14:creationId xmlns:p14="http://schemas.microsoft.com/office/powerpoint/2010/main" val="1413987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8E09A1-44A6-458B-AEBB-8AD0B2DFA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4DE003-C754-400F-A295-13CDD8E5E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3BDB7-A7C4-4DDE-A46F-F9561AF7D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CF4E5D-4F5A-4C4F-AE41-24C6C671FDDC}" type="datetime1">
              <a:rPr lang="en-US" smtClean="0"/>
              <a:t>1/22/2023</a:t>
            </a:fld>
            <a:endParaRPr lang="en-US" dirty="0"/>
          </a:p>
        </p:txBody>
      </p:sp>
      <p:sp>
        <p:nvSpPr>
          <p:cNvPr id="5" name="Footer Placeholder 4">
            <a:extLst>
              <a:ext uri="{FF2B5EF4-FFF2-40B4-BE49-F238E27FC236}">
                <a16:creationId xmlns:a16="http://schemas.microsoft.com/office/drawing/2014/main" id="{8A040C73-66ED-4623-8F45-080D30F14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275616" y="652261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18B91-4B66-40C9-B3FB-70033B0922BB}" type="slidenum">
              <a:rPr lang="en-US" smtClean="0"/>
              <a:t>‹#›</a:t>
            </a:fld>
            <a:endParaRPr lang="en-US" dirty="0"/>
          </a:p>
        </p:txBody>
      </p:sp>
    </p:spTree>
    <p:extLst>
      <p:ext uri="{BB962C8B-B14F-4D97-AF65-F5344CB8AC3E}">
        <p14:creationId xmlns:p14="http://schemas.microsoft.com/office/powerpoint/2010/main" val="2332910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hyperlink" Target="mailto:Darwin.Wade@Dallas.gov" TargetMode="Externa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2.xml"/><Relationship Id="rId1" Type="http://schemas.openxmlformats.org/officeDocument/2006/relationships/video" Target="https://www.youtube.com/embed/5-ODBBPgrCA?start=53&amp;feature=oembed" TargetMode="Externa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tmp"/></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8" name="Picture 7" descr="Qr code&#10;&#10;Description automatically generated">
            <a:extLst>
              <a:ext uri="{FF2B5EF4-FFF2-40B4-BE49-F238E27FC236}">
                <a16:creationId xmlns:a16="http://schemas.microsoft.com/office/drawing/2014/main" id="{837D8725-365D-4CCE-91D2-B46A43573A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723" y="4825463"/>
            <a:ext cx="1818303" cy="1818303"/>
          </a:xfrm>
          <a:prstGeom prst="rect">
            <a:avLst/>
          </a:prstGeom>
        </p:spPr>
      </p:pic>
      <p:sp>
        <p:nvSpPr>
          <p:cNvPr id="10" name="TextBox 9">
            <a:extLst>
              <a:ext uri="{FF2B5EF4-FFF2-40B4-BE49-F238E27FC236}">
                <a16:creationId xmlns:a16="http://schemas.microsoft.com/office/drawing/2014/main" id="{E1761A66-FE8D-4B36-A891-BAEB2DED88F6}"/>
              </a:ext>
            </a:extLst>
          </p:cNvPr>
          <p:cNvSpPr txBox="1"/>
          <p:nvPr/>
        </p:nvSpPr>
        <p:spPr>
          <a:xfrm>
            <a:off x="1434569" y="501135"/>
            <a:ext cx="9184270"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1"/>
                </a:solidFill>
                <a:effectLst/>
                <a:uLnTx/>
                <a:uFillTx/>
                <a:latin typeface="Gill Sans MT" panose="020B0502020104020203" pitchFamily="34" charset="0"/>
                <a:cs typeface="Arial" panose="020B0604020202020204" pitchFamily="34" charset="0"/>
              </a:rPr>
              <a:t>2023 NCDA Winter Legislative, Policy, and Professional Development Meeting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b="1" dirty="0">
                <a:solidFill>
                  <a:schemeClr val="bg1"/>
                </a:solidFill>
                <a:latin typeface="Gill Sans MT" panose="020B0502020104020203" pitchFamily="34" charset="0"/>
                <a:cs typeface="Arial" panose="020B0604020202020204" pitchFamily="34" charset="0"/>
              </a:rPr>
              <a:t>Washington, D.C.</a:t>
            </a:r>
            <a:r>
              <a:rPr kumimoji="0" lang="en-US" sz="3200" b="1" i="0" u="none" strike="noStrike" kern="1200" cap="none" spc="0" normalizeH="0" baseline="0" noProof="0" dirty="0">
                <a:ln>
                  <a:noFill/>
                </a:ln>
                <a:solidFill>
                  <a:schemeClr val="bg1"/>
                </a:solidFill>
                <a:effectLst/>
                <a:uLnTx/>
                <a:uFillTx/>
                <a:latin typeface="Gill Sans MT" panose="020B0502020104020203" pitchFamily="34" charset="0"/>
                <a:cs typeface="Arial" panose="020B0604020202020204" pitchFamily="34" charset="0"/>
              </a:rPr>
              <a:t> </a:t>
            </a:r>
          </a:p>
        </p:txBody>
      </p:sp>
      <p:sp>
        <p:nvSpPr>
          <p:cNvPr id="11" name="TextBox 10">
            <a:extLst>
              <a:ext uri="{FF2B5EF4-FFF2-40B4-BE49-F238E27FC236}">
                <a16:creationId xmlns:a16="http://schemas.microsoft.com/office/drawing/2014/main" id="{AF3926A8-1850-4913-ADAF-7D58F9FE9A4F}"/>
              </a:ext>
            </a:extLst>
          </p:cNvPr>
          <p:cNvSpPr txBox="1"/>
          <p:nvPr/>
        </p:nvSpPr>
        <p:spPr>
          <a:xfrm>
            <a:off x="1886853" y="2785710"/>
            <a:ext cx="10305147" cy="523220"/>
          </a:xfrm>
          <a:prstGeom prst="rect">
            <a:avLst/>
          </a:prstGeom>
          <a:noFill/>
        </p:spPr>
        <p:txBody>
          <a:bodyPr wrap="square" rtlCol="0">
            <a:spAutoFit/>
          </a:bodyPr>
          <a:lstStyle/>
          <a:p>
            <a:r>
              <a:rPr lang="en-US" sz="2800" b="1" i="0" u="none" strike="noStrike" baseline="0" dirty="0">
                <a:solidFill>
                  <a:schemeClr val="bg1"/>
                </a:solidFill>
                <a:latin typeface="Gill Sans MT" panose="020B0502020104020203" pitchFamily="34" charset="0"/>
              </a:rPr>
              <a:t>Using CDBG for Eligible Activities (and Housing) </a:t>
            </a:r>
            <a:endParaRPr lang="en-US" sz="2800" dirty="0">
              <a:solidFill>
                <a:schemeClr val="bg1"/>
              </a:solidFill>
              <a:latin typeface="Gill Sans MT" panose="020B0502020104020203" pitchFamily="34" charset="0"/>
            </a:endParaRPr>
          </a:p>
        </p:txBody>
      </p:sp>
      <p:sp>
        <p:nvSpPr>
          <p:cNvPr id="13" name="TextBox 12">
            <a:extLst>
              <a:ext uri="{FF2B5EF4-FFF2-40B4-BE49-F238E27FC236}">
                <a16:creationId xmlns:a16="http://schemas.microsoft.com/office/drawing/2014/main" id="{E0F7A14C-7D38-4BA1-85D9-F26CF663C9D3}"/>
              </a:ext>
            </a:extLst>
          </p:cNvPr>
          <p:cNvSpPr txBox="1"/>
          <p:nvPr/>
        </p:nvSpPr>
        <p:spPr>
          <a:xfrm>
            <a:off x="2282149" y="4193425"/>
            <a:ext cx="7489109" cy="2677656"/>
          </a:xfrm>
          <a:prstGeom prst="rect">
            <a:avLst/>
          </a:prstGeom>
          <a:noFill/>
        </p:spPr>
        <p:txBody>
          <a:bodyPr wrap="square">
            <a:spAutoFit/>
          </a:bodyPr>
          <a:lstStyle/>
          <a:p>
            <a:pPr algn="ctr"/>
            <a:r>
              <a:rPr lang="en-US" sz="2800" dirty="0">
                <a:solidFill>
                  <a:schemeClr val="bg1"/>
                </a:solidFill>
                <a:latin typeface="Gill Sans MT" panose="020B0502020104020203" pitchFamily="34" charset="0"/>
                <a:cs typeface="Arial" panose="020B0604020202020204" pitchFamily="34" charset="0"/>
              </a:rPr>
              <a:t>Darwin M. Wade, MBA, MPA, CPM</a:t>
            </a:r>
          </a:p>
          <a:p>
            <a:pPr algn="ctr"/>
            <a:r>
              <a:rPr lang="en-US" sz="2800" dirty="0">
                <a:solidFill>
                  <a:schemeClr val="bg1"/>
                </a:solidFill>
                <a:latin typeface="Gill Sans MT" panose="020B0502020104020203" pitchFamily="34" charset="0"/>
                <a:cs typeface="Arial" panose="020B0604020202020204" pitchFamily="34" charset="0"/>
              </a:rPr>
              <a:t>Area Redevelopment Manager</a:t>
            </a:r>
          </a:p>
          <a:p>
            <a:pPr algn="ctr"/>
            <a:r>
              <a:rPr lang="en-US" sz="2800" dirty="0">
                <a:solidFill>
                  <a:schemeClr val="bg1"/>
                </a:solidFill>
                <a:latin typeface="Gill Sans MT" panose="020B0502020104020203" pitchFamily="34" charset="0"/>
                <a:cs typeface="Arial" panose="020B0604020202020204" pitchFamily="34" charset="0"/>
              </a:rPr>
              <a:t>City of Dallas, Texas</a:t>
            </a:r>
          </a:p>
          <a:p>
            <a:pPr algn="ctr"/>
            <a:r>
              <a:rPr lang="en-US" sz="2800" dirty="0">
                <a:solidFill>
                  <a:schemeClr val="bg1"/>
                </a:solidFill>
                <a:latin typeface="Gill Sans MT" panose="020B0502020104020203" pitchFamily="34" charset="0"/>
                <a:cs typeface="Arial" panose="020B0604020202020204" pitchFamily="34" charset="0"/>
              </a:rPr>
              <a:t>Housing &amp; Neighborhood Revitalization</a:t>
            </a:r>
          </a:p>
          <a:p>
            <a:pPr algn="ctr"/>
            <a:r>
              <a:rPr lang="en-US" sz="2800" dirty="0">
                <a:solidFill>
                  <a:schemeClr val="bg1"/>
                </a:solidFill>
                <a:latin typeface="Gill Sans MT" panose="020B050202010402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Darwin.Wade@Dallas.gov</a:t>
            </a:r>
            <a:r>
              <a:rPr lang="en-US" sz="2800" dirty="0">
                <a:solidFill>
                  <a:schemeClr val="bg1"/>
                </a:solidFill>
                <a:latin typeface="Gill Sans MT" panose="020B0502020104020203" pitchFamily="34" charset="0"/>
                <a:cs typeface="Arial" panose="020B0604020202020204" pitchFamily="34" charset="0"/>
              </a:rPr>
              <a:t> </a:t>
            </a:r>
          </a:p>
          <a:p>
            <a:pPr algn="ctr"/>
            <a:r>
              <a:rPr lang="en-US" sz="2800" dirty="0">
                <a:solidFill>
                  <a:schemeClr val="bg1"/>
                </a:solidFill>
                <a:latin typeface="Gill Sans MT" panose="020B0502020104020203" pitchFamily="34" charset="0"/>
                <a:cs typeface="Arial" panose="020B0604020202020204" pitchFamily="34" charset="0"/>
              </a:rPr>
              <a:t>O: 214-670-3906  C: 469-404-6891</a:t>
            </a:r>
          </a:p>
        </p:txBody>
      </p:sp>
      <p:pic>
        <p:nvPicPr>
          <p:cNvPr id="15" name="Picture 14" descr="A person in a suit smiling&#10;&#10;Description automatically generated with low confidence">
            <a:extLst>
              <a:ext uri="{FF2B5EF4-FFF2-40B4-BE49-F238E27FC236}">
                <a16:creationId xmlns:a16="http://schemas.microsoft.com/office/drawing/2014/main" id="{DDD8B17F-237E-4265-9F9E-5C06238A1C9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2640" y="77981"/>
            <a:ext cx="1754381" cy="2237636"/>
          </a:xfrm>
          <a:prstGeom prst="ellipse">
            <a:avLst/>
          </a:prstGeom>
          <a:ln>
            <a:noFill/>
          </a:ln>
          <a:effectLst>
            <a:softEdge rad="112500"/>
          </a:effectLst>
        </p:spPr>
      </p:pic>
    </p:spTree>
    <p:extLst>
      <p:ext uri="{BB962C8B-B14F-4D97-AF65-F5344CB8AC3E}">
        <p14:creationId xmlns:p14="http://schemas.microsoft.com/office/powerpoint/2010/main" val="1352093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Project Overview</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838200" y="1550504"/>
            <a:ext cx="10515600" cy="4689959"/>
          </a:xfrm>
        </p:spPr>
        <p:txBody>
          <a:bodyPr>
            <a:normAutofit fontScale="92500" lnSpcReduction="10000"/>
          </a:bodyPr>
          <a:lstStyle/>
          <a:p>
            <a:r>
              <a:rPr lang="en-US" dirty="0">
                <a:solidFill>
                  <a:schemeClr val="bg1"/>
                </a:solidFill>
                <a:latin typeface="Gill Sans Nova" panose="020B0602020104020203" pitchFamily="34" charset="0"/>
              </a:rPr>
              <a:t>The Galbraith is located at 2400 Bryan Street in the heart of downtown Dallas</a:t>
            </a:r>
          </a:p>
          <a:p>
            <a:r>
              <a:rPr lang="en-US" dirty="0">
                <a:solidFill>
                  <a:schemeClr val="bg1"/>
                </a:solidFill>
                <a:latin typeface="Gill Sans Nova" panose="020B0602020104020203" pitchFamily="34" charset="0"/>
              </a:rPr>
              <a:t>217 total units, 111 units reserved for residents earning at or below 80% area median income (AMI)</a:t>
            </a:r>
          </a:p>
          <a:p>
            <a:r>
              <a:rPr lang="en-US" dirty="0">
                <a:solidFill>
                  <a:schemeClr val="bg1"/>
                </a:solidFill>
                <a:latin typeface="Gill Sans Nova" panose="020B0602020104020203" pitchFamily="34" charset="0"/>
              </a:rPr>
              <a:t>106 units at market rate/non-income restricted</a:t>
            </a:r>
          </a:p>
          <a:p>
            <a:r>
              <a:rPr lang="en-US" dirty="0">
                <a:solidFill>
                  <a:schemeClr val="bg1"/>
                </a:solidFill>
                <a:latin typeface="Gill Sans Nova" panose="020B0602020104020203" pitchFamily="34" charset="0"/>
              </a:rPr>
              <a:t>15-Story construction with structured parking with 312 spaces</a:t>
            </a:r>
          </a:p>
          <a:p>
            <a:r>
              <a:rPr lang="en-US" dirty="0">
                <a:solidFill>
                  <a:schemeClr val="bg1"/>
                </a:solidFill>
                <a:latin typeface="Gill Sans Nova" panose="020B0602020104020203" pitchFamily="34" charset="0"/>
              </a:rPr>
              <a:t>Class A amenities such as:</a:t>
            </a:r>
          </a:p>
          <a:p>
            <a:pPr lvl="1"/>
            <a:r>
              <a:rPr lang="en-US" dirty="0">
                <a:solidFill>
                  <a:schemeClr val="bg1"/>
                </a:solidFill>
                <a:latin typeface="Gill Sans Nova" panose="020B0602020104020203" pitchFamily="34" charset="0"/>
              </a:rPr>
              <a:t>Resort style pool, multipurpose clubhouse with fitness center, business center, stainless steel appliances, early childhood education or childcare facility, and 10,000 square feet of retail space</a:t>
            </a:r>
          </a:p>
          <a:p>
            <a:r>
              <a:rPr lang="en-US" dirty="0">
                <a:solidFill>
                  <a:schemeClr val="bg1"/>
                </a:solidFill>
                <a:latin typeface="Gill Sans Nova" panose="020B0602020104020203" pitchFamily="34" charset="0"/>
              </a:rPr>
              <a:t>$77,000,000+ investment into mixed-income, workforce housing for the City of Dallas </a:t>
            </a:r>
          </a:p>
          <a:p>
            <a:pPr marL="0" indent="0">
              <a:buNone/>
            </a:pPr>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1588653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4" name="Rectangle 17">
            <a:extLst>
              <a:ext uri="{FF2B5EF4-FFF2-40B4-BE49-F238E27FC236}">
                <a16:creationId xmlns:a16="http://schemas.microsoft.com/office/drawing/2014/main" id="{7383B190-6BFB-422F-B667-06B7B25F0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2471B0-4C84-49C4-B9A0-7894F3E830C9}"/>
              </a:ext>
            </a:extLst>
          </p:cNvPr>
          <p:cNvSpPr txBox="1"/>
          <p:nvPr/>
        </p:nvSpPr>
        <p:spPr>
          <a:xfrm>
            <a:off x="5021821" y="3812954"/>
            <a:ext cx="6465287" cy="15160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The Galbraith</a:t>
            </a:r>
          </a:p>
        </p:txBody>
      </p:sp>
      <p:pic>
        <p:nvPicPr>
          <p:cNvPr id="13" name="Picture 12" descr="A picture containing sky, building, outdoor, city&#10;&#10;Description automatically generated">
            <a:extLst>
              <a:ext uri="{FF2B5EF4-FFF2-40B4-BE49-F238E27FC236}">
                <a16:creationId xmlns:a16="http://schemas.microsoft.com/office/drawing/2014/main" id="{4CD13663-FE17-4C59-A741-16AD546F9893}"/>
              </a:ext>
            </a:extLst>
          </p:cNvPr>
          <p:cNvPicPr>
            <a:picLocks noChangeAspect="1"/>
          </p:cNvPicPr>
          <p:nvPr/>
        </p:nvPicPr>
        <p:blipFill rotWithShape="1">
          <a:blip r:embed="rId2">
            <a:extLst>
              <a:ext uri="{28A0092B-C50C-407E-A947-70E740481C1C}">
                <a14:useLocalDpi xmlns:a14="http://schemas.microsoft.com/office/drawing/2010/main" val="0"/>
              </a:ext>
            </a:extLst>
          </a:blip>
          <a:srcRect l="9509" r="1119" b="-2"/>
          <a:stretch/>
        </p:blipFill>
        <p:spPr>
          <a:xfrm>
            <a:off x="317635" y="299363"/>
            <a:ext cx="4160452" cy="3049204"/>
          </a:xfrm>
          <a:prstGeom prst="rect">
            <a:avLst/>
          </a:prstGeom>
        </p:spPr>
      </p:pic>
      <p:pic>
        <p:nvPicPr>
          <p:cNvPr id="10" name="Picture 9" descr="A large building with many windows&#10;&#10;Description automatically generated with low confidence">
            <a:extLst>
              <a:ext uri="{FF2B5EF4-FFF2-40B4-BE49-F238E27FC236}">
                <a16:creationId xmlns:a16="http://schemas.microsoft.com/office/drawing/2014/main" id="{34648B60-E49B-4CFA-909B-51954B6BC632}"/>
              </a:ext>
            </a:extLst>
          </p:cNvPr>
          <p:cNvPicPr>
            <a:picLocks noChangeAspect="1"/>
          </p:cNvPicPr>
          <p:nvPr/>
        </p:nvPicPr>
        <p:blipFill rotWithShape="1">
          <a:blip r:embed="rId3">
            <a:extLst>
              <a:ext uri="{28A0092B-C50C-407E-A947-70E740481C1C}">
                <a14:useLocalDpi xmlns:a14="http://schemas.microsoft.com/office/drawing/2010/main" val="0"/>
              </a:ext>
            </a:extLst>
          </a:blip>
          <a:srcRect t="12464" r="2" b="19762"/>
          <a:stretch/>
        </p:blipFill>
        <p:spPr>
          <a:xfrm>
            <a:off x="4654296" y="299363"/>
            <a:ext cx="7217085" cy="3008188"/>
          </a:xfrm>
          <a:prstGeom prst="rect">
            <a:avLst/>
          </a:prstGeom>
        </p:spPr>
      </p:pic>
      <p:cxnSp>
        <p:nvCxnSpPr>
          <p:cNvPr id="25" name="Straight Connector 19">
            <a:extLst>
              <a:ext uri="{FF2B5EF4-FFF2-40B4-BE49-F238E27FC236}">
                <a16:creationId xmlns:a16="http://schemas.microsoft.com/office/drawing/2014/main" id="{ED28E597-4AF8-4D69-A9AB-A1EDC6156B0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sky, outdoor&#10;&#10;Description automatically generated">
            <a:extLst>
              <a:ext uri="{FF2B5EF4-FFF2-40B4-BE49-F238E27FC236}">
                <a16:creationId xmlns:a16="http://schemas.microsoft.com/office/drawing/2014/main" id="{E996C24F-3EBD-42A0-B71E-A2E49CB7EBC5}"/>
              </a:ext>
            </a:extLst>
          </p:cNvPr>
          <p:cNvPicPr>
            <a:picLocks noChangeAspect="1"/>
          </p:cNvPicPr>
          <p:nvPr/>
        </p:nvPicPr>
        <p:blipFill rotWithShape="1">
          <a:blip r:embed="rId4">
            <a:extLst>
              <a:ext uri="{28A0092B-C50C-407E-A947-70E740481C1C}">
                <a14:useLocalDpi xmlns:a14="http://schemas.microsoft.com/office/drawing/2010/main" val="0"/>
              </a:ext>
            </a:extLst>
          </a:blip>
          <a:srcRect t="2997" r="-1" b="-1"/>
          <a:stretch/>
        </p:blipFill>
        <p:spPr>
          <a:xfrm>
            <a:off x="317635" y="3509433"/>
            <a:ext cx="4160452" cy="3026833"/>
          </a:xfrm>
          <a:prstGeom prst="rect">
            <a:avLst/>
          </a:prstGeom>
        </p:spPr>
      </p:pic>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9918B91-4B66-40C9-B3FB-70033B092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93492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472471B0-4C84-49C4-B9A0-7894F3E830C9}"/>
              </a:ext>
            </a:extLst>
          </p:cNvPr>
          <p:cNvSpPr txBox="1"/>
          <p:nvPr/>
        </p:nvSpPr>
        <p:spPr>
          <a:xfrm>
            <a:off x="5021821" y="3812954"/>
            <a:ext cx="6465287" cy="1516014"/>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800" b="1" i="0" u="none" strike="noStrike" kern="1200" cap="none" spc="0" normalizeH="0" baseline="0" noProof="0" dirty="0">
                <a:ln>
                  <a:noFill/>
                </a:ln>
                <a:solidFill>
                  <a:srgbClr val="FFFFFF"/>
                </a:solidFill>
                <a:effectLst/>
                <a:uLnTx/>
                <a:uFillTx/>
                <a:latin typeface="Calibri Light" panose="020F0302020204030204"/>
                <a:ea typeface="+mn-ea"/>
                <a:cs typeface="+mn-cs"/>
              </a:rPr>
              <a:t>The Galbraith</a:t>
            </a:r>
          </a:p>
        </p:txBody>
      </p:sp>
      <p:pic>
        <p:nvPicPr>
          <p:cNvPr id="14" name="Picture 13" descr="A large building with a pool in front of it&#10;&#10;Description automatically generated with medium confidence">
            <a:extLst>
              <a:ext uri="{FF2B5EF4-FFF2-40B4-BE49-F238E27FC236}">
                <a16:creationId xmlns:a16="http://schemas.microsoft.com/office/drawing/2014/main" id="{4ED355C3-EA43-4406-B26B-5068877F323F}"/>
              </a:ext>
            </a:extLst>
          </p:cNvPr>
          <p:cNvPicPr>
            <a:picLocks noChangeAspect="1"/>
          </p:cNvPicPr>
          <p:nvPr/>
        </p:nvPicPr>
        <p:blipFill rotWithShape="1">
          <a:blip r:embed="rId2">
            <a:extLst>
              <a:ext uri="{28A0092B-C50C-407E-A947-70E740481C1C}">
                <a14:useLocalDpi xmlns:a14="http://schemas.microsoft.com/office/drawing/2010/main" val="0"/>
              </a:ext>
            </a:extLst>
          </a:blip>
          <a:srcRect r="7411" b="-4"/>
          <a:stretch/>
        </p:blipFill>
        <p:spPr>
          <a:xfrm>
            <a:off x="317635" y="321733"/>
            <a:ext cx="4151681" cy="3026834"/>
          </a:xfrm>
          <a:prstGeom prst="rect">
            <a:avLst/>
          </a:prstGeom>
        </p:spPr>
      </p:pic>
      <p:pic>
        <p:nvPicPr>
          <p:cNvPr id="4" name="Picture 3" descr="A large kitchen with wood floors&#10;&#10;Description automatically generated with low confidence">
            <a:extLst>
              <a:ext uri="{FF2B5EF4-FFF2-40B4-BE49-F238E27FC236}">
                <a16:creationId xmlns:a16="http://schemas.microsoft.com/office/drawing/2014/main" id="{63FE005B-4005-4467-9EE5-3E735B590724}"/>
              </a:ext>
            </a:extLst>
          </p:cNvPr>
          <p:cNvPicPr>
            <a:picLocks noChangeAspect="1"/>
          </p:cNvPicPr>
          <p:nvPr/>
        </p:nvPicPr>
        <p:blipFill rotWithShape="1">
          <a:blip r:embed="rId3">
            <a:extLst>
              <a:ext uri="{28A0092B-C50C-407E-A947-70E740481C1C}">
                <a14:useLocalDpi xmlns:a14="http://schemas.microsoft.com/office/drawing/2010/main" val="0"/>
              </a:ext>
            </a:extLst>
          </a:blip>
          <a:srcRect r="20863" b="1"/>
          <a:stretch/>
        </p:blipFill>
        <p:spPr>
          <a:xfrm>
            <a:off x="4638955" y="321733"/>
            <a:ext cx="3539976" cy="2985818"/>
          </a:xfrm>
          <a:prstGeom prst="rect">
            <a:avLst/>
          </a:prstGeom>
        </p:spPr>
      </p:pic>
      <p:pic>
        <p:nvPicPr>
          <p:cNvPr id="8" name="Picture 7" descr="A picture containing indoor, floor, wall, kitchen&#10;&#10;Description automatically generated">
            <a:extLst>
              <a:ext uri="{FF2B5EF4-FFF2-40B4-BE49-F238E27FC236}">
                <a16:creationId xmlns:a16="http://schemas.microsoft.com/office/drawing/2014/main" id="{F7A615C9-3970-45B0-A74D-318E274E43B3}"/>
              </a:ext>
            </a:extLst>
          </p:cNvPr>
          <p:cNvPicPr>
            <a:picLocks noChangeAspect="1"/>
          </p:cNvPicPr>
          <p:nvPr/>
        </p:nvPicPr>
        <p:blipFill rotWithShape="1">
          <a:blip r:embed="rId4">
            <a:extLst>
              <a:ext uri="{28A0092B-C50C-407E-A947-70E740481C1C}">
                <a14:useLocalDpi xmlns:a14="http://schemas.microsoft.com/office/drawing/2010/main" val="0"/>
              </a:ext>
            </a:extLst>
          </a:blip>
          <a:srcRect l="19814" r="1146" b="1"/>
          <a:stretch/>
        </p:blipFill>
        <p:spPr>
          <a:xfrm>
            <a:off x="8348570" y="321734"/>
            <a:ext cx="3535590" cy="2985818"/>
          </a:xfrm>
          <a:prstGeom prst="rect">
            <a:avLst/>
          </a:prstGeom>
        </p:spPr>
      </p:pic>
      <p:cxnSp>
        <p:nvCxnSpPr>
          <p:cNvPr id="47" name="Straight Connector 46">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11" name="Picture 10" descr="A picture containing text, building, outdoor&#10;&#10;Description automatically generated">
            <a:extLst>
              <a:ext uri="{FF2B5EF4-FFF2-40B4-BE49-F238E27FC236}">
                <a16:creationId xmlns:a16="http://schemas.microsoft.com/office/drawing/2014/main" id="{1F246F8A-F83F-43AC-AAFB-EA17BABE5A3F}"/>
              </a:ext>
            </a:extLst>
          </p:cNvPr>
          <p:cNvPicPr>
            <a:picLocks noChangeAspect="1"/>
          </p:cNvPicPr>
          <p:nvPr/>
        </p:nvPicPr>
        <p:blipFill rotWithShape="1">
          <a:blip r:embed="rId5">
            <a:extLst>
              <a:ext uri="{28A0092B-C50C-407E-A947-70E740481C1C}">
                <a14:useLocalDpi xmlns:a14="http://schemas.microsoft.com/office/drawing/2010/main" val="0"/>
              </a:ext>
            </a:extLst>
          </a:blip>
          <a:srcRect l="7783" r="3220" b="3"/>
          <a:stretch/>
        </p:blipFill>
        <p:spPr>
          <a:xfrm>
            <a:off x="317635" y="3509433"/>
            <a:ext cx="4160452" cy="3026833"/>
          </a:xfrm>
          <a:prstGeom prst="rect">
            <a:avLst/>
          </a:prstGeom>
        </p:spPr>
      </p:pic>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a:xfrm>
            <a:off x="9057372" y="6536267"/>
            <a:ext cx="2743200" cy="306928"/>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9918B91-4B66-40C9-B3FB-70033B0922B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12</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92405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City of Dallas Participation</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838200" y="1461052"/>
            <a:ext cx="10515600" cy="4779411"/>
          </a:xfrm>
        </p:spPr>
        <p:txBody>
          <a:bodyPr>
            <a:normAutofit fontScale="92500" lnSpcReduction="10000"/>
          </a:bodyPr>
          <a:lstStyle/>
          <a:p>
            <a:r>
              <a:rPr lang="en-US" dirty="0">
                <a:solidFill>
                  <a:schemeClr val="bg1"/>
                </a:solidFill>
                <a:latin typeface="Gill Sans Nova" panose="020B0602020104020203" pitchFamily="34" charset="0"/>
              </a:rPr>
              <a:t>Invested CDBG, General Obligation Bond funds and Public/Private Partnership (PPP) funds through Economic Development incentives	</a:t>
            </a:r>
          </a:p>
          <a:p>
            <a:pPr lvl="1"/>
            <a:r>
              <a:rPr lang="en-US" dirty="0">
                <a:solidFill>
                  <a:schemeClr val="bg1"/>
                </a:solidFill>
                <a:latin typeface="Gill Sans Nova" panose="020B0602020104020203" pitchFamily="34" charset="0"/>
              </a:rPr>
              <a:t>CDBG: 		$  7,026,943</a:t>
            </a:r>
          </a:p>
          <a:p>
            <a:pPr lvl="1"/>
            <a:r>
              <a:rPr lang="en-US" dirty="0">
                <a:solidFill>
                  <a:schemeClr val="bg1"/>
                </a:solidFill>
                <a:latin typeface="Gill Sans Nova" panose="020B0602020104020203" pitchFamily="34" charset="0"/>
              </a:rPr>
              <a:t>GO Bonds:	$    973,057</a:t>
            </a:r>
          </a:p>
          <a:p>
            <a:pPr lvl="1"/>
            <a:r>
              <a:rPr lang="en-US" dirty="0">
                <a:solidFill>
                  <a:schemeClr val="bg1"/>
                </a:solidFill>
                <a:latin typeface="Gill Sans Nova" panose="020B0602020104020203" pitchFamily="34" charset="0"/>
              </a:rPr>
              <a:t>PPP EcoDev: 	$  6,000,000</a:t>
            </a:r>
          </a:p>
          <a:p>
            <a:pPr lvl="1"/>
            <a:r>
              <a:rPr lang="en-US" b="1" dirty="0">
                <a:solidFill>
                  <a:schemeClr val="bg1"/>
                </a:solidFill>
                <a:latin typeface="Gill Sans Nova" panose="020B0602020104020203" pitchFamily="34" charset="0"/>
              </a:rPr>
              <a:t>Total:		</a:t>
            </a:r>
            <a:r>
              <a:rPr lang="en-US" u="sng" dirty="0">
                <a:solidFill>
                  <a:schemeClr val="bg1"/>
                </a:solidFill>
                <a:latin typeface="Gill Sans Nova" panose="020B0602020104020203" pitchFamily="34" charset="0"/>
              </a:rPr>
              <a:t>$14,300,000</a:t>
            </a:r>
          </a:p>
          <a:p>
            <a:r>
              <a:rPr lang="en-US" dirty="0">
                <a:solidFill>
                  <a:schemeClr val="bg1"/>
                </a:solidFill>
                <a:latin typeface="Gill Sans Nova" panose="020B0602020104020203" pitchFamily="34" charset="0"/>
              </a:rPr>
              <a:t>Funds awarded through Housing Department’s Standing Notice of Funding Availability (NOFA)</a:t>
            </a:r>
          </a:p>
          <a:p>
            <a:r>
              <a:rPr lang="en-US" dirty="0">
                <a:solidFill>
                  <a:schemeClr val="bg1"/>
                </a:solidFill>
                <a:latin typeface="Gill Sans Nova" panose="020B0602020104020203" pitchFamily="34" charset="0"/>
              </a:rPr>
              <a:t>Dallas Housing Finance Corporation (DHFC) entered in agreement with City to purchase land and leased land to developer through long-term ground lease</a:t>
            </a:r>
          </a:p>
          <a:p>
            <a:r>
              <a:rPr lang="en-US" dirty="0">
                <a:solidFill>
                  <a:schemeClr val="bg1"/>
                </a:solidFill>
                <a:latin typeface="Gill Sans Nova" panose="020B0602020104020203" pitchFamily="34" charset="0"/>
              </a:rPr>
              <a:t>Remaining balance was funded using 9% low-income housing tax credits and permanent debt</a:t>
            </a:r>
          </a:p>
          <a:p>
            <a:pPr marL="0" indent="0">
              <a:buNone/>
            </a:pPr>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2372750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Upcoming Project – Westmoreland Station </a:t>
            </a:r>
          </a:p>
        </p:txBody>
      </p:sp>
      <p:pic>
        <p:nvPicPr>
          <p:cNvPr id="4" name="Online Media 2" title="One Dallas Update - October 21, 2022">
            <a:hlinkClick r:id="" action="ppaction://media"/>
            <a:extLst>
              <a:ext uri="{FF2B5EF4-FFF2-40B4-BE49-F238E27FC236}">
                <a16:creationId xmlns:a16="http://schemas.microsoft.com/office/drawing/2014/main" id="{DD056898-2D64-496B-B27F-C1F8C13FFEA6}"/>
              </a:ext>
            </a:extLst>
          </p:cNvPr>
          <p:cNvPicPr>
            <a:picLocks noGrp="1" noRot="1" noChangeAspect="1"/>
          </p:cNvPicPr>
          <p:nvPr>
            <p:ph idx="1"/>
            <a:videoFile r:link="rId1"/>
          </p:nvPr>
        </p:nvPicPr>
        <p:blipFill>
          <a:blip r:embed="rId4"/>
          <a:stretch>
            <a:fillRect/>
          </a:stretch>
        </p:blipFill>
        <p:spPr>
          <a:xfrm>
            <a:off x="1470991" y="1388164"/>
            <a:ext cx="8783965" cy="4962940"/>
          </a:xfrm>
          <a:prstGeom prst="rect">
            <a:avLst/>
          </a:prstGeom>
        </p:spPr>
      </p:pic>
    </p:spTree>
    <p:extLst>
      <p:ext uri="{BB962C8B-B14F-4D97-AF65-F5344CB8AC3E}">
        <p14:creationId xmlns:p14="http://schemas.microsoft.com/office/powerpoint/2010/main" val="143129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
                                        </p:tgtEl>
                                      </p:cBhvr>
                                    </p:cmd>
                                  </p:childTnLst>
                                </p:cTn>
                              </p:par>
                            </p:childTnLst>
                          </p:cTn>
                        </p:par>
                      </p:childTnLst>
                    </p:cTn>
                  </p:par>
                </p:childTnLst>
              </p:cTn>
              <p:nextCondLst>
                <p:cond evt="onClick" delay="0">
                  <p:tgtEl>
                    <p:spTgt spid="4"/>
                  </p:tgtEl>
                </p:cond>
              </p:nextCondLst>
            </p:seq>
            <p:video>
              <p:cMediaNode vol="80000">
                <p:cTn id="12"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Dallas, TX by the Numbers</a:t>
            </a:r>
          </a:p>
        </p:txBody>
      </p:sp>
      <p:sp>
        <p:nvSpPr>
          <p:cNvPr id="8" name="Content Placeholder 7">
            <a:extLst>
              <a:ext uri="{FF2B5EF4-FFF2-40B4-BE49-F238E27FC236}">
                <a16:creationId xmlns:a16="http://schemas.microsoft.com/office/drawing/2014/main" id="{9068C371-8A91-45C7-87B7-50151F414941}"/>
              </a:ext>
            </a:extLst>
          </p:cNvPr>
          <p:cNvSpPr>
            <a:spLocks noGrp="1"/>
          </p:cNvSpPr>
          <p:nvPr>
            <p:ph sz="half" idx="1"/>
          </p:nvPr>
        </p:nvSpPr>
        <p:spPr/>
        <p:txBody>
          <a:bodyPr/>
          <a:lstStyle/>
          <a:p>
            <a:r>
              <a:rPr lang="en-US" dirty="0">
                <a:solidFill>
                  <a:schemeClr val="bg1"/>
                </a:solidFill>
                <a:latin typeface="Gill Sans Nova" panose="020B0602020104020203" pitchFamily="34" charset="0"/>
              </a:rPr>
              <a:t>Population: 1.3 million</a:t>
            </a:r>
          </a:p>
          <a:p>
            <a:r>
              <a:rPr lang="en-US" dirty="0">
                <a:solidFill>
                  <a:schemeClr val="bg1"/>
                </a:solidFill>
                <a:latin typeface="Gill Sans Nova" panose="020B0602020104020203" pitchFamily="34" charset="0"/>
              </a:rPr>
              <a:t>Median family income: $97,400</a:t>
            </a:r>
          </a:p>
          <a:p>
            <a:r>
              <a:rPr lang="en-US" dirty="0">
                <a:solidFill>
                  <a:schemeClr val="bg1"/>
                </a:solidFill>
                <a:latin typeface="Gill Sans Nova" panose="020B0602020104020203" pitchFamily="34" charset="0"/>
              </a:rPr>
              <a:t>80% AMI for family of four: $77,900</a:t>
            </a:r>
          </a:p>
          <a:p>
            <a:r>
              <a:rPr lang="en-US" dirty="0">
                <a:solidFill>
                  <a:schemeClr val="bg1"/>
                </a:solidFill>
                <a:latin typeface="Gill Sans Nova" panose="020B0602020104020203" pitchFamily="34" charset="0"/>
              </a:rPr>
              <a:t>% Low Mod: 52.8%</a:t>
            </a:r>
          </a:p>
          <a:p>
            <a:r>
              <a:rPr lang="en-US" dirty="0">
                <a:solidFill>
                  <a:schemeClr val="bg1"/>
                </a:solidFill>
                <a:latin typeface="Gill Sans Nova" panose="020B0602020104020203" pitchFamily="34" charset="0"/>
              </a:rPr>
              <a:t>Poverty rate: 17.7%</a:t>
            </a:r>
          </a:p>
        </p:txBody>
      </p:sp>
      <p:sp>
        <p:nvSpPr>
          <p:cNvPr id="9" name="Content Placeholder 8">
            <a:extLst>
              <a:ext uri="{FF2B5EF4-FFF2-40B4-BE49-F238E27FC236}">
                <a16:creationId xmlns:a16="http://schemas.microsoft.com/office/drawing/2014/main" id="{2F57A381-E421-4C99-9238-27551148BD44}"/>
              </a:ext>
            </a:extLst>
          </p:cNvPr>
          <p:cNvSpPr>
            <a:spLocks noGrp="1"/>
          </p:cNvSpPr>
          <p:nvPr>
            <p:ph sz="half" idx="2"/>
          </p:nvPr>
        </p:nvSpPr>
        <p:spPr>
          <a:xfrm>
            <a:off x="6172200" y="1825625"/>
            <a:ext cx="5486400" cy="4351338"/>
          </a:xfrm>
        </p:spPr>
        <p:txBody>
          <a:bodyPr/>
          <a:lstStyle/>
          <a:p>
            <a:r>
              <a:rPr lang="en-US" dirty="0">
                <a:solidFill>
                  <a:schemeClr val="bg1"/>
                </a:solidFill>
                <a:latin typeface="Gill Sans Nova" panose="020B0602020104020203" pitchFamily="34" charset="0"/>
              </a:rPr>
              <a:t>Owner-occupied housing: 41.4%</a:t>
            </a:r>
          </a:p>
          <a:p>
            <a:r>
              <a:rPr lang="en-US" dirty="0">
                <a:solidFill>
                  <a:schemeClr val="bg1"/>
                </a:solidFill>
                <a:latin typeface="Gill Sans Nova" panose="020B0602020104020203" pitchFamily="34" charset="0"/>
              </a:rPr>
              <a:t>Median home value: $230,000</a:t>
            </a:r>
          </a:p>
          <a:p>
            <a:r>
              <a:rPr lang="en-US" dirty="0">
                <a:solidFill>
                  <a:schemeClr val="bg1"/>
                </a:solidFill>
                <a:latin typeface="Gill Sans Nova" panose="020B0602020104020203" pitchFamily="34" charset="0"/>
              </a:rPr>
              <a:t>Median gross rent: $1,178</a:t>
            </a:r>
          </a:p>
          <a:p>
            <a:r>
              <a:rPr lang="en-US" dirty="0">
                <a:solidFill>
                  <a:schemeClr val="bg1"/>
                </a:solidFill>
                <a:latin typeface="Gill Sans Nova" panose="020B0602020104020203" pitchFamily="34" charset="0"/>
              </a:rPr>
              <a:t>Max HOME sales price: $271,000</a:t>
            </a:r>
          </a:p>
        </p:txBody>
      </p:sp>
      <p:sp>
        <p:nvSpPr>
          <p:cNvPr id="10" name="TextBox 9">
            <a:extLst>
              <a:ext uri="{FF2B5EF4-FFF2-40B4-BE49-F238E27FC236}">
                <a16:creationId xmlns:a16="http://schemas.microsoft.com/office/drawing/2014/main" id="{A85A8147-81FD-42F0-B57C-DDAB55A9536E}"/>
              </a:ext>
            </a:extLst>
          </p:cNvPr>
          <p:cNvSpPr txBox="1"/>
          <p:nvPr/>
        </p:nvSpPr>
        <p:spPr>
          <a:xfrm>
            <a:off x="3429000" y="5838409"/>
            <a:ext cx="5880100" cy="338554"/>
          </a:xfrm>
          <a:prstGeom prst="rect">
            <a:avLst/>
          </a:prstGeom>
          <a:noFill/>
        </p:spPr>
        <p:txBody>
          <a:bodyPr wrap="square" rtlCol="0">
            <a:spAutoFit/>
          </a:bodyPr>
          <a:lstStyle/>
          <a:p>
            <a:r>
              <a:rPr lang="en-US" sz="1600" dirty="0">
                <a:solidFill>
                  <a:schemeClr val="bg1"/>
                </a:solidFill>
                <a:latin typeface="Gill Sans Nova" panose="020B0602020104020203" pitchFamily="34" charset="0"/>
              </a:rPr>
              <a:t>Source: 2021 ACS 5-Year Data and  HUD Exchange </a:t>
            </a:r>
          </a:p>
        </p:txBody>
      </p:sp>
      <p:pic>
        <p:nvPicPr>
          <p:cNvPr id="18" name="Picture 17" descr="A city with tall buildings&#10;&#10;Description automatically generated with low confidence">
            <a:extLst>
              <a:ext uri="{FF2B5EF4-FFF2-40B4-BE49-F238E27FC236}">
                <a16:creationId xmlns:a16="http://schemas.microsoft.com/office/drawing/2014/main" id="{67C048D0-4A7A-4045-A49E-CE0AF5FDAC95}"/>
              </a:ext>
            </a:extLst>
          </p:cNvPr>
          <p:cNvPicPr>
            <a:picLocks noChangeAspect="1"/>
          </p:cNvPicPr>
          <p:nvPr/>
        </p:nvPicPr>
        <p:blipFill rotWithShape="1">
          <a:blip r:embed="rId4">
            <a:alphaModFix amt="20000"/>
            <a:extLst>
              <a:ext uri="{28A0092B-C50C-407E-A947-70E740481C1C}">
                <a14:useLocalDpi xmlns:a14="http://schemas.microsoft.com/office/drawing/2010/main" val="0"/>
              </a:ext>
            </a:extLst>
          </a:blip>
          <a:srcRect b="4822"/>
          <a:stretch/>
        </p:blipFill>
        <p:spPr>
          <a:xfrm>
            <a:off x="882950" y="365125"/>
            <a:ext cx="10623250" cy="5101397"/>
          </a:xfrm>
          <a:prstGeom prst="rect">
            <a:avLst/>
          </a:prstGeom>
        </p:spPr>
      </p:pic>
    </p:spTree>
    <p:extLst>
      <p:ext uri="{BB962C8B-B14F-4D97-AF65-F5344CB8AC3E}">
        <p14:creationId xmlns:p14="http://schemas.microsoft.com/office/powerpoint/2010/main" val="2396407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5" name="Table 3">
            <a:extLst>
              <a:ext uri="{FF2B5EF4-FFF2-40B4-BE49-F238E27FC236}">
                <a16:creationId xmlns:a16="http://schemas.microsoft.com/office/drawing/2014/main" id="{B6FF2BA6-0B60-4D74-82ED-B29229EA431D}"/>
              </a:ext>
            </a:extLst>
          </p:cNvPr>
          <p:cNvGraphicFramePr>
            <a:graphicFrameLocks noGrp="1"/>
          </p:cNvGraphicFramePr>
          <p:nvPr>
            <p:extLst>
              <p:ext uri="{D42A27DB-BD31-4B8C-83A1-F6EECF244321}">
                <p14:modId xmlns:p14="http://schemas.microsoft.com/office/powerpoint/2010/main" val="2632821553"/>
              </p:ext>
            </p:extLst>
          </p:nvPr>
        </p:nvGraphicFramePr>
        <p:xfrm>
          <a:off x="2197852" y="2485587"/>
          <a:ext cx="7564284" cy="2299110"/>
        </p:xfrm>
        <a:graphic>
          <a:graphicData uri="http://schemas.openxmlformats.org/drawingml/2006/table">
            <a:tbl>
              <a:tblPr firstRow="1" bandRow="1">
                <a:tableStyleId>{5C22544A-7EE6-4342-B048-85BDC9FD1C3A}</a:tableStyleId>
              </a:tblPr>
              <a:tblGrid>
                <a:gridCol w="5667979">
                  <a:extLst>
                    <a:ext uri="{9D8B030D-6E8A-4147-A177-3AD203B41FA5}">
                      <a16:colId xmlns:a16="http://schemas.microsoft.com/office/drawing/2014/main" val="2933030455"/>
                    </a:ext>
                  </a:extLst>
                </a:gridCol>
                <a:gridCol w="1896305">
                  <a:extLst>
                    <a:ext uri="{9D8B030D-6E8A-4147-A177-3AD203B41FA5}">
                      <a16:colId xmlns:a16="http://schemas.microsoft.com/office/drawing/2014/main" val="225273984"/>
                    </a:ext>
                  </a:extLst>
                </a:gridCol>
              </a:tblGrid>
              <a:tr h="379828">
                <a:tc gridSpan="2">
                  <a:txBody>
                    <a:bodyPr/>
                    <a:lstStyle/>
                    <a:p>
                      <a:pPr algn="ctr"/>
                      <a:r>
                        <a:rPr lang="en-US" sz="2000" dirty="0">
                          <a:latin typeface="Gill Sans MT" panose="020B0502020104020203" pitchFamily="34" charset="0"/>
                        </a:rPr>
                        <a:t>CDBG – Housing Activities</a:t>
                      </a:r>
                    </a:p>
                  </a:txBody>
                  <a:tcPr/>
                </a:tc>
                <a:tc hMerge="1">
                  <a:txBody>
                    <a:bodyPr/>
                    <a:lstStyle/>
                    <a:p>
                      <a:endParaRPr lang="en-US" dirty="0"/>
                    </a:p>
                  </a:txBody>
                  <a:tcPr/>
                </a:tc>
                <a:extLst>
                  <a:ext uri="{0D108BD9-81ED-4DB2-BD59-A6C34878D82A}">
                    <a16:rowId xmlns:a16="http://schemas.microsoft.com/office/drawing/2014/main" val="1370048225"/>
                  </a:ext>
                </a:extLst>
              </a:tr>
              <a:tr h="604148">
                <a:tc>
                  <a:txBody>
                    <a:bodyPr/>
                    <a:lstStyle/>
                    <a:p>
                      <a:r>
                        <a:rPr lang="en-US" sz="2000" dirty="0">
                          <a:latin typeface="Gill Sans MT" panose="020B0502020104020203" pitchFamily="34" charset="0"/>
                        </a:rPr>
                        <a:t>Home Improvement and Preservation Program (HIPP)</a:t>
                      </a:r>
                    </a:p>
                  </a:txBody>
                  <a:tcPr/>
                </a:tc>
                <a:tc>
                  <a:txBody>
                    <a:bodyPr/>
                    <a:lstStyle/>
                    <a:p>
                      <a:pPr algn="r"/>
                      <a:r>
                        <a:rPr lang="en-US" sz="2000" dirty="0">
                          <a:latin typeface="Gill Sans MT" panose="020B0502020104020203" pitchFamily="34" charset="0"/>
                        </a:rPr>
                        <a:t>$4,654,038 </a:t>
                      </a:r>
                    </a:p>
                  </a:txBody>
                  <a:tcPr/>
                </a:tc>
                <a:extLst>
                  <a:ext uri="{0D108BD9-81ED-4DB2-BD59-A6C34878D82A}">
                    <a16:rowId xmlns:a16="http://schemas.microsoft.com/office/drawing/2014/main" val="2050392352"/>
                  </a:ext>
                </a:extLst>
              </a:tr>
              <a:tr h="409350">
                <a:tc>
                  <a:txBody>
                    <a:bodyPr/>
                    <a:lstStyle/>
                    <a:p>
                      <a:r>
                        <a:rPr lang="en-US" sz="2000" dirty="0">
                          <a:latin typeface="Gill Sans MT" panose="020B0502020104020203" pitchFamily="34" charset="0"/>
                        </a:rPr>
                        <a:t>Residential Development Acquisition Loan Program</a:t>
                      </a:r>
                    </a:p>
                  </a:txBody>
                  <a:tcPr/>
                </a:tc>
                <a:tc>
                  <a:txBody>
                    <a:bodyPr/>
                    <a:lstStyle/>
                    <a:p>
                      <a:pPr algn="r"/>
                      <a:r>
                        <a:rPr lang="en-US" sz="2000" dirty="0">
                          <a:latin typeface="Gill Sans MT" panose="020B0502020104020203" pitchFamily="34" charset="0"/>
                        </a:rPr>
                        <a:t>$2,265,710</a:t>
                      </a:r>
                    </a:p>
                  </a:txBody>
                  <a:tcPr/>
                </a:tc>
                <a:extLst>
                  <a:ext uri="{0D108BD9-81ED-4DB2-BD59-A6C34878D82A}">
                    <a16:rowId xmlns:a16="http://schemas.microsoft.com/office/drawing/2014/main" val="531529007"/>
                  </a:ext>
                </a:extLst>
              </a:tr>
              <a:tr h="379828">
                <a:tc>
                  <a:txBody>
                    <a:bodyPr/>
                    <a:lstStyle/>
                    <a:p>
                      <a:r>
                        <a:rPr lang="en-US" sz="2000" dirty="0">
                          <a:latin typeface="Gill Sans MT" panose="020B0502020104020203" pitchFamily="34" charset="0"/>
                        </a:rPr>
                        <a:t>Dallas Homebuyer Assistance Program</a:t>
                      </a:r>
                    </a:p>
                  </a:txBody>
                  <a:tcPr/>
                </a:tc>
                <a:tc>
                  <a:txBody>
                    <a:bodyPr/>
                    <a:lstStyle/>
                    <a:p>
                      <a:pPr algn="r"/>
                      <a:r>
                        <a:rPr lang="en-US" sz="2000" dirty="0">
                          <a:latin typeface="Gill Sans MT" panose="020B0502020104020203" pitchFamily="34" charset="0"/>
                        </a:rPr>
                        <a:t>$400,000</a:t>
                      </a:r>
                    </a:p>
                  </a:txBody>
                  <a:tcPr/>
                </a:tc>
                <a:extLst>
                  <a:ext uri="{0D108BD9-81ED-4DB2-BD59-A6C34878D82A}">
                    <a16:rowId xmlns:a16="http://schemas.microsoft.com/office/drawing/2014/main" val="679218871"/>
                  </a:ext>
                </a:extLst>
              </a:tr>
              <a:tr h="379828">
                <a:tc>
                  <a:txBody>
                    <a:bodyPr/>
                    <a:lstStyle/>
                    <a:p>
                      <a:r>
                        <a:rPr lang="en-US" sz="2000" b="1" dirty="0">
                          <a:latin typeface="Gill Sans MT" panose="020B0502020104020203" pitchFamily="34" charset="0"/>
                        </a:rPr>
                        <a:t>TOTAL</a:t>
                      </a:r>
                    </a:p>
                  </a:txBody>
                  <a:tcPr/>
                </a:tc>
                <a:tc>
                  <a:txBody>
                    <a:bodyPr/>
                    <a:lstStyle/>
                    <a:p>
                      <a:pPr algn="r"/>
                      <a:r>
                        <a:rPr lang="en-US" sz="2000" b="1" dirty="0">
                          <a:latin typeface="Gill Sans MT" panose="020B0502020104020203" pitchFamily="34" charset="0"/>
                        </a:rPr>
                        <a:t>$7,319,748</a:t>
                      </a:r>
                    </a:p>
                  </a:txBody>
                  <a:tcPr/>
                </a:tc>
                <a:extLst>
                  <a:ext uri="{0D108BD9-81ED-4DB2-BD59-A6C34878D82A}">
                    <a16:rowId xmlns:a16="http://schemas.microsoft.com/office/drawing/2014/main" val="2110057988"/>
                  </a:ext>
                </a:extLst>
              </a:tr>
            </a:tbl>
          </a:graphicData>
        </a:graphic>
      </p:graphicFrame>
      <p:graphicFrame>
        <p:nvGraphicFramePr>
          <p:cNvPr id="6" name="Table 3">
            <a:extLst>
              <a:ext uri="{FF2B5EF4-FFF2-40B4-BE49-F238E27FC236}">
                <a16:creationId xmlns:a16="http://schemas.microsoft.com/office/drawing/2014/main" id="{6C3169DE-F014-45C2-AD76-236ED7F4F746}"/>
              </a:ext>
            </a:extLst>
          </p:cNvPr>
          <p:cNvGraphicFramePr>
            <a:graphicFrameLocks noGrp="1"/>
          </p:cNvGraphicFramePr>
          <p:nvPr>
            <p:extLst>
              <p:ext uri="{D42A27DB-BD31-4B8C-83A1-F6EECF244321}">
                <p14:modId xmlns:p14="http://schemas.microsoft.com/office/powerpoint/2010/main" val="519886422"/>
              </p:ext>
            </p:extLst>
          </p:nvPr>
        </p:nvGraphicFramePr>
        <p:xfrm>
          <a:off x="2197852" y="4876800"/>
          <a:ext cx="7564284" cy="1981200"/>
        </p:xfrm>
        <a:graphic>
          <a:graphicData uri="http://schemas.openxmlformats.org/drawingml/2006/table">
            <a:tbl>
              <a:tblPr firstRow="1" bandRow="1">
                <a:tableStyleId>{5C22544A-7EE6-4342-B048-85BDC9FD1C3A}</a:tableStyleId>
              </a:tblPr>
              <a:tblGrid>
                <a:gridCol w="5735485">
                  <a:extLst>
                    <a:ext uri="{9D8B030D-6E8A-4147-A177-3AD203B41FA5}">
                      <a16:colId xmlns:a16="http://schemas.microsoft.com/office/drawing/2014/main" val="2933030455"/>
                    </a:ext>
                  </a:extLst>
                </a:gridCol>
                <a:gridCol w="1828799">
                  <a:extLst>
                    <a:ext uri="{9D8B030D-6E8A-4147-A177-3AD203B41FA5}">
                      <a16:colId xmlns:a16="http://schemas.microsoft.com/office/drawing/2014/main" val="225273984"/>
                    </a:ext>
                  </a:extLst>
                </a:gridCol>
              </a:tblGrid>
              <a:tr h="370840">
                <a:tc gridSpan="2">
                  <a:txBody>
                    <a:bodyPr/>
                    <a:lstStyle/>
                    <a:p>
                      <a:pPr algn="ctr"/>
                      <a:r>
                        <a:rPr lang="en-US" sz="2000" dirty="0">
                          <a:latin typeface="Gill Sans MT" panose="020B0502020104020203" pitchFamily="34" charset="0"/>
                        </a:rPr>
                        <a:t>FY 2022-23 Affordable Housing Development HOME  Funds</a:t>
                      </a:r>
                    </a:p>
                  </a:txBody>
                  <a:tcPr/>
                </a:tc>
                <a:tc hMerge="1">
                  <a:txBody>
                    <a:bodyPr/>
                    <a:lstStyle/>
                    <a:p>
                      <a:endParaRPr lang="en-US" dirty="0"/>
                    </a:p>
                  </a:txBody>
                  <a:tcPr/>
                </a:tc>
                <a:extLst>
                  <a:ext uri="{0D108BD9-81ED-4DB2-BD59-A6C34878D82A}">
                    <a16:rowId xmlns:a16="http://schemas.microsoft.com/office/drawing/2014/main" val="1370048225"/>
                  </a:ext>
                </a:extLst>
              </a:tr>
              <a:tr h="370840">
                <a:tc>
                  <a:txBody>
                    <a:bodyPr/>
                    <a:lstStyle/>
                    <a:p>
                      <a:r>
                        <a:rPr lang="en-US" sz="2000" dirty="0">
                          <a:latin typeface="Gill Sans MT" panose="020B0502020104020203" pitchFamily="34" charset="0"/>
                        </a:rPr>
                        <a:t>HOME Housing Development Loan Program</a:t>
                      </a:r>
                    </a:p>
                  </a:txBody>
                  <a:tcPr/>
                </a:tc>
                <a:tc>
                  <a:txBody>
                    <a:bodyPr/>
                    <a:lstStyle/>
                    <a:p>
                      <a:pPr algn="r"/>
                      <a:r>
                        <a:rPr lang="en-US" sz="2000" dirty="0">
                          <a:latin typeface="Gill Sans MT" panose="020B0502020104020203" pitchFamily="34" charset="0"/>
                        </a:rPr>
                        <a:t>$4,534,626 </a:t>
                      </a:r>
                    </a:p>
                  </a:txBody>
                  <a:tcPr/>
                </a:tc>
                <a:extLst>
                  <a:ext uri="{0D108BD9-81ED-4DB2-BD59-A6C34878D82A}">
                    <a16:rowId xmlns:a16="http://schemas.microsoft.com/office/drawing/2014/main" val="2050392352"/>
                  </a:ext>
                </a:extLst>
              </a:tr>
              <a:tr h="370840">
                <a:tc>
                  <a:txBody>
                    <a:bodyPr/>
                    <a:lstStyle/>
                    <a:p>
                      <a:r>
                        <a:rPr lang="en-US" sz="2000" dirty="0">
                          <a:latin typeface="Gill Sans MT" panose="020B0502020104020203" pitchFamily="34" charset="0"/>
                        </a:rPr>
                        <a:t>CHDO Development Loan Program</a:t>
                      </a:r>
                    </a:p>
                  </a:txBody>
                  <a:tcPr/>
                </a:tc>
                <a:tc>
                  <a:txBody>
                    <a:bodyPr/>
                    <a:lstStyle/>
                    <a:p>
                      <a:pPr algn="r"/>
                      <a:r>
                        <a:rPr lang="en-US" sz="2000" dirty="0">
                          <a:latin typeface="Gill Sans MT" panose="020B0502020104020203" pitchFamily="34" charset="0"/>
                        </a:rPr>
                        <a:t>$966,076</a:t>
                      </a:r>
                    </a:p>
                  </a:txBody>
                  <a:tcPr/>
                </a:tc>
                <a:extLst>
                  <a:ext uri="{0D108BD9-81ED-4DB2-BD59-A6C34878D82A}">
                    <a16:rowId xmlns:a16="http://schemas.microsoft.com/office/drawing/2014/main" val="531529007"/>
                  </a:ext>
                </a:extLst>
              </a:tr>
              <a:tr h="370840">
                <a:tc>
                  <a:txBody>
                    <a:bodyPr/>
                    <a:lstStyle/>
                    <a:p>
                      <a:r>
                        <a:rPr lang="en-US" sz="2000" dirty="0">
                          <a:latin typeface="Gill Sans MT" panose="020B0502020104020203" pitchFamily="34" charset="0"/>
                        </a:rPr>
                        <a:t>Dallas Homebuyer Assistance Program</a:t>
                      </a:r>
                    </a:p>
                  </a:txBody>
                  <a:tcPr/>
                </a:tc>
                <a:tc>
                  <a:txBody>
                    <a:bodyPr/>
                    <a:lstStyle/>
                    <a:p>
                      <a:pPr algn="r"/>
                      <a:r>
                        <a:rPr lang="en-US" sz="2000" dirty="0">
                          <a:latin typeface="Gill Sans MT" panose="020B0502020104020203" pitchFamily="34" charset="0"/>
                        </a:rPr>
                        <a:t>$400,000 </a:t>
                      </a:r>
                    </a:p>
                  </a:txBody>
                  <a:tcPr/>
                </a:tc>
                <a:extLst>
                  <a:ext uri="{0D108BD9-81ED-4DB2-BD59-A6C34878D82A}">
                    <a16:rowId xmlns:a16="http://schemas.microsoft.com/office/drawing/2014/main" val="833281536"/>
                  </a:ext>
                </a:extLst>
              </a:tr>
              <a:tr h="370840">
                <a:tc>
                  <a:txBody>
                    <a:bodyPr/>
                    <a:lstStyle/>
                    <a:p>
                      <a:r>
                        <a:rPr lang="en-US" sz="2000" b="1" dirty="0">
                          <a:latin typeface="Gill Sans MT" panose="020B0502020104020203" pitchFamily="34" charset="0"/>
                        </a:rPr>
                        <a:t>TOTAL</a:t>
                      </a:r>
                    </a:p>
                  </a:txBody>
                  <a:tcPr/>
                </a:tc>
                <a:tc>
                  <a:txBody>
                    <a:bodyPr/>
                    <a:lstStyle/>
                    <a:p>
                      <a:pPr algn="r"/>
                      <a:r>
                        <a:rPr lang="en-US" sz="2000" b="1" dirty="0">
                          <a:latin typeface="Gill Sans MT" panose="020B0502020104020203" pitchFamily="34" charset="0"/>
                        </a:rPr>
                        <a:t>$5,900,702</a:t>
                      </a:r>
                    </a:p>
                  </a:txBody>
                  <a:tcPr/>
                </a:tc>
                <a:extLst>
                  <a:ext uri="{0D108BD9-81ED-4DB2-BD59-A6C34878D82A}">
                    <a16:rowId xmlns:a16="http://schemas.microsoft.com/office/drawing/2014/main" val="2110057988"/>
                  </a:ext>
                </a:extLst>
              </a:tr>
            </a:tbl>
          </a:graphicData>
        </a:graphic>
      </p:graphicFrame>
      <p:graphicFrame>
        <p:nvGraphicFramePr>
          <p:cNvPr id="9" name="Table 3">
            <a:extLst>
              <a:ext uri="{FF2B5EF4-FFF2-40B4-BE49-F238E27FC236}">
                <a16:creationId xmlns:a16="http://schemas.microsoft.com/office/drawing/2014/main" id="{FABCB627-5D21-4EB7-915E-3C9499FF3AE8}"/>
              </a:ext>
            </a:extLst>
          </p:cNvPr>
          <p:cNvGraphicFramePr>
            <a:graphicFrameLocks noGrp="1"/>
          </p:cNvGraphicFramePr>
          <p:nvPr>
            <p:extLst>
              <p:ext uri="{D42A27DB-BD31-4B8C-83A1-F6EECF244321}">
                <p14:modId xmlns:p14="http://schemas.microsoft.com/office/powerpoint/2010/main" val="2631650516"/>
              </p:ext>
            </p:extLst>
          </p:nvPr>
        </p:nvGraphicFramePr>
        <p:xfrm>
          <a:off x="2197852" y="168444"/>
          <a:ext cx="7564284" cy="2225040"/>
        </p:xfrm>
        <a:graphic>
          <a:graphicData uri="http://schemas.openxmlformats.org/drawingml/2006/table">
            <a:tbl>
              <a:tblPr firstRow="1" bandRow="1">
                <a:tableStyleId>{5C22544A-7EE6-4342-B048-85BDC9FD1C3A}</a:tableStyleId>
              </a:tblPr>
              <a:tblGrid>
                <a:gridCol w="5735485">
                  <a:extLst>
                    <a:ext uri="{9D8B030D-6E8A-4147-A177-3AD203B41FA5}">
                      <a16:colId xmlns:a16="http://schemas.microsoft.com/office/drawing/2014/main" val="2933030455"/>
                    </a:ext>
                  </a:extLst>
                </a:gridCol>
                <a:gridCol w="1828799">
                  <a:extLst>
                    <a:ext uri="{9D8B030D-6E8A-4147-A177-3AD203B41FA5}">
                      <a16:colId xmlns:a16="http://schemas.microsoft.com/office/drawing/2014/main" val="225273984"/>
                    </a:ext>
                  </a:extLst>
                </a:gridCol>
              </a:tblGrid>
              <a:tr h="370840">
                <a:tc gridSpan="2">
                  <a:txBody>
                    <a:bodyPr/>
                    <a:lstStyle/>
                    <a:p>
                      <a:pPr algn="ctr"/>
                      <a:r>
                        <a:rPr lang="en-US" dirty="0">
                          <a:latin typeface="Gill Sans Nova" panose="020B0602020104020203" pitchFamily="34" charset="0"/>
                        </a:rPr>
                        <a:t>FY 2022-23 HUD Entitlements</a:t>
                      </a:r>
                    </a:p>
                  </a:txBody>
                  <a:tcPr/>
                </a:tc>
                <a:tc hMerge="1">
                  <a:txBody>
                    <a:bodyPr/>
                    <a:lstStyle/>
                    <a:p>
                      <a:endParaRPr lang="en-US" dirty="0"/>
                    </a:p>
                  </a:txBody>
                  <a:tcPr/>
                </a:tc>
                <a:extLst>
                  <a:ext uri="{0D108BD9-81ED-4DB2-BD59-A6C34878D82A}">
                    <a16:rowId xmlns:a16="http://schemas.microsoft.com/office/drawing/2014/main" val="1370048225"/>
                  </a:ext>
                </a:extLst>
              </a:tr>
              <a:tr h="370840">
                <a:tc>
                  <a:txBody>
                    <a:bodyPr/>
                    <a:lstStyle/>
                    <a:p>
                      <a:r>
                        <a:rPr lang="en-US" dirty="0">
                          <a:latin typeface="Gill Sans Nova" panose="020B0602020104020203" pitchFamily="34" charset="0"/>
                        </a:rPr>
                        <a:t>Community Development Block Grant (CDBG)</a:t>
                      </a:r>
                    </a:p>
                  </a:txBody>
                  <a:tcPr/>
                </a:tc>
                <a:tc>
                  <a:txBody>
                    <a:bodyPr/>
                    <a:lstStyle/>
                    <a:p>
                      <a:pPr algn="r"/>
                      <a:r>
                        <a:rPr lang="en-US" dirty="0">
                          <a:latin typeface="Gill Sans Nova" panose="020B0602020104020203" pitchFamily="34" charset="0"/>
                        </a:rPr>
                        <a:t>$14,120,128 </a:t>
                      </a:r>
                    </a:p>
                  </a:txBody>
                  <a:tcPr/>
                </a:tc>
                <a:extLst>
                  <a:ext uri="{0D108BD9-81ED-4DB2-BD59-A6C34878D82A}">
                    <a16:rowId xmlns:a16="http://schemas.microsoft.com/office/drawing/2014/main" val="1583207639"/>
                  </a:ext>
                </a:extLst>
              </a:tr>
              <a:tr h="370840">
                <a:tc>
                  <a:txBody>
                    <a:bodyPr/>
                    <a:lstStyle/>
                    <a:p>
                      <a:r>
                        <a:rPr lang="en-US" dirty="0">
                          <a:latin typeface="Gill Sans Nova" panose="020B0602020104020203" pitchFamily="34" charset="0"/>
                        </a:rPr>
                        <a:t>HOME Investment Partnerships</a:t>
                      </a:r>
                    </a:p>
                  </a:txBody>
                  <a:tcPr/>
                </a:tc>
                <a:tc>
                  <a:txBody>
                    <a:bodyPr/>
                    <a:lstStyle/>
                    <a:p>
                      <a:pPr algn="r"/>
                      <a:r>
                        <a:rPr lang="en-US" dirty="0">
                          <a:latin typeface="Gill Sans Nova" panose="020B0602020104020203" pitchFamily="34" charset="0"/>
                        </a:rPr>
                        <a:t>$6,440,498 </a:t>
                      </a:r>
                    </a:p>
                  </a:txBody>
                  <a:tcPr/>
                </a:tc>
                <a:extLst>
                  <a:ext uri="{0D108BD9-81ED-4DB2-BD59-A6C34878D82A}">
                    <a16:rowId xmlns:a16="http://schemas.microsoft.com/office/drawing/2014/main" val="2050392352"/>
                  </a:ext>
                </a:extLst>
              </a:tr>
              <a:tr h="370840">
                <a:tc>
                  <a:txBody>
                    <a:bodyPr/>
                    <a:lstStyle/>
                    <a:p>
                      <a:r>
                        <a:rPr lang="en-US" dirty="0">
                          <a:latin typeface="Gill Sans Nova" panose="020B0602020104020203" pitchFamily="34" charset="0"/>
                        </a:rPr>
                        <a:t>Emergency Solutions Grant (ESG)</a:t>
                      </a:r>
                    </a:p>
                  </a:txBody>
                  <a:tcPr/>
                </a:tc>
                <a:tc>
                  <a:txBody>
                    <a:bodyPr/>
                    <a:lstStyle/>
                    <a:p>
                      <a:pPr algn="r"/>
                      <a:r>
                        <a:rPr lang="en-US" dirty="0">
                          <a:latin typeface="Gill Sans Nova" panose="020B0602020104020203" pitchFamily="34" charset="0"/>
                        </a:rPr>
                        <a:t>$1,268,197</a:t>
                      </a:r>
                    </a:p>
                  </a:txBody>
                  <a:tcPr/>
                </a:tc>
                <a:extLst>
                  <a:ext uri="{0D108BD9-81ED-4DB2-BD59-A6C34878D82A}">
                    <a16:rowId xmlns:a16="http://schemas.microsoft.com/office/drawing/2014/main" val="531529007"/>
                  </a:ext>
                </a:extLst>
              </a:tr>
              <a:tr h="370840">
                <a:tc>
                  <a:txBody>
                    <a:bodyPr/>
                    <a:lstStyle/>
                    <a:p>
                      <a:r>
                        <a:rPr lang="en-US" dirty="0">
                          <a:latin typeface="Gill Sans Nova" panose="020B0602020104020203" pitchFamily="34" charset="0"/>
                        </a:rPr>
                        <a:t>Housing Opportunities for Persons With AIDS (HOPWA)</a:t>
                      </a:r>
                    </a:p>
                  </a:txBody>
                  <a:tcPr/>
                </a:tc>
                <a:tc>
                  <a:txBody>
                    <a:bodyPr/>
                    <a:lstStyle/>
                    <a:p>
                      <a:pPr algn="r"/>
                      <a:r>
                        <a:rPr lang="en-US" dirty="0">
                          <a:latin typeface="Gill Sans Nova" panose="020B0602020104020203" pitchFamily="34" charset="0"/>
                        </a:rPr>
                        <a:t>$8,469,139</a:t>
                      </a:r>
                    </a:p>
                  </a:txBody>
                  <a:tcPr/>
                </a:tc>
                <a:extLst>
                  <a:ext uri="{0D108BD9-81ED-4DB2-BD59-A6C34878D82A}">
                    <a16:rowId xmlns:a16="http://schemas.microsoft.com/office/drawing/2014/main" val="818386666"/>
                  </a:ext>
                </a:extLst>
              </a:tr>
              <a:tr h="370840">
                <a:tc>
                  <a:txBody>
                    <a:bodyPr/>
                    <a:lstStyle/>
                    <a:p>
                      <a:r>
                        <a:rPr lang="en-US" b="1" dirty="0">
                          <a:latin typeface="Gill Sans Nova" panose="020B0602020104020203" pitchFamily="34" charset="0"/>
                        </a:rPr>
                        <a:t>TOTAL</a:t>
                      </a:r>
                    </a:p>
                  </a:txBody>
                  <a:tcPr/>
                </a:tc>
                <a:tc>
                  <a:txBody>
                    <a:bodyPr/>
                    <a:lstStyle/>
                    <a:p>
                      <a:pPr algn="r"/>
                      <a:r>
                        <a:rPr lang="en-US" b="1" dirty="0">
                          <a:latin typeface="Gill Sans Nova" panose="020B0602020104020203" pitchFamily="34" charset="0"/>
                        </a:rPr>
                        <a:t>$30,297,962</a:t>
                      </a:r>
                    </a:p>
                  </a:txBody>
                  <a:tcPr/>
                </a:tc>
                <a:extLst>
                  <a:ext uri="{0D108BD9-81ED-4DB2-BD59-A6C34878D82A}">
                    <a16:rowId xmlns:a16="http://schemas.microsoft.com/office/drawing/2014/main" val="2110057988"/>
                  </a:ext>
                </a:extLst>
              </a:tr>
            </a:tbl>
          </a:graphicData>
        </a:graphic>
      </p:graphicFrame>
    </p:spTree>
    <p:extLst>
      <p:ext uri="{BB962C8B-B14F-4D97-AF65-F5344CB8AC3E}">
        <p14:creationId xmlns:p14="http://schemas.microsoft.com/office/powerpoint/2010/main" val="331894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Use of CDBG in Support of New Housing Construction </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p:txBody>
          <a:bodyPr>
            <a:normAutofit/>
          </a:bodyPr>
          <a:lstStyle/>
          <a:p>
            <a:r>
              <a:rPr lang="en-US" b="1" dirty="0">
                <a:solidFill>
                  <a:schemeClr val="bg1"/>
                </a:solidFill>
                <a:latin typeface="Gill Sans Nova" panose="020B0602020104020203" pitchFamily="34" charset="0"/>
              </a:rPr>
              <a:t>Notice CPD-07-08 </a:t>
            </a:r>
            <a:r>
              <a:rPr lang="en-US" dirty="0">
                <a:solidFill>
                  <a:schemeClr val="bg1"/>
                </a:solidFill>
                <a:latin typeface="Gill Sans Nova" panose="020B0602020104020203" pitchFamily="34" charset="0"/>
              </a:rPr>
              <a:t>describes nine ways in which grantees can use CDBG to expand the development of decent, accessible and affordable housing</a:t>
            </a:r>
          </a:p>
          <a:p>
            <a:r>
              <a:rPr lang="en-US" dirty="0">
                <a:solidFill>
                  <a:schemeClr val="bg1"/>
                </a:solidFill>
                <a:latin typeface="Gill Sans Nova" panose="020B0602020104020203" pitchFamily="34" charset="0"/>
              </a:rPr>
              <a:t>New Housing Construction and Related Activities:</a:t>
            </a:r>
          </a:p>
          <a:p>
            <a:pPr lvl="1"/>
            <a:r>
              <a:rPr lang="en-US" dirty="0">
                <a:solidFill>
                  <a:schemeClr val="bg1"/>
                </a:solidFill>
                <a:latin typeface="Gill Sans Nova" panose="020B0602020104020203" pitchFamily="34" charset="0"/>
              </a:rPr>
              <a:t>Construction by eligible and qualified Community-Based Development Organization (CBDOs) [</a:t>
            </a:r>
            <a:r>
              <a:rPr lang="en-US" b="1" dirty="0">
                <a:solidFill>
                  <a:schemeClr val="bg1"/>
                </a:solidFill>
                <a:latin typeface="Gill Sans Nova" panose="020B0602020104020203" pitchFamily="34" charset="0"/>
              </a:rPr>
              <a:t>24 CFR 570.204(a)]</a:t>
            </a:r>
          </a:p>
          <a:p>
            <a:pPr lvl="1"/>
            <a:r>
              <a:rPr lang="en-US" dirty="0">
                <a:solidFill>
                  <a:schemeClr val="bg1"/>
                </a:solidFill>
                <a:latin typeface="Gill Sans Nova" panose="020B0602020104020203" pitchFamily="34" charset="0"/>
              </a:rPr>
              <a:t>CBDOs must meet provisions in [</a:t>
            </a:r>
            <a:r>
              <a:rPr lang="en-US" b="1" dirty="0">
                <a:solidFill>
                  <a:schemeClr val="bg1"/>
                </a:solidFill>
                <a:latin typeface="Gill Sans Nova" panose="020B0602020104020203" pitchFamily="34" charset="0"/>
              </a:rPr>
              <a:t>24 CFR.570.204(c)]</a:t>
            </a:r>
          </a:p>
          <a:p>
            <a:r>
              <a:rPr lang="en-US" dirty="0">
                <a:solidFill>
                  <a:schemeClr val="bg1"/>
                </a:solidFill>
                <a:latin typeface="Gill Sans Nova" panose="020B0602020104020203" pitchFamily="34" charset="0"/>
              </a:rPr>
              <a:t> Designate a geographic target area – Neighborhood Revitalization Strategy Area (NRSA) – </a:t>
            </a:r>
            <a:r>
              <a:rPr lang="en-US" b="1" dirty="0">
                <a:solidFill>
                  <a:schemeClr val="bg1"/>
                </a:solidFill>
                <a:latin typeface="Gill Sans Nova" panose="020B0602020104020203" pitchFamily="34" charset="0"/>
              </a:rPr>
              <a:t>Notice CPD 16-16</a:t>
            </a:r>
          </a:p>
          <a:p>
            <a:r>
              <a:rPr lang="en-US" dirty="0">
                <a:solidFill>
                  <a:schemeClr val="bg1"/>
                </a:solidFill>
                <a:latin typeface="Gill Sans Nova" panose="020B0602020104020203" pitchFamily="34" charset="0"/>
              </a:rPr>
              <a:t>CBDOs can carry out new construction activities in NRSA</a:t>
            </a:r>
          </a:p>
          <a:p>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298534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Use of CDBG in Support of New Housing Construction </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p:txBody>
          <a:bodyPr>
            <a:normAutofit/>
          </a:bodyPr>
          <a:lstStyle/>
          <a:p>
            <a:r>
              <a:rPr lang="en-US" dirty="0">
                <a:solidFill>
                  <a:schemeClr val="bg1"/>
                </a:solidFill>
                <a:latin typeface="Gill Sans Nova" panose="020B0602020104020203" pitchFamily="34" charset="0"/>
              </a:rPr>
              <a:t>Acquisition – A grantee or nonprofit may acquire property and resell it to an affordable housing developer.  [24 CFR 570.201 (a) and (b)] CBDO may also acquire property for housing it will develop itself.</a:t>
            </a:r>
          </a:p>
          <a:p>
            <a:r>
              <a:rPr lang="en-US" dirty="0">
                <a:solidFill>
                  <a:schemeClr val="bg1"/>
                </a:solidFill>
                <a:latin typeface="Gill Sans Nova" panose="020B0602020104020203" pitchFamily="34" charset="0"/>
              </a:rPr>
              <a:t>Clearance – Grantee may clear a site in preparation for housing [24 CFR 570.201(d)]</a:t>
            </a:r>
          </a:p>
          <a:p>
            <a:r>
              <a:rPr lang="en-US" dirty="0">
                <a:solidFill>
                  <a:schemeClr val="bg1"/>
                </a:solidFill>
                <a:latin typeface="Gill Sans Nova" panose="020B0602020104020203" pitchFamily="34" charset="0"/>
              </a:rPr>
              <a:t>Site improvements/Street improvement – Grantee can make public improvements on publicly-owned property and streets [24 CFR 570.201(c)]</a:t>
            </a:r>
          </a:p>
          <a:p>
            <a:pPr marL="0" indent="0">
              <a:buNone/>
            </a:pPr>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1016652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Project Overview</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838200" y="1550504"/>
            <a:ext cx="10515600" cy="4689959"/>
          </a:xfrm>
        </p:spPr>
        <p:txBody>
          <a:bodyPr>
            <a:normAutofit lnSpcReduction="10000"/>
          </a:bodyPr>
          <a:lstStyle/>
          <a:p>
            <a:r>
              <a:rPr lang="en-US" dirty="0">
                <a:solidFill>
                  <a:schemeClr val="bg1"/>
                </a:solidFill>
                <a:latin typeface="Gill Sans Nova" panose="020B0602020104020203" pitchFamily="34" charset="0"/>
              </a:rPr>
              <a:t>Palladium Redbird is located at 7502 S. Westmoreland Road</a:t>
            </a:r>
          </a:p>
          <a:p>
            <a:r>
              <a:rPr lang="en-US" dirty="0">
                <a:solidFill>
                  <a:schemeClr val="bg1"/>
                </a:solidFill>
                <a:latin typeface="Gill Sans Nova" panose="020B0602020104020203" pitchFamily="34" charset="0"/>
              </a:rPr>
              <a:t>300 total units, 210 units reserved for residents earning at or below 80% area median income (AMI)</a:t>
            </a:r>
          </a:p>
          <a:p>
            <a:r>
              <a:rPr lang="en-US" dirty="0">
                <a:solidFill>
                  <a:schemeClr val="bg1"/>
                </a:solidFill>
                <a:latin typeface="Gill Sans Nova" panose="020B0602020104020203" pitchFamily="34" charset="0"/>
              </a:rPr>
              <a:t>90 units at market rate/non-income restricted</a:t>
            </a:r>
          </a:p>
          <a:p>
            <a:r>
              <a:rPr lang="en-US" dirty="0">
                <a:solidFill>
                  <a:schemeClr val="bg1"/>
                </a:solidFill>
                <a:latin typeface="Gill Sans Nova" panose="020B0602020104020203" pitchFamily="34" charset="0"/>
              </a:rPr>
              <a:t>4-Story construction with structured parking</a:t>
            </a:r>
          </a:p>
          <a:p>
            <a:r>
              <a:rPr lang="en-US" dirty="0">
                <a:solidFill>
                  <a:schemeClr val="bg1"/>
                </a:solidFill>
                <a:latin typeface="Gill Sans Nova" panose="020B0602020104020203" pitchFamily="34" charset="0"/>
              </a:rPr>
              <a:t>Class A amenities such as:</a:t>
            </a:r>
          </a:p>
          <a:p>
            <a:pPr lvl="1"/>
            <a:r>
              <a:rPr lang="en-US" dirty="0">
                <a:solidFill>
                  <a:schemeClr val="bg1"/>
                </a:solidFill>
                <a:latin typeface="Gill Sans Nova" panose="020B0602020104020203" pitchFamily="34" charset="0"/>
              </a:rPr>
              <a:t>Resort style pool, outdoor kitchen/grilling stations, community clubhouse, fitness center, business center, granite counter tops, stainless steel appliances, private balconies/patios</a:t>
            </a:r>
          </a:p>
          <a:p>
            <a:r>
              <a:rPr lang="en-US" dirty="0">
                <a:solidFill>
                  <a:schemeClr val="bg1"/>
                </a:solidFill>
                <a:latin typeface="Gill Sans Nova" panose="020B0602020104020203" pitchFamily="34" charset="0"/>
              </a:rPr>
              <a:t>$60,000,000+ investment into mixed-income, workforce housing for the City of Dallas </a:t>
            </a:r>
          </a:p>
          <a:p>
            <a:pPr marL="0" indent="0">
              <a:buNone/>
            </a:pPr>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2922745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Project Overview</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p:txBody>
          <a:bodyPr>
            <a:normAutofit/>
          </a:bodyPr>
          <a:lstStyle/>
          <a:p>
            <a:pPr marL="0" indent="0">
              <a:buNone/>
            </a:pPr>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pic>
        <p:nvPicPr>
          <p:cNvPr id="4" name="Picture 3">
            <a:extLst>
              <a:ext uri="{FF2B5EF4-FFF2-40B4-BE49-F238E27FC236}">
                <a16:creationId xmlns:a16="http://schemas.microsoft.com/office/drawing/2014/main" id="{CDC3376F-90A8-4899-874B-B46002C519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407" y="1510032"/>
            <a:ext cx="6984894" cy="4143147"/>
          </a:xfrm>
          <a:prstGeom prst="rect">
            <a:avLst/>
          </a:prstGeom>
        </p:spPr>
      </p:pic>
      <p:pic>
        <p:nvPicPr>
          <p:cNvPr id="5" name="Picture 4">
            <a:extLst>
              <a:ext uri="{FF2B5EF4-FFF2-40B4-BE49-F238E27FC236}">
                <a16:creationId xmlns:a16="http://schemas.microsoft.com/office/drawing/2014/main" id="{4E1B1C2E-B66B-43A9-B959-66CE180B8D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38710" y="1510032"/>
            <a:ext cx="3000681" cy="1884666"/>
          </a:xfrm>
          <a:prstGeom prst="rect">
            <a:avLst/>
          </a:prstGeom>
        </p:spPr>
      </p:pic>
      <p:sp>
        <p:nvSpPr>
          <p:cNvPr id="7" name="TextBox 6">
            <a:extLst>
              <a:ext uri="{FF2B5EF4-FFF2-40B4-BE49-F238E27FC236}">
                <a16:creationId xmlns:a16="http://schemas.microsoft.com/office/drawing/2014/main" id="{30E137ED-F812-43F6-89E1-94722E4ADA4E}"/>
              </a:ext>
            </a:extLst>
          </p:cNvPr>
          <p:cNvSpPr txBox="1"/>
          <p:nvPr/>
        </p:nvSpPr>
        <p:spPr>
          <a:xfrm>
            <a:off x="739407" y="5879786"/>
            <a:ext cx="7594103" cy="461665"/>
          </a:xfrm>
          <a:prstGeom prst="rect">
            <a:avLst/>
          </a:prstGeom>
          <a:noFill/>
        </p:spPr>
        <p:txBody>
          <a:bodyPr wrap="square" rtlCol="0">
            <a:spAutoFit/>
          </a:bodyPr>
          <a:lstStyle/>
          <a:p>
            <a:pPr algn="just">
              <a:buSzPct val="100000"/>
            </a:pPr>
            <a:r>
              <a:rPr lang="en-US" sz="2400" dirty="0">
                <a:solidFill>
                  <a:schemeClr val="bg1"/>
                </a:solidFill>
                <a:latin typeface="Gill Sans Nova" panose="020B0602020104020203" pitchFamily="34" charset="0"/>
                <a:cs typeface="Arial" panose="020B0604020202020204" pitchFamily="34" charset="0"/>
              </a:rPr>
              <a:t>Project completed in 2021 and 100% occupied</a:t>
            </a:r>
          </a:p>
        </p:txBody>
      </p:sp>
      <p:pic>
        <p:nvPicPr>
          <p:cNvPr id="8" name="Picture 7" descr="A picture containing outdoor, building, resort, apartment building&#10;&#10;Description automatically generated">
            <a:extLst>
              <a:ext uri="{FF2B5EF4-FFF2-40B4-BE49-F238E27FC236}">
                <a16:creationId xmlns:a16="http://schemas.microsoft.com/office/drawing/2014/main" id="{9EC3A685-8C6E-47DB-BB7F-86DC21F034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18228" y="3525520"/>
            <a:ext cx="2921163" cy="2189778"/>
          </a:xfrm>
          <a:prstGeom prst="rect">
            <a:avLst/>
          </a:prstGeom>
        </p:spPr>
      </p:pic>
    </p:spTree>
    <p:extLst>
      <p:ext uri="{BB962C8B-B14F-4D97-AF65-F5344CB8AC3E}">
        <p14:creationId xmlns:p14="http://schemas.microsoft.com/office/powerpoint/2010/main" val="1266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02A5D1-8602-4511-AD26-2D40B3E55EFD}"/>
              </a:ext>
            </a:extLst>
          </p:cNvPr>
          <p:cNvSpPr>
            <a:spLocks noGrp="1"/>
          </p:cNvSpPr>
          <p:nvPr>
            <p:ph idx="1"/>
          </p:nvPr>
        </p:nvSpPr>
        <p:spPr/>
        <p:txBody>
          <a:bodyPr>
            <a:normAutofit/>
          </a:bodyPr>
          <a:lstStyle/>
          <a:p>
            <a:pPr marL="0" indent="0">
              <a:buNone/>
            </a:pPr>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pic>
        <p:nvPicPr>
          <p:cNvPr id="10" name="Picture 9">
            <a:extLst>
              <a:ext uri="{FF2B5EF4-FFF2-40B4-BE49-F238E27FC236}">
                <a16:creationId xmlns:a16="http://schemas.microsoft.com/office/drawing/2014/main" id="{6345A720-1141-4A34-8F42-2CEDC3C6D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533" y="465792"/>
            <a:ext cx="5887033" cy="4413070"/>
          </a:xfrm>
          <a:prstGeom prst="rect">
            <a:avLst/>
          </a:prstGeom>
        </p:spPr>
      </p:pic>
      <p:pic>
        <p:nvPicPr>
          <p:cNvPr id="11" name="Picture 10">
            <a:extLst>
              <a:ext uri="{FF2B5EF4-FFF2-40B4-BE49-F238E27FC236}">
                <a16:creationId xmlns:a16="http://schemas.microsoft.com/office/drawing/2014/main" id="{690B628D-1DA8-4FCE-A609-73124E27FA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65792"/>
            <a:ext cx="5887036" cy="4413070"/>
          </a:xfrm>
          <a:prstGeom prst="rect">
            <a:avLst/>
          </a:prstGeom>
        </p:spPr>
      </p:pic>
    </p:spTree>
    <p:extLst>
      <p:ext uri="{BB962C8B-B14F-4D97-AF65-F5344CB8AC3E}">
        <p14:creationId xmlns:p14="http://schemas.microsoft.com/office/powerpoint/2010/main" val="1312509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428D2-0174-4335-AD97-F38E13174816}"/>
              </a:ext>
            </a:extLst>
          </p:cNvPr>
          <p:cNvSpPr>
            <a:spLocks noGrp="1"/>
          </p:cNvSpPr>
          <p:nvPr>
            <p:ph type="title"/>
          </p:nvPr>
        </p:nvSpPr>
        <p:spPr/>
        <p:txBody>
          <a:bodyPr/>
          <a:lstStyle/>
          <a:p>
            <a:r>
              <a:rPr lang="en-US" dirty="0">
                <a:solidFill>
                  <a:schemeClr val="bg1"/>
                </a:solidFill>
                <a:latin typeface="Gill Sans MT" panose="020B0502020104020203" pitchFamily="34" charset="0"/>
              </a:rPr>
              <a:t>City of Dallas Participation</a:t>
            </a:r>
          </a:p>
        </p:txBody>
      </p:sp>
      <p:sp>
        <p:nvSpPr>
          <p:cNvPr id="3" name="Subtitle 2">
            <a:extLst>
              <a:ext uri="{FF2B5EF4-FFF2-40B4-BE49-F238E27FC236}">
                <a16:creationId xmlns:a16="http://schemas.microsoft.com/office/drawing/2014/main" id="{4A02A5D1-8602-4511-AD26-2D40B3E55EFD}"/>
              </a:ext>
            </a:extLst>
          </p:cNvPr>
          <p:cNvSpPr>
            <a:spLocks noGrp="1"/>
          </p:cNvSpPr>
          <p:nvPr>
            <p:ph idx="1"/>
          </p:nvPr>
        </p:nvSpPr>
        <p:spPr>
          <a:xfrm>
            <a:off x="838200" y="1461052"/>
            <a:ext cx="10515600" cy="4779411"/>
          </a:xfrm>
        </p:spPr>
        <p:txBody>
          <a:bodyPr>
            <a:normAutofit fontScale="92500"/>
          </a:bodyPr>
          <a:lstStyle/>
          <a:p>
            <a:r>
              <a:rPr lang="en-US" dirty="0">
                <a:solidFill>
                  <a:schemeClr val="bg1"/>
                </a:solidFill>
                <a:latin typeface="Gill Sans Nova" panose="020B0602020104020203" pitchFamily="34" charset="0"/>
              </a:rPr>
              <a:t>Invested CDBG, HOME, and Bond funds	</a:t>
            </a:r>
          </a:p>
          <a:p>
            <a:pPr lvl="1"/>
            <a:r>
              <a:rPr lang="en-US" dirty="0">
                <a:solidFill>
                  <a:schemeClr val="bg1"/>
                </a:solidFill>
                <a:latin typeface="Gill Sans Nova" panose="020B0602020104020203" pitchFamily="34" charset="0"/>
              </a:rPr>
              <a:t>CDBG: 	$1,271,576</a:t>
            </a:r>
          </a:p>
          <a:p>
            <a:pPr lvl="1"/>
            <a:r>
              <a:rPr lang="en-US" dirty="0">
                <a:solidFill>
                  <a:schemeClr val="bg1"/>
                </a:solidFill>
                <a:latin typeface="Gill Sans Nova" panose="020B0602020104020203" pitchFamily="34" charset="0"/>
              </a:rPr>
              <a:t>HOME:	$5,000,000</a:t>
            </a:r>
          </a:p>
          <a:p>
            <a:pPr lvl="1"/>
            <a:r>
              <a:rPr lang="en-US" dirty="0">
                <a:solidFill>
                  <a:schemeClr val="bg1"/>
                </a:solidFill>
                <a:latin typeface="Gill Sans Nova" panose="020B0602020104020203" pitchFamily="34" charset="0"/>
              </a:rPr>
              <a:t>Bond: 	$2,028,424</a:t>
            </a:r>
          </a:p>
          <a:p>
            <a:pPr lvl="1"/>
            <a:r>
              <a:rPr lang="en-US" b="1" dirty="0">
                <a:solidFill>
                  <a:schemeClr val="bg1"/>
                </a:solidFill>
                <a:latin typeface="Gill Sans Nova" panose="020B0602020104020203" pitchFamily="34" charset="0"/>
              </a:rPr>
              <a:t>Total:	</a:t>
            </a:r>
            <a:r>
              <a:rPr lang="en-US" u="sng" dirty="0">
                <a:solidFill>
                  <a:schemeClr val="bg1"/>
                </a:solidFill>
                <a:latin typeface="Gill Sans Nova" panose="020B0602020104020203" pitchFamily="34" charset="0"/>
              </a:rPr>
              <a:t>$8,300,000</a:t>
            </a:r>
          </a:p>
          <a:p>
            <a:r>
              <a:rPr lang="en-US" dirty="0">
                <a:solidFill>
                  <a:schemeClr val="bg1"/>
                </a:solidFill>
                <a:latin typeface="Gill Sans Nova" panose="020B0602020104020203" pitchFamily="34" charset="0"/>
              </a:rPr>
              <a:t>Funds awarded through Housing Department’s Standing Notice of Funding Availability (NOFA)</a:t>
            </a:r>
          </a:p>
          <a:p>
            <a:r>
              <a:rPr lang="en-US" dirty="0">
                <a:solidFill>
                  <a:schemeClr val="bg1"/>
                </a:solidFill>
                <a:latin typeface="Gill Sans Nova" panose="020B0602020104020203" pitchFamily="34" charset="0"/>
              </a:rPr>
              <a:t>Dallas Housing Finance Corporation (DHFC) is general partner of Palladium Redbird ownership entity to provide property tax exemption</a:t>
            </a:r>
          </a:p>
          <a:p>
            <a:r>
              <a:rPr lang="en-US" dirty="0">
                <a:solidFill>
                  <a:schemeClr val="bg1"/>
                </a:solidFill>
                <a:latin typeface="Gill Sans Nova" panose="020B0602020104020203" pitchFamily="34" charset="0"/>
              </a:rPr>
              <a:t>DHFC issued $30,000,000 in private activity bonds</a:t>
            </a:r>
          </a:p>
          <a:p>
            <a:r>
              <a:rPr lang="en-US" dirty="0">
                <a:solidFill>
                  <a:schemeClr val="bg1"/>
                </a:solidFill>
                <a:latin typeface="Gill Sans Nova" panose="020B0602020104020203" pitchFamily="34" charset="0"/>
              </a:rPr>
              <a:t>Remaining balance was funded using 4% low-income housing tax credits</a:t>
            </a:r>
          </a:p>
          <a:p>
            <a:pPr marL="0" indent="0">
              <a:buNone/>
            </a:pPr>
            <a:endParaRPr lang="en-US" dirty="0">
              <a:solidFill>
                <a:schemeClr val="bg1"/>
              </a:solidFill>
              <a:latin typeface="Gill Sans Nova" panose="020B0602020104020203" pitchFamily="34" charset="0"/>
            </a:endParaRPr>
          </a:p>
          <a:p>
            <a:pPr marL="0" indent="0">
              <a:buNone/>
            </a:pPr>
            <a:endParaRPr lang="en-US" sz="4000" dirty="0">
              <a:solidFill>
                <a:schemeClr val="bg1"/>
              </a:solidFill>
              <a:latin typeface="Gill Sans Nova" panose="020B0602020104020203" pitchFamily="34" charset="0"/>
            </a:endParaRPr>
          </a:p>
        </p:txBody>
      </p:sp>
    </p:spTree>
    <p:extLst>
      <p:ext uri="{BB962C8B-B14F-4D97-AF65-F5344CB8AC3E}">
        <p14:creationId xmlns:p14="http://schemas.microsoft.com/office/powerpoint/2010/main" val="1680333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3452</TotalTime>
  <Words>1240</Words>
  <Application>Microsoft Office PowerPoint</Application>
  <PresentationFormat>Widescreen</PresentationFormat>
  <Paragraphs>142</Paragraphs>
  <Slides>14</Slides>
  <Notes>11</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Century Gothic</vt:lpstr>
      <vt:lpstr>Gill Sans MT</vt:lpstr>
      <vt:lpstr>Gill Sans Nova</vt:lpstr>
      <vt:lpstr>Open Sans</vt:lpstr>
      <vt:lpstr>Office Theme</vt:lpstr>
      <vt:lpstr>1_Office Theme</vt:lpstr>
      <vt:lpstr>PowerPoint Presentation</vt:lpstr>
      <vt:lpstr>Dallas, TX by the Numbers</vt:lpstr>
      <vt:lpstr>PowerPoint Presentation</vt:lpstr>
      <vt:lpstr>Use of CDBG in Support of New Housing Construction </vt:lpstr>
      <vt:lpstr>Use of CDBG in Support of New Housing Construction </vt:lpstr>
      <vt:lpstr>Project Overview</vt:lpstr>
      <vt:lpstr>Project Overview</vt:lpstr>
      <vt:lpstr>PowerPoint Presentation</vt:lpstr>
      <vt:lpstr>City of Dallas Participation</vt:lpstr>
      <vt:lpstr>Project Overview</vt:lpstr>
      <vt:lpstr>PowerPoint Presentation</vt:lpstr>
      <vt:lpstr>PowerPoint Presentation</vt:lpstr>
      <vt:lpstr>City of Dallas Participation</vt:lpstr>
      <vt:lpstr>Upcoming Project – Westmoreland Station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NCDA PowerPoint Template</dc:title>
  <dc:creator>MELISSA HORR</dc:creator>
  <cp:lastModifiedBy>Wade, Darwin</cp:lastModifiedBy>
  <cp:revision>33</cp:revision>
  <dcterms:created xsi:type="dcterms:W3CDTF">2022-02-23T18:33:08Z</dcterms:created>
  <dcterms:modified xsi:type="dcterms:W3CDTF">2023-01-23T05:21:56Z</dcterms:modified>
</cp:coreProperties>
</file>