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D612B-E66C-484A-8FE7-CA264E5F3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04BA4E-E19F-4D7F-A547-4603D0FD3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36276-A4E0-4D42-A8FB-DD3EF1320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4366F-D537-4AFA-99CF-A4521B672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ECE89-B444-4AD2-A513-3F4D51535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4CE1F-8761-4F99-A9C4-7D91BC7E1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58AB41-1B49-4D43-BF3A-6AC15AEE8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A9EE2-EFB0-4544-AAB3-7626C8074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ACD85-263D-41C1-B760-ABC1C7A73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C5FCC-449C-4B86-9957-9E8F1EA02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5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9DA055-6B4F-407A-A67D-6F433CC628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19386A-AB90-4626-A95C-F2FCC8074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E060D-10D2-459B-8B25-D6099815C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FE1A7-8401-4926-8F9A-153945E50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E818A-EAD5-4E63-B9D6-488695A63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2930D-8B5A-449D-B869-B99103FC0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FB80E-5830-4AF6-99D9-B2E960EE8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4A402-31DB-4AD5-88A6-6F5A80137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B872E-EA09-4B30-AE6B-F20152599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F546-7600-42A7-B4DC-6549892A8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1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77FB1-B899-4D6D-9C9F-962C2C3EC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5B30C-C1A8-4A4C-9457-4E13AD4C7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9E128-62DF-473F-817D-09BE07458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0C21B-789C-4AB5-B0B1-41E0E154B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1694D-82C5-4C7D-9181-CAD162B96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8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3F65B-3A9A-4837-8354-4C3E05FA9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BF457-6699-4420-8520-C30AF7A56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656A9-7891-4151-AE68-2C838ABB5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334520-3D8D-4AB7-AB72-AA9DB6505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1/23/23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3446B-29E8-42CE-B750-768CAA0E3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7B89F1-E1DD-45ED-A5C4-6631ECEE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8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FD72F-CA1D-47EB-A476-2672E86F3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C90631-0A73-44AE-B3AE-3850B5053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0A83FF-4780-4A7A-9234-F181C7E2B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FA14EF-660D-4804-B053-D50FE5441A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1F0239-B225-4825-B190-39B2B5E521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74879A-786A-4C82-A11B-D667C35B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1/23/23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D31B80-094D-4B20-AABC-F1548A161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BB8878-2C6E-4A69-8A95-564C436F7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2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35976-3706-430B-BE5E-8AEFDC069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8AE71F-D17A-441E-B3E8-99691253B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1/23/23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D0E3D-D7F3-45CB-BC0A-F10A08E6D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CB2AF9-1B01-4F8E-8D91-D8F290B2B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5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C1A85C-7675-4210-A7D5-AE5EAEDD5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1/23/23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24DC2C-D2B2-4A1B-A272-B38787E93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D0E2B-DCBB-4432-AC5E-EA7D17BBC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8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11E81-C622-4F3D-BE76-F67FA6013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A3E4A-D5B6-4218-9E21-939F2C968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702A93-BB92-4E51-9100-E353401F7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FD7DBC-8CBF-4A4E-ACBD-59F85475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1/23/23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556148-9B53-41F9-928C-7495BC5B3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0AFCE-5BFF-4260-9142-EBE470530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4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FD292-65C5-4785-A1FC-A3A174844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DC3D54-003B-4DAB-BAD8-886760ED3A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699142-7919-44EC-BEC6-A911324F7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246FC-E1C2-4A0F-BB4A-28A8528B7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1/23/23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B3156-50C4-4D29-9EF7-1626DE1C9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74DE9-6FB8-4FE1-BAFA-E3999B44E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7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D1034E-7A8B-4076-9A56-8F62BFBD5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64AEF-1368-47F2-9008-E7B7D92AC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51325-38C7-4783-B2D8-B1FB985754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0238F-14B5-47B2-A12A-8DCE11FFDCD5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A2F51-0E35-4374-8197-D7DBA968B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F8B13-6E33-43F9-A64D-45A14DBDEE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8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lizabeth@resourceconsultants.or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435" y="665163"/>
            <a:ext cx="11327130" cy="2387600"/>
          </a:xfrm>
        </p:spPr>
        <p:txBody>
          <a:bodyPr>
            <a:normAutofit fontScale="90000"/>
          </a:bodyPr>
          <a:lstStyle/>
          <a:p>
            <a:r>
              <a:rPr lang="en-US" sz="6000" b="1" i="0" dirty="0">
                <a:solidFill>
                  <a:schemeClr val="bg1"/>
                </a:solidFill>
                <a:effectLst/>
                <a:latin typeface="Gill Sans MT" panose="020B0502020104020203" pitchFamily="34" charset="77"/>
              </a:rPr>
              <a:t>Using CDBG for Eligible Activities </a:t>
            </a:r>
            <a:br>
              <a:rPr lang="en-US" sz="6000" b="1" i="0" dirty="0">
                <a:solidFill>
                  <a:schemeClr val="bg1"/>
                </a:solidFill>
                <a:effectLst/>
                <a:latin typeface="Gill Sans MT" panose="020B0502020104020203" pitchFamily="34" charset="77"/>
              </a:rPr>
            </a:br>
            <a:r>
              <a:rPr lang="en-US" sz="6000" b="1" i="0" dirty="0">
                <a:solidFill>
                  <a:schemeClr val="bg1"/>
                </a:solidFill>
                <a:effectLst/>
                <a:latin typeface="Gill Sans MT" panose="020B0502020104020203" pitchFamily="34" charset="77"/>
              </a:rPr>
              <a:t>(and Housing)</a:t>
            </a:r>
            <a:endParaRPr lang="en-US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804352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Elizabeth McNannay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Caldwell, Idaho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January 2023</a:t>
            </a:r>
          </a:p>
        </p:txBody>
      </p:sp>
    </p:spTree>
    <p:extLst>
      <p:ext uri="{BB962C8B-B14F-4D97-AF65-F5344CB8AC3E}">
        <p14:creationId xmlns:p14="http://schemas.microsoft.com/office/powerpoint/2010/main" val="292052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Agenda</a:t>
            </a:r>
            <a:b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Smaller Entitlement Perspective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Overview 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Capacity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Eligible Activities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Leveraging $$ for Housing Projects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Managing the Political Landscape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Questions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34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35124"/>
          </a:xfrm>
        </p:spPr>
        <p:txBody>
          <a:bodyPr>
            <a:normAutofit/>
          </a:bodyPr>
          <a:lstStyle/>
          <a:p>
            <a:pPr algn="ctr"/>
            <a:r>
              <a:rPr lang="en-US" sz="4000" b="1" i="0" dirty="0">
                <a:solidFill>
                  <a:schemeClr val="bg1"/>
                </a:solidFill>
                <a:effectLst/>
                <a:latin typeface="Gill Sans MT" panose="020B0502020104020203" pitchFamily="34" charset="77"/>
              </a:rPr>
              <a:t>Using CDBG for Eligible Activities </a:t>
            </a:r>
            <a:br>
              <a:rPr lang="en-US" sz="4000" b="1" i="0" dirty="0">
                <a:solidFill>
                  <a:schemeClr val="bg1"/>
                </a:solidFill>
                <a:effectLst/>
                <a:latin typeface="Gill Sans MT" panose="020B0502020104020203" pitchFamily="34" charset="77"/>
              </a:rPr>
            </a:br>
            <a:r>
              <a:rPr lang="en-US" sz="4000" b="1" i="0" dirty="0">
                <a:solidFill>
                  <a:schemeClr val="bg1"/>
                </a:solidFill>
                <a:effectLst/>
                <a:latin typeface="Gill Sans MT" panose="020B0502020104020203" pitchFamily="34" charset="77"/>
              </a:rPr>
              <a:t>(and Housing)</a:t>
            </a:r>
            <a:br>
              <a:rPr lang="en-US" sz="4000" b="1" i="0" dirty="0">
                <a:solidFill>
                  <a:schemeClr val="bg1"/>
                </a:solidFill>
                <a:effectLst/>
                <a:latin typeface="Gill Sans MT" panose="020B0502020104020203" pitchFamily="34" charset="77"/>
              </a:rPr>
            </a:br>
            <a:r>
              <a:rPr lang="en-US" sz="3200" dirty="0">
                <a:solidFill>
                  <a:schemeClr val="bg1"/>
                </a:solidFill>
                <a:latin typeface="Gill Sans Nova" panose="020B0602020104020203" pitchFamily="34" charset="0"/>
              </a:rPr>
              <a:t>Information Geared Toward the Small/Medium Entitlement</a:t>
            </a:r>
            <a:endParaRPr lang="en-US" sz="3200" dirty="0">
              <a:solidFill>
                <a:schemeClr val="bg1"/>
              </a:solidFill>
              <a:latin typeface="Gill Sans MT" panose="020B0502020104020203" pitchFamily="34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210" y="2286000"/>
            <a:ext cx="10687050" cy="18630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Gill Sans Nova" panose="020B0602020104020203" pitchFamily="34" charset="0"/>
              </a:rPr>
              <a:t>Caldwell, Idaho ~ Recipient of Approximately $500,000 CDBG Annually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Gill Sans Nova" panose="020B0602020104020203" pitchFamily="34" charset="0"/>
              </a:rPr>
              <a:t>6</a:t>
            </a:r>
            <a:r>
              <a:rPr lang="en-US" baseline="30000" dirty="0">
                <a:solidFill>
                  <a:schemeClr val="bg1"/>
                </a:solidFill>
                <a:latin typeface="Gill Sans Nova" panose="020B0602020104020203" pitchFamily="34" charset="0"/>
              </a:rPr>
              <a:t>th</a:t>
            </a:r>
            <a:r>
              <a:rPr lang="en-US" dirty="0">
                <a:solidFill>
                  <a:schemeClr val="bg1"/>
                </a:solidFill>
                <a:latin typeface="Gill Sans Nova" panose="020B0602020104020203" pitchFamily="34" charset="0"/>
              </a:rPr>
              <a:t> Year as an Entitlement Community in Program Year 2022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Gill Sans Nova" panose="020B0602020104020203" pitchFamily="34" charset="0"/>
              </a:rPr>
              <a:t>Significant Population Growth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CFC7F99-DEA7-BFFD-F861-741367BBF1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" y="4260532"/>
            <a:ext cx="3341370" cy="2506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E79D8D4-BDD4-68BF-8D84-46EBF086042C}"/>
              </a:ext>
            </a:extLst>
          </p:cNvPr>
          <p:cNvSpPr txBox="1"/>
          <p:nvPr/>
        </p:nvSpPr>
        <p:spPr>
          <a:xfrm>
            <a:off x="3646170" y="4364594"/>
            <a:ext cx="669798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  <a:latin typeface="Gill Sans Nova" panose="020B0602020104020203" pitchFamily="34" charset="0"/>
              </a:rPr>
              <a:t>1990 Population = 18,400</a:t>
            </a:r>
          </a:p>
          <a:p>
            <a:r>
              <a:rPr lang="en-US" sz="2800" dirty="0">
                <a:solidFill>
                  <a:schemeClr val="bg1"/>
                </a:solidFill>
                <a:latin typeface="Gill Sans Nova" panose="020B0602020104020203" pitchFamily="34" charset="0"/>
              </a:rPr>
              <a:t>2000 Population = 25,967 increase of 41%</a:t>
            </a:r>
          </a:p>
          <a:p>
            <a:r>
              <a:rPr lang="en-US" sz="2800" dirty="0">
                <a:solidFill>
                  <a:schemeClr val="bg1"/>
                </a:solidFill>
                <a:latin typeface="Gill Sans Nova" panose="020B0602020104020203" pitchFamily="34" charset="0"/>
              </a:rPr>
              <a:t>2010 Population = 46,237 increase of 78%</a:t>
            </a:r>
          </a:p>
          <a:p>
            <a:pPr marL="342900" indent="-342900">
              <a:buAutoNum type="arabicPlain" startAt="2020"/>
            </a:pPr>
            <a:r>
              <a:rPr lang="en-US" sz="2800" dirty="0">
                <a:solidFill>
                  <a:schemeClr val="bg1"/>
                </a:solidFill>
                <a:latin typeface="Gill Sans Nova" panose="020B0602020104020203" pitchFamily="34" charset="0"/>
              </a:rPr>
              <a:t> Population = 59,996 increase of 30%</a:t>
            </a:r>
          </a:p>
          <a:p>
            <a:pPr marL="342900" indent="-342900">
              <a:buAutoNum type="arabicPlain" startAt="2020"/>
            </a:pPr>
            <a:endParaRPr lang="en-US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769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CAPACITY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What is Realistic ~ Setting Expectations</a:t>
            </a: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Allocation Amount?</a:t>
            </a: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Staffing?</a:t>
            </a:r>
          </a:p>
        </p:txBody>
      </p:sp>
    </p:spTree>
    <p:extLst>
      <p:ext uri="{BB962C8B-B14F-4D97-AF65-F5344CB8AC3E}">
        <p14:creationId xmlns:p14="http://schemas.microsoft.com/office/powerpoint/2010/main" val="1302258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Eligible Activities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>
            <a:normAutofit/>
          </a:bodyPr>
          <a:lstStyle/>
          <a:p>
            <a:r>
              <a:rPr lang="en-US" sz="3900" dirty="0">
                <a:solidFill>
                  <a:schemeClr val="bg1"/>
                </a:solidFill>
                <a:latin typeface="Gill Sans Nova" panose="020B0602020104020203" pitchFamily="34" charset="0"/>
              </a:rPr>
              <a:t>Keep it SIMPLE!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Gill Sans Nova" panose="020B0602020104020203" pitchFamily="34" charset="0"/>
              </a:rPr>
              <a:t>Decide what you will not do (ED? CE?)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Gill Sans Nova" panose="020B0602020104020203" pitchFamily="34" charset="0"/>
              </a:rPr>
              <a:t>This can be as important as what you will be undertaking – seriously</a:t>
            </a:r>
          </a:p>
          <a:p>
            <a:r>
              <a:rPr lang="en-US" sz="3900" dirty="0">
                <a:solidFill>
                  <a:schemeClr val="bg1"/>
                </a:solidFill>
                <a:latin typeface="Gill Sans Nova" panose="020B0602020104020203" pitchFamily="34" charset="0"/>
              </a:rPr>
              <a:t>Where do you start?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Gill Sans Nova" panose="020B0602020104020203" pitchFamily="34" charset="0"/>
              </a:rPr>
              <a:t>Consolidated Plan/Annual Action Plan</a:t>
            </a:r>
          </a:p>
          <a:p>
            <a:r>
              <a:rPr lang="en-US" sz="3900" dirty="0">
                <a:solidFill>
                  <a:schemeClr val="bg1"/>
                </a:solidFill>
                <a:latin typeface="Gill Sans Nova" panose="020B0602020104020203" pitchFamily="34" charset="0"/>
              </a:rPr>
              <a:t>Common Pitfalls?</a:t>
            </a:r>
          </a:p>
          <a:p>
            <a:r>
              <a:rPr lang="en-US" sz="3900" dirty="0">
                <a:solidFill>
                  <a:schemeClr val="bg1"/>
                </a:solidFill>
                <a:latin typeface="Gill Sans Nova" panose="020B0602020104020203" pitchFamily="34" charset="0"/>
              </a:rPr>
              <a:t>How to Avoid?</a:t>
            </a:r>
          </a:p>
        </p:txBody>
      </p:sp>
    </p:spTree>
    <p:extLst>
      <p:ext uri="{BB962C8B-B14F-4D97-AF65-F5344CB8AC3E}">
        <p14:creationId xmlns:p14="http://schemas.microsoft.com/office/powerpoint/2010/main" val="992815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Housing Activities with CDBG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423362-CDD1-71A7-8831-F2B12990A108}"/>
              </a:ext>
            </a:extLst>
          </p:cNvPr>
          <p:cNvSpPr txBox="1"/>
          <p:nvPr/>
        </p:nvSpPr>
        <p:spPr>
          <a:xfrm>
            <a:off x="1005840" y="1543050"/>
            <a:ext cx="103479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Gill Sans Nova" panose="020B0602020104020203" pitchFamily="34" charset="0"/>
              </a:rPr>
              <a:t>You Typically Cannot Build Housing with CDBG Funds!</a:t>
            </a:r>
          </a:p>
          <a:p>
            <a:r>
              <a:rPr lang="en-US" sz="2800" dirty="0">
                <a:solidFill>
                  <a:schemeClr val="bg1"/>
                </a:solidFill>
                <a:latin typeface="Gill Sans Nova" panose="020B0602020104020203" pitchFamily="34" charset="0"/>
              </a:rPr>
              <a:t>Now What?</a:t>
            </a:r>
          </a:p>
          <a:p>
            <a:endParaRPr lang="en-US" sz="16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Gill Sans Nova" panose="020B0602020104020203" pitchFamily="34" charset="0"/>
              </a:rPr>
              <a:t>Support for Housing Projects  ~ Land Acquisition, Site Prep, Demo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Gill Sans Nova" panose="020B0602020104020203" pitchFamily="34" charset="0"/>
              </a:rPr>
              <a:t>Homebuyer Assistance (or DP Assistance as a Public Service)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Gill Sans Nova" panose="020B0602020104020203" pitchFamily="34" charset="0"/>
              </a:rPr>
              <a:t>Rehab for LMI Homeowners and/or Multifamily Dwellings</a:t>
            </a:r>
          </a:p>
          <a:p>
            <a:endParaRPr lang="en-US" sz="14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Gill Sans Nova" panose="020B0602020104020203" pitchFamily="34" charset="0"/>
              </a:rPr>
              <a:t>Not all City and County Entitlements face the same issues!</a:t>
            </a:r>
          </a:p>
          <a:p>
            <a:endParaRPr lang="en-US" sz="12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Gill Sans Nova" panose="020B0602020104020203" pitchFamily="34" charset="0"/>
              </a:rPr>
              <a:t>In Caldwell, ID support has primarily included Infill Ownership and Multifamily Project Support</a:t>
            </a:r>
          </a:p>
          <a:p>
            <a:r>
              <a:rPr lang="en-US" sz="2000" dirty="0">
                <a:solidFill>
                  <a:schemeClr val="bg1"/>
                </a:solidFill>
                <a:latin typeface="Gill Sans Nova" panose="020B0602020104020203" pitchFamily="34" charset="0"/>
              </a:rPr>
              <a:t>Accomplishments Include Supporting over 120 new MF units and over 10 Homeowner units</a:t>
            </a:r>
          </a:p>
          <a:p>
            <a:r>
              <a:rPr lang="en-US" sz="2000" dirty="0">
                <a:solidFill>
                  <a:schemeClr val="bg1"/>
                </a:solidFill>
                <a:latin typeface="Gill Sans Nova" panose="020B0602020104020203" pitchFamily="34" charset="0"/>
              </a:rPr>
              <a:t>During a 5-yr period.</a:t>
            </a:r>
          </a:p>
        </p:txBody>
      </p:sp>
    </p:spTree>
    <p:extLst>
      <p:ext uri="{BB962C8B-B14F-4D97-AF65-F5344CB8AC3E}">
        <p14:creationId xmlns:p14="http://schemas.microsoft.com/office/powerpoint/2010/main" val="4183994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Managing the Local Political Landscape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554EE5-AC3A-A388-A9C1-E9363721B4F6}"/>
              </a:ext>
            </a:extLst>
          </p:cNvPr>
          <p:cNvSpPr txBox="1"/>
          <p:nvPr/>
        </p:nvSpPr>
        <p:spPr>
          <a:xfrm>
            <a:off x="925830" y="1383030"/>
            <a:ext cx="987552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Gill Sans Nova" panose="020B0602020104020203" pitchFamily="34" charset="0"/>
              </a:rPr>
              <a:t>This Varies by Jurisdiction!</a:t>
            </a:r>
          </a:p>
          <a:p>
            <a:endParaRPr lang="en-US" sz="24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Gill Sans Nova" panose="020B0602020104020203" pitchFamily="34" charset="0"/>
              </a:rPr>
              <a:t>Who?</a:t>
            </a:r>
          </a:p>
          <a:p>
            <a:endParaRPr lang="en-US" sz="24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Gill Sans Nova" panose="020B0602020104020203" pitchFamily="34" charset="0"/>
              </a:rPr>
              <a:t>Why?</a:t>
            </a:r>
          </a:p>
          <a:p>
            <a:endParaRPr lang="en-US" sz="24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Gill Sans Nova" panose="020B0602020104020203" pitchFamily="34" charset="0"/>
              </a:rPr>
              <a:t>What?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5948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ill Sans Nova" panose="020B0602020104020203" pitchFamily="34" charset="0"/>
              </a:rPr>
              <a:t>THANK YOU!!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401BC06-23B4-444E-B24A-3BAA3CDB6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050"/>
            <a:ext cx="10515600" cy="463391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Contact Information: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Elizabeth McNannay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elizabeth@resourceconsultants.org</a:t>
            </a: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541-806-0868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ENJOY THE CONFERENCE</a:t>
            </a:r>
          </a:p>
        </p:txBody>
      </p:sp>
    </p:spTree>
    <p:extLst>
      <p:ext uri="{BB962C8B-B14F-4D97-AF65-F5344CB8AC3E}">
        <p14:creationId xmlns:p14="http://schemas.microsoft.com/office/powerpoint/2010/main" val="490545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1717</TotalTime>
  <Words>291</Words>
  <Application>Microsoft Macintosh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Gill Sans MT</vt:lpstr>
      <vt:lpstr>Gill Sans Nova</vt:lpstr>
      <vt:lpstr>Office Theme</vt:lpstr>
      <vt:lpstr>Using CDBG for Eligible Activities  (and Housing)</vt:lpstr>
      <vt:lpstr>Agenda Smaller Entitlement Perspective</vt:lpstr>
      <vt:lpstr>Using CDBG for Eligible Activities  (and Housing) Information Geared Toward the Small/Medium Entitlement</vt:lpstr>
      <vt:lpstr>CAPACITY</vt:lpstr>
      <vt:lpstr>Eligible Activities</vt:lpstr>
      <vt:lpstr>Housing Activities with CDBG</vt:lpstr>
      <vt:lpstr>Managing the Local Political Landscape</vt:lpstr>
      <vt:lpstr>THANK YOU!!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NCDA PowerPoint Template</dc:title>
  <dc:creator>MELISSA HORR</dc:creator>
  <cp:lastModifiedBy>Elizabeth McNannay</cp:lastModifiedBy>
  <cp:revision>27</cp:revision>
  <dcterms:created xsi:type="dcterms:W3CDTF">2022-02-23T18:33:08Z</dcterms:created>
  <dcterms:modified xsi:type="dcterms:W3CDTF">2023-01-24T17:05:26Z</dcterms:modified>
</cp:coreProperties>
</file>