
<file path=[Content_Types].xml><?xml version="1.0" encoding="utf-8"?>
<Types xmlns="http://schemas.openxmlformats.org/package/2006/content-types">
  <Default Extension="0"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2"/>
  </p:notesMasterIdLst>
  <p:sldIdLst>
    <p:sldId id="262" r:id="rId2"/>
    <p:sldId id="258" r:id="rId3"/>
    <p:sldId id="263" r:id="rId4"/>
    <p:sldId id="257" r:id="rId5"/>
    <p:sldId id="264" r:id="rId6"/>
    <p:sldId id="276" r:id="rId7"/>
    <p:sldId id="259" r:id="rId8"/>
    <p:sldId id="274" r:id="rId9"/>
    <p:sldId id="277" r:id="rId10"/>
    <p:sldId id="278"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3324" autoAdjust="0"/>
  </p:normalViewPr>
  <p:slideViewPr>
    <p:cSldViewPr snapToGrid="0">
      <p:cViewPr>
        <p:scale>
          <a:sx n="58" d="100"/>
          <a:sy n="58" d="100"/>
        </p:scale>
        <p:origin x="260" y="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1A57B3-2B68-4E23-92C4-183FF4F7A96E}" type="datetimeFigureOut">
              <a:rPr lang="en-US" smtClean="0"/>
              <a:t>1/25/2023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B1AE23-6721-4645-BEC0-21D6D95CB7DB}" type="slidenum">
              <a:rPr lang="en-US" smtClean="0"/>
              <a:t>‹#›</a:t>
            </a:fld>
            <a:endParaRPr lang="en-US"/>
          </a:p>
        </p:txBody>
      </p:sp>
    </p:spTree>
    <p:extLst>
      <p:ext uri="{BB962C8B-B14F-4D97-AF65-F5344CB8AC3E}">
        <p14:creationId xmlns:p14="http://schemas.microsoft.com/office/powerpoint/2010/main" val="28918787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B1AE23-6721-4645-BEC0-21D6D95CB7DB}" type="slidenum">
              <a:rPr lang="en-US" smtClean="0"/>
              <a:t>5</a:t>
            </a:fld>
            <a:endParaRPr lang="en-US"/>
          </a:p>
        </p:txBody>
      </p:sp>
    </p:spTree>
    <p:extLst>
      <p:ext uri="{BB962C8B-B14F-4D97-AF65-F5344CB8AC3E}">
        <p14:creationId xmlns:p14="http://schemas.microsoft.com/office/powerpoint/2010/main" val="5419003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1/25/2023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1/25/2023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1/25/2023</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mailto:sbest@mckinneytexas.org"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s://www.knightfoundation.org/grants/20094646/" TargetMode="External"/><Relationship Id="rId7" Type="http://schemas.openxmlformats.org/officeDocument/2006/relationships/hyperlink" Target="http://nobaproject.com/modules/helping-and-prosocial-behavior" TargetMode="External"/><Relationship Id="rId2" Type="http://schemas.openxmlformats.org/officeDocument/2006/relationships/image" Target="../media/image1.0"/><Relationship Id="rId1" Type="http://schemas.openxmlformats.org/officeDocument/2006/relationships/slideLayout" Target="../slideLayouts/slideLayout3.xml"/><Relationship Id="rId6" Type="http://schemas.openxmlformats.org/officeDocument/2006/relationships/image" Target="../media/image3.jpg"/><Relationship Id="rId5" Type="http://schemas.openxmlformats.org/officeDocument/2006/relationships/hyperlink" Target="https://www.flickr.com/photos/dfid/15278030225" TargetMode="External"/><Relationship Id="rId4"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useBgFill="1">
        <p:nvSpPr>
          <p:cNvPr id="67" name="Rectangle 48">
            <a:extLst>
              <a:ext uri="{FF2B5EF4-FFF2-40B4-BE49-F238E27FC236}">
                <a16:creationId xmlns:a16="http://schemas.microsoft.com/office/drawing/2014/main" id="{7509B08A-C1EC-478C-86AF-60ADE06D9B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a:extLst>
              <a:ext uri="{FF2B5EF4-FFF2-40B4-BE49-F238E27FC236}">
                <a16:creationId xmlns:a16="http://schemas.microsoft.com/office/drawing/2014/main" id="{1193B043-B5C2-4836-8F88-4D87CEBE672F}"/>
              </a:ext>
            </a:extLst>
          </p:cNvPr>
          <p:cNvSpPr>
            <a:spLocks noGrp="1"/>
          </p:cNvSpPr>
          <p:nvPr>
            <p:ph type="title"/>
          </p:nvPr>
        </p:nvSpPr>
        <p:spPr>
          <a:xfrm>
            <a:off x="640290" y="685800"/>
            <a:ext cx="4818656" cy="4603749"/>
          </a:xfrm>
        </p:spPr>
        <p:txBody>
          <a:bodyPr>
            <a:normAutofit/>
          </a:bodyPr>
          <a:lstStyle/>
          <a:p>
            <a:pPr algn="ctr"/>
            <a:r>
              <a:rPr lang="en-US" sz="4000" b="1" dirty="0"/>
              <a:t>Understanding census data</a:t>
            </a:r>
            <a:br>
              <a:rPr lang="en-US" sz="4000" b="1" dirty="0"/>
            </a:br>
            <a:br>
              <a:rPr lang="en-US" sz="4000" b="1" dirty="0"/>
            </a:br>
            <a:r>
              <a:rPr lang="en-US" sz="4000" b="1" dirty="0"/>
              <a:t>a summary overview</a:t>
            </a:r>
          </a:p>
        </p:txBody>
      </p:sp>
      <p:sp>
        <p:nvSpPr>
          <p:cNvPr id="68" name="Rectangle 50">
            <a:extLst>
              <a:ext uri="{FF2B5EF4-FFF2-40B4-BE49-F238E27FC236}">
                <a16:creationId xmlns:a16="http://schemas.microsoft.com/office/drawing/2014/main" id="{221CC330-4259-4C32-BF8B-5FE13FFABB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5999" y="0"/>
            <a:ext cx="6096001" cy="6858000"/>
          </a:xfrm>
          <a:prstGeom prst="rect">
            <a:avLst/>
          </a:prstGeom>
          <a:solidFill>
            <a:schemeClr val="bg2">
              <a:alpha val="97000"/>
            </a:schemeClr>
          </a:solidFill>
          <a:ln>
            <a:noFill/>
          </a:ln>
          <a:effectLst/>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dirty="0"/>
          </a:p>
        </p:txBody>
      </p:sp>
      <p:sp>
        <p:nvSpPr>
          <p:cNvPr id="69" name="Content Placeholder 36">
            <a:extLst>
              <a:ext uri="{FF2B5EF4-FFF2-40B4-BE49-F238E27FC236}">
                <a16:creationId xmlns:a16="http://schemas.microsoft.com/office/drawing/2014/main" id="{27806F7F-2380-46CC-90AC-46A5A4973706}"/>
              </a:ext>
            </a:extLst>
          </p:cNvPr>
          <p:cNvSpPr>
            <a:spLocks noGrp="1"/>
          </p:cNvSpPr>
          <p:nvPr>
            <p:ph idx="1"/>
          </p:nvPr>
        </p:nvSpPr>
        <p:spPr>
          <a:xfrm>
            <a:off x="6288766" y="1515979"/>
            <a:ext cx="5903234" cy="4603750"/>
          </a:xfrm>
        </p:spPr>
        <p:txBody>
          <a:bodyPr>
            <a:normAutofit/>
          </a:bodyPr>
          <a:lstStyle/>
          <a:p>
            <a:pPr marL="0" indent="0">
              <a:spcBef>
                <a:spcPts val="0"/>
              </a:spcBef>
              <a:spcAft>
                <a:spcPts val="0"/>
              </a:spcAft>
              <a:buNone/>
            </a:pPr>
            <a:r>
              <a:rPr lang="en-US" sz="1800" dirty="0">
                <a:solidFill>
                  <a:schemeClr val="tx1"/>
                </a:solidFill>
              </a:rPr>
              <a:t>National Community Development Association</a:t>
            </a:r>
          </a:p>
          <a:p>
            <a:pPr marL="0" indent="0">
              <a:spcBef>
                <a:spcPts val="0"/>
              </a:spcBef>
              <a:spcAft>
                <a:spcPts val="0"/>
              </a:spcAft>
              <a:buNone/>
            </a:pPr>
            <a:r>
              <a:rPr lang="en-US" dirty="0">
                <a:solidFill>
                  <a:schemeClr val="tx1"/>
                </a:solidFill>
              </a:rPr>
              <a:t>Winter Legislative Conference</a:t>
            </a:r>
          </a:p>
          <a:p>
            <a:pPr marL="0" indent="0">
              <a:spcBef>
                <a:spcPts val="0"/>
              </a:spcBef>
              <a:spcAft>
                <a:spcPts val="0"/>
              </a:spcAft>
              <a:buNone/>
            </a:pPr>
            <a:r>
              <a:rPr lang="en-US" dirty="0">
                <a:solidFill>
                  <a:schemeClr val="tx1"/>
                </a:solidFill>
              </a:rPr>
              <a:t>January 25, 2023</a:t>
            </a:r>
          </a:p>
          <a:p>
            <a:pPr marL="0" indent="0">
              <a:spcBef>
                <a:spcPts val="0"/>
              </a:spcBef>
              <a:spcAft>
                <a:spcPts val="0"/>
              </a:spcAft>
              <a:buNone/>
            </a:pPr>
            <a:r>
              <a:rPr lang="en-US" dirty="0">
                <a:solidFill>
                  <a:schemeClr val="tx1"/>
                </a:solidFill>
              </a:rPr>
              <a:t>Holiday Inn Capital, Congressional  I Room</a:t>
            </a:r>
          </a:p>
          <a:p>
            <a:pPr marL="0" indent="0">
              <a:spcBef>
                <a:spcPts val="0"/>
              </a:spcBef>
              <a:spcAft>
                <a:spcPts val="0"/>
              </a:spcAft>
              <a:buNone/>
            </a:pPr>
            <a:r>
              <a:rPr lang="en-US" dirty="0">
                <a:solidFill>
                  <a:schemeClr val="tx1"/>
                </a:solidFill>
              </a:rPr>
              <a:t>Washington, DC</a:t>
            </a:r>
          </a:p>
          <a:p>
            <a:endParaRPr lang="en-US" dirty="0">
              <a:solidFill>
                <a:schemeClr val="tx1"/>
              </a:solidFill>
            </a:endParaRPr>
          </a:p>
          <a:p>
            <a:endParaRPr lang="en-US" dirty="0">
              <a:solidFill>
                <a:schemeClr val="tx1"/>
              </a:solidFill>
            </a:endParaRPr>
          </a:p>
          <a:p>
            <a:endParaRPr lang="en-US" dirty="0">
              <a:solidFill>
                <a:schemeClr val="tx1"/>
              </a:solidFill>
            </a:endParaRPr>
          </a:p>
          <a:p>
            <a:pPr marL="0" indent="0">
              <a:spcBef>
                <a:spcPts val="0"/>
              </a:spcBef>
              <a:spcAft>
                <a:spcPts val="0"/>
              </a:spcAft>
              <a:buNone/>
            </a:pPr>
            <a:r>
              <a:rPr lang="en-US" dirty="0">
                <a:solidFill>
                  <a:schemeClr val="tx1"/>
                </a:solidFill>
              </a:rPr>
              <a:t>Shirletta Best</a:t>
            </a:r>
          </a:p>
          <a:p>
            <a:pPr marL="0" indent="0">
              <a:spcBef>
                <a:spcPts val="0"/>
              </a:spcBef>
              <a:spcAft>
                <a:spcPts val="0"/>
              </a:spcAft>
              <a:buNone/>
            </a:pPr>
            <a:r>
              <a:rPr lang="en-US" dirty="0">
                <a:solidFill>
                  <a:schemeClr val="tx1"/>
                </a:solidFill>
              </a:rPr>
              <a:t>Community Services Administrator</a:t>
            </a:r>
          </a:p>
          <a:p>
            <a:pPr marL="0" indent="0">
              <a:spcBef>
                <a:spcPts val="0"/>
              </a:spcBef>
              <a:spcAft>
                <a:spcPts val="0"/>
              </a:spcAft>
              <a:buNone/>
            </a:pPr>
            <a:r>
              <a:rPr lang="en-US" dirty="0">
                <a:solidFill>
                  <a:schemeClr val="tx1"/>
                </a:solidFill>
              </a:rPr>
              <a:t>City of McKinney, Texas</a:t>
            </a:r>
          </a:p>
        </p:txBody>
      </p:sp>
    </p:spTree>
    <p:extLst>
      <p:ext uri="{BB962C8B-B14F-4D97-AF65-F5344CB8AC3E}">
        <p14:creationId xmlns:p14="http://schemas.microsoft.com/office/powerpoint/2010/main" val="35933630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cxnSp>
        <p:nvCxnSpPr>
          <p:cNvPr id="38" name="Straight Connector 7">
            <a:extLst>
              <a:ext uri="{FF2B5EF4-FFF2-40B4-BE49-F238E27FC236}">
                <a16:creationId xmlns:a16="http://schemas.microsoft.com/office/drawing/2014/main" id="{FEB90296-CFE0-401D-9CA3-32966EC4F01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9" name="Straight Connector 9">
            <a:extLst>
              <a:ext uri="{FF2B5EF4-FFF2-40B4-BE49-F238E27FC236}">
                <a16:creationId xmlns:a16="http://schemas.microsoft.com/office/drawing/2014/main" id="{08C9B4EE-7611-4ED9-B356-7BDD377C39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0" name="Straight Connector 11">
            <a:extLst>
              <a:ext uri="{FF2B5EF4-FFF2-40B4-BE49-F238E27FC236}">
                <a16:creationId xmlns:a16="http://schemas.microsoft.com/office/drawing/2014/main" id="{4A4F266A-F2F7-47CD-8BBC-E3777E982FD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1" name="Straight Connector 13">
            <a:extLst>
              <a:ext uri="{FF2B5EF4-FFF2-40B4-BE49-F238E27FC236}">
                <a16:creationId xmlns:a16="http://schemas.microsoft.com/office/drawing/2014/main" id="{20D69C80-8919-4A32-B897-F2A21F94057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2" name="Straight Connector 15">
            <a:extLst>
              <a:ext uri="{FF2B5EF4-FFF2-40B4-BE49-F238E27FC236}">
                <a16:creationId xmlns:a16="http://schemas.microsoft.com/office/drawing/2014/main" id="{F427B072-CC5B-481B-9719-8CD4C54444B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 useBgFill="1">
        <p:nvSpPr>
          <p:cNvPr id="43" name="Rectangle 17">
            <a:extLst>
              <a:ext uri="{FF2B5EF4-FFF2-40B4-BE49-F238E27FC236}">
                <a16:creationId xmlns:a16="http://schemas.microsoft.com/office/drawing/2014/main" id="{EB88142C-D3C4-43DC-A844-A7D9ECB0F5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5488924-2B1F-4D5F-963F-E0C30254E957}"/>
              </a:ext>
            </a:extLst>
          </p:cNvPr>
          <p:cNvSpPr>
            <a:spLocks noGrp="1"/>
          </p:cNvSpPr>
          <p:nvPr>
            <p:ph type="title"/>
          </p:nvPr>
        </p:nvSpPr>
        <p:spPr>
          <a:xfrm>
            <a:off x="684213" y="685799"/>
            <a:ext cx="4781147" cy="4892676"/>
          </a:xfrm>
        </p:spPr>
        <p:txBody>
          <a:bodyPr vert="horz" lIns="91440" tIns="45720" rIns="91440" bIns="45720" rtlCol="0" anchor="ctr">
            <a:normAutofit/>
          </a:bodyPr>
          <a:lstStyle/>
          <a:p>
            <a:pPr algn="r"/>
            <a:r>
              <a:rPr lang="en-US" sz="5200" dirty="0"/>
              <a:t>Contact information</a:t>
            </a:r>
            <a:br>
              <a:rPr lang="en-US" sz="5200" dirty="0"/>
            </a:br>
            <a:endParaRPr lang="en-US" sz="5200" dirty="0"/>
          </a:p>
        </p:txBody>
      </p:sp>
      <p:sp>
        <p:nvSpPr>
          <p:cNvPr id="44" name="Rectangle 19">
            <a:extLst>
              <a:ext uri="{FF2B5EF4-FFF2-40B4-BE49-F238E27FC236}">
                <a16:creationId xmlns:a16="http://schemas.microsoft.com/office/drawing/2014/main" id="{416DC9EF-092A-4FEF-8A40-0E509CA798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5999" y="0"/>
            <a:ext cx="6096001" cy="6858000"/>
          </a:xfrm>
          <a:prstGeom prst="rect">
            <a:avLst/>
          </a:prstGeom>
          <a:solidFill>
            <a:schemeClr val="bg2">
              <a:alpha val="97000"/>
            </a:schemeClr>
          </a:solidFill>
          <a:ln>
            <a:noFill/>
          </a:ln>
          <a:effectLst/>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dirty="0"/>
          </a:p>
        </p:txBody>
      </p:sp>
      <p:sp>
        <p:nvSpPr>
          <p:cNvPr id="3" name="Text Placeholder 2">
            <a:extLst>
              <a:ext uri="{FF2B5EF4-FFF2-40B4-BE49-F238E27FC236}">
                <a16:creationId xmlns:a16="http://schemas.microsoft.com/office/drawing/2014/main" id="{8F78BAF7-F9F3-4BC9-8376-AD785D92AB1B}"/>
              </a:ext>
            </a:extLst>
          </p:cNvPr>
          <p:cNvSpPr>
            <a:spLocks noGrp="1"/>
          </p:cNvSpPr>
          <p:nvPr>
            <p:ph type="body" idx="1"/>
          </p:nvPr>
        </p:nvSpPr>
        <p:spPr>
          <a:xfrm>
            <a:off x="6491625" y="685799"/>
            <a:ext cx="4816572" cy="4869981"/>
          </a:xfrm>
        </p:spPr>
        <p:txBody>
          <a:bodyPr vert="horz" lIns="91440" tIns="45720" rIns="91440" bIns="45720" rtlCol="0" anchor="ctr">
            <a:normAutofit/>
          </a:bodyPr>
          <a:lstStyle/>
          <a:p>
            <a:pPr>
              <a:lnSpc>
                <a:spcPct val="90000"/>
              </a:lnSpc>
            </a:pPr>
            <a:endParaRPr lang="en-US" sz="2400" b="1" dirty="0">
              <a:solidFill>
                <a:schemeClr val="tx1">
                  <a:lumMod val="95000"/>
                </a:schemeClr>
              </a:solidFill>
            </a:endParaRPr>
          </a:p>
          <a:p>
            <a:pPr>
              <a:lnSpc>
                <a:spcPct val="90000"/>
              </a:lnSpc>
            </a:pPr>
            <a:r>
              <a:rPr lang="en-US" sz="2400" b="1" dirty="0">
                <a:solidFill>
                  <a:schemeClr val="tx1">
                    <a:lumMod val="95000"/>
                  </a:schemeClr>
                </a:solidFill>
              </a:rPr>
              <a:t>Shirletta Best</a:t>
            </a:r>
          </a:p>
          <a:p>
            <a:pPr>
              <a:lnSpc>
                <a:spcPct val="90000"/>
              </a:lnSpc>
            </a:pPr>
            <a:r>
              <a:rPr lang="en-US" sz="2400" b="1" dirty="0">
                <a:solidFill>
                  <a:schemeClr val="tx1">
                    <a:lumMod val="95000"/>
                  </a:schemeClr>
                </a:solidFill>
              </a:rPr>
              <a:t>Community Services Administrator</a:t>
            </a:r>
          </a:p>
          <a:p>
            <a:pPr>
              <a:lnSpc>
                <a:spcPct val="90000"/>
              </a:lnSpc>
            </a:pPr>
            <a:r>
              <a:rPr lang="en-US" sz="2400" b="1" dirty="0">
                <a:solidFill>
                  <a:schemeClr val="tx1">
                    <a:lumMod val="95000"/>
                  </a:schemeClr>
                </a:solidFill>
                <a:hlinkClick r:id="rId2">
                  <a:extLst>
                    <a:ext uri="{A12FA001-AC4F-418D-AE19-62706E023703}">
                      <ahyp:hlinkClr xmlns:ahyp="http://schemas.microsoft.com/office/drawing/2018/hyperlinkcolor" val="tx"/>
                    </a:ext>
                  </a:extLst>
                </a:hlinkClick>
              </a:rPr>
              <a:t>sbest@mckinneytexas.org</a:t>
            </a:r>
            <a:endParaRPr lang="en-US" sz="2400" b="1" dirty="0">
              <a:solidFill>
                <a:schemeClr val="tx1">
                  <a:lumMod val="95000"/>
                </a:schemeClr>
              </a:solidFill>
            </a:endParaRPr>
          </a:p>
          <a:p>
            <a:pPr>
              <a:lnSpc>
                <a:spcPct val="90000"/>
              </a:lnSpc>
            </a:pPr>
            <a:r>
              <a:rPr lang="en-US" sz="2400" b="1" dirty="0">
                <a:solidFill>
                  <a:schemeClr val="tx1">
                    <a:lumMod val="95000"/>
                  </a:schemeClr>
                </a:solidFill>
              </a:rPr>
              <a:t>Phone:  972-547-7577</a:t>
            </a:r>
          </a:p>
        </p:txBody>
      </p:sp>
    </p:spTree>
    <p:extLst>
      <p:ext uri="{BB962C8B-B14F-4D97-AF65-F5344CB8AC3E}">
        <p14:creationId xmlns:p14="http://schemas.microsoft.com/office/powerpoint/2010/main" val="8498901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cxnSp>
        <p:nvCxnSpPr>
          <p:cNvPr id="10" name="Straight Connector 9">
            <a:extLst>
              <a:ext uri="{FF2B5EF4-FFF2-40B4-BE49-F238E27FC236}">
                <a16:creationId xmlns:a16="http://schemas.microsoft.com/office/drawing/2014/main" id="{FEB90296-CFE0-401D-9CA3-32966EC4F01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08C9B4EE-7611-4ED9-B356-7BDD377C39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4A4F266A-F2F7-47CD-8BBC-E3777E982FD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20D69C80-8919-4A32-B897-F2A21F94057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F427B072-CC5B-481B-9719-8CD4C54444B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 useBgFill="1">
        <p:nvSpPr>
          <p:cNvPr id="20" name="Rectangle 19">
            <a:extLst>
              <a:ext uri="{FF2B5EF4-FFF2-40B4-BE49-F238E27FC236}">
                <a16:creationId xmlns:a16="http://schemas.microsoft.com/office/drawing/2014/main" id="{EB88142C-D3C4-43DC-A844-A7D9ECB0F5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itle 4">
            <a:extLst>
              <a:ext uri="{FF2B5EF4-FFF2-40B4-BE49-F238E27FC236}">
                <a16:creationId xmlns:a16="http://schemas.microsoft.com/office/drawing/2014/main" id="{ED43E024-F0DE-4419-BD04-3445BCB4D9EB}"/>
              </a:ext>
            </a:extLst>
          </p:cNvPr>
          <p:cNvSpPr>
            <a:spLocks noGrp="1"/>
          </p:cNvSpPr>
          <p:nvPr>
            <p:ph type="title"/>
          </p:nvPr>
        </p:nvSpPr>
        <p:spPr>
          <a:xfrm>
            <a:off x="684213" y="685799"/>
            <a:ext cx="4781147" cy="4892676"/>
          </a:xfrm>
        </p:spPr>
        <p:txBody>
          <a:bodyPr vert="horz" lIns="91440" tIns="45720" rIns="91440" bIns="45720" rtlCol="0" anchor="ctr">
            <a:normAutofit/>
          </a:bodyPr>
          <a:lstStyle/>
          <a:p>
            <a:pPr algn="ctr"/>
            <a:r>
              <a:rPr lang="en-US" sz="5200" dirty="0"/>
              <a:t>Census data.</a:t>
            </a:r>
          </a:p>
        </p:txBody>
      </p:sp>
      <p:sp>
        <p:nvSpPr>
          <p:cNvPr id="22" name="Rectangle 21">
            <a:extLst>
              <a:ext uri="{FF2B5EF4-FFF2-40B4-BE49-F238E27FC236}">
                <a16:creationId xmlns:a16="http://schemas.microsoft.com/office/drawing/2014/main" id="{416DC9EF-092A-4FEF-8A40-0E509CA798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5999" y="0"/>
            <a:ext cx="6096001" cy="6858000"/>
          </a:xfrm>
          <a:prstGeom prst="rect">
            <a:avLst/>
          </a:prstGeom>
          <a:solidFill>
            <a:schemeClr val="bg2">
              <a:alpha val="97000"/>
            </a:schemeClr>
          </a:solidFill>
          <a:ln>
            <a:noFill/>
          </a:ln>
          <a:effectLst/>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dirty="0"/>
          </a:p>
        </p:txBody>
      </p:sp>
      <p:sp>
        <p:nvSpPr>
          <p:cNvPr id="3" name="Text Placeholder 2">
            <a:extLst>
              <a:ext uri="{FF2B5EF4-FFF2-40B4-BE49-F238E27FC236}">
                <a16:creationId xmlns:a16="http://schemas.microsoft.com/office/drawing/2014/main" id="{22F2C033-5589-460E-8258-19459B329D2A}"/>
              </a:ext>
            </a:extLst>
          </p:cNvPr>
          <p:cNvSpPr>
            <a:spLocks noGrp="1"/>
          </p:cNvSpPr>
          <p:nvPr>
            <p:ph type="body" idx="1"/>
          </p:nvPr>
        </p:nvSpPr>
        <p:spPr>
          <a:xfrm>
            <a:off x="6491624" y="685799"/>
            <a:ext cx="5276306" cy="4869981"/>
          </a:xfrm>
        </p:spPr>
        <p:txBody>
          <a:bodyPr vert="horz" lIns="91440" tIns="45720" rIns="91440" bIns="45720" rtlCol="0" anchor="ctr">
            <a:normAutofit/>
          </a:bodyPr>
          <a:lstStyle/>
          <a:p>
            <a:pPr>
              <a:lnSpc>
                <a:spcPct val="90000"/>
              </a:lnSpc>
            </a:pPr>
            <a:endParaRPr lang="en-US" altLang="en-US" sz="2200" b="1" dirty="0">
              <a:solidFill>
                <a:schemeClr val="tx2">
                  <a:lumMod val="60000"/>
                  <a:lumOff val="40000"/>
                </a:schemeClr>
              </a:solidFill>
            </a:endParaRPr>
          </a:p>
          <a:p>
            <a:pPr>
              <a:lnSpc>
                <a:spcPct val="90000"/>
              </a:lnSpc>
            </a:pPr>
            <a:r>
              <a:rPr lang="en-US" altLang="en-US" sz="2200" dirty="0">
                <a:solidFill>
                  <a:schemeClr val="tx2">
                    <a:lumMod val="60000"/>
                    <a:lumOff val="40000"/>
                  </a:schemeClr>
                </a:solidFill>
              </a:rPr>
              <a:t>Helping you to tell your story about community needs</a:t>
            </a:r>
          </a:p>
          <a:p>
            <a:pPr>
              <a:lnSpc>
                <a:spcPct val="90000"/>
              </a:lnSpc>
            </a:pPr>
            <a:r>
              <a:rPr lang="en-US" altLang="en-US" sz="2200" dirty="0">
                <a:solidFill>
                  <a:schemeClr val="tx2">
                    <a:lumMod val="60000"/>
                    <a:lumOff val="40000"/>
                  </a:schemeClr>
                </a:solidFill>
              </a:rPr>
              <a:t>The support you need for data-driven decision making</a:t>
            </a:r>
          </a:p>
          <a:p>
            <a:pPr>
              <a:lnSpc>
                <a:spcPct val="90000"/>
              </a:lnSpc>
            </a:pPr>
            <a:r>
              <a:rPr lang="en-US" altLang="en-US" sz="2200" dirty="0">
                <a:solidFill>
                  <a:schemeClr val="tx2">
                    <a:lumMod val="60000"/>
                    <a:lumOff val="40000"/>
                  </a:schemeClr>
                </a:solidFill>
              </a:rPr>
              <a:t>Allows you to see growth in your population, housing, characteristics in helping your program grow. </a:t>
            </a:r>
          </a:p>
        </p:txBody>
      </p:sp>
    </p:spTree>
    <p:extLst>
      <p:ext uri="{BB962C8B-B14F-4D97-AF65-F5344CB8AC3E}">
        <p14:creationId xmlns:p14="http://schemas.microsoft.com/office/powerpoint/2010/main" val="32345758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cxnSp>
        <p:nvCxnSpPr>
          <p:cNvPr id="166" name="Straight Connector 165">
            <a:extLst>
              <a:ext uri="{FF2B5EF4-FFF2-40B4-BE49-F238E27FC236}">
                <a16:creationId xmlns:a16="http://schemas.microsoft.com/office/drawing/2014/main" id="{FD6CD0A5-6C83-427D-AB05-3BE0E15A7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68" name="Straight Connector 167">
            <a:extLst>
              <a:ext uri="{FF2B5EF4-FFF2-40B4-BE49-F238E27FC236}">
                <a16:creationId xmlns:a16="http://schemas.microsoft.com/office/drawing/2014/main" id="{6B6653D5-62D5-45D6-B95A-38FB56233DD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0" name="Straight Connector 169">
            <a:extLst>
              <a:ext uri="{FF2B5EF4-FFF2-40B4-BE49-F238E27FC236}">
                <a16:creationId xmlns:a16="http://schemas.microsoft.com/office/drawing/2014/main" id="{B17B25F5-9024-4196-BF35-911797D0B1E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7" name="Straight Connector 171">
            <a:extLst>
              <a:ext uri="{FF2B5EF4-FFF2-40B4-BE49-F238E27FC236}">
                <a16:creationId xmlns:a16="http://schemas.microsoft.com/office/drawing/2014/main" id="{C3C23CF1-A0CB-42AA-A759-E1937CA848A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8" name="Straight Connector 173">
            <a:extLst>
              <a:ext uri="{FF2B5EF4-FFF2-40B4-BE49-F238E27FC236}">
                <a16:creationId xmlns:a16="http://schemas.microsoft.com/office/drawing/2014/main" id="{12A51285-560A-444D-A414-2428698DB16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 useBgFill="1">
        <p:nvSpPr>
          <p:cNvPr id="229" name="Rectangle 175">
            <a:extLst>
              <a:ext uri="{FF2B5EF4-FFF2-40B4-BE49-F238E27FC236}">
                <a16:creationId xmlns:a16="http://schemas.microsoft.com/office/drawing/2014/main" id="{618E37DE-4710-4167-AE83-47DE5752DF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a:extLst>
              <a:ext uri="{FF2B5EF4-FFF2-40B4-BE49-F238E27FC236}">
                <a16:creationId xmlns:a16="http://schemas.microsoft.com/office/drawing/2014/main" id="{E8EAEAFF-AD27-4F55-A73E-A5E57904EED9}"/>
              </a:ext>
            </a:extLst>
          </p:cNvPr>
          <p:cNvSpPr>
            <a:spLocks noGrp="1"/>
          </p:cNvSpPr>
          <p:nvPr>
            <p:ph type="body" idx="1"/>
          </p:nvPr>
        </p:nvSpPr>
        <p:spPr>
          <a:xfrm>
            <a:off x="5242341" y="283634"/>
            <a:ext cx="6167930" cy="2285999"/>
          </a:xfrm>
        </p:spPr>
        <p:txBody>
          <a:bodyPr vert="horz" lIns="91440" tIns="45720" rIns="91440" bIns="45720" rtlCol="0" anchor="t">
            <a:noAutofit/>
          </a:bodyPr>
          <a:lstStyle/>
          <a:p>
            <a:pPr>
              <a:lnSpc>
                <a:spcPct val="90000"/>
              </a:lnSpc>
            </a:pPr>
            <a:r>
              <a:rPr lang="en-US" b="1" dirty="0">
                <a:solidFill>
                  <a:schemeClr val="tx1"/>
                </a:solidFill>
              </a:rPr>
              <a:t>As we know: </a:t>
            </a:r>
          </a:p>
          <a:p>
            <a:pPr>
              <a:lnSpc>
                <a:spcPct val="90000"/>
              </a:lnSpc>
            </a:pPr>
            <a:r>
              <a:rPr lang="en-US" sz="2400" dirty="0">
                <a:solidFill>
                  <a:schemeClr val="tx1"/>
                </a:solidFill>
              </a:rPr>
              <a:t>The CDBG Entitlement Program provides annual grants on a formula basis to entitled cities and counties to develop viable urban communities by providing decent housing and a suitable living environment, and </a:t>
            </a:r>
            <a:r>
              <a:rPr lang="en-US" sz="2400" b="1" dirty="0">
                <a:solidFill>
                  <a:schemeClr val="tx1"/>
                </a:solidFill>
              </a:rPr>
              <a:t>by expanding economic opportunities</a:t>
            </a:r>
            <a:r>
              <a:rPr lang="en-US" sz="2400" dirty="0">
                <a:solidFill>
                  <a:schemeClr val="tx1"/>
                </a:solidFill>
              </a:rPr>
              <a:t>, principally for low- and moderate-income persons.</a:t>
            </a:r>
          </a:p>
          <a:p>
            <a:pPr>
              <a:lnSpc>
                <a:spcPct val="90000"/>
              </a:lnSpc>
            </a:pPr>
            <a:r>
              <a:rPr lang="en-US" sz="2400" dirty="0">
                <a:solidFill>
                  <a:schemeClr val="tx1"/>
                </a:solidFill>
              </a:rPr>
              <a:t>HUD uses census data to determine the formula in funding, and the determination of need for programs.</a:t>
            </a:r>
          </a:p>
          <a:p>
            <a:pPr>
              <a:lnSpc>
                <a:spcPct val="90000"/>
              </a:lnSpc>
            </a:pPr>
            <a:r>
              <a:rPr lang="en-US" sz="2400" dirty="0">
                <a:solidFill>
                  <a:schemeClr val="tx1"/>
                </a:solidFill>
              </a:rPr>
              <a:t>If they use it, so should you to make data- driven decisions in your program planning.</a:t>
            </a:r>
          </a:p>
          <a:p>
            <a:pPr>
              <a:lnSpc>
                <a:spcPct val="90000"/>
              </a:lnSpc>
            </a:pPr>
            <a:r>
              <a:rPr lang="en-US" dirty="0">
                <a:solidFill>
                  <a:schemeClr val="tx1"/>
                </a:solidFill>
              </a:rPr>
              <a:t> </a:t>
            </a:r>
          </a:p>
          <a:p>
            <a:pPr>
              <a:lnSpc>
                <a:spcPct val="90000"/>
              </a:lnSpc>
            </a:pPr>
            <a:r>
              <a:rPr lang="en-US" dirty="0"/>
              <a:t> </a:t>
            </a:r>
          </a:p>
        </p:txBody>
      </p:sp>
      <p:pic>
        <p:nvPicPr>
          <p:cNvPr id="5" name="Picture 4" descr="A close up of a busy city street&#10;&#10;Description automatically generated">
            <a:extLst>
              <a:ext uri="{FF2B5EF4-FFF2-40B4-BE49-F238E27FC236}">
                <a16:creationId xmlns:a16="http://schemas.microsoft.com/office/drawing/2014/main" id="{64B59D7E-D6FD-4D77-9B1A-73E42935AE35}"/>
              </a:ext>
            </a:extLst>
          </p:cNvPr>
          <p:cNvPicPr>
            <a:picLocks noChangeAspect="1"/>
          </p:cNvPicPr>
          <p:nvPr/>
        </p:nvPicPr>
        <p:blipFill rotWithShape="1">
          <a:blip r:embed="rId2">
            <a:extLst>
              <a:ext uri="{837473B0-CC2E-450A-ABE3-18F120FF3D39}">
                <a1611:picAttrSrcUrl xmlns:a1611="http://schemas.microsoft.com/office/drawing/2016/11/main" r:id="rId3"/>
              </a:ext>
            </a:extLst>
          </a:blip>
          <a:srcRect t="12409" r="-2" b="-2"/>
          <a:stretch/>
        </p:blipFill>
        <p:spPr>
          <a:xfrm>
            <a:off x="20" y="10"/>
            <a:ext cx="4639713" cy="2285990"/>
          </a:xfrm>
          <a:prstGeom prst="rect">
            <a:avLst/>
          </a:prstGeom>
          <a:effectLst>
            <a:innerShdw blurRad="57150" dist="38100" dir="14460000">
              <a:prstClr val="black">
                <a:alpha val="70000"/>
              </a:prstClr>
            </a:innerShdw>
          </a:effectLst>
        </p:spPr>
      </p:pic>
      <p:pic>
        <p:nvPicPr>
          <p:cNvPr id="11" name="Picture 10" descr="A picture containing person, child, indoor, bedroom&#10;&#10;Description automatically generated">
            <a:extLst>
              <a:ext uri="{FF2B5EF4-FFF2-40B4-BE49-F238E27FC236}">
                <a16:creationId xmlns:a16="http://schemas.microsoft.com/office/drawing/2014/main" id="{D8B7E05A-B655-45C2-943D-D9EDBDD7117F}"/>
              </a:ext>
            </a:extLst>
          </p:cNvPr>
          <p:cNvPicPr>
            <a:picLocks noChangeAspect="1"/>
          </p:cNvPicPr>
          <p:nvPr/>
        </p:nvPicPr>
        <p:blipFill rotWithShape="1">
          <a:blip r:embed="rId4">
            <a:extLst>
              <a:ext uri="{837473B0-CC2E-450A-ABE3-18F120FF3D39}">
                <a1611:picAttrSrcUrl xmlns:a1611="http://schemas.microsoft.com/office/drawing/2016/11/main" r:id="rId5"/>
              </a:ext>
            </a:extLst>
          </a:blip>
          <a:srcRect t="15449" r="-3" b="10685"/>
          <a:stretch/>
        </p:blipFill>
        <p:spPr>
          <a:xfrm>
            <a:off x="-3819" y="2286000"/>
            <a:ext cx="4636559" cy="2286000"/>
          </a:xfrm>
          <a:prstGeom prst="rect">
            <a:avLst/>
          </a:prstGeom>
          <a:effectLst>
            <a:innerShdw blurRad="57150" dist="38100" dir="14460000">
              <a:prstClr val="black">
                <a:alpha val="70000"/>
              </a:prstClr>
            </a:innerShdw>
          </a:effectLst>
        </p:spPr>
      </p:pic>
      <p:pic>
        <p:nvPicPr>
          <p:cNvPr id="14" name="Picture 13" descr="A group of people standing on top of a wooden fence&#10;&#10;Description automatically generated">
            <a:extLst>
              <a:ext uri="{FF2B5EF4-FFF2-40B4-BE49-F238E27FC236}">
                <a16:creationId xmlns:a16="http://schemas.microsoft.com/office/drawing/2014/main" id="{B6A7131E-DB8D-4870-A9A0-D3DD5E5915D4}"/>
              </a:ext>
            </a:extLst>
          </p:cNvPr>
          <p:cNvPicPr>
            <a:picLocks noChangeAspect="1"/>
          </p:cNvPicPr>
          <p:nvPr/>
        </p:nvPicPr>
        <p:blipFill rotWithShape="1">
          <a:blip r:embed="rId6">
            <a:extLst>
              <a:ext uri="{837473B0-CC2E-450A-ABE3-18F120FF3D39}">
                <a1611:picAttrSrcUrl xmlns:a1611="http://schemas.microsoft.com/office/drawing/2016/11/main" r:id="rId7"/>
              </a:ext>
            </a:extLst>
          </a:blip>
          <a:srcRect t="17813" r="-3" b="8597"/>
          <a:stretch/>
        </p:blipFill>
        <p:spPr>
          <a:xfrm>
            <a:off x="-3819" y="4572000"/>
            <a:ext cx="4636559" cy="2286000"/>
          </a:xfrm>
          <a:prstGeom prst="rect">
            <a:avLst/>
          </a:prstGeom>
          <a:effectLst>
            <a:innerShdw blurRad="57150" dist="38100" dir="14460000">
              <a:prstClr val="black">
                <a:alpha val="70000"/>
              </a:prstClr>
            </a:innerShdw>
          </a:effectLst>
        </p:spPr>
      </p:pic>
      <p:grpSp>
        <p:nvGrpSpPr>
          <p:cNvPr id="230" name="Group 177">
            <a:extLst>
              <a:ext uri="{FF2B5EF4-FFF2-40B4-BE49-F238E27FC236}">
                <a16:creationId xmlns:a16="http://schemas.microsoft.com/office/drawing/2014/main" id="{3C463717-5EB2-4C6C-8BB1-AF27FACB7FE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231" name="Straight Connector 178">
              <a:extLst>
                <a:ext uri="{FF2B5EF4-FFF2-40B4-BE49-F238E27FC236}">
                  <a16:creationId xmlns:a16="http://schemas.microsoft.com/office/drawing/2014/main" id="{9388FA13-A619-4520-A05E-918E852D58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2" name="Straight Connector 179">
              <a:extLst>
                <a:ext uri="{FF2B5EF4-FFF2-40B4-BE49-F238E27FC236}">
                  <a16:creationId xmlns:a16="http://schemas.microsoft.com/office/drawing/2014/main" id="{CF142BDF-1A8D-4991-A97C-31319D0900F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81" name="Straight Connector 180">
              <a:extLst>
                <a:ext uri="{FF2B5EF4-FFF2-40B4-BE49-F238E27FC236}">
                  <a16:creationId xmlns:a16="http://schemas.microsoft.com/office/drawing/2014/main" id="{EC03C136-3F5E-48B5-A4F0-A1FA25DFE53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82" name="Straight Connector 181">
              <a:extLst>
                <a:ext uri="{FF2B5EF4-FFF2-40B4-BE49-F238E27FC236}">
                  <a16:creationId xmlns:a16="http://schemas.microsoft.com/office/drawing/2014/main" id="{413F559C-6A30-4A09-A759-7FAF7C9F48C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3" name="Straight Connector 182">
              <a:extLst>
                <a:ext uri="{FF2B5EF4-FFF2-40B4-BE49-F238E27FC236}">
                  <a16:creationId xmlns:a16="http://schemas.microsoft.com/office/drawing/2014/main" id="{2205CA72-C3E6-4BF9-B055-3C19DAEDA8C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14611406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useBgFill="1">
        <p:nvSpPr>
          <p:cNvPr id="55" name="Rectangle 47">
            <a:extLst>
              <a:ext uri="{FF2B5EF4-FFF2-40B4-BE49-F238E27FC236}">
                <a16:creationId xmlns:a16="http://schemas.microsoft.com/office/drawing/2014/main" id="{290FE681-1E05-478A-89DC-5F7AB37CFD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a:extLst>
              <a:ext uri="{FF2B5EF4-FFF2-40B4-BE49-F238E27FC236}">
                <a16:creationId xmlns:a16="http://schemas.microsoft.com/office/drawing/2014/main" id="{20BC538B-B34F-446B-8B2E-73F5C72DEA01}"/>
              </a:ext>
            </a:extLst>
          </p:cNvPr>
          <p:cNvSpPr>
            <a:spLocks noGrp="1"/>
          </p:cNvSpPr>
          <p:nvPr>
            <p:ph type="title"/>
          </p:nvPr>
        </p:nvSpPr>
        <p:spPr>
          <a:xfrm>
            <a:off x="684212" y="685799"/>
            <a:ext cx="3747111" cy="4892040"/>
          </a:xfrm>
        </p:spPr>
        <p:txBody>
          <a:bodyPr>
            <a:normAutofit/>
          </a:bodyPr>
          <a:lstStyle/>
          <a:p>
            <a:pPr algn="r"/>
            <a:r>
              <a:rPr lang="en-US" dirty="0"/>
              <a:t>How </a:t>
            </a:r>
            <a:r>
              <a:rPr lang="en-US" dirty="0" err="1"/>
              <a:t>hud</a:t>
            </a:r>
            <a:r>
              <a:rPr lang="en-US" dirty="0"/>
              <a:t> uses census data </a:t>
            </a:r>
          </a:p>
        </p:txBody>
      </p:sp>
      <p:cxnSp>
        <p:nvCxnSpPr>
          <p:cNvPr id="56" name="Straight Connector 49">
            <a:extLst>
              <a:ext uri="{FF2B5EF4-FFF2-40B4-BE49-F238E27FC236}">
                <a16:creationId xmlns:a16="http://schemas.microsoft.com/office/drawing/2014/main" id="{2E2F21DC-5F0E-42CF-B89C-C1E25E175CB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0783" y="1532373"/>
            <a:ext cx="0" cy="3198892"/>
          </a:xfrm>
          <a:prstGeom prst="line">
            <a:avLst/>
          </a:prstGeom>
          <a:ln w="19050">
            <a:solidFill>
              <a:schemeClr val="tx1">
                <a:alpha val="60000"/>
              </a:schemeClr>
            </a:solidFill>
          </a:ln>
        </p:spPr>
        <p:style>
          <a:lnRef idx="1">
            <a:schemeClr val="accent1"/>
          </a:lnRef>
          <a:fillRef idx="0">
            <a:schemeClr val="accent1"/>
          </a:fillRef>
          <a:effectRef idx="0">
            <a:schemeClr val="accent1"/>
          </a:effectRef>
          <a:fontRef idx="minor">
            <a:schemeClr val="tx1"/>
          </a:fontRef>
        </p:style>
      </p:cxnSp>
      <p:sp>
        <p:nvSpPr>
          <p:cNvPr id="5" name="Content Placeholder 4">
            <a:extLst>
              <a:ext uri="{FF2B5EF4-FFF2-40B4-BE49-F238E27FC236}">
                <a16:creationId xmlns:a16="http://schemas.microsoft.com/office/drawing/2014/main" id="{611168FE-3A42-413D-9214-F11A20B4998C}"/>
              </a:ext>
            </a:extLst>
          </p:cNvPr>
          <p:cNvSpPr>
            <a:spLocks noGrp="1"/>
          </p:cNvSpPr>
          <p:nvPr>
            <p:ph idx="1"/>
          </p:nvPr>
        </p:nvSpPr>
        <p:spPr>
          <a:xfrm>
            <a:off x="4979961" y="685799"/>
            <a:ext cx="6929271" cy="4892040"/>
          </a:xfrm>
        </p:spPr>
        <p:txBody>
          <a:bodyPr>
            <a:normAutofit lnSpcReduction="10000"/>
          </a:bodyPr>
          <a:lstStyle/>
          <a:p>
            <a:pPr marL="0" indent="0">
              <a:buNone/>
            </a:pPr>
            <a:endParaRPr lang="en-US" altLang="en-US" b="1" dirty="0">
              <a:solidFill>
                <a:schemeClr val="tx1"/>
              </a:solidFill>
            </a:endParaRPr>
          </a:p>
          <a:p>
            <a:pPr marL="0" indent="0">
              <a:buNone/>
            </a:pPr>
            <a:endParaRPr lang="en-US" altLang="en-US" b="1" dirty="0">
              <a:solidFill>
                <a:schemeClr val="tx1"/>
              </a:solidFill>
            </a:endParaRPr>
          </a:p>
          <a:p>
            <a:pPr marL="0" indent="0">
              <a:buNone/>
            </a:pPr>
            <a:endParaRPr lang="en-US" altLang="en-US" b="1" dirty="0">
              <a:solidFill>
                <a:schemeClr val="tx1"/>
              </a:solidFill>
            </a:endParaRPr>
          </a:p>
          <a:p>
            <a:pPr marL="0" indent="0">
              <a:buNone/>
            </a:pPr>
            <a:r>
              <a:rPr lang="en-US" altLang="en-US" sz="2400" b="1" dirty="0">
                <a:solidFill>
                  <a:schemeClr val="tx1"/>
                </a:solidFill>
              </a:rPr>
              <a:t>American Community Survey LMI Summary Data</a:t>
            </a:r>
          </a:p>
          <a:p>
            <a:pPr marL="0" indent="0">
              <a:buNone/>
            </a:pPr>
            <a:r>
              <a:rPr lang="en-US" altLang="en-US" sz="2400" b="1" dirty="0">
                <a:solidFill>
                  <a:schemeClr val="tx1"/>
                </a:solidFill>
              </a:rPr>
              <a:t>Disability Data, - Updates will come from Census 2020</a:t>
            </a:r>
          </a:p>
          <a:p>
            <a:pPr marL="0" indent="0">
              <a:buNone/>
            </a:pPr>
            <a:r>
              <a:rPr lang="en-US" altLang="en-US" sz="2400" b="1" dirty="0">
                <a:solidFill>
                  <a:schemeClr val="tx1"/>
                </a:solidFill>
              </a:rPr>
              <a:t>Summary Census Data : Race, Ethnicity, Housing , Poverty Status </a:t>
            </a:r>
          </a:p>
          <a:p>
            <a:pPr marL="0" indent="0">
              <a:buNone/>
            </a:pPr>
            <a:r>
              <a:rPr lang="en-US" altLang="en-US" sz="2400" b="1" dirty="0">
                <a:solidFill>
                  <a:schemeClr val="tx1"/>
                </a:solidFill>
              </a:rPr>
              <a:t>Income</a:t>
            </a:r>
          </a:p>
          <a:p>
            <a:pPr marL="0" indent="0">
              <a:buNone/>
            </a:pPr>
            <a:r>
              <a:rPr lang="en-US" altLang="en-US" sz="2400" b="1" dirty="0">
                <a:solidFill>
                  <a:schemeClr val="tx1"/>
                </a:solidFill>
              </a:rPr>
              <a:t>Internet, Computer Use</a:t>
            </a:r>
          </a:p>
          <a:p>
            <a:pPr marL="0" indent="0">
              <a:buNone/>
            </a:pPr>
            <a:endParaRPr lang="en-US" altLang="en-US" b="1" dirty="0">
              <a:solidFill>
                <a:schemeClr val="tx1"/>
              </a:solidFill>
            </a:endParaRPr>
          </a:p>
          <a:p>
            <a:endParaRPr lang="en-US" dirty="0">
              <a:solidFill>
                <a:schemeClr val="tx1"/>
              </a:solidFill>
            </a:endParaRPr>
          </a:p>
        </p:txBody>
      </p:sp>
    </p:spTree>
    <p:extLst>
      <p:ext uri="{BB962C8B-B14F-4D97-AF65-F5344CB8AC3E}">
        <p14:creationId xmlns:p14="http://schemas.microsoft.com/office/powerpoint/2010/main" val="10539119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cxnSp>
        <p:nvCxnSpPr>
          <p:cNvPr id="62" name="Straight Connector 64">
            <a:extLst>
              <a:ext uri="{FF2B5EF4-FFF2-40B4-BE49-F238E27FC236}">
                <a16:creationId xmlns:a16="http://schemas.microsoft.com/office/drawing/2014/main" id="{FEB90296-CFE0-401D-9CA3-32966EC4F01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3" name="Straight Connector 66">
            <a:extLst>
              <a:ext uri="{FF2B5EF4-FFF2-40B4-BE49-F238E27FC236}">
                <a16:creationId xmlns:a16="http://schemas.microsoft.com/office/drawing/2014/main" id="{08C9B4EE-7611-4ED9-B356-7BDD377C39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4" name="Straight Connector 68">
            <a:extLst>
              <a:ext uri="{FF2B5EF4-FFF2-40B4-BE49-F238E27FC236}">
                <a16:creationId xmlns:a16="http://schemas.microsoft.com/office/drawing/2014/main" id="{4A4F266A-F2F7-47CD-8BBC-E3777E982FD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6" name="Straight Connector 70">
            <a:extLst>
              <a:ext uri="{FF2B5EF4-FFF2-40B4-BE49-F238E27FC236}">
                <a16:creationId xmlns:a16="http://schemas.microsoft.com/office/drawing/2014/main" id="{20D69C80-8919-4A32-B897-F2A21F94057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8" name="Straight Connector 72">
            <a:extLst>
              <a:ext uri="{FF2B5EF4-FFF2-40B4-BE49-F238E27FC236}">
                <a16:creationId xmlns:a16="http://schemas.microsoft.com/office/drawing/2014/main" id="{F427B072-CC5B-481B-9719-8CD4C54444B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 useBgFill="1">
        <p:nvSpPr>
          <p:cNvPr id="70" name="Rectangle 74">
            <a:extLst>
              <a:ext uri="{FF2B5EF4-FFF2-40B4-BE49-F238E27FC236}">
                <a16:creationId xmlns:a16="http://schemas.microsoft.com/office/drawing/2014/main" id="{EB88142C-D3C4-43DC-A844-A7D9ECB0F5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6B58EED-00C7-4B52-9D01-4319E12C2C8C}"/>
              </a:ext>
            </a:extLst>
          </p:cNvPr>
          <p:cNvSpPr>
            <a:spLocks noGrp="1"/>
          </p:cNvSpPr>
          <p:nvPr>
            <p:ph type="title"/>
          </p:nvPr>
        </p:nvSpPr>
        <p:spPr>
          <a:xfrm>
            <a:off x="684213" y="685799"/>
            <a:ext cx="4781147" cy="4892676"/>
          </a:xfrm>
        </p:spPr>
        <p:txBody>
          <a:bodyPr vert="horz" lIns="91440" tIns="45720" rIns="91440" bIns="45720" rtlCol="0" anchor="ctr">
            <a:normAutofit/>
          </a:bodyPr>
          <a:lstStyle/>
          <a:p>
            <a:pPr algn="ctr">
              <a:lnSpc>
                <a:spcPct val="90000"/>
              </a:lnSpc>
            </a:pPr>
            <a:r>
              <a:rPr lang="en-US" b="1" dirty="0" err="1"/>
              <a:t>aCS</a:t>
            </a:r>
            <a:br>
              <a:rPr lang="en-US" b="1" dirty="0"/>
            </a:br>
            <a:br>
              <a:rPr lang="en-US" b="1" dirty="0"/>
            </a:br>
            <a:r>
              <a:rPr lang="en-US" b="1" dirty="0"/>
              <a:t> known as</a:t>
            </a:r>
            <a:br>
              <a:rPr lang="en-US" b="1" dirty="0"/>
            </a:br>
            <a:r>
              <a:rPr lang="en-US" b="1" dirty="0"/>
              <a:t>the American community survey </a:t>
            </a:r>
            <a:br>
              <a:rPr lang="en-US" dirty="0"/>
            </a:br>
            <a:endParaRPr lang="en-US" dirty="0"/>
          </a:p>
        </p:txBody>
      </p:sp>
      <p:sp>
        <p:nvSpPr>
          <p:cNvPr id="72" name="Rectangle 76">
            <a:extLst>
              <a:ext uri="{FF2B5EF4-FFF2-40B4-BE49-F238E27FC236}">
                <a16:creationId xmlns:a16="http://schemas.microsoft.com/office/drawing/2014/main" id="{416DC9EF-092A-4FEF-8A40-0E509CA798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5999" y="0"/>
            <a:ext cx="6096001" cy="6858000"/>
          </a:xfrm>
          <a:prstGeom prst="rect">
            <a:avLst/>
          </a:prstGeom>
          <a:solidFill>
            <a:schemeClr val="bg2">
              <a:alpha val="97000"/>
            </a:schemeClr>
          </a:solidFill>
          <a:ln>
            <a:noFill/>
          </a:ln>
          <a:effectLst/>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D7FAC7D5-4139-4727-BA7B-E827849DDD9D}"/>
              </a:ext>
            </a:extLst>
          </p:cNvPr>
          <p:cNvSpPr>
            <a:spLocks noGrp="1" noChangeArrowheads="1"/>
          </p:cNvSpPr>
          <p:nvPr>
            <p:ph type="body" idx="1"/>
          </p:nvPr>
        </p:nvSpPr>
        <p:spPr>
          <a:xfrm>
            <a:off x="6312665" y="685799"/>
            <a:ext cx="5737518" cy="4869981"/>
          </a:xfrm>
        </p:spPr>
        <p:txBody>
          <a:bodyPr vert="horz" lIns="91440" tIns="45720" rIns="91440" bIns="45720" rtlCol="0" anchor="ctr">
            <a:noAutofit/>
          </a:bodyPr>
          <a:lstStyle/>
          <a:p>
            <a:pPr>
              <a:lnSpc>
                <a:spcPct val="90000"/>
              </a:lnSpc>
            </a:pPr>
            <a:r>
              <a:rPr lang="en-US" altLang="en-US" sz="2000" dirty="0">
                <a:solidFill>
                  <a:schemeClr val="tx1"/>
                </a:solidFill>
              </a:rPr>
              <a:t>According to the U.S. Census Bureau, this is one of the most important data tools to access information on income, youth, age, education and other information. The ACS was conducted at the same time of Census 2020 .</a:t>
            </a:r>
          </a:p>
          <a:p>
            <a:pPr marL="342900" indent="-342900">
              <a:lnSpc>
                <a:spcPct val="90000"/>
              </a:lnSpc>
              <a:buFont typeface="Arial" panose="020B0604020202020204" pitchFamily="34" charset="0"/>
              <a:buChar char="•"/>
            </a:pPr>
            <a:r>
              <a:rPr lang="en-US" altLang="en-US" sz="2000" dirty="0">
                <a:solidFill>
                  <a:schemeClr val="tx1"/>
                </a:solidFill>
              </a:rPr>
              <a:t>It supports over 300 “evidence based federal Government uses and informs over $675 billion of Federal government  annually.</a:t>
            </a:r>
          </a:p>
          <a:p>
            <a:pPr>
              <a:lnSpc>
                <a:spcPct val="90000"/>
              </a:lnSpc>
            </a:pPr>
            <a:r>
              <a:rPr lang="en-US" altLang="en-US" sz="2000" dirty="0">
                <a:solidFill>
                  <a:schemeClr val="tx1"/>
                </a:solidFill>
              </a:rPr>
              <a:t>Three Annual Releases:</a:t>
            </a:r>
          </a:p>
          <a:p>
            <a:pPr>
              <a:lnSpc>
                <a:spcPct val="90000"/>
              </a:lnSpc>
            </a:pPr>
            <a:r>
              <a:rPr lang="en-US" altLang="en-US" sz="2000" dirty="0">
                <a:solidFill>
                  <a:schemeClr val="tx1"/>
                </a:solidFill>
              </a:rPr>
              <a:t>5 year estimates for very small populations</a:t>
            </a:r>
          </a:p>
          <a:p>
            <a:pPr>
              <a:lnSpc>
                <a:spcPct val="90000"/>
              </a:lnSpc>
            </a:pPr>
            <a:r>
              <a:rPr lang="en-US" altLang="en-US" sz="2000" dirty="0">
                <a:solidFill>
                  <a:schemeClr val="tx1"/>
                </a:solidFill>
              </a:rPr>
              <a:t>1 year Supplemental estimates, small populations and</a:t>
            </a:r>
          </a:p>
          <a:p>
            <a:pPr>
              <a:lnSpc>
                <a:spcPct val="90000"/>
              </a:lnSpc>
            </a:pPr>
            <a:r>
              <a:rPr lang="en-US" altLang="en-US" sz="2000" dirty="0">
                <a:solidFill>
                  <a:schemeClr val="tx1"/>
                </a:solidFill>
              </a:rPr>
              <a:t>1 year Estimates for  large populations</a:t>
            </a:r>
          </a:p>
          <a:p>
            <a:pPr>
              <a:lnSpc>
                <a:spcPct val="90000"/>
              </a:lnSpc>
            </a:pPr>
            <a:endParaRPr lang="en-US" altLang="en-US" sz="2000" dirty="0">
              <a:solidFill>
                <a:schemeClr val="tx2">
                  <a:lumMod val="60000"/>
                  <a:lumOff val="40000"/>
                </a:schemeClr>
              </a:solidFill>
            </a:endParaRPr>
          </a:p>
        </p:txBody>
      </p:sp>
    </p:spTree>
    <p:extLst>
      <p:ext uri="{BB962C8B-B14F-4D97-AF65-F5344CB8AC3E}">
        <p14:creationId xmlns:p14="http://schemas.microsoft.com/office/powerpoint/2010/main" val="20895482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useBgFill="1">
        <p:nvSpPr>
          <p:cNvPr id="55" name="Rectangle 47">
            <a:extLst>
              <a:ext uri="{FF2B5EF4-FFF2-40B4-BE49-F238E27FC236}">
                <a16:creationId xmlns:a16="http://schemas.microsoft.com/office/drawing/2014/main" id="{290FE681-1E05-478A-89DC-5F7AB37CFD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a:extLst>
              <a:ext uri="{FF2B5EF4-FFF2-40B4-BE49-F238E27FC236}">
                <a16:creationId xmlns:a16="http://schemas.microsoft.com/office/drawing/2014/main" id="{20BC538B-B34F-446B-8B2E-73F5C72DEA01}"/>
              </a:ext>
            </a:extLst>
          </p:cNvPr>
          <p:cNvSpPr>
            <a:spLocks noGrp="1"/>
          </p:cNvSpPr>
          <p:nvPr>
            <p:ph type="title"/>
          </p:nvPr>
        </p:nvSpPr>
        <p:spPr>
          <a:xfrm>
            <a:off x="309073" y="685799"/>
            <a:ext cx="3747111" cy="4892040"/>
          </a:xfrm>
        </p:spPr>
        <p:txBody>
          <a:bodyPr>
            <a:normAutofit/>
          </a:bodyPr>
          <a:lstStyle/>
          <a:p>
            <a:pPr algn="ctr"/>
            <a:r>
              <a:rPr lang="en-US" sz="2000" b="0" i="0" dirty="0" err="1">
                <a:effectLst/>
                <a:latin typeface="Roboto" panose="020B0604020202020204" pitchFamily="2" charset="0"/>
              </a:rPr>
              <a:t>Acs</a:t>
            </a:r>
            <a:r>
              <a:rPr lang="en-US" sz="2000" b="0" i="0" dirty="0">
                <a:effectLst/>
                <a:latin typeface="Roboto" panose="020B0604020202020204" pitchFamily="2" charset="0"/>
              </a:rPr>
              <a:t> Data the most has  the most  popular social, economic, housing, and demographic data for a single geographic area.</a:t>
            </a:r>
            <a:br>
              <a:rPr lang="en-US" sz="2000" b="0" i="0" dirty="0">
                <a:effectLst/>
                <a:latin typeface="Roboto" panose="020B0604020202020204" pitchFamily="2" charset="0"/>
              </a:rPr>
            </a:br>
            <a:br>
              <a:rPr lang="en-US" sz="2000" b="0" i="0" dirty="0">
                <a:effectLst/>
                <a:latin typeface="Roboto" panose="020B0604020202020204" pitchFamily="2" charset="0"/>
              </a:rPr>
            </a:br>
            <a:r>
              <a:rPr lang="en-US" sz="2000" b="0" i="0" dirty="0">
                <a:effectLst/>
                <a:latin typeface="Roboto" panose="020B0604020202020204" pitchFamily="2" charset="0"/>
              </a:rPr>
              <a:t> The Data Profiles summarize the data, giving you  estimates and percentages, to cover the most basic data</a:t>
            </a:r>
            <a:br>
              <a:rPr lang="en-US" sz="2000" b="0" i="0" dirty="0">
                <a:effectLst/>
                <a:latin typeface="Roboto" panose="020B0604020202020204" pitchFamily="2" charset="0"/>
              </a:rPr>
            </a:br>
            <a:br>
              <a:rPr lang="en-US" sz="2000" b="0" i="0" dirty="0">
                <a:effectLst/>
                <a:latin typeface="Roboto" panose="020B0604020202020204" pitchFamily="2" charset="0"/>
              </a:rPr>
            </a:br>
            <a:r>
              <a:rPr lang="en-US" sz="2000" b="0" i="0" dirty="0">
                <a:effectLst/>
                <a:latin typeface="Roboto" panose="020B0604020202020204" pitchFamily="2" charset="0"/>
              </a:rPr>
              <a:t>Samples include: </a:t>
            </a:r>
            <a:endParaRPr lang="en-US" sz="2000" dirty="0"/>
          </a:p>
        </p:txBody>
      </p:sp>
      <p:cxnSp>
        <p:nvCxnSpPr>
          <p:cNvPr id="56" name="Straight Connector 49">
            <a:extLst>
              <a:ext uri="{FF2B5EF4-FFF2-40B4-BE49-F238E27FC236}">
                <a16:creationId xmlns:a16="http://schemas.microsoft.com/office/drawing/2014/main" id="{2E2F21DC-5F0E-42CF-B89C-C1E25E175CB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0783" y="1532373"/>
            <a:ext cx="0" cy="3198892"/>
          </a:xfrm>
          <a:prstGeom prst="line">
            <a:avLst/>
          </a:prstGeom>
          <a:ln w="19050">
            <a:solidFill>
              <a:schemeClr val="tx1">
                <a:alpha val="60000"/>
              </a:schemeClr>
            </a:solidFill>
          </a:ln>
        </p:spPr>
        <p:style>
          <a:lnRef idx="1">
            <a:schemeClr val="accent1"/>
          </a:lnRef>
          <a:fillRef idx="0">
            <a:schemeClr val="accent1"/>
          </a:fillRef>
          <a:effectRef idx="0">
            <a:schemeClr val="accent1"/>
          </a:effectRef>
          <a:fontRef idx="minor">
            <a:schemeClr val="tx1"/>
          </a:fontRef>
        </p:style>
      </p:cxnSp>
      <p:graphicFrame>
        <p:nvGraphicFramePr>
          <p:cNvPr id="2" name="Table 2">
            <a:extLst>
              <a:ext uri="{FF2B5EF4-FFF2-40B4-BE49-F238E27FC236}">
                <a16:creationId xmlns:a16="http://schemas.microsoft.com/office/drawing/2014/main" id="{21284CB3-2F39-ABF9-479D-33F59ED98A42}"/>
              </a:ext>
            </a:extLst>
          </p:cNvPr>
          <p:cNvGraphicFramePr>
            <a:graphicFrameLocks noGrp="1"/>
          </p:cNvGraphicFramePr>
          <p:nvPr>
            <p:extLst>
              <p:ext uri="{D42A27DB-BD31-4B8C-83A1-F6EECF244321}">
                <p14:modId xmlns:p14="http://schemas.microsoft.com/office/powerpoint/2010/main" val="2438395340"/>
              </p:ext>
            </p:extLst>
          </p:nvPr>
        </p:nvGraphicFramePr>
        <p:xfrm>
          <a:off x="4761275" y="2057338"/>
          <a:ext cx="7320234" cy="1478280"/>
        </p:xfrm>
        <a:graphic>
          <a:graphicData uri="http://schemas.openxmlformats.org/drawingml/2006/table">
            <a:tbl>
              <a:tblPr firstRow="1" bandRow="1">
                <a:tableStyleId>{5C22544A-7EE6-4342-B048-85BDC9FD1C3A}</a:tableStyleId>
              </a:tblPr>
              <a:tblGrid>
                <a:gridCol w="2440078">
                  <a:extLst>
                    <a:ext uri="{9D8B030D-6E8A-4147-A177-3AD203B41FA5}">
                      <a16:colId xmlns:a16="http://schemas.microsoft.com/office/drawing/2014/main" val="70916575"/>
                    </a:ext>
                  </a:extLst>
                </a:gridCol>
                <a:gridCol w="2440078">
                  <a:extLst>
                    <a:ext uri="{9D8B030D-6E8A-4147-A177-3AD203B41FA5}">
                      <a16:colId xmlns:a16="http://schemas.microsoft.com/office/drawing/2014/main" val="3393758734"/>
                    </a:ext>
                  </a:extLst>
                </a:gridCol>
                <a:gridCol w="2440078">
                  <a:extLst>
                    <a:ext uri="{9D8B030D-6E8A-4147-A177-3AD203B41FA5}">
                      <a16:colId xmlns:a16="http://schemas.microsoft.com/office/drawing/2014/main" val="3854585316"/>
                    </a:ext>
                  </a:extLst>
                </a:gridCol>
              </a:tblGrid>
              <a:tr h="253224">
                <a:tc>
                  <a:txBody>
                    <a:bodyPr/>
                    <a:lstStyle/>
                    <a:p>
                      <a:r>
                        <a:rPr lang="en-US" dirty="0"/>
                        <a:t>Housing</a:t>
                      </a:r>
                    </a:p>
                  </a:txBody>
                  <a:tcPr/>
                </a:tc>
                <a:tc>
                  <a:txBody>
                    <a:bodyPr/>
                    <a:lstStyle/>
                    <a:p>
                      <a:r>
                        <a:rPr lang="en-US" dirty="0"/>
                        <a:t>Demographics</a:t>
                      </a:r>
                    </a:p>
                  </a:txBody>
                  <a:tcPr/>
                </a:tc>
                <a:tc>
                  <a:txBody>
                    <a:bodyPr/>
                    <a:lstStyle/>
                    <a:p>
                      <a:r>
                        <a:rPr lang="en-US" dirty="0"/>
                        <a:t>Social </a:t>
                      </a:r>
                    </a:p>
                  </a:txBody>
                  <a:tcPr/>
                </a:tc>
                <a:extLst>
                  <a:ext uri="{0D108BD9-81ED-4DB2-BD59-A6C34878D82A}">
                    <a16:rowId xmlns:a16="http://schemas.microsoft.com/office/drawing/2014/main" val="631851916"/>
                  </a:ext>
                </a:extLst>
              </a:tr>
              <a:tr h="370840">
                <a:tc>
                  <a:txBody>
                    <a:bodyPr/>
                    <a:lstStyle/>
                    <a:p>
                      <a:r>
                        <a:rPr lang="en-US" dirty="0"/>
                        <a:t>Occupancy</a:t>
                      </a:r>
                    </a:p>
                  </a:txBody>
                  <a:tcPr/>
                </a:tc>
                <a:tc>
                  <a:txBody>
                    <a:bodyPr/>
                    <a:lstStyle/>
                    <a:p>
                      <a:r>
                        <a:rPr lang="en-US" dirty="0"/>
                        <a:t>Age</a:t>
                      </a:r>
                    </a:p>
                  </a:txBody>
                  <a:tcPr/>
                </a:tc>
                <a:tc>
                  <a:txBody>
                    <a:bodyPr/>
                    <a:lstStyle/>
                    <a:p>
                      <a:r>
                        <a:rPr lang="en-US" dirty="0"/>
                        <a:t>Commuting to Work</a:t>
                      </a:r>
                    </a:p>
                  </a:txBody>
                  <a:tcPr/>
                </a:tc>
                <a:extLst>
                  <a:ext uri="{0D108BD9-81ED-4DB2-BD59-A6C34878D82A}">
                    <a16:rowId xmlns:a16="http://schemas.microsoft.com/office/drawing/2014/main" val="2820886834"/>
                  </a:ext>
                </a:extLst>
              </a:tr>
              <a:tr h="370840">
                <a:tc>
                  <a:txBody>
                    <a:bodyPr/>
                    <a:lstStyle/>
                    <a:p>
                      <a:r>
                        <a:rPr lang="en-US" sz="1600" dirty="0"/>
                        <a:t>Computer/Internet use</a:t>
                      </a:r>
                    </a:p>
                  </a:txBody>
                  <a:tcPr/>
                </a:tc>
                <a:tc>
                  <a:txBody>
                    <a:bodyPr/>
                    <a:lstStyle/>
                    <a:p>
                      <a:r>
                        <a:rPr lang="en-US" dirty="0"/>
                        <a:t>Race</a:t>
                      </a:r>
                    </a:p>
                  </a:txBody>
                  <a:tcPr/>
                </a:tc>
                <a:tc>
                  <a:txBody>
                    <a:bodyPr/>
                    <a:lstStyle/>
                    <a:p>
                      <a:r>
                        <a:rPr lang="en-US" dirty="0"/>
                        <a:t>Disability</a:t>
                      </a:r>
                    </a:p>
                  </a:txBody>
                  <a:tcPr/>
                </a:tc>
                <a:extLst>
                  <a:ext uri="{0D108BD9-81ED-4DB2-BD59-A6C34878D82A}">
                    <a16:rowId xmlns:a16="http://schemas.microsoft.com/office/drawing/2014/main" val="653645472"/>
                  </a:ext>
                </a:extLst>
              </a:tr>
              <a:tr h="370840">
                <a:tc>
                  <a:txBody>
                    <a:bodyPr/>
                    <a:lstStyle/>
                    <a:p>
                      <a:r>
                        <a:rPr lang="en-US" dirty="0"/>
                        <a:t>Structure</a:t>
                      </a:r>
                    </a:p>
                  </a:txBody>
                  <a:tcPr/>
                </a:tc>
                <a:tc>
                  <a:txBody>
                    <a:bodyPr/>
                    <a:lstStyle/>
                    <a:p>
                      <a:r>
                        <a:rPr lang="en-US" dirty="0"/>
                        <a:t>Hispanic Origin</a:t>
                      </a:r>
                    </a:p>
                  </a:txBody>
                  <a:tcPr/>
                </a:tc>
                <a:tc>
                  <a:txBody>
                    <a:bodyPr/>
                    <a:lstStyle/>
                    <a:p>
                      <a:r>
                        <a:rPr lang="en-US" dirty="0"/>
                        <a:t>Veterans</a:t>
                      </a:r>
                    </a:p>
                  </a:txBody>
                  <a:tcPr/>
                </a:tc>
                <a:extLst>
                  <a:ext uri="{0D108BD9-81ED-4DB2-BD59-A6C34878D82A}">
                    <a16:rowId xmlns:a16="http://schemas.microsoft.com/office/drawing/2014/main" val="1069795541"/>
                  </a:ext>
                </a:extLst>
              </a:tr>
            </a:tbl>
          </a:graphicData>
        </a:graphic>
      </p:graphicFrame>
    </p:spTree>
    <p:extLst>
      <p:ext uri="{BB962C8B-B14F-4D97-AF65-F5344CB8AC3E}">
        <p14:creationId xmlns:p14="http://schemas.microsoft.com/office/powerpoint/2010/main" val="3853923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grpSp>
        <p:nvGrpSpPr>
          <p:cNvPr id="112" name="Group 95">
            <a:extLst>
              <a:ext uri="{FF2B5EF4-FFF2-40B4-BE49-F238E27FC236}">
                <a16:creationId xmlns:a16="http://schemas.microsoft.com/office/drawing/2014/main" id="{D7C08167-CFBF-4DCB-8E96-04970AB110F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97" name="Straight Connector 96">
              <a:extLst>
                <a:ext uri="{FF2B5EF4-FFF2-40B4-BE49-F238E27FC236}">
                  <a16:creationId xmlns:a16="http://schemas.microsoft.com/office/drawing/2014/main" id="{82AB236E-3A06-4660-8CAC-76D68F90A5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8" name="Straight Connector 97">
              <a:extLst>
                <a:ext uri="{FF2B5EF4-FFF2-40B4-BE49-F238E27FC236}">
                  <a16:creationId xmlns:a16="http://schemas.microsoft.com/office/drawing/2014/main" id="{F9EDA09C-3BE4-42FE-9F11-C3AC64F2E99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9" name="Straight Connector 98">
              <a:extLst>
                <a:ext uri="{FF2B5EF4-FFF2-40B4-BE49-F238E27FC236}">
                  <a16:creationId xmlns:a16="http://schemas.microsoft.com/office/drawing/2014/main" id="{B8DC8663-F36E-48C0-AFDE-8DC2D7BD6F2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0" name="Straight Connector 99">
              <a:extLst>
                <a:ext uri="{FF2B5EF4-FFF2-40B4-BE49-F238E27FC236}">
                  <a16:creationId xmlns:a16="http://schemas.microsoft.com/office/drawing/2014/main" id="{4D90957B-E13E-454D-B812-E6716E7DEBC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1" name="Straight Connector 100">
              <a:extLst>
                <a:ext uri="{FF2B5EF4-FFF2-40B4-BE49-F238E27FC236}">
                  <a16:creationId xmlns:a16="http://schemas.microsoft.com/office/drawing/2014/main" id="{D630C507-BE71-4AEB-ABDB-AC2BAB3DA6E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useBgFill="1">
        <p:nvSpPr>
          <p:cNvPr id="113" name="Rectangle 102">
            <a:extLst>
              <a:ext uri="{FF2B5EF4-FFF2-40B4-BE49-F238E27FC236}">
                <a16:creationId xmlns:a16="http://schemas.microsoft.com/office/drawing/2014/main" id="{321515B3-D7DF-4C4F-A467-0453818807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1B39038-E4C9-40C1-A671-CEB55D2721FF}"/>
              </a:ext>
            </a:extLst>
          </p:cNvPr>
          <p:cNvSpPr>
            <a:spLocks noGrp="1"/>
          </p:cNvSpPr>
          <p:nvPr>
            <p:ph type="title"/>
          </p:nvPr>
        </p:nvSpPr>
        <p:spPr>
          <a:xfrm>
            <a:off x="206145" y="209192"/>
            <a:ext cx="3275185" cy="3219808"/>
          </a:xfrm>
        </p:spPr>
        <p:txBody>
          <a:bodyPr vert="horz" lIns="91440" tIns="45720" rIns="91440" bIns="45720" rtlCol="0" anchor="ctr">
            <a:normAutofit/>
          </a:bodyPr>
          <a:lstStyle/>
          <a:p>
            <a:pPr>
              <a:lnSpc>
                <a:spcPct val="90000"/>
              </a:lnSpc>
            </a:pPr>
            <a:r>
              <a:rPr lang="en-US" sz="2800" dirty="0" err="1"/>
              <a:t>Acs</a:t>
            </a:r>
            <a:r>
              <a:rPr lang="en-US" sz="2800" dirty="0"/>
              <a:t>  VS CENSUS DATA:  </a:t>
            </a:r>
            <a:br>
              <a:rPr lang="en-US" sz="2800" dirty="0"/>
            </a:br>
            <a:r>
              <a:rPr lang="en-US" sz="2800" dirty="0"/>
              <a:t>WHAT THE DIFFERENCE??</a:t>
            </a:r>
          </a:p>
        </p:txBody>
      </p:sp>
      <p:sp>
        <p:nvSpPr>
          <p:cNvPr id="4" name="Text Placeholder 3">
            <a:extLst>
              <a:ext uri="{FF2B5EF4-FFF2-40B4-BE49-F238E27FC236}">
                <a16:creationId xmlns:a16="http://schemas.microsoft.com/office/drawing/2014/main" id="{6ADB4796-396F-4F8F-97E2-C14CD4BDAD10}"/>
              </a:ext>
            </a:extLst>
          </p:cNvPr>
          <p:cNvSpPr>
            <a:spLocks noGrp="1"/>
          </p:cNvSpPr>
          <p:nvPr>
            <p:ph type="body" sz="half" idx="2"/>
          </p:nvPr>
        </p:nvSpPr>
        <p:spPr>
          <a:xfrm>
            <a:off x="3944754" y="2453301"/>
            <a:ext cx="6626072" cy="1991257"/>
          </a:xfrm>
        </p:spPr>
        <p:txBody>
          <a:bodyPr vert="horz" lIns="91440" tIns="45720" rIns="91440" bIns="45720" rtlCol="0" anchor="ctr">
            <a:normAutofit/>
          </a:bodyPr>
          <a:lstStyle/>
          <a:p>
            <a:pPr algn="ctr">
              <a:buFont typeface="Wingdings 3" panose="05040102010807070707" pitchFamily="18" charset="2"/>
              <a:buChar char=""/>
            </a:pPr>
            <a:endParaRPr lang="en-US" sz="2000" dirty="0"/>
          </a:p>
        </p:txBody>
      </p:sp>
      <p:grpSp>
        <p:nvGrpSpPr>
          <p:cNvPr id="114" name="Group 104">
            <a:extLst>
              <a:ext uri="{FF2B5EF4-FFF2-40B4-BE49-F238E27FC236}">
                <a16:creationId xmlns:a16="http://schemas.microsoft.com/office/drawing/2014/main" id="{1D0D9B5C-0C7A-4DB1-BD34-5F267130C71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106" name="Straight Connector 105">
              <a:extLst>
                <a:ext uri="{FF2B5EF4-FFF2-40B4-BE49-F238E27FC236}">
                  <a16:creationId xmlns:a16="http://schemas.microsoft.com/office/drawing/2014/main" id="{B9667085-F7BD-4A03-92CF-22ED6F2B460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7" name="Straight Connector 106">
              <a:extLst>
                <a:ext uri="{FF2B5EF4-FFF2-40B4-BE49-F238E27FC236}">
                  <a16:creationId xmlns:a16="http://schemas.microsoft.com/office/drawing/2014/main" id="{54411341-4997-4B9D-BB9B-4BF14574AC0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8" name="Straight Connector 107">
              <a:extLst>
                <a:ext uri="{FF2B5EF4-FFF2-40B4-BE49-F238E27FC236}">
                  <a16:creationId xmlns:a16="http://schemas.microsoft.com/office/drawing/2014/main" id="{F868991E-A4D1-4796-86E1-C2DC1C97E99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9" name="Straight Connector 108">
              <a:extLst>
                <a:ext uri="{FF2B5EF4-FFF2-40B4-BE49-F238E27FC236}">
                  <a16:creationId xmlns:a16="http://schemas.microsoft.com/office/drawing/2014/main" id="{CC468045-48FC-43D1-9CAC-BB8A5598B60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0" name="Straight Connector 109">
              <a:extLst>
                <a:ext uri="{FF2B5EF4-FFF2-40B4-BE49-F238E27FC236}">
                  <a16:creationId xmlns:a16="http://schemas.microsoft.com/office/drawing/2014/main" id="{8E9FBD81-3F27-4C7D-8DEA-3E15112C50F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graphicFrame>
        <p:nvGraphicFramePr>
          <p:cNvPr id="3" name="Table 4">
            <a:extLst>
              <a:ext uri="{FF2B5EF4-FFF2-40B4-BE49-F238E27FC236}">
                <a16:creationId xmlns:a16="http://schemas.microsoft.com/office/drawing/2014/main" id="{67AE1B7E-0A48-D080-8B46-5D44343EF118}"/>
              </a:ext>
            </a:extLst>
          </p:cNvPr>
          <p:cNvGraphicFramePr>
            <a:graphicFrameLocks noGrp="1"/>
          </p:cNvGraphicFramePr>
          <p:nvPr>
            <p:extLst>
              <p:ext uri="{D42A27DB-BD31-4B8C-83A1-F6EECF244321}">
                <p14:modId xmlns:p14="http://schemas.microsoft.com/office/powerpoint/2010/main" val="4110664930"/>
              </p:ext>
            </p:extLst>
          </p:nvPr>
        </p:nvGraphicFramePr>
        <p:xfrm>
          <a:off x="3922097" y="1229669"/>
          <a:ext cx="8315400" cy="6176661"/>
        </p:xfrm>
        <a:graphic>
          <a:graphicData uri="http://schemas.openxmlformats.org/drawingml/2006/table">
            <a:tbl>
              <a:tblPr firstRow="1" bandRow="1">
                <a:tableStyleId>{5C22544A-7EE6-4342-B048-85BDC9FD1C3A}</a:tableStyleId>
              </a:tblPr>
              <a:tblGrid>
                <a:gridCol w="2078850">
                  <a:extLst>
                    <a:ext uri="{9D8B030D-6E8A-4147-A177-3AD203B41FA5}">
                      <a16:colId xmlns:a16="http://schemas.microsoft.com/office/drawing/2014/main" val="1201868929"/>
                    </a:ext>
                  </a:extLst>
                </a:gridCol>
                <a:gridCol w="2078850">
                  <a:extLst>
                    <a:ext uri="{9D8B030D-6E8A-4147-A177-3AD203B41FA5}">
                      <a16:colId xmlns:a16="http://schemas.microsoft.com/office/drawing/2014/main" val="3763063459"/>
                    </a:ext>
                  </a:extLst>
                </a:gridCol>
                <a:gridCol w="2078850">
                  <a:extLst>
                    <a:ext uri="{9D8B030D-6E8A-4147-A177-3AD203B41FA5}">
                      <a16:colId xmlns:a16="http://schemas.microsoft.com/office/drawing/2014/main" val="3617710757"/>
                    </a:ext>
                  </a:extLst>
                </a:gridCol>
                <a:gridCol w="2078850">
                  <a:extLst>
                    <a:ext uri="{9D8B030D-6E8A-4147-A177-3AD203B41FA5}">
                      <a16:colId xmlns:a16="http://schemas.microsoft.com/office/drawing/2014/main" val="1979562708"/>
                    </a:ext>
                  </a:extLst>
                </a:gridCol>
              </a:tblGrid>
              <a:tr h="1010349">
                <a:tc>
                  <a:txBody>
                    <a:bodyPr/>
                    <a:lstStyle/>
                    <a:p>
                      <a:r>
                        <a:rPr lang="en-US" dirty="0"/>
                        <a:t>Purpose  of</a:t>
                      </a:r>
                    </a:p>
                  </a:txBody>
                  <a:tcPr/>
                </a:tc>
                <a:tc>
                  <a:txBody>
                    <a:bodyPr/>
                    <a:lstStyle/>
                    <a:p>
                      <a:r>
                        <a:rPr lang="en-US" dirty="0"/>
                        <a:t>DECENNIAL (CENSUS 2020) </a:t>
                      </a:r>
                    </a:p>
                  </a:txBody>
                  <a:tcPr/>
                </a:tc>
                <a:tc>
                  <a:txBody>
                    <a:bodyPr/>
                    <a:lstStyle/>
                    <a:p>
                      <a:r>
                        <a:rPr lang="en-US" dirty="0"/>
                        <a:t>ACS </a:t>
                      </a:r>
                    </a:p>
                    <a:p>
                      <a:r>
                        <a:rPr lang="en-US" dirty="0"/>
                        <a:t>AMERICAN COMMUNITY SURVEY </a:t>
                      </a:r>
                    </a:p>
                  </a:txBody>
                  <a:tcPr/>
                </a:tc>
                <a:tc>
                  <a:txBody>
                    <a:bodyPr/>
                    <a:lstStyle/>
                    <a:p>
                      <a:endParaRPr lang="en-US" dirty="0"/>
                    </a:p>
                  </a:txBody>
                  <a:tcPr/>
                </a:tc>
                <a:extLst>
                  <a:ext uri="{0D108BD9-81ED-4DB2-BD59-A6C34878D82A}">
                    <a16:rowId xmlns:a16="http://schemas.microsoft.com/office/drawing/2014/main" val="819140869"/>
                  </a:ext>
                </a:extLst>
              </a:tr>
              <a:tr h="777192">
                <a:tc>
                  <a:txBody>
                    <a:bodyPr/>
                    <a:lstStyle/>
                    <a:p>
                      <a:r>
                        <a:rPr lang="en-US" dirty="0"/>
                        <a:t>What? </a:t>
                      </a:r>
                    </a:p>
                  </a:txBody>
                  <a:tcPr/>
                </a:tc>
                <a:tc>
                  <a:txBody>
                    <a:bodyPr/>
                    <a:lstStyle/>
                    <a:p>
                      <a:r>
                        <a:rPr lang="en-US" dirty="0"/>
                        <a:t>Taken every 10 years – official counts</a:t>
                      </a:r>
                    </a:p>
                  </a:txBody>
                  <a:tcPr/>
                </a:tc>
                <a:tc>
                  <a:txBody>
                    <a:bodyPr/>
                    <a:lstStyle/>
                    <a:p>
                      <a:r>
                        <a:rPr lang="en-US" dirty="0"/>
                        <a:t>ESTIMATE SAMPLES</a:t>
                      </a:r>
                    </a:p>
                  </a:txBody>
                  <a:tcPr/>
                </a:tc>
                <a:tc>
                  <a:txBody>
                    <a:bodyPr/>
                    <a:lstStyle/>
                    <a:p>
                      <a:endParaRPr lang="en-US"/>
                    </a:p>
                  </a:txBody>
                  <a:tcPr/>
                </a:tc>
                <a:extLst>
                  <a:ext uri="{0D108BD9-81ED-4DB2-BD59-A6C34878D82A}">
                    <a16:rowId xmlns:a16="http://schemas.microsoft.com/office/drawing/2014/main" val="4113630620"/>
                  </a:ext>
                </a:extLst>
              </a:tr>
              <a:tr h="777192">
                <a:tc>
                  <a:txBody>
                    <a:bodyPr/>
                    <a:lstStyle/>
                    <a:p>
                      <a:r>
                        <a:rPr lang="en-US" dirty="0"/>
                        <a:t>It Gives Me…</a:t>
                      </a:r>
                    </a:p>
                  </a:txBody>
                  <a:tcPr/>
                </a:tc>
                <a:tc>
                  <a:txBody>
                    <a:bodyPr/>
                    <a:lstStyle/>
                    <a:p>
                      <a:r>
                        <a:rPr lang="en-US" dirty="0"/>
                        <a:t>Population Totals</a:t>
                      </a:r>
                    </a:p>
                  </a:txBody>
                  <a:tcPr/>
                </a:tc>
                <a:tc>
                  <a:txBody>
                    <a:bodyPr/>
                    <a:lstStyle/>
                    <a:p>
                      <a:r>
                        <a:rPr lang="en-US" dirty="0"/>
                        <a:t>Population Characteristics</a:t>
                      </a:r>
                    </a:p>
                  </a:txBody>
                  <a:tcPr/>
                </a:tc>
                <a:tc>
                  <a:txBody>
                    <a:bodyPr/>
                    <a:lstStyle/>
                    <a:p>
                      <a:endParaRPr lang="en-US"/>
                    </a:p>
                  </a:txBody>
                  <a:tcPr/>
                </a:tc>
                <a:extLst>
                  <a:ext uri="{0D108BD9-81ED-4DB2-BD59-A6C34878D82A}">
                    <a16:rowId xmlns:a16="http://schemas.microsoft.com/office/drawing/2014/main" val="3168550402"/>
                  </a:ext>
                </a:extLst>
              </a:tr>
              <a:tr h="1010349">
                <a:tc>
                  <a:txBody>
                    <a:bodyPr/>
                    <a:lstStyle/>
                    <a:p>
                      <a:r>
                        <a:rPr lang="en-US" dirty="0"/>
                        <a:t>I get this information </a:t>
                      </a:r>
                    </a:p>
                  </a:txBody>
                  <a:tcPr/>
                </a:tc>
                <a:tc>
                  <a:txBody>
                    <a:bodyPr/>
                    <a:lstStyle/>
                    <a:p>
                      <a:r>
                        <a:rPr lang="en-US" dirty="0"/>
                        <a:t>Every 10 years; takes 1 year or more to roll out thereafter</a:t>
                      </a:r>
                    </a:p>
                  </a:txBody>
                  <a:tcPr/>
                </a:tc>
                <a:tc>
                  <a:txBody>
                    <a:bodyPr/>
                    <a:lstStyle/>
                    <a:p>
                      <a:r>
                        <a:rPr lang="en-US" dirty="0"/>
                        <a:t>Every year</a:t>
                      </a:r>
                    </a:p>
                  </a:txBody>
                  <a:tcPr/>
                </a:tc>
                <a:tc>
                  <a:txBody>
                    <a:bodyPr/>
                    <a:lstStyle/>
                    <a:p>
                      <a:endParaRPr lang="en-US"/>
                    </a:p>
                  </a:txBody>
                  <a:tcPr/>
                </a:tc>
                <a:extLst>
                  <a:ext uri="{0D108BD9-81ED-4DB2-BD59-A6C34878D82A}">
                    <a16:rowId xmlns:a16="http://schemas.microsoft.com/office/drawing/2014/main" val="1319058365"/>
                  </a:ext>
                </a:extLst>
              </a:tr>
              <a:tr h="1010349">
                <a:tc>
                  <a:txBody>
                    <a:bodyPr/>
                    <a:lstStyle/>
                    <a:p>
                      <a:r>
                        <a:rPr lang="en-US" dirty="0"/>
                        <a:t>How to I get info</a:t>
                      </a:r>
                    </a:p>
                  </a:txBody>
                  <a:tcPr/>
                </a:tc>
                <a:tc>
                  <a:txBody>
                    <a:bodyPr/>
                    <a:lstStyle/>
                    <a:p>
                      <a:r>
                        <a:rPr lang="en-US" dirty="0"/>
                        <a:t>Short form – a few questions</a:t>
                      </a:r>
                    </a:p>
                  </a:txBody>
                  <a:tcPr/>
                </a:tc>
                <a:tc>
                  <a:txBody>
                    <a:bodyPr/>
                    <a:lstStyle/>
                    <a:p>
                      <a:r>
                        <a:rPr lang="en-US" dirty="0"/>
                        <a:t>Longer form – was taken with Census 2020 , </a:t>
                      </a:r>
                    </a:p>
                  </a:txBody>
                  <a:tcPr/>
                </a:tc>
                <a:tc>
                  <a:txBody>
                    <a:bodyPr/>
                    <a:lstStyle/>
                    <a:p>
                      <a:endParaRPr lang="en-US" dirty="0"/>
                    </a:p>
                  </a:txBody>
                  <a:tcPr/>
                </a:tc>
                <a:extLst>
                  <a:ext uri="{0D108BD9-81ED-4DB2-BD59-A6C34878D82A}">
                    <a16:rowId xmlns:a16="http://schemas.microsoft.com/office/drawing/2014/main" val="3949354234"/>
                  </a:ext>
                </a:extLst>
              </a:tr>
              <a:tr h="310877">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4060997757"/>
                  </a:ext>
                </a:extLst>
              </a:tr>
              <a:tr h="310877">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3250257296"/>
                  </a:ext>
                </a:extLst>
              </a:tr>
              <a:tr h="310877">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2149597042"/>
                  </a:ext>
                </a:extLst>
              </a:tr>
            </a:tbl>
          </a:graphicData>
        </a:graphic>
      </p:graphicFrame>
    </p:spTree>
    <p:extLst>
      <p:ext uri="{BB962C8B-B14F-4D97-AF65-F5344CB8AC3E}">
        <p14:creationId xmlns:p14="http://schemas.microsoft.com/office/powerpoint/2010/main" val="35194229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628882-2665-4C11-9321-2A740B316CF2}"/>
              </a:ext>
            </a:extLst>
          </p:cNvPr>
          <p:cNvSpPr>
            <a:spLocks noGrp="1"/>
          </p:cNvSpPr>
          <p:nvPr>
            <p:ph type="ctrTitle"/>
          </p:nvPr>
        </p:nvSpPr>
        <p:spPr>
          <a:xfrm>
            <a:off x="507942" y="1200838"/>
            <a:ext cx="9506390" cy="1597446"/>
          </a:xfrm>
        </p:spPr>
        <p:txBody>
          <a:bodyPr>
            <a:normAutofit/>
          </a:bodyPr>
          <a:lstStyle/>
          <a:p>
            <a:r>
              <a:rPr lang="en-US" b="1" dirty="0"/>
              <a:t>How to access </a:t>
            </a:r>
            <a:r>
              <a:rPr lang="en-US" b="1" dirty="0" err="1"/>
              <a:t>acs</a:t>
            </a:r>
            <a:r>
              <a:rPr lang="en-US" b="1" dirty="0"/>
              <a:t> data</a:t>
            </a:r>
            <a:br>
              <a:rPr lang="en-US" dirty="0"/>
            </a:br>
            <a:endParaRPr lang="en-US" dirty="0"/>
          </a:p>
        </p:txBody>
      </p:sp>
      <p:sp>
        <p:nvSpPr>
          <p:cNvPr id="3" name="Subtitle 2">
            <a:extLst>
              <a:ext uri="{FF2B5EF4-FFF2-40B4-BE49-F238E27FC236}">
                <a16:creationId xmlns:a16="http://schemas.microsoft.com/office/drawing/2014/main" id="{8E58D801-7A59-4C2A-AE2D-DB7975AA1097}"/>
              </a:ext>
            </a:extLst>
          </p:cNvPr>
          <p:cNvSpPr>
            <a:spLocks noGrp="1"/>
          </p:cNvSpPr>
          <p:nvPr>
            <p:ph type="subTitle" idx="1"/>
          </p:nvPr>
        </p:nvSpPr>
        <p:spPr>
          <a:xfrm>
            <a:off x="794381" y="2896416"/>
            <a:ext cx="6400800" cy="1947333"/>
          </a:xfrm>
        </p:spPr>
        <p:txBody>
          <a:bodyPr>
            <a:noAutofit/>
          </a:bodyPr>
          <a:lstStyle/>
          <a:p>
            <a:pPr marL="342900" indent="-342900">
              <a:buFont typeface="Arial" panose="020B0604020202020204" pitchFamily="34" charset="0"/>
              <a:buChar char="•"/>
            </a:pPr>
            <a:r>
              <a:rPr lang="en-US" sz="2400" dirty="0">
                <a:solidFill>
                  <a:schemeClr val="tx1"/>
                </a:solidFill>
              </a:rPr>
              <a:t>Data Profiles –Data.census.gov</a:t>
            </a:r>
          </a:p>
          <a:p>
            <a:pPr marL="342900" indent="-342900">
              <a:buFont typeface="Arial" panose="020B0604020202020204" pitchFamily="34" charset="0"/>
              <a:buChar char="•"/>
            </a:pPr>
            <a:r>
              <a:rPr lang="en-US" sz="2400" dirty="0">
                <a:solidFill>
                  <a:schemeClr val="tx1"/>
                </a:solidFill>
              </a:rPr>
              <a:t>Census Business Builder</a:t>
            </a:r>
          </a:p>
          <a:p>
            <a:pPr marL="342900" indent="-342900">
              <a:buFont typeface="Arial" panose="020B0604020202020204" pitchFamily="34" charset="0"/>
              <a:buChar char="•"/>
            </a:pPr>
            <a:r>
              <a:rPr lang="en-US" sz="2400" dirty="0">
                <a:solidFill>
                  <a:schemeClr val="tx1"/>
                </a:solidFill>
              </a:rPr>
              <a:t>My Tribal Area</a:t>
            </a:r>
          </a:p>
          <a:p>
            <a:pPr marL="342900" indent="-342900">
              <a:buFont typeface="Arial" panose="020B0604020202020204" pitchFamily="34" charset="0"/>
              <a:buChar char="•"/>
            </a:pPr>
            <a:r>
              <a:rPr lang="en-US" sz="2400" dirty="0" err="1">
                <a:solidFill>
                  <a:schemeClr val="tx1"/>
                </a:solidFill>
              </a:rPr>
              <a:t>Quickfacts</a:t>
            </a:r>
            <a:endParaRPr lang="en-US" sz="2400" dirty="0">
              <a:solidFill>
                <a:schemeClr val="tx1"/>
              </a:solidFill>
            </a:endParaRPr>
          </a:p>
        </p:txBody>
      </p:sp>
    </p:spTree>
    <p:extLst>
      <p:ext uri="{BB962C8B-B14F-4D97-AF65-F5344CB8AC3E}">
        <p14:creationId xmlns:p14="http://schemas.microsoft.com/office/powerpoint/2010/main" val="41696652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cxnSp>
        <p:nvCxnSpPr>
          <p:cNvPr id="34" name="Straight Connector 33">
            <a:extLst>
              <a:ext uri="{FF2B5EF4-FFF2-40B4-BE49-F238E27FC236}">
                <a16:creationId xmlns:a16="http://schemas.microsoft.com/office/drawing/2014/main" id="{8FD48FB1-66D8-4676-B0AA-C139A1DB78D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6" name="Straight Connector 35">
            <a:extLst>
              <a:ext uri="{FF2B5EF4-FFF2-40B4-BE49-F238E27FC236}">
                <a16:creationId xmlns:a16="http://schemas.microsoft.com/office/drawing/2014/main" id="{F033F5AE-6728-4F19-8DED-658E674B31B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8" name="Straight Connector 37">
            <a:extLst>
              <a:ext uri="{FF2B5EF4-FFF2-40B4-BE49-F238E27FC236}">
                <a16:creationId xmlns:a16="http://schemas.microsoft.com/office/drawing/2014/main" id="{82C7D74A-18BA-4709-A808-44E8815C443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0" name="Straight Connector 39">
            <a:extLst>
              <a:ext uri="{FF2B5EF4-FFF2-40B4-BE49-F238E27FC236}">
                <a16:creationId xmlns:a16="http://schemas.microsoft.com/office/drawing/2014/main" id="{B5164A3F-1561-4039-8185-AB0EEB713EA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2" name="Straight Connector 41">
            <a:extLst>
              <a:ext uri="{FF2B5EF4-FFF2-40B4-BE49-F238E27FC236}">
                <a16:creationId xmlns:a16="http://schemas.microsoft.com/office/drawing/2014/main" id="{2A35DB53-42BE-460E-9CA1-1294C98463C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 useBgFill="1">
        <p:nvSpPr>
          <p:cNvPr id="44" name="Rectangle 43">
            <a:extLst>
              <a:ext uri="{FF2B5EF4-FFF2-40B4-BE49-F238E27FC236}">
                <a16:creationId xmlns:a16="http://schemas.microsoft.com/office/drawing/2014/main" id="{58A973E8-C2D4-4C81-8ADE-C5C021A615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E6F9D00-66CC-4DE3-9410-7E27BDFE5F38}"/>
              </a:ext>
            </a:extLst>
          </p:cNvPr>
          <p:cNvSpPr>
            <a:spLocks noGrp="1"/>
          </p:cNvSpPr>
          <p:nvPr>
            <p:ph type="title"/>
          </p:nvPr>
        </p:nvSpPr>
        <p:spPr>
          <a:xfrm>
            <a:off x="665641" y="4473679"/>
            <a:ext cx="9552558" cy="1233251"/>
          </a:xfrm>
        </p:spPr>
        <p:txBody>
          <a:bodyPr vert="horz" lIns="91440" tIns="45720" rIns="91440" bIns="45720" rtlCol="0" anchor="b">
            <a:normAutofit/>
          </a:bodyPr>
          <a:lstStyle/>
          <a:p>
            <a:r>
              <a:rPr lang="en-US" sz="4800" dirty="0"/>
              <a:t>Searching under </a:t>
            </a:r>
            <a:r>
              <a:rPr lang="en-US" sz="4800"/>
              <a:t>Acs</a:t>
            </a:r>
            <a:endParaRPr lang="en-US" sz="4800" dirty="0"/>
          </a:p>
        </p:txBody>
      </p:sp>
      <p:sp>
        <p:nvSpPr>
          <p:cNvPr id="3" name="Text Placeholder 2">
            <a:extLst>
              <a:ext uri="{FF2B5EF4-FFF2-40B4-BE49-F238E27FC236}">
                <a16:creationId xmlns:a16="http://schemas.microsoft.com/office/drawing/2014/main" id="{0A81BA55-C0E9-4B4F-968E-2494D983C2E8}"/>
              </a:ext>
            </a:extLst>
          </p:cNvPr>
          <p:cNvSpPr>
            <a:spLocks noGrp="1"/>
          </p:cNvSpPr>
          <p:nvPr>
            <p:ph type="body" idx="1"/>
          </p:nvPr>
        </p:nvSpPr>
        <p:spPr>
          <a:xfrm>
            <a:off x="668815" y="5686129"/>
            <a:ext cx="10436187" cy="462967"/>
          </a:xfrm>
        </p:spPr>
        <p:txBody>
          <a:bodyPr vert="horz" lIns="91440" tIns="45720" rIns="91440" bIns="45720" rtlCol="0" anchor="t">
            <a:noAutofit/>
          </a:bodyPr>
          <a:lstStyle/>
          <a:p>
            <a:pPr>
              <a:lnSpc>
                <a:spcPct val="90000"/>
              </a:lnSpc>
            </a:pPr>
            <a:r>
              <a:rPr lang="en-US" dirty="0">
                <a:solidFill>
                  <a:schemeClr val="tx1"/>
                </a:solidFill>
              </a:rPr>
              <a:t>Search within the filter, select my geographic, determine which product I want to view</a:t>
            </a:r>
          </a:p>
        </p:txBody>
      </p:sp>
      <p:grpSp>
        <p:nvGrpSpPr>
          <p:cNvPr id="46" name="Group 45">
            <a:extLst>
              <a:ext uri="{FF2B5EF4-FFF2-40B4-BE49-F238E27FC236}">
                <a16:creationId xmlns:a16="http://schemas.microsoft.com/office/drawing/2014/main" id="{A08E251A-5371-4E82-A0F3-2CA0C15AB09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206969" y="2963333"/>
            <a:ext cx="2981858" cy="3208867"/>
            <a:chOff x="9206969" y="2963333"/>
            <a:chExt cx="2981858" cy="3208867"/>
          </a:xfrm>
        </p:grpSpPr>
        <p:cxnSp>
          <p:nvCxnSpPr>
            <p:cNvPr id="47" name="Straight Connector 46">
              <a:extLst>
                <a:ext uri="{FF2B5EF4-FFF2-40B4-BE49-F238E27FC236}">
                  <a16:creationId xmlns:a16="http://schemas.microsoft.com/office/drawing/2014/main" id="{D31AC21F-237B-4CA8-BC96-29F3607FABE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8" name="Straight Connector 47">
              <a:extLst>
                <a:ext uri="{FF2B5EF4-FFF2-40B4-BE49-F238E27FC236}">
                  <a16:creationId xmlns:a16="http://schemas.microsoft.com/office/drawing/2014/main" id="{9959094C-A1B3-4AD4-9AAE-0FCDDD79842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9" name="Straight Connector 48">
              <a:extLst>
                <a:ext uri="{FF2B5EF4-FFF2-40B4-BE49-F238E27FC236}">
                  <a16:creationId xmlns:a16="http://schemas.microsoft.com/office/drawing/2014/main" id="{D5EC0EFA-8A7F-4299-A623-3EE741461BA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50" name="Straight Connector 49">
              <a:extLst>
                <a:ext uri="{FF2B5EF4-FFF2-40B4-BE49-F238E27FC236}">
                  <a16:creationId xmlns:a16="http://schemas.microsoft.com/office/drawing/2014/main" id="{965D7216-F9AF-42BE-99AD-1904DEF69CB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51" name="Straight Connector 50">
              <a:extLst>
                <a:ext uri="{FF2B5EF4-FFF2-40B4-BE49-F238E27FC236}">
                  <a16:creationId xmlns:a16="http://schemas.microsoft.com/office/drawing/2014/main" id="{CDE3349B-AD7F-48C8-9300-D81D694367B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53" name="Snip Diagonal Corner Rectangle 12">
            <a:extLst>
              <a:ext uri="{FF2B5EF4-FFF2-40B4-BE49-F238E27FC236}">
                <a16:creationId xmlns:a16="http://schemas.microsoft.com/office/drawing/2014/main" id="{E05CABE9-5E7C-4773-BFCD-24B199FA1A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2251" y="690851"/>
            <a:ext cx="9615670" cy="3607302"/>
          </a:xfrm>
          <a:prstGeom prst="snip2DiagRect">
            <a:avLst>
              <a:gd name="adj1" fmla="val 12305"/>
              <a:gd name="adj2" fmla="val 0"/>
            </a:avLst>
          </a:prstGeom>
          <a:solidFill>
            <a:schemeClr val="tx1"/>
          </a:solidFill>
          <a:ln>
            <a:solidFill>
              <a:srgbClr val="FFFFFF">
                <a:alpha val="40000"/>
              </a:srgbClr>
            </a:solidFill>
          </a:ln>
          <a:effectLst>
            <a:innerShdw blurRad="57150" dist="38100" dir="14460000">
              <a:prstClr val="black">
                <a:alpha val="7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Graphical user interface, text, application, email&#10;&#10;Description automatically generated">
            <a:extLst>
              <a:ext uri="{FF2B5EF4-FFF2-40B4-BE49-F238E27FC236}">
                <a16:creationId xmlns:a16="http://schemas.microsoft.com/office/drawing/2014/main" id="{905F2589-1D41-8FDE-8825-C30EB6ADA027}"/>
              </a:ext>
            </a:extLst>
          </p:cNvPr>
          <p:cNvPicPr>
            <a:picLocks noChangeAspect="1"/>
          </p:cNvPicPr>
          <p:nvPr/>
        </p:nvPicPr>
        <p:blipFill rotWithShape="1">
          <a:blip r:embed="rId2"/>
          <a:srcRect r="1" b="21958"/>
          <a:stretch/>
        </p:blipFill>
        <p:spPr>
          <a:xfrm>
            <a:off x="834934" y="854087"/>
            <a:ext cx="9290304" cy="3280831"/>
          </a:xfrm>
          <a:custGeom>
            <a:avLst/>
            <a:gdLst/>
            <a:ahLst/>
            <a:cxnLst/>
            <a:rect l="l" t="t" r="r" b="b"/>
            <a:pathLst>
              <a:path w="9290304" h="3280831">
                <a:moveTo>
                  <a:pt x="402071" y="0"/>
                </a:moveTo>
                <a:lnTo>
                  <a:pt x="9290304" y="0"/>
                </a:lnTo>
                <a:lnTo>
                  <a:pt x="9290304" y="2876895"/>
                </a:lnTo>
                <a:lnTo>
                  <a:pt x="8886368" y="3280831"/>
                </a:lnTo>
                <a:lnTo>
                  <a:pt x="0" y="3280831"/>
                </a:lnTo>
                <a:lnTo>
                  <a:pt x="0" y="402071"/>
                </a:lnTo>
                <a:close/>
              </a:path>
            </a:pathLst>
          </a:custGeom>
        </p:spPr>
      </p:pic>
    </p:spTree>
    <p:extLst>
      <p:ext uri="{BB962C8B-B14F-4D97-AF65-F5344CB8AC3E}">
        <p14:creationId xmlns:p14="http://schemas.microsoft.com/office/powerpoint/2010/main" val="3521105968"/>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149</TotalTime>
  <Words>510</Words>
  <Application>Microsoft Office PowerPoint</Application>
  <PresentationFormat>Widescreen</PresentationFormat>
  <Paragraphs>83</Paragraphs>
  <Slides>10</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Century Gothic</vt:lpstr>
      <vt:lpstr>Roboto</vt:lpstr>
      <vt:lpstr>Wingdings 3</vt:lpstr>
      <vt:lpstr>Slice</vt:lpstr>
      <vt:lpstr>Understanding census data  a summary overview</vt:lpstr>
      <vt:lpstr>Census data.</vt:lpstr>
      <vt:lpstr>PowerPoint Presentation</vt:lpstr>
      <vt:lpstr>How hud uses census data </vt:lpstr>
      <vt:lpstr>aCS   known as the American community survey  </vt:lpstr>
      <vt:lpstr>Acs Data the most has  the most  popular social, economic, housing, and demographic data for a single geographic area.   The Data Profiles summarize the data, giving you  estimates and percentages, to cover the most basic data  Samples include: </vt:lpstr>
      <vt:lpstr>Acs  VS CENSUS DATA:   WHAT THE DIFFERENCE??</vt:lpstr>
      <vt:lpstr>How to access acs data </vt:lpstr>
      <vt:lpstr>Searching under Acs</vt:lpstr>
      <vt:lpstr>Contact information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Best practices in  section 3 local strategies</dc:title>
  <dc:creator>Shirletta Best</dc:creator>
  <cp:lastModifiedBy>Shirletta Best</cp:lastModifiedBy>
  <cp:revision>4</cp:revision>
  <dcterms:created xsi:type="dcterms:W3CDTF">2020-01-25T21:16:45Z</dcterms:created>
  <dcterms:modified xsi:type="dcterms:W3CDTF">2023-01-25T20:37:08Z</dcterms:modified>
</cp:coreProperties>
</file>