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nZrb9IbK1nmgWlwtEOC86QGgT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Waiting list of 75 pre approved qualified buyer households; down payment assistance monies are already reserved </a:t>
            </a:r>
            <a:endParaRPr/>
          </a:p>
        </p:txBody>
      </p:sp>
      <p:sp>
        <p:nvSpPr>
          <p:cNvPr id="233" name="Google Shape;2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Conduct surveys to determine household design and interior feature needs of the buyer’s waiting list</a:t>
            </a:r>
            <a:endParaRPr/>
          </a:p>
        </p:txBody>
      </p:sp>
      <p:sp>
        <p:nvSpPr>
          <p:cNvPr id="247" name="Google Shape;24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Our recommended infill housing strategy matches &lt;city-owned vacant lots&gt; with &lt;preapproved buyers receiving City of Tampa down payment assistance&gt; and creates a funding strategy to incentivize an &lt;affordable housing developer&gt; to build energy star certified homes on those lots.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3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3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2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Google Shape;39;p22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40" name="Google Shape;40;p2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" name="Google Shape;41;p2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2" name="Google Shape;42;p2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3" name="Google Shape;43;p2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4" name="Google Shape;44;p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6" name="Google Shape;46;p2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7" name="Google Shape;47;p2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8" name="Google Shape;48;p2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2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9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9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9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9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8" name="Google Shape;148;p1"/>
          <p:cNvGrpSpPr/>
          <p:nvPr/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49" name="Google Shape;149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7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BFBFBF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" name="Google Shape;151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52" name="Google Shape;152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3" name="Google Shape;153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7176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60000"/>
              </a:srgbClr>
            </a:solidFill>
            <a:ln>
              <a:noFill/>
            </a:ln>
          </p:spPr>
        </p:sp>
        <p:sp>
          <p:nvSpPr>
            <p:cNvPr id="155" name="Google Shape;155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EDFF5">
                <a:alpha val="69803"/>
              </a:srgbClr>
            </a:solidFill>
            <a:ln>
              <a:noFill/>
            </a:ln>
          </p:spPr>
        </p:sp>
        <p:sp>
          <p:nvSpPr>
            <p:cNvPr id="156" name="Google Shape;156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7" name="Google Shape;157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/>
          <p:nvPr/>
        </p:nvSpPr>
        <p:spPr>
          <a:xfrm>
            <a:off x="5742625" y="0"/>
            <a:ext cx="64493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1"/>
          <p:cNvSpPr txBox="1"/>
          <p:nvPr>
            <p:ph idx="12" type="sldNum"/>
          </p:nvPr>
        </p:nvSpPr>
        <p:spPr>
          <a:xfrm>
            <a:off x="10529090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160" name="Google Shape;160;p1"/>
          <p:cNvGrpSpPr/>
          <p:nvPr/>
        </p:nvGrpSpPr>
        <p:grpSpPr>
          <a:xfrm>
            <a:off x="4852543" y="944564"/>
            <a:ext cx="6692813" cy="4822600"/>
            <a:chOff x="0" y="0"/>
            <a:chExt cx="6692813" cy="4822600"/>
          </a:xfrm>
        </p:grpSpPr>
        <p:sp>
          <p:nvSpPr>
            <p:cNvPr id="161" name="Google Shape;161;p1"/>
            <p:cNvSpPr/>
            <p:nvPr/>
          </p:nvSpPr>
          <p:spPr>
            <a:xfrm>
              <a:off x="0" y="0"/>
              <a:ext cx="6692813" cy="137771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416759" y="310575"/>
              <a:ext cx="757744" cy="75774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1591264" y="588"/>
              <a:ext cx="5101549" cy="137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"/>
            <p:cNvSpPr txBox="1"/>
            <p:nvPr/>
          </p:nvSpPr>
          <p:spPr>
            <a:xfrm>
              <a:off x="1591264" y="588"/>
              <a:ext cx="5101549" cy="137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800" lIns="145800" spcFirstLastPara="1" rIns="145800" wrap="square" tIns="145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rebuchet MS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Kayon Henderson</a:t>
              </a:r>
              <a:endParaRPr/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0" y="1722736"/>
              <a:ext cx="6692813" cy="137771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416759" y="2032722"/>
              <a:ext cx="757744" cy="7577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591264" y="1722736"/>
              <a:ext cx="5101549" cy="137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"/>
            <p:cNvSpPr txBox="1"/>
            <p:nvPr/>
          </p:nvSpPr>
          <p:spPr>
            <a:xfrm>
              <a:off x="1591264" y="1722736"/>
              <a:ext cx="5101549" cy="137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800" lIns="145800" spcFirstLastPara="1" rIns="145800" wrap="square" tIns="145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rebuchet MS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Manager, Housing and Community Development Division</a:t>
              </a:r>
              <a:endParaRPr/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0" y="3444883"/>
              <a:ext cx="6692813" cy="137771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416759" y="3754869"/>
              <a:ext cx="757744" cy="75774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1591264" y="3444883"/>
              <a:ext cx="5101549" cy="137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"/>
            <p:cNvSpPr txBox="1"/>
            <p:nvPr/>
          </p:nvSpPr>
          <p:spPr>
            <a:xfrm>
              <a:off x="1591264" y="3444883"/>
              <a:ext cx="5101549" cy="1377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800" lIns="145800" spcFirstLastPara="1" rIns="145800" wrap="square" tIns="145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Trebuchet MS"/>
                <a:buNone/>
              </a:pPr>
              <a:r>
                <a:rPr b="0" i="0" lang="en-US" sz="2500" u="none" cap="none" strike="noStrik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City of Tampa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dk1"/>
                </a:solidFill>
              </a:rPr>
              <a:t>Infill Strategy “Path to Affordability”</a:t>
            </a:r>
            <a:endParaRPr/>
          </a:p>
        </p:txBody>
      </p:sp>
      <p:sp>
        <p:nvSpPr>
          <p:cNvPr id="236" name="Google Shape;236;p10"/>
          <p:cNvSpPr txBox="1"/>
          <p:nvPr>
            <p:ph idx="1" type="body"/>
          </p:nvPr>
        </p:nvSpPr>
        <p:spPr>
          <a:xfrm>
            <a:off x="895049" y="1548828"/>
            <a:ext cx="8844851" cy="4851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1" marL="36576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2000"/>
              <a:t>Create Path to Affordability Program</a:t>
            </a:r>
            <a:endParaRPr/>
          </a:p>
          <a:p>
            <a:pPr indent="-101600" lvl="1" marL="36576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2000"/>
              <a:t> Survey &amp; Match the City’s Waiting List with</a:t>
            </a:r>
            <a:br>
              <a:rPr lang="en-US" sz="2000"/>
            </a:br>
            <a:r>
              <a:rPr lang="en-US" sz="2000"/>
              <a:t>   102 vacant city-owned lots</a:t>
            </a:r>
            <a:endParaRPr/>
          </a:p>
          <a:p>
            <a:pPr indent="-101600" lvl="2" marL="64008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lang="en-US" sz="2000"/>
              <a:t> Phase 1: Start with 10 homes</a:t>
            </a:r>
            <a:endParaRPr/>
          </a:p>
          <a:p>
            <a:pPr indent="-101600" lvl="1" marL="36576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2000"/>
              <a:t> Contract housing developers to build Energy</a:t>
            </a:r>
            <a:br>
              <a:rPr lang="en-US" sz="2000"/>
            </a:br>
            <a:r>
              <a:rPr lang="en-US" sz="2000"/>
              <a:t>    Star Certified homes</a:t>
            </a:r>
            <a:endParaRPr/>
          </a:p>
          <a:p>
            <a:pPr indent="-101600" lvl="1" marL="36576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2000"/>
              <a:t> Partner with East Tampa CRA</a:t>
            </a:r>
            <a:endParaRPr/>
          </a:p>
          <a:p>
            <a:pPr indent="-322263" lvl="1" marL="687388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2000"/>
              <a:t> USF Architectural Students to assist in creating affordable, energy star certified home plans</a:t>
            </a:r>
            <a:endParaRPr/>
          </a:p>
          <a:p>
            <a:pPr indent="-322263" lvl="1" marL="687388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 sz="2000"/>
              <a:t>Create a model village with three to four homes (Two builders and two homes each)</a:t>
            </a:r>
            <a:endParaRPr/>
          </a:p>
          <a:p>
            <a:pPr indent="0" lvl="1" marL="36576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0" lvl="1" marL="36576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dk1"/>
                </a:solidFill>
              </a:rPr>
              <a:t>Buyer Waiting List Profile </a:t>
            </a:r>
            <a:endParaRPr/>
          </a:p>
        </p:txBody>
      </p:sp>
      <p:sp>
        <p:nvSpPr>
          <p:cNvPr id="243" name="Google Shape;243;p11"/>
          <p:cNvSpPr txBox="1"/>
          <p:nvPr>
            <p:ph idx="1" type="body"/>
          </p:nvPr>
        </p:nvSpPr>
        <p:spPr>
          <a:xfrm>
            <a:off x="554428" y="1538555"/>
            <a:ext cx="837895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Targeting clients in the 80-140% AMI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Average $44,000 household income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75 qualified buyer households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Can afford up to $136,000 sales price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Estimated mortgage $112,000 plus DPA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Down Payment Assistance – up to $90,000</a:t>
            </a:r>
            <a:endParaRPr/>
          </a:p>
          <a:p>
            <a:pPr indent="-204469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dk1"/>
                </a:solidFill>
              </a:rPr>
              <a:t>Overcoming Challenges</a:t>
            </a:r>
            <a:endParaRPr/>
          </a:p>
        </p:txBody>
      </p:sp>
      <p:sp>
        <p:nvSpPr>
          <p:cNvPr id="250" name="Google Shape;250;p12"/>
          <p:cNvSpPr txBox="1"/>
          <p:nvPr>
            <p:ph idx="1" type="body"/>
          </p:nvPr>
        </p:nvSpPr>
        <p:spPr>
          <a:xfrm>
            <a:off x="1191426" y="1620749"/>
            <a:ext cx="837895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Matching Buyers with Lots/Homes – 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/>
              <a:t> Surveys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/>
              <a:t> Door-to-door Visitation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Partner with Neighborhood Associations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/>
              <a:t> Public Meetings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▪"/>
            </a:pPr>
            <a:r>
              <a:rPr lang="en-US" sz="2400"/>
              <a:t> Community Events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Managing Construction Costs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n-US" sz="2400"/>
              <a:t> Maintaining Community Character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0" lvl="1" marL="36576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-204469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0" lvl="0" marL="4572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dk1"/>
                </a:solidFill>
              </a:rPr>
              <a:t>Sources and Uses of Funds</a:t>
            </a:r>
            <a:endParaRPr/>
          </a:p>
        </p:txBody>
      </p:sp>
      <p:sp>
        <p:nvSpPr>
          <p:cNvPr id="257" name="Google Shape;257;p13"/>
          <p:cNvSpPr txBox="1"/>
          <p:nvPr>
            <p:ph idx="1" type="body"/>
          </p:nvPr>
        </p:nvSpPr>
        <p:spPr>
          <a:xfrm>
            <a:off x="1242797" y="1589926"/>
            <a:ext cx="837895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Char char="❑"/>
            </a:pPr>
            <a:r>
              <a:rPr lang="en-US" sz="2400"/>
              <a:t>Sources of Funds (Revenues)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Sale of 10 homes at $130,000=$1,300,000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Donated lots $50,000 value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CRA TIF $120,000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CRA Down payment Assistance up to $50,000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City of Tampa Down payment Assistance up to $40,000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❑"/>
            </a:pPr>
            <a:r>
              <a:rPr lang="en-US" sz="2400"/>
              <a:t>Uses of Funds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Debt (80%) $1,292,000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▪"/>
            </a:pPr>
            <a:r>
              <a:rPr lang="en-US" sz="2400"/>
              <a:t>City of Tampa Construction Loan, 0%, 24 months</a:t>
            </a:r>
            <a:endParaRPr/>
          </a:p>
          <a:p>
            <a:pPr indent="0" lvl="1" marL="36576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dk1"/>
                </a:solidFill>
              </a:rPr>
              <a:t>Construction Loan</a:t>
            </a:r>
            <a:endParaRPr/>
          </a:p>
        </p:txBody>
      </p:sp>
      <p:sp>
        <p:nvSpPr>
          <p:cNvPr id="264" name="Google Shape;264;p14"/>
          <p:cNvSpPr txBox="1"/>
          <p:nvPr>
            <p:ph idx="1" type="body"/>
          </p:nvPr>
        </p:nvSpPr>
        <p:spPr>
          <a:xfrm>
            <a:off x="1273619" y="1641296"/>
            <a:ext cx="8378952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City of Tampa SHIP Construction Loan for $1,292,000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0% interest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24 months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Loan Proceeds to the City of Tampa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$1,155,000 (can use as revolving loan fund)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$145,000 subsidy needed</a:t>
            </a:r>
            <a:endParaRPr/>
          </a:p>
          <a:p>
            <a:pPr indent="-204469" lvl="1" marL="7429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0" name="Google Shape;270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2" name="Google Shape;272;p1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3" name="Google Shape;273;p1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74" name="Google Shape;274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76" name="Google Shape;276;p1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77" name="Google Shape;277;p1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78" name="Google Shape;278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 small house with a garage&#10;&#10;Description automatically generated with low confidence" id="280" name="Google Shape;28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500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6"/>
          <p:cNvSpPr txBox="1"/>
          <p:nvPr>
            <p:ph idx="12" type="sldNum"/>
          </p:nvPr>
        </p:nvSpPr>
        <p:spPr>
          <a:xfrm>
            <a:off x="1084367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7" name="Google Shape;287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8" name="Google Shape;288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9" name="Google Shape;289;p1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90" name="Google Shape;290;p1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1" name="Google Shape;291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293" name="Google Shape;293;p1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294" name="Google Shape;294;p1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295" name="Google Shape;295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 kitchen with white cabinets&#10;&#10;Description automatically generated with low confidence" id="297" name="Google Shape;297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4877" l="0" r="0" t="188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 txBox="1"/>
          <p:nvPr>
            <p:ph idx="12" type="sldNum"/>
          </p:nvPr>
        </p:nvSpPr>
        <p:spPr>
          <a:xfrm>
            <a:off x="1084367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en-US" sz="5400"/>
              <a:t>Questions?</a:t>
            </a:r>
            <a:endParaRPr/>
          </a:p>
        </p:txBody>
      </p:sp>
      <p:sp>
        <p:nvSpPr>
          <p:cNvPr id="304" name="Google Shape;304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icon&#10;&#10;Description automatically generated" id="305" name="Google Shape;3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9120" y="2050664"/>
            <a:ext cx="4652903" cy="2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/>
          <p:nvPr>
            <p:ph idx="1" type="body"/>
          </p:nvPr>
        </p:nvSpPr>
        <p:spPr>
          <a:xfrm>
            <a:off x="533627" y="2045494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184150" lvl="1" marL="7429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t/>
            </a:r>
            <a:endParaRPr sz="2000"/>
          </a:p>
        </p:txBody>
      </p:sp>
      <p:sp>
        <p:nvSpPr>
          <p:cNvPr id="178" name="Google Shape;17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Graphical user interface&#10;&#10;Description automatically generated" id="179" name="Google Shape;1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030" y="1299819"/>
            <a:ext cx="9488310" cy="425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>
            <p:ph type="title"/>
          </p:nvPr>
        </p:nvSpPr>
        <p:spPr>
          <a:xfrm>
            <a:off x="554044" y="22312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ELIGIBLE ACTIVITIES</a:t>
            </a:r>
            <a:endParaRPr/>
          </a:p>
        </p:txBody>
      </p:sp>
      <p:sp>
        <p:nvSpPr>
          <p:cNvPr id="185" name="Google Shape;185;p3"/>
          <p:cNvSpPr txBox="1"/>
          <p:nvPr>
            <p:ph idx="1" type="body"/>
          </p:nvPr>
        </p:nvSpPr>
        <p:spPr>
          <a:xfrm>
            <a:off x="641620" y="1166068"/>
            <a:ext cx="8596668" cy="4310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b="1" lang="en-US" sz="8000"/>
              <a:t>24 CFR 570.201-206 and 570.500: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Acquisition/Disposition</a:t>
            </a:r>
            <a:endParaRPr sz="80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Public Facilities Improvements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Clearance Activities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Public Services</a:t>
            </a:r>
            <a:endParaRPr sz="80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Homeownership Assistance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Relocation/Interim Assistance</a:t>
            </a:r>
            <a:endParaRPr sz="80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Rehabilitation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Economic Development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Special Economic Development</a:t>
            </a:r>
            <a:endParaRPr sz="8000"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Microenterprise Assistance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Community-Based Development Organization (CDBO)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US" sz="8000"/>
              <a:t>Revolving Loan/Lump Sum Draw Downs/Escrow Accounts/Section 108</a:t>
            </a:r>
            <a:endParaRPr/>
          </a:p>
          <a:p>
            <a:pPr indent="0" lvl="3" marL="695325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sz="8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51435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en-US" sz="8000"/>
              <a:t>Note:</a:t>
            </a:r>
            <a:r>
              <a:rPr lang="en-US" sz="8000"/>
              <a:t> CDBG does not fund New Construction</a:t>
            </a:r>
            <a:endParaRPr/>
          </a:p>
          <a:p>
            <a:pPr indent="-320040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sp>
        <p:nvSpPr>
          <p:cNvPr id="186" name="Google Shape;186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ELIGIBLE ACTIVITIES</a:t>
            </a:r>
            <a:endParaRPr/>
          </a:p>
        </p:txBody>
      </p:sp>
      <p:sp>
        <p:nvSpPr>
          <p:cNvPr id="192" name="Google Shape;192;p4"/>
          <p:cNvSpPr txBox="1"/>
          <p:nvPr>
            <p:ph idx="1" type="body"/>
          </p:nvPr>
        </p:nvSpPr>
        <p:spPr>
          <a:xfrm>
            <a:off x="677333" y="1633591"/>
            <a:ext cx="9709839" cy="4772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57150" rtl="0" algn="l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b="1" lang="en-US" sz="7200"/>
              <a:t>Homeownership Assistance 570.202(n)</a:t>
            </a:r>
            <a:endParaRPr sz="72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CDBG funds may be used to provide direct homeownership assistance to LIMI households to: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Reduce the interest rate of a mortgage by applying funds toward the purchase price. 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Reduce the principal amount of a mortgage by applying funds directly toward the loan or making a subordination loan to the purchaser at little or no interest so the first mortgage is affordable to the LMI household. </a:t>
            </a:r>
            <a:endParaRPr/>
          </a:p>
          <a:p>
            <a:pPr indent="-228600" lvl="3" marL="16002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Assist the buyer with the down payment and/or closing costs within the following limitations:</a:t>
            </a:r>
            <a:endParaRPr/>
          </a:p>
          <a:p>
            <a:pPr indent="-228600" lvl="4" marL="20574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The amount of assistance is limited to 50% of the required down payment </a:t>
            </a:r>
            <a:r>
              <a:rPr b="1" lang="en-US" sz="7200"/>
              <a:t>AND</a:t>
            </a:r>
            <a:endParaRPr/>
          </a:p>
          <a:p>
            <a:pPr indent="-228600" lvl="4" marL="20574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Closing costs to be paid with CDBG funds must be reasonable and customary</a:t>
            </a:r>
            <a:endParaRPr b="1" sz="7200"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US" sz="7200"/>
              <a:t>Homeownership assistance may be provided to any housing, whether it is for an existing property or newly constructed. </a:t>
            </a:r>
            <a:endParaRPr/>
          </a:p>
          <a:p>
            <a:pPr indent="-320040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sp>
        <p:nvSpPr>
          <p:cNvPr id="193" name="Google Shape;193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p5"/>
          <p:cNvSpPr txBox="1"/>
          <p:nvPr/>
        </p:nvSpPr>
        <p:spPr>
          <a:xfrm>
            <a:off x="1260297" y="1027131"/>
            <a:ext cx="6858000" cy="26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B0E3"/>
              </a:buClr>
              <a:buSzPts val="4500"/>
              <a:buFont typeface="Verdana"/>
              <a:buNone/>
            </a:pPr>
            <a:r>
              <a:rPr b="1" i="0" lang="en-US" sz="4500" u="none" cap="none" strike="noStrike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  <a:t>There is an affordable housing shortage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Renting and Affordability</a:t>
            </a:r>
            <a:endParaRPr/>
          </a:p>
        </p:txBody>
      </p:sp>
      <p:sp>
        <p:nvSpPr>
          <p:cNvPr id="205" name="Google Shape;205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Lower income households that rent, suffer the most severe housing cost burdens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Supply of low-cost rental housing units have not been sufficient to meet the demand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Rental subsidies have not been sufficient to meet the demands (Section 8 vouchers, Tenant Based Rental Assistance, etc.)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06" name="Google Shape;20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i="0" lang="en-US" sz="4500" u="none" cap="none" strike="noStrike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  <a:t>How do we address </a:t>
            </a:r>
            <a:br>
              <a:rPr b="1" i="0" lang="en-US" sz="4500" u="none" cap="none" strike="noStrike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500" u="none" cap="none" strike="noStrike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  <a:t>the problem?</a:t>
            </a:r>
            <a:br>
              <a:rPr b="1" i="0" lang="en-US" sz="4500" u="none" cap="none" strike="noStrike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4500" u="none" cap="none" strike="noStrike">
                <a:solidFill>
                  <a:srgbClr val="16B0E3"/>
                </a:solidFill>
                <a:latin typeface="Verdana"/>
                <a:ea typeface="Verdana"/>
                <a:cs typeface="Verdana"/>
                <a:sym typeface="Verdana"/>
              </a:rPr>
              <a:t>Homeownership</a:t>
            </a:r>
            <a:endParaRPr>
              <a:solidFill>
                <a:srgbClr val="16B0E3"/>
              </a:solidFill>
            </a:endParaRPr>
          </a:p>
        </p:txBody>
      </p:sp>
      <p:sp>
        <p:nvSpPr>
          <p:cNvPr id="212" name="Google Shape;212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Path Program Community Impact</a:t>
            </a:r>
            <a:endParaRPr/>
          </a:p>
        </p:txBody>
      </p:sp>
      <p:sp>
        <p:nvSpPr>
          <p:cNvPr id="218" name="Google Shape;218;p8"/>
          <p:cNvSpPr txBox="1"/>
          <p:nvPr>
            <p:ph idx="1" type="body"/>
          </p:nvPr>
        </p:nvSpPr>
        <p:spPr>
          <a:xfrm>
            <a:off x="677334" y="1417835"/>
            <a:ext cx="7511169" cy="4623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❑"/>
            </a:pPr>
            <a:r>
              <a:rPr lang="en-US" sz="2400"/>
              <a:t>Increase the supply of affordable homeownership opportunities for first time home buyers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❑"/>
            </a:pPr>
            <a:r>
              <a:rPr lang="en-US" sz="2400"/>
              <a:t>Move City owned lots back on the tax rolls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❑"/>
            </a:pPr>
            <a:r>
              <a:rPr lang="en-US" sz="2400"/>
              <a:t>Increase Property Values &amp; Tax Base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❑"/>
            </a:pPr>
            <a:r>
              <a:rPr lang="en-US" sz="2400"/>
              <a:t>Build Energy Efficient homes for Low-Mod Income first time home buyers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❑"/>
            </a:pPr>
            <a:r>
              <a:rPr lang="en-US" sz="2400"/>
              <a:t>Match Preapproved Recipients for the Down Payment Assistance program with available City Lots and Developers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❑"/>
            </a:pPr>
            <a:r>
              <a:rPr lang="en-US" sz="2400"/>
              <a:t>Stabilize Tampa Neighborhoods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9"/>
          <p:cNvSpPr/>
          <p:nvPr>
            <p:ph idx="1" type="body"/>
          </p:nvPr>
        </p:nvSpPr>
        <p:spPr>
          <a:xfrm>
            <a:off x="1710367" y="1687978"/>
            <a:ext cx="6880296" cy="270335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rnd" cmpd="sng" w="19050">
            <a:solidFill>
              <a:srgbClr val="459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The process!</a:t>
            </a:r>
            <a:endParaRPr/>
          </a:p>
        </p:txBody>
      </p:sp>
      <p:sp>
        <p:nvSpPr>
          <p:cNvPr id="227" name="Google Shape;227;p9"/>
          <p:cNvSpPr txBox="1"/>
          <p:nvPr>
            <p:ph type="title"/>
          </p:nvPr>
        </p:nvSpPr>
        <p:spPr>
          <a:xfrm>
            <a:off x="3277456" y="106009"/>
            <a:ext cx="35514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 sz="3600"/>
              <a:t>Low/Mod Income Buyers </a:t>
            </a:r>
            <a:br>
              <a:rPr b="1" lang="en-US" sz="3600"/>
            </a:br>
            <a:endParaRPr b="1" sz="3600"/>
          </a:p>
        </p:txBody>
      </p:sp>
      <p:sp>
        <p:nvSpPr>
          <p:cNvPr id="228" name="Google Shape;228;p9"/>
          <p:cNvSpPr txBox="1"/>
          <p:nvPr/>
        </p:nvSpPr>
        <p:spPr>
          <a:xfrm>
            <a:off x="128427" y="3429000"/>
            <a:ext cx="18288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City of Tampa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Lots</a:t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8624630" y="3611366"/>
            <a:ext cx="2438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Affordable Housing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2020-06-19T19:41:10Z</dcterms:created>
  <dc:creator>watson2163</dc:creator>
</cp:coreProperties>
</file>