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9" r:id="rId5"/>
    <p:sldId id="628" r:id="rId6"/>
    <p:sldId id="647" r:id="rId7"/>
    <p:sldId id="687" r:id="rId8"/>
    <p:sldId id="686" r:id="rId9"/>
    <p:sldId id="688" r:id="rId10"/>
    <p:sldId id="689" r:id="rId11"/>
    <p:sldId id="607" r:id="rId12"/>
    <p:sldId id="649" r:id="rId13"/>
    <p:sldId id="684" r:id="rId14"/>
    <p:sldId id="650" r:id="rId15"/>
    <p:sldId id="651" r:id="rId16"/>
    <p:sldId id="672" r:id="rId17"/>
    <p:sldId id="673" r:id="rId18"/>
    <p:sldId id="623" r:id="rId19"/>
    <p:sldId id="655" r:id="rId20"/>
    <p:sldId id="657" r:id="rId21"/>
    <p:sldId id="6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9CB5"/>
    <a:srgbClr val="BF8A3C"/>
    <a:srgbClr val="4CA1BB"/>
    <a:srgbClr val="5BC0DE"/>
    <a:srgbClr val="C8913F"/>
    <a:srgbClr val="EFAD4C"/>
    <a:srgbClr val="B0C822"/>
    <a:srgbClr val="11556C"/>
    <a:srgbClr val="8B9E1A"/>
    <a:srgbClr val="91A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done, Virginia" userId="c99bd3fc-ab29-4d93-b180-738aa671c554" providerId="ADAL" clId="{C68F6CA8-780E-4C4E-A342-F6E6DBADDBA7}"/>
    <pc:docChg chg="custSel delSld modSld">
      <pc:chgData name="Sardone, Virginia" userId="c99bd3fc-ab29-4d93-b180-738aa671c554" providerId="ADAL" clId="{C68F6CA8-780E-4C4E-A342-F6E6DBADDBA7}" dt="2023-01-23T14:38:17.653" v="313" actId="20577"/>
      <pc:docMkLst>
        <pc:docMk/>
      </pc:docMkLst>
      <pc:sldChg chg="modSp mod">
        <pc:chgData name="Sardone, Virginia" userId="c99bd3fc-ab29-4d93-b180-738aa671c554" providerId="ADAL" clId="{C68F6CA8-780E-4C4E-A342-F6E6DBADDBA7}" dt="2023-01-23T14:33:48.555" v="98" actId="6549"/>
        <pc:sldMkLst>
          <pc:docMk/>
          <pc:sldMk cId="3291817439" sldId="259"/>
        </pc:sldMkLst>
        <pc:spChg chg="mod">
          <ac:chgData name="Sardone, Virginia" userId="c99bd3fc-ab29-4d93-b180-738aa671c554" providerId="ADAL" clId="{C68F6CA8-780E-4C4E-A342-F6E6DBADDBA7}" dt="2023-01-23T14:33:48.555" v="98" actId="6549"/>
          <ac:spMkLst>
            <pc:docMk/>
            <pc:sldMk cId="3291817439" sldId="259"/>
            <ac:spMk id="3" creationId="{9815BDCA-A130-2344-8E06-1ACDF1B974D3}"/>
          </ac:spMkLst>
        </pc:spChg>
      </pc:sldChg>
      <pc:sldChg chg="modSp mod">
        <pc:chgData name="Sardone, Virginia" userId="c99bd3fc-ab29-4d93-b180-738aa671c554" providerId="ADAL" clId="{C68F6CA8-780E-4C4E-A342-F6E6DBADDBA7}" dt="2023-01-23T14:31:29.636" v="67" actId="6549"/>
        <pc:sldMkLst>
          <pc:docMk/>
          <pc:sldMk cId="3465407933" sldId="651"/>
        </pc:sldMkLst>
        <pc:spChg chg="mod">
          <ac:chgData name="Sardone, Virginia" userId="c99bd3fc-ab29-4d93-b180-738aa671c554" providerId="ADAL" clId="{C68F6CA8-780E-4C4E-A342-F6E6DBADDBA7}" dt="2023-01-23T14:31:29.636" v="67" actId="6549"/>
          <ac:spMkLst>
            <pc:docMk/>
            <pc:sldMk cId="3465407933" sldId="651"/>
            <ac:spMk id="3" creationId="{B95C6943-7C8B-491B-B7D5-FDE057226B06}"/>
          </ac:spMkLst>
        </pc:spChg>
      </pc:sldChg>
      <pc:sldChg chg="modSp mod">
        <pc:chgData name="Sardone, Virginia" userId="c99bd3fc-ab29-4d93-b180-738aa671c554" providerId="ADAL" clId="{C68F6CA8-780E-4C4E-A342-F6E6DBADDBA7}" dt="2023-01-23T14:38:17.653" v="313" actId="20577"/>
        <pc:sldMkLst>
          <pc:docMk/>
          <pc:sldMk cId="1643673042" sldId="655"/>
        </pc:sldMkLst>
        <pc:spChg chg="mod">
          <ac:chgData name="Sardone, Virginia" userId="c99bd3fc-ab29-4d93-b180-738aa671c554" providerId="ADAL" clId="{C68F6CA8-780E-4C4E-A342-F6E6DBADDBA7}" dt="2023-01-23T14:38:17.653" v="313" actId="20577"/>
          <ac:spMkLst>
            <pc:docMk/>
            <pc:sldMk cId="1643673042" sldId="655"/>
            <ac:spMk id="3" creationId="{B95C6943-7C8B-491B-B7D5-FDE057226B06}"/>
          </ac:spMkLst>
        </pc:spChg>
      </pc:sldChg>
      <pc:sldChg chg="modSp mod">
        <pc:chgData name="Sardone, Virginia" userId="c99bd3fc-ab29-4d93-b180-738aa671c554" providerId="ADAL" clId="{C68F6CA8-780E-4C4E-A342-F6E6DBADDBA7}" dt="2023-01-23T14:30:34.230" v="54" actId="20577"/>
        <pc:sldMkLst>
          <pc:docMk/>
          <pc:sldMk cId="3578905779" sldId="657"/>
        </pc:sldMkLst>
        <pc:spChg chg="mod">
          <ac:chgData name="Sardone, Virginia" userId="c99bd3fc-ab29-4d93-b180-738aa671c554" providerId="ADAL" clId="{C68F6CA8-780E-4C4E-A342-F6E6DBADDBA7}" dt="2023-01-23T14:30:34.230" v="54" actId="20577"/>
          <ac:spMkLst>
            <pc:docMk/>
            <pc:sldMk cId="3578905779" sldId="657"/>
            <ac:spMk id="2" creationId="{B900F61C-8CE1-1140-8744-5E85DB3D1727}"/>
          </ac:spMkLst>
        </pc:spChg>
      </pc:sldChg>
      <pc:sldChg chg="modSp del mod">
        <pc:chgData name="Sardone, Virginia" userId="c99bd3fc-ab29-4d93-b180-738aa671c554" providerId="ADAL" clId="{C68F6CA8-780E-4C4E-A342-F6E6DBADDBA7}" dt="2023-01-23T14:27:56.611" v="3" actId="2696"/>
        <pc:sldMkLst>
          <pc:docMk/>
          <pc:sldMk cId="2165271507" sldId="685"/>
        </pc:sldMkLst>
        <pc:spChg chg="mod">
          <ac:chgData name="Sardone, Virginia" userId="c99bd3fc-ab29-4d93-b180-738aa671c554" providerId="ADAL" clId="{C68F6CA8-780E-4C4E-A342-F6E6DBADDBA7}" dt="2023-01-23T14:27:03.859" v="2" actId="20577"/>
          <ac:spMkLst>
            <pc:docMk/>
            <pc:sldMk cId="2165271507" sldId="685"/>
            <ac:spMk id="2" creationId="{B900F61C-8CE1-1140-8744-5E85DB3D1727}"/>
          </ac:spMkLst>
        </pc:spChg>
        <pc:spChg chg="mod">
          <ac:chgData name="Sardone, Virginia" userId="c99bd3fc-ab29-4d93-b180-738aa671c554" providerId="ADAL" clId="{C68F6CA8-780E-4C4E-A342-F6E6DBADDBA7}" dt="2023-01-23T14:26:37.865" v="1" actId="5793"/>
          <ac:spMkLst>
            <pc:docMk/>
            <pc:sldMk cId="2165271507" sldId="685"/>
            <ac:spMk id="3" creationId="{5A7CF331-0B53-4C37-9A0A-A9D3EEB5908B}"/>
          </ac:spMkLst>
        </pc:spChg>
      </pc:sldChg>
      <pc:sldChg chg="modSp mod">
        <pc:chgData name="Sardone, Virginia" userId="c99bd3fc-ab29-4d93-b180-738aa671c554" providerId="ADAL" clId="{C68F6CA8-780E-4C4E-A342-F6E6DBADDBA7}" dt="2023-01-23T14:32:11.956" v="92" actId="20577"/>
        <pc:sldMkLst>
          <pc:docMk/>
          <pc:sldMk cId="1134927588" sldId="692"/>
        </pc:sldMkLst>
        <pc:spChg chg="mod">
          <ac:chgData name="Sardone, Virginia" userId="c99bd3fc-ab29-4d93-b180-738aa671c554" providerId="ADAL" clId="{C68F6CA8-780E-4C4E-A342-F6E6DBADDBA7}" dt="2023-01-23T14:32:11.956" v="92" actId="20577"/>
          <ac:spMkLst>
            <pc:docMk/>
            <pc:sldMk cId="1134927588" sldId="692"/>
            <ac:spMk id="3" creationId="{B95C6943-7C8B-491B-B7D5-FDE057226B0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4B6F1-0D35-43AD-88BC-A9DD8664776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4236A-AD44-4873-B105-C9FB69F5E03E}">
      <dgm:prSet/>
      <dgm:spPr/>
      <dgm:t>
        <a:bodyPr/>
        <a:lstStyle/>
        <a:p>
          <a:r>
            <a:rPr lang="en-US" b="1"/>
            <a:t>Data Driven Subfactors</a:t>
          </a:r>
        </a:p>
      </dgm:t>
    </dgm:pt>
    <dgm:pt modelId="{545492D4-32D4-4778-A658-FAE7D73BF5E6}" type="parTrans" cxnId="{7C831086-CE57-4F4C-889D-900B77A73595}">
      <dgm:prSet/>
      <dgm:spPr/>
      <dgm:t>
        <a:bodyPr/>
        <a:lstStyle/>
        <a:p>
          <a:endParaRPr lang="en-US"/>
        </a:p>
      </dgm:t>
    </dgm:pt>
    <dgm:pt modelId="{1909E02C-5F9B-469B-8F9E-7DF0D9C96E79}" type="sibTrans" cxnId="{7C831086-CE57-4F4C-889D-900B77A73595}">
      <dgm:prSet/>
      <dgm:spPr/>
      <dgm:t>
        <a:bodyPr/>
        <a:lstStyle/>
        <a:p>
          <a:endParaRPr lang="en-US"/>
        </a:p>
      </dgm:t>
    </dgm:pt>
    <dgm:pt modelId="{C798DD97-5154-4F72-8514-3D4ADC1F7F5B}">
      <dgm:prSet/>
      <dgm:spPr/>
      <dgm:t>
        <a:bodyPr/>
        <a:lstStyle/>
        <a:p>
          <a:r>
            <a:rPr lang="en-US"/>
            <a:t>Involuntarily terminated activities</a:t>
          </a:r>
        </a:p>
      </dgm:t>
    </dgm:pt>
    <dgm:pt modelId="{8E824984-4E37-4458-8E79-3FCF2C634C93}" type="parTrans" cxnId="{39DBDDFC-ED35-4D73-98F0-465406DBFFB9}">
      <dgm:prSet/>
      <dgm:spPr/>
      <dgm:t>
        <a:bodyPr/>
        <a:lstStyle/>
        <a:p>
          <a:endParaRPr lang="en-US"/>
        </a:p>
      </dgm:t>
    </dgm:pt>
    <dgm:pt modelId="{C178DBC5-FAA1-4D2D-84FE-277ADAFB7D29}" type="sibTrans" cxnId="{39DBDDFC-ED35-4D73-98F0-465406DBFFB9}">
      <dgm:prSet/>
      <dgm:spPr/>
      <dgm:t>
        <a:bodyPr/>
        <a:lstStyle/>
        <a:p>
          <a:endParaRPr lang="en-US"/>
        </a:p>
      </dgm:t>
    </dgm:pt>
    <dgm:pt modelId="{188C40F3-40EE-4921-82E9-38E72238B09D}">
      <dgm:prSet/>
      <dgm:spPr/>
      <dgm:t>
        <a:bodyPr/>
        <a:lstStyle/>
        <a:p>
          <a:r>
            <a:rPr lang="en-US" b="1"/>
            <a:t>CPD Rep Scored Subfactors</a:t>
          </a:r>
        </a:p>
      </dgm:t>
    </dgm:pt>
    <dgm:pt modelId="{0641DCF4-76CD-4AD0-9580-2B96D2E1AA62}" type="parTrans" cxnId="{2B75CDFC-E5D6-4B41-917D-5909E96BF93E}">
      <dgm:prSet/>
      <dgm:spPr/>
      <dgm:t>
        <a:bodyPr/>
        <a:lstStyle/>
        <a:p>
          <a:endParaRPr lang="en-US"/>
        </a:p>
      </dgm:t>
    </dgm:pt>
    <dgm:pt modelId="{8BE0171E-7923-46A5-A97A-EC37B46D1182}" type="sibTrans" cxnId="{2B75CDFC-E5D6-4B41-917D-5909E96BF93E}">
      <dgm:prSet/>
      <dgm:spPr/>
      <dgm:t>
        <a:bodyPr/>
        <a:lstStyle/>
        <a:p>
          <a:endParaRPr lang="en-US"/>
        </a:p>
      </dgm:t>
    </dgm:pt>
    <dgm:pt modelId="{451B8353-AB08-4C54-8FE7-C3559DD5FD82}">
      <dgm:prSet/>
      <dgm:spPr/>
      <dgm:t>
        <a:bodyPr/>
        <a:lstStyle/>
        <a:p>
          <a:r>
            <a:rPr lang="en-US"/>
            <a:t>PJ staff capacity</a:t>
          </a:r>
        </a:p>
      </dgm:t>
    </dgm:pt>
    <dgm:pt modelId="{1F12D87E-D8D2-4953-A008-8D92BBD60897}" type="parTrans" cxnId="{5D958C82-D367-40D2-8D7B-D7A6C39E5B73}">
      <dgm:prSet/>
      <dgm:spPr/>
      <dgm:t>
        <a:bodyPr/>
        <a:lstStyle/>
        <a:p>
          <a:endParaRPr lang="en-US"/>
        </a:p>
      </dgm:t>
    </dgm:pt>
    <dgm:pt modelId="{42F5D149-D75F-4840-A36B-F0B1B3E85F01}" type="sibTrans" cxnId="{5D958C82-D367-40D2-8D7B-D7A6C39E5B73}">
      <dgm:prSet/>
      <dgm:spPr/>
      <dgm:t>
        <a:bodyPr/>
        <a:lstStyle/>
        <a:p>
          <a:endParaRPr lang="en-US"/>
        </a:p>
      </dgm:t>
    </dgm:pt>
    <dgm:pt modelId="{19F49756-C333-4867-A351-C97A24703BC4}">
      <dgm:prSet/>
      <dgm:spPr/>
      <dgm:t>
        <a:bodyPr/>
        <a:lstStyle/>
        <a:p>
          <a:endParaRPr lang="en-US" i="1"/>
        </a:p>
      </dgm:t>
    </dgm:pt>
    <dgm:pt modelId="{C7972C98-35F4-4A89-B0F9-2CEB52BEDB1E}" type="parTrans" cxnId="{E2966258-7819-44DC-BECE-1E0E71DAAFD0}">
      <dgm:prSet/>
      <dgm:spPr/>
      <dgm:t>
        <a:bodyPr/>
        <a:lstStyle/>
        <a:p>
          <a:endParaRPr lang="en-US"/>
        </a:p>
      </dgm:t>
    </dgm:pt>
    <dgm:pt modelId="{9D3C4E0C-E7CA-4EC4-9772-86C211A1028F}" type="sibTrans" cxnId="{E2966258-7819-44DC-BECE-1E0E71DAAFD0}">
      <dgm:prSet/>
      <dgm:spPr/>
      <dgm:t>
        <a:bodyPr/>
        <a:lstStyle/>
        <a:p>
          <a:endParaRPr lang="en-US"/>
        </a:p>
      </dgm:t>
    </dgm:pt>
    <dgm:pt modelId="{6C674027-A71A-40C9-B42E-50CDF4F4F3C6}">
      <dgm:prSet/>
      <dgm:spPr/>
      <dgm:t>
        <a:bodyPr/>
        <a:lstStyle/>
        <a:p>
          <a:r>
            <a:rPr lang="en-US"/>
            <a:t>Infrequent Draw for 12 Months or More </a:t>
          </a:r>
        </a:p>
      </dgm:t>
    </dgm:pt>
    <dgm:pt modelId="{24AC4126-8C89-4951-8E56-6FACDB1E7226}" type="parTrans" cxnId="{28C0A17F-096D-4D2A-A740-9EF47C5297E1}">
      <dgm:prSet/>
      <dgm:spPr/>
      <dgm:t>
        <a:bodyPr/>
        <a:lstStyle/>
        <a:p>
          <a:endParaRPr lang="en-US"/>
        </a:p>
      </dgm:t>
    </dgm:pt>
    <dgm:pt modelId="{2DC5619C-8C70-4AB6-984A-C76C3AD8AA54}" type="sibTrans" cxnId="{28C0A17F-096D-4D2A-A740-9EF47C5297E1}">
      <dgm:prSet/>
      <dgm:spPr/>
      <dgm:t>
        <a:bodyPr/>
        <a:lstStyle/>
        <a:p>
          <a:endParaRPr lang="en-US"/>
        </a:p>
      </dgm:t>
    </dgm:pt>
    <dgm:pt modelId="{5AA91414-CB98-4EDB-A718-C4641A8560A6}">
      <dgm:prSet/>
      <dgm:spPr/>
      <dgm:t>
        <a:bodyPr/>
        <a:lstStyle/>
        <a:p>
          <a:r>
            <a:rPr lang="en-US"/>
            <a:t>Average # years commitment to completion </a:t>
          </a:r>
        </a:p>
      </dgm:t>
    </dgm:pt>
    <dgm:pt modelId="{7FAC9D80-7D81-4935-A97B-98683537F9A5}" type="parTrans" cxnId="{F7BFFBAF-EB21-486C-BE6D-B7D41FA0776A}">
      <dgm:prSet/>
      <dgm:spPr/>
      <dgm:t>
        <a:bodyPr/>
        <a:lstStyle/>
        <a:p>
          <a:endParaRPr lang="en-US"/>
        </a:p>
      </dgm:t>
    </dgm:pt>
    <dgm:pt modelId="{F5131FDB-035B-4647-8D78-79EBC3A48D43}" type="sibTrans" cxnId="{F7BFFBAF-EB21-486C-BE6D-B7D41FA0776A}">
      <dgm:prSet/>
      <dgm:spPr/>
      <dgm:t>
        <a:bodyPr/>
        <a:lstStyle/>
        <a:p>
          <a:endParaRPr lang="en-US"/>
        </a:p>
      </dgm:t>
    </dgm:pt>
    <dgm:pt modelId="{24AC36D5-B71A-43DA-AD8F-00681D8EE3D5}">
      <dgm:prSet/>
      <dgm:spPr/>
      <dgm:t>
        <a:bodyPr/>
        <a:lstStyle/>
        <a:p>
          <a:r>
            <a:rPr lang="en-US"/>
            <a:t>OIG or Single Audit findings &amp; resolution</a:t>
          </a:r>
        </a:p>
      </dgm:t>
    </dgm:pt>
    <dgm:pt modelId="{E1785063-06A6-48E4-AFB5-F2DC8BF0DEDB}" type="parTrans" cxnId="{3D46C5E2-9D72-4531-9224-EE858A79B4CC}">
      <dgm:prSet/>
      <dgm:spPr/>
      <dgm:t>
        <a:bodyPr/>
        <a:lstStyle/>
        <a:p>
          <a:endParaRPr lang="en-US"/>
        </a:p>
      </dgm:t>
    </dgm:pt>
    <dgm:pt modelId="{B365782F-BEE1-43A1-A784-3F71749DA6DB}" type="sibTrans" cxnId="{3D46C5E2-9D72-4531-9224-EE858A79B4CC}">
      <dgm:prSet/>
      <dgm:spPr/>
      <dgm:t>
        <a:bodyPr/>
        <a:lstStyle/>
        <a:p>
          <a:endParaRPr lang="en-US"/>
        </a:p>
      </dgm:t>
    </dgm:pt>
    <dgm:pt modelId="{0B080307-5BCB-4202-95E6-9CEE1D3488A6}">
      <dgm:prSet/>
      <dgm:spPr/>
      <dgm:t>
        <a:bodyPr/>
        <a:lstStyle/>
        <a:p>
          <a:r>
            <a:rPr lang="en-US"/>
            <a:t>CPD monitoring findings &amp; resolution </a:t>
          </a:r>
        </a:p>
      </dgm:t>
    </dgm:pt>
    <dgm:pt modelId="{283F1AD1-555A-4C20-8D69-BE11E90BBD7E}" type="parTrans" cxnId="{81F2A241-1E81-4048-9457-E603A9058F16}">
      <dgm:prSet/>
      <dgm:spPr/>
      <dgm:t>
        <a:bodyPr/>
        <a:lstStyle/>
        <a:p>
          <a:endParaRPr lang="en-US"/>
        </a:p>
      </dgm:t>
    </dgm:pt>
    <dgm:pt modelId="{B1D81E46-9A7E-47E8-8165-1067B0F8F9AF}" type="sibTrans" cxnId="{81F2A241-1E81-4048-9457-E603A9058F16}">
      <dgm:prSet/>
      <dgm:spPr/>
      <dgm:t>
        <a:bodyPr/>
        <a:lstStyle/>
        <a:p>
          <a:endParaRPr lang="en-US"/>
        </a:p>
      </dgm:t>
    </dgm:pt>
    <dgm:pt modelId="{ACC3044C-AAAC-48FE-8090-6FD51C510B86}">
      <dgm:prSet/>
      <dgm:spPr/>
      <dgm:t>
        <a:bodyPr/>
        <a:lstStyle/>
        <a:p>
          <a:r>
            <a:rPr lang="en-US"/>
            <a:t>Final draw for 120 days or more</a:t>
          </a:r>
        </a:p>
      </dgm:t>
    </dgm:pt>
    <dgm:pt modelId="{4F0E98DB-6A96-46C4-A9BA-BD6683D254CF}" type="parTrans" cxnId="{D77CC57C-B2FA-45B1-ABD9-FB77210A372C}">
      <dgm:prSet/>
      <dgm:spPr/>
      <dgm:t>
        <a:bodyPr/>
        <a:lstStyle/>
        <a:p>
          <a:endParaRPr lang="en-US"/>
        </a:p>
      </dgm:t>
    </dgm:pt>
    <dgm:pt modelId="{6CFDCAF6-050B-4B66-8602-ACAFEE62F1AE}" type="sibTrans" cxnId="{D77CC57C-B2FA-45B1-ABD9-FB77210A372C}">
      <dgm:prSet/>
      <dgm:spPr/>
      <dgm:t>
        <a:bodyPr/>
        <a:lstStyle/>
        <a:p>
          <a:endParaRPr lang="en-US"/>
        </a:p>
      </dgm:t>
    </dgm:pt>
    <dgm:pt modelId="{640DDA81-B07C-4826-BDA5-424CAA798634}">
      <dgm:prSet/>
      <dgm:spPr/>
      <dgm:t>
        <a:bodyPr/>
        <a:lstStyle/>
        <a:p>
          <a:r>
            <a:rPr lang="en-US"/>
            <a:t>Allocation Years Unexpended</a:t>
          </a:r>
        </a:p>
      </dgm:t>
    </dgm:pt>
    <dgm:pt modelId="{C39EF504-F495-4CDD-9527-9CC3D68D6E5D}" type="parTrans" cxnId="{B9E3BBCC-58E3-4E75-BC35-A5722A5FDAF1}">
      <dgm:prSet/>
      <dgm:spPr/>
      <dgm:t>
        <a:bodyPr/>
        <a:lstStyle/>
        <a:p>
          <a:endParaRPr lang="en-US"/>
        </a:p>
      </dgm:t>
    </dgm:pt>
    <dgm:pt modelId="{8AA453F0-E859-45FC-9C56-7282DA8F8A56}" type="sibTrans" cxnId="{B9E3BBCC-58E3-4E75-BC35-A5722A5FDAF1}">
      <dgm:prSet/>
      <dgm:spPr/>
      <dgm:t>
        <a:bodyPr/>
        <a:lstStyle/>
        <a:p>
          <a:endParaRPr lang="en-US"/>
        </a:p>
      </dgm:t>
    </dgm:pt>
    <dgm:pt modelId="{FA44CA6C-8501-4D28-A5A9-8A6FD4CA2091}">
      <dgm:prSet/>
      <dgm:spPr/>
      <dgm:t>
        <a:bodyPr/>
        <a:lstStyle/>
        <a:p>
          <a:r>
            <a:rPr lang="en-US"/>
            <a:t>Repayments</a:t>
          </a:r>
        </a:p>
      </dgm:t>
    </dgm:pt>
    <dgm:pt modelId="{9607B3C7-5457-4DF8-8A85-1CE3460E81B9}" type="parTrans" cxnId="{ECC9941F-D990-41AB-9223-733587DAA086}">
      <dgm:prSet/>
      <dgm:spPr/>
      <dgm:t>
        <a:bodyPr/>
        <a:lstStyle/>
        <a:p>
          <a:endParaRPr lang="en-US"/>
        </a:p>
      </dgm:t>
    </dgm:pt>
    <dgm:pt modelId="{AADBD7EF-99E8-4E81-B86D-46BF9051BC02}" type="sibTrans" cxnId="{ECC9941F-D990-41AB-9223-733587DAA086}">
      <dgm:prSet/>
      <dgm:spPr/>
      <dgm:t>
        <a:bodyPr/>
        <a:lstStyle/>
        <a:p>
          <a:endParaRPr lang="en-US"/>
        </a:p>
      </dgm:t>
    </dgm:pt>
    <dgm:pt modelId="{3E2D298A-08C6-44D5-AD50-4D20B242C056}">
      <dgm:prSet/>
      <dgm:spPr/>
      <dgm:t>
        <a:bodyPr/>
        <a:lstStyle/>
        <a:p>
          <a:r>
            <a:rPr lang="en-US"/>
            <a:t>Reporting quality </a:t>
          </a:r>
        </a:p>
      </dgm:t>
    </dgm:pt>
    <dgm:pt modelId="{89CD8E87-F592-4B8C-A7BF-911CD7ADE92E}" type="parTrans" cxnId="{D55E3123-AE0B-48C1-859E-AC696E0D1E6A}">
      <dgm:prSet/>
      <dgm:spPr/>
      <dgm:t>
        <a:bodyPr/>
        <a:lstStyle/>
        <a:p>
          <a:endParaRPr lang="en-US"/>
        </a:p>
      </dgm:t>
    </dgm:pt>
    <dgm:pt modelId="{6B19E314-A701-4E7F-AA73-1EE04759D637}" type="sibTrans" cxnId="{D55E3123-AE0B-48C1-859E-AC696E0D1E6A}">
      <dgm:prSet/>
      <dgm:spPr/>
      <dgm:t>
        <a:bodyPr/>
        <a:lstStyle/>
        <a:p>
          <a:endParaRPr lang="en-US"/>
        </a:p>
      </dgm:t>
    </dgm:pt>
    <dgm:pt modelId="{26F6D84A-FA14-43D5-9EB8-DCC6ADA07F0C}">
      <dgm:prSet/>
      <dgm:spPr/>
      <dgm:t>
        <a:bodyPr/>
        <a:lstStyle/>
        <a:p>
          <a:r>
            <a:rPr lang="en-US"/>
            <a:t>Local political issues, media exposure, or citizen complaints</a:t>
          </a:r>
        </a:p>
      </dgm:t>
    </dgm:pt>
    <dgm:pt modelId="{BF26FF27-B444-4B13-AF4D-F3D87A2BF759}" type="parTrans" cxnId="{7F0F3D21-BF42-4454-BE60-3D4A22699B47}">
      <dgm:prSet/>
      <dgm:spPr/>
      <dgm:t>
        <a:bodyPr/>
        <a:lstStyle/>
        <a:p>
          <a:endParaRPr lang="en-US"/>
        </a:p>
      </dgm:t>
    </dgm:pt>
    <dgm:pt modelId="{CFCBA3D1-5C04-4D26-9273-8B3385ACEAB4}" type="sibTrans" cxnId="{7F0F3D21-BF42-4454-BE60-3D4A22699B47}">
      <dgm:prSet/>
      <dgm:spPr/>
      <dgm:t>
        <a:bodyPr/>
        <a:lstStyle/>
        <a:p>
          <a:endParaRPr lang="en-US"/>
        </a:p>
      </dgm:t>
    </dgm:pt>
    <dgm:pt modelId="{A45E7F57-EA0F-4B5A-BB99-FABE2BB5CD31}" type="pres">
      <dgm:prSet presAssocID="{3164B6F1-0D35-43AD-88BC-A9DD86647769}" presName="Name0" presStyleCnt="0">
        <dgm:presLayoutVars>
          <dgm:dir/>
          <dgm:animLvl val="lvl"/>
          <dgm:resizeHandles val="exact"/>
        </dgm:presLayoutVars>
      </dgm:prSet>
      <dgm:spPr/>
    </dgm:pt>
    <dgm:pt modelId="{BDA4DC00-077D-4463-9F08-94CDD067C966}" type="pres">
      <dgm:prSet presAssocID="{5444236A-AD44-4873-B105-C9FB69F5E03E}" presName="composite" presStyleCnt="0"/>
      <dgm:spPr/>
    </dgm:pt>
    <dgm:pt modelId="{4CB93C59-C55B-4F57-84C8-534348835FC2}" type="pres">
      <dgm:prSet presAssocID="{5444236A-AD44-4873-B105-C9FB69F5E03E}" presName="parTx" presStyleLbl="alignNode1" presStyleIdx="0" presStyleCnt="2" custLinFactNeighborY="1622">
        <dgm:presLayoutVars>
          <dgm:chMax val="0"/>
          <dgm:chPref val="0"/>
          <dgm:bulletEnabled val="1"/>
        </dgm:presLayoutVars>
      </dgm:prSet>
      <dgm:spPr/>
    </dgm:pt>
    <dgm:pt modelId="{6C543E76-5E4E-41D7-855E-0F30FD71A649}" type="pres">
      <dgm:prSet presAssocID="{5444236A-AD44-4873-B105-C9FB69F5E03E}" presName="desTx" presStyleLbl="alignAccFollowNode1" presStyleIdx="0" presStyleCnt="2">
        <dgm:presLayoutVars>
          <dgm:bulletEnabled val="1"/>
        </dgm:presLayoutVars>
      </dgm:prSet>
      <dgm:spPr/>
    </dgm:pt>
    <dgm:pt modelId="{249D362D-0B5B-4C2C-B2CB-7AFEBCBFE68D}" type="pres">
      <dgm:prSet presAssocID="{1909E02C-5F9B-469B-8F9E-7DF0D9C96E79}" presName="space" presStyleCnt="0"/>
      <dgm:spPr/>
    </dgm:pt>
    <dgm:pt modelId="{8CA1BB52-A608-4B96-80E2-7C77145F6B4B}" type="pres">
      <dgm:prSet presAssocID="{188C40F3-40EE-4921-82E9-38E72238B09D}" presName="composite" presStyleCnt="0"/>
      <dgm:spPr/>
    </dgm:pt>
    <dgm:pt modelId="{28106A76-D4FE-4973-A6A5-359D86DA2632}" type="pres">
      <dgm:prSet presAssocID="{188C40F3-40EE-4921-82E9-38E72238B0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9EBBAA4-2F84-4F12-A247-7C4E4BE385A4}" type="pres">
      <dgm:prSet presAssocID="{188C40F3-40EE-4921-82E9-38E72238B09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03C4307-B23D-4B9C-B243-07DF6655F2E0}" type="presOf" srcId="{0B080307-5BCB-4202-95E6-9CEE1D3488A6}" destId="{6C543E76-5E4E-41D7-855E-0F30FD71A649}" srcOrd="0" destOrd="4" presId="urn:microsoft.com/office/officeart/2005/8/layout/hList1"/>
    <dgm:cxn modelId="{ECC9941F-D990-41AB-9223-733587DAA086}" srcId="{5444236A-AD44-4873-B105-C9FB69F5E03E}" destId="{FA44CA6C-8501-4D28-A5A9-8A6FD4CA2091}" srcOrd="7" destOrd="0" parTransId="{9607B3C7-5457-4DF8-8A85-1CE3460E81B9}" sibTransId="{AADBD7EF-99E8-4E81-B86D-46BF9051BC02}"/>
    <dgm:cxn modelId="{7F0F3D21-BF42-4454-BE60-3D4A22699B47}" srcId="{188C40F3-40EE-4921-82E9-38E72238B09D}" destId="{26F6D84A-FA14-43D5-9EB8-DCC6ADA07F0C}" srcOrd="2" destOrd="0" parTransId="{BF26FF27-B444-4B13-AF4D-F3D87A2BF759}" sibTransId="{CFCBA3D1-5C04-4D26-9273-8B3385ACEAB4}"/>
    <dgm:cxn modelId="{D55E3123-AE0B-48C1-859E-AC696E0D1E6A}" srcId="{188C40F3-40EE-4921-82E9-38E72238B09D}" destId="{3E2D298A-08C6-44D5-AD50-4D20B242C056}" srcOrd="1" destOrd="0" parTransId="{89CD8E87-F592-4B8C-A7BF-911CD7ADE92E}" sibTransId="{6B19E314-A701-4E7F-AA73-1EE04759D637}"/>
    <dgm:cxn modelId="{3C56372A-43CF-4628-8548-20FA6539DC24}" type="presOf" srcId="{451B8353-AB08-4C54-8FE7-C3559DD5FD82}" destId="{A9EBBAA4-2F84-4F12-A247-7C4E4BE385A4}" srcOrd="0" destOrd="0" presId="urn:microsoft.com/office/officeart/2005/8/layout/hList1"/>
    <dgm:cxn modelId="{7AD47333-70B7-4236-BC4A-4AE5981C7402}" type="presOf" srcId="{6C674027-A71A-40C9-B42E-50CDF4F4F3C6}" destId="{6C543E76-5E4E-41D7-855E-0F30FD71A649}" srcOrd="0" destOrd="1" presId="urn:microsoft.com/office/officeart/2005/8/layout/hList1"/>
    <dgm:cxn modelId="{81F2A241-1E81-4048-9457-E603A9058F16}" srcId="{5444236A-AD44-4873-B105-C9FB69F5E03E}" destId="{0B080307-5BCB-4202-95E6-9CEE1D3488A6}" srcOrd="4" destOrd="0" parTransId="{283F1AD1-555A-4C20-8D69-BE11E90BBD7E}" sibTransId="{B1D81E46-9A7E-47E8-8165-1067B0F8F9AF}"/>
    <dgm:cxn modelId="{1B58BB61-7C20-44AC-884C-0D64098AD37E}" type="presOf" srcId="{640DDA81-B07C-4826-BDA5-424CAA798634}" destId="{6C543E76-5E4E-41D7-855E-0F30FD71A649}" srcOrd="0" destOrd="6" presId="urn:microsoft.com/office/officeart/2005/8/layout/hList1"/>
    <dgm:cxn modelId="{6B26AA75-FA6C-455E-BF05-96EBB53B7A43}" type="presOf" srcId="{5444236A-AD44-4873-B105-C9FB69F5E03E}" destId="{4CB93C59-C55B-4F57-84C8-534348835FC2}" srcOrd="0" destOrd="0" presId="urn:microsoft.com/office/officeart/2005/8/layout/hList1"/>
    <dgm:cxn modelId="{E2966258-7819-44DC-BECE-1E0E71DAAFD0}" srcId="{5444236A-AD44-4873-B105-C9FB69F5E03E}" destId="{19F49756-C333-4867-A351-C97A24703BC4}" srcOrd="8" destOrd="0" parTransId="{C7972C98-35F4-4A89-B0F9-2CEB52BEDB1E}" sibTransId="{9D3C4E0C-E7CA-4EC4-9772-86C211A1028F}"/>
    <dgm:cxn modelId="{D77CC57C-B2FA-45B1-ABD9-FB77210A372C}" srcId="{5444236A-AD44-4873-B105-C9FB69F5E03E}" destId="{ACC3044C-AAAC-48FE-8090-6FD51C510B86}" srcOrd="5" destOrd="0" parTransId="{4F0E98DB-6A96-46C4-A9BA-BD6683D254CF}" sibTransId="{6CFDCAF6-050B-4B66-8602-ACAFEE62F1AE}"/>
    <dgm:cxn modelId="{28C0A17F-096D-4D2A-A740-9EF47C5297E1}" srcId="{5444236A-AD44-4873-B105-C9FB69F5E03E}" destId="{6C674027-A71A-40C9-B42E-50CDF4F4F3C6}" srcOrd="1" destOrd="0" parTransId="{24AC4126-8C89-4951-8E56-6FACDB1E7226}" sibTransId="{2DC5619C-8C70-4AB6-984A-C76C3AD8AA54}"/>
    <dgm:cxn modelId="{5D958C82-D367-40D2-8D7B-D7A6C39E5B73}" srcId="{188C40F3-40EE-4921-82E9-38E72238B09D}" destId="{451B8353-AB08-4C54-8FE7-C3559DD5FD82}" srcOrd="0" destOrd="0" parTransId="{1F12D87E-D8D2-4953-A008-8D92BBD60897}" sibTransId="{42F5D149-D75F-4840-A36B-F0B1B3E85F01}"/>
    <dgm:cxn modelId="{7C831086-CE57-4F4C-889D-900B77A73595}" srcId="{3164B6F1-0D35-43AD-88BC-A9DD86647769}" destId="{5444236A-AD44-4873-B105-C9FB69F5E03E}" srcOrd="0" destOrd="0" parTransId="{545492D4-32D4-4778-A658-FAE7D73BF5E6}" sibTransId="{1909E02C-5F9B-469B-8F9E-7DF0D9C96E79}"/>
    <dgm:cxn modelId="{26E73D8B-9774-416D-91A7-D69DB2760EA2}" type="presOf" srcId="{C798DD97-5154-4F72-8514-3D4ADC1F7F5B}" destId="{6C543E76-5E4E-41D7-855E-0F30FD71A649}" srcOrd="0" destOrd="0" presId="urn:microsoft.com/office/officeart/2005/8/layout/hList1"/>
    <dgm:cxn modelId="{410FFD99-26E0-4B3F-9430-6F6D15765612}" type="presOf" srcId="{3E2D298A-08C6-44D5-AD50-4D20B242C056}" destId="{A9EBBAA4-2F84-4F12-A247-7C4E4BE385A4}" srcOrd="0" destOrd="1" presId="urn:microsoft.com/office/officeart/2005/8/layout/hList1"/>
    <dgm:cxn modelId="{FD9781AE-17CB-497E-980C-EC1FF523B14D}" type="presOf" srcId="{ACC3044C-AAAC-48FE-8090-6FD51C510B86}" destId="{6C543E76-5E4E-41D7-855E-0F30FD71A649}" srcOrd="0" destOrd="5" presId="urn:microsoft.com/office/officeart/2005/8/layout/hList1"/>
    <dgm:cxn modelId="{F7BFFBAF-EB21-486C-BE6D-B7D41FA0776A}" srcId="{5444236A-AD44-4873-B105-C9FB69F5E03E}" destId="{5AA91414-CB98-4EDB-A718-C4641A8560A6}" srcOrd="2" destOrd="0" parTransId="{7FAC9D80-7D81-4935-A97B-98683537F9A5}" sibTransId="{F5131FDB-035B-4647-8D78-79EBC3A48D43}"/>
    <dgm:cxn modelId="{38D843B3-06EC-4438-B1D4-74D73B93F1DC}" type="presOf" srcId="{188C40F3-40EE-4921-82E9-38E72238B09D}" destId="{28106A76-D4FE-4973-A6A5-359D86DA2632}" srcOrd="0" destOrd="0" presId="urn:microsoft.com/office/officeart/2005/8/layout/hList1"/>
    <dgm:cxn modelId="{166C25BF-77FB-4ABD-AD53-58A41E9CC62A}" type="presOf" srcId="{26F6D84A-FA14-43D5-9EB8-DCC6ADA07F0C}" destId="{A9EBBAA4-2F84-4F12-A247-7C4E4BE385A4}" srcOrd="0" destOrd="2" presId="urn:microsoft.com/office/officeart/2005/8/layout/hList1"/>
    <dgm:cxn modelId="{0D9591C1-1CD0-4104-A88A-2AE0624FB718}" type="presOf" srcId="{FA44CA6C-8501-4D28-A5A9-8A6FD4CA2091}" destId="{6C543E76-5E4E-41D7-855E-0F30FD71A649}" srcOrd="0" destOrd="7" presId="urn:microsoft.com/office/officeart/2005/8/layout/hList1"/>
    <dgm:cxn modelId="{B9E3BBCC-58E3-4E75-BC35-A5722A5FDAF1}" srcId="{5444236A-AD44-4873-B105-C9FB69F5E03E}" destId="{640DDA81-B07C-4826-BDA5-424CAA798634}" srcOrd="6" destOrd="0" parTransId="{C39EF504-F495-4CDD-9527-9CC3D68D6E5D}" sibTransId="{8AA453F0-E859-45FC-9C56-7282DA8F8A56}"/>
    <dgm:cxn modelId="{97A326D8-9201-49F8-BC7A-803A465C0D05}" type="presOf" srcId="{3164B6F1-0D35-43AD-88BC-A9DD86647769}" destId="{A45E7F57-EA0F-4B5A-BB99-FABE2BB5CD31}" srcOrd="0" destOrd="0" presId="urn:microsoft.com/office/officeart/2005/8/layout/hList1"/>
    <dgm:cxn modelId="{96AFFDE1-BCD8-4651-8B03-15A7EF9EBA8E}" type="presOf" srcId="{5AA91414-CB98-4EDB-A718-C4641A8560A6}" destId="{6C543E76-5E4E-41D7-855E-0F30FD71A649}" srcOrd="0" destOrd="2" presId="urn:microsoft.com/office/officeart/2005/8/layout/hList1"/>
    <dgm:cxn modelId="{3D46C5E2-9D72-4531-9224-EE858A79B4CC}" srcId="{5444236A-AD44-4873-B105-C9FB69F5E03E}" destId="{24AC36D5-B71A-43DA-AD8F-00681D8EE3D5}" srcOrd="3" destOrd="0" parTransId="{E1785063-06A6-48E4-AFB5-F2DC8BF0DEDB}" sibTransId="{B365782F-BEE1-43A1-A784-3F71749DA6DB}"/>
    <dgm:cxn modelId="{D68834E8-0D23-48D4-956E-39A4BE02671C}" type="presOf" srcId="{19F49756-C333-4867-A351-C97A24703BC4}" destId="{6C543E76-5E4E-41D7-855E-0F30FD71A649}" srcOrd="0" destOrd="8" presId="urn:microsoft.com/office/officeart/2005/8/layout/hList1"/>
    <dgm:cxn modelId="{736D91EF-421B-4EA4-B877-E4FC336117D2}" type="presOf" srcId="{24AC36D5-B71A-43DA-AD8F-00681D8EE3D5}" destId="{6C543E76-5E4E-41D7-855E-0F30FD71A649}" srcOrd="0" destOrd="3" presId="urn:microsoft.com/office/officeart/2005/8/layout/hList1"/>
    <dgm:cxn modelId="{2B75CDFC-E5D6-4B41-917D-5909E96BF93E}" srcId="{3164B6F1-0D35-43AD-88BC-A9DD86647769}" destId="{188C40F3-40EE-4921-82E9-38E72238B09D}" srcOrd="1" destOrd="0" parTransId="{0641DCF4-76CD-4AD0-9580-2B96D2E1AA62}" sibTransId="{8BE0171E-7923-46A5-A97A-EC37B46D1182}"/>
    <dgm:cxn modelId="{39DBDDFC-ED35-4D73-98F0-465406DBFFB9}" srcId="{5444236A-AD44-4873-B105-C9FB69F5E03E}" destId="{C798DD97-5154-4F72-8514-3D4ADC1F7F5B}" srcOrd="0" destOrd="0" parTransId="{8E824984-4E37-4458-8E79-3FCF2C634C93}" sibTransId="{C178DBC5-FAA1-4D2D-84FE-277ADAFB7D29}"/>
    <dgm:cxn modelId="{EFC8127A-D717-41A7-B349-F77EC8ECA1E7}" type="presParOf" srcId="{A45E7F57-EA0F-4B5A-BB99-FABE2BB5CD31}" destId="{BDA4DC00-077D-4463-9F08-94CDD067C966}" srcOrd="0" destOrd="0" presId="urn:microsoft.com/office/officeart/2005/8/layout/hList1"/>
    <dgm:cxn modelId="{4D62E2BF-B726-44CB-B5F1-C6CFB451528F}" type="presParOf" srcId="{BDA4DC00-077D-4463-9F08-94CDD067C966}" destId="{4CB93C59-C55B-4F57-84C8-534348835FC2}" srcOrd="0" destOrd="0" presId="urn:microsoft.com/office/officeart/2005/8/layout/hList1"/>
    <dgm:cxn modelId="{238AD4A2-7DC6-4A3B-909D-3D91480B9C9F}" type="presParOf" srcId="{BDA4DC00-077D-4463-9F08-94CDD067C966}" destId="{6C543E76-5E4E-41D7-855E-0F30FD71A649}" srcOrd="1" destOrd="0" presId="urn:microsoft.com/office/officeart/2005/8/layout/hList1"/>
    <dgm:cxn modelId="{D21DCA37-2B6F-4372-84AF-44A3BC5E00D9}" type="presParOf" srcId="{A45E7F57-EA0F-4B5A-BB99-FABE2BB5CD31}" destId="{249D362D-0B5B-4C2C-B2CB-7AFEBCBFE68D}" srcOrd="1" destOrd="0" presId="urn:microsoft.com/office/officeart/2005/8/layout/hList1"/>
    <dgm:cxn modelId="{BC499AEA-6D75-46A6-9B63-124D1F6A1D70}" type="presParOf" srcId="{A45E7F57-EA0F-4B5A-BB99-FABE2BB5CD31}" destId="{8CA1BB52-A608-4B96-80E2-7C77145F6B4B}" srcOrd="2" destOrd="0" presId="urn:microsoft.com/office/officeart/2005/8/layout/hList1"/>
    <dgm:cxn modelId="{FD622E45-45B7-420E-AF0F-3B376B118A26}" type="presParOf" srcId="{8CA1BB52-A608-4B96-80E2-7C77145F6B4B}" destId="{28106A76-D4FE-4973-A6A5-359D86DA2632}" srcOrd="0" destOrd="0" presId="urn:microsoft.com/office/officeart/2005/8/layout/hList1"/>
    <dgm:cxn modelId="{A9692793-D646-4023-B6A2-E09E9A4C654E}" type="presParOf" srcId="{8CA1BB52-A608-4B96-80E2-7C77145F6B4B}" destId="{A9EBBAA4-2F84-4F12-A247-7C4E4BE385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93C59-C55B-4F57-84C8-534348835FC2}">
      <dsp:nvSpPr>
        <dsp:cNvPr id="0" name=""/>
        <dsp:cNvSpPr/>
      </dsp:nvSpPr>
      <dsp:spPr>
        <a:xfrm>
          <a:off x="53" y="96949"/>
          <a:ext cx="512742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Data Driven Subfactors</a:t>
          </a:r>
        </a:p>
      </dsp:txBody>
      <dsp:txXfrm>
        <a:off x="53" y="96949"/>
        <a:ext cx="5127426" cy="576000"/>
      </dsp:txXfrm>
    </dsp:sp>
    <dsp:sp modelId="{6C543E76-5E4E-41D7-855E-0F30FD71A649}">
      <dsp:nvSpPr>
        <dsp:cNvPr id="0" name=""/>
        <dsp:cNvSpPr/>
      </dsp:nvSpPr>
      <dsp:spPr>
        <a:xfrm>
          <a:off x="53" y="663606"/>
          <a:ext cx="5127426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Involuntarily terminated activities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Infrequent Draw for 12 Months or More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Average # years commitment to completion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OIG or Single Audit findings &amp; resolution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CPD monitoring findings &amp; resolution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Final draw for 120 days or more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Allocation Years Unexpended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Repayments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i="1" kern="1200"/>
        </a:p>
      </dsp:txBody>
      <dsp:txXfrm>
        <a:off x="53" y="663606"/>
        <a:ext cx="5127426" cy="3184199"/>
      </dsp:txXfrm>
    </dsp:sp>
    <dsp:sp modelId="{28106A76-D4FE-4973-A6A5-359D86DA2632}">
      <dsp:nvSpPr>
        <dsp:cNvPr id="0" name=""/>
        <dsp:cNvSpPr/>
      </dsp:nvSpPr>
      <dsp:spPr>
        <a:xfrm>
          <a:off x="5845319" y="87606"/>
          <a:ext cx="512742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CPD Rep Scored Subfactors</a:t>
          </a:r>
        </a:p>
      </dsp:txBody>
      <dsp:txXfrm>
        <a:off x="5845319" y="87606"/>
        <a:ext cx="5127426" cy="576000"/>
      </dsp:txXfrm>
    </dsp:sp>
    <dsp:sp modelId="{A9EBBAA4-2F84-4F12-A247-7C4E4BE385A4}">
      <dsp:nvSpPr>
        <dsp:cNvPr id="0" name=""/>
        <dsp:cNvSpPr/>
      </dsp:nvSpPr>
      <dsp:spPr>
        <a:xfrm>
          <a:off x="5845319" y="663606"/>
          <a:ext cx="5127426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PJ staff capacity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Reporting quality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Local political issues, media exposure, or citizen complaints</a:t>
          </a:r>
        </a:p>
      </dsp:txBody>
      <dsp:txXfrm>
        <a:off x="5845319" y="663606"/>
        <a:ext cx="5127426" cy="318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A72F3A-3AA3-3D4B-B3CA-395BA40F81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0EE91-132D-184F-80CE-8631904D49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A1500-C4A4-3E49-B7B8-774717CE8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57B45-5B4D-DD45-A313-3150A51790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D8607-5A93-F94C-B054-3AC3A98A08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0F64-987E-0949-BF74-70CAA0D3BA0F}" type="datetimeFigureOut">
              <a:rPr lang="en-US" smtClean="0"/>
              <a:t>1/23/2023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2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F983-DB1D-44BC-8DD0-50C118D5B7A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7B77-A944-4AFC-93FF-64E5150C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7B77-A944-4AFC-93FF-64E5150C0B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1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7B77-A944-4AFC-93FF-64E5150C0B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8ACA3-6682-CA49-A5BF-A83395BA95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168" b="24984"/>
          <a:stretch/>
        </p:blipFill>
        <p:spPr>
          <a:xfrm>
            <a:off x="515379" y="1447867"/>
            <a:ext cx="11123660" cy="26757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0C4252-0D36-7A4B-9F0B-1D8C9CE8B650}"/>
              </a:ext>
            </a:extLst>
          </p:cNvPr>
          <p:cNvSpPr txBox="1"/>
          <p:nvPr userDrawn="1"/>
        </p:nvSpPr>
        <p:spPr>
          <a:xfrm>
            <a:off x="0" y="3983155"/>
            <a:ext cx="12192001" cy="317311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C940E3-7C86-FD4B-9F20-EA732D7D3796}"/>
              </a:ext>
            </a:extLst>
          </p:cNvPr>
          <p:cNvSpPr txBox="1"/>
          <p:nvPr userDrawn="1"/>
        </p:nvSpPr>
        <p:spPr>
          <a:xfrm>
            <a:off x="0" y="4297681"/>
            <a:ext cx="12192000" cy="2560319"/>
          </a:xfrm>
          <a:prstGeom prst="rect">
            <a:avLst/>
          </a:prstGeom>
          <a:solidFill>
            <a:srgbClr val="11556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C795503-74D9-1E43-85CE-A47C80407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725" y="4583880"/>
            <a:ext cx="9099285" cy="874107"/>
          </a:xfrm>
        </p:spPr>
        <p:txBody>
          <a:bodyPr anchor="b">
            <a:noAutofit/>
          </a:bodyPr>
          <a:lstStyle>
            <a:lvl1pPr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12BDA6D-B99F-A044-A17B-0A1A2E65B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299" y="5476140"/>
            <a:ext cx="9099287" cy="482324"/>
          </a:xfrm>
        </p:spPr>
        <p:txBody>
          <a:bodyPr anchor="t">
            <a:no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5D2533C-F0C7-F944-BCC4-66F0C6812E36}"/>
              </a:ext>
            </a:extLst>
          </p:cNvPr>
          <p:cNvSpPr txBox="1">
            <a:spLocks/>
          </p:cNvSpPr>
          <p:nvPr userDrawn="1"/>
        </p:nvSpPr>
        <p:spPr>
          <a:xfrm>
            <a:off x="507997" y="6164701"/>
            <a:ext cx="9099287" cy="4823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B40F8E-42AA-DC4D-A649-DF7D2C374D9D}"/>
              </a:ext>
            </a:extLst>
          </p:cNvPr>
          <p:cNvGrpSpPr/>
          <p:nvPr userDrawn="1"/>
        </p:nvGrpSpPr>
        <p:grpSpPr>
          <a:xfrm>
            <a:off x="9878172" y="436109"/>
            <a:ext cx="1750505" cy="806220"/>
            <a:chOff x="1160554" y="4624008"/>
            <a:chExt cx="2368799" cy="1090984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9B1C4F-CFB6-2648-B523-B6B900D96D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60554" y="4624008"/>
              <a:ext cx="1090984" cy="1090984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CD7F1E5-6C1D-BF48-9743-AA02EAA1D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563639" y="4634056"/>
              <a:ext cx="965714" cy="103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146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582EE6C-41B9-FE4D-9E3E-0FB346C6D8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EDA333-6CCF-2E4C-A37A-1830D2E2AA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5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EFAD4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189919E-78D9-E845-9597-1668B4BD6C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032399-F7E7-3F4A-8A3E-82994E7A66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6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rge Picture + Side Panel Text-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297812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08030" y="0"/>
            <a:ext cx="4883970" cy="6858000"/>
          </a:xfrm>
          <a:prstGeom prst="rect">
            <a:avLst/>
          </a:prstGeom>
          <a:solidFill>
            <a:srgbClr val="5BC0DE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9958F3F-ADC4-9240-9F22-BF8A6B211E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C763D-FDB4-CE4B-957E-8C13F95999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24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8B9E1A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4C068A-5B27-FA47-9047-BD6ACCA02B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4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EFAD4C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BF8A3C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721186-55E2-B54B-9EB9-7BB91FCFC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1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FE2F3FC-C2FB-6044-BD55-09A02984A9CD}"/>
              </a:ext>
            </a:extLst>
          </p:cNvPr>
          <p:cNvSpPr txBox="1"/>
          <p:nvPr userDrawn="1"/>
        </p:nvSpPr>
        <p:spPr>
          <a:xfrm>
            <a:off x="0" y="0"/>
            <a:ext cx="10850880" cy="6858000"/>
          </a:xfrm>
          <a:prstGeom prst="rect">
            <a:avLst/>
          </a:prstGeom>
          <a:solidFill>
            <a:srgbClr val="5BC0DE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499CB5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07FDA1-96F3-DF43-9BB0-EF20984681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8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B2AD015-9131-C243-8297-308D6EE125B4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393578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8665FB-1017-D849-AF29-9A62C4C068DA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83000D7-C5B3-CD4A-B986-DC441F7D9A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10C3D97-471A-4647-B364-4BD97E98C5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40EA55-C846-0549-9DB2-93831B9264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92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297"/>
            <a:ext cx="5342627" cy="3952413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439B948-DA24-D049-A430-91CDA1E6ADC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9775" y="1762298"/>
            <a:ext cx="5342627" cy="3952412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6B95B6-E1E6-344A-97A6-F97CF01ABEF3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AAFF889-5E79-1743-96D0-C69D7D2BF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F04F58E-C901-9440-9B68-0A39ED855501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C0F3D43-E9EA-FD42-9654-38051EA022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E5A9BC5-ACAB-F942-9473-50966069C4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BFBB0386-4F63-2D4A-8661-751021BC9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63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2D45EEA-5E6E-7E4B-B689-1076AEFF92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8987" y="1762298"/>
            <a:ext cx="5343415" cy="3952411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46BB2C2-D3A2-BE4F-BBF3-C3C0E9B0E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62298"/>
            <a:ext cx="5342627" cy="3952412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B4A203-272C-4D42-8619-2574A1A20E95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7727BBF-07E5-954E-9D93-8919FBE5F2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D70218-1B8F-5246-8A69-DD1FFD58A023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5C31186-0E70-6A4D-A724-D078824AA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4A5583EB-BFA3-C247-8298-6E0D7689CC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0E06153-FABF-5F42-BB07-5A813839A3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39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2D45EEA-5E6E-7E4B-B689-1076AEFF92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99" y="1762297"/>
            <a:ext cx="10972803" cy="3952413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52762-CAAB-F146-A533-075AC9868569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39D8822-AA34-E447-96B5-E18C5F5754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665206-E588-8E4F-B8B2-54F0CD103763}"/>
              </a:ext>
            </a:extLst>
          </p:cNvPr>
          <p:cNvGrpSpPr/>
          <p:nvPr userDrawn="1"/>
        </p:nvGrpSpPr>
        <p:grpSpPr>
          <a:xfrm>
            <a:off x="609598" y="5961523"/>
            <a:ext cx="1422180" cy="746276"/>
            <a:chOff x="609598" y="5861773"/>
            <a:chExt cx="1422180" cy="746276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1E9FD33-A2EE-2049-B5E5-9998EAF631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75000"/>
            </a:blip>
            <a:stretch>
              <a:fillRect/>
            </a:stretch>
          </p:blipFill>
          <p:spPr>
            <a:xfrm>
              <a:off x="609598" y="5861773"/>
              <a:ext cx="746276" cy="7462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26988EF-4AD7-EC4D-AD8C-5FE3AD1443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biLevel thresh="75000"/>
            </a:blip>
            <a:stretch>
              <a:fillRect/>
            </a:stretch>
          </p:blipFill>
          <p:spPr>
            <a:xfrm>
              <a:off x="1460356" y="5940908"/>
              <a:ext cx="571422" cy="610865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8B075B1-DA5C-444E-9BC1-D35E28E83E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5264" t="-1" b="2429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54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 + Side Panel Tex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12A47E8-059C-CA4B-928B-F5B9BB499D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308030" cy="6858000"/>
          </a:xfrm>
        </p:spPr>
        <p:txBody>
          <a:bodyPr>
            <a:normAutofit/>
          </a:bodyPr>
          <a:lstStyle>
            <a:lvl1pPr marL="0" indent="0">
              <a:buNone/>
              <a:defRPr sz="2500" b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BB3EB-767E-C447-A782-8682FBBD5507}"/>
              </a:ext>
            </a:extLst>
          </p:cNvPr>
          <p:cNvSpPr txBox="1"/>
          <p:nvPr userDrawn="1"/>
        </p:nvSpPr>
        <p:spPr>
          <a:xfrm>
            <a:off x="7311615" y="0"/>
            <a:ext cx="4880385" cy="6858000"/>
          </a:xfrm>
          <a:prstGeom prst="rect">
            <a:avLst/>
          </a:prstGeom>
          <a:solidFill>
            <a:srgbClr val="0D405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>
              <a:solidFill>
                <a:schemeClr val="tx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B029CE-A9AF-9B48-A3CD-405E3BD82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89069" y="472964"/>
            <a:ext cx="3943350" cy="3389586"/>
          </a:xfrm>
        </p:spPr>
        <p:txBody>
          <a:bodyPr anchor="ctr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6E6760-2116-3044-A065-E7D122C98E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46713" b="24984"/>
          <a:stretch/>
        </p:blipFill>
        <p:spPr>
          <a:xfrm>
            <a:off x="6589986" y="4383960"/>
            <a:ext cx="5602014" cy="247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A6B72-75DC-A844-9A40-E4D2951C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04D25-0EF3-6944-A98C-8558B5F1A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0531B3-34E2-2949-9489-3176ACD03C7E}"/>
              </a:ext>
            </a:extLst>
          </p:cNvPr>
          <p:cNvSpPr txBox="1">
            <a:spLocks/>
          </p:cNvSpPr>
          <p:nvPr userDrawn="1"/>
        </p:nvSpPr>
        <p:spPr>
          <a:xfrm>
            <a:off x="5722620" y="6278137"/>
            <a:ext cx="746761" cy="36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3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79699E9-4FB2-E546-A946-3395E539CE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1" r:id="rId3"/>
    <p:sldLayoutId id="2147483682" r:id="rId4"/>
    <p:sldLayoutId id="2147483661" r:id="rId5"/>
    <p:sldLayoutId id="2147483662" r:id="rId6"/>
    <p:sldLayoutId id="2147483663" r:id="rId7"/>
    <p:sldLayoutId id="2147483664" r:id="rId8"/>
    <p:sldLayoutId id="2147483649" r:id="rId9"/>
    <p:sldLayoutId id="2147483673" r:id="rId10"/>
    <p:sldLayoutId id="2147483674" r:id="rId11"/>
    <p:sldLayoutId id="2147483675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HOMEARP@hud.gov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680A-5726-E04D-A6DB-A1F5D873A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435" y="4363302"/>
            <a:ext cx="11598206" cy="814873"/>
          </a:xfrm>
        </p:spPr>
        <p:txBody>
          <a:bodyPr/>
          <a:lstStyle/>
          <a:p>
            <a:r>
              <a:rPr lang="en-US" sz="4000" dirty="0">
                <a:latin typeface="Arial"/>
                <a:cs typeface="Arial"/>
              </a:rPr>
              <a:t>Office of Affordable Housing Programs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5BDCA-A130-2344-8E06-1ACDF1B97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430" y="5434355"/>
            <a:ext cx="9099287" cy="586302"/>
          </a:xfrm>
        </p:spPr>
        <p:txBody>
          <a:bodyPr/>
          <a:lstStyle/>
          <a:p>
            <a:pPr algn="ctr"/>
            <a:r>
              <a:rPr lang="en-US" dirty="0">
                <a:latin typeface="Arial"/>
                <a:cs typeface="Arial"/>
              </a:rPr>
              <a:t>January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1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 Risk Analysis</a:t>
            </a:r>
          </a:p>
        </p:txBody>
      </p:sp>
      <p:graphicFrame>
        <p:nvGraphicFramePr>
          <p:cNvPr id="4" name="Content Placeholder 1">
            <a:extLst>
              <a:ext uri="{FF2B5EF4-FFF2-40B4-BE49-F238E27FC236}">
                <a16:creationId xmlns:a16="http://schemas.microsoft.com/office/drawing/2014/main" id="{222CEB39-39AB-7086-9183-8084914EEE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50017"/>
              </p:ext>
            </p:extLst>
          </p:nvPr>
        </p:nvGraphicFramePr>
        <p:xfrm>
          <a:off x="609600" y="2029251"/>
          <a:ext cx="10972800" cy="393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23D03F-AF9F-FB48-18F8-470A4ED24DD7}"/>
              </a:ext>
            </a:extLst>
          </p:cNvPr>
          <p:cNvSpPr txBox="1"/>
          <p:nvPr/>
        </p:nvSpPr>
        <p:spPr>
          <a:xfrm>
            <a:off x="1524000" y="1524869"/>
            <a:ext cx="913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CPD has already performed risk analysis for FY </a:t>
            </a:r>
            <a:r>
              <a:rPr lang="en-US" sz="2400" b="0"/>
              <a:t>2023 monitoring</a:t>
            </a:r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60763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Revision to Consortium Notice (CPD 13-02)</a:t>
            </a:r>
          </a:p>
          <a:p>
            <a:r>
              <a:rPr lang="en-US" sz="2800" dirty="0"/>
              <a:t>Revision to New PJ Designation Notice (CPD Notice 06-05)</a:t>
            </a:r>
          </a:p>
          <a:p>
            <a:r>
              <a:rPr lang="en-US" sz="2800" dirty="0"/>
              <a:t>Revision to HOME Match Notice (CPD-97-03)</a:t>
            </a:r>
          </a:p>
          <a:p>
            <a:r>
              <a:rPr lang="en-US" sz="2800" dirty="0"/>
              <a:t>New - HOME Grant Closeout Notice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IDIS Closeout Module for HOME, HTF, and HOME-ARP will become operational in late March</a:t>
            </a:r>
            <a:r>
              <a:rPr lang="en-US" sz="2400" baseline="30000" dirty="0">
                <a:latin typeface="Arial"/>
                <a:cs typeface="Arial"/>
              </a:rPr>
              <a:t> </a:t>
            </a:r>
          </a:p>
          <a:p>
            <a:pPr lvl="1"/>
            <a:r>
              <a:rPr lang="en-US" sz="3600" baseline="30000" dirty="0">
                <a:latin typeface="Arial"/>
                <a:cs typeface="Arial"/>
              </a:rPr>
              <a:t>OAHP will conduct a webinar when modules go live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Upcoming HOME Guidance</a:t>
            </a:r>
          </a:p>
        </p:txBody>
      </p:sp>
    </p:spTree>
    <p:extLst>
      <p:ext uri="{BB962C8B-B14F-4D97-AF65-F5344CB8AC3E}">
        <p14:creationId xmlns:p14="http://schemas.microsoft.com/office/powerpoint/2010/main" val="155413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42575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Opportunity Zones and the HOME Program Webinar (July 11, 2022)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Companion guide “</a:t>
            </a:r>
            <a:r>
              <a:rPr lang="en-US" i="1" dirty="0">
                <a:solidFill>
                  <a:schemeClr val="tx1"/>
                </a:solidFill>
                <a:latin typeface="Arial"/>
                <a:cs typeface="Arial"/>
              </a:rPr>
              <a:t>Using HOME and HTF Funds within Opportunity Zones”</a:t>
            </a:r>
            <a:endParaRPr lang="en-US" dirty="0">
              <a:latin typeface="Arial"/>
              <a:cs typeface="Arial"/>
            </a:endParaRPr>
          </a:p>
          <a:p>
            <a:r>
              <a:rPr lang="en-US" dirty="0"/>
              <a:t>HOME Homebuyer Program training series</a:t>
            </a:r>
          </a:p>
          <a:p>
            <a:pPr lvl="1"/>
            <a:r>
              <a:rPr lang="en-US" dirty="0"/>
              <a:t>6-week series for HOME PJs providing homeownership assistance </a:t>
            </a:r>
          </a:p>
          <a:p>
            <a:pPr lvl="1"/>
            <a:r>
              <a:rPr lang="en-US" dirty="0"/>
              <a:t>Local PJ cohorts to promote peer learning, cross-collaboration to address local issues </a:t>
            </a:r>
          </a:p>
          <a:p>
            <a:pPr lvl="1"/>
            <a:r>
              <a:rPr lang="en-US" dirty="0"/>
              <a:t>Ensures PJs understand key regulatory requirements related to designing HOME homebuyer assistance programs </a:t>
            </a:r>
          </a:p>
          <a:p>
            <a:pPr lvl="1"/>
            <a:r>
              <a:rPr lang="en-US" dirty="0"/>
              <a:t>Includes required reading, live webinar sessions, prerecorded training content, peer-to-peer discussion forums, case studies, and other exercises</a:t>
            </a:r>
          </a:p>
          <a:p>
            <a:pPr lvl="1"/>
            <a:r>
              <a:rPr lang="en-US" dirty="0"/>
              <a:t>Completed cohorts in Los Angeles and San Francisco in 2022</a:t>
            </a:r>
          </a:p>
          <a:p>
            <a:pPr lvl="1"/>
            <a:r>
              <a:rPr lang="en-US" dirty="0"/>
              <a:t>More deliveries expected in 2023; Registration announced through Field Office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 Technical Assistance</a:t>
            </a:r>
          </a:p>
        </p:txBody>
      </p:sp>
    </p:spTree>
    <p:extLst>
      <p:ext uri="{BB962C8B-B14F-4D97-AF65-F5344CB8AC3E}">
        <p14:creationId xmlns:p14="http://schemas.microsoft.com/office/powerpoint/2010/main" val="346540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571946"/>
            <a:ext cx="11502776" cy="52860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Arial"/>
                <a:cs typeface="Arial"/>
              </a:rPr>
              <a:t>2015 HOME grants expire this September (2023)</a:t>
            </a:r>
          </a:p>
          <a:p>
            <a:r>
              <a:rPr lang="en-US" sz="3000" dirty="0">
                <a:solidFill>
                  <a:schemeClr val="tx1"/>
                </a:solidFill>
                <a:latin typeface="Arial"/>
                <a:cs typeface="Arial"/>
              </a:rPr>
              <a:t>PJs not committing funds are at risk of losing funds - even committed funds - to expiration</a:t>
            </a:r>
          </a:p>
          <a:p>
            <a:r>
              <a:rPr lang="en-US" sz="3000" dirty="0">
                <a:solidFill>
                  <a:schemeClr val="tx1"/>
                </a:solidFill>
                <a:latin typeface="Arial"/>
                <a:cs typeface="Arial"/>
              </a:rPr>
              <a:t>Unexpended/Uncommitted: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30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endParaRPr lang="en-US" sz="2400" b="0" i="0" u="none" strike="noStrike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 Program Performance Concerns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6E7323-9D27-993D-0BBE-FBEDB0BC9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403740"/>
              </p:ext>
            </p:extLst>
          </p:nvPr>
        </p:nvGraphicFramePr>
        <p:xfrm>
          <a:off x="1524002" y="3537857"/>
          <a:ext cx="7455612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04">
                  <a:extLst>
                    <a:ext uri="{9D8B030D-6E8A-4147-A177-3AD203B41FA5}">
                      <a16:colId xmlns:a16="http://schemas.microsoft.com/office/drawing/2014/main" val="347780090"/>
                    </a:ext>
                  </a:extLst>
                </a:gridCol>
                <a:gridCol w="2485204">
                  <a:extLst>
                    <a:ext uri="{9D8B030D-6E8A-4147-A177-3AD203B41FA5}">
                      <a16:colId xmlns:a16="http://schemas.microsoft.com/office/drawing/2014/main" val="992515394"/>
                    </a:ext>
                  </a:extLst>
                </a:gridCol>
                <a:gridCol w="2485204">
                  <a:extLst>
                    <a:ext uri="{9D8B030D-6E8A-4147-A177-3AD203B41FA5}">
                      <a16:colId xmlns:a16="http://schemas.microsoft.com/office/drawing/2014/main" val="3884543529"/>
                    </a:ext>
                  </a:extLst>
                </a:gridCol>
              </a:tblGrid>
              <a:tr h="343316">
                <a:tc>
                  <a:txBody>
                    <a:bodyPr/>
                    <a:lstStyle/>
                    <a:p>
                      <a:r>
                        <a:rPr lang="en-US" sz="20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Unexpended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Uncommitted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998776"/>
                  </a:ext>
                </a:extLst>
              </a:tr>
              <a:tr h="46936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$29,241,580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22,831,152</a:t>
                      </a:r>
                      <a:endParaRPr lang="en-US" sz="2400" dirty="0"/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44419"/>
                  </a:ext>
                </a:extLst>
              </a:tr>
              <a:tr h="6074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$65,850,831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$47,965,950</a:t>
                      </a:r>
                    </a:p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04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52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571945"/>
            <a:ext cx="11502776" cy="5286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Slow </a:t>
            </a:r>
            <a:r>
              <a:rPr lang="en-US" sz="2800" u="sng" dirty="0">
                <a:solidFill>
                  <a:schemeClr val="tx1"/>
                </a:solidFill>
                <a:latin typeface="Arial"/>
                <a:cs typeface="Arial"/>
              </a:rPr>
              <a:t>commitment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 of HOME funds</a:t>
            </a:r>
          </a:p>
          <a:p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Allocation Years Uncommitted: National avg. = 2.14 years</a:t>
            </a:r>
          </a:p>
          <a:p>
            <a:pPr lvl="1"/>
            <a:r>
              <a:rPr lang="en-US" sz="2800" b="1" dirty="0">
                <a:solidFill>
                  <a:schemeClr val="accent6"/>
                </a:solidFill>
                <a:latin typeface="Arial"/>
                <a:cs typeface="Arial"/>
              </a:rPr>
              <a:t>184 PJs with 2–3 years of allocations uncommitted</a:t>
            </a:r>
          </a:p>
          <a:p>
            <a:pPr lvl="1"/>
            <a:r>
              <a:rPr lang="en-US" sz="2800" b="1" dirty="0">
                <a:solidFill>
                  <a:schemeClr val="accent2"/>
                </a:solidFill>
                <a:latin typeface="Arial"/>
                <a:cs typeface="Arial"/>
              </a:rPr>
              <a:t>108 PJs with 3–4 years of allocations uncommitted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  <a:latin typeface="Arial"/>
                <a:cs typeface="Arial"/>
              </a:rPr>
              <a:t>  38 PJs with 4–5 years of allocations uncommitted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  <a:latin typeface="Arial"/>
                <a:cs typeface="Arial"/>
              </a:rPr>
              <a:t>    3 PJs with &gt; 5 years of allocations uncommitted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 Program Performance Concerns</a:t>
            </a:r>
          </a:p>
        </p:txBody>
      </p:sp>
    </p:spTree>
    <p:extLst>
      <p:ext uri="{BB962C8B-B14F-4D97-AF65-F5344CB8AC3E}">
        <p14:creationId xmlns:p14="http://schemas.microsoft.com/office/powerpoint/2010/main" val="206983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HOME-ARP</a:t>
            </a:r>
          </a:p>
        </p:txBody>
      </p:sp>
    </p:spTree>
    <p:extLst>
      <p:ext uri="{BB962C8B-B14F-4D97-AF65-F5344CB8AC3E}">
        <p14:creationId xmlns:p14="http://schemas.microsoft.com/office/powerpoint/2010/main" val="204896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42891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CPD Notice 22-13: </a:t>
            </a:r>
            <a:r>
              <a:rPr lang="en-US" sz="2800" i="1" dirty="0">
                <a:latin typeface="Arial"/>
                <a:cs typeface="Arial"/>
              </a:rPr>
              <a:t>Revisions to HOME-ARP Allocation Plan Requirements and Final Submission Deadline for all HOME-ARP Allocation Plans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Establishes March 31, 2023, submission deadline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Failure to submit will result in PJ forfeiting HOME-ARP allocation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Establishes reallocation procedures</a:t>
            </a:r>
          </a:p>
          <a:p>
            <a:r>
              <a:rPr lang="en-US" sz="2900" dirty="0">
                <a:latin typeface="Arial"/>
                <a:cs typeface="Arial"/>
              </a:rPr>
              <a:t>FAQs on Notice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baseline="30000" dirty="0">
              <a:latin typeface="Arial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Allocation Plan Deadline</a:t>
            </a:r>
          </a:p>
        </p:txBody>
      </p:sp>
    </p:spTree>
    <p:extLst>
      <p:ext uri="{BB962C8B-B14F-4D97-AF65-F5344CB8AC3E}">
        <p14:creationId xmlns:p14="http://schemas.microsoft.com/office/powerpoint/2010/main" val="1643673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10301"/>
            <a:ext cx="10972803" cy="4798032"/>
          </a:xfrm>
        </p:spPr>
        <p:txBody>
          <a:bodyPr>
            <a:normAutofit/>
          </a:bodyPr>
          <a:lstStyle/>
          <a:p>
            <a:r>
              <a:rPr lang="en-US" dirty="0"/>
              <a:t>Allocation Plan Template (including annotated version)</a:t>
            </a:r>
          </a:p>
          <a:p>
            <a:r>
              <a:rPr lang="en-US" dirty="0"/>
              <a:t>Field Office Review Checklist</a:t>
            </a:r>
          </a:p>
          <a:p>
            <a:r>
              <a:rPr lang="en-US" dirty="0"/>
              <a:t>Common Issues in PJ Allocation Plans</a:t>
            </a:r>
          </a:p>
          <a:p>
            <a:r>
              <a:rPr lang="en-US" dirty="0"/>
              <a:t>FAQs</a:t>
            </a:r>
          </a:p>
          <a:p>
            <a:r>
              <a:rPr lang="en-US" dirty="0">
                <a:latin typeface="Arial"/>
                <a:cs typeface="Arial"/>
              </a:rPr>
              <a:t>Public Participation Video FAQ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Housing Production Goal Worksheet and Video FAQ</a:t>
            </a:r>
          </a:p>
          <a:p>
            <a:r>
              <a:rPr lang="en-US" dirty="0">
                <a:latin typeface="Arial"/>
                <a:cs typeface="Arial"/>
              </a:rPr>
              <a:t>Submitting Your HOME-ARP Allocation Plan in IDIS Tutorial</a:t>
            </a:r>
          </a:p>
          <a:p>
            <a:r>
              <a:rPr lang="en-US" dirty="0"/>
              <a:t>Understanding HOME-ARP Preferences Referral Methods, and Allocation Plan Requirements Webinar (5/17/22) Recording and Slides</a:t>
            </a:r>
          </a:p>
          <a:p>
            <a:pPr lvl="2"/>
            <a:r>
              <a:rPr lang="en-US" dirty="0"/>
              <a:t>Preferences, Limitations, and Referral Methods Policy Brief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HOME-ARP Guidance/Training/Tools</a:t>
            </a:r>
          </a:p>
        </p:txBody>
      </p:sp>
    </p:spTree>
    <p:extLst>
      <p:ext uri="{BB962C8B-B14F-4D97-AF65-F5344CB8AC3E}">
        <p14:creationId xmlns:p14="http://schemas.microsoft.com/office/powerpoint/2010/main" val="3578905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2769"/>
            <a:ext cx="10972803" cy="451065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HOME-ARP Allocation Plan Clinics</a:t>
            </a:r>
          </a:p>
          <a:p>
            <a:pPr lvl="1"/>
            <a:r>
              <a:rPr lang="en-US" sz="2400" dirty="0"/>
              <a:t>5 clinics held; 17 in-person clinics</a:t>
            </a:r>
          </a:p>
          <a:p>
            <a:pPr lvl="1"/>
            <a:r>
              <a:rPr lang="en-US" sz="2400" dirty="0"/>
              <a:t>5 handouts describing allocation plan requirements</a:t>
            </a:r>
          </a:p>
          <a:p>
            <a:r>
              <a:rPr lang="en-US" sz="2900" dirty="0"/>
              <a:t>3 Additional Allocation Plan Clinics – early February</a:t>
            </a:r>
          </a:p>
          <a:p>
            <a:r>
              <a:rPr lang="en-US" sz="2900" dirty="0"/>
              <a:t>PJ/TA Provider Problem-Solving Consultations – Feb/March</a:t>
            </a:r>
          </a:p>
          <a:p>
            <a:r>
              <a:rPr lang="en-US" sz="2800" dirty="0"/>
              <a:t>Direct Technical Assistance (HUD Exchange TA Portal)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i="1" dirty="0">
                <a:latin typeface="Arial"/>
                <a:cs typeface="Arial"/>
              </a:rPr>
              <a:t>Questions? </a:t>
            </a:r>
          </a:p>
          <a:p>
            <a:pPr marL="0" indent="0" algn="ctr">
              <a:buNone/>
            </a:pPr>
            <a:r>
              <a:rPr lang="en-US" i="1" dirty="0">
                <a:latin typeface="Arial"/>
                <a:cs typeface="Arial"/>
              </a:rPr>
              <a:t>HOME-ARP AAQ for Allocation Plan on the HUD Exchange </a:t>
            </a:r>
          </a:p>
          <a:p>
            <a:pPr marL="0" indent="0" algn="ctr">
              <a:buNone/>
            </a:pPr>
            <a:r>
              <a:rPr lang="en-US" i="1" dirty="0">
                <a:latin typeface="Arial"/>
                <a:cs typeface="Arial"/>
              </a:rPr>
              <a:t>or </a:t>
            </a:r>
            <a:r>
              <a:rPr lang="en-US" i="1" dirty="0">
                <a:latin typeface="Arial"/>
                <a:cs typeface="Arial"/>
                <a:hlinkClick r:id="rId2"/>
              </a:rPr>
              <a:t>HOMEARP@hud.gov</a:t>
            </a:r>
            <a:r>
              <a:rPr lang="en-US" i="1" dirty="0">
                <a:latin typeface="Arial"/>
                <a:cs typeface="Arial"/>
              </a:rPr>
              <a:t> for other questions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HOME-ARP Technical Assistance</a:t>
            </a:r>
          </a:p>
        </p:txBody>
      </p:sp>
    </p:spTree>
    <p:extLst>
      <p:ext uri="{BB962C8B-B14F-4D97-AF65-F5344CB8AC3E}">
        <p14:creationId xmlns:p14="http://schemas.microsoft.com/office/powerpoint/2010/main" val="113492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42891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FY 2023 HOME Funding - $1.5B (same as FY 22)</a:t>
            </a:r>
            <a:endParaRPr lang="en-US" sz="2800" baseline="30000" dirty="0">
              <a:latin typeface="Arial"/>
              <a:cs typeface="Arial"/>
            </a:endParaRPr>
          </a:p>
          <a:p>
            <a:pPr lvl="1"/>
            <a:r>
              <a:rPr lang="en-US" sz="2400" dirty="0">
                <a:latin typeface="Arial"/>
                <a:cs typeface="Arial"/>
              </a:rPr>
              <a:t>President’s Request:  $1.95 billion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House:  $1.675 billion; Senate:  $1.725 billion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PJ allocations will be announced in late February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>
                <a:latin typeface="Arial"/>
                <a:cs typeface="Arial"/>
              </a:rPr>
              <a:t>FY 2023 HTF Funding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FY 2022 amount available to allocate was $748,948,399.71 (including 2021 rescission)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Expect decrease for FY 2023; further decrease for FY 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HOME and HTF Funding</a:t>
            </a:r>
          </a:p>
        </p:txBody>
      </p:sp>
    </p:spTree>
    <p:extLst>
      <p:ext uri="{BB962C8B-B14F-4D97-AF65-F5344CB8AC3E}">
        <p14:creationId xmlns:p14="http://schemas.microsoft.com/office/powerpoint/2010/main" val="401918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62298"/>
            <a:ext cx="11296650" cy="4428952"/>
          </a:xfrm>
        </p:spPr>
        <p:txBody>
          <a:bodyPr>
            <a:normAutofit/>
          </a:bodyPr>
          <a:lstStyle/>
          <a:p>
            <a:r>
              <a:rPr lang="en-US" sz="2800"/>
              <a:t>HOME Rulemaking – White House Housing Supply Action Plan</a:t>
            </a:r>
          </a:p>
          <a:p>
            <a:pPr lvl="1"/>
            <a:r>
              <a:rPr lang="en-US" sz="2400"/>
              <a:t>OAHP is currently drafting proposed rule making changes</a:t>
            </a:r>
          </a:p>
          <a:p>
            <a:pPr lvl="1"/>
            <a:r>
              <a:rPr lang="en-US" sz="2400"/>
              <a:t>HUD has previously identified these topics in OMB Semi-Annual Agendas</a:t>
            </a:r>
          </a:p>
          <a:p>
            <a:pPr lvl="2"/>
            <a:r>
              <a:rPr lang="en-US" sz="2300"/>
              <a:t>CHDOs</a:t>
            </a:r>
          </a:p>
          <a:p>
            <a:pPr lvl="2"/>
            <a:r>
              <a:rPr lang="en-US" sz="2300"/>
              <a:t>Community Land Trusts </a:t>
            </a:r>
          </a:p>
          <a:p>
            <a:pPr lvl="2"/>
            <a:r>
              <a:rPr lang="en-US" sz="2300"/>
              <a:t>HOME Rents </a:t>
            </a:r>
          </a:p>
          <a:p>
            <a:pPr lvl="2"/>
            <a:r>
              <a:rPr lang="en-US" sz="2300"/>
              <a:t>Property Standards</a:t>
            </a:r>
          </a:p>
          <a:p>
            <a:pPr lvl="1"/>
            <a:r>
              <a:rPr lang="en-US" sz="2400"/>
              <a:t>HUD completed comprehensive review of statute and current regulations</a:t>
            </a:r>
          </a:p>
          <a:p>
            <a:pPr lvl="1"/>
            <a:r>
              <a:rPr lang="en-US" sz="2400"/>
              <a:t>Publication expected in 2023</a:t>
            </a:r>
          </a:p>
          <a:p>
            <a:pPr lvl="1"/>
            <a:endParaRPr lang="en-US" sz="2300"/>
          </a:p>
          <a:p>
            <a:pPr lvl="1"/>
            <a:endParaRPr lang="en-US" sz="2300"/>
          </a:p>
          <a:p>
            <a:endParaRPr lang="en-US" sz="280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/>
                <a:cs typeface="Arial"/>
              </a:rPr>
              <a:t>HOME Reform Initiative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11906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62298"/>
            <a:ext cx="11296650" cy="4428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Housing Opportunity Through Modernization Act (HOTMA) Final Rule</a:t>
            </a:r>
            <a:endParaRPr lang="en-US" sz="3200" dirty="0">
              <a:highlight>
                <a:srgbClr val="FFFF00"/>
              </a:highlight>
              <a:latin typeface="Arial"/>
              <a:cs typeface="Arial"/>
            </a:endParaRPr>
          </a:p>
          <a:p>
            <a:pPr lvl="1"/>
            <a:r>
              <a:rPr lang="en-US" sz="2600" dirty="0">
                <a:latin typeface="Arial"/>
                <a:cs typeface="Arial"/>
              </a:rPr>
              <a:t>Proposed Rule Published on September 17, 2019</a:t>
            </a:r>
          </a:p>
          <a:p>
            <a:pPr lvl="1"/>
            <a:r>
              <a:rPr lang="en-US" sz="2600" dirty="0">
                <a:latin typeface="Arial"/>
                <a:cs typeface="Arial"/>
              </a:rPr>
              <a:t>Final Rule expected to be published shortly</a:t>
            </a:r>
          </a:p>
          <a:p>
            <a:pPr lvl="1"/>
            <a:r>
              <a:rPr lang="en-US" sz="2600" dirty="0">
                <a:latin typeface="Arial"/>
                <a:cs typeface="Arial"/>
              </a:rPr>
              <a:t>Makes changes to Part 5 Annual Income and Adjusted Gross Income, </a:t>
            </a:r>
            <a:endParaRPr lang="en-US" sz="2600" dirty="0"/>
          </a:p>
          <a:p>
            <a:pPr lvl="2"/>
            <a:r>
              <a:rPr lang="en-US" sz="2600" dirty="0"/>
              <a:t>Some of which will affect HOME and HTF</a:t>
            </a:r>
          </a:p>
          <a:p>
            <a:pPr lvl="1"/>
            <a:r>
              <a:rPr lang="en-US" sz="2600" dirty="0">
                <a:latin typeface="Arial"/>
                <a:cs typeface="Arial"/>
              </a:rPr>
              <a:t>OAHP will issue guidance and provide training for HOME and HTF</a:t>
            </a:r>
          </a:p>
          <a:p>
            <a:pPr lvl="1"/>
            <a:r>
              <a:rPr lang="en-US" sz="2600" dirty="0"/>
              <a:t>CPD Income Calculator will be updated</a:t>
            </a:r>
          </a:p>
          <a:p>
            <a:pPr lvl="2"/>
            <a:endParaRPr lang="en-US" sz="2400" dirty="0"/>
          </a:p>
          <a:p>
            <a:pPr marL="914400" lvl="2" indent="0">
              <a:buNone/>
            </a:pPr>
            <a:endParaRPr lang="en-US" sz="2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/>
                <a:cs typeface="Arial"/>
              </a:rPr>
              <a:t>Other HUD Rulemaking 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78819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762298"/>
            <a:ext cx="11296650" cy="44289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National Standards for Physical Inspection of Real Estate (NSPIRE) Final Rule</a:t>
            </a:r>
          </a:p>
          <a:p>
            <a:pPr lvl="1"/>
            <a:r>
              <a:rPr lang="en-US" sz="2600" dirty="0"/>
              <a:t>Final rule expected to be published in 2023</a:t>
            </a:r>
          </a:p>
          <a:p>
            <a:pPr lvl="1"/>
            <a:r>
              <a:rPr lang="en-US" sz="2600" dirty="0"/>
              <a:t>Will have some effect on HOME and HTF projects</a:t>
            </a:r>
          </a:p>
          <a:p>
            <a:pPr lvl="2"/>
            <a:r>
              <a:rPr lang="en-US" sz="2600" dirty="0"/>
              <a:t>State and local housing quality standards apply to HOME and HTF</a:t>
            </a:r>
          </a:p>
          <a:p>
            <a:pPr lvl="1"/>
            <a:r>
              <a:rPr lang="en-US" sz="2600" dirty="0"/>
              <a:t>OAHP will publish a Federal Register Notice outlining how NSPIRE applies to HOME and HTF</a:t>
            </a:r>
          </a:p>
          <a:p>
            <a:endParaRPr lang="en-US" sz="2800" dirty="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/>
                <a:cs typeface="Arial"/>
              </a:rPr>
              <a:t>Other HUD Rulemaking 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25731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1" y="1541124"/>
            <a:ext cx="11296650" cy="4650126"/>
          </a:xfrm>
        </p:spPr>
        <p:txBody>
          <a:bodyPr>
            <a:normAutofit/>
          </a:bodyPr>
          <a:lstStyle/>
          <a:p>
            <a:r>
              <a:rPr lang="en-US" sz="3200" dirty="0"/>
              <a:t>Violence Against Women Act Reauthorization (VAWA)</a:t>
            </a:r>
          </a:p>
          <a:p>
            <a:pPr lvl="1"/>
            <a:r>
              <a:rPr lang="en-US" sz="2800" dirty="0"/>
              <a:t>On 1/4/23, HUD published Federal Register Notice providing implementation guidance and requesting public comment</a:t>
            </a:r>
          </a:p>
          <a:p>
            <a:pPr lvl="2"/>
            <a:r>
              <a:rPr lang="en-US" sz="2800" dirty="0"/>
              <a:t>Comments due March 6, 2023</a:t>
            </a:r>
          </a:p>
          <a:p>
            <a:pPr lvl="1"/>
            <a:r>
              <a:rPr lang="en-US" sz="2800" dirty="0"/>
              <a:t>HOME and HTF are covered housing programs</a:t>
            </a:r>
          </a:p>
          <a:p>
            <a:pPr lvl="2"/>
            <a:r>
              <a:rPr lang="en-US" sz="2400" dirty="0"/>
              <a:t>Additional guidance and/or rulemaking, notice, forms, templates will be required to fully implement VAWA for HOME and HTF</a:t>
            </a:r>
          </a:p>
          <a:p>
            <a:pPr lvl="2"/>
            <a:r>
              <a:rPr lang="en-US" sz="2400" dirty="0"/>
              <a:t>Look for additional program-specific updates from HUD this year</a:t>
            </a:r>
          </a:p>
          <a:p>
            <a:pPr marL="0" indent="0">
              <a:buNone/>
            </a:pPr>
            <a:endParaRPr lang="en-US" sz="2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rial"/>
                <a:cs typeface="Arial"/>
              </a:rPr>
              <a:t>Other HUD Policymaking/Rulemaking 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54836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F331-0B53-4C37-9A0A-A9D3EEB59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51" y="1623317"/>
            <a:ext cx="11513050" cy="4567933"/>
          </a:xfrm>
        </p:spPr>
        <p:txBody>
          <a:bodyPr>
            <a:normAutofit/>
          </a:bodyPr>
          <a:lstStyle/>
          <a:p>
            <a:r>
              <a:rPr lang="en-US" sz="3000" dirty="0"/>
              <a:t>Build America Buy America Provision of Infrastructure &amp; Jobs Act 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</a:rPr>
              <a:t>Domestic content procurement preference for iron, steel, manufactured products, and construction materials used in covered infrastructure projects funded with Federal financial assistance obligated after May 14. 2022</a:t>
            </a:r>
          </a:p>
          <a:p>
            <a:pPr lvl="2"/>
            <a:r>
              <a:rPr lang="en-US" sz="2400" dirty="0">
                <a:solidFill>
                  <a:srgbClr val="000000"/>
                </a:solidFill>
              </a:rPr>
              <a:t>Includes construction, rehabilitation, maintenance, and repair</a:t>
            </a:r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sz="2300" dirty="0"/>
              <a:t>HUD is undertaking </a:t>
            </a:r>
            <a:r>
              <a:rPr lang="en-US" sz="2300" u="sng" dirty="0"/>
              <a:t>phased implementation</a:t>
            </a:r>
            <a:r>
              <a:rPr lang="en-US" sz="2300" dirty="0"/>
              <a:t> of BABA provision</a:t>
            </a:r>
          </a:p>
          <a:p>
            <a:pPr lvl="1"/>
            <a:r>
              <a:rPr lang="en-US" sz="2300" dirty="0"/>
              <a:t>Currently, BABA applies to iron and steel used in CDBG infrastructure/housing  projects funded with FY 2023 grants above de minimis thresholds</a:t>
            </a:r>
          </a:p>
          <a:p>
            <a:pPr lvl="1"/>
            <a:r>
              <a:rPr lang="en-US" sz="2300" dirty="0"/>
              <a:t>Waiver issued implementing de minimis threshold exempting:</a:t>
            </a:r>
          </a:p>
          <a:p>
            <a:pPr lvl="2"/>
            <a:r>
              <a:rPr lang="en-US" sz="2300" dirty="0"/>
              <a:t>Infrastructure projects that cost less than $250,000</a:t>
            </a:r>
          </a:p>
          <a:p>
            <a:pPr lvl="2"/>
            <a:r>
              <a:rPr lang="en-US" sz="2300" dirty="0"/>
              <a:t>Federal grants less than $250,000</a:t>
            </a:r>
          </a:p>
          <a:p>
            <a:endParaRPr lang="en-US" sz="2800" dirty="0">
              <a:highlight>
                <a:srgbClr val="FFFF00"/>
              </a:highlight>
            </a:endParaRPr>
          </a:p>
          <a:p>
            <a:endParaRPr lang="en-US" sz="2800" dirty="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/>
                <a:cs typeface="Arial"/>
              </a:rPr>
              <a:t>Other HUD Policymaking/Rulemaking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105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02" y="5303519"/>
            <a:ext cx="10219998" cy="737563"/>
          </a:xfrm>
        </p:spPr>
        <p:txBody>
          <a:bodyPr/>
          <a:lstStyle/>
          <a:p>
            <a:r>
              <a:rPr lang="en-US"/>
              <a:t>HOME Investment Partnerships Program</a:t>
            </a:r>
          </a:p>
        </p:txBody>
      </p:sp>
    </p:spTree>
    <p:extLst>
      <p:ext uri="{BB962C8B-B14F-4D97-AF65-F5344CB8AC3E}">
        <p14:creationId xmlns:p14="http://schemas.microsoft.com/office/powerpoint/2010/main" val="242392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6943-7C8B-491B-B7D5-FDE05722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HOMEfires</a:t>
            </a:r>
            <a:r>
              <a:rPr lang="en-US" sz="2800" dirty="0"/>
              <a:t> 17-1: Revising extended periods of affordability once the minimum period has been completed (January 2023)</a:t>
            </a:r>
          </a:p>
          <a:p>
            <a:r>
              <a:rPr lang="en-US" sz="2800" dirty="0"/>
              <a:t>CPD Notice 22-11: </a:t>
            </a:r>
            <a:r>
              <a:rPr lang="en-US" sz="2800" i="1" dirty="0"/>
              <a:t>Implementing Risk Analyses for Monitoring CPD Grant Programs in FY 2023 </a:t>
            </a:r>
            <a:r>
              <a:rPr lang="en-US" sz="2800" dirty="0"/>
              <a:t>(October 2022)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0F61C-8CE1-1140-8744-5E85DB3D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Recent HOME Guidance</a:t>
            </a:r>
          </a:p>
        </p:txBody>
      </p:sp>
      <p:pic>
        <p:nvPicPr>
          <p:cNvPr id="1026" name="Picture 2" descr="International - 10 steps to conducting a use-related risk analysis as part  of your Human Factors Engineering process - RIS.WORLD">
            <a:extLst>
              <a:ext uri="{FF2B5EF4-FFF2-40B4-BE49-F238E27FC236}">
                <a16:creationId xmlns:a16="http://schemas.microsoft.com/office/drawing/2014/main" id="{25B813BE-240A-AF27-D190-98BA5931C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56" y="3730191"/>
            <a:ext cx="4659086" cy="262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2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0A01C56-B1ED-A441-897A-9AB2010A08F4}" vid="{B6C6F712-072F-D848-BE4F-3B15B1A17A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6A32C4E4C6C43B0F755EBDD3BCDA0" ma:contentTypeVersion="2" ma:contentTypeDescription="Create a new document." ma:contentTypeScope="" ma:versionID="264a2d376b28f1576aca183d691fa40f">
  <xsd:schema xmlns:xsd="http://www.w3.org/2001/XMLSchema" xmlns:xs="http://www.w3.org/2001/XMLSchema" xmlns:p="http://schemas.microsoft.com/office/2006/metadata/properties" xmlns:ns2="f5bbe74d-7946-46c1-98be-7730228547fd" targetNamespace="http://schemas.microsoft.com/office/2006/metadata/properties" ma:root="true" ma:fieldsID="50e9b8a0df5d693e34d852cd62bb5707" ns2:_="">
    <xsd:import namespace="f5bbe74d-7946-46c1-98be-7730228547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be74d-7946-46c1-98be-773022854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FCEDB9-C3A7-41AE-B47D-358DAF5B17A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5bbe74d-7946-46c1-98be-7730228547fd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B35F23D-A544-4AD2-9C63-961D077273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D75860-7C4A-40F7-BD35-C47294A8E102}">
  <ds:schemaRefs>
    <ds:schemaRef ds:uri="f5bbe74d-7946-46c1-98be-773022854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1016</Words>
  <Application>Microsoft Office PowerPoint</Application>
  <PresentationFormat>Widescreen</PresentationFormat>
  <Paragraphs>143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Office of Affordable Housing Programs Update</vt:lpstr>
      <vt:lpstr>HOME and HTF Funding</vt:lpstr>
      <vt:lpstr>HOME Reform Initiative</vt:lpstr>
      <vt:lpstr>Other HUD Rulemaking </vt:lpstr>
      <vt:lpstr>Other HUD Rulemaking </vt:lpstr>
      <vt:lpstr>Other HUD Policymaking/Rulemaking </vt:lpstr>
      <vt:lpstr>Other HUD Policymaking/Rulemaking </vt:lpstr>
      <vt:lpstr>HOME Investment Partnerships Program</vt:lpstr>
      <vt:lpstr>Recent HOME Guidance</vt:lpstr>
      <vt:lpstr>HOME Risk Analysis</vt:lpstr>
      <vt:lpstr>Upcoming HOME Guidance</vt:lpstr>
      <vt:lpstr>HOME Technical Assistance</vt:lpstr>
      <vt:lpstr>HOME Program Performance Concerns</vt:lpstr>
      <vt:lpstr>HOME Program Performance Concerns</vt:lpstr>
      <vt:lpstr>HOME-ARP</vt:lpstr>
      <vt:lpstr>HOME-ARP Allocation Plan Deadline</vt:lpstr>
      <vt:lpstr>HOME-ARP Guidance/Training/Tools</vt:lpstr>
      <vt:lpstr>HOME-ARP Technical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Spitzel, Ryan</dc:creator>
  <cp:lastModifiedBy>Sardone, Virginia</cp:lastModifiedBy>
  <cp:revision>76</cp:revision>
  <dcterms:created xsi:type="dcterms:W3CDTF">2020-04-06T15:17:31Z</dcterms:created>
  <dcterms:modified xsi:type="dcterms:W3CDTF">2023-01-23T14:38:25Z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0x0101002A96A32C4E4C6C43B0F755EBDD3BCDA0</vt:lpwstr>
  </property>
</Properties>
</file>