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15"/>
  </p:notesMasterIdLst>
  <p:handoutMasterIdLst>
    <p:handoutMasterId r:id="rId16"/>
  </p:handoutMasterIdLst>
  <p:sldIdLst>
    <p:sldId id="264" r:id="rId6"/>
    <p:sldId id="269" r:id="rId7"/>
    <p:sldId id="270" r:id="rId8"/>
    <p:sldId id="314" r:id="rId9"/>
    <p:sldId id="301" r:id="rId10"/>
    <p:sldId id="316" r:id="rId11"/>
    <p:sldId id="315" r:id="rId12"/>
    <p:sldId id="299" r:id="rId13"/>
    <p:sldId id="276"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B3738E-6A78-4B4A-A3CB-7EFDEF256C80}" v="6" dt="2023-01-25T19:09:52.6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611" autoAdjust="0"/>
  </p:normalViewPr>
  <p:slideViewPr>
    <p:cSldViewPr snapToGrid="0">
      <p:cViewPr varScale="1">
        <p:scale>
          <a:sx n="66" d="100"/>
          <a:sy n="66" d="100"/>
        </p:scale>
        <p:origin x="192" y="45"/>
      </p:cViewPr>
      <p:guideLst/>
    </p:cSldViewPr>
  </p:slideViewPr>
  <p:notesTextViewPr>
    <p:cViewPr>
      <p:scale>
        <a:sx n="1" d="1"/>
        <a:sy n="1" d="1"/>
      </p:scale>
      <p:origin x="0" y="0"/>
    </p:cViewPr>
  </p:notesTextViewPr>
  <p:notesViewPr>
    <p:cSldViewPr snapToGrid="0">
      <p:cViewPr varScale="1">
        <p:scale>
          <a:sx n="66" d="100"/>
          <a:sy n="66"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sz="quarter" idx="1"/>
          </p:nvPr>
        </p:nvSpPr>
        <p:spPr>
          <a:xfrm>
            <a:off x="4143589" y="1"/>
            <a:ext cx="3169920" cy="481728"/>
          </a:xfrm>
          <a:prstGeom prst="rect">
            <a:avLst/>
          </a:prstGeom>
        </p:spPr>
        <p:txBody>
          <a:bodyPr vert="horz" lIns="96646" tIns="48324" rIns="96646" bIns="48324" rtlCol="0"/>
          <a:lstStyle>
            <a:lvl1pPr algn="r">
              <a:defRPr sz="1200"/>
            </a:lvl1pPr>
          </a:lstStyle>
          <a:p>
            <a:fld id="{8FBB03CE-DD8B-4986-9CEE-FF82FFE47C15}" type="datetimeFigureOut">
              <a:rPr lang="en-US" smtClean="0"/>
              <a:t>1/25/2023</a:t>
            </a:fld>
            <a:endParaRPr lang="en-US"/>
          </a:p>
        </p:txBody>
      </p:sp>
      <p:sp>
        <p:nvSpPr>
          <p:cNvPr id="4" name="Footer Placeholder 3"/>
          <p:cNvSpPr>
            <a:spLocks noGrp="1"/>
          </p:cNvSpPr>
          <p:nvPr>
            <p:ph type="ftr" sz="quarter" idx="2"/>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6"/>
            <a:ext cx="3169920" cy="481727"/>
          </a:xfrm>
          <a:prstGeom prst="rect">
            <a:avLst/>
          </a:prstGeom>
        </p:spPr>
        <p:txBody>
          <a:bodyPr vert="horz" lIns="96646" tIns="48324" rIns="96646" bIns="48324" rtlCol="0" anchor="b"/>
          <a:lstStyle>
            <a:lvl1pPr algn="r">
              <a:defRPr sz="1200"/>
            </a:lvl1pPr>
          </a:lstStyle>
          <a:p>
            <a:fld id="{B2E69AC8-2A3E-4555-A948-B0C1E3CF03D7}" type="slidenum">
              <a:rPr lang="en-US" smtClean="0"/>
              <a:t>‹#›</a:t>
            </a:fld>
            <a:endParaRPr lang="en-US"/>
          </a:p>
        </p:txBody>
      </p:sp>
    </p:spTree>
    <p:extLst>
      <p:ext uri="{BB962C8B-B14F-4D97-AF65-F5344CB8AC3E}">
        <p14:creationId xmlns:p14="http://schemas.microsoft.com/office/powerpoint/2010/main" val="2730410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idx="1"/>
          </p:nvPr>
        </p:nvSpPr>
        <p:spPr>
          <a:xfrm>
            <a:off x="4143589" y="1"/>
            <a:ext cx="3169920" cy="481728"/>
          </a:xfrm>
          <a:prstGeom prst="rect">
            <a:avLst/>
          </a:prstGeom>
        </p:spPr>
        <p:txBody>
          <a:bodyPr vert="horz" lIns="96646" tIns="48324" rIns="96646" bIns="48324" rtlCol="0"/>
          <a:lstStyle>
            <a:lvl1pPr algn="r">
              <a:defRPr sz="1200"/>
            </a:lvl1pPr>
          </a:lstStyle>
          <a:p>
            <a:fld id="{A5A3EB46-3674-478A-B4BC-FAB1932A2ADC}" type="datetimeFigureOut">
              <a:rPr lang="en-US" smtClean="0"/>
              <a:t>1/25/2023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6" tIns="48324" rIns="96646" bIns="48324"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46" tIns="48324" rIns="96646" bIns="48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6"/>
            <a:ext cx="3169920" cy="481727"/>
          </a:xfrm>
          <a:prstGeom prst="rect">
            <a:avLst/>
          </a:prstGeom>
        </p:spPr>
        <p:txBody>
          <a:bodyPr vert="horz" lIns="96646" tIns="48324" rIns="96646" bIns="48324" rtlCol="0" anchor="b"/>
          <a:lstStyle>
            <a:lvl1pPr algn="r">
              <a:defRPr sz="1200"/>
            </a:lvl1pPr>
          </a:lstStyle>
          <a:p>
            <a:fld id="{A5718251-E73E-4442-B105-6B7856E00AD4}" type="slidenum">
              <a:rPr lang="en-US" smtClean="0"/>
              <a:t>‹#›</a:t>
            </a:fld>
            <a:endParaRPr lang="en-US"/>
          </a:p>
        </p:txBody>
      </p:sp>
    </p:spTree>
    <p:extLst>
      <p:ext uri="{BB962C8B-B14F-4D97-AF65-F5344CB8AC3E}">
        <p14:creationId xmlns:p14="http://schemas.microsoft.com/office/powerpoint/2010/main" val="194932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a:t>
            </a:fld>
            <a:endParaRPr lang="en-US"/>
          </a:p>
        </p:txBody>
      </p:sp>
    </p:spTree>
    <p:extLst>
      <p:ext uri="{BB962C8B-B14F-4D97-AF65-F5344CB8AC3E}">
        <p14:creationId xmlns:p14="http://schemas.microsoft.com/office/powerpoint/2010/main" val="421083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2</a:t>
            </a:fld>
            <a:endParaRPr lang="en-US"/>
          </a:p>
        </p:txBody>
      </p:sp>
    </p:spTree>
    <p:extLst>
      <p:ext uri="{BB962C8B-B14F-4D97-AF65-F5344CB8AC3E}">
        <p14:creationId xmlns:p14="http://schemas.microsoft.com/office/powerpoint/2010/main" val="426007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$3.213 billion for HUD’s homeless assistance grants, which will be sufficient to renew existing projects.  There is an additional $52 million for new projects dedicated to survivors of domestic violence and $107 million dedicated to youth experiencing homelessness with $72 million of that for additional YHDP, $10 million for Youth-focused TA, and $25 million “for youth homelessness system improvement grants to support communities, including but not limited to the communities assisted under the matter preceding this proviso, in establishing and implementing a response system for youth homelessness, or for improving their existing system.”</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39BC92-0D8E-4A8A-B017-BC08B0B9F7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28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Sept. 2021 deadline has come and gone and HUD worked with recipients who did not meet the deadline and recently sent letters out recapturing approximately $16 million. These funds will be reallocated to recipients who met the deadline and have spent at least 30% of their allocation.</a:t>
            </a:r>
          </a:p>
          <a:p>
            <a:endParaRPr lang="en-US" dirty="0"/>
          </a:p>
          <a:p>
            <a:r>
              <a:rPr lang="en-US" dirty="0"/>
              <a:t>This was not meant to be punitive and will NOT impact your “regular” ESG allocation. This was done to shift money to places that have exceeded the deadline so it will continue to be spent in the local area. </a:t>
            </a:r>
          </a:p>
        </p:txBody>
      </p:sp>
      <p:sp>
        <p:nvSpPr>
          <p:cNvPr id="4" name="Slide Number Placeholder 3"/>
          <p:cNvSpPr>
            <a:spLocks noGrp="1"/>
          </p:cNvSpPr>
          <p:nvPr>
            <p:ph type="sldNum" sz="quarter" idx="5"/>
          </p:nvPr>
        </p:nvSpPr>
        <p:spPr/>
        <p:txBody>
          <a:bodyPr/>
          <a:lstStyle/>
          <a:p>
            <a:fld id="{A5718251-E73E-4442-B105-6B7856E00AD4}" type="slidenum">
              <a:rPr lang="en-US" smtClean="0"/>
              <a:t>5</a:t>
            </a:fld>
            <a:endParaRPr lang="en-US"/>
          </a:p>
        </p:txBody>
      </p:sp>
    </p:spTree>
    <p:extLst>
      <p:ext uri="{BB962C8B-B14F-4D97-AF65-F5344CB8AC3E}">
        <p14:creationId xmlns:p14="http://schemas.microsoft.com/office/powerpoint/2010/main" val="1605011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8</a:t>
            </a:fld>
            <a:endParaRPr lang="en-US"/>
          </a:p>
        </p:txBody>
      </p:sp>
    </p:spTree>
    <p:extLst>
      <p:ext uri="{BB962C8B-B14F-4D97-AF65-F5344CB8AC3E}">
        <p14:creationId xmlns:p14="http://schemas.microsoft.com/office/powerpoint/2010/main" val="35170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9</a:t>
            </a:fld>
            <a:endParaRPr lang="en-US"/>
          </a:p>
        </p:txBody>
      </p:sp>
    </p:spTree>
    <p:extLst>
      <p:ext uri="{BB962C8B-B14F-4D97-AF65-F5344CB8AC3E}">
        <p14:creationId xmlns:p14="http://schemas.microsoft.com/office/powerpoint/2010/main" val="96780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828801" y="3840480"/>
            <a:ext cx="85343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35F8C03-3B16-43B5-9333-4D097DD772D0}" type="datetime1">
              <a:rPr lang="en-US" smtClean="0"/>
              <a:t>1/25/2023</a:t>
            </a:fld>
            <a:endParaRPr lang="en-US" dirty="0"/>
          </a:p>
        </p:txBody>
      </p:sp>
      <p:sp>
        <p:nvSpPr>
          <p:cNvPr id="6" name="Holder 6"/>
          <p:cNvSpPr>
            <a:spLocks noGrp="1"/>
          </p:cNvSpPr>
          <p:nvPr>
            <p:ph type="sldNum" sz="quarter" idx="7"/>
          </p:nvPr>
        </p:nvSpPr>
        <p:spPr>
          <a:xfrm>
            <a:off x="8629200" y="627761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8533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562B52-CB6C-41E4-A4C8-55EC18A3F514}"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7C97D90-1366-4485-9C70-791B09BF02B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7C85E71-34BD-4B58-A32E-E4B76FD26D37}"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23FDDA0-1087-4C2B-801B-25C5334CCD09}"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6E1461-72EB-44D8-8131-E32A2C5B6107}"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8CF597-3EB7-4283-97A0-AC6E93364DE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778E85-3E96-49E0-9D65-5698623F3636}"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EBF3A84-C03B-4D29-BACE-36A685954B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5AD229-CFF2-4384-A0E9-096DF4BDD4CB}"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409C5A-8C3C-4D40-9EF6-4A188584845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EBB5D9-12DD-46C3-92D8-9D37D8E82FE5}"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298A76-0133-4C4B-8147-9BE7ACCE33E3}"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F41A6F-7CB4-4E1F-896A-1143D034A694}"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0E2863-B188-4EBB-8F7E-E4224D32CA7A}"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4E28D8-310D-4A08-BFF2-4F9D91E91CD6}" type="datetime1">
              <a:rPr lang="en-US" smtClean="0"/>
              <a:t>1/25/2023</a:t>
            </a:fld>
            <a:endParaRPr lang="en-US" dirty="0"/>
          </a:p>
        </p:txBody>
      </p:sp>
      <p:sp>
        <p:nvSpPr>
          <p:cNvPr id="6" name="Holder 6"/>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23057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2E502A1-525F-44C2-B371-816E89CCFE89}" type="datetime1">
              <a:rPr lang="en-US" smtClean="0"/>
              <a:t>1/25/2023</a:t>
            </a:fld>
            <a:endParaRPr lang="en-US" dirty="0"/>
          </a:p>
        </p:txBody>
      </p:sp>
      <p:sp>
        <p:nvSpPr>
          <p:cNvPr id="7" name="Holder 7"/>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75598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11C0421-1C10-4346-88FA-D5F249A34F72}" type="datetime1">
              <a:rPr lang="en-US" smtClean="0"/>
              <a:t>1/25/2023</a:t>
            </a:fld>
            <a:endParaRPr lang="en-US" dirty="0"/>
          </a:p>
        </p:txBody>
      </p:sp>
      <p:sp>
        <p:nvSpPr>
          <p:cNvPr id="5" name="Holder 5"/>
          <p:cNvSpPr>
            <a:spLocks noGrp="1"/>
          </p:cNvSpPr>
          <p:nvPr>
            <p:ph type="sldNum" sz="quarter" idx="7"/>
          </p:nvPr>
        </p:nvSpPr>
        <p:spPr>
          <a:xfrm>
            <a:off x="8596543"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07524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E02BF73-B169-4967-AA3E-CCC774F00AB8}" type="datetime1">
              <a:rPr lang="en-US" smtClean="0"/>
              <a:t>1/25/2023</a:t>
            </a:fld>
            <a:endParaRPr lang="en-US" dirty="0"/>
          </a:p>
        </p:txBody>
      </p:sp>
      <p:sp>
        <p:nvSpPr>
          <p:cNvPr id="4" name="Holder 4"/>
          <p:cNvSpPr>
            <a:spLocks noGrp="1"/>
          </p:cNvSpPr>
          <p:nvPr>
            <p:ph type="sldNum" sz="quarter" idx="7"/>
          </p:nvPr>
        </p:nvSpPr>
        <p:spPr>
          <a:xfrm>
            <a:off x="8563885"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299216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06E7203-52A1-4C4C-94BD-A6311C1F6CF7}"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2FD1460-3D85-489D-9730-4312AA7B237F}"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152546-FE45-4AC6-A0D7-EA39641BB028}"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565274-DC5C-4E1F-A410-922C137E97DB}"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9D7A6B-20C1-456B-9694-710C2FD43F3B}"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52BFB5-1F44-4D44-929A-1F14D20512B4}"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9CB00B2-84E7-4D60-9B70-43D9D1BB2DD9}"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B6E564-358C-4196-981C-B47F970FE040}"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7.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47"/>
            <a:ext cx="12189291" cy="1333500"/>
          </a:xfrm>
          <a:prstGeom prst="rect">
            <a:avLst/>
          </a:prstGeom>
          <a:blipFill>
            <a:blip r:embed="rId7" cstate="print"/>
            <a:stretch>
              <a:fillRect/>
            </a:stretch>
          </a:blipFill>
        </p:spPr>
        <p:txBody>
          <a:bodyPr wrap="square" lIns="0" tIns="0" rIns="0" bIns="0" rtlCol="0">
            <a:noAutofit/>
          </a:bodyPr>
          <a:lstStyle/>
          <a:p>
            <a:endParaRPr sz="1800" dirty="0"/>
          </a:p>
        </p:txBody>
      </p:sp>
      <p:sp>
        <p:nvSpPr>
          <p:cNvPr id="17" name="bk object 17"/>
          <p:cNvSpPr/>
          <p:nvPr/>
        </p:nvSpPr>
        <p:spPr>
          <a:xfrm>
            <a:off x="0" y="4355719"/>
            <a:ext cx="12189291" cy="2502280"/>
          </a:xfrm>
          <a:prstGeom prst="rect">
            <a:avLst/>
          </a:prstGeom>
          <a:blipFill>
            <a:blip r:embed="rId8" cstate="print"/>
            <a:stretch>
              <a:fillRect/>
            </a:stretch>
          </a:blipFill>
        </p:spPr>
        <p:txBody>
          <a:bodyPr wrap="square" lIns="0" tIns="0" rIns="0" bIns="0" rtlCol="0">
            <a:noAutofit/>
          </a:bodyPr>
          <a:lstStyle/>
          <a:p>
            <a:endParaRPr sz="1800" dirty="0"/>
          </a:p>
        </p:txBody>
      </p:sp>
      <p:sp>
        <p:nvSpPr>
          <p:cNvPr id="18" name="bk object 18"/>
          <p:cNvSpPr/>
          <p:nvPr/>
        </p:nvSpPr>
        <p:spPr>
          <a:xfrm>
            <a:off x="9738697" y="5923915"/>
            <a:ext cx="1036320" cy="775716"/>
          </a:xfrm>
          <a:custGeom>
            <a:avLst/>
            <a:gdLst/>
            <a:ahLst/>
            <a:cxnLst/>
            <a:rect l="l" t="t" r="r" b="b"/>
            <a:pathLst>
              <a:path w="777240" h="775716">
                <a:moveTo>
                  <a:pt x="388620" y="0"/>
                </a:moveTo>
                <a:lnTo>
                  <a:pt x="325521" y="5077"/>
                </a:lnTo>
                <a:lnTo>
                  <a:pt x="265688" y="19775"/>
                </a:lnTo>
                <a:lnTo>
                  <a:pt x="209914" y="43287"/>
                </a:lnTo>
                <a:lnTo>
                  <a:pt x="158995" y="74810"/>
                </a:lnTo>
                <a:lnTo>
                  <a:pt x="113728" y="113538"/>
                </a:lnTo>
                <a:lnTo>
                  <a:pt x="74907" y="158666"/>
                </a:lnTo>
                <a:lnTo>
                  <a:pt x="43328" y="209391"/>
                </a:lnTo>
                <a:lnTo>
                  <a:pt x="19787" y="264907"/>
                </a:lnTo>
                <a:lnTo>
                  <a:pt x="5079" y="324410"/>
                </a:lnTo>
                <a:lnTo>
                  <a:pt x="0" y="387096"/>
                </a:lnTo>
                <a:lnTo>
                  <a:pt x="1286" y="419003"/>
                </a:lnTo>
                <a:lnTo>
                  <a:pt x="11279" y="480568"/>
                </a:lnTo>
                <a:lnTo>
                  <a:pt x="30503" y="538472"/>
                </a:lnTo>
                <a:lnTo>
                  <a:pt x="58163" y="591917"/>
                </a:lnTo>
                <a:lnTo>
                  <a:pt x="93462" y="640109"/>
                </a:lnTo>
                <a:lnTo>
                  <a:pt x="135606" y="682253"/>
                </a:lnTo>
                <a:lnTo>
                  <a:pt x="183798" y="717552"/>
                </a:lnTo>
                <a:lnTo>
                  <a:pt x="237243" y="745212"/>
                </a:lnTo>
                <a:lnTo>
                  <a:pt x="295147" y="764436"/>
                </a:lnTo>
                <a:lnTo>
                  <a:pt x="356712" y="774429"/>
                </a:lnTo>
                <a:lnTo>
                  <a:pt x="388620" y="775716"/>
                </a:lnTo>
                <a:lnTo>
                  <a:pt x="420527" y="774429"/>
                </a:lnTo>
                <a:lnTo>
                  <a:pt x="482092" y="764436"/>
                </a:lnTo>
                <a:lnTo>
                  <a:pt x="539996" y="745212"/>
                </a:lnTo>
                <a:lnTo>
                  <a:pt x="593441" y="717552"/>
                </a:lnTo>
                <a:lnTo>
                  <a:pt x="641633" y="682253"/>
                </a:lnTo>
                <a:lnTo>
                  <a:pt x="683777" y="640109"/>
                </a:lnTo>
                <a:lnTo>
                  <a:pt x="719076" y="591917"/>
                </a:lnTo>
                <a:lnTo>
                  <a:pt x="746736" y="538472"/>
                </a:lnTo>
                <a:lnTo>
                  <a:pt x="765960" y="480568"/>
                </a:lnTo>
                <a:lnTo>
                  <a:pt x="775953" y="419003"/>
                </a:lnTo>
                <a:lnTo>
                  <a:pt x="777240" y="387096"/>
                </a:lnTo>
                <a:lnTo>
                  <a:pt x="775953" y="355405"/>
                </a:lnTo>
                <a:lnTo>
                  <a:pt x="765960" y="294211"/>
                </a:lnTo>
                <a:lnTo>
                  <a:pt x="746736" y="236601"/>
                </a:lnTo>
                <a:lnTo>
                  <a:pt x="719076" y="183379"/>
                </a:lnTo>
                <a:lnTo>
                  <a:pt x="683777" y="135352"/>
                </a:lnTo>
                <a:lnTo>
                  <a:pt x="641633" y="93323"/>
                </a:lnTo>
                <a:lnTo>
                  <a:pt x="593441" y="58097"/>
                </a:lnTo>
                <a:lnTo>
                  <a:pt x="539996" y="30480"/>
                </a:lnTo>
                <a:lnTo>
                  <a:pt x="482092" y="11274"/>
                </a:lnTo>
                <a:lnTo>
                  <a:pt x="420527" y="1286"/>
                </a:lnTo>
                <a:lnTo>
                  <a:pt x="388620" y="0"/>
                </a:lnTo>
                <a:close/>
              </a:path>
            </a:pathLst>
          </a:custGeom>
          <a:solidFill>
            <a:srgbClr val="FFFFFF"/>
          </a:solidFill>
        </p:spPr>
        <p:txBody>
          <a:bodyPr wrap="square" lIns="0" tIns="0" rIns="0" bIns="0" rtlCol="0">
            <a:noAutofit/>
          </a:bodyPr>
          <a:lstStyle/>
          <a:p>
            <a:endParaRPr sz="1800" dirty="0"/>
          </a:p>
        </p:txBody>
      </p:sp>
      <p:sp>
        <p:nvSpPr>
          <p:cNvPr id="19" name="bk object 19"/>
          <p:cNvSpPr/>
          <p:nvPr/>
        </p:nvSpPr>
        <p:spPr>
          <a:xfrm>
            <a:off x="9881953" y="5930842"/>
            <a:ext cx="844296" cy="761861"/>
          </a:xfrm>
          <a:prstGeom prst="rect">
            <a:avLst/>
          </a:prstGeom>
          <a:blipFill>
            <a:blip r:embed="rId9" cstate="print"/>
            <a:stretch>
              <a:fillRect/>
            </a:stretch>
          </a:blipFill>
        </p:spPr>
        <p:txBody>
          <a:bodyPr wrap="square" lIns="0" tIns="0" rIns="0" bIns="0" rtlCol="0">
            <a:noAutofit/>
          </a:bodyPr>
          <a:lstStyle/>
          <a:p>
            <a:endParaRPr sz="1800" dirty="0"/>
          </a:p>
        </p:txBody>
      </p:sp>
      <p:sp>
        <p:nvSpPr>
          <p:cNvPr id="20" name="bk object 20"/>
          <p:cNvSpPr/>
          <p:nvPr/>
        </p:nvSpPr>
        <p:spPr>
          <a:xfrm>
            <a:off x="10939610" y="6155564"/>
            <a:ext cx="853269" cy="513461"/>
          </a:xfrm>
          <a:custGeom>
            <a:avLst/>
            <a:gdLst/>
            <a:ahLst/>
            <a:cxnLst/>
            <a:rect l="l" t="t" r="r" b="b"/>
            <a:pathLst>
              <a:path w="639952" h="513460">
                <a:moveTo>
                  <a:pt x="0" y="0"/>
                </a:moveTo>
                <a:lnTo>
                  <a:pt x="639952" y="0"/>
                </a:lnTo>
                <a:lnTo>
                  <a:pt x="639952" y="513461"/>
                </a:lnTo>
                <a:lnTo>
                  <a:pt x="0" y="513461"/>
                </a:lnTo>
                <a:lnTo>
                  <a:pt x="0" y="0"/>
                </a:lnTo>
                <a:close/>
              </a:path>
            </a:pathLst>
          </a:custGeom>
          <a:solidFill>
            <a:srgbClr val="FFFFFF"/>
          </a:solidFill>
        </p:spPr>
        <p:txBody>
          <a:bodyPr wrap="square" lIns="0" tIns="0" rIns="0" bIns="0" rtlCol="0">
            <a:noAutofit/>
          </a:bodyPr>
          <a:lstStyle/>
          <a:p>
            <a:endParaRPr sz="1800" dirty="0"/>
          </a:p>
        </p:txBody>
      </p:sp>
      <p:sp>
        <p:nvSpPr>
          <p:cNvPr id="21" name="bk object 21"/>
          <p:cNvSpPr/>
          <p:nvPr/>
        </p:nvSpPr>
        <p:spPr>
          <a:xfrm>
            <a:off x="10939609" y="5923916"/>
            <a:ext cx="853440" cy="231647"/>
          </a:xfrm>
          <a:custGeom>
            <a:avLst/>
            <a:gdLst/>
            <a:ahLst/>
            <a:cxnLst/>
            <a:rect l="l" t="t" r="r" b="b"/>
            <a:pathLst>
              <a:path w="640080" h="231648">
                <a:moveTo>
                  <a:pt x="320040" y="0"/>
                </a:moveTo>
                <a:lnTo>
                  <a:pt x="0" y="231648"/>
                </a:lnTo>
                <a:lnTo>
                  <a:pt x="640080" y="231648"/>
                </a:lnTo>
                <a:lnTo>
                  <a:pt x="320040" y="0"/>
                </a:lnTo>
                <a:close/>
              </a:path>
            </a:pathLst>
          </a:custGeom>
          <a:solidFill>
            <a:srgbClr val="FFFFFF"/>
          </a:solidFill>
        </p:spPr>
        <p:txBody>
          <a:bodyPr wrap="square" lIns="0" tIns="0" rIns="0" bIns="0" rtlCol="0">
            <a:noAutofit/>
          </a:bodyPr>
          <a:lstStyle/>
          <a:p>
            <a:endParaRPr sz="1800" dirty="0"/>
          </a:p>
        </p:txBody>
      </p:sp>
      <p:sp>
        <p:nvSpPr>
          <p:cNvPr id="22" name="bk object 22"/>
          <p:cNvSpPr/>
          <p:nvPr/>
        </p:nvSpPr>
        <p:spPr>
          <a:xfrm>
            <a:off x="11002603" y="5923915"/>
            <a:ext cx="577086" cy="697992"/>
          </a:xfrm>
          <a:prstGeom prst="rect">
            <a:avLst/>
          </a:prstGeom>
          <a:blipFill>
            <a:blip r:embed="rId10" cstate="print"/>
            <a:stretch>
              <a:fillRect/>
            </a:stretch>
          </a:blipFill>
        </p:spPr>
        <p:txBody>
          <a:bodyPr wrap="square" lIns="0" tIns="0" rIns="0" bIns="0" rtlCol="0">
            <a:noAutofit/>
          </a:bodyPr>
          <a:lstStyle/>
          <a:p>
            <a:endParaRPr sz="1800" dirty="0"/>
          </a:p>
        </p:txBody>
      </p:sp>
      <p:sp>
        <p:nvSpPr>
          <p:cNvPr id="2" name="Holder 2"/>
          <p:cNvSpPr>
            <a:spLocks noGrp="1"/>
          </p:cNvSpPr>
          <p:nvPr>
            <p:ph type="title"/>
          </p:nvPr>
        </p:nvSpPr>
        <p:spPr>
          <a:xfrm>
            <a:off x="612308" y="515621"/>
            <a:ext cx="10967381" cy="71129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17617" y="1630172"/>
            <a:ext cx="10556763" cy="2163953"/>
          </a:xfrm>
          <a:prstGeom prst="rect">
            <a:avLst/>
          </a:prstGeom>
        </p:spPr>
        <p:txBody>
          <a:bodyPr wrap="square" lIns="0" tIns="0" rIns="0" bIns="0">
            <a:noAutofit/>
          </a:body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noAutofit/>
          </a:bodyPr>
          <a:lstStyle>
            <a:lvl1pPr algn="l">
              <a:defRPr>
                <a:solidFill>
                  <a:schemeClr val="tx1">
                    <a:tint val="75000"/>
                  </a:schemeClr>
                </a:solidFill>
              </a:defRPr>
            </a:lvl1pPr>
          </a:lstStyle>
          <a:p>
            <a:fld id="{087AE530-485A-478E-B7C2-D4D9BE2ED4BB}" type="datetime1">
              <a:rPr lang="en-US" smtClean="0"/>
              <a:t>1/25/2023</a:t>
            </a:fld>
            <a:endParaRPr lang="en-US" dirty="0"/>
          </a:p>
        </p:txBody>
      </p:sp>
      <p:sp>
        <p:nvSpPr>
          <p:cNvPr id="7" name="Slide Number Placeholder 6"/>
          <p:cNvSpPr>
            <a:spLocks noGrp="1"/>
          </p:cNvSpPr>
          <p:nvPr>
            <p:ph type="sldNum" sz="quarter" idx="4"/>
          </p:nvPr>
        </p:nvSpPr>
        <p:spPr>
          <a:xfrm>
            <a:off x="6945713" y="6155563"/>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1CA876E7-9E75-3747-8577-BFFD1A377028}" type="slidenum">
              <a:rPr lang="en-US" smtClean="0"/>
              <a:pPr/>
              <a:t>‹#›</a:t>
            </a:fld>
            <a:endParaRPr lang="en-US" dirty="0"/>
          </a:p>
        </p:txBody>
      </p:sp>
    </p:spTree>
    <p:extLst>
      <p:ext uri="{BB962C8B-B14F-4D97-AF65-F5344CB8AC3E}">
        <p14:creationId xmlns:p14="http://schemas.microsoft.com/office/powerpoint/2010/main" val="270750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5602" name="Picture 4" descr="slide-top.jpg"/>
          <p:cNvPicPr>
            <a:picLocks noChangeAspect="1"/>
          </p:cNvPicPr>
          <p:nvPr userDrawn="1"/>
        </p:nvPicPr>
        <p:blipFill>
          <a:blip r:embed="rId13" cstate="print"/>
          <a:srcRect/>
          <a:stretch>
            <a:fillRect/>
          </a:stretch>
        </p:blipFill>
        <p:spPr bwMode="auto">
          <a:xfrm>
            <a:off x="0" y="0"/>
            <a:ext cx="12192000" cy="1333500"/>
          </a:xfrm>
          <a:prstGeom prst="rect">
            <a:avLst/>
          </a:prstGeom>
          <a:noFill/>
          <a:ln w="9525">
            <a:noFill/>
            <a:miter lim="800000"/>
            <a:headEnd/>
            <a:tailEnd/>
          </a:ln>
        </p:spPr>
      </p:pic>
      <p:sp>
        <p:nvSpPr>
          <p:cNvPr id="25603" name="Title Placeholder 1"/>
          <p:cNvSpPr>
            <a:spLocks noGrp="1"/>
          </p:cNvSpPr>
          <p:nvPr>
            <p:ph type="title"/>
          </p:nvPr>
        </p:nvSpPr>
        <p:spPr bwMode="auto">
          <a:xfrm>
            <a:off x="988484" y="630239"/>
            <a:ext cx="9582149" cy="6302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F0193E-2847-43D7-AE87-79B26569B38E}" type="datetime1">
              <a:rPr lang="en-US" smtClean="0">
                <a:solidFill>
                  <a:prstClr val="black">
                    <a:tint val="75000"/>
                  </a:prstClr>
                </a:solidFill>
              </a:rPr>
              <a:pPr>
                <a:defRPr/>
              </a:pPr>
              <a:t>1/25/2023</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57EFFA-B096-41E2-9B4D-8BD3D7173750}" type="slidenum">
              <a:rPr lang="en-US">
                <a:solidFill>
                  <a:prstClr val="black">
                    <a:tint val="75000"/>
                  </a:prstClr>
                </a:solidFill>
              </a:rPr>
              <a:pPr>
                <a:defRPr/>
              </a:pPr>
              <a:t>‹#›</a:t>
            </a:fld>
            <a:endParaRPr lang="en-US" dirty="0">
              <a:solidFill>
                <a:prstClr val="black">
                  <a:tint val="75000"/>
                </a:prstClr>
              </a:solidFill>
            </a:endParaRPr>
          </a:p>
        </p:txBody>
      </p:sp>
      <p:pic>
        <p:nvPicPr>
          <p:cNvPr id="25607" name="Picture 7" descr="Slide bottom bldgs"/>
          <p:cNvPicPr>
            <a:picLocks noChangeAspect="1" noChangeArrowheads="1"/>
          </p:cNvPicPr>
          <p:nvPr userDrawn="1"/>
        </p:nvPicPr>
        <p:blipFill>
          <a:blip r:embed="rId14" cstate="print"/>
          <a:srcRect/>
          <a:stretch>
            <a:fillRect/>
          </a:stretch>
        </p:blipFill>
        <p:spPr bwMode="auto">
          <a:xfrm>
            <a:off x="0" y="4346576"/>
            <a:ext cx="12192000" cy="2511425"/>
          </a:xfrm>
          <a:prstGeom prst="rect">
            <a:avLst/>
          </a:prstGeom>
          <a:noFill/>
          <a:ln w="9525">
            <a:noFill/>
            <a:miter lim="800000"/>
            <a:headEnd/>
            <a:tailEnd/>
          </a:ln>
        </p:spPr>
      </p:pic>
      <p:grpSp>
        <p:nvGrpSpPr>
          <p:cNvPr id="25608" name="Group 13"/>
          <p:cNvGrpSpPr>
            <a:grpSpLocks/>
          </p:cNvGrpSpPr>
          <p:nvPr userDrawn="1"/>
        </p:nvGrpSpPr>
        <p:grpSpPr bwMode="auto">
          <a:xfrm>
            <a:off x="9740900" y="5915025"/>
            <a:ext cx="1035051" cy="776288"/>
            <a:chOff x="4626" y="3741"/>
            <a:chExt cx="489" cy="489"/>
          </a:xfrm>
        </p:grpSpPr>
        <p:sp>
          <p:nvSpPr>
            <p:cNvPr id="13" name="Oval 10"/>
            <p:cNvSpPr>
              <a:spLocks noChangeAspect="1" noChangeArrowheads="1"/>
            </p:cNvSpPr>
            <p:nvPr/>
          </p:nvSpPr>
          <p:spPr bwMode="auto">
            <a:xfrm>
              <a:off x="4626" y="3741"/>
              <a:ext cx="489" cy="489"/>
            </a:xfrm>
            <a:prstGeom prst="ellipse">
              <a:avLst/>
            </a:prstGeom>
            <a:solidFill>
              <a:schemeClr val="bg1"/>
            </a:solidFill>
            <a:ln w="9525">
              <a:noFill/>
              <a:round/>
              <a:headEnd/>
              <a:tailEnd/>
            </a:ln>
            <a:effectLst/>
          </p:spPr>
          <p:txBody>
            <a:bodyPr wrap="none" anchor="ctr"/>
            <a:lstStyle/>
            <a:p>
              <a:pPr>
                <a:defRPr/>
              </a:pPr>
              <a:endParaRPr lang="en-US" sz="1800" dirty="0">
                <a:solidFill>
                  <a:prstClr val="black"/>
                </a:solidFill>
              </a:endParaRPr>
            </a:p>
          </p:txBody>
        </p:sp>
        <p:pic>
          <p:nvPicPr>
            <p:cNvPr id="25616" name="Picture 12" descr="HHS logo for PPT"/>
            <p:cNvPicPr>
              <a:picLocks noChangeAspect="1" noChangeArrowheads="1"/>
            </p:cNvPicPr>
            <p:nvPr/>
          </p:nvPicPr>
          <p:blipFill>
            <a:blip r:embed="rId15" cstate="print"/>
            <a:srcRect/>
            <a:stretch>
              <a:fillRect/>
            </a:stretch>
          </p:blipFill>
          <p:spPr bwMode="auto">
            <a:xfrm>
              <a:off x="4646" y="3767"/>
              <a:ext cx="449" cy="436"/>
            </a:xfrm>
            <a:prstGeom prst="rect">
              <a:avLst/>
            </a:prstGeom>
            <a:noFill/>
            <a:ln w="9525">
              <a:noFill/>
              <a:miter lim="800000"/>
              <a:headEnd/>
              <a:tailEnd/>
            </a:ln>
          </p:spPr>
        </p:pic>
      </p:grpSp>
      <p:grpSp>
        <p:nvGrpSpPr>
          <p:cNvPr id="25609" name="Group 18"/>
          <p:cNvGrpSpPr>
            <a:grpSpLocks/>
          </p:cNvGrpSpPr>
          <p:nvPr userDrawn="1"/>
        </p:nvGrpSpPr>
        <p:grpSpPr bwMode="auto">
          <a:xfrm>
            <a:off x="10941051" y="5915026"/>
            <a:ext cx="853016" cy="746125"/>
            <a:chOff x="5169" y="3726"/>
            <a:chExt cx="403" cy="470"/>
          </a:xfrm>
        </p:grpSpPr>
        <p:grpSp>
          <p:nvGrpSpPr>
            <p:cNvPr id="25611" name="Group 17"/>
            <p:cNvGrpSpPr>
              <a:grpSpLocks/>
            </p:cNvGrpSpPr>
            <p:nvPr/>
          </p:nvGrpSpPr>
          <p:grpSpPr bwMode="auto">
            <a:xfrm>
              <a:off x="5169" y="3726"/>
              <a:ext cx="403" cy="470"/>
              <a:chOff x="5169" y="3726"/>
              <a:chExt cx="403" cy="470"/>
            </a:xfrm>
          </p:grpSpPr>
          <p:sp>
            <p:nvSpPr>
              <p:cNvPr id="18" name="Rectangle 14"/>
              <p:cNvSpPr>
                <a:spLocks noChangeArrowheads="1"/>
              </p:cNvSpPr>
              <p:nvPr/>
            </p:nvSpPr>
            <p:spPr bwMode="auto">
              <a:xfrm>
                <a:off x="5169" y="3872"/>
                <a:ext cx="403" cy="324"/>
              </a:xfrm>
              <a:prstGeom prst="rect">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sp>
            <p:nvSpPr>
              <p:cNvPr id="19" name="AutoShape 16"/>
              <p:cNvSpPr>
                <a:spLocks noChangeArrowheads="1"/>
              </p:cNvSpPr>
              <p:nvPr/>
            </p:nvSpPr>
            <p:spPr bwMode="auto">
              <a:xfrm>
                <a:off x="5169" y="3726"/>
                <a:ext cx="403" cy="146"/>
              </a:xfrm>
              <a:prstGeom prst="triangle">
                <a:avLst>
                  <a:gd name="adj" fmla="val 50000"/>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grpSp>
        <p:pic>
          <p:nvPicPr>
            <p:cNvPr id="25612" name="Picture 15" descr="NSP logo for PPT"/>
            <p:cNvPicPr>
              <a:picLocks noChangeAspect="1" noChangeArrowheads="1"/>
            </p:cNvPicPr>
            <p:nvPr/>
          </p:nvPicPr>
          <p:blipFill>
            <a:blip r:embed="rId16" cstate="print"/>
            <a:srcRect/>
            <a:stretch>
              <a:fillRect/>
            </a:stretch>
          </p:blipFill>
          <p:spPr bwMode="auto">
            <a:xfrm>
              <a:off x="5203" y="3767"/>
              <a:ext cx="334" cy="396"/>
            </a:xfrm>
            <a:prstGeom prst="rect">
              <a:avLst/>
            </a:prstGeom>
            <a:noFill/>
            <a:ln w="9525">
              <a:noFill/>
              <a:miter lim="800000"/>
              <a:headEnd/>
              <a:tailEnd/>
            </a:ln>
          </p:spPr>
        </p:pic>
      </p:grpSp>
      <p:sp>
        <p:nvSpPr>
          <p:cNvPr id="25610" name="Text Placeholder 2"/>
          <p:cNvSpPr>
            <a:spLocks noGrp="1"/>
          </p:cNvSpPr>
          <p:nvPr>
            <p:ph type="body" idx="1"/>
          </p:nvPr>
        </p:nvSpPr>
        <p:spPr bwMode="auto">
          <a:xfrm>
            <a:off x="988484" y="1804988"/>
            <a:ext cx="9582149" cy="3224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5818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4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5406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sz="2400" kern="1200">
          <a:solidFill>
            <a:srgbClr val="25406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rgbClr val="25406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ud.gov/subscribe/signup?listname=SNAPS%20Competitions&amp;list=SNAPS-COMPETITIONS-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hudexchange.info/mailinglist/subscribe/" TargetMode="External"/><Relationship Id="rId4" Type="http://schemas.openxmlformats.org/officeDocument/2006/relationships/hyperlink" Target="https://www.hud.gov/subscribe/signup?listname=SNAPS%20Program%20Information&amp;list=SNAPS-PROGRAM-INFORMATION-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2125981"/>
            <a:ext cx="10363200" cy="1797949"/>
          </a:xfrm>
        </p:spPr>
        <p:txBody>
          <a:bodyPr/>
          <a:lstStyle/>
          <a:p>
            <a:r>
              <a:rPr lang="en-US" sz="4000" b="1" dirty="0">
                <a:latin typeface="Calibri" panose="020F0502020204030204" pitchFamily="34" charset="0"/>
                <a:cs typeface="Calibri" panose="020F0502020204030204" pitchFamily="34" charset="0"/>
              </a:rPr>
              <a:t>HUDs Office of Special Needs Assistance Programs (SNAPS) Updates</a:t>
            </a:r>
            <a:br>
              <a:rPr lang="en-US" sz="3600" dirty="0">
                <a:latin typeface="Baskerville Old Face" panose="02020602080505020303" pitchFamily="18" charset="0"/>
              </a:rPr>
            </a:br>
            <a:endParaRPr lang="en-US" sz="3600" dirty="0">
              <a:latin typeface="Baskerville Old Face" panose="02020602080505020303" pitchFamily="18" charset="0"/>
            </a:endParaRPr>
          </a:p>
        </p:txBody>
      </p:sp>
      <p:sp>
        <p:nvSpPr>
          <p:cNvPr id="6" name="Subtitle 5"/>
          <p:cNvSpPr>
            <a:spLocks noGrp="1"/>
          </p:cNvSpPr>
          <p:nvPr>
            <p:ph type="subTitle" idx="4"/>
          </p:nvPr>
        </p:nvSpPr>
        <p:spPr>
          <a:xfrm>
            <a:off x="1828800" y="3808207"/>
            <a:ext cx="8534399" cy="1714500"/>
          </a:xfrm>
        </p:spPr>
        <p:txBody>
          <a:bodyPr/>
          <a:lstStyle/>
          <a:p>
            <a:endParaRPr lang="en-US" sz="1800" dirty="0"/>
          </a:p>
          <a:p>
            <a:r>
              <a:rPr lang="en-US" sz="2400" dirty="0">
                <a:latin typeface="Calibri" panose="020F0502020204030204" pitchFamily="34" charset="0"/>
                <a:cs typeface="Calibri" panose="020F0502020204030204" pitchFamily="34" charset="0"/>
              </a:rPr>
              <a:t>Karen DeBlasio, Division Director, Office of Special Needs Assistance Programs (SNAPS) </a:t>
            </a:r>
          </a:p>
          <a:p>
            <a:endParaRPr lang="en-US" sz="2400" dirty="0">
              <a:latin typeface="Calibri" panose="020F0502020204030204" pitchFamily="34" charset="0"/>
              <a:cs typeface="Calibri" panose="020F0502020204030204" pitchFamily="34" charset="0"/>
            </a:endParaRPr>
          </a:p>
          <a:p>
            <a:r>
              <a:rPr lang="en-US" sz="2400">
                <a:latin typeface="Calibri" panose="020F0502020204030204" pitchFamily="34" charset="0"/>
                <a:cs typeface="Calibri" panose="020F0502020204030204" pitchFamily="34" charset="0"/>
              </a:rPr>
              <a:t>January 26, </a:t>
            </a:r>
            <a:r>
              <a:rPr lang="en-US" sz="2400" dirty="0">
                <a:latin typeface="Calibri" panose="020F0502020204030204" pitchFamily="34" charset="0"/>
                <a:cs typeface="Calibri" panose="020F0502020204030204" pitchFamily="34" charset="0"/>
              </a:rPr>
              <a:t>2023</a:t>
            </a:r>
          </a:p>
        </p:txBody>
      </p:sp>
    </p:spTree>
    <p:extLst>
      <p:ext uri="{BB962C8B-B14F-4D97-AF65-F5344CB8AC3E}">
        <p14:creationId xmlns:p14="http://schemas.microsoft.com/office/powerpoint/2010/main" val="271699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Baskerville Old Face" panose="02020602080505020303" pitchFamily="18" charset="0"/>
              </a:rPr>
              <a:t>Today’s Agenda</a:t>
            </a:r>
          </a:p>
        </p:txBody>
      </p:sp>
      <p:sp>
        <p:nvSpPr>
          <p:cNvPr id="3" name="Content Placeholder 2"/>
          <p:cNvSpPr>
            <a:spLocks noGrp="1"/>
          </p:cNvSpPr>
          <p:nvPr>
            <p:ph sz="quarter" idx="1"/>
          </p:nvPr>
        </p:nvSpPr>
        <p:spPr>
          <a:xfrm>
            <a:off x="817617" y="1630172"/>
            <a:ext cx="10556763" cy="4469414"/>
          </a:xfrm>
        </p:spPr>
        <p:txBody>
          <a:bodyPr>
            <a:normAutofit/>
          </a:bodyPr>
          <a:lstStyle/>
          <a:p>
            <a:pPr marL="1143000" lvl="1" indent="-1143000">
              <a:buFont typeface="Arial" panose="020B0604020202020204" pitchFamily="34" charset="0"/>
              <a:buChar char="•"/>
            </a:pPr>
            <a:r>
              <a:rPr lang="en-US" sz="4800" dirty="0">
                <a:latin typeface="+mj-lt"/>
              </a:rPr>
              <a:t>SNAPS Budget</a:t>
            </a:r>
          </a:p>
          <a:p>
            <a:pPr marL="1143000" lvl="3" indent="-1143000">
              <a:buFont typeface="Arial" panose="020B0604020202020204" pitchFamily="34" charset="0"/>
              <a:buChar char="•"/>
            </a:pPr>
            <a:r>
              <a:rPr lang="en-US" sz="4800" dirty="0">
                <a:latin typeface="+mj-lt"/>
              </a:rPr>
              <a:t>Continuum of Care Program</a:t>
            </a:r>
          </a:p>
          <a:p>
            <a:pPr marL="1143000" lvl="1" indent="-1143000">
              <a:buFont typeface="Arial" panose="020B0604020202020204" pitchFamily="34" charset="0"/>
              <a:buChar char="•"/>
            </a:pPr>
            <a:r>
              <a:rPr lang="en-US" sz="4800" dirty="0">
                <a:latin typeface="+mj-lt"/>
              </a:rPr>
              <a:t>Emergency Solutions Grants/ESG CV Allocations</a:t>
            </a:r>
          </a:p>
          <a:p>
            <a:pPr marL="1143000" lvl="1" indent="-1143000">
              <a:buFont typeface="Arial" panose="020B0604020202020204" pitchFamily="34" charset="0"/>
              <a:buChar char="•"/>
            </a:pPr>
            <a:r>
              <a:rPr lang="en-US" sz="4800" dirty="0">
                <a:latin typeface="+mj-lt"/>
              </a:rPr>
              <a:t>RUSH Disaster Allocations</a:t>
            </a:r>
          </a:p>
          <a:p>
            <a:pPr marL="1143000" lvl="1" indent="-1143000">
              <a:buFont typeface="Arial" panose="020B0604020202020204" pitchFamily="34" charset="0"/>
              <a:buChar char="•"/>
            </a:pPr>
            <a:endParaRPr lang="en-US" sz="4800" dirty="0">
              <a:latin typeface="+mj-lt"/>
            </a:endParaRP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endParaRPr lang="en-US" sz="7400"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222694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08" y="193639"/>
            <a:ext cx="10967381" cy="1204856"/>
          </a:xfrm>
        </p:spPr>
        <p:txBody>
          <a:bodyPr>
            <a:noAutofit/>
          </a:bodyPr>
          <a:lstStyle/>
          <a:p>
            <a:pPr algn="l"/>
            <a:r>
              <a:rPr lang="en-US" sz="4400" b="1" dirty="0">
                <a:solidFill>
                  <a:schemeClr val="tx1"/>
                </a:solidFill>
                <a:latin typeface="Baskerville Old Face" panose="02020602080505020303" pitchFamily="18" charset="0"/>
              </a:rPr>
              <a:t>Budget</a:t>
            </a:r>
            <a:br>
              <a:rPr lang="en-US" sz="4400" b="1" dirty="0">
                <a:solidFill>
                  <a:schemeClr val="tx1"/>
                </a:solidFill>
                <a:latin typeface="Baskerville Old Face" panose="02020602080505020303" pitchFamily="18" charset="0"/>
              </a:rPr>
            </a:br>
            <a:r>
              <a:rPr lang="en-US" sz="2800" b="1" dirty="0">
                <a:solidFill>
                  <a:schemeClr val="tx1"/>
                </a:solidFill>
                <a:latin typeface="Baskerville Old Face" panose="02020602080505020303" pitchFamily="18" charset="0"/>
              </a:rPr>
              <a:t>Homeless Assistance Grants (HAG) and Other Spending</a:t>
            </a:r>
          </a:p>
        </p:txBody>
      </p:sp>
      <p:sp>
        <p:nvSpPr>
          <p:cNvPr id="4" name="TextBox 3">
            <a:extLst>
              <a:ext uri="{FF2B5EF4-FFF2-40B4-BE49-F238E27FC236}">
                <a16:creationId xmlns:a16="http://schemas.microsoft.com/office/drawing/2014/main" id="{491E6109-1A71-47EE-9EAD-B8E9228DEE7E}"/>
              </a:ext>
            </a:extLst>
          </p:cNvPr>
          <p:cNvSpPr txBox="1"/>
          <p:nvPr/>
        </p:nvSpPr>
        <p:spPr>
          <a:xfrm>
            <a:off x="1562983" y="5694821"/>
            <a:ext cx="8807567" cy="64633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The Domestic Violence Grants are awarded to projects that will serve survivors of domestic violence.  These grants are awarded through HUD's CoC Program Competition process.</a:t>
            </a:r>
          </a:p>
        </p:txBody>
      </p:sp>
      <p:graphicFrame>
        <p:nvGraphicFramePr>
          <p:cNvPr id="5" name="Table 4">
            <a:extLst>
              <a:ext uri="{FF2B5EF4-FFF2-40B4-BE49-F238E27FC236}">
                <a16:creationId xmlns:a16="http://schemas.microsoft.com/office/drawing/2014/main" id="{AF092ECD-E5E7-48A3-946A-E381AEFAAF6A}"/>
              </a:ext>
            </a:extLst>
          </p:cNvPr>
          <p:cNvGraphicFramePr>
            <a:graphicFrameLocks noGrp="1"/>
          </p:cNvGraphicFramePr>
          <p:nvPr/>
        </p:nvGraphicFramePr>
        <p:xfrm>
          <a:off x="1759687" y="1730851"/>
          <a:ext cx="8414161" cy="3954780"/>
        </p:xfrm>
        <a:graphic>
          <a:graphicData uri="http://schemas.openxmlformats.org/drawingml/2006/table">
            <a:tbl>
              <a:tblPr/>
              <a:tblGrid>
                <a:gridCol w="3824620">
                  <a:extLst>
                    <a:ext uri="{9D8B030D-6E8A-4147-A177-3AD203B41FA5}">
                      <a16:colId xmlns:a16="http://schemas.microsoft.com/office/drawing/2014/main" val="3243706987"/>
                    </a:ext>
                  </a:extLst>
                </a:gridCol>
                <a:gridCol w="1529847">
                  <a:extLst>
                    <a:ext uri="{9D8B030D-6E8A-4147-A177-3AD203B41FA5}">
                      <a16:colId xmlns:a16="http://schemas.microsoft.com/office/drawing/2014/main" val="2747694984"/>
                    </a:ext>
                  </a:extLst>
                </a:gridCol>
                <a:gridCol w="1529847">
                  <a:extLst>
                    <a:ext uri="{9D8B030D-6E8A-4147-A177-3AD203B41FA5}">
                      <a16:colId xmlns:a16="http://schemas.microsoft.com/office/drawing/2014/main" val="2449215748"/>
                    </a:ext>
                  </a:extLst>
                </a:gridCol>
                <a:gridCol w="1529847">
                  <a:extLst>
                    <a:ext uri="{9D8B030D-6E8A-4147-A177-3AD203B41FA5}">
                      <a16:colId xmlns:a16="http://schemas.microsoft.com/office/drawing/2014/main" val="2336138411"/>
                    </a:ext>
                  </a:extLst>
                </a:gridCol>
              </a:tblGrid>
              <a:tr h="381000">
                <a:tc>
                  <a:txBody>
                    <a:bodyPr/>
                    <a:lstStyle/>
                    <a:p>
                      <a:pPr algn="r" fontAlgn="b"/>
                      <a:r>
                        <a:rPr lang="en-US" sz="1800" b="0" i="0" u="none" strike="noStrike" dirty="0">
                          <a:solidFill>
                            <a:srgbClr val="FFFFFF"/>
                          </a:solidFill>
                          <a:effectLst/>
                          <a:latin typeface="Calibri" panose="020F0502020204030204" pitchFamily="34" charset="0"/>
                        </a:rPr>
                        <a:t> </a:t>
                      </a:r>
                    </a:p>
                  </a:txBody>
                  <a:tcPr marL="9525" marR="9525" marT="9525" marB="0" anchor="b">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FY2021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FY2022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FY2023 Appropriated</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val="3936313173"/>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Homeless Assistance Grants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0203822"/>
                  </a:ext>
                </a:extLst>
              </a:tr>
              <a:tr h="190500">
                <a:tc>
                  <a:txBody>
                    <a:bodyPr/>
                    <a:lstStyle/>
                    <a:p>
                      <a:pPr algn="l" fontAlgn="b"/>
                      <a:r>
                        <a:rPr lang="en-US" sz="1800" b="0" i="0" u="none" strike="noStrike">
                          <a:solidFill>
                            <a:srgbClr val="000000"/>
                          </a:solidFill>
                          <a:effectLst/>
                          <a:latin typeface="Calibri" panose="020F0502020204030204" pitchFamily="34" charset="0"/>
                        </a:rPr>
                        <a:t>Emergency Solutions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454132"/>
                  </a:ext>
                </a:extLst>
              </a:tr>
              <a:tr h="190500">
                <a:tc>
                  <a:txBody>
                    <a:bodyPr/>
                    <a:lstStyle/>
                    <a:p>
                      <a:pPr algn="l" fontAlgn="b"/>
                      <a:r>
                        <a:rPr lang="en-US" sz="1800" b="0" i="0" u="none" strike="noStrike">
                          <a:solidFill>
                            <a:srgbClr val="000000"/>
                          </a:solidFill>
                          <a:effectLst/>
                          <a:latin typeface="Calibri" panose="020F0502020204030204" pitchFamily="34" charset="0"/>
                        </a:rPr>
                        <a:t>Continuum of 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$2,757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125400"/>
                  </a:ext>
                </a:extLst>
              </a:tr>
              <a:tr h="141923">
                <a:tc>
                  <a:txBody>
                    <a:bodyPr/>
                    <a:lstStyle/>
                    <a:p>
                      <a:pPr algn="r" fontAlgn="b"/>
                      <a:r>
                        <a:rPr lang="en-US" sz="1800" b="0" i="0" u="none" strike="noStrike" dirty="0">
                          <a:solidFill>
                            <a:srgbClr val="000000"/>
                          </a:solidFill>
                          <a:effectLst/>
                          <a:latin typeface="Calibri" panose="020F0502020204030204" pitchFamily="34" charset="0"/>
                        </a:rPr>
                        <a:t>Domestic Violence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436877"/>
                  </a:ext>
                </a:extLst>
              </a:tr>
              <a:tr h="141923">
                <a:tc>
                  <a:txBody>
                    <a:bodyPr/>
                    <a:lstStyle/>
                    <a:p>
                      <a:pPr algn="l" fontAlgn="b"/>
                      <a:r>
                        <a:rPr lang="en-US" sz="1800" b="0" i="0" u="none" strike="noStrike" dirty="0">
                          <a:solidFill>
                            <a:srgbClr val="000000"/>
                          </a:solidFill>
                          <a:effectLst/>
                          <a:latin typeface="Calibri" panose="020F0502020204030204" pitchFamily="34" charset="0"/>
                        </a:rPr>
                        <a:t>New Permanent Supportive Housing Unit </a:t>
                      </a:r>
                      <a:r>
                        <a:rPr lang="en-US" sz="1800" b="0" i="0" u="none" strike="noStrike">
                          <a:solidFill>
                            <a:srgbClr val="000000"/>
                          </a:solidFill>
                          <a:effectLst/>
                          <a:latin typeface="Calibri" panose="020F0502020204030204" pitchFamily="34" charset="0"/>
                        </a:rPr>
                        <a:t>Development Program</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170572"/>
                  </a:ext>
                </a:extLst>
              </a:tr>
              <a:tr h="141923">
                <a:tc>
                  <a:txBody>
                    <a:bodyPr/>
                    <a:lstStyle/>
                    <a:p>
                      <a:pPr algn="l" fontAlgn="b"/>
                      <a:r>
                        <a:rPr lang="en-US" sz="1800" b="0" i="0" u="none" strike="noStrike" dirty="0">
                          <a:solidFill>
                            <a:srgbClr val="000000"/>
                          </a:solidFill>
                          <a:effectLst/>
                          <a:latin typeface="Calibri" panose="020F0502020204030204" pitchFamily="34" charset="0"/>
                        </a:rPr>
                        <a:t>Youth Demonstration &amp; youth 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885685"/>
                  </a:ext>
                </a:extLst>
              </a:tr>
              <a:tr h="141923">
                <a:tc>
                  <a:txBody>
                    <a:bodyPr/>
                    <a:lstStyle/>
                    <a:p>
                      <a:pPr algn="l" fontAlgn="b"/>
                      <a:r>
                        <a:rPr lang="en-US" sz="1800" b="0" i="0" u="none" strike="noStrike" dirty="0">
                          <a:solidFill>
                            <a:srgbClr val="000000"/>
                          </a:solidFill>
                          <a:effectLst/>
                          <a:latin typeface="Calibri" panose="020F0502020204030204" pitchFamily="34" charset="0"/>
                        </a:rPr>
                        <a:t>Youth System Improvement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448261"/>
                  </a:ext>
                </a:extLst>
              </a:tr>
              <a:tr h="200025">
                <a:tc>
                  <a:txBody>
                    <a:bodyPr/>
                    <a:lstStyle/>
                    <a:p>
                      <a:pPr algn="l" fontAlgn="b"/>
                      <a:r>
                        <a:rPr lang="en-US" sz="1800" b="0" i="0" u="none" strike="noStrike" dirty="0">
                          <a:solidFill>
                            <a:srgbClr val="000000"/>
                          </a:solidFill>
                          <a:effectLst/>
                          <a:latin typeface="Calibri" panose="020F0502020204030204" pitchFamily="34" charset="0"/>
                        </a:rPr>
                        <a:t>HMIS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923248"/>
                  </a:ext>
                </a:extLst>
              </a:tr>
              <a:tr h="190500">
                <a:tc>
                  <a:txBody>
                    <a:bodyPr/>
                    <a:lstStyle/>
                    <a:p>
                      <a:pPr algn="l" fontAlgn="b"/>
                      <a:r>
                        <a:rPr lang="en-US" sz="1800" b="1" i="0" u="none" strike="noStrike" dirty="0">
                          <a:solidFill>
                            <a:srgbClr val="000000"/>
                          </a:solidFill>
                          <a:effectLst/>
                          <a:latin typeface="Calibri" panose="020F0502020204030204" pitchFamily="34" charset="0"/>
                        </a:rPr>
                        <a:t>Total Homeless Assistance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696998"/>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Other Homeless Funds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157678"/>
                  </a:ext>
                </a:extLst>
              </a:tr>
              <a:tr h="190500">
                <a:tc>
                  <a:txBody>
                    <a:bodyPr/>
                    <a:lstStyle/>
                    <a:p>
                      <a:pPr algn="l" fontAlgn="b"/>
                      <a:r>
                        <a:rPr lang="en-US" sz="1800" b="0" i="0" u="none" strike="noStrike" dirty="0">
                          <a:solidFill>
                            <a:srgbClr val="000000"/>
                          </a:solidFill>
                          <a:effectLst/>
                          <a:latin typeface="Calibri" panose="020F0502020204030204" pitchFamily="34" charset="0"/>
                        </a:rPr>
                        <a:t>HUD-VASH, including Tribal HUD-VASH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21429"/>
                  </a:ext>
                </a:extLst>
              </a:tr>
            </a:tbl>
          </a:graphicData>
        </a:graphic>
      </p:graphicFrame>
    </p:spTree>
    <p:extLst>
      <p:ext uri="{BB962C8B-B14F-4D97-AF65-F5344CB8AC3E}">
        <p14:creationId xmlns:p14="http://schemas.microsoft.com/office/powerpoint/2010/main" val="271903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2FE3-696C-CA81-4AD1-6B864966E384}"/>
              </a:ext>
            </a:extLst>
          </p:cNvPr>
          <p:cNvSpPr>
            <a:spLocks noGrp="1"/>
          </p:cNvSpPr>
          <p:nvPr>
            <p:ph type="title"/>
          </p:nvPr>
        </p:nvSpPr>
        <p:spPr>
          <a:xfrm>
            <a:off x="612308" y="63611"/>
            <a:ext cx="10967381" cy="612250"/>
          </a:xfrm>
        </p:spPr>
        <p:txBody>
          <a:bodyPr/>
          <a:lstStyle/>
          <a:p>
            <a:r>
              <a:rPr lang="en-US" sz="4000" b="1" dirty="0">
                <a:latin typeface="Baskerville Old Face" panose="02020602080505020303" pitchFamily="18" charset="0"/>
              </a:rPr>
              <a:t>FY22 CoC and Special NOFO Competition Updates</a:t>
            </a:r>
            <a:br>
              <a:rPr lang="en-US" sz="4000" b="1" dirty="0">
                <a:latin typeface="Baskerville Old Face" panose="02020602080505020303" pitchFamily="18" charset="0"/>
              </a:rPr>
            </a:br>
            <a:r>
              <a:rPr lang="en-US" sz="4000" b="1" dirty="0">
                <a:latin typeface="Baskerville Old Face" panose="02020602080505020303" pitchFamily="18" charset="0"/>
              </a:rPr>
              <a:t>FY23 CoC NOFO- Registration </a:t>
            </a:r>
          </a:p>
        </p:txBody>
      </p:sp>
      <p:sp>
        <p:nvSpPr>
          <p:cNvPr id="3" name="Text Placeholder 2">
            <a:extLst>
              <a:ext uri="{FF2B5EF4-FFF2-40B4-BE49-F238E27FC236}">
                <a16:creationId xmlns:a16="http://schemas.microsoft.com/office/drawing/2014/main" id="{3A46F2FA-222D-825F-72FB-133809CC9FC3}"/>
              </a:ext>
            </a:extLst>
          </p:cNvPr>
          <p:cNvSpPr>
            <a:spLocks noGrp="1"/>
          </p:cNvSpPr>
          <p:nvPr>
            <p:ph type="body" idx="1"/>
          </p:nvPr>
        </p:nvSpPr>
        <p:spPr>
          <a:xfrm>
            <a:off x="817618" y="1497168"/>
            <a:ext cx="10556763" cy="3423966"/>
          </a:xfrm>
        </p:spPr>
        <p:txBody>
          <a:bodyPr/>
          <a:lstStyle/>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800" dirty="0"/>
              <a:t>FY22 CoC Awards- Coming soon</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FY22 Unsheltered/Rural Special NOFO awards- Coming soon</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FY23 CoC Registration is open now in e-snaps. FY23 Registration closes at 5pm EST on March 2</a:t>
            </a:r>
            <a:r>
              <a:rPr lang="en-US" sz="2800" baseline="30000" dirty="0"/>
              <a:t>nd</a:t>
            </a:r>
            <a:r>
              <a:rPr lang="en-US" sz="2800" dirty="0"/>
              <a:t>.</a:t>
            </a:r>
          </a:p>
        </p:txBody>
      </p:sp>
    </p:spTree>
    <p:extLst>
      <p:ext uri="{BB962C8B-B14F-4D97-AF65-F5344CB8AC3E}">
        <p14:creationId xmlns:p14="http://schemas.microsoft.com/office/powerpoint/2010/main" val="406128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0869-57CC-4732-91C3-26A6DA8A6065}"/>
              </a:ext>
            </a:extLst>
          </p:cNvPr>
          <p:cNvSpPr>
            <a:spLocks noGrp="1"/>
          </p:cNvSpPr>
          <p:nvPr>
            <p:ph type="title"/>
          </p:nvPr>
        </p:nvSpPr>
        <p:spPr/>
        <p:txBody>
          <a:bodyPr/>
          <a:lstStyle/>
          <a:p>
            <a:r>
              <a:rPr lang="en-US" sz="3600" b="1" dirty="0">
                <a:latin typeface="Baskerville Old Face" panose="02020602080505020303" pitchFamily="18" charset="0"/>
              </a:rPr>
              <a:t>ESG CV- Program Updates</a:t>
            </a:r>
          </a:p>
        </p:txBody>
      </p:sp>
      <p:sp>
        <p:nvSpPr>
          <p:cNvPr id="3" name="Text Placeholder 2">
            <a:extLst>
              <a:ext uri="{FF2B5EF4-FFF2-40B4-BE49-F238E27FC236}">
                <a16:creationId xmlns:a16="http://schemas.microsoft.com/office/drawing/2014/main" id="{59BA2E8B-063F-4C07-9CD0-AFDBED7BD3F2}"/>
              </a:ext>
            </a:extLst>
          </p:cNvPr>
          <p:cNvSpPr>
            <a:spLocks noGrp="1"/>
          </p:cNvSpPr>
          <p:nvPr>
            <p:ph type="body" idx="1"/>
          </p:nvPr>
        </p:nvSpPr>
        <p:spPr>
          <a:xfrm>
            <a:off x="817617" y="1630172"/>
            <a:ext cx="10556763" cy="4404868"/>
          </a:xfrm>
        </p:spPr>
        <p:txBody>
          <a:bodyPr/>
          <a:lstStyle/>
          <a:p>
            <a:pPr marL="342900" indent="-342900">
              <a:buFont typeface="Arial" panose="020B0604020202020204" pitchFamily="34" charset="0"/>
              <a:buChar char="•"/>
            </a:pPr>
            <a:r>
              <a:rPr lang="en-US" sz="2000" dirty="0"/>
              <a:t>Most recent ESG CV Notice (CPD-22-06) included changes to spending deadlines: </a:t>
            </a:r>
          </a:p>
          <a:p>
            <a:endParaRPr lang="en-US" sz="2000" dirty="0"/>
          </a:p>
          <a:p>
            <a:pPr marL="342900" lvl="2" indent="-342900">
              <a:buFont typeface="Arial" panose="020B0604020202020204" pitchFamily="34" charset="0"/>
              <a:buChar char="•"/>
            </a:pPr>
            <a:r>
              <a:rPr lang="en-US" sz="2000" dirty="0"/>
              <a:t>All ESG CV funds must be expended by September 30, 2023</a:t>
            </a:r>
          </a:p>
          <a:p>
            <a:endParaRPr lang="en-US" sz="2000" dirty="0"/>
          </a:p>
          <a:p>
            <a:pPr marL="342900" indent="-342900">
              <a:buFont typeface="Arial" panose="020B0604020202020204" pitchFamily="34" charset="0"/>
              <a:buChar char="•"/>
            </a:pPr>
            <a:r>
              <a:rPr lang="en-US" sz="2000" dirty="0"/>
              <a:t>This includes funds from the first and second allocations;</a:t>
            </a:r>
          </a:p>
          <a:p>
            <a:endParaRPr lang="en-US" sz="2000" dirty="0"/>
          </a:p>
          <a:p>
            <a:pPr marL="342900" indent="-342900">
              <a:buFont typeface="Arial" panose="020B0604020202020204" pitchFamily="34" charset="0"/>
              <a:buChar char="•"/>
            </a:pPr>
            <a:r>
              <a:rPr lang="en-US" sz="2000" dirty="0"/>
              <a:t>Does NOT include funds received through reallocation in 2022; reallocated funds must be spent by June 30, 2024</a:t>
            </a:r>
          </a:p>
          <a:p>
            <a:endParaRPr lang="en-US" sz="2000" dirty="0"/>
          </a:p>
          <a:p>
            <a:pPr marL="342900" indent="-342900">
              <a:buFont typeface="Arial" panose="020B0604020202020204" pitchFamily="34" charset="0"/>
              <a:buChar char="•"/>
            </a:pPr>
            <a:r>
              <a:rPr lang="en-US" sz="2000" dirty="0"/>
              <a:t>Notice CPD-22-06 also provided more flexibility in the September 2023 deadline by providing communities an additional 3 months to expend administration and HMIS funds; these funds must be expended by December 31, 2023</a:t>
            </a:r>
          </a:p>
          <a:p>
            <a:endParaRPr lang="en-US" sz="2000" dirty="0"/>
          </a:p>
          <a:p>
            <a:r>
              <a:rPr lang="en-US" sz="2400" b="1" dirty="0"/>
              <a:t>As of last week- over 80% of ESG CV recipients were at least 60% drawn</a:t>
            </a:r>
          </a:p>
          <a:p>
            <a:endParaRPr lang="en-US" sz="2000" dirty="0"/>
          </a:p>
          <a:p>
            <a:endParaRPr lang="en-US" sz="2000" dirty="0"/>
          </a:p>
          <a:p>
            <a:r>
              <a:rPr lang="en-US" sz="2000" dirty="0"/>
              <a:t> </a:t>
            </a:r>
          </a:p>
        </p:txBody>
      </p:sp>
    </p:spTree>
    <p:extLst>
      <p:ext uri="{BB962C8B-B14F-4D97-AF65-F5344CB8AC3E}">
        <p14:creationId xmlns:p14="http://schemas.microsoft.com/office/powerpoint/2010/main" val="733443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F61F-4583-B554-840C-ABE6FFFB47AB}"/>
              </a:ext>
            </a:extLst>
          </p:cNvPr>
          <p:cNvSpPr>
            <a:spLocks noGrp="1"/>
          </p:cNvSpPr>
          <p:nvPr>
            <p:ph type="title"/>
          </p:nvPr>
        </p:nvSpPr>
        <p:spPr/>
        <p:txBody>
          <a:bodyPr/>
          <a:lstStyle/>
          <a:p>
            <a:r>
              <a:rPr lang="en-US" sz="4400" dirty="0">
                <a:latin typeface="Baskerville Old Face" panose="02020602080505020303" pitchFamily="18" charset="0"/>
              </a:rPr>
              <a:t>Rapid Unsheltered Survivor Housing (RUSH)</a:t>
            </a:r>
          </a:p>
        </p:txBody>
      </p:sp>
      <p:sp>
        <p:nvSpPr>
          <p:cNvPr id="3" name="Text Placeholder 2">
            <a:extLst>
              <a:ext uri="{FF2B5EF4-FFF2-40B4-BE49-F238E27FC236}">
                <a16:creationId xmlns:a16="http://schemas.microsoft.com/office/drawing/2014/main" id="{C572090B-A1BA-34C0-57BE-6AAA93F0D0ED}"/>
              </a:ext>
            </a:extLst>
          </p:cNvPr>
          <p:cNvSpPr>
            <a:spLocks noGrp="1"/>
          </p:cNvSpPr>
          <p:nvPr>
            <p:ph type="body" idx="1"/>
          </p:nvPr>
        </p:nvSpPr>
        <p:spPr>
          <a:xfrm>
            <a:off x="817617" y="1630172"/>
            <a:ext cx="10556763" cy="4712207"/>
          </a:xfrm>
        </p:spPr>
        <p:txBody>
          <a:bodyPr/>
          <a:lstStyle/>
          <a:p>
            <a:pPr marL="285750" indent="-285750">
              <a:buFont typeface="Arial" panose="020B0604020202020204" pitchFamily="34" charset="0"/>
              <a:buChar char="•"/>
            </a:pPr>
            <a:r>
              <a:rPr lang="en-US" dirty="0"/>
              <a:t>In October 2022, the Secretary announced the first round of allocations through the RUSH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RUSH is designed to address homelessness in communities hit by disasters and “fill in the gaps” in federal assistance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RUSH  provides resources for communities to provide long term housing solutions for people experiencing pre-disaster homelessness and will prevent long-term homeless among the newly displaced.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RUSH has specific flexibilities like a streamlined consultation and public participation requirement and no match requirement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State of Florida and 7 localities impacted by Hurricane Ian received funding in the first round of allocations totaling $6.8 million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0771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3C65-73F3-D3D9-A39C-406A18983243}"/>
              </a:ext>
            </a:extLst>
          </p:cNvPr>
          <p:cNvSpPr>
            <a:spLocks noGrp="1"/>
          </p:cNvSpPr>
          <p:nvPr>
            <p:ph type="title"/>
          </p:nvPr>
        </p:nvSpPr>
        <p:spPr/>
        <p:txBody>
          <a:bodyPr/>
          <a:lstStyle/>
          <a:p>
            <a:r>
              <a:rPr lang="en-US" sz="4400" b="1" dirty="0">
                <a:latin typeface="Baskerville Old Face" panose="02020602080505020303" pitchFamily="18" charset="0"/>
              </a:rPr>
              <a:t>RRH Roundtable Discussion Series</a:t>
            </a:r>
          </a:p>
        </p:txBody>
      </p:sp>
      <p:graphicFrame>
        <p:nvGraphicFramePr>
          <p:cNvPr id="4" name="Table 3">
            <a:extLst>
              <a:ext uri="{FF2B5EF4-FFF2-40B4-BE49-F238E27FC236}">
                <a16:creationId xmlns:a16="http://schemas.microsoft.com/office/drawing/2014/main" id="{C961673C-DC2F-0792-4458-9F2EC9137896}"/>
              </a:ext>
            </a:extLst>
          </p:cNvPr>
          <p:cNvGraphicFramePr>
            <a:graphicFrameLocks noGrp="1"/>
          </p:cNvGraphicFramePr>
          <p:nvPr/>
        </p:nvGraphicFramePr>
        <p:xfrm>
          <a:off x="4136572" y="2531541"/>
          <a:ext cx="3918857" cy="361406"/>
        </p:xfrm>
        <a:graphic>
          <a:graphicData uri="http://schemas.openxmlformats.org/drawingml/2006/table">
            <a:tbl>
              <a:tblPr/>
              <a:tblGrid>
                <a:gridCol w="3918857">
                  <a:extLst>
                    <a:ext uri="{9D8B030D-6E8A-4147-A177-3AD203B41FA5}">
                      <a16:colId xmlns:a16="http://schemas.microsoft.com/office/drawing/2014/main" val="2298086084"/>
                    </a:ext>
                  </a:extLst>
                </a:gridCol>
              </a:tblGrid>
              <a:tr h="0">
                <a:tc>
                  <a:txBody>
                    <a:bodyPr/>
                    <a:lstStyle/>
                    <a:p>
                      <a:pPr algn="l" fontAlgn="b"/>
                      <a:r>
                        <a:rPr lang="en-US" dirty="0">
                          <a:solidFill>
                            <a:srgbClr val="FFFFFF"/>
                          </a:solidFill>
                          <a:effectLst/>
                        </a:rPr>
                        <a:t>Title</a:t>
                      </a:r>
                    </a:p>
                  </a:txBody>
                  <a:tcPr marL="43543" marR="43543" marT="43543" marB="43543" anchor="b">
                    <a:lnL w="5443" cap="flat" cmpd="sng" algn="ctr">
                      <a:solidFill>
                        <a:srgbClr val="DDDDDD"/>
                      </a:solidFill>
                      <a:prstDash val="solid"/>
                      <a:round/>
                      <a:headEnd type="none" w="med" len="med"/>
                      <a:tailEnd type="none" w="med" len="med"/>
                    </a:lnL>
                    <a:lnR w="5443" cap="flat" cmpd="sng" algn="ctr">
                      <a:solidFill>
                        <a:srgbClr val="DDDDDD"/>
                      </a:solidFill>
                      <a:prstDash val="solid"/>
                      <a:round/>
                      <a:headEnd type="none" w="med" len="med"/>
                      <a:tailEnd type="none" w="med" len="med"/>
                    </a:lnR>
                    <a:lnT w="5443" cap="flat" cmpd="sng" algn="ctr">
                      <a:solidFill>
                        <a:srgbClr val="D001CE"/>
                      </a:solidFill>
                      <a:prstDash val="solid"/>
                      <a:round/>
                      <a:headEnd type="none" w="med" len="med"/>
                      <a:tailEnd type="none" w="med" len="med"/>
                    </a:lnT>
                    <a:lnB w="5443" cap="flat" cmpd="sng" algn="ctr">
                      <a:solidFill>
                        <a:srgbClr val="3002CE"/>
                      </a:solidFill>
                      <a:prstDash val="solid"/>
                      <a:round/>
                      <a:headEnd type="none" w="med" len="med"/>
                      <a:tailEnd type="none" w="med" len="med"/>
                    </a:lnB>
                    <a:solidFill>
                      <a:srgbClr val="0D4050"/>
                    </a:solidFill>
                  </a:tcPr>
                </a:tc>
                <a:extLst>
                  <a:ext uri="{0D108BD9-81ED-4DB2-BD59-A6C34878D82A}">
                    <a16:rowId xmlns:a16="http://schemas.microsoft.com/office/drawing/2014/main" val="3454688011"/>
                  </a:ext>
                </a:extLst>
              </a:tr>
            </a:tbl>
          </a:graphicData>
        </a:graphic>
      </p:graphicFrame>
      <p:sp>
        <p:nvSpPr>
          <p:cNvPr id="5" name="Rectangle 2">
            <a:extLst>
              <a:ext uri="{FF2B5EF4-FFF2-40B4-BE49-F238E27FC236}">
                <a16:creationId xmlns:a16="http://schemas.microsoft.com/office/drawing/2014/main" id="{998ECD8E-4B7E-BC33-2EF3-87F6466E8632}"/>
              </a:ext>
            </a:extLst>
          </p:cNvPr>
          <p:cNvSpPr>
            <a:spLocks noGrp="1" noChangeArrowheads="1"/>
          </p:cNvSpPr>
          <p:nvPr>
            <p:ph type="body" idx="1"/>
          </p:nvPr>
        </p:nvSpPr>
        <p:spPr bwMode="auto">
          <a:xfrm>
            <a:off x="202476" y="1808326"/>
            <a:ext cx="8816833" cy="5116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HUD is sponsoring a second round of the Rapid Rehousing (RRH) Roundtable Discussion Series. Sessions will take place every six weeks, with topics to be determined along the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Each webinar in the series will host a facilitated dialogue amongst a small group of panelists and will include an opportunity for participants to submit questions to the panelists and technical assistance (TA) providers.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33333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333333"/>
              </a:solidFill>
              <a:latin typeface="Open Sans" panose="020B0606030504020204" pitchFamily="34" charset="0"/>
              <a:cs typeface="Open Sans" panose="020B0606030504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b="1" i="0" u="none" strike="noStrike" cap="none" normalizeH="0" dirty="0">
                <a:ln>
                  <a:noFill/>
                </a:ln>
                <a:solidFill>
                  <a:srgbClr val="333333"/>
                </a:solidFill>
                <a:effectLst/>
                <a:latin typeface="Open Sans" panose="020B0606030504020204" pitchFamily="34" charset="0"/>
                <a:cs typeface="Open Sans" panose="020B0606030504020204" pitchFamily="34" charset="0"/>
              </a:rPr>
              <a:t>Who Should Attend?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dirty="0">
                <a:ln>
                  <a:noFill/>
                </a:ln>
                <a:solidFill>
                  <a:srgbClr val="333333"/>
                </a:solidFill>
                <a:effectLst/>
                <a:latin typeface="Open Sans" panose="020B0606030504020204" pitchFamily="34" charset="0"/>
                <a:cs typeface="Open Sans" panose="020B0606030504020204" pitchFamily="34" charset="0"/>
              </a:rPr>
              <a:t>This series is intended for anyone involved in homeless system response and identifying housing for our most vulnerable neighbors including, but not limited to, Continuum of Care (CoC) staff, leadership, program administrators, consumer advisory board members, Youth Action Board members, direct service staff/program management, landlords and property managers, and recipients and subrecipients of Emergency Solutions Grants (ESG) and CoC funding.</a:t>
            </a:r>
            <a:endParaRPr kumimoji="0" lang="en-US" altLang="en-US" b="1" i="0" u="none" strike="noStrike" cap="none" normalizeH="0" dirty="0">
              <a:ln>
                <a:noFill/>
              </a:ln>
              <a:solidFill>
                <a:srgbClr val="33333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dirty="0">
              <a:ln>
                <a:noFill/>
              </a:ln>
              <a:solidFill>
                <a:srgbClr val="33333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5192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1BB4-929D-47B9-AA62-A1F3EFF707F7}"/>
              </a:ext>
            </a:extLst>
          </p:cNvPr>
          <p:cNvSpPr>
            <a:spLocks noGrp="1"/>
          </p:cNvSpPr>
          <p:nvPr>
            <p:ph type="title"/>
          </p:nvPr>
        </p:nvSpPr>
        <p:spPr/>
        <p:txBody>
          <a:bodyPr/>
          <a:lstStyle/>
          <a:p>
            <a:r>
              <a:rPr lang="en-US" sz="4000" b="1" dirty="0">
                <a:latin typeface="Baskerville Old Face" panose="02020602080505020303" pitchFamily="18" charset="0"/>
              </a:rPr>
              <a:t>SNAPS List Servs</a:t>
            </a:r>
          </a:p>
        </p:txBody>
      </p:sp>
      <p:sp>
        <p:nvSpPr>
          <p:cNvPr id="3" name="Text Placeholder 2">
            <a:extLst>
              <a:ext uri="{FF2B5EF4-FFF2-40B4-BE49-F238E27FC236}">
                <a16:creationId xmlns:a16="http://schemas.microsoft.com/office/drawing/2014/main" id="{F299AF3A-12FD-474D-8F32-A2E4AFDD3B0A}"/>
              </a:ext>
            </a:extLst>
          </p:cNvPr>
          <p:cNvSpPr>
            <a:spLocks noGrp="1"/>
          </p:cNvSpPr>
          <p:nvPr>
            <p:ph type="body" idx="1"/>
          </p:nvPr>
        </p:nvSpPr>
        <p:spPr/>
        <p:txBody>
          <a:bodyPr/>
          <a:lstStyle/>
          <a:p>
            <a:pPr algn="l"/>
            <a:r>
              <a:rPr lang="en-US" sz="2800" b="0" i="0" dirty="0">
                <a:solidFill>
                  <a:srgbClr val="333333"/>
                </a:solidFill>
                <a:effectLst/>
                <a:latin typeface="Open Sans" panose="020B0606030504020204" pitchFamily="34" charset="0"/>
              </a:rPr>
              <a:t>Stay up to date on HUD’s Special Needs Assistance Programs (SNAPS) news and updates for grantees and interested stakeholders:</a:t>
            </a: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3"/>
              </a:rPr>
              <a:t>Sign up for SNAPS Competition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4"/>
              </a:rPr>
              <a:t>Sign up for SNAPS Program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5"/>
              </a:rPr>
              <a:t>Sign up for SNAPS Technical Assistance Information</a:t>
            </a:r>
            <a:r>
              <a:rPr lang="en-US" sz="2800" b="0" i="0" dirty="0">
                <a:solidFill>
                  <a:srgbClr val="333333"/>
                </a:solidFill>
                <a:effectLst/>
                <a:latin typeface="Open Sans" panose="020B0606030504020204" pitchFamily="34" charset="0"/>
              </a:rPr>
              <a:t> through HUD Exchange</a:t>
            </a:r>
          </a:p>
          <a:p>
            <a:endParaRPr lang="en-US" dirty="0"/>
          </a:p>
        </p:txBody>
      </p:sp>
    </p:spTree>
    <p:extLst>
      <p:ext uri="{BB962C8B-B14F-4D97-AF65-F5344CB8AC3E}">
        <p14:creationId xmlns:p14="http://schemas.microsoft.com/office/powerpoint/2010/main" val="82833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sz="6600" dirty="0">
                <a:latin typeface="Baskerville Old Face" panose="02020602080505020303" pitchFamily="18" charset="0"/>
              </a:rPr>
              <a:t>Questions?</a:t>
            </a:r>
          </a:p>
        </p:txBody>
      </p:sp>
    </p:spTree>
    <p:extLst>
      <p:ext uri="{BB962C8B-B14F-4D97-AF65-F5344CB8AC3E}">
        <p14:creationId xmlns:p14="http://schemas.microsoft.com/office/powerpoint/2010/main" val="34298343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d8139e0b135cf362f451dae0675d5b48">
  <xsd:schema xmlns:xsd="http://www.w3.org/2001/XMLSchema" xmlns:xs="http://www.w3.org/2001/XMLSchema" xmlns:p="http://schemas.microsoft.com/office/2006/metadata/properties" xmlns:ns1="http://schemas.microsoft.com/sharepoint/v3" xmlns:ns3="c6d93d11-28f8-4e6d-ae4f-5893c68de00b" xmlns:ns4="750983b6-60eb-446f-a2fd-b09d080777e3" targetNamespace="http://schemas.microsoft.com/office/2006/metadata/properties" ma:root="true" ma:fieldsID="8147db72a0cd25ef5df402b91addbda8" ns1:_="" ns3:_="" ns4:_="">
    <xsd:import namespace="http://schemas.microsoft.com/sharepoint/v3"/>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517ECD-D8C7-4FBD-9E0A-C74257618E41}">
  <ds:schemaRefs>
    <ds:schemaRef ds:uri="http://schemas.microsoft.com/sharepoint/v3"/>
    <ds:schemaRef ds:uri="http://purl.org/dc/terms/"/>
    <ds:schemaRef ds:uri="750983b6-60eb-446f-a2fd-b09d080777e3"/>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6d93d11-28f8-4e6d-ae4f-5893c68de00b"/>
    <ds:schemaRef ds:uri="http://www.w3.org/XML/1998/namespace"/>
    <ds:schemaRef ds:uri="http://purl.org/dc/dcmitype/"/>
  </ds:schemaRefs>
</ds:datastoreItem>
</file>

<file path=customXml/itemProps2.xml><?xml version="1.0" encoding="utf-8"?>
<ds:datastoreItem xmlns:ds="http://schemas.openxmlformats.org/officeDocument/2006/customXml" ds:itemID="{44B2C2D3-D78D-45E5-A522-359804012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879002-2D97-477E-AD76-FC8F6A3CBB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3901</TotalTime>
  <Words>878</Words>
  <Application>Microsoft Office PowerPoint</Application>
  <PresentationFormat>Widescreen</PresentationFormat>
  <Paragraphs>119</Paragraphs>
  <Slides>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Baskerville Old Face</vt:lpstr>
      <vt:lpstr>Calibri</vt:lpstr>
      <vt:lpstr>Open Sans</vt:lpstr>
      <vt:lpstr>Wingdings</vt:lpstr>
      <vt:lpstr>1_Office Theme</vt:lpstr>
      <vt:lpstr>2_Custom Design</vt:lpstr>
      <vt:lpstr>HUDs Office of Special Needs Assistance Programs (SNAPS) Updates </vt:lpstr>
      <vt:lpstr>Today’s Agenda</vt:lpstr>
      <vt:lpstr>Budget Homeless Assistance Grants (HAG) and Other Spending</vt:lpstr>
      <vt:lpstr>FY22 CoC and Special NOFO Competition Updates FY23 CoC NOFO- Registration </vt:lpstr>
      <vt:lpstr>ESG CV- Program Updates</vt:lpstr>
      <vt:lpstr>Rapid Unsheltered Survivor Housing (RUSH)</vt:lpstr>
      <vt:lpstr>RRH Roundtable Discussion Series</vt:lpstr>
      <vt:lpstr>SNAPS List Servs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Equal Access Rule?</dc:title>
  <dc:creator>Miller, Abbilyn M</dc:creator>
  <cp:lastModifiedBy>Deblasio, Karen M</cp:lastModifiedBy>
  <cp:revision>39</cp:revision>
  <cp:lastPrinted>2021-01-27T17:24:58Z</cp:lastPrinted>
  <dcterms:created xsi:type="dcterms:W3CDTF">2017-02-15T15:59:32Z</dcterms:created>
  <dcterms:modified xsi:type="dcterms:W3CDTF">2023-01-25T19:11:54Z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