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46" r:id="rId4"/>
    <p:sldId id="454" r:id="rId5"/>
    <p:sldId id="455" r:id="rId6"/>
    <p:sldId id="437" r:id="rId7"/>
    <p:sldId id="449" r:id="rId8"/>
    <p:sldId id="439" r:id="rId9"/>
    <p:sldId id="453" r:id="rId10"/>
    <p:sldId id="456" r:id="rId11"/>
    <p:sldId id="451" r:id="rId12"/>
    <p:sldId id="438" r:id="rId13"/>
    <p:sldId id="332" r:id="rId14"/>
    <p:sldId id="447" r:id="rId15"/>
    <p:sldId id="445" r:id="rId16"/>
    <p:sldId id="432" r:id="rId17"/>
    <p:sldId id="433" r:id="rId18"/>
    <p:sldId id="434" r:id="rId19"/>
    <p:sldId id="435" r:id="rId20"/>
    <p:sldId id="441" r:id="rId21"/>
    <p:sldId id="442" r:id="rId22"/>
    <p:sldId id="443" r:id="rId23"/>
    <p:sldId id="262" r:id="rId24"/>
    <p:sldId id="459" r:id="rId25"/>
    <p:sldId id="267" r:id="rId26"/>
    <p:sldId id="269" r:id="rId27"/>
    <p:sldId id="268" r:id="rId28"/>
    <p:sldId id="270" r:id="rId29"/>
    <p:sldId id="263" r:id="rId30"/>
    <p:sldId id="321" r:id="rId31"/>
    <p:sldId id="322" r:id="rId32"/>
    <p:sldId id="458" r:id="rId33"/>
    <p:sldId id="461" r:id="rId34"/>
    <p:sldId id="462" r:id="rId35"/>
    <p:sldId id="463" r:id="rId36"/>
    <p:sldId id="265" r:id="rId37"/>
    <p:sldId id="312" r:id="rId38"/>
    <p:sldId id="44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36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latin typeface="Garamond" panose="02020404030301010803" pitchFamily="18" charset="0"/>
              </a:rPr>
              <a:t>Silverton, Ohio Population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latin typeface="Garamond" panose="02020404030301010803" pitchFamily="18" charset="0"/>
              </a:rPr>
              <a:t>1950-2010</a:t>
            </a:r>
          </a:p>
        </c:rich>
      </c:tx>
      <c:layout>
        <c:manualLayout>
          <c:xMode val="edge"/>
          <c:yMode val="edge"/>
          <c:x val="0.33789987707416891"/>
          <c:y val="1.382807098409771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7770712239028025E-2"/>
          <c:y val="0.26112805846261611"/>
          <c:w val="0.87778477690288714"/>
          <c:h val="0.66067147856517938"/>
        </c:manualLayout>
      </c:layout>
      <c:lineChart>
        <c:grouping val="standard"/>
        <c:varyColors val="0"/>
        <c:ser>
          <c:idx val="0"/>
          <c:order val="0"/>
          <c:spPr>
            <a:ln w="28571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685933280079141E-2"/>
                  <c:y val="-0.127077464448866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05-4860-A62E-FC72A908636E}"/>
                </c:ext>
              </c:extLst>
            </c:dLbl>
            <c:dLbl>
              <c:idx val="1"/>
              <c:layout>
                <c:manualLayout>
                  <c:x val="-3.4178743961352655E-2"/>
                  <c:y val="-8.2829924956415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05-4860-A62E-FC72A908636E}"/>
                </c:ext>
              </c:extLst>
            </c:dLbl>
            <c:dLbl>
              <c:idx val="2"/>
              <c:layout>
                <c:manualLayout>
                  <c:x val="1.3888888888888788E-2"/>
                  <c:y val="-3.2407407407407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05-4860-A62E-FC72A908636E}"/>
                </c:ext>
              </c:extLst>
            </c:dLbl>
            <c:dLbl>
              <c:idx val="3"/>
              <c:layout>
                <c:manualLayout>
                  <c:x val="-1.1111111111111112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05-4860-A62E-FC72A908636E}"/>
                </c:ext>
              </c:extLst>
            </c:dLbl>
            <c:dLbl>
              <c:idx val="4"/>
              <c:layout>
                <c:manualLayout>
                  <c:x val="-1.9444444444444545E-2"/>
                  <c:y val="-7.8703703703703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05-4860-A62E-FC72A908636E}"/>
                </c:ext>
              </c:extLst>
            </c:dLbl>
            <c:dLbl>
              <c:idx val="5"/>
              <c:layout>
                <c:manualLayout>
                  <c:x val="-1.6666666666666767E-2"/>
                  <c:y val="-8.3333333333333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05-4860-A62E-FC72A908636E}"/>
                </c:ext>
              </c:extLst>
            </c:dLbl>
            <c:dLbl>
              <c:idx val="6"/>
              <c:layout>
                <c:manualLayout>
                  <c:x val="-3.3333333333333333E-2"/>
                  <c:y val="-7.8703703703703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405-4860-A62E-FC72A908636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/>
              <a:lstStyle/>
              <a:p>
                <a:pPr>
                  <a:defRPr sz="1200" b="1">
                    <a:latin typeface="Garamond" panose="02020404030301010803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Sheet1!$E$24:$E$30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Sheet1!$F$24:$F$30</c:f>
              <c:numCache>
                <c:formatCode>#,##0</c:formatCode>
                <c:ptCount val="7"/>
                <c:pt idx="0">
                  <c:v>4827</c:v>
                </c:pt>
                <c:pt idx="1">
                  <c:v>6682</c:v>
                </c:pt>
                <c:pt idx="2">
                  <c:v>6588</c:v>
                </c:pt>
                <c:pt idx="3">
                  <c:v>6172</c:v>
                </c:pt>
                <c:pt idx="4">
                  <c:v>5859</c:v>
                </c:pt>
                <c:pt idx="5">
                  <c:v>5178</c:v>
                </c:pt>
                <c:pt idx="6">
                  <c:v>4788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405-4860-A62E-FC72A9086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8378768"/>
        <c:axId val="748961368"/>
      </c:lineChart>
      <c:catAx>
        <c:axId val="64837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748961368"/>
        <c:crosses val="autoZero"/>
        <c:auto val="1"/>
        <c:lblAlgn val="ctr"/>
        <c:lblOffset val="100"/>
        <c:noMultiLvlLbl val="0"/>
      </c:catAx>
      <c:valAx>
        <c:axId val="748961368"/>
        <c:scaling>
          <c:orientation val="minMax"/>
          <c:min val="4000"/>
        </c:scaling>
        <c:delete val="0"/>
        <c:axPos val="l"/>
        <c:majorGridlines>
          <c:spPr>
            <a:ln w="952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648378768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spPr>
    <a:solidFill>
      <a:schemeClr val="bg1"/>
    </a:solidFill>
    <a:ln w="9524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759B-D0C5-43F0-9F71-5F6FF9DC0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D7973-431F-446F-BC74-D2B7BEE33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9722-6854-436C-9F70-F6809A54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3404B-21DD-43B4-8F6C-74597649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A660-76BA-46E7-9DAA-4ACE0778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5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E2E9-050E-4B23-B265-40DA750F4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1E439-C7BE-4F02-88FC-1607850B8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4A55C-5A4F-4B36-ABF6-D7382D29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DCDF6-AC3A-4891-9E65-12C31A96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671AA-15E2-4B79-9D06-1E7A30DF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0005A8-4974-4640-A1FD-3AD49A7037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18192-B0A9-4797-B599-454AED98F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CA584-0A47-4688-9C42-81B0F73F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210E1-5E62-4707-ABC4-4B5DB84F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2474A-F015-46B5-B406-CAE6DA714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4D60-38F1-4A96-B04B-9FE4215F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2080E-F94D-4E76-8570-89094B11B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0A83D-173E-4323-A9AA-5CC96C4E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1728F-0760-468F-AFF5-1CE6D607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3C1F0-8628-47E0-99B2-A61995758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4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6FBB-FBD1-473B-9F4E-1EEF0C8D3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A98ED-637D-48AB-A8DC-A9056B3C5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5B87-22CA-45C9-A169-0C50DE9D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5E0C5-4248-4545-98C5-9A29A885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ECA4A-0D67-43EC-9C5C-5301D9AD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0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7994-B585-47A1-A943-1131D856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09FAB-9525-4F44-86FE-DD6E5EB46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F9AAB-1DE3-4453-823C-6AE6FD415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490BB-39E3-42BE-93B7-4546C22D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14A96-E43A-4E09-80C7-180A7C27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4B77B-15FD-44B8-8578-073494820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6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7A9A3-1048-4691-80C9-050BE7FB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CC421-CFEA-46A7-8FFD-675431F4A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0B056-09AB-4245-8311-29D13D557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2CF3B-391C-4DEE-A344-7499309C7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B6B66-1AD7-437B-921E-9F81286B6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A10D1-EC7A-4276-85CC-C12FBD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60CC4E-8D0F-4459-831A-FFF83F61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67DAA-166B-4C0F-A6FF-08CEAE48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0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9723-C339-4FD8-B214-7D6708AB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46269-CC30-47B4-9A55-D479C900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8BBA8-10CF-4BF6-A625-38334BC7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BF7C4-1329-4ABF-8602-E80CB640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8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98BAA-0C97-41F2-898E-8EBA703C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CE865-4DAD-420D-AD6F-BD081148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34F72-0018-4AB0-AC83-06690650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58FDC-A55D-42FC-806A-34B15E8B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B6BC5-F6A6-4D06-8944-802DE37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ABA5-4FFF-47C2-A307-DA1025D80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75FB9-C90C-41D8-908C-B3248D56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28B7F-97E9-4307-BB2C-6DD1CE1C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B0337-BC4D-4519-9444-5AC83332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7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29B6-1A78-46A6-A733-C304908D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0C2D7-31F0-4712-B792-EDE5E8A42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C9268-822A-4FE5-B356-5ACDA8D04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91FA4-2E0A-4451-95F8-8BA175FC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C007A-1490-4B25-9627-F517BC1C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16B02-E401-46FD-88ED-84FDCBF5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4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782C7-C341-4DA0-B02B-14926726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98FB5-98D8-4BEF-B513-59E1E2C81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78C5D-A631-442A-9891-CA9B6FD6D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C8BAC-74F2-4822-8647-43AB749BD229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6E7E0-5687-4121-ABEC-9F3B565BF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6852B-8820-40EB-B119-845014ED6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9D061-E20B-447D-8EF8-138420EC4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5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sc.org/media/filer_public/b5/35/b5358818-59ac-47a2-bf1e-5c40405ff09f/housing_our_future_-_5-27-2020.pd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1drv.ms/u/s!AnrG8xlZ-LcXg2FPDI7ohBfZEY0o?e=hxrgCV" TargetMode="External"/><Relationship Id="rId4" Type="http://schemas.openxmlformats.org/officeDocument/2006/relationships/hyperlink" Target="https://www.lisc.org/media/filer_public/6e/a0/6ea0be11-fc3a-4a07-bcac-52f73172c96e/strategy_guide_-_5-26-2020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1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633AA-C38A-4477-9E27-F096F7503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6100" dirty="0"/>
              <a:t>Affordable Housing in </a:t>
            </a:r>
            <a:br>
              <a:rPr lang="en-US" sz="6100" dirty="0"/>
            </a:br>
            <a:r>
              <a:rPr lang="en-US" sz="6100" dirty="0"/>
              <a:t>Rising Cost Markets: Hamilton County, Ohio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CA1B2-22F3-402E-9848-88A837186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1500"/>
              <a:t>National Community Development Association Conference | Washington DC</a:t>
            </a:r>
          </a:p>
          <a:p>
            <a:r>
              <a:rPr lang="en-US" sz="1500"/>
              <a:t>January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24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Suburbanization of Poverty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9DE8B-3124-5C4A-34C3-071E45349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51" y="925667"/>
            <a:ext cx="6631341" cy="50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5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F400F8-406A-4F9F-28D9-8575121B4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591881"/>
              </p:ext>
            </p:extLst>
          </p:nvPr>
        </p:nvGraphicFramePr>
        <p:xfrm>
          <a:off x="516894" y="139337"/>
          <a:ext cx="5901323" cy="6522710"/>
        </p:xfrm>
        <a:graphic>
          <a:graphicData uri="http://schemas.openxmlformats.org/drawingml/2006/table">
            <a:tbl>
              <a:tblPr firstRow="1" firstCol="1" bandRow="1"/>
              <a:tblGrid>
                <a:gridCol w="105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904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Community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2008 Value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2011 Value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2014 Value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2017 Value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2008 vs 2017 Total Value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Change in Total Value, 2008 to 2017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Inflation Adjusted, 2008 vs 2017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Lincoln Heights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30,143,840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26,555,260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20,621,000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20,182,980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-9,960,860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-33.04%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-48.54%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Springdale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446,145,790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337,958,650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312,554,640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319,007,740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-127,138,050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-28.50%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-44.00%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Golf Manor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53,123,500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43,050,740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39,977,640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40,562,940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-12,560,560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-23.64%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-39.14%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Elmwood Place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23,854,790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19,311,410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18,696,700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18,583,580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-5,271,210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-22.10%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-37.60%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North College Hill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138,020,230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117,491,930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109,246,180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110,524,110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-27,496,120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-19.92%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-35.42%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Mt. Healthy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91,597,090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79,967,340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74,251,040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74,476,090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-17,121,000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-18.69%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-34.19%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Lockland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57,100,450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50,274,770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47,592,860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47,159,640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-9,940,810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-17.41%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-32.91%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Greenhills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63,592,710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56,157,450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52,257,320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52,785,510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-10,807,200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-16.99%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-32.49%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Addyston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13,823,460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11,963,600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11,884,620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11,477,650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-2,345,810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-16.97%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-32.47%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Arlington Heights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13,204,720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12,177,070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11,446,270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11,050,450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-2,154,270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-16.31%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-31.81%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Cheviot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130,607,160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111,223,030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106,520,990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109,441,300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-21,165,860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-16.21%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-31.71%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Forest Park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373,685,060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328,076,090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306,712,640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313,230,100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-60,454,960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-16.18%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-31.68%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Indian Hill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984,490,420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846,131,180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848,868,790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867,158,360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-117,332,060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-11.92%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-27.42%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Reading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200,250,540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180,594,100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176,386,750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178,432,890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-21,817,650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-10.90%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-26.40%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St. Bernard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91,397,640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74,676,400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80,449,640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81,485,260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-9,912,380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-10.85%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-26.35%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Norwood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435,262,340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377,917,640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374,685,560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406,153,090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-29,109,250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-6.69%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-22.19%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Glendale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107,065,670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97,878,900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99,881,750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101,188,130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-5,877,540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-5.49%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-20.99%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Silverton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91,081,550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85,036,690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83,075,080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86,226,270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-4,855,280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-5.33%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-20.83%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Newtown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95,128,850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88,082,670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87,100,740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90,179,110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-4,949,740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-5.20%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-20.70%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Amberley Village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185,300,120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165,811,690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166,931,030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179,500,050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-5,800,070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-3.13%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-18.63%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Woodlawn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101,128,440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98,657,870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94,321,010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98,072,170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-3,056,270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-3.02%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-18.52%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Deer Park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111,780,080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103,760,270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104,629,390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108,557,260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-3,222,820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-2.88%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-18.38%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Sharonville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470,138,380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449,119,680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438,387,420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460,768,290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-9,370,090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-1.99%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-17.49%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Terrace Park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130,661,280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121,193,730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125,216,870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129,030,020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-1,631,260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-1.25%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-16.75%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Evendale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215,063,740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201,222,800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204,400,700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213,227,630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-1,836,110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-0.85%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-16.35%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Wyoming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310,589,480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277,897,200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304,911,790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313,317,700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2,728,220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0.88%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-14.62%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Blue Ash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767,632,110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706,449,050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712,604,150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779,315,550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11,683,440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1.52%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-13.98%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Cleves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51,717,780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51,091,480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53,613,510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52,636,160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918,380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1.78%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-13.72%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North Bend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36,551,550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35,098,020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36,111,680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38,614,610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2,063,060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5.64%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-9.86%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Fairfax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59,026,550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56,388,620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62,516,600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63,219,420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4,192,870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7.10%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-8.40%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Montgomery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519,378,370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481,043,250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516,228,830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576,634,020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57,255,650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11.02%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-4.48%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64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Madeira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323,650,670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298,298,190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326,762,360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379,569,010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55,918,340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17.28%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1.78%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84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Mariemont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129,348,710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125,806,450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142,942,990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165,248,970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35,900,260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27.75%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12.25%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625" marR="4162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3EA8CC4-6E24-3EEB-A1FE-8AB1FA80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40" y="607900"/>
            <a:ext cx="5098321" cy="3381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B0B7D-B6E7-0A2F-9C20-871D58DAFE7A}"/>
              </a:ext>
            </a:extLst>
          </p:cNvPr>
          <p:cNvSpPr txBox="1"/>
          <p:nvPr/>
        </p:nvSpPr>
        <p:spPr>
          <a:xfrm>
            <a:off x="8616776" y="4357817"/>
            <a:ext cx="2117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Mariemont, Ohio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E41A1-EC28-CB61-5548-5389E71E318E}"/>
              </a:ext>
            </a:extLst>
          </p:cNvPr>
          <p:cNvSpPr txBox="1"/>
          <p:nvPr/>
        </p:nvSpPr>
        <p:spPr>
          <a:xfrm>
            <a:off x="7772398" y="5126574"/>
            <a:ext cx="380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Source: Hamilton County Auditor</a:t>
            </a:r>
          </a:p>
        </p:txBody>
      </p:sp>
    </p:spTree>
    <p:extLst>
      <p:ext uri="{BB962C8B-B14F-4D97-AF65-F5344CB8AC3E}">
        <p14:creationId xmlns:p14="http://schemas.microsoft.com/office/powerpoint/2010/main" val="371496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The Divergence of First Suburbs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E499D-70F6-249C-324A-3D3744EB4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7" t="23843" r="27824" b="55608"/>
          <a:stretch/>
        </p:blipFill>
        <p:spPr>
          <a:xfrm>
            <a:off x="925156" y="2453885"/>
            <a:ext cx="10780049" cy="29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0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06162" y="428376"/>
          <a:ext cx="4646141" cy="5906511"/>
        </p:xfrm>
        <a:graphic>
          <a:graphicData uri="http://schemas.openxmlformats.org/drawingml/2006/table">
            <a:tbl>
              <a:tblPr firstRow="1" firstCol="1" bandRow="1"/>
              <a:tblGrid>
                <a:gridCol w="133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0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58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Community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Tax Base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Total Population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Poverty 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US" sz="105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Lincoln Heights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Elmwood Place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-75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Lockland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-65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Golf Manor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-58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Cheviot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Addyston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-47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Springdale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Mt. Healthy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-44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Arlington Heights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-43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Norwood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Greenhills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North College Hill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-40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St. Bernard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Forest Park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Silverton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-28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Reading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-28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Glendale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-11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Deer Park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Newtown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Fairfax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Woodlawn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Sharonville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Evendale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-8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-3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Indian Hill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-2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Terrace Park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Cleves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Amberley Village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North Bend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-5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Madeira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Blue Ash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Mariemont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3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Montgomery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Wyoming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n-US" sz="1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43205" marR="432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396" y="1037968"/>
            <a:ext cx="5798120" cy="43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81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Housing As Your Biggest Asset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A523F-A473-55B0-6AED-99713A97C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2" t="19305" r="26953" b="3704"/>
          <a:stretch/>
        </p:blipFill>
        <p:spPr>
          <a:xfrm>
            <a:off x="1514475" y="2196402"/>
            <a:ext cx="3786201" cy="3527424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A669077-9AC1-B63E-4096-794DF557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097" y="2096188"/>
            <a:ext cx="5721484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  <a:ea typeface="Calibri" panose="020F0502020204030204" pitchFamily="34" charset="0"/>
              </a:rPr>
              <a:t>For most suburban communities, housing valuation has been and continues to be the bulk of the tax base.</a:t>
            </a:r>
          </a:p>
          <a:p>
            <a:r>
              <a:rPr lang="en-US" sz="1800" dirty="0">
                <a:latin typeface="Garamond" panose="02020404030301010803" pitchFamily="18" charset="0"/>
                <a:ea typeface="Calibri" panose="020F0502020204030204" pitchFamily="34" charset="0"/>
              </a:rPr>
              <a:t>As housing stock goes, so goes the local government’s ability to serve.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Most local government leaders think in terms of operating and capital budgets. Brookings Institution scholars Puentes and </a:t>
            </a:r>
            <a:r>
              <a:rPr lang="en-US" sz="1800" dirty="0" err="1">
                <a:latin typeface="Garamond" panose="02020404030301010803" pitchFamily="18" charset="0"/>
              </a:rPr>
              <a:t>Orfield</a:t>
            </a:r>
            <a:r>
              <a:rPr lang="en-US" sz="1800" dirty="0">
                <a:latin typeface="Garamond" panose="02020404030301010803" pitchFamily="18" charset="0"/>
              </a:rPr>
              <a:t> pointed out in 2002 this framing is incorrect.  They said,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“There are, however, three basic fiscal needs of every community…financing operating budgets, financing infrastructure building or repair, and financing redevelopment….”</a:t>
            </a:r>
          </a:p>
          <a:p>
            <a:r>
              <a:rPr lang="en-US" sz="1800" dirty="0">
                <a:latin typeface="Garamond" panose="02020404030301010803" pitchFamily="18" charset="0"/>
                <a:ea typeface="Calibri" panose="020F0502020204030204" pitchFamily="34" charset="0"/>
              </a:rPr>
              <a:t>It follows that in a residential heavy suburb, financing redevelopment means investing in housing. </a:t>
            </a:r>
          </a:p>
          <a:p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8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4EE52CE-D2C3-0AB0-92BD-EF253F52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/>
              <a:t>Three impactful studies focused attention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F6DFD-6F1F-FBD2-FFEF-DFC23333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9" t="11852" r="29351" b="4362"/>
          <a:stretch/>
        </p:blipFill>
        <p:spPr>
          <a:xfrm>
            <a:off x="4393950" y="476573"/>
            <a:ext cx="3404100" cy="3774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B0A4F-6838-FD45-5F81-5B213B6F9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55" t="12017" r="31574" b="3868"/>
          <a:stretch/>
        </p:blipFill>
        <p:spPr>
          <a:xfrm>
            <a:off x="700240" y="476573"/>
            <a:ext cx="3021467" cy="377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D02B8-4643-0B96-098D-55A68B18A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8" t="12017" r="33426" b="9465"/>
          <a:stretch/>
        </p:blipFill>
        <p:spPr>
          <a:xfrm>
            <a:off x="8470293" y="476573"/>
            <a:ext cx="2920181" cy="3774916"/>
          </a:xfrm>
          <a:prstGeom prst="rect">
            <a:avLst/>
          </a:prstGeom>
        </p:spPr>
      </p:pic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30C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14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11FFE-C4BB-43DA-A69A-B3375D3C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Hamilton County’s Response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2E5B60B-8E1E-7D85-00FD-05BDD7ED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1" r="3069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FF15-474E-410A-8C52-8E67288FF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Housing Our Future – Strategies for Cincinnati and Hamilton County May 2020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Created Strategy Guide for communities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of HOF 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Housing Action Plans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75378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4BAD7-B21C-093D-DD16-A5693A98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Hamilton County’s Response cont.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9721C-B80D-53D1-CDE7-FB074B9E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368602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Struggle between City only and County Wide (830,000 pop)</a:t>
            </a:r>
          </a:p>
          <a:p>
            <a:r>
              <a:rPr lang="en-US" sz="1800" dirty="0"/>
              <a:t>Cincinnati population is 33% of County (300,000 pop)</a:t>
            </a:r>
          </a:p>
          <a:p>
            <a:r>
              <a:rPr lang="en-US" sz="1800" dirty="0"/>
              <a:t>Balance of 48 communities is 67% (530,000 pop)</a:t>
            </a:r>
          </a:p>
          <a:p>
            <a:r>
              <a:rPr lang="en-US" sz="1800" dirty="0"/>
              <a:t>County can fund smaller cities, villages, neighborhoods plans </a:t>
            </a:r>
          </a:p>
          <a:p>
            <a:r>
              <a:rPr lang="en-US" sz="1800" dirty="0"/>
              <a:t>Set aside $100K per year for two years</a:t>
            </a:r>
          </a:p>
          <a:p>
            <a:endParaRPr lang="en-US" sz="1400" dirty="0"/>
          </a:p>
        </p:txBody>
      </p:sp>
      <p:pic>
        <p:nvPicPr>
          <p:cNvPr id="23" name="Content Placeholder 22" descr="A stop sign in front of a brick building">
            <a:extLst>
              <a:ext uri="{FF2B5EF4-FFF2-40B4-BE49-F238E27FC236}">
                <a16:creationId xmlns:a16="http://schemas.microsoft.com/office/drawing/2014/main" id="{56BF03ED-06D3-EE02-1AE5-99A9D5DC6A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165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8533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11FFE-C4BB-43DA-A69A-B3375D3C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Communities Self-Selected </a:t>
            </a:r>
          </a:p>
        </p:txBody>
      </p:sp>
      <p:pic>
        <p:nvPicPr>
          <p:cNvPr id="11" name="Content Placeholder 10" descr="A picture containing building, outdoor, grass, house&#10;&#10;Description automatically generated">
            <a:extLst>
              <a:ext uri="{FF2B5EF4-FFF2-40B4-BE49-F238E27FC236}">
                <a16:creationId xmlns:a16="http://schemas.microsoft.com/office/drawing/2014/main" id="{12E5B60B-8E1E-7D85-00FD-05BDD7ED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2840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FF15-474E-410A-8C52-8E67288FF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Silverton – 5,000 population</a:t>
            </a:r>
          </a:p>
          <a:p>
            <a:r>
              <a:rPr lang="en-US" sz="2000" dirty="0"/>
              <a:t>Lincoln Heights  3,118 population</a:t>
            </a:r>
          </a:p>
          <a:p>
            <a:r>
              <a:rPr lang="en-US" sz="2000" dirty="0"/>
              <a:t>Addyston – 913 population</a:t>
            </a:r>
          </a:p>
          <a:p>
            <a:r>
              <a:rPr lang="en-US" sz="2000" dirty="0"/>
              <a:t>Cheviot – 8,661 population</a:t>
            </a:r>
          </a:p>
          <a:p>
            <a:r>
              <a:rPr lang="en-US" sz="2000" dirty="0"/>
              <a:t>Deer Park – 5,354 population</a:t>
            </a:r>
          </a:p>
          <a:p>
            <a:r>
              <a:rPr lang="en-US" sz="2000" dirty="0"/>
              <a:t>Norwood – 18,790 population  </a:t>
            </a:r>
          </a:p>
          <a:p>
            <a:r>
              <a:rPr lang="en-US" sz="2000" dirty="0"/>
              <a:t>Forest Park – 19,971 population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71161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BAD7-B21C-093D-DD16-A5693A98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Hamilton County’s Response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9721C-B80D-53D1-CDE7-FB074B9EAA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Goal was to convene stakeholders – meet one on one – get info from diverse perspectives </a:t>
            </a:r>
          </a:p>
          <a:p>
            <a:r>
              <a:rPr lang="en-US" sz="2200" dirty="0"/>
              <a:t>Data driven decision making – land use, homeownership rates, demographics </a:t>
            </a:r>
          </a:p>
          <a:p>
            <a:r>
              <a:rPr lang="en-US" sz="2200" dirty="0"/>
              <a:t>Having hard conversations </a:t>
            </a:r>
          </a:p>
          <a:p>
            <a:r>
              <a:rPr lang="en-US" sz="2200" dirty="0"/>
              <a:t>Providing funding for solutions </a:t>
            </a:r>
          </a:p>
          <a:p>
            <a:r>
              <a:rPr lang="en-US" sz="2200" dirty="0"/>
              <a:t>Thinking outside the box – Silverton land trust</a:t>
            </a:r>
          </a:p>
          <a:p>
            <a:endParaRPr lang="en-US" sz="15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C0EA083-8B43-1F50-220D-34C700070118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5446403"/>
              </p:ext>
            </p:extLst>
          </p:nvPr>
        </p:nvGraphicFramePr>
        <p:xfrm>
          <a:off x="7010400" y="2324100"/>
          <a:ext cx="5181600" cy="335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5" name="Acrobat Document" r:id="rId3" imgW="11658306" imgH="7543559" progId="AcroExch.Document.DC">
                  <p:embed/>
                </p:oleObj>
              </mc:Choice>
              <mc:Fallback>
                <p:oleObj name="Acrobat Document" r:id="rId3" imgW="11658306" imgH="7543559" progId="AcroExch.Document.DC">
                  <p:embed/>
                  <p:pic>
                    <p:nvPicPr>
                      <p:cNvPr id="9" name="Content Placeholder 8">
                        <a:extLst>
                          <a:ext uri="{FF2B5EF4-FFF2-40B4-BE49-F238E27FC236}">
                            <a16:creationId xmlns:a16="http://schemas.microsoft.com/office/drawing/2014/main" id="{0C0EA083-8B43-1F50-220D-34C70007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0400" y="2324100"/>
                        <a:ext cx="5181600" cy="335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486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Panelists</a:t>
            </a:r>
            <a:endParaRPr lang="en-U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FFA3-6CC4-4BFC-B368-4D384986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Thomas Carroll </a:t>
            </a:r>
            <a:r>
              <a:rPr lang="en-US" sz="2400" dirty="0"/>
              <a:t>	City Manager, Cambridge, Maryland</a:t>
            </a:r>
          </a:p>
          <a:p>
            <a:pPr marL="0" indent="0">
              <a:buNone/>
            </a:pPr>
            <a:r>
              <a:rPr lang="en-US" sz="2400" b="1" dirty="0"/>
              <a:t>Joy Pierson</a:t>
            </a:r>
            <a:r>
              <a:rPr lang="en-US" sz="2400" dirty="0"/>
              <a:t>		Assistant City Manager, Covington, Kentucky</a:t>
            </a:r>
          </a:p>
          <a:p>
            <a:pPr marL="0" indent="0">
              <a:buNone/>
            </a:pPr>
            <a:r>
              <a:rPr lang="en-US" sz="2400" b="1" dirty="0"/>
              <a:t>Liz Blume</a:t>
            </a:r>
            <a:r>
              <a:rPr lang="en-US" sz="2400" dirty="0"/>
              <a:t>		Principal, Blume Community Partners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Moderator </a:t>
            </a:r>
            <a:r>
              <a:rPr lang="en-US" sz="2400" dirty="0"/>
              <a:t>		George Mensah, Director, Housing and Community 					Development, City of Miami, FL</a:t>
            </a:r>
          </a:p>
        </p:txBody>
      </p:sp>
    </p:spTree>
    <p:extLst>
      <p:ext uri="{BB962C8B-B14F-4D97-AF65-F5344CB8AC3E}">
        <p14:creationId xmlns:p14="http://schemas.microsoft.com/office/powerpoint/2010/main" val="43896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1FFE-C4BB-43DA-A69A-B3375D3C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Use of CDBG Funds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CD33CF4-6192-E976-8031-A77FCE2DB4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FF15-474E-410A-8C52-8E67288FF4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Code enforcement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Homeowner repairs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Sidewalk revolving loan fund in low/mod areas – no need to verify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Rent and utility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Section 108 loans for larger acquisition/rehab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NOTE: Cincinnati had first project to use LIHTC, New Markets, Historic, HOME, CDBG, Section 108 and traditional private loans</a:t>
            </a:r>
          </a:p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F64B5-FF6B-6B8F-909F-242AC5E19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0628" y="2181997"/>
            <a:ext cx="4415515" cy="33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16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11FFE-C4BB-43DA-A69A-B3375D3C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Use of HOME Funds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FF15-474E-410A-8C52-8E67288FF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sz="1900" dirty="0"/>
              <a:t>Down Payment and Closing Costs </a:t>
            </a:r>
          </a:p>
          <a:p>
            <a:pPr marL="285750"/>
            <a:r>
              <a:rPr lang="en-US" sz="1900" dirty="0"/>
              <a:t>Find other down payment programs such as ARPA, other non-HUD grants</a:t>
            </a:r>
          </a:p>
          <a:p>
            <a:pPr marL="285750"/>
            <a:r>
              <a:rPr lang="en-US" sz="1900" dirty="0"/>
              <a:t>Habitat for Humanity – developer assistance and down payment assistance for buyers </a:t>
            </a:r>
          </a:p>
          <a:p>
            <a:pPr marL="285750"/>
            <a:r>
              <a:rPr lang="en-US" sz="1900" dirty="0"/>
              <a:t>Gap financing for LIHTC projects </a:t>
            </a:r>
          </a:p>
          <a:p>
            <a:pPr marL="285750"/>
            <a:r>
              <a:rPr lang="en-US" sz="1900" dirty="0"/>
              <a:t>Gap financing for smaller projects – 14 SF homes in West College Hill</a:t>
            </a:r>
          </a:p>
          <a:p>
            <a:endParaRPr lang="en-US" sz="1900" dirty="0"/>
          </a:p>
        </p:txBody>
      </p:sp>
      <p:pic>
        <p:nvPicPr>
          <p:cNvPr id="8" name="Content Placeholder 7" descr="A house with a garage&#10;&#10;Description automatically generated with medium confidence">
            <a:extLst>
              <a:ext uri="{FF2B5EF4-FFF2-40B4-BE49-F238E27FC236}">
                <a16:creationId xmlns:a16="http://schemas.microsoft.com/office/drawing/2014/main" id="{12682F2F-8C5A-78C1-78AC-30552903DE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6" r="-1" b="119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9451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11FFE-C4BB-43DA-A69A-B3375D3C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Hamilton County’s ARPA Funding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FF15-474E-410A-8C52-8E67288FF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sz="1700"/>
              <a:t>Allocated $40 Million out of $159 million – 25% of total</a:t>
            </a:r>
          </a:p>
          <a:p>
            <a:pPr marL="285750"/>
            <a:r>
              <a:rPr lang="en-US" sz="1700"/>
              <a:t>Working with Cincinnati Development Fund - $33.5 million </a:t>
            </a:r>
          </a:p>
          <a:p>
            <a:pPr lvl="1"/>
            <a:r>
              <a:rPr lang="en-US" sz="1700" b="0" i="0">
                <a:effectLst/>
              </a:rPr>
              <a:t>$17 million to build new affordable housing</a:t>
            </a:r>
          </a:p>
          <a:p>
            <a:pPr lvl="1"/>
            <a:r>
              <a:rPr lang="en-US" sz="1700" b="0" i="0">
                <a:effectLst/>
              </a:rPr>
              <a:t>$8 million to preserve existing affordable housing</a:t>
            </a:r>
          </a:p>
          <a:p>
            <a:pPr lvl="1"/>
            <a:r>
              <a:rPr lang="en-US" sz="1700" b="0" i="0">
                <a:effectLst/>
              </a:rPr>
              <a:t>$8 million to build new affordable housing for priority populations: seniors, people with disabilities, and people returning from incarceration</a:t>
            </a:r>
          </a:p>
          <a:p>
            <a:endParaRPr lang="en-US" sz="170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2AFD205-21CE-3E5D-CCF9-B2E36A0599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0642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11FFE-C4BB-43DA-A69A-B3375D3C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Housing Action Plans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FF15-474E-410A-8C52-8E67288FF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Give jurisdictions the tools and info to make good housing choices</a:t>
            </a:r>
          </a:p>
          <a:p>
            <a:r>
              <a:rPr lang="en-US" sz="1900"/>
              <a:t>Introduce affordability into the discussion</a:t>
            </a:r>
          </a:p>
          <a:p>
            <a:r>
              <a:rPr lang="en-US" sz="1900"/>
              <a:t>Support the County’s decision-making on programs and investments</a:t>
            </a:r>
          </a:p>
          <a:p>
            <a:r>
              <a:rPr lang="en-US" sz="1900"/>
              <a:t>Encourage use of CDBG funds on eligible, housing related projects</a:t>
            </a:r>
          </a:p>
          <a:p>
            <a:r>
              <a:rPr lang="en-US" sz="1900"/>
              <a:t>Roller-coaster of a planning period</a:t>
            </a:r>
          </a:p>
          <a:p>
            <a:endParaRPr lang="en-US" sz="1900"/>
          </a:p>
        </p:txBody>
      </p:sp>
      <p:pic>
        <p:nvPicPr>
          <p:cNvPr id="9" name="Content Placeholder 8" descr="A picture containing tree, outdoor, sky, road">
            <a:extLst>
              <a:ext uri="{FF2B5EF4-FFF2-40B4-BE49-F238E27FC236}">
                <a16:creationId xmlns:a16="http://schemas.microsoft.com/office/drawing/2014/main" id="{F5E412B0-4918-F80D-43BE-107C248971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9" r="-1" b="151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5617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07F375-F3A2-8CC3-431A-F46D53DE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Market Dynamics in Cheviot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resort, surrounded&#10;&#10;Description automatically generated">
            <a:extLst>
              <a:ext uri="{FF2B5EF4-FFF2-40B4-BE49-F238E27FC236}">
                <a16:creationId xmlns:a16="http://schemas.microsoft.com/office/drawing/2014/main" id="{52CECA1F-38D9-8E8D-748D-7420509A6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930F44-EEF8-1274-8A6F-937F3C58B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3041904"/>
            <a:ext cx="5614416" cy="28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5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4BAD7-B21C-093D-DD16-A5693A98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Process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9721C-B80D-53D1-CDE7-FB074B9E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Community engagement</a:t>
            </a:r>
          </a:p>
          <a:p>
            <a:pPr lvl="1"/>
            <a:r>
              <a:rPr lang="en-US" sz="1500"/>
              <a:t>One on one interviews</a:t>
            </a:r>
          </a:p>
          <a:p>
            <a:pPr lvl="1"/>
            <a:r>
              <a:rPr lang="en-US" sz="1500"/>
              <a:t>Community sessions</a:t>
            </a:r>
          </a:p>
          <a:p>
            <a:pPr lvl="1"/>
            <a:r>
              <a:rPr lang="en-US" sz="1500"/>
              <a:t>Diverse – complete - group of stakeholders</a:t>
            </a:r>
          </a:p>
          <a:p>
            <a:pPr lvl="1"/>
            <a:r>
              <a:rPr lang="en-US" sz="1500"/>
              <a:t>Local officials “own” the process</a:t>
            </a:r>
          </a:p>
          <a:p>
            <a:r>
              <a:rPr lang="en-US" sz="1500"/>
              <a:t>Field Investigation</a:t>
            </a:r>
          </a:p>
          <a:p>
            <a:r>
              <a:rPr lang="en-US" sz="1500"/>
              <a:t>Background and history</a:t>
            </a:r>
          </a:p>
          <a:p>
            <a:r>
              <a:rPr lang="en-US" sz="1500"/>
              <a:t>Implementation supports</a:t>
            </a:r>
          </a:p>
          <a:p>
            <a:pPr lvl="1"/>
            <a:r>
              <a:rPr lang="en-US" sz="1500"/>
              <a:t>Funding</a:t>
            </a:r>
          </a:p>
          <a:p>
            <a:pPr lvl="1"/>
            <a:r>
              <a:rPr lang="en-US" sz="1500"/>
              <a:t>Partners</a:t>
            </a:r>
          </a:p>
          <a:p>
            <a:pPr lvl="1"/>
            <a:r>
              <a:rPr lang="en-US" sz="1500"/>
              <a:t>Technical assistance</a:t>
            </a:r>
          </a:p>
        </p:txBody>
      </p:sp>
      <p:pic>
        <p:nvPicPr>
          <p:cNvPr id="17" name="Content Placeholder 16" descr="A picture containing ceiling, indoor, person, people&#10;&#10;Description automatically generated">
            <a:extLst>
              <a:ext uri="{FF2B5EF4-FFF2-40B4-BE49-F238E27FC236}">
                <a16:creationId xmlns:a16="http://schemas.microsoft.com/office/drawing/2014/main" id="{5EE29109-E271-C192-45A5-80CC3E9866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r="188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1457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61167-A74D-EC6F-D082-5575FFD4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Collaboration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B5CE-A384-7908-627B-7EE633308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Start with local elected and appointed officials</a:t>
            </a:r>
          </a:p>
          <a:p>
            <a:r>
              <a:rPr lang="en-US" sz="2000"/>
              <a:t>Identify community partners – regional partners</a:t>
            </a:r>
          </a:p>
          <a:p>
            <a:r>
              <a:rPr lang="en-US" sz="2000"/>
              <a:t>Planning teams included County and jurisdiction staff</a:t>
            </a:r>
          </a:p>
          <a:p>
            <a:r>
              <a:rPr lang="en-US" sz="2000"/>
              <a:t>Support from the County </a:t>
            </a:r>
          </a:p>
          <a:p>
            <a:r>
              <a:rPr lang="en-US" sz="2000"/>
              <a:t>Regional housing strategy as context</a:t>
            </a:r>
          </a:p>
          <a:p>
            <a:pPr lvl="1"/>
            <a:r>
              <a:rPr lang="en-US" sz="2000"/>
              <a:t>Housing Our Future</a:t>
            </a:r>
          </a:p>
        </p:txBody>
      </p:sp>
      <p:pic>
        <p:nvPicPr>
          <p:cNvPr id="8" name="Content Placeholder 7" descr="A group of people sitting at tables">
            <a:extLst>
              <a:ext uri="{FF2B5EF4-FFF2-40B4-BE49-F238E27FC236}">
                <a16:creationId xmlns:a16="http://schemas.microsoft.com/office/drawing/2014/main" id="{506F6245-A32D-8417-8E72-7A1A9F47D3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220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7B21C-EF75-403A-54AD-81067F05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6EA4B-533D-B41B-DB84-0DC16F6BB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/>
              <a:t>Census</a:t>
            </a:r>
          </a:p>
          <a:p>
            <a:pPr lvl="1"/>
            <a:r>
              <a:rPr lang="en-US" sz="1400"/>
              <a:t>Who lives in your community today?</a:t>
            </a:r>
          </a:p>
          <a:p>
            <a:pPr lvl="1"/>
            <a:r>
              <a:rPr lang="en-US" sz="1400"/>
              <a:t>What do they need?  want?</a:t>
            </a:r>
          </a:p>
          <a:p>
            <a:pPr lvl="1"/>
            <a:r>
              <a:rPr lang="en-US" sz="1400"/>
              <a:t>Are people cost burdened?   who?</a:t>
            </a:r>
          </a:p>
          <a:p>
            <a:r>
              <a:rPr lang="en-US" sz="1400"/>
              <a:t>Housing Markets</a:t>
            </a:r>
          </a:p>
          <a:p>
            <a:pPr lvl="1"/>
            <a:r>
              <a:rPr lang="en-US" sz="1400"/>
              <a:t>Current sale and rent ranges</a:t>
            </a:r>
          </a:p>
          <a:p>
            <a:pPr lvl="1"/>
            <a:r>
              <a:rPr lang="en-US" sz="1400"/>
              <a:t>Who’s buying? selling?</a:t>
            </a:r>
          </a:p>
          <a:p>
            <a:pPr lvl="1"/>
            <a:r>
              <a:rPr lang="en-US" sz="1400"/>
              <a:t>Size and condition of “product”</a:t>
            </a:r>
          </a:p>
          <a:p>
            <a:pPr lvl="1"/>
            <a:r>
              <a:rPr lang="en-US" sz="1400"/>
              <a:t>Schools and other community amenities</a:t>
            </a:r>
          </a:p>
          <a:p>
            <a:pPr lvl="1"/>
            <a:r>
              <a:rPr lang="en-US" sz="1400"/>
              <a:t>Investments – what’s being built? renovated? coming down?</a:t>
            </a:r>
          </a:p>
          <a:p>
            <a:endParaRPr lang="en-US" sz="14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45632C-93DD-3A53-2AB1-E37754A1D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2811" r="1385" b="4635"/>
          <a:stretch/>
        </p:blipFill>
        <p:spPr>
          <a:xfrm>
            <a:off x="4654296" y="1480304"/>
            <a:ext cx="6903720" cy="389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43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3A636-CE48-A6FA-846C-E7563758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Recommendations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383E6-E94C-FCAC-F8DA-059A9E67F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522229" cy="33206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/>
              <a:t>Regional themes</a:t>
            </a:r>
          </a:p>
          <a:p>
            <a:pPr lvl="1"/>
            <a:r>
              <a:rPr lang="en-US" sz="1600" dirty="0"/>
              <a:t>Housing as a support for business district improvements</a:t>
            </a:r>
          </a:p>
          <a:p>
            <a:pPr lvl="1"/>
            <a:r>
              <a:rPr lang="en-US" sz="1600" dirty="0"/>
              <a:t>Protect existing, particularly senior, owners</a:t>
            </a:r>
          </a:p>
          <a:p>
            <a:pPr lvl="1"/>
            <a:r>
              <a:rPr lang="en-US" sz="1600" dirty="0"/>
              <a:t>Revitalize existing stock</a:t>
            </a:r>
          </a:p>
          <a:p>
            <a:pPr lvl="1"/>
            <a:r>
              <a:rPr lang="en-US" sz="1600" dirty="0"/>
              <a:t>Ensure housing options for next generation</a:t>
            </a:r>
          </a:p>
          <a:p>
            <a:pPr lvl="1"/>
            <a:r>
              <a:rPr lang="en-US" sz="1600" dirty="0"/>
              <a:t>Proactive zoning</a:t>
            </a:r>
          </a:p>
          <a:p>
            <a:pPr lvl="1"/>
            <a:r>
              <a:rPr lang="en-US" sz="1600" dirty="0"/>
              <a:t>Reuse of obsolete real estate</a:t>
            </a:r>
          </a:p>
          <a:p>
            <a:pPr lvl="1"/>
            <a:r>
              <a:rPr lang="en-US" sz="1600" dirty="0"/>
              <a:t>Code enforcement AND home repair programs</a:t>
            </a:r>
          </a:p>
          <a:p>
            <a:r>
              <a:rPr lang="en-US" sz="1600" dirty="0"/>
              <a:t>Individual issues</a:t>
            </a:r>
          </a:p>
          <a:p>
            <a:pPr lvl="1"/>
            <a:r>
              <a:rPr lang="en-US" sz="1600" dirty="0"/>
              <a:t>Infrastructure issues</a:t>
            </a:r>
          </a:p>
          <a:p>
            <a:pPr lvl="1"/>
            <a:r>
              <a:rPr lang="en-US" sz="1600" dirty="0"/>
              <a:t>Site opportunities</a:t>
            </a:r>
          </a:p>
        </p:txBody>
      </p:sp>
      <p:pic>
        <p:nvPicPr>
          <p:cNvPr id="10" name="Content Placeholder 9" descr="A picture containing sky, outdoor, tree, building&#10;&#10;Description automatically generated">
            <a:extLst>
              <a:ext uri="{FF2B5EF4-FFF2-40B4-BE49-F238E27FC236}">
                <a16:creationId xmlns:a16="http://schemas.microsoft.com/office/drawing/2014/main" id="{9179CF76-9BFE-F068-619E-F32AA57CFA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21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3312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A3ED-7988-43FA-8406-88CECF9A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Revamp Code Enforcement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516D8-A43A-8CEC-1B2E-E8ABE3D2E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41" y="5035234"/>
            <a:ext cx="2234564" cy="1675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80010-5AA4-57C2-FCFB-6AE446E16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-672" r="-617" b="672"/>
          <a:stretch/>
        </p:blipFill>
        <p:spPr>
          <a:xfrm>
            <a:off x="7079073" y="1225081"/>
            <a:ext cx="3942950" cy="2957213"/>
          </a:xfrm>
          <a:prstGeom prst="rect">
            <a:avLst/>
          </a:prstGeom>
        </p:spPr>
      </p:pic>
      <p:pic>
        <p:nvPicPr>
          <p:cNvPr id="8" name="Picture 7" descr="C:\Users\tcarroll\AppData\Local\Microsoft\Windows\Temporary Internet Files\Content.Outlook\FU1SDE3L\IMG_0056.JPG">
            <a:extLst>
              <a:ext uri="{FF2B5EF4-FFF2-40B4-BE49-F238E27FC236}">
                <a16:creationId xmlns:a16="http://schemas.microsoft.com/office/drawing/2014/main" id="{B2191B6E-9F33-93CE-EE3A-9D785DE30F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83" y="4368007"/>
            <a:ext cx="3409504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0FD5E90-25BA-4894-44F9-F115A60A412E}"/>
              </a:ext>
            </a:extLst>
          </p:cNvPr>
          <p:cNvSpPr/>
          <p:nvPr/>
        </p:nvSpPr>
        <p:spPr>
          <a:xfrm>
            <a:off x="7196366" y="5362575"/>
            <a:ext cx="690334" cy="833672"/>
          </a:xfrm>
          <a:prstGeom prst="ellipse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A284C-6508-BE78-71B0-F06D36F03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86" y="1749189"/>
            <a:ext cx="4066743" cy="305005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A250A4C-5041-92AA-1EFE-5F81FA339FAD}"/>
              </a:ext>
            </a:extLst>
          </p:cNvPr>
          <p:cNvSpPr/>
          <p:nvPr/>
        </p:nvSpPr>
        <p:spPr>
          <a:xfrm>
            <a:off x="7886700" y="4934860"/>
            <a:ext cx="690334" cy="833672"/>
          </a:xfrm>
          <a:prstGeom prst="ellipse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9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3506EE4-17B9-52CC-4C20-AA361CF5E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258413"/>
              </p:ext>
            </p:extLst>
          </p:nvPr>
        </p:nvGraphicFramePr>
        <p:xfrm>
          <a:off x="838200" y="195110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F5D90A25-0F3D-721D-0867-C6BD5285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6" y="210146"/>
            <a:ext cx="1368520" cy="136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E21360-2F0B-B92B-0B5D-1664A290E929}"/>
              </a:ext>
            </a:extLst>
          </p:cNvPr>
          <p:cNvCxnSpPr/>
          <p:nvPr/>
        </p:nvCxnSpPr>
        <p:spPr>
          <a:xfrm>
            <a:off x="8556171" y="5019869"/>
            <a:ext cx="25379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5B6D13A-E1AA-6D59-54E8-21064DD866B4}"/>
              </a:ext>
            </a:extLst>
          </p:cNvPr>
          <p:cNvSpPr txBox="1">
            <a:spLocks/>
          </p:cNvSpPr>
          <p:nvPr/>
        </p:nvSpPr>
        <p:spPr>
          <a:xfrm>
            <a:off x="10589222" y="4357087"/>
            <a:ext cx="1153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  City</a:t>
            </a:r>
          </a:p>
          <a:p>
            <a:endParaRPr lang="en-US" sz="1600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412329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ield with houses in the background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 r="2" b="19661"/>
          <a:stretch/>
        </p:blipFill>
        <p:spPr>
          <a:xfrm>
            <a:off x="190236" y="733374"/>
            <a:ext cx="5799477" cy="2783429"/>
          </a:xfrm>
          <a:prstGeom prst="rect">
            <a:avLst/>
          </a:prstGeom>
        </p:spPr>
      </p:pic>
      <p:pic>
        <p:nvPicPr>
          <p:cNvPr id="8" name="Picture 7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0C2F2981-C92F-EF34-8A40-9C7CB4E68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3" r="-3" b="5135"/>
          <a:stretch/>
        </p:blipFill>
        <p:spPr>
          <a:xfrm>
            <a:off x="6191622" y="733374"/>
            <a:ext cx="5796945" cy="2783429"/>
          </a:xfrm>
          <a:prstGeom prst="rect">
            <a:avLst/>
          </a:prstGeom>
        </p:spPr>
      </p:pic>
      <p:pic>
        <p:nvPicPr>
          <p:cNvPr id="2" name="Picture 1" descr="A group of people wearing hardhats and shovels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t="5001" r="2" b="22861"/>
          <a:stretch/>
        </p:blipFill>
        <p:spPr>
          <a:xfrm>
            <a:off x="198929" y="3699660"/>
            <a:ext cx="5799477" cy="2792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1" r="-3" b="9615"/>
          <a:stretch/>
        </p:blipFill>
        <p:spPr>
          <a:xfrm>
            <a:off x="6191622" y="3699660"/>
            <a:ext cx="5796945" cy="279262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5BF1A2-737E-55C6-6293-47A6AB9C4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384" y="8846"/>
            <a:ext cx="8758106" cy="541671"/>
          </a:xfrm>
        </p:spPr>
        <p:txBody>
          <a:bodyPr>
            <a:normAutofit/>
          </a:bodyPr>
          <a:lstStyle/>
          <a:p>
            <a:pPr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  <a:ea typeface="Calibri" panose="020F0502020204030204" pitchFamily="34" charset="0"/>
              </a:rPr>
              <a:t>Land Assemblage</a:t>
            </a:r>
            <a:endParaRPr lang="en-US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tcarroll\AppData\Local\Microsoft\Windows\Temporary Internet Files\Content.Outlook\T2S15KSJ\IMG_3113 (002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/>
          <a:stretch/>
        </p:blipFill>
        <p:spPr bwMode="auto">
          <a:xfrm>
            <a:off x="192386" y="1546139"/>
            <a:ext cx="5590576" cy="4714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tcarroll\AppData\Local\Microsoft\Windows\Temporary Internet Files\Content.Outlook\T2S15KSJ\IMG_41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/>
          <a:stretch/>
        </p:blipFill>
        <p:spPr bwMode="auto">
          <a:xfrm>
            <a:off x="5975349" y="1546139"/>
            <a:ext cx="5664716" cy="4714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2133601" y="4814048"/>
            <a:ext cx="1299882" cy="81578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97155" y="4912658"/>
            <a:ext cx="1362634" cy="82475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03909" y="481123"/>
            <a:ext cx="8758106" cy="541671"/>
          </a:xfrm>
        </p:spPr>
        <p:txBody>
          <a:bodyPr>
            <a:noAutofit/>
          </a:bodyPr>
          <a:lstStyle/>
          <a:p>
            <a:pPr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j-lt"/>
                <a:ea typeface="Calibri" panose="020F0502020204030204" pitchFamily="34" charset="0"/>
              </a:rPr>
              <a:t>Densification</a:t>
            </a:r>
            <a:endParaRPr lang="en-US" sz="3600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5CBD6-C6BB-2102-2685-2A4C444B2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17529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D21A2D-6775-89F3-84A8-5421EE5B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Inclusivity, Affordable Housing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14762-A474-3570-5CB5-E318DDC68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6" r="20951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469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FA89FB-11C6-7ED6-3EAC-E708DA4C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ChangingGround.org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8D9EFB6-530C-1DD2-A88A-E0C934F34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38" t="4722" r="1506"/>
          <a:stretch/>
        </p:blipFill>
        <p:spPr>
          <a:xfrm>
            <a:off x="4654296" y="1040383"/>
            <a:ext cx="7214616" cy="47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1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5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Land Readjustment: Changingground.org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D3CA0-0C16-FB38-0804-AADA4878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32" y="2642616"/>
            <a:ext cx="3765831" cy="3605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34D28-698B-45BB-7C95-B20129790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767" y="2642616"/>
            <a:ext cx="4085874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57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7772A-17F6-5622-F915-D27CB8B16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8A7CC-48D6-1147-6C68-E574C2F9C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41" name="Rectangle 3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ame 3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66C8B-4B71-E41C-81D3-F84CED63B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4201466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80808"/>
                </a:solidFill>
                <a:latin typeface="Garamond" panose="02020404030301010803" pitchFamily="18" charset="0"/>
              </a:rPr>
              <a:t>Legacy Land Uses</a:t>
            </a:r>
          </a:p>
        </p:txBody>
      </p:sp>
    </p:spTree>
    <p:extLst>
      <p:ext uri="{BB962C8B-B14F-4D97-AF65-F5344CB8AC3E}">
        <p14:creationId xmlns:p14="http://schemas.microsoft.com/office/powerpoint/2010/main" val="3957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06507-728C-426B-81E5-EE5E1F13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Garamond" panose="02020404030301010803" pitchFamily="18" charset="0"/>
              </a:rPr>
              <a:t>New Urbanism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53045-383C-438D-6DAF-68738B431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3" t="14445" r="29297" b="9166"/>
          <a:stretch/>
        </p:blipFill>
        <p:spPr>
          <a:xfrm>
            <a:off x="1274736" y="424328"/>
            <a:ext cx="3930578" cy="397393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1075A-7E2D-1142-BB4B-FD48D9B35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822" t="12113" r="29561" b="9522"/>
          <a:stretch/>
        </p:blipFill>
        <p:spPr>
          <a:xfrm>
            <a:off x="7076044" y="424328"/>
            <a:ext cx="3751861" cy="397393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01A4B8D-D7CD-A2D9-561F-E0DF0BD28DF4}"/>
              </a:ext>
            </a:extLst>
          </p:cNvPr>
          <p:cNvSpPr/>
          <p:nvPr/>
        </p:nvSpPr>
        <p:spPr>
          <a:xfrm>
            <a:off x="4379976" y="5010912"/>
            <a:ext cx="6976872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>
                <a:solidFill>
                  <a:schemeClr val="bg1"/>
                </a:solidFill>
                <a:latin typeface="Garamond" panose="02020404030301010803" pitchFamily="18" charset="0"/>
              </a:rPr>
              <a:t>Through urbanization of larger suburban properties with a denser, walkable, synergistic mix of uses and housing types, more significant reductions in carbon emissions, gains in social capital and public health, and changes to systemic growth patterns can be achieved.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>
                <a:solidFill>
                  <a:schemeClr val="bg1"/>
                </a:solidFill>
                <a:latin typeface="Garamond" panose="02020404030301010803" pitchFamily="18" charset="0"/>
              </a:rPr>
              <a:t>    Dunham-Jones, Ellen, and Williamson, June. (2009) </a:t>
            </a:r>
            <a:r>
              <a:rPr lang="en-US" sz="1300" dirty="0" err="1">
                <a:solidFill>
                  <a:schemeClr val="bg1"/>
                </a:solidFill>
                <a:latin typeface="Garamond" panose="02020404030301010803" pitchFamily="18" charset="0"/>
              </a:rPr>
              <a:t>Retroffitting</a:t>
            </a:r>
            <a:r>
              <a:rPr lang="en-US" sz="1300" dirty="0">
                <a:solidFill>
                  <a:schemeClr val="bg1"/>
                </a:solidFill>
                <a:latin typeface="Garamond" panose="02020404030301010803" pitchFamily="18" charset="0"/>
              </a:rPr>
              <a:t> Suburbia. </a:t>
            </a:r>
            <a:r>
              <a:rPr lang="en-US" sz="1300" i="1" dirty="0">
                <a:solidFill>
                  <a:schemeClr val="bg1"/>
                </a:solidFill>
                <a:latin typeface="Garamond" panose="02020404030301010803" pitchFamily="18" charset="0"/>
              </a:rPr>
              <a:t>Urban Land</a:t>
            </a:r>
            <a:r>
              <a:rPr lang="en-US" sz="1300" dirty="0">
                <a:solidFill>
                  <a:schemeClr val="bg1"/>
                </a:solidFill>
                <a:latin typeface="Garamond" panose="02020404030301010803" pitchFamily="18" charset="0"/>
              </a:rPr>
              <a:t>, June 2009.</a:t>
            </a:r>
            <a:endParaRPr lang="en-US" sz="1300" dirty="0"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98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age result for richard florida"/>
          <p:cNvSpPr>
            <a:spLocks noChangeAspect="1" noChangeArrowheads="1"/>
          </p:cNvSpPr>
          <p:nvPr/>
        </p:nvSpPr>
        <p:spPr bwMode="auto">
          <a:xfrm>
            <a:off x="1299175" y="11159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23068" y="751429"/>
            <a:ext cx="81801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“The solution as much the same for the suburban dimension of the New Urban Crisis as it is for the urban one: more and better urbanism. Overcoming the crisis of the suburbs and restoring their economic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prosperity requires that suburbs become denser, greener, more mixed-use, and more connected </a:t>
            </a:r>
            <a:r>
              <a:rPr lang="en-US" sz="20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 the urban centers via transit.”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034216" y="3534948"/>
            <a:ext cx="56964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“One thing is certain: if we do nothing, today’s urban crisis will only worsen and deepen. </a:t>
            </a:r>
            <a:r>
              <a:rPr lang="en-US" sz="20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gap between the winners of winner-take-all urbanism and the rest will widen….Our suburbs will grow poorer, more economically distressed, and more unequal.”</a:t>
            </a:r>
          </a:p>
          <a:p>
            <a:r>
              <a:rPr lang="en-US" sz="20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</a:t>
            </a:r>
          </a:p>
          <a:p>
            <a:r>
              <a:rPr lang="en-US" sz="20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-Richard Florida, 2017</a:t>
            </a:r>
          </a:p>
          <a:p>
            <a:r>
              <a:rPr lang="en-US" sz="20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(emphasis added) 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/>
          <a:stretch/>
        </p:blipFill>
        <p:spPr>
          <a:xfrm>
            <a:off x="642551" y="2791602"/>
            <a:ext cx="4756311" cy="35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3A636-CE48-A6FA-846C-E7563758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Questions?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383E6-E94C-FCAC-F8DA-059A9E67F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871982"/>
            <a:ext cx="478245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Thank you.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AB3245-9FEF-6F68-ED03-6008082DD1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07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105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The 1950s - American Culture &amp; Society - HISTORY">
            <a:extLst>
              <a:ext uri="{FF2B5EF4-FFF2-40B4-BE49-F238E27FC236}">
                <a16:creationId xmlns:a16="http://schemas.microsoft.com/office/drawing/2014/main" id="{AF9B5C68-1C72-4573-5226-99C4762F9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ave It to Beaver': Where Did The Cleaver Family Live?">
            <a:extLst>
              <a:ext uri="{FF2B5EF4-FFF2-40B4-BE49-F238E27FC236}">
                <a16:creationId xmlns:a16="http://schemas.microsoft.com/office/drawing/2014/main" id="{8D0A45B9-0BE8-BDB8-DAD6-F0889DD09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771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 Things You May Not Know About 'The Wonder Years' - Biography">
            <a:extLst>
              <a:ext uri="{FF2B5EF4-FFF2-40B4-BE49-F238E27FC236}">
                <a16:creationId xmlns:a16="http://schemas.microsoft.com/office/drawing/2014/main" id="{7DA04A4C-99C3-A2FA-0266-8B6893008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2" r="13800" b="2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ryland and Virginia to rebuild and widen the American Legion Bridge,  governors say - The Washington Post">
            <a:extLst>
              <a:ext uri="{FF2B5EF4-FFF2-40B4-BE49-F238E27FC236}">
                <a16:creationId xmlns:a16="http://schemas.microsoft.com/office/drawing/2014/main" id="{940743E6-5C34-90A4-817B-06464B76A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r="14004" b="3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erican Suburbia,suburban history,post-war american suburbs,growth of  suburbs,suburban homeowners,suburban homemakers,1950s america">
            <a:extLst>
              <a:ext uri="{FF2B5EF4-FFF2-40B4-BE49-F238E27FC236}">
                <a16:creationId xmlns:a16="http://schemas.microsoft.com/office/drawing/2014/main" id="{1C77BA4D-D665-0E2E-9621-DEFEECB8C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7" r="1" b="1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Rectangle 105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B4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21E37F-2308-CACA-D560-77BF28B4C598}"/>
              </a:ext>
            </a:extLst>
          </p:cNvPr>
          <p:cNvSpPr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First suburbs become “ringed-in”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45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esperate Housewives: soapy, superbly acted and still fun, nearly 20 years  on | Television | The Guardian">
            <a:extLst>
              <a:ext uri="{FF2B5EF4-FFF2-40B4-BE49-F238E27FC236}">
                <a16:creationId xmlns:a16="http://schemas.microsoft.com/office/drawing/2014/main" id="{BB230738-3362-5A4D-9A66-3A4FC236F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4731" b="-2"/>
          <a:stretch/>
        </p:blipFill>
        <p:spPr bwMode="auto">
          <a:xfrm>
            <a:off x="6887044" y="-1"/>
            <a:ext cx="4661488" cy="310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ere Is Wisteria Lane in 'Desperate Housewives'?">
            <a:extLst>
              <a:ext uri="{FF2B5EF4-FFF2-40B4-BE49-F238E27FC236}">
                <a16:creationId xmlns:a16="http://schemas.microsoft.com/office/drawing/2014/main" id="{70D5B758-5292-DA3E-642C-2E6DEBD92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5"/>
          <a:stretch/>
        </p:blipFill>
        <p:spPr bwMode="auto">
          <a:xfrm>
            <a:off x="6726178" y="4031183"/>
            <a:ext cx="4822355" cy="282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burgatory - Rotten Tomatoes">
            <a:extLst>
              <a:ext uri="{FF2B5EF4-FFF2-40B4-BE49-F238E27FC236}">
                <a16:creationId xmlns:a16="http://schemas.microsoft.com/office/drawing/2014/main" id="{FA3A8B4D-5609-6CCF-80BB-BF86BFA17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7" r="1" b="3226"/>
          <a:stretch/>
        </p:blipFill>
        <p:spPr bwMode="auto"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Goldbergs': Back to the '80s and totally gagging on ABC - The  Washington Post">
            <a:extLst>
              <a:ext uri="{FF2B5EF4-FFF2-40B4-BE49-F238E27FC236}">
                <a16:creationId xmlns:a16="http://schemas.microsoft.com/office/drawing/2014/main" id="{538F5B35-AE5A-9C88-9926-CCCABC858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735"/>
          <a:stretch/>
        </p:blipFill>
        <p:spPr bwMode="auto">
          <a:xfrm>
            <a:off x="643468" y="4080064"/>
            <a:ext cx="4614333" cy="21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A70D11-441C-03E5-7711-223FC05F310E}"/>
              </a:ext>
            </a:extLst>
          </p:cNvPr>
          <p:cNvSpPr/>
          <p:nvPr/>
        </p:nvSpPr>
        <p:spPr>
          <a:xfrm>
            <a:off x="5615007" y="3367863"/>
            <a:ext cx="7205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Giving way to contemporary, outer-ring suburbs</a:t>
            </a:r>
          </a:p>
          <a:p>
            <a:endParaRPr lang="en-US" dirty="0">
              <a:solidFill>
                <a:srgbClr val="2E74B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7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37F11-D740-7B31-82ED-5EEC4852B998}"/>
              </a:ext>
            </a:extLst>
          </p:cNvPr>
          <p:cNvSpPr/>
          <p:nvPr/>
        </p:nvSpPr>
        <p:spPr>
          <a:xfrm>
            <a:off x="669036" y="2055813"/>
            <a:ext cx="484385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“If current trends persist for many first suburbs, these areas could look a lot more distressed over the next two decades. Now is the time to alter metropolitan policy.”</a:t>
            </a:r>
            <a:r>
              <a:rPr lang="en-US" sz="2400" dirty="0">
                <a:solidFill>
                  <a:srgbClr val="F4B08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  <a:p>
            <a:endParaRPr lang="en-US" sz="2400" dirty="0">
              <a:solidFill>
                <a:srgbClr val="2E74B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Robert </a:t>
            </a:r>
            <a:r>
              <a:rPr lang="en-US" sz="2400" dirty="0" err="1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Puentes</a:t>
            </a:r>
            <a:r>
              <a:rPr lang="en-US" sz="24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David Warren </a:t>
            </a:r>
          </a:p>
          <a:p>
            <a:r>
              <a:rPr lang="en-US" sz="24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The Brookings Institute, 2006</a:t>
            </a:r>
          </a:p>
          <a:p>
            <a:endParaRPr lang="en-US" dirty="0">
              <a:solidFill>
                <a:srgbClr val="2E74B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C:\Users\tcarroll\AppData\Local\Microsoft\Windows\Temporary Internet Files\Content.Outlook\6T3Q9745\CityLocator1d.png">
            <a:extLst>
              <a:ext uri="{FF2B5EF4-FFF2-40B4-BE49-F238E27FC236}">
                <a16:creationId xmlns:a16="http://schemas.microsoft.com/office/drawing/2014/main" id="{980B9923-FC4E-B345-87D9-DB0AD5B5EE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39" y="1756551"/>
            <a:ext cx="5943600" cy="447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66166-6C83-3B2E-BD8A-523C46B26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59" y="5310750"/>
            <a:ext cx="2185463" cy="122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4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7BACD2-2D0D-714B-8F02-8CF5C28B8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r="-1" b="200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363721-9B6B-BEE8-D362-5BE7A5D79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“…today, more Americans live below the poverty line in suburbs than in the nation’s big cities.” </a:t>
            </a:r>
          </a:p>
          <a:p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“As poverty spread into more and different places in suburbia, it did not disperse evenly.”</a:t>
            </a:r>
          </a:p>
          <a:p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“These shifts accompanied the emergence of a growing number of extremely poor neighborhoods in suburbia.”</a:t>
            </a:r>
          </a:p>
          <a:p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“By 2010, one in three Americans was poor or near poor, meaning that 104 million people lived below twice the federal poverty line—23 million more than in 2000.” </a:t>
            </a:r>
          </a:p>
        </p:txBody>
      </p:sp>
    </p:spTree>
    <p:extLst>
      <p:ext uri="{BB962C8B-B14F-4D97-AF65-F5344CB8AC3E}">
        <p14:creationId xmlns:p14="http://schemas.microsoft.com/office/powerpoint/2010/main" val="385975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Suburbanization of Poverty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5A033B-CB1E-5553-6576-7D2475F77271}"/>
              </a:ext>
            </a:extLst>
          </p:cNvPr>
          <p:cNvGraphicFramePr>
            <a:graphicFrameLocks noGrp="1"/>
          </p:cNvGraphicFramePr>
          <p:nvPr/>
        </p:nvGraphicFramePr>
        <p:xfrm>
          <a:off x="5469923" y="110526"/>
          <a:ext cx="6137191" cy="6647913"/>
        </p:xfrm>
        <a:graphic>
          <a:graphicData uri="http://schemas.openxmlformats.org/drawingml/2006/table">
            <a:tbl>
              <a:tblPr/>
              <a:tblGrid>
                <a:gridCol w="135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5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65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10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Community</a:t>
                      </a: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1999 Poverty Rate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2017 Poverty Rate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Change in Poverty Rate, 1999-2017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Mariemont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-2.70%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Amberley Village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</a:rPr>
                        <a:t>-0.20%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Wyoming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Madeira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Blue Ash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Montgomery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Newtown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Evendale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North Bend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2.20%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Glendale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Deer Park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Indian Hill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Terrace Park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Fairfax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Cleves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0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St. Bernard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0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Silverton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14.60%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Addyston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17.00%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Reading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7.30%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6.20%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Woodlawn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17.40%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Sharonville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Greenhills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Lockland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26.50%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35.60%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Norwood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22.00%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40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Springdale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40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Forest Park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16.40%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Golf Manor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21.20%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Arlington Heights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15.90%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Mt. Healthy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19.40%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North College Hill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19.20%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10.50%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Elmwood Place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30.00%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11.00%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8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Lincoln Heights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29.90%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41.80%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11.90%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840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Cheviot</a:t>
                      </a:r>
                    </a:p>
                  </a:txBody>
                  <a:tcPr marL="5622" marR="5622" marT="562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7.60%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20.70%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13.10%</a:t>
                      </a:r>
                    </a:p>
                  </a:txBody>
                  <a:tcPr marL="5622" marR="5622" marT="562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E16729-0C4F-2EC2-ADF6-399FC276D060}"/>
              </a:ext>
            </a:extLst>
          </p:cNvPr>
          <p:cNvCxnSpPr/>
          <p:nvPr/>
        </p:nvCxnSpPr>
        <p:spPr>
          <a:xfrm>
            <a:off x="5469259" y="2874117"/>
            <a:ext cx="0" cy="4129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0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D6B6C-C285-424B-A749-4AD8AF49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The Divergence of First Suburbs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1565E-32DC-6131-0330-ED54F582B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8" t="14650" r="30438" b="57766"/>
          <a:stretch/>
        </p:blipFill>
        <p:spPr>
          <a:xfrm>
            <a:off x="1137074" y="2060651"/>
            <a:ext cx="10643654" cy="3825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41133-F7A0-E5B0-D9F3-B491BC21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8" t="14650" r="30438" b="57766"/>
          <a:stretch/>
        </p:blipFill>
        <p:spPr>
          <a:xfrm>
            <a:off x="1289474" y="2213051"/>
            <a:ext cx="10643654" cy="38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43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2918</TotalTime>
  <Words>2178</Words>
  <Application>Microsoft Office PowerPoint</Application>
  <PresentationFormat>Widescreen</PresentationFormat>
  <Paragraphs>752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Affordable Housing in  Rising Cost Markets: Hamilton County, Ohio</vt:lpstr>
      <vt:lpstr>Panelists</vt:lpstr>
      <vt:lpstr>Overview</vt:lpstr>
      <vt:lpstr>PowerPoint Presentation</vt:lpstr>
      <vt:lpstr>PowerPoint Presentation</vt:lpstr>
      <vt:lpstr>Overview</vt:lpstr>
      <vt:lpstr>PowerPoint Presentation</vt:lpstr>
      <vt:lpstr>The Suburbanization of Poverty</vt:lpstr>
      <vt:lpstr>The Divergence of First Suburbs</vt:lpstr>
      <vt:lpstr>The Suburbanization of Poverty</vt:lpstr>
      <vt:lpstr>PowerPoint Presentation</vt:lpstr>
      <vt:lpstr>The Divergence of First Suburbs</vt:lpstr>
      <vt:lpstr>PowerPoint Presentation</vt:lpstr>
      <vt:lpstr>Housing As Your Biggest Asset </vt:lpstr>
      <vt:lpstr>Three impactful studies focused attention</vt:lpstr>
      <vt:lpstr>Hamilton County’s Response</vt:lpstr>
      <vt:lpstr>Hamilton County’s Response cont.</vt:lpstr>
      <vt:lpstr>Communities Self-Selected </vt:lpstr>
      <vt:lpstr>Hamilton County’s Response cont. </vt:lpstr>
      <vt:lpstr>Use of CDBG Funds</vt:lpstr>
      <vt:lpstr>Use of HOME Funds</vt:lpstr>
      <vt:lpstr>Hamilton County’s ARPA Funding</vt:lpstr>
      <vt:lpstr>Housing Action Plans</vt:lpstr>
      <vt:lpstr>Market Dynamics in Cheviot</vt:lpstr>
      <vt:lpstr>Process</vt:lpstr>
      <vt:lpstr>Collaboration</vt:lpstr>
      <vt:lpstr>Data</vt:lpstr>
      <vt:lpstr>Recommendations</vt:lpstr>
      <vt:lpstr>Revamp Code Enforcement </vt:lpstr>
      <vt:lpstr>PowerPoint Presentation</vt:lpstr>
      <vt:lpstr>PowerPoint Presentation</vt:lpstr>
      <vt:lpstr>Inclusivity, Affordable Housing</vt:lpstr>
      <vt:lpstr>ChangingGround.org</vt:lpstr>
      <vt:lpstr>Land Readjustment: Changingground.org</vt:lpstr>
      <vt:lpstr>PowerPoint Presentation</vt:lpstr>
      <vt:lpstr>New Urbanism</vt:lpstr>
      <vt:lpstr>PowerPoint Presentation</vt:lpstr>
      <vt:lpstr>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Affordable housing in suburban Hamilton County</dc:title>
  <dc:creator>Blume, Elizabeth</dc:creator>
  <cp:lastModifiedBy>Joy Pierson</cp:lastModifiedBy>
  <cp:revision>18</cp:revision>
  <dcterms:created xsi:type="dcterms:W3CDTF">2022-12-16T16:32:08Z</dcterms:created>
  <dcterms:modified xsi:type="dcterms:W3CDTF">2023-01-24T00:29:49Z</dcterms:modified>
</cp:coreProperties>
</file>