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6"/>
  </p:notesMasterIdLst>
  <p:sldIdLst>
    <p:sldId id="256" r:id="rId2"/>
    <p:sldId id="257" r:id="rId3"/>
    <p:sldId id="304" r:id="rId4"/>
    <p:sldId id="326" r:id="rId5"/>
    <p:sldId id="301" r:id="rId6"/>
    <p:sldId id="302" r:id="rId7"/>
    <p:sldId id="306" r:id="rId8"/>
    <p:sldId id="305" r:id="rId9"/>
    <p:sldId id="307" r:id="rId10"/>
    <p:sldId id="309" r:id="rId11"/>
    <p:sldId id="310" r:id="rId12"/>
    <p:sldId id="311" r:id="rId13"/>
    <p:sldId id="324" r:id="rId14"/>
    <p:sldId id="325" r:id="rId15"/>
    <p:sldId id="327" r:id="rId16"/>
    <p:sldId id="312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13" r:id="rId25"/>
    <p:sldId id="314" r:id="rId26"/>
    <p:sldId id="315" r:id="rId27"/>
    <p:sldId id="335" r:id="rId28"/>
    <p:sldId id="316" r:id="rId29"/>
    <p:sldId id="336" r:id="rId30"/>
    <p:sldId id="318" r:id="rId31"/>
    <p:sldId id="337" r:id="rId32"/>
    <p:sldId id="338" r:id="rId33"/>
    <p:sldId id="339" r:id="rId34"/>
    <p:sldId id="340" r:id="rId35"/>
    <p:sldId id="341" r:id="rId36"/>
    <p:sldId id="319" r:id="rId37"/>
    <p:sldId id="342" r:id="rId38"/>
    <p:sldId id="343" r:id="rId39"/>
    <p:sldId id="322" r:id="rId40"/>
    <p:sldId id="344" r:id="rId41"/>
    <p:sldId id="345" r:id="rId42"/>
    <p:sldId id="346" r:id="rId43"/>
    <p:sldId id="323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5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073CF-56A9-4706-BFFA-915D4B6C56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E7C3EC-DB92-4E50-8AA9-31F125AC3EA8}">
      <dgm:prSet/>
      <dgm:spPr/>
      <dgm:t>
        <a:bodyPr/>
        <a:lstStyle/>
        <a:p>
          <a:r>
            <a:rPr lang="en-US" dirty="0"/>
            <a:t>What is the Capacity of the Collaborative Applicant (CA)? The UFA must also be the CA.</a:t>
          </a:r>
        </a:p>
      </dgm:t>
    </dgm:pt>
    <dgm:pt modelId="{9C795F7D-B419-4F48-8F8D-EB9BE579501A}" type="parTrans" cxnId="{FF97D2F0-0415-402A-9C26-0D968BF9BDF8}">
      <dgm:prSet/>
      <dgm:spPr/>
      <dgm:t>
        <a:bodyPr/>
        <a:lstStyle/>
        <a:p>
          <a:endParaRPr lang="en-US"/>
        </a:p>
      </dgm:t>
    </dgm:pt>
    <dgm:pt modelId="{1481D227-2432-44D1-B7B9-A999F4EA3447}" type="sibTrans" cxnId="{FF97D2F0-0415-402A-9C26-0D968BF9BDF8}">
      <dgm:prSet/>
      <dgm:spPr/>
      <dgm:t>
        <a:bodyPr/>
        <a:lstStyle/>
        <a:p>
          <a:endParaRPr lang="en-US"/>
        </a:p>
      </dgm:t>
    </dgm:pt>
    <dgm:pt modelId="{935BF0A6-2B1F-44F1-B780-84370A6D9757}">
      <dgm:prSet/>
      <dgm:spPr/>
      <dgm:t>
        <a:bodyPr/>
        <a:lstStyle/>
        <a:p>
          <a:r>
            <a:rPr lang="en-US" dirty="0"/>
            <a:t>Does the CoC buy into the UFA model? Does the CA’s organizational structure support it?</a:t>
          </a:r>
        </a:p>
      </dgm:t>
    </dgm:pt>
    <dgm:pt modelId="{6D453D6E-5EF2-4F4B-842A-2E87EDCCE04F}" type="parTrans" cxnId="{B42AAF69-9A7A-4964-9C50-32E2BBC23614}">
      <dgm:prSet/>
      <dgm:spPr/>
      <dgm:t>
        <a:bodyPr/>
        <a:lstStyle/>
        <a:p>
          <a:endParaRPr lang="en-US"/>
        </a:p>
      </dgm:t>
    </dgm:pt>
    <dgm:pt modelId="{3041BAE5-510A-4167-8CBA-D7041173CFFB}" type="sibTrans" cxnId="{B42AAF69-9A7A-4964-9C50-32E2BBC23614}">
      <dgm:prSet/>
      <dgm:spPr/>
      <dgm:t>
        <a:bodyPr/>
        <a:lstStyle/>
        <a:p>
          <a:endParaRPr lang="en-US"/>
        </a:p>
      </dgm:t>
    </dgm:pt>
    <dgm:pt modelId="{8043E0E6-B204-42A2-890B-E9F9192401E8}">
      <dgm:prSet/>
      <dgm:spPr/>
      <dgm:t>
        <a:bodyPr/>
        <a:lstStyle/>
        <a:p>
          <a:r>
            <a:rPr lang="en-US" dirty="0"/>
            <a:t>How much in funding is being left on the table under current structure (CoC agencies receiving direct grants from HUD).</a:t>
          </a:r>
        </a:p>
      </dgm:t>
    </dgm:pt>
    <dgm:pt modelId="{7E126614-86C4-4DC6-8733-44933456DC9D}" type="parTrans" cxnId="{DF01B8C2-2275-4FC9-9D4B-3330A0114C5F}">
      <dgm:prSet/>
      <dgm:spPr/>
      <dgm:t>
        <a:bodyPr/>
        <a:lstStyle/>
        <a:p>
          <a:endParaRPr lang="en-US"/>
        </a:p>
      </dgm:t>
    </dgm:pt>
    <dgm:pt modelId="{45C907B3-CDD6-4F3D-8DDC-CD2E9C7A736F}" type="sibTrans" cxnId="{DF01B8C2-2275-4FC9-9D4B-3330A0114C5F}">
      <dgm:prSet/>
      <dgm:spPr/>
      <dgm:t>
        <a:bodyPr/>
        <a:lstStyle/>
        <a:p>
          <a:endParaRPr lang="en-US"/>
        </a:p>
      </dgm:t>
    </dgm:pt>
    <dgm:pt modelId="{F721109A-0DFB-4790-A303-950BA096D8FC}">
      <dgm:prSet/>
      <dgm:spPr/>
      <dgm:t>
        <a:bodyPr/>
        <a:lstStyle/>
        <a:p>
          <a:r>
            <a:rPr lang="en-US" dirty="0"/>
            <a:t>From a budget perspective, can the UFA operate on 3% of Annual Renewal Demand?</a:t>
          </a:r>
        </a:p>
      </dgm:t>
    </dgm:pt>
    <dgm:pt modelId="{890262C1-C2B7-49DD-AD37-EA825A1B5ACD}" type="parTrans" cxnId="{07DC35DD-9ADC-48BC-AAF6-7E9E5DEC0FF3}">
      <dgm:prSet/>
      <dgm:spPr/>
      <dgm:t>
        <a:bodyPr/>
        <a:lstStyle/>
        <a:p>
          <a:endParaRPr lang="en-US"/>
        </a:p>
      </dgm:t>
    </dgm:pt>
    <dgm:pt modelId="{35CE6414-DA25-4993-9D81-A8D4519B6426}" type="sibTrans" cxnId="{07DC35DD-9ADC-48BC-AAF6-7E9E5DEC0FF3}">
      <dgm:prSet/>
      <dgm:spPr/>
      <dgm:t>
        <a:bodyPr/>
        <a:lstStyle/>
        <a:p>
          <a:endParaRPr lang="en-US"/>
        </a:p>
      </dgm:t>
    </dgm:pt>
    <dgm:pt modelId="{98C2BC28-3692-4602-86DE-2AAAA2CA8236}" type="pres">
      <dgm:prSet presAssocID="{027073CF-56A9-4706-BFFA-915D4B6C5624}" presName="root" presStyleCnt="0">
        <dgm:presLayoutVars>
          <dgm:dir/>
          <dgm:resizeHandles val="exact"/>
        </dgm:presLayoutVars>
      </dgm:prSet>
      <dgm:spPr/>
    </dgm:pt>
    <dgm:pt modelId="{788C6B3F-13CB-4A1A-9C78-B5A434388590}" type="pres">
      <dgm:prSet presAssocID="{BFE7C3EC-DB92-4E50-8AA9-31F125AC3EA8}" presName="compNode" presStyleCnt="0"/>
      <dgm:spPr/>
    </dgm:pt>
    <dgm:pt modelId="{D87F6DC8-BDD9-48F3-9167-95F53D10E7D2}" type="pres">
      <dgm:prSet presAssocID="{BFE7C3EC-DB92-4E50-8AA9-31F125AC3EA8}" presName="bgRect" presStyleLbl="bgShp" presStyleIdx="0" presStyleCnt="4"/>
      <dgm:spPr/>
    </dgm:pt>
    <dgm:pt modelId="{7BDC7C57-5284-41CB-86AD-1D61E5253F3B}" type="pres">
      <dgm:prSet presAssocID="{BFE7C3EC-DB92-4E50-8AA9-31F125AC3E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B238C046-E07A-4E79-8AEB-BEFEE9EB4BDC}" type="pres">
      <dgm:prSet presAssocID="{BFE7C3EC-DB92-4E50-8AA9-31F125AC3EA8}" presName="spaceRect" presStyleCnt="0"/>
      <dgm:spPr/>
    </dgm:pt>
    <dgm:pt modelId="{3D6CD4B7-992A-4C9D-A9FB-966D8D106C0F}" type="pres">
      <dgm:prSet presAssocID="{BFE7C3EC-DB92-4E50-8AA9-31F125AC3EA8}" presName="parTx" presStyleLbl="revTx" presStyleIdx="0" presStyleCnt="4">
        <dgm:presLayoutVars>
          <dgm:chMax val="0"/>
          <dgm:chPref val="0"/>
        </dgm:presLayoutVars>
      </dgm:prSet>
      <dgm:spPr/>
    </dgm:pt>
    <dgm:pt modelId="{307BD417-2595-4453-A126-1BC3B10CCE55}" type="pres">
      <dgm:prSet presAssocID="{1481D227-2432-44D1-B7B9-A999F4EA3447}" presName="sibTrans" presStyleCnt="0"/>
      <dgm:spPr/>
    </dgm:pt>
    <dgm:pt modelId="{572D7AE5-F90A-48D3-8E05-05DE81660685}" type="pres">
      <dgm:prSet presAssocID="{935BF0A6-2B1F-44F1-B780-84370A6D9757}" presName="compNode" presStyleCnt="0"/>
      <dgm:spPr/>
    </dgm:pt>
    <dgm:pt modelId="{25FABD25-AF68-4D20-8F69-7E2DE7E8C7DE}" type="pres">
      <dgm:prSet presAssocID="{935BF0A6-2B1F-44F1-B780-84370A6D9757}" presName="bgRect" presStyleLbl="bgShp" presStyleIdx="1" presStyleCnt="4"/>
      <dgm:spPr/>
    </dgm:pt>
    <dgm:pt modelId="{ED95AB7B-95A6-4FEE-B745-FBE6105E570E}" type="pres">
      <dgm:prSet presAssocID="{935BF0A6-2B1F-44F1-B780-84370A6D97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E259FF77-3647-47CC-8E52-557CA48444D2}" type="pres">
      <dgm:prSet presAssocID="{935BF0A6-2B1F-44F1-B780-84370A6D9757}" presName="spaceRect" presStyleCnt="0"/>
      <dgm:spPr/>
    </dgm:pt>
    <dgm:pt modelId="{10AE92FF-351E-4BEC-AAC8-02C71714E4DA}" type="pres">
      <dgm:prSet presAssocID="{935BF0A6-2B1F-44F1-B780-84370A6D9757}" presName="parTx" presStyleLbl="revTx" presStyleIdx="1" presStyleCnt="4">
        <dgm:presLayoutVars>
          <dgm:chMax val="0"/>
          <dgm:chPref val="0"/>
        </dgm:presLayoutVars>
      </dgm:prSet>
      <dgm:spPr/>
    </dgm:pt>
    <dgm:pt modelId="{30F074B4-4CDD-4C2D-802E-91A3A1723150}" type="pres">
      <dgm:prSet presAssocID="{3041BAE5-510A-4167-8CBA-D7041173CFFB}" presName="sibTrans" presStyleCnt="0"/>
      <dgm:spPr/>
    </dgm:pt>
    <dgm:pt modelId="{AAADDF5E-1150-41F3-A060-E5004E784200}" type="pres">
      <dgm:prSet presAssocID="{8043E0E6-B204-42A2-890B-E9F9192401E8}" presName="compNode" presStyleCnt="0"/>
      <dgm:spPr/>
    </dgm:pt>
    <dgm:pt modelId="{A053BCDD-FECD-44A4-99F1-58A474F6D099}" type="pres">
      <dgm:prSet presAssocID="{8043E0E6-B204-42A2-890B-E9F9192401E8}" presName="bgRect" presStyleLbl="bgShp" presStyleIdx="2" presStyleCnt="4"/>
      <dgm:spPr/>
    </dgm:pt>
    <dgm:pt modelId="{F4F091C0-E7D2-410B-A07E-CD17DBE549F9}" type="pres">
      <dgm:prSet presAssocID="{8043E0E6-B204-42A2-890B-E9F9192401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45F29B61-B479-4A02-A682-06645178CC96}" type="pres">
      <dgm:prSet presAssocID="{8043E0E6-B204-42A2-890B-E9F9192401E8}" presName="spaceRect" presStyleCnt="0"/>
      <dgm:spPr/>
    </dgm:pt>
    <dgm:pt modelId="{CA32E91E-74C1-48C5-AE9C-7709DEC2F8F1}" type="pres">
      <dgm:prSet presAssocID="{8043E0E6-B204-42A2-890B-E9F9192401E8}" presName="parTx" presStyleLbl="revTx" presStyleIdx="2" presStyleCnt="4">
        <dgm:presLayoutVars>
          <dgm:chMax val="0"/>
          <dgm:chPref val="0"/>
        </dgm:presLayoutVars>
      </dgm:prSet>
      <dgm:spPr/>
    </dgm:pt>
    <dgm:pt modelId="{B7FB9F1E-FD4E-427A-A72E-B4BD4867AFC0}" type="pres">
      <dgm:prSet presAssocID="{45C907B3-CDD6-4F3D-8DDC-CD2E9C7A736F}" presName="sibTrans" presStyleCnt="0"/>
      <dgm:spPr/>
    </dgm:pt>
    <dgm:pt modelId="{2CC2D29C-0AEE-4C76-ADB8-7BA55ADBB066}" type="pres">
      <dgm:prSet presAssocID="{F721109A-0DFB-4790-A303-950BA096D8FC}" presName="compNode" presStyleCnt="0"/>
      <dgm:spPr/>
    </dgm:pt>
    <dgm:pt modelId="{BB05010B-72BD-4AF2-AA74-497F6FB1826C}" type="pres">
      <dgm:prSet presAssocID="{F721109A-0DFB-4790-A303-950BA096D8FC}" presName="bgRect" presStyleLbl="bgShp" presStyleIdx="3" presStyleCnt="4"/>
      <dgm:spPr/>
    </dgm:pt>
    <dgm:pt modelId="{C2AAAE85-F5BF-4A16-92D6-DDC8FA4776AE}" type="pres">
      <dgm:prSet presAssocID="{F721109A-0DFB-4790-A303-950BA096D8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27CCD55-F51E-4EB3-81C4-929BB16E5C92}" type="pres">
      <dgm:prSet presAssocID="{F721109A-0DFB-4790-A303-950BA096D8FC}" presName="spaceRect" presStyleCnt="0"/>
      <dgm:spPr/>
    </dgm:pt>
    <dgm:pt modelId="{80400DB3-A221-42A6-BC17-74EB48CECAD7}" type="pres">
      <dgm:prSet presAssocID="{F721109A-0DFB-4790-A303-950BA096D8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42AAF69-9A7A-4964-9C50-32E2BBC23614}" srcId="{027073CF-56A9-4706-BFFA-915D4B6C5624}" destId="{935BF0A6-2B1F-44F1-B780-84370A6D9757}" srcOrd="1" destOrd="0" parTransId="{6D453D6E-5EF2-4F4B-842A-2E87EDCCE04F}" sibTransId="{3041BAE5-510A-4167-8CBA-D7041173CFFB}"/>
    <dgm:cxn modelId="{14AA3E50-4F26-420A-A953-65839D007746}" type="presOf" srcId="{BFE7C3EC-DB92-4E50-8AA9-31F125AC3EA8}" destId="{3D6CD4B7-992A-4C9D-A9FB-966D8D106C0F}" srcOrd="0" destOrd="0" presId="urn:microsoft.com/office/officeart/2018/2/layout/IconVerticalSolidList"/>
    <dgm:cxn modelId="{50076D76-7946-4391-AF59-A4D35413237E}" type="presOf" srcId="{F721109A-0DFB-4790-A303-950BA096D8FC}" destId="{80400DB3-A221-42A6-BC17-74EB48CECAD7}" srcOrd="0" destOrd="0" presId="urn:microsoft.com/office/officeart/2018/2/layout/IconVerticalSolidList"/>
    <dgm:cxn modelId="{7BA36EB0-1E6C-427C-B89B-3B8E9536F176}" type="presOf" srcId="{8043E0E6-B204-42A2-890B-E9F9192401E8}" destId="{CA32E91E-74C1-48C5-AE9C-7709DEC2F8F1}" srcOrd="0" destOrd="0" presId="urn:microsoft.com/office/officeart/2018/2/layout/IconVerticalSolidList"/>
    <dgm:cxn modelId="{DF01B8C2-2275-4FC9-9D4B-3330A0114C5F}" srcId="{027073CF-56A9-4706-BFFA-915D4B6C5624}" destId="{8043E0E6-B204-42A2-890B-E9F9192401E8}" srcOrd="2" destOrd="0" parTransId="{7E126614-86C4-4DC6-8733-44933456DC9D}" sibTransId="{45C907B3-CDD6-4F3D-8DDC-CD2E9C7A736F}"/>
    <dgm:cxn modelId="{B52829D8-8AD6-43A9-BE55-8861F08A30BC}" type="presOf" srcId="{935BF0A6-2B1F-44F1-B780-84370A6D9757}" destId="{10AE92FF-351E-4BEC-AAC8-02C71714E4DA}" srcOrd="0" destOrd="0" presId="urn:microsoft.com/office/officeart/2018/2/layout/IconVerticalSolidList"/>
    <dgm:cxn modelId="{07DC35DD-9ADC-48BC-AAF6-7E9E5DEC0FF3}" srcId="{027073CF-56A9-4706-BFFA-915D4B6C5624}" destId="{F721109A-0DFB-4790-A303-950BA096D8FC}" srcOrd="3" destOrd="0" parTransId="{890262C1-C2B7-49DD-AD37-EA825A1B5ACD}" sibTransId="{35CE6414-DA25-4993-9D81-A8D4519B6426}"/>
    <dgm:cxn modelId="{1F50DFE1-6868-403A-A5CA-E895D3857650}" type="presOf" srcId="{027073CF-56A9-4706-BFFA-915D4B6C5624}" destId="{98C2BC28-3692-4602-86DE-2AAAA2CA8236}" srcOrd="0" destOrd="0" presId="urn:microsoft.com/office/officeart/2018/2/layout/IconVerticalSolidList"/>
    <dgm:cxn modelId="{FF97D2F0-0415-402A-9C26-0D968BF9BDF8}" srcId="{027073CF-56A9-4706-BFFA-915D4B6C5624}" destId="{BFE7C3EC-DB92-4E50-8AA9-31F125AC3EA8}" srcOrd="0" destOrd="0" parTransId="{9C795F7D-B419-4F48-8F8D-EB9BE579501A}" sibTransId="{1481D227-2432-44D1-B7B9-A999F4EA3447}"/>
    <dgm:cxn modelId="{A97F2FC9-282D-40A2-B278-93FFA91293B1}" type="presParOf" srcId="{98C2BC28-3692-4602-86DE-2AAAA2CA8236}" destId="{788C6B3F-13CB-4A1A-9C78-B5A434388590}" srcOrd="0" destOrd="0" presId="urn:microsoft.com/office/officeart/2018/2/layout/IconVerticalSolidList"/>
    <dgm:cxn modelId="{A56E47D4-CFC6-4573-8765-BA9E136A490B}" type="presParOf" srcId="{788C6B3F-13CB-4A1A-9C78-B5A434388590}" destId="{D87F6DC8-BDD9-48F3-9167-95F53D10E7D2}" srcOrd="0" destOrd="0" presId="urn:microsoft.com/office/officeart/2018/2/layout/IconVerticalSolidList"/>
    <dgm:cxn modelId="{4AC5167B-DA94-4DBE-BD7F-BD2EE160997B}" type="presParOf" srcId="{788C6B3F-13CB-4A1A-9C78-B5A434388590}" destId="{7BDC7C57-5284-41CB-86AD-1D61E5253F3B}" srcOrd="1" destOrd="0" presId="urn:microsoft.com/office/officeart/2018/2/layout/IconVerticalSolidList"/>
    <dgm:cxn modelId="{6249586B-0CAC-4099-9427-3B431528AD78}" type="presParOf" srcId="{788C6B3F-13CB-4A1A-9C78-B5A434388590}" destId="{B238C046-E07A-4E79-8AEB-BEFEE9EB4BDC}" srcOrd="2" destOrd="0" presId="urn:microsoft.com/office/officeart/2018/2/layout/IconVerticalSolidList"/>
    <dgm:cxn modelId="{7783FCCD-9BB0-4FCC-9AC1-95CFF7DD139B}" type="presParOf" srcId="{788C6B3F-13CB-4A1A-9C78-B5A434388590}" destId="{3D6CD4B7-992A-4C9D-A9FB-966D8D106C0F}" srcOrd="3" destOrd="0" presId="urn:microsoft.com/office/officeart/2018/2/layout/IconVerticalSolidList"/>
    <dgm:cxn modelId="{34E076DC-42F7-4F67-A9C9-908819C6C55F}" type="presParOf" srcId="{98C2BC28-3692-4602-86DE-2AAAA2CA8236}" destId="{307BD417-2595-4453-A126-1BC3B10CCE55}" srcOrd="1" destOrd="0" presId="urn:microsoft.com/office/officeart/2018/2/layout/IconVerticalSolidList"/>
    <dgm:cxn modelId="{6880B353-F4C7-4296-B0E2-CC66FE7623DB}" type="presParOf" srcId="{98C2BC28-3692-4602-86DE-2AAAA2CA8236}" destId="{572D7AE5-F90A-48D3-8E05-05DE81660685}" srcOrd="2" destOrd="0" presId="urn:microsoft.com/office/officeart/2018/2/layout/IconVerticalSolidList"/>
    <dgm:cxn modelId="{D2E54EF6-870D-47C3-A824-E9ADFD0243FD}" type="presParOf" srcId="{572D7AE5-F90A-48D3-8E05-05DE81660685}" destId="{25FABD25-AF68-4D20-8F69-7E2DE7E8C7DE}" srcOrd="0" destOrd="0" presId="urn:microsoft.com/office/officeart/2018/2/layout/IconVerticalSolidList"/>
    <dgm:cxn modelId="{1A8BCF88-F254-497B-9F56-E49DEB13E5EB}" type="presParOf" srcId="{572D7AE5-F90A-48D3-8E05-05DE81660685}" destId="{ED95AB7B-95A6-4FEE-B745-FBE6105E570E}" srcOrd="1" destOrd="0" presId="urn:microsoft.com/office/officeart/2018/2/layout/IconVerticalSolidList"/>
    <dgm:cxn modelId="{CB3EA9A7-3380-4428-94D6-1CDA49AB10CB}" type="presParOf" srcId="{572D7AE5-F90A-48D3-8E05-05DE81660685}" destId="{E259FF77-3647-47CC-8E52-557CA48444D2}" srcOrd="2" destOrd="0" presId="urn:microsoft.com/office/officeart/2018/2/layout/IconVerticalSolidList"/>
    <dgm:cxn modelId="{F8EE855A-17A9-4A2D-9E7D-BCE6B64A15C2}" type="presParOf" srcId="{572D7AE5-F90A-48D3-8E05-05DE81660685}" destId="{10AE92FF-351E-4BEC-AAC8-02C71714E4DA}" srcOrd="3" destOrd="0" presId="urn:microsoft.com/office/officeart/2018/2/layout/IconVerticalSolidList"/>
    <dgm:cxn modelId="{149E1DCA-8C0B-4C2B-885B-BD8D4751A153}" type="presParOf" srcId="{98C2BC28-3692-4602-86DE-2AAAA2CA8236}" destId="{30F074B4-4CDD-4C2D-802E-91A3A1723150}" srcOrd="3" destOrd="0" presId="urn:microsoft.com/office/officeart/2018/2/layout/IconVerticalSolidList"/>
    <dgm:cxn modelId="{4403B867-177D-4529-8B60-F21BB962850D}" type="presParOf" srcId="{98C2BC28-3692-4602-86DE-2AAAA2CA8236}" destId="{AAADDF5E-1150-41F3-A060-E5004E784200}" srcOrd="4" destOrd="0" presId="urn:microsoft.com/office/officeart/2018/2/layout/IconVerticalSolidList"/>
    <dgm:cxn modelId="{B40CD924-CD7E-45B9-895D-0C340E85F383}" type="presParOf" srcId="{AAADDF5E-1150-41F3-A060-E5004E784200}" destId="{A053BCDD-FECD-44A4-99F1-58A474F6D099}" srcOrd="0" destOrd="0" presId="urn:microsoft.com/office/officeart/2018/2/layout/IconVerticalSolidList"/>
    <dgm:cxn modelId="{34FF30A6-56C1-4436-9C95-547E054363C2}" type="presParOf" srcId="{AAADDF5E-1150-41F3-A060-E5004E784200}" destId="{F4F091C0-E7D2-410B-A07E-CD17DBE549F9}" srcOrd="1" destOrd="0" presId="urn:microsoft.com/office/officeart/2018/2/layout/IconVerticalSolidList"/>
    <dgm:cxn modelId="{580B8C9B-23CC-4962-8234-8616A611F36F}" type="presParOf" srcId="{AAADDF5E-1150-41F3-A060-E5004E784200}" destId="{45F29B61-B479-4A02-A682-06645178CC96}" srcOrd="2" destOrd="0" presId="urn:microsoft.com/office/officeart/2018/2/layout/IconVerticalSolidList"/>
    <dgm:cxn modelId="{145FC3A0-2E20-404B-9B2C-800D937C82B4}" type="presParOf" srcId="{AAADDF5E-1150-41F3-A060-E5004E784200}" destId="{CA32E91E-74C1-48C5-AE9C-7709DEC2F8F1}" srcOrd="3" destOrd="0" presId="urn:microsoft.com/office/officeart/2018/2/layout/IconVerticalSolidList"/>
    <dgm:cxn modelId="{012340AC-957A-476C-8529-25391592C00F}" type="presParOf" srcId="{98C2BC28-3692-4602-86DE-2AAAA2CA8236}" destId="{B7FB9F1E-FD4E-427A-A72E-B4BD4867AFC0}" srcOrd="5" destOrd="0" presId="urn:microsoft.com/office/officeart/2018/2/layout/IconVerticalSolidList"/>
    <dgm:cxn modelId="{736C5218-084B-4FF8-B8E9-120B654F96FD}" type="presParOf" srcId="{98C2BC28-3692-4602-86DE-2AAAA2CA8236}" destId="{2CC2D29C-0AEE-4C76-ADB8-7BA55ADBB066}" srcOrd="6" destOrd="0" presId="urn:microsoft.com/office/officeart/2018/2/layout/IconVerticalSolidList"/>
    <dgm:cxn modelId="{0913FC60-97EB-4D09-82EB-205BB6004816}" type="presParOf" srcId="{2CC2D29C-0AEE-4C76-ADB8-7BA55ADBB066}" destId="{BB05010B-72BD-4AF2-AA74-497F6FB1826C}" srcOrd="0" destOrd="0" presId="urn:microsoft.com/office/officeart/2018/2/layout/IconVerticalSolidList"/>
    <dgm:cxn modelId="{E4E07B63-D903-4C1E-B360-93E5EF3021FF}" type="presParOf" srcId="{2CC2D29C-0AEE-4C76-ADB8-7BA55ADBB066}" destId="{C2AAAE85-F5BF-4A16-92D6-DDC8FA4776AE}" srcOrd="1" destOrd="0" presId="urn:microsoft.com/office/officeart/2018/2/layout/IconVerticalSolidList"/>
    <dgm:cxn modelId="{BB502BAF-DFF0-4521-BBA0-65CA88A40A2B}" type="presParOf" srcId="{2CC2D29C-0AEE-4C76-ADB8-7BA55ADBB066}" destId="{F27CCD55-F51E-4EB3-81C4-929BB16E5C92}" srcOrd="2" destOrd="0" presId="urn:microsoft.com/office/officeart/2018/2/layout/IconVerticalSolidList"/>
    <dgm:cxn modelId="{E4AD1D40-077F-46B0-8892-39811478A07A}" type="presParOf" srcId="{2CC2D29C-0AEE-4C76-ADB8-7BA55ADBB066}" destId="{80400DB3-A221-42A6-BC17-74EB48CECA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03742-46D4-41F1-9224-FCE122B30E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73979-98F5-4E76-A337-5D46AB62D67C}">
      <dgm:prSet/>
      <dgm:spPr/>
      <dgm:t>
        <a:bodyPr/>
        <a:lstStyle/>
        <a:p>
          <a:r>
            <a:rPr lang="en-US" dirty="0"/>
            <a:t>CoC Registration submitted March, 2021</a:t>
          </a:r>
        </a:p>
      </dgm:t>
    </dgm:pt>
    <dgm:pt modelId="{909C8DE6-F45E-4EF0-81D0-4180C38CF54A}" type="parTrans" cxnId="{7BF6604A-6892-4439-A853-46B3902DB026}">
      <dgm:prSet/>
      <dgm:spPr/>
      <dgm:t>
        <a:bodyPr/>
        <a:lstStyle/>
        <a:p>
          <a:endParaRPr lang="en-US"/>
        </a:p>
      </dgm:t>
    </dgm:pt>
    <dgm:pt modelId="{BFA3FE4C-D8DF-48A8-8B76-A5D0AB6354DF}" type="sibTrans" cxnId="{7BF6604A-6892-4439-A853-46B3902DB026}">
      <dgm:prSet/>
      <dgm:spPr/>
      <dgm:t>
        <a:bodyPr/>
        <a:lstStyle/>
        <a:p>
          <a:endParaRPr lang="en-US"/>
        </a:p>
      </dgm:t>
    </dgm:pt>
    <dgm:pt modelId="{7C0E4495-C10B-403B-BA70-FF8BDF819A98}">
      <dgm:prSet/>
      <dgm:spPr/>
      <dgm:t>
        <a:bodyPr/>
        <a:lstStyle/>
        <a:p>
          <a:r>
            <a:rPr lang="en-US" dirty="0"/>
            <a:t>HUD Review Occurred</a:t>
          </a:r>
        </a:p>
      </dgm:t>
    </dgm:pt>
    <dgm:pt modelId="{49F23557-955A-49C7-A4F1-12B7E11238BB}" type="parTrans" cxnId="{EEAE957C-8EB0-4888-B9E4-59AE17A48ED0}">
      <dgm:prSet/>
      <dgm:spPr/>
      <dgm:t>
        <a:bodyPr/>
        <a:lstStyle/>
        <a:p>
          <a:endParaRPr lang="en-US"/>
        </a:p>
      </dgm:t>
    </dgm:pt>
    <dgm:pt modelId="{B4061CFF-11E4-46D5-AE81-8D1B9098466A}" type="sibTrans" cxnId="{EEAE957C-8EB0-4888-B9E4-59AE17A48ED0}">
      <dgm:prSet/>
      <dgm:spPr/>
      <dgm:t>
        <a:bodyPr/>
        <a:lstStyle/>
        <a:p>
          <a:endParaRPr lang="en-US"/>
        </a:p>
      </dgm:t>
    </dgm:pt>
    <dgm:pt modelId="{9F5AFD15-E380-4DA2-827C-5B2678B620FD}">
      <dgm:prSet/>
      <dgm:spPr/>
      <dgm:t>
        <a:bodyPr/>
        <a:lstStyle/>
        <a:p>
          <a:r>
            <a:rPr lang="en-US" dirty="0"/>
            <a:t>McHenry County Selected as UFA!</a:t>
          </a:r>
        </a:p>
      </dgm:t>
    </dgm:pt>
    <dgm:pt modelId="{177C4CCA-FF0A-4308-A7E9-158D4839CD16}" type="parTrans" cxnId="{B5B0F25D-47B9-4672-8A29-DA1D1B62B4CC}">
      <dgm:prSet/>
      <dgm:spPr/>
      <dgm:t>
        <a:bodyPr/>
        <a:lstStyle/>
        <a:p>
          <a:endParaRPr lang="en-US"/>
        </a:p>
      </dgm:t>
    </dgm:pt>
    <dgm:pt modelId="{64D56D9B-BD45-4055-8E74-B8B3D0BE46EE}" type="sibTrans" cxnId="{B5B0F25D-47B9-4672-8A29-DA1D1B62B4CC}">
      <dgm:prSet/>
      <dgm:spPr/>
      <dgm:t>
        <a:bodyPr/>
        <a:lstStyle/>
        <a:p>
          <a:endParaRPr lang="en-US"/>
        </a:p>
      </dgm:t>
    </dgm:pt>
    <dgm:pt modelId="{9B14D005-FAC1-4AE5-9628-3C576389ED25}">
      <dgm:prSet/>
      <dgm:spPr/>
      <dgm:t>
        <a:bodyPr/>
        <a:lstStyle/>
        <a:p>
          <a:r>
            <a:rPr lang="en-US" dirty="0"/>
            <a:t>CoC 2021 Competition in Fall, 2021</a:t>
          </a:r>
        </a:p>
      </dgm:t>
    </dgm:pt>
    <dgm:pt modelId="{7CEEF8C0-4993-4D4A-A141-72E267A7C7E2}" type="parTrans" cxnId="{4A9BD0D9-C093-4429-BBE2-8EE1E49D40FA}">
      <dgm:prSet/>
      <dgm:spPr/>
      <dgm:t>
        <a:bodyPr/>
        <a:lstStyle/>
        <a:p>
          <a:endParaRPr lang="en-US"/>
        </a:p>
      </dgm:t>
    </dgm:pt>
    <dgm:pt modelId="{0C8BC551-577A-48E1-B0CF-ABC02D349C29}" type="sibTrans" cxnId="{4A9BD0D9-C093-4429-BBE2-8EE1E49D40FA}">
      <dgm:prSet/>
      <dgm:spPr/>
      <dgm:t>
        <a:bodyPr/>
        <a:lstStyle/>
        <a:p>
          <a:endParaRPr lang="en-US"/>
        </a:p>
      </dgm:t>
    </dgm:pt>
    <dgm:pt modelId="{F6E9B19A-8C11-43E3-AFD8-B5B62BF1A312}">
      <dgm:prSet/>
      <dgm:spPr/>
      <dgm:t>
        <a:bodyPr/>
        <a:lstStyle/>
        <a:p>
          <a:r>
            <a:rPr lang="en-US" dirty="0"/>
            <a:t>UFA to take effect when 2021 awards issued (Summer, 2022)</a:t>
          </a:r>
        </a:p>
      </dgm:t>
    </dgm:pt>
    <dgm:pt modelId="{F11D9ECE-1135-4E8C-BA54-4A70B728A9A9}" type="parTrans" cxnId="{63347CC1-D6F5-43C6-98A1-4C82D2722550}">
      <dgm:prSet/>
      <dgm:spPr/>
      <dgm:t>
        <a:bodyPr/>
        <a:lstStyle/>
        <a:p>
          <a:endParaRPr lang="en-US"/>
        </a:p>
      </dgm:t>
    </dgm:pt>
    <dgm:pt modelId="{6DF7EE99-F5F3-4DBF-9FB2-3F291D497D19}" type="sibTrans" cxnId="{63347CC1-D6F5-43C6-98A1-4C82D2722550}">
      <dgm:prSet/>
      <dgm:spPr/>
      <dgm:t>
        <a:bodyPr/>
        <a:lstStyle/>
        <a:p>
          <a:endParaRPr lang="en-US"/>
        </a:p>
      </dgm:t>
    </dgm:pt>
    <dgm:pt modelId="{1ADB78B4-478C-4E83-9277-38E408795DAD}" type="pres">
      <dgm:prSet presAssocID="{01F03742-46D4-41F1-9224-FCE122B30EF3}" presName="diagram" presStyleCnt="0">
        <dgm:presLayoutVars>
          <dgm:dir/>
          <dgm:resizeHandles val="exact"/>
        </dgm:presLayoutVars>
      </dgm:prSet>
      <dgm:spPr/>
    </dgm:pt>
    <dgm:pt modelId="{11B88BE4-4213-4A9B-BFEB-00872A3E7833}" type="pres">
      <dgm:prSet presAssocID="{78E73979-98F5-4E76-A337-5D46AB62D67C}" presName="node" presStyleLbl="node1" presStyleIdx="0" presStyleCnt="5">
        <dgm:presLayoutVars>
          <dgm:bulletEnabled val="1"/>
        </dgm:presLayoutVars>
      </dgm:prSet>
      <dgm:spPr/>
    </dgm:pt>
    <dgm:pt modelId="{648CA948-966B-4B24-8805-706C4CAD0E3E}" type="pres">
      <dgm:prSet presAssocID="{BFA3FE4C-D8DF-48A8-8B76-A5D0AB6354DF}" presName="sibTrans" presStyleCnt="0"/>
      <dgm:spPr/>
    </dgm:pt>
    <dgm:pt modelId="{50354EF7-7F0B-4A29-BEF8-F86C2C925DE7}" type="pres">
      <dgm:prSet presAssocID="{7C0E4495-C10B-403B-BA70-FF8BDF819A98}" presName="node" presStyleLbl="node1" presStyleIdx="1" presStyleCnt="5">
        <dgm:presLayoutVars>
          <dgm:bulletEnabled val="1"/>
        </dgm:presLayoutVars>
      </dgm:prSet>
      <dgm:spPr/>
    </dgm:pt>
    <dgm:pt modelId="{F0E537EE-32CF-4533-81FF-8D773E217A5E}" type="pres">
      <dgm:prSet presAssocID="{B4061CFF-11E4-46D5-AE81-8D1B9098466A}" presName="sibTrans" presStyleCnt="0"/>
      <dgm:spPr/>
    </dgm:pt>
    <dgm:pt modelId="{93370E32-D4AB-4D7A-987F-51DEC3DEA277}" type="pres">
      <dgm:prSet presAssocID="{9F5AFD15-E380-4DA2-827C-5B2678B620FD}" presName="node" presStyleLbl="node1" presStyleIdx="2" presStyleCnt="5">
        <dgm:presLayoutVars>
          <dgm:bulletEnabled val="1"/>
        </dgm:presLayoutVars>
      </dgm:prSet>
      <dgm:spPr/>
    </dgm:pt>
    <dgm:pt modelId="{4C888AD2-7610-4C04-8631-82FA8F82DF34}" type="pres">
      <dgm:prSet presAssocID="{64D56D9B-BD45-4055-8E74-B8B3D0BE46EE}" presName="sibTrans" presStyleCnt="0"/>
      <dgm:spPr/>
    </dgm:pt>
    <dgm:pt modelId="{CB991BE2-1424-46AB-8755-62874D4811A8}" type="pres">
      <dgm:prSet presAssocID="{9B14D005-FAC1-4AE5-9628-3C576389ED25}" presName="node" presStyleLbl="node1" presStyleIdx="3" presStyleCnt="5">
        <dgm:presLayoutVars>
          <dgm:bulletEnabled val="1"/>
        </dgm:presLayoutVars>
      </dgm:prSet>
      <dgm:spPr/>
    </dgm:pt>
    <dgm:pt modelId="{350DDC19-94C3-44B3-A533-934E1D3C10E1}" type="pres">
      <dgm:prSet presAssocID="{0C8BC551-577A-48E1-B0CF-ABC02D349C29}" presName="sibTrans" presStyleCnt="0"/>
      <dgm:spPr/>
    </dgm:pt>
    <dgm:pt modelId="{5E9A272C-7E3A-4C77-9444-0AD80ABA7AB4}" type="pres">
      <dgm:prSet presAssocID="{F6E9B19A-8C11-43E3-AFD8-B5B62BF1A31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203902-21DB-413D-BE58-416DF0093969}" type="presOf" srcId="{78E73979-98F5-4E76-A337-5D46AB62D67C}" destId="{11B88BE4-4213-4A9B-BFEB-00872A3E7833}" srcOrd="0" destOrd="0" presId="urn:microsoft.com/office/officeart/2005/8/layout/default"/>
    <dgm:cxn modelId="{47E17502-2A9E-46F6-855A-5D51FAE6AA25}" type="presOf" srcId="{7C0E4495-C10B-403B-BA70-FF8BDF819A98}" destId="{50354EF7-7F0B-4A29-BEF8-F86C2C925DE7}" srcOrd="0" destOrd="0" presId="urn:microsoft.com/office/officeart/2005/8/layout/default"/>
    <dgm:cxn modelId="{09347F0B-560C-4613-A041-CABA46C32365}" type="presOf" srcId="{01F03742-46D4-41F1-9224-FCE122B30EF3}" destId="{1ADB78B4-478C-4E83-9277-38E408795DAD}" srcOrd="0" destOrd="0" presId="urn:microsoft.com/office/officeart/2005/8/layout/default"/>
    <dgm:cxn modelId="{B5B0F25D-47B9-4672-8A29-DA1D1B62B4CC}" srcId="{01F03742-46D4-41F1-9224-FCE122B30EF3}" destId="{9F5AFD15-E380-4DA2-827C-5B2678B620FD}" srcOrd="2" destOrd="0" parTransId="{177C4CCA-FF0A-4308-A7E9-158D4839CD16}" sibTransId="{64D56D9B-BD45-4055-8E74-B8B3D0BE46EE}"/>
    <dgm:cxn modelId="{7BF6604A-6892-4439-A853-46B3902DB026}" srcId="{01F03742-46D4-41F1-9224-FCE122B30EF3}" destId="{78E73979-98F5-4E76-A337-5D46AB62D67C}" srcOrd="0" destOrd="0" parTransId="{909C8DE6-F45E-4EF0-81D0-4180C38CF54A}" sibTransId="{BFA3FE4C-D8DF-48A8-8B76-A5D0AB6354DF}"/>
    <dgm:cxn modelId="{6D934F51-A487-4BCA-880F-2FE49AC25350}" type="presOf" srcId="{9F5AFD15-E380-4DA2-827C-5B2678B620FD}" destId="{93370E32-D4AB-4D7A-987F-51DEC3DEA277}" srcOrd="0" destOrd="0" presId="urn:microsoft.com/office/officeart/2005/8/layout/default"/>
    <dgm:cxn modelId="{EEAE957C-8EB0-4888-B9E4-59AE17A48ED0}" srcId="{01F03742-46D4-41F1-9224-FCE122B30EF3}" destId="{7C0E4495-C10B-403B-BA70-FF8BDF819A98}" srcOrd="1" destOrd="0" parTransId="{49F23557-955A-49C7-A4F1-12B7E11238BB}" sibTransId="{B4061CFF-11E4-46D5-AE81-8D1B9098466A}"/>
    <dgm:cxn modelId="{5D32DAAF-9980-46A9-8134-4F9172BC5BEB}" type="presOf" srcId="{F6E9B19A-8C11-43E3-AFD8-B5B62BF1A312}" destId="{5E9A272C-7E3A-4C77-9444-0AD80ABA7AB4}" srcOrd="0" destOrd="0" presId="urn:microsoft.com/office/officeart/2005/8/layout/default"/>
    <dgm:cxn modelId="{63347CC1-D6F5-43C6-98A1-4C82D2722550}" srcId="{01F03742-46D4-41F1-9224-FCE122B30EF3}" destId="{F6E9B19A-8C11-43E3-AFD8-B5B62BF1A312}" srcOrd="4" destOrd="0" parTransId="{F11D9ECE-1135-4E8C-BA54-4A70B728A9A9}" sibTransId="{6DF7EE99-F5F3-4DBF-9FB2-3F291D497D19}"/>
    <dgm:cxn modelId="{97ACA2D0-5A3A-4D1B-B27F-DA5E149D31FA}" type="presOf" srcId="{9B14D005-FAC1-4AE5-9628-3C576389ED25}" destId="{CB991BE2-1424-46AB-8755-62874D4811A8}" srcOrd="0" destOrd="0" presId="urn:microsoft.com/office/officeart/2005/8/layout/default"/>
    <dgm:cxn modelId="{4A9BD0D9-C093-4429-BBE2-8EE1E49D40FA}" srcId="{01F03742-46D4-41F1-9224-FCE122B30EF3}" destId="{9B14D005-FAC1-4AE5-9628-3C576389ED25}" srcOrd="3" destOrd="0" parTransId="{7CEEF8C0-4993-4D4A-A141-72E267A7C7E2}" sibTransId="{0C8BC551-577A-48E1-B0CF-ABC02D349C29}"/>
    <dgm:cxn modelId="{5DB5880F-00E7-405C-BA7F-0C945C5D7ED3}" type="presParOf" srcId="{1ADB78B4-478C-4E83-9277-38E408795DAD}" destId="{11B88BE4-4213-4A9B-BFEB-00872A3E7833}" srcOrd="0" destOrd="0" presId="urn:microsoft.com/office/officeart/2005/8/layout/default"/>
    <dgm:cxn modelId="{A0A3FD54-E904-487F-BDBF-F64105DDF3D9}" type="presParOf" srcId="{1ADB78B4-478C-4E83-9277-38E408795DAD}" destId="{648CA948-966B-4B24-8805-706C4CAD0E3E}" srcOrd="1" destOrd="0" presId="urn:microsoft.com/office/officeart/2005/8/layout/default"/>
    <dgm:cxn modelId="{EAE4A616-7A35-4F82-8F90-5F47E649C5D1}" type="presParOf" srcId="{1ADB78B4-478C-4E83-9277-38E408795DAD}" destId="{50354EF7-7F0B-4A29-BEF8-F86C2C925DE7}" srcOrd="2" destOrd="0" presId="urn:microsoft.com/office/officeart/2005/8/layout/default"/>
    <dgm:cxn modelId="{EC66A560-B646-46C2-B475-6159CE326E23}" type="presParOf" srcId="{1ADB78B4-478C-4E83-9277-38E408795DAD}" destId="{F0E537EE-32CF-4533-81FF-8D773E217A5E}" srcOrd="3" destOrd="0" presId="urn:microsoft.com/office/officeart/2005/8/layout/default"/>
    <dgm:cxn modelId="{22692AEE-1CF6-4C4D-A2E4-3D4C1373C60F}" type="presParOf" srcId="{1ADB78B4-478C-4E83-9277-38E408795DAD}" destId="{93370E32-D4AB-4D7A-987F-51DEC3DEA277}" srcOrd="4" destOrd="0" presId="urn:microsoft.com/office/officeart/2005/8/layout/default"/>
    <dgm:cxn modelId="{EFE23136-1181-4506-B144-884745446125}" type="presParOf" srcId="{1ADB78B4-478C-4E83-9277-38E408795DAD}" destId="{4C888AD2-7610-4C04-8631-82FA8F82DF34}" srcOrd="5" destOrd="0" presId="urn:microsoft.com/office/officeart/2005/8/layout/default"/>
    <dgm:cxn modelId="{33BFF2AB-8FEC-454A-B8C1-CF170CE21FF8}" type="presParOf" srcId="{1ADB78B4-478C-4E83-9277-38E408795DAD}" destId="{CB991BE2-1424-46AB-8755-62874D4811A8}" srcOrd="6" destOrd="0" presId="urn:microsoft.com/office/officeart/2005/8/layout/default"/>
    <dgm:cxn modelId="{500937E9-2798-41CE-A552-59EBFB3BC474}" type="presParOf" srcId="{1ADB78B4-478C-4E83-9277-38E408795DAD}" destId="{350DDC19-94C3-44B3-A533-934E1D3C10E1}" srcOrd="7" destOrd="0" presId="urn:microsoft.com/office/officeart/2005/8/layout/default"/>
    <dgm:cxn modelId="{BDF0444E-A611-4C7C-9CF7-80CD28454474}" type="presParOf" srcId="{1ADB78B4-478C-4E83-9277-38E408795DAD}" destId="{5E9A272C-7E3A-4C77-9444-0AD80ABA7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09C4E-F1A7-48EF-8E9B-6E8223E2072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CE463B-DC09-4F84-A597-9F5A1DDE6741}">
      <dgm:prSet/>
      <dgm:spPr/>
      <dgm:t>
        <a:bodyPr/>
        <a:lstStyle/>
        <a:p>
          <a:r>
            <a:rPr lang="en-US" dirty="0"/>
            <a:t>The Annual CoC/UFA Registration was approved by the CoC for 2022; County Board approval through budgeting</a:t>
          </a:r>
        </a:p>
      </dgm:t>
    </dgm:pt>
    <dgm:pt modelId="{1FAD38D2-CD9F-4E1C-9A6D-8732EEAFBED5}" type="parTrans" cxnId="{2EC517E0-492E-48EA-A3E7-EA860157003A}">
      <dgm:prSet/>
      <dgm:spPr/>
      <dgm:t>
        <a:bodyPr/>
        <a:lstStyle/>
        <a:p>
          <a:endParaRPr lang="en-US"/>
        </a:p>
      </dgm:t>
    </dgm:pt>
    <dgm:pt modelId="{512709F5-9DAC-4303-B6E5-1DCFDEC742D2}" type="sibTrans" cxnId="{2EC517E0-492E-48EA-A3E7-EA860157003A}">
      <dgm:prSet/>
      <dgm:spPr/>
      <dgm:t>
        <a:bodyPr/>
        <a:lstStyle/>
        <a:p>
          <a:endParaRPr lang="en-US"/>
        </a:p>
      </dgm:t>
    </dgm:pt>
    <dgm:pt modelId="{477375BC-D786-4C30-823E-25BE75988E40}">
      <dgm:prSet/>
      <dgm:spPr/>
      <dgm:t>
        <a:bodyPr/>
        <a:lstStyle/>
        <a:p>
          <a:r>
            <a:rPr lang="en-US" dirty="0"/>
            <a:t>Assigned to work with Technical Assistance Provider, along with all other UFA’s</a:t>
          </a:r>
        </a:p>
      </dgm:t>
    </dgm:pt>
    <dgm:pt modelId="{07F813AA-C3CF-46DB-B3C7-D426F4AA2605}" type="parTrans" cxnId="{02BE9AC7-0D23-40DA-B077-B5B429159476}">
      <dgm:prSet/>
      <dgm:spPr/>
      <dgm:t>
        <a:bodyPr/>
        <a:lstStyle/>
        <a:p>
          <a:endParaRPr lang="en-US"/>
        </a:p>
      </dgm:t>
    </dgm:pt>
    <dgm:pt modelId="{1D9397BB-0E77-4E0C-BD08-E1E567C3B87C}" type="sibTrans" cxnId="{02BE9AC7-0D23-40DA-B077-B5B429159476}">
      <dgm:prSet/>
      <dgm:spPr/>
      <dgm:t>
        <a:bodyPr/>
        <a:lstStyle/>
        <a:p>
          <a:endParaRPr lang="en-US"/>
        </a:p>
      </dgm:t>
    </dgm:pt>
    <dgm:pt modelId="{D672F2B9-C408-4010-8BAD-DF55009DB3C5}">
      <dgm:prSet/>
      <dgm:spPr/>
      <dgm:t>
        <a:bodyPr/>
        <a:lstStyle/>
        <a:p>
          <a:r>
            <a:rPr lang="en-US" dirty="0"/>
            <a:t>Completed 2022 Registration (March, 2022), which was substantially more technical than 2020/2021</a:t>
          </a:r>
        </a:p>
      </dgm:t>
    </dgm:pt>
    <dgm:pt modelId="{60EB5C04-A665-4B75-83A5-02790CBDD0FE}" type="parTrans" cxnId="{2EA8A54B-7021-4655-AE1A-19E5FEE6411E}">
      <dgm:prSet/>
      <dgm:spPr/>
      <dgm:t>
        <a:bodyPr/>
        <a:lstStyle/>
        <a:p>
          <a:endParaRPr lang="en-US"/>
        </a:p>
      </dgm:t>
    </dgm:pt>
    <dgm:pt modelId="{D0A84B80-6A01-46C8-9EDB-036BB875FE18}" type="sibTrans" cxnId="{2EA8A54B-7021-4655-AE1A-19E5FEE6411E}">
      <dgm:prSet/>
      <dgm:spPr/>
      <dgm:t>
        <a:bodyPr/>
        <a:lstStyle/>
        <a:p>
          <a:endParaRPr lang="en-US"/>
        </a:p>
      </dgm:t>
    </dgm:pt>
    <dgm:pt modelId="{FFFE75A3-1C81-4E45-B5FD-7EDFEBC05AC8}" type="pres">
      <dgm:prSet presAssocID="{99209C4E-F1A7-48EF-8E9B-6E8223E20729}" presName="linear" presStyleCnt="0">
        <dgm:presLayoutVars>
          <dgm:animLvl val="lvl"/>
          <dgm:resizeHandles val="exact"/>
        </dgm:presLayoutVars>
      </dgm:prSet>
      <dgm:spPr/>
    </dgm:pt>
    <dgm:pt modelId="{25BBBDEE-3DBA-4711-8DB7-3886AC106C28}" type="pres">
      <dgm:prSet presAssocID="{66CE463B-DC09-4F84-A597-9F5A1DDE67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8269A5-7705-48CE-88E3-CF3F1B8C81B8}" type="pres">
      <dgm:prSet presAssocID="{512709F5-9DAC-4303-B6E5-1DCFDEC742D2}" presName="spacer" presStyleCnt="0"/>
      <dgm:spPr/>
    </dgm:pt>
    <dgm:pt modelId="{4CC27C7A-E517-48F7-95F9-0E772ED9287E}" type="pres">
      <dgm:prSet presAssocID="{477375BC-D786-4C30-823E-25BE75988E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086EA0-C0F7-4F14-8C71-C8BC3226D3DA}" type="pres">
      <dgm:prSet presAssocID="{1D9397BB-0E77-4E0C-BD08-E1E567C3B87C}" presName="spacer" presStyleCnt="0"/>
      <dgm:spPr/>
    </dgm:pt>
    <dgm:pt modelId="{398D22FE-43D5-42B1-AE8A-D1DBA5A407E7}" type="pres">
      <dgm:prSet presAssocID="{D672F2B9-C408-4010-8BAD-DF55009DB3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7D9204-7077-48D1-9A8C-37A604C533DB}" type="presOf" srcId="{D672F2B9-C408-4010-8BAD-DF55009DB3C5}" destId="{398D22FE-43D5-42B1-AE8A-D1DBA5A407E7}" srcOrd="0" destOrd="0" presId="urn:microsoft.com/office/officeart/2005/8/layout/vList2"/>
    <dgm:cxn modelId="{2EA8A54B-7021-4655-AE1A-19E5FEE6411E}" srcId="{99209C4E-F1A7-48EF-8E9B-6E8223E20729}" destId="{D672F2B9-C408-4010-8BAD-DF55009DB3C5}" srcOrd="2" destOrd="0" parTransId="{60EB5C04-A665-4B75-83A5-02790CBDD0FE}" sibTransId="{D0A84B80-6A01-46C8-9EDB-036BB875FE18}"/>
    <dgm:cxn modelId="{A22DC7BF-2498-4D1A-861E-F197C499CBE6}" type="presOf" srcId="{477375BC-D786-4C30-823E-25BE75988E40}" destId="{4CC27C7A-E517-48F7-95F9-0E772ED9287E}" srcOrd="0" destOrd="0" presId="urn:microsoft.com/office/officeart/2005/8/layout/vList2"/>
    <dgm:cxn modelId="{02BE9AC7-0D23-40DA-B077-B5B429159476}" srcId="{99209C4E-F1A7-48EF-8E9B-6E8223E20729}" destId="{477375BC-D786-4C30-823E-25BE75988E40}" srcOrd="1" destOrd="0" parTransId="{07F813AA-C3CF-46DB-B3C7-D426F4AA2605}" sibTransId="{1D9397BB-0E77-4E0C-BD08-E1E567C3B87C}"/>
    <dgm:cxn modelId="{2EC517E0-492E-48EA-A3E7-EA860157003A}" srcId="{99209C4E-F1A7-48EF-8E9B-6E8223E20729}" destId="{66CE463B-DC09-4F84-A597-9F5A1DDE6741}" srcOrd="0" destOrd="0" parTransId="{1FAD38D2-CD9F-4E1C-9A6D-8732EEAFBED5}" sibTransId="{512709F5-9DAC-4303-B6E5-1DCFDEC742D2}"/>
    <dgm:cxn modelId="{CD4D03E3-E6D5-43CC-948A-E389FFDE0C53}" type="presOf" srcId="{66CE463B-DC09-4F84-A597-9F5A1DDE6741}" destId="{25BBBDEE-3DBA-4711-8DB7-3886AC106C28}" srcOrd="0" destOrd="0" presId="urn:microsoft.com/office/officeart/2005/8/layout/vList2"/>
    <dgm:cxn modelId="{1DE927FD-FBA5-40C6-882D-1BF27C5D6629}" type="presOf" srcId="{99209C4E-F1A7-48EF-8E9B-6E8223E20729}" destId="{FFFE75A3-1C81-4E45-B5FD-7EDFEBC05AC8}" srcOrd="0" destOrd="0" presId="urn:microsoft.com/office/officeart/2005/8/layout/vList2"/>
    <dgm:cxn modelId="{8889C03D-A271-4C8C-AF03-F7DEC68987E8}" type="presParOf" srcId="{FFFE75A3-1C81-4E45-B5FD-7EDFEBC05AC8}" destId="{25BBBDEE-3DBA-4711-8DB7-3886AC106C28}" srcOrd="0" destOrd="0" presId="urn:microsoft.com/office/officeart/2005/8/layout/vList2"/>
    <dgm:cxn modelId="{40559F89-3174-4161-ADDF-47E17FB7876D}" type="presParOf" srcId="{FFFE75A3-1C81-4E45-B5FD-7EDFEBC05AC8}" destId="{D18269A5-7705-48CE-88E3-CF3F1B8C81B8}" srcOrd="1" destOrd="0" presId="urn:microsoft.com/office/officeart/2005/8/layout/vList2"/>
    <dgm:cxn modelId="{AB71BD15-4B01-4A2F-8568-F217854DB9C2}" type="presParOf" srcId="{FFFE75A3-1C81-4E45-B5FD-7EDFEBC05AC8}" destId="{4CC27C7A-E517-48F7-95F9-0E772ED9287E}" srcOrd="2" destOrd="0" presId="urn:microsoft.com/office/officeart/2005/8/layout/vList2"/>
    <dgm:cxn modelId="{ECEC3930-F0C5-431C-8BEB-8AB3026A5696}" type="presParOf" srcId="{FFFE75A3-1C81-4E45-B5FD-7EDFEBC05AC8}" destId="{16086EA0-C0F7-4F14-8C71-C8BC3226D3DA}" srcOrd="3" destOrd="0" presId="urn:microsoft.com/office/officeart/2005/8/layout/vList2"/>
    <dgm:cxn modelId="{B8BF2514-9C92-4D91-ACE5-3348D20233C7}" type="presParOf" srcId="{FFFE75A3-1C81-4E45-B5FD-7EDFEBC05AC8}" destId="{398D22FE-43D5-42B1-AE8A-D1DBA5A407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F03742-46D4-41F1-9224-FCE122B30E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73979-98F5-4E76-A337-5D46AB62D67C}">
      <dgm:prSet/>
      <dgm:spPr/>
      <dgm:t>
        <a:bodyPr/>
        <a:lstStyle/>
        <a:p>
          <a:r>
            <a:rPr lang="en-US" dirty="0"/>
            <a:t>Using performance and outcome measures</a:t>
          </a:r>
        </a:p>
      </dgm:t>
    </dgm:pt>
    <dgm:pt modelId="{909C8DE6-F45E-4EF0-81D0-4180C38CF54A}" type="parTrans" cxnId="{7BF6604A-6892-4439-A853-46B3902DB026}">
      <dgm:prSet/>
      <dgm:spPr/>
      <dgm:t>
        <a:bodyPr/>
        <a:lstStyle/>
        <a:p>
          <a:endParaRPr lang="en-US"/>
        </a:p>
      </dgm:t>
    </dgm:pt>
    <dgm:pt modelId="{BFA3FE4C-D8DF-48A8-8B76-A5D0AB6354DF}" type="sibTrans" cxnId="{7BF6604A-6892-4439-A853-46B3902DB026}">
      <dgm:prSet/>
      <dgm:spPr/>
      <dgm:t>
        <a:bodyPr/>
        <a:lstStyle/>
        <a:p>
          <a:endParaRPr lang="en-US"/>
        </a:p>
      </dgm:t>
    </dgm:pt>
    <dgm:pt modelId="{7C0E4495-C10B-403B-BA70-FF8BDF819A98}">
      <dgm:prSet/>
      <dgm:spPr/>
      <dgm:t>
        <a:bodyPr/>
        <a:lstStyle/>
        <a:p>
          <a:r>
            <a:rPr lang="en-US" dirty="0"/>
            <a:t>Using Housing First to remove barriers</a:t>
          </a:r>
        </a:p>
      </dgm:t>
    </dgm:pt>
    <dgm:pt modelId="{49F23557-955A-49C7-A4F1-12B7E11238BB}" type="parTrans" cxnId="{EEAE957C-8EB0-4888-B9E4-59AE17A48ED0}">
      <dgm:prSet/>
      <dgm:spPr/>
      <dgm:t>
        <a:bodyPr/>
        <a:lstStyle/>
        <a:p>
          <a:endParaRPr lang="en-US"/>
        </a:p>
      </dgm:t>
    </dgm:pt>
    <dgm:pt modelId="{B4061CFF-11E4-46D5-AE81-8D1B9098466A}" type="sibTrans" cxnId="{EEAE957C-8EB0-4888-B9E4-59AE17A48ED0}">
      <dgm:prSet/>
      <dgm:spPr/>
      <dgm:t>
        <a:bodyPr/>
        <a:lstStyle/>
        <a:p>
          <a:endParaRPr lang="en-US"/>
        </a:p>
      </dgm:t>
    </dgm:pt>
    <dgm:pt modelId="{9F5AFD15-E380-4DA2-827C-5B2678B620FD}">
      <dgm:prSet/>
      <dgm:spPr/>
      <dgm:t>
        <a:bodyPr/>
        <a:lstStyle/>
        <a:p>
          <a:r>
            <a:rPr lang="en-US" dirty="0"/>
            <a:t>Establishing performance targets</a:t>
          </a:r>
        </a:p>
      </dgm:t>
    </dgm:pt>
    <dgm:pt modelId="{177C4CCA-FF0A-4308-A7E9-158D4839CD16}" type="parTrans" cxnId="{B5B0F25D-47B9-4672-8A29-DA1D1B62B4CC}">
      <dgm:prSet/>
      <dgm:spPr/>
      <dgm:t>
        <a:bodyPr/>
        <a:lstStyle/>
        <a:p>
          <a:endParaRPr lang="en-US"/>
        </a:p>
      </dgm:t>
    </dgm:pt>
    <dgm:pt modelId="{64D56D9B-BD45-4055-8E74-B8B3D0BE46EE}" type="sibTrans" cxnId="{B5B0F25D-47B9-4672-8A29-DA1D1B62B4CC}">
      <dgm:prSet/>
      <dgm:spPr/>
      <dgm:t>
        <a:bodyPr/>
        <a:lstStyle/>
        <a:p>
          <a:endParaRPr lang="en-US"/>
        </a:p>
      </dgm:t>
    </dgm:pt>
    <dgm:pt modelId="{9B14D005-FAC1-4AE5-9628-3C576389ED25}">
      <dgm:prSet/>
      <dgm:spPr/>
      <dgm:t>
        <a:bodyPr/>
        <a:lstStyle/>
        <a:p>
          <a:r>
            <a:rPr lang="en-US" dirty="0"/>
            <a:t>Evaluating outcomes of subrecipients</a:t>
          </a:r>
        </a:p>
      </dgm:t>
    </dgm:pt>
    <dgm:pt modelId="{7CEEF8C0-4993-4D4A-A141-72E267A7C7E2}" type="parTrans" cxnId="{4A9BD0D9-C093-4429-BBE2-8EE1E49D40FA}">
      <dgm:prSet/>
      <dgm:spPr/>
      <dgm:t>
        <a:bodyPr/>
        <a:lstStyle/>
        <a:p>
          <a:endParaRPr lang="en-US"/>
        </a:p>
      </dgm:t>
    </dgm:pt>
    <dgm:pt modelId="{0C8BC551-577A-48E1-B0CF-ABC02D349C29}" type="sibTrans" cxnId="{4A9BD0D9-C093-4429-BBE2-8EE1E49D40FA}">
      <dgm:prSet/>
      <dgm:spPr/>
      <dgm:t>
        <a:bodyPr/>
        <a:lstStyle/>
        <a:p>
          <a:endParaRPr lang="en-US"/>
        </a:p>
      </dgm:t>
    </dgm:pt>
    <dgm:pt modelId="{F6E9B19A-8C11-43E3-AFD8-B5B62BF1A312}">
      <dgm:prSet/>
      <dgm:spPr/>
      <dgm:t>
        <a:bodyPr/>
        <a:lstStyle/>
        <a:p>
          <a:r>
            <a:rPr lang="en-US" dirty="0"/>
            <a:t>CoC Written Standards</a:t>
          </a:r>
        </a:p>
      </dgm:t>
    </dgm:pt>
    <dgm:pt modelId="{F11D9ECE-1135-4E8C-BA54-4A70B728A9A9}" type="parTrans" cxnId="{63347CC1-D6F5-43C6-98A1-4C82D2722550}">
      <dgm:prSet/>
      <dgm:spPr/>
      <dgm:t>
        <a:bodyPr/>
        <a:lstStyle/>
        <a:p>
          <a:endParaRPr lang="en-US"/>
        </a:p>
      </dgm:t>
    </dgm:pt>
    <dgm:pt modelId="{6DF7EE99-F5F3-4DBF-9FB2-3F291D497D19}" type="sibTrans" cxnId="{63347CC1-D6F5-43C6-98A1-4C82D2722550}">
      <dgm:prSet/>
      <dgm:spPr/>
      <dgm:t>
        <a:bodyPr/>
        <a:lstStyle/>
        <a:p>
          <a:endParaRPr lang="en-US"/>
        </a:p>
      </dgm:t>
    </dgm:pt>
    <dgm:pt modelId="{1ADB78B4-478C-4E83-9277-38E408795DAD}" type="pres">
      <dgm:prSet presAssocID="{01F03742-46D4-41F1-9224-FCE122B30EF3}" presName="diagram" presStyleCnt="0">
        <dgm:presLayoutVars>
          <dgm:dir/>
          <dgm:resizeHandles val="exact"/>
        </dgm:presLayoutVars>
      </dgm:prSet>
      <dgm:spPr/>
    </dgm:pt>
    <dgm:pt modelId="{11B88BE4-4213-4A9B-BFEB-00872A3E7833}" type="pres">
      <dgm:prSet presAssocID="{78E73979-98F5-4E76-A337-5D46AB62D67C}" presName="node" presStyleLbl="node1" presStyleIdx="0" presStyleCnt="5">
        <dgm:presLayoutVars>
          <dgm:bulletEnabled val="1"/>
        </dgm:presLayoutVars>
      </dgm:prSet>
      <dgm:spPr/>
    </dgm:pt>
    <dgm:pt modelId="{648CA948-966B-4B24-8805-706C4CAD0E3E}" type="pres">
      <dgm:prSet presAssocID="{BFA3FE4C-D8DF-48A8-8B76-A5D0AB6354DF}" presName="sibTrans" presStyleCnt="0"/>
      <dgm:spPr/>
    </dgm:pt>
    <dgm:pt modelId="{50354EF7-7F0B-4A29-BEF8-F86C2C925DE7}" type="pres">
      <dgm:prSet presAssocID="{7C0E4495-C10B-403B-BA70-FF8BDF819A98}" presName="node" presStyleLbl="node1" presStyleIdx="1" presStyleCnt="5">
        <dgm:presLayoutVars>
          <dgm:bulletEnabled val="1"/>
        </dgm:presLayoutVars>
      </dgm:prSet>
      <dgm:spPr/>
    </dgm:pt>
    <dgm:pt modelId="{F0E537EE-32CF-4533-81FF-8D773E217A5E}" type="pres">
      <dgm:prSet presAssocID="{B4061CFF-11E4-46D5-AE81-8D1B9098466A}" presName="sibTrans" presStyleCnt="0"/>
      <dgm:spPr/>
    </dgm:pt>
    <dgm:pt modelId="{93370E32-D4AB-4D7A-987F-51DEC3DEA277}" type="pres">
      <dgm:prSet presAssocID="{9F5AFD15-E380-4DA2-827C-5B2678B620FD}" presName="node" presStyleLbl="node1" presStyleIdx="2" presStyleCnt="5">
        <dgm:presLayoutVars>
          <dgm:bulletEnabled val="1"/>
        </dgm:presLayoutVars>
      </dgm:prSet>
      <dgm:spPr/>
    </dgm:pt>
    <dgm:pt modelId="{4C888AD2-7610-4C04-8631-82FA8F82DF34}" type="pres">
      <dgm:prSet presAssocID="{64D56D9B-BD45-4055-8E74-B8B3D0BE46EE}" presName="sibTrans" presStyleCnt="0"/>
      <dgm:spPr/>
    </dgm:pt>
    <dgm:pt modelId="{CB991BE2-1424-46AB-8755-62874D4811A8}" type="pres">
      <dgm:prSet presAssocID="{9B14D005-FAC1-4AE5-9628-3C576389ED25}" presName="node" presStyleLbl="node1" presStyleIdx="3" presStyleCnt="5">
        <dgm:presLayoutVars>
          <dgm:bulletEnabled val="1"/>
        </dgm:presLayoutVars>
      </dgm:prSet>
      <dgm:spPr/>
    </dgm:pt>
    <dgm:pt modelId="{350DDC19-94C3-44B3-A533-934E1D3C10E1}" type="pres">
      <dgm:prSet presAssocID="{0C8BC551-577A-48E1-B0CF-ABC02D349C29}" presName="sibTrans" presStyleCnt="0"/>
      <dgm:spPr/>
    </dgm:pt>
    <dgm:pt modelId="{5E9A272C-7E3A-4C77-9444-0AD80ABA7AB4}" type="pres">
      <dgm:prSet presAssocID="{F6E9B19A-8C11-43E3-AFD8-B5B62BF1A31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203902-21DB-413D-BE58-416DF0093969}" type="presOf" srcId="{78E73979-98F5-4E76-A337-5D46AB62D67C}" destId="{11B88BE4-4213-4A9B-BFEB-00872A3E7833}" srcOrd="0" destOrd="0" presId="urn:microsoft.com/office/officeart/2005/8/layout/default"/>
    <dgm:cxn modelId="{47E17502-2A9E-46F6-855A-5D51FAE6AA25}" type="presOf" srcId="{7C0E4495-C10B-403B-BA70-FF8BDF819A98}" destId="{50354EF7-7F0B-4A29-BEF8-F86C2C925DE7}" srcOrd="0" destOrd="0" presId="urn:microsoft.com/office/officeart/2005/8/layout/default"/>
    <dgm:cxn modelId="{09347F0B-560C-4613-A041-CABA46C32365}" type="presOf" srcId="{01F03742-46D4-41F1-9224-FCE122B30EF3}" destId="{1ADB78B4-478C-4E83-9277-38E408795DAD}" srcOrd="0" destOrd="0" presId="urn:microsoft.com/office/officeart/2005/8/layout/default"/>
    <dgm:cxn modelId="{B5B0F25D-47B9-4672-8A29-DA1D1B62B4CC}" srcId="{01F03742-46D4-41F1-9224-FCE122B30EF3}" destId="{9F5AFD15-E380-4DA2-827C-5B2678B620FD}" srcOrd="2" destOrd="0" parTransId="{177C4CCA-FF0A-4308-A7E9-158D4839CD16}" sibTransId="{64D56D9B-BD45-4055-8E74-B8B3D0BE46EE}"/>
    <dgm:cxn modelId="{7BF6604A-6892-4439-A853-46B3902DB026}" srcId="{01F03742-46D4-41F1-9224-FCE122B30EF3}" destId="{78E73979-98F5-4E76-A337-5D46AB62D67C}" srcOrd="0" destOrd="0" parTransId="{909C8DE6-F45E-4EF0-81D0-4180C38CF54A}" sibTransId="{BFA3FE4C-D8DF-48A8-8B76-A5D0AB6354DF}"/>
    <dgm:cxn modelId="{6D934F51-A487-4BCA-880F-2FE49AC25350}" type="presOf" srcId="{9F5AFD15-E380-4DA2-827C-5B2678B620FD}" destId="{93370E32-D4AB-4D7A-987F-51DEC3DEA277}" srcOrd="0" destOrd="0" presId="urn:microsoft.com/office/officeart/2005/8/layout/default"/>
    <dgm:cxn modelId="{EEAE957C-8EB0-4888-B9E4-59AE17A48ED0}" srcId="{01F03742-46D4-41F1-9224-FCE122B30EF3}" destId="{7C0E4495-C10B-403B-BA70-FF8BDF819A98}" srcOrd="1" destOrd="0" parTransId="{49F23557-955A-49C7-A4F1-12B7E11238BB}" sibTransId="{B4061CFF-11E4-46D5-AE81-8D1B9098466A}"/>
    <dgm:cxn modelId="{5D32DAAF-9980-46A9-8134-4F9172BC5BEB}" type="presOf" srcId="{F6E9B19A-8C11-43E3-AFD8-B5B62BF1A312}" destId="{5E9A272C-7E3A-4C77-9444-0AD80ABA7AB4}" srcOrd="0" destOrd="0" presId="urn:microsoft.com/office/officeart/2005/8/layout/default"/>
    <dgm:cxn modelId="{63347CC1-D6F5-43C6-98A1-4C82D2722550}" srcId="{01F03742-46D4-41F1-9224-FCE122B30EF3}" destId="{F6E9B19A-8C11-43E3-AFD8-B5B62BF1A312}" srcOrd="4" destOrd="0" parTransId="{F11D9ECE-1135-4E8C-BA54-4A70B728A9A9}" sibTransId="{6DF7EE99-F5F3-4DBF-9FB2-3F291D497D19}"/>
    <dgm:cxn modelId="{97ACA2D0-5A3A-4D1B-B27F-DA5E149D31FA}" type="presOf" srcId="{9B14D005-FAC1-4AE5-9628-3C576389ED25}" destId="{CB991BE2-1424-46AB-8755-62874D4811A8}" srcOrd="0" destOrd="0" presId="urn:microsoft.com/office/officeart/2005/8/layout/default"/>
    <dgm:cxn modelId="{4A9BD0D9-C093-4429-BBE2-8EE1E49D40FA}" srcId="{01F03742-46D4-41F1-9224-FCE122B30EF3}" destId="{9B14D005-FAC1-4AE5-9628-3C576389ED25}" srcOrd="3" destOrd="0" parTransId="{7CEEF8C0-4993-4D4A-A141-72E267A7C7E2}" sibTransId="{0C8BC551-577A-48E1-B0CF-ABC02D349C29}"/>
    <dgm:cxn modelId="{5DB5880F-00E7-405C-BA7F-0C945C5D7ED3}" type="presParOf" srcId="{1ADB78B4-478C-4E83-9277-38E408795DAD}" destId="{11B88BE4-4213-4A9B-BFEB-00872A3E7833}" srcOrd="0" destOrd="0" presId="urn:microsoft.com/office/officeart/2005/8/layout/default"/>
    <dgm:cxn modelId="{A0A3FD54-E904-487F-BDBF-F64105DDF3D9}" type="presParOf" srcId="{1ADB78B4-478C-4E83-9277-38E408795DAD}" destId="{648CA948-966B-4B24-8805-706C4CAD0E3E}" srcOrd="1" destOrd="0" presId="urn:microsoft.com/office/officeart/2005/8/layout/default"/>
    <dgm:cxn modelId="{EAE4A616-7A35-4F82-8F90-5F47E649C5D1}" type="presParOf" srcId="{1ADB78B4-478C-4E83-9277-38E408795DAD}" destId="{50354EF7-7F0B-4A29-BEF8-F86C2C925DE7}" srcOrd="2" destOrd="0" presId="urn:microsoft.com/office/officeart/2005/8/layout/default"/>
    <dgm:cxn modelId="{EC66A560-B646-46C2-B475-6159CE326E23}" type="presParOf" srcId="{1ADB78B4-478C-4E83-9277-38E408795DAD}" destId="{F0E537EE-32CF-4533-81FF-8D773E217A5E}" srcOrd="3" destOrd="0" presId="urn:microsoft.com/office/officeart/2005/8/layout/default"/>
    <dgm:cxn modelId="{22692AEE-1CF6-4C4D-A2E4-3D4C1373C60F}" type="presParOf" srcId="{1ADB78B4-478C-4E83-9277-38E408795DAD}" destId="{93370E32-D4AB-4D7A-987F-51DEC3DEA277}" srcOrd="4" destOrd="0" presId="urn:microsoft.com/office/officeart/2005/8/layout/default"/>
    <dgm:cxn modelId="{EFE23136-1181-4506-B144-884745446125}" type="presParOf" srcId="{1ADB78B4-478C-4E83-9277-38E408795DAD}" destId="{4C888AD2-7610-4C04-8631-82FA8F82DF34}" srcOrd="5" destOrd="0" presId="urn:microsoft.com/office/officeart/2005/8/layout/default"/>
    <dgm:cxn modelId="{33BFF2AB-8FEC-454A-B8C1-CF170CE21FF8}" type="presParOf" srcId="{1ADB78B4-478C-4E83-9277-38E408795DAD}" destId="{CB991BE2-1424-46AB-8755-62874D4811A8}" srcOrd="6" destOrd="0" presId="urn:microsoft.com/office/officeart/2005/8/layout/default"/>
    <dgm:cxn modelId="{500937E9-2798-41CE-A552-59EBFB3BC474}" type="presParOf" srcId="{1ADB78B4-478C-4E83-9277-38E408795DAD}" destId="{350DDC19-94C3-44B3-A533-934E1D3C10E1}" srcOrd="7" destOrd="0" presId="urn:microsoft.com/office/officeart/2005/8/layout/default"/>
    <dgm:cxn modelId="{BDF0444E-A611-4C7C-9CF7-80CD28454474}" type="presParOf" srcId="{1ADB78B4-478C-4E83-9277-38E408795DAD}" destId="{5E9A272C-7E3A-4C77-9444-0AD80ABA7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F03742-46D4-41F1-9224-FCE122B30E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73979-98F5-4E76-A337-5D46AB62D67C}">
      <dgm:prSet/>
      <dgm:spPr/>
      <dgm:t>
        <a:bodyPr/>
        <a:lstStyle/>
        <a:p>
          <a:r>
            <a:rPr lang="en-US" dirty="0"/>
            <a:t>Coordinated Entry System</a:t>
          </a:r>
        </a:p>
      </dgm:t>
    </dgm:pt>
    <dgm:pt modelId="{909C8DE6-F45E-4EF0-81D0-4180C38CF54A}" type="parTrans" cxnId="{7BF6604A-6892-4439-A853-46B3902DB026}">
      <dgm:prSet/>
      <dgm:spPr/>
      <dgm:t>
        <a:bodyPr/>
        <a:lstStyle/>
        <a:p>
          <a:endParaRPr lang="en-US"/>
        </a:p>
      </dgm:t>
    </dgm:pt>
    <dgm:pt modelId="{BFA3FE4C-D8DF-48A8-8B76-A5D0AB6354DF}" type="sibTrans" cxnId="{7BF6604A-6892-4439-A853-46B3902DB026}">
      <dgm:prSet/>
      <dgm:spPr/>
      <dgm:t>
        <a:bodyPr/>
        <a:lstStyle/>
        <a:p>
          <a:endParaRPr lang="en-US"/>
        </a:p>
      </dgm:t>
    </dgm:pt>
    <dgm:pt modelId="{7C0E4495-C10B-403B-BA70-FF8BDF819A98}">
      <dgm:prSet/>
      <dgm:spPr/>
      <dgm:t>
        <a:bodyPr/>
        <a:lstStyle/>
        <a:p>
          <a:r>
            <a:rPr lang="en-US" dirty="0"/>
            <a:t>Coordinated Entry Protocols</a:t>
          </a:r>
        </a:p>
      </dgm:t>
    </dgm:pt>
    <dgm:pt modelId="{49F23557-955A-49C7-A4F1-12B7E11238BB}" type="parTrans" cxnId="{EEAE957C-8EB0-4888-B9E4-59AE17A48ED0}">
      <dgm:prSet/>
      <dgm:spPr/>
      <dgm:t>
        <a:bodyPr/>
        <a:lstStyle/>
        <a:p>
          <a:endParaRPr lang="en-US"/>
        </a:p>
      </dgm:t>
    </dgm:pt>
    <dgm:pt modelId="{B4061CFF-11E4-46D5-AE81-8D1B9098466A}" type="sibTrans" cxnId="{EEAE957C-8EB0-4888-B9E4-59AE17A48ED0}">
      <dgm:prSet/>
      <dgm:spPr/>
      <dgm:t>
        <a:bodyPr/>
        <a:lstStyle/>
        <a:p>
          <a:endParaRPr lang="en-US"/>
        </a:p>
      </dgm:t>
    </dgm:pt>
    <dgm:pt modelId="{9F5AFD15-E380-4DA2-827C-5B2678B620FD}">
      <dgm:prSet/>
      <dgm:spPr/>
      <dgm:t>
        <a:bodyPr/>
        <a:lstStyle/>
        <a:p>
          <a:r>
            <a:rPr lang="en-US" dirty="0"/>
            <a:t>CoC Governance</a:t>
          </a:r>
        </a:p>
      </dgm:t>
    </dgm:pt>
    <dgm:pt modelId="{177C4CCA-FF0A-4308-A7E9-158D4839CD16}" type="parTrans" cxnId="{B5B0F25D-47B9-4672-8A29-DA1D1B62B4CC}">
      <dgm:prSet/>
      <dgm:spPr/>
      <dgm:t>
        <a:bodyPr/>
        <a:lstStyle/>
        <a:p>
          <a:endParaRPr lang="en-US"/>
        </a:p>
      </dgm:t>
    </dgm:pt>
    <dgm:pt modelId="{64D56D9B-BD45-4055-8E74-B8B3D0BE46EE}" type="sibTrans" cxnId="{B5B0F25D-47B9-4672-8A29-DA1D1B62B4CC}">
      <dgm:prSet/>
      <dgm:spPr/>
      <dgm:t>
        <a:bodyPr/>
        <a:lstStyle/>
        <a:p>
          <a:endParaRPr lang="en-US"/>
        </a:p>
      </dgm:t>
    </dgm:pt>
    <dgm:pt modelId="{9B14D005-FAC1-4AE5-9628-3C576389ED25}">
      <dgm:prSet/>
      <dgm:spPr/>
      <dgm:t>
        <a:bodyPr/>
        <a:lstStyle/>
        <a:p>
          <a:r>
            <a:rPr lang="en-US" dirty="0"/>
            <a:t>HMIS Structure</a:t>
          </a:r>
        </a:p>
      </dgm:t>
    </dgm:pt>
    <dgm:pt modelId="{7CEEF8C0-4993-4D4A-A141-72E267A7C7E2}" type="parTrans" cxnId="{4A9BD0D9-C093-4429-BBE2-8EE1E49D40FA}">
      <dgm:prSet/>
      <dgm:spPr/>
      <dgm:t>
        <a:bodyPr/>
        <a:lstStyle/>
        <a:p>
          <a:endParaRPr lang="en-US"/>
        </a:p>
      </dgm:t>
    </dgm:pt>
    <dgm:pt modelId="{0C8BC551-577A-48E1-B0CF-ABC02D349C29}" type="sibTrans" cxnId="{4A9BD0D9-C093-4429-BBE2-8EE1E49D40FA}">
      <dgm:prSet/>
      <dgm:spPr/>
      <dgm:t>
        <a:bodyPr/>
        <a:lstStyle/>
        <a:p>
          <a:endParaRPr lang="en-US"/>
        </a:p>
      </dgm:t>
    </dgm:pt>
    <dgm:pt modelId="{F6E9B19A-8C11-43E3-AFD8-B5B62BF1A312}">
      <dgm:prSet/>
      <dgm:spPr/>
      <dgm:t>
        <a:bodyPr/>
        <a:lstStyle/>
        <a:p>
          <a:r>
            <a:rPr lang="en-US" dirty="0"/>
            <a:t>Gaps Analysis</a:t>
          </a:r>
        </a:p>
      </dgm:t>
    </dgm:pt>
    <dgm:pt modelId="{F11D9ECE-1135-4E8C-BA54-4A70B728A9A9}" type="parTrans" cxnId="{63347CC1-D6F5-43C6-98A1-4C82D2722550}">
      <dgm:prSet/>
      <dgm:spPr/>
      <dgm:t>
        <a:bodyPr/>
        <a:lstStyle/>
        <a:p>
          <a:endParaRPr lang="en-US"/>
        </a:p>
      </dgm:t>
    </dgm:pt>
    <dgm:pt modelId="{6DF7EE99-F5F3-4DBF-9FB2-3F291D497D19}" type="sibTrans" cxnId="{63347CC1-D6F5-43C6-98A1-4C82D2722550}">
      <dgm:prSet/>
      <dgm:spPr/>
      <dgm:t>
        <a:bodyPr/>
        <a:lstStyle/>
        <a:p>
          <a:endParaRPr lang="en-US"/>
        </a:p>
      </dgm:t>
    </dgm:pt>
    <dgm:pt modelId="{1ADB78B4-478C-4E83-9277-38E408795DAD}" type="pres">
      <dgm:prSet presAssocID="{01F03742-46D4-41F1-9224-FCE122B30EF3}" presName="diagram" presStyleCnt="0">
        <dgm:presLayoutVars>
          <dgm:dir/>
          <dgm:resizeHandles val="exact"/>
        </dgm:presLayoutVars>
      </dgm:prSet>
      <dgm:spPr/>
    </dgm:pt>
    <dgm:pt modelId="{11B88BE4-4213-4A9B-BFEB-00872A3E7833}" type="pres">
      <dgm:prSet presAssocID="{78E73979-98F5-4E76-A337-5D46AB62D67C}" presName="node" presStyleLbl="node1" presStyleIdx="0" presStyleCnt="5">
        <dgm:presLayoutVars>
          <dgm:bulletEnabled val="1"/>
        </dgm:presLayoutVars>
      </dgm:prSet>
      <dgm:spPr/>
    </dgm:pt>
    <dgm:pt modelId="{648CA948-966B-4B24-8805-706C4CAD0E3E}" type="pres">
      <dgm:prSet presAssocID="{BFA3FE4C-D8DF-48A8-8B76-A5D0AB6354DF}" presName="sibTrans" presStyleCnt="0"/>
      <dgm:spPr/>
    </dgm:pt>
    <dgm:pt modelId="{50354EF7-7F0B-4A29-BEF8-F86C2C925DE7}" type="pres">
      <dgm:prSet presAssocID="{7C0E4495-C10B-403B-BA70-FF8BDF819A98}" presName="node" presStyleLbl="node1" presStyleIdx="1" presStyleCnt="5">
        <dgm:presLayoutVars>
          <dgm:bulletEnabled val="1"/>
        </dgm:presLayoutVars>
      </dgm:prSet>
      <dgm:spPr/>
    </dgm:pt>
    <dgm:pt modelId="{F0E537EE-32CF-4533-81FF-8D773E217A5E}" type="pres">
      <dgm:prSet presAssocID="{B4061CFF-11E4-46D5-AE81-8D1B9098466A}" presName="sibTrans" presStyleCnt="0"/>
      <dgm:spPr/>
    </dgm:pt>
    <dgm:pt modelId="{93370E32-D4AB-4D7A-987F-51DEC3DEA277}" type="pres">
      <dgm:prSet presAssocID="{9F5AFD15-E380-4DA2-827C-5B2678B620FD}" presName="node" presStyleLbl="node1" presStyleIdx="2" presStyleCnt="5">
        <dgm:presLayoutVars>
          <dgm:bulletEnabled val="1"/>
        </dgm:presLayoutVars>
      </dgm:prSet>
      <dgm:spPr/>
    </dgm:pt>
    <dgm:pt modelId="{4C888AD2-7610-4C04-8631-82FA8F82DF34}" type="pres">
      <dgm:prSet presAssocID="{64D56D9B-BD45-4055-8E74-B8B3D0BE46EE}" presName="sibTrans" presStyleCnt="0"/>
      <dgm:spPr/>
    </dgm:pt>
    <dgm:pt modelId="{CB991BE2-1424-46AB-8755-62874D4811A8}" type="pres">
      <dgm:prSet presAssocID="{9B14D005-FAC1-4AE5-9628-3C576389ED25}" presName="node" presStyleLbl="node1" presStyleIdx="3" presStyleCnt="5">
        <dgm:presLayoutVars>
          <dgm:bulletEnabled val="1"/>
        </dgm:presLayoutVars>
      </dgm:prSet>
      <dgm:spPr/>
    </dgm:pt>
    <dgm:pt modelId="{350DDC19-94C3-44B3-A533-934E1D3C10E1}" type="pres">
      <dgm:prSet presAssocID="{0C8BC551-577A-48E1-B0CF-ABC02D349C29}" presName="sibTrans" presStyleCnt="0"/>
      <dgm:spPr/>
    </dgm:pt>
    <dgm:pt modelId="{5E9A272C-7E3A-4C77-9444-0AD80ABA7AB4}" type="pres">
      <dgm:prSet presAssocID="{F6E9B19A-8C11-43E3-AFD8-B5B62BF1A31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203902-21DB-413D-BE58-416DF0093969}" type="presOf" srcId="{78E73979-98F5-4E76-A337-5D46AB62D67C}" destId="{11B88BE4-4213-4A9B-BFEB-00872A3E7833}" srcOrd="0" destOrd="0" presId="urn:microsoft.com/office/officeart/2005/8/layout/default"/>
    <dgm:cxn modelId="{47E17502-2A9E-46F6-855A-5D51FAE6AA25}" type="presOf" srcId="{7C0E4495-C10B-403B-BA70-FF8BDF819A98}" destId="{50354EF7-7F0B-4A29-BEF8-F86C2C925DE7}" srcOrd="0" destOrd="0" presId="urn:microsoft.com/office/officeart/2005/8/layout/default"/>
    <dgm:cxn modelId="{09347F0B-560C-4613-A041-CABA46C32365}" type="presOf" srcId="{01F03742-46D4-41F1-9224-FCE122B30EF3}" destId="{1ADB78B4-478C-4E83-9277-38E408795DAD}" srcOrd="0" destOrd="0" presId="urn:microsoft.com/office/officeart/2005/8/layout/default"/>
    <dgm:cxn modelId="{B5B0F25D-47B9-4672-8A29-DA1D1B62B4CC}" srcId="{01F03742-46D4-41F1-9224-FCE122B30EF3}" destId="{9F5AFD15-E380-4DA2-827C-5B2678B620FD}" srcOrd="2" destOrd="0" parTransId="{177C4CCA-FF0A-4308-A7E9-158D4839CD16}" sibTransId="{64D56D9B-BD45-4055-8E74-B8B3D0BE46EE}"/>
    <dgm:cxn modelId="{7BF6604A-6892-4439-A853-46B3902DB026}" srcId="{01F03742-46D4-41F1-9224-FCE122B30EF3}" destId="{78E73979-98F5-4E76-A337-5D46AB62D67C}" srcOrd="0" destOrd="0" parTransId="{909C8DE6-F45E-4EF0-81D0-4180C38CF54A}" sibTransId="{BFA3FE4C-D8DF-48A8-8B76-A5D0AB6354DF}"/>
    <dgm:cxn modelId="{6D934F51-A487-4BCA-880F-2FE49AC25350}" type="presOf" srcId="{9F5AFD15-E380-4DA2-827C-5B2678B620FD}" destId="{93370E32-D4AB-4D7A-987F-51DEC3DEA277}" srcOrd="0" destOrd="0" presId="urn:microsoft.com/office/officeart/2005/8/layout/default"/>
    <dgm:cxn modelId="{EEAE957C-8EB0-4888-B9E4-59AE17A48ED0}" srcId="{01F03742-46D4-41F1-9224-FCE122B30EF3}" destId="{7C0E4495-C10B-403B-BA70-FF8BDF819A98}" srcOrd="1" destOrd="0" parTransId="{49F23557-955A-49C7-A4F1-12B7E11238BB}" sibTransId="{B4061CFF-11E4-46D5-AE81-8D1B9098466A}"/>
    <dgm:cxn modelId="{5D32DAAF-9980-46A9-8134-4F9172BC5BEB}" type="presOf" srcId="{F6E9B19A-8C11-43E3-AFD8-B5B62BF1A312}" destId="{5E9A272C-7E3A-4C77-9444-0AD80ABA7AB4}" srcOrd="0" destOrd="0" presId="urn:microsoft.com/office/officeart/2005/8/layout/default"/>
    <dgm:cxn modelId="{63347CC1-D6F5-43C6-98A1-4C82D2722550}" srcId="{01F03742-46D4-41F1-9224-FCE122B30EF3}" destId="{F6E9B19A-8C11-43E3-AFD8-B5B62BF1A312}" srcOrd="4" destOrd="0" parTransId="{F11D9ECE-1135-4E8C-BA54-4A70B728A9A9}" sibTransId="{6DF7EE99-F5F3-4DBF-9FB2-3F291D497D19}"/>
    <dgm:cxn modelId="{97ACA2D0-5A3A-4D1B-B27F-DA5E149D31FA}" type="presOf" srcId="{9B14D005-FAC1-4AE5-9628-3C576389ED25}" destId="{CB991BE2-1424-46AB-8755-62874D4811A8}" srcOrd="0" destOrd="0" presId="urn:microsoft.com/office/officeart/2005/8/layout/default"/>
    <dgm:cxn modelId="{4A9BD0D9-C093-4429-BBE2-8EE1E49D40FA}" srcId="{01F03742-46D4-41F1-9224-FCE122B30EF3}" destId="{9B14D005-FAC1-4AE5-9628-3C576389ED25}" srcOrd="3" destOrd="0" parTransId="{7CEEF8C0-4993-4D4A-A141-72E267A7C7E2}" sibTransId="{0C8BC551-577A-48E1-B0CF-ABC02D349C29}"/>
    <dgm:cxn modelId="{5DB5880F-00E7-405C-BA7F-0C945C5D7ED3}" type="presParOf" srcId="{1ADB78B4-478C-4E83-9277-38E408795DAD}" destId="{11B88BE4-4213-4A9B-BFEB-00872A3E7833}" srcOrd="0" destOrd="0" presId="urn:microsoft.com/office/officeart/2005/8/layout/default"/>
    <dgm:cxn modelId="{A0A3FD54-E904-487F-BDBF-F64105DDF3D9}" type="presParOf" srcId="{1ADB78B4-478C-4E83-9277-38E408795DAD}" destId="{648CA948-966B-4B24-8805-706C4CAD0E3E}" srcOrd="1" destOrd="0" presId="urn:microsoft.com/office/officeart/2005/8/layout/default"/>
    <dgm:cxn modelId="{EAE4A616-7A35-4F82-8F90-5F47E649C5D1}" type="presParOf" srcId="{1ADB78B4-478C-4E83-9277-38E408795DAD}" destId="{50354EF7-7F0B-4A29-BEF8-F86C2C925DE7}" srcOrd="2" destOrd="0" presId="urn:microsoft.com/office/officeart/2005/8/layout/default"/>
    <dgm:cxn modelId="{EC66A560-B646-46C2-B475-6159CE326E23}" type="presParOf" srcId="{1ADB78B4-478C-4E83-9277-38E408795DAD}" destId="{F0E537EE-32CF-4533-81FF-8D773E217A5E}" srcOrd="3" destOrd="0" presId="urn:microsoft.com/office/officeart/2005/8/layout/default"/>
    <dgm:cxn modelId="{22692AEE-1CF6-4C4D-A2E4-3D4C1373C60F}" type="presParOf" srcId="{1ADB78B4-478C-4E83-9277-38E408795DAD}" destId="{93370E32-D4AB-4D7A-987F-51DEC3DEA277}" srcOrd="4" destOrd="0" presId="urn:microsoft.com/office/officeart/2005/8/layout/default"/>
    <dgm:cxn modelId="{EFE23136-1181-4506-B144-884745446125}" type="presParOf" srcId="{1ADB78B4-478C-4E83-9277-38E408795DAD}" destId="{4C888AD2-7610-4C04-8631-82FA8F82DF34}" srcOrd="5" destOrd="0" presId="urn:microsoft.com/office/officeart/2005/8/layout/default"/>
    <dgm:cxn modelId="{33BFF2AB-8FEC-454A-B8C1-CF170CE21FF8}" type="presParOf" srcId="{1ADB78B4-478C-4E83-9277-38E408795DAD}" destId="{CB991BE2-1424-46AB-8755-62874D4811A8}" srcOrd="6" destOrd="0" presId="urn:microsoft.com/office/officeart/2005/8/layout/default"/>
    <dgm:cxn modelId="{500937E9-2798-41CE-A552-59EBFB3BC474}" type="presParOf" srcId="{1ADB78B4-478C-4E83-9277-38E408795DAD}" destId="{350DDC19-94C3-44B3-A533-934E1D3C10E1}" srcOrd="7" destOrd="0" presId="urn:microsoft.com/office/officeart/2005/8/layout/default"/>
    <dgm:cxn modelId="{BDF0444E-A611-4C7C-9CF7-80CD28454474}" type="presParOf" srcId="{1ADB78B4-478C-4E83-9277-38E408795DAD}" destId="{5E9A272C-7E3A-4C77-9444-0AD80ABA7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F03742-46D4-41F1-9224-FCE122B30E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73979-98F5-4E76-A337-5D46AB62D67C}">
      <dgm:prSet/>
      <dgm:spPr/>
      <dgm:t>
        <a:bodyPr/>
        <a:lstStyle/>
        <a:p>
          <a:r>
            <a:rPr lang="en-US" dirty="0"/>
            <a:t>Con-Plan Participation </a:t>
          </a:r>
        </a:p>
      </dgm:t>
    </dgm:pt>
    <dgm:pt modelId="{909C8DE6-F45E-4EF0-81D0-4180C38CF54A}" type="parTrans" cxnId="{7BF6604A-6892-4439-A853-46B3902DB026}">
      <dgm:prSet/>
      <dgm:spPr/>
      <dgm:t>
        <a:bodyPr/>
        <a:lstStyle/>
        <a:p>
          <a:endParaRPr lang="en-US"/>
        </a:p>
      </dgm:t>
    </dgm:pt>
    <dgm:pt modelId="{BFA3FE4C-D8DF-48A8-8B76-A5D0AB6354DF}" type="sibTrans" cxnId="{7BF6604A-6892-4439-A853-46B3902DB026}">
      <dgm:prSet/>
      <dgm:spPr/>
      <dgm:t>
        <a:bodyPr/>
        <a:lstStyle/>
        <a:p>
          <a:endParaRPr lang="en-US"/>
        </a:p>
      </dgm:t>
    </dgm:pt>
    <dgm:pt modelId="{7C0E4495-C10B-403B-BA70-FF8BDF819A98}">
      <dgm:prSet/>
      <dgm:spPr/>
      <dgm:t>
        <a:bodyPr/>
        <a:lstStyle/>
        <a:p>
          <a:r>
            <a:rPr lang="en-US" dirty="0"/>
            <a:t>ESG (State) Consultation</a:t>
          </a:r>
        </a:p>
      </dgm:t>
    </dgm:pt>
    <dgm:pt modelId="{49F23557-955A-49C7-A4F1-12B7E11238BB}" type="parTrans" cxnId="{EEAE957C-8EB0-4888-B9E4-59AE17A48ED0}">
      <dgm:prSet/>
      <dgm:spPr/>
      <dgm:t>
        <a:bodyPr/>
        <a:lstStyle/>
        <a:p>
          <a:endParaRPr lang="en-US"/>
        </a:p>
      </dgm:t>
    </dgm:pt>
    <dgm:pt modelId="{B4061CFF-11E4-46D5-AE81-8D1B9098466A}" type="sibTrans" cxnId="{EEAE957C-8EB0-4888-B9E4-59AE17A48ED0}">
      <dgm:prSet/>
      <dgm:spPr/>
      <dgm:t>
        <a:bodyPr/>
        <a:lstStyle/>
        <a:p>
          <a:endParaRPr lang="en-US"/>
        </a:p>
      </dgm:t>
    </dgm:pt>
    <dgm:pt modelId="{9F5AFD15-E380-4DA2-827C-5B2678B620FD}">
      <dgm:prSet/>
      <dgm:spPr/>
      <dgm:t>
        <a:bodyPr/>
        <a:lstStyle/>
        <a:p>
          <a:r>
            <a:rPr lang="en-US" dirty="0"/>
            <a:t>UFA P &amp; P</a:t>
          </a:r>
        </a:p>
      </dgm:t>
    </dgm:pt>
    <dgm:pt modelId="{177C4CCA-FF0A-4308-A7E9-158D4839CD16}" type="parTrans" cxnId="{B5B0F25D-47B9-4672-8A29-DA1D1B62B4CC}">
      <dgm:prSet/>
      <dgm:spPr/>
      <dgm:t>
        <a:bodyPr/>
        <a:lstStyle/>
        <a:p>
          <a:endParaRPr lang="en-US"/>
        </a:p>
      </dgm:t>
    </dgm:pt>
    <dgm:pt modelId="{64D56D9B-BD45-4055-8E74-B8B3D0BE46EE}" type="sibTrans" cxnId="{B5B0F25D-47B9-4672-8A29-DA1D1B62B4CC}">
      <dgm:prSet/>
      <dgm:spPr/>
      <dgm:t>
        <a:bodyPr/>
        <a:lstStyle/>
        <a:p>
          <a:endParaRPr lang="en-US"/>
        </a:p>
      </dgm:t>
    </dgm:pt>
    <dgm:pt modelId="{9B14D005-FAC1-4AE5-9628-3C576389ED25}">
      <dgm:prSet/>
      <dgm:spPr/>
      <dgm:t>
        <a:bodyPr/>
        <a:lstStyle/>
        <a:p>
          <a:r>
            <a:rPr lang="en-US" dirty="0"/>
            <a:t>External Audits</a:t>
          </a:r>
        </a:p>
      </dgm:t>
    </dgm:pt>
    <dgm:pt modelId="{7CEEF8C0-4993-4D4A-A141-72E267A7C7E2}" type="parTrans" cxnId="{4A9BD0D9-C093-4429-BBE2-8EE1E49D40FA}">
      <dgm:prSet/>
      <dgm:spPr/>
      <dgm:t>
        <a:bodyPr/>
        <a:lstStyle/>
        <a:p>
          <a:endParaRPr lang="en-US"/>
        </a:p>
      </dgm:t>
    </dgm:pt>
    <dgm:pt modelId="{0C8BC551-577A-48E1-B0CF-ABC02D349C29}" type="sibTrans" cxnId="{4A9BD0D9-C093-4429-BBE2-8EE1E49D40FA}">
      <dgm:prSet/>
      <dgm:spPr/>
      <dgm:t>
        <a:bodyPr/>
        <a:lstStyle/>
        <a:p>
          <a:endParaRPr lang="en-US"/>
        </a:p>
      </dgm:t>
    </dgm:pt>
    <dgm:pt modelId="{F6E9B19A-8C11-43E3-AFD8-B5B62BF1A312}">
      <dgm:prSet/>
      <dgm:spPr/>
      <dgm:t>
        <a:bodyPr/>
        <a:lstStyle/>
        <a:p>
          <a:r>
            <a:rPr lang="en-US" dirty="0"/>
            <a:t>Written Agreements with Subs</a:t>
          </a:r>
        </a:p>
      </dgm:t>
    </dgm:pt>
    <dgm:pt modelId="{F11D9ECE-1135-4E8C-BA54-4A70B728A9A9}" type="parTrans" cxnId="{63347CC1-D6F5-43C6-98A1-4C82D2722550}">
      <dgm:prSet/>
      <dgm:spPr/>
      <dgm:t>
        <a:bodyPr/>
        <a:lstStyle/>
        <a:p>
          <a:endParaRPr lang="en-US"/>
        </a:p>
      </dgm:t>
    </dgm:pt>
    <dgm:pt modelId="{6DF7EE99-F5F3-4DBF-9FB2-3F291D497D19}" type="sibTrans" cxnId="{63347CC1-D6F5-43C6-98A1-4C82D2722550}">
      <dgm:prSet/>
      <dgm:spPr/>
      <dgm:t>
        <a:bodyPr/>
        <a:lstStyle/>
        <a:p>
          <a:endParaRPr lang="en-US"/>
        </a:p>
      </dgm:t>
    </dgm:pt>
    <dgm:pt modelId="{1ADB78B4-478C-4E83-9277-38E408795DAD}" type="pres">
      <dgm:prSet presAssocID="{01F03742-46D4-41F1-9224-FCE122B30EF3}" presName="diagram" presStyleCnt="0">
        <dgm:presLayoutVars>
          <dgm:dir/>
          <dgm:resizeHandles val="exact"/>
        </dgm:presLayoutVars>
      </dgm:prSet>
      <dgm:spPr/>
    </dgm:pt>
    <dgm:pt modelId="{11B88BE4-4213-4A9B-BFEB-00872A3E7833}" type="pres">
      <dgm:prSet presAssocID="{78E73979-98F5-4E76-A337-5D46AB62D67C}" presName="node" presStyleLbl="node1" presStyleIdx="0" presStyleCnt="5">
        <dgm:presLayoutVars>
          <dgm:bulletEnabled val="1"/>
        </dgm:presLayoutVars>
      </dgm:prSet>
      <dgm:spPr/>
    </dgm:pt>
    <dgm:pt modelId="{648CA948-966B-4B24-8805-706C4CAD0E3E}" type="pres">
      <dgm:prSet presAssocID="{BFA3FE4C-D8DF-48A8-8B76-A5D0AB6354DF}" presName="sibTrans" presStyleCnt="0"/>
      <dgm:spPr/>
    </dgm:pt>
    <dgm:pt modelId="{50354EF7-7F0B-4A29-BEF8-F86C2C925DE7}" type="pres">
      <dgm:prSet presAssocID="{7C0E4495-C10B-403B-BA70-FF8BDF819A98}" presName="node" presStyleLbl="node1" presStyleIdx="1" presStyleCnt="5">
        <dgm:presLayoutVars>
          <dgm:bulletEnabled val="1"/>
        </dgm:presLayoutVars>
      </dgm:prSet>
      <dgm:spPr/>
    </dgm:pt>
    <dgm:pt modelId="{F0E537EE-32CF-4533-81FF-8D773E217A5E}" type="pres">
      <dgm:prSet presAssocID="{B4061CFF-11E4-46D5-AE81-8D1B9098466A}" presName="sibTrans" presStyleCnt="0"/>
      <dgm:spPr/>
    </dgm:pt>
    <dgm:pt modelId="{93370E32-D4AB-4D7A-987F-51DEC3DEA277}" type="pres">
      <dgm:prSet presAssocID="{9F5AFD15-E380-4DA2-827C-5B2678B620FD}" presName="node" presStyleLbl="node1" presStyleIdx="2" presStyleCnt="5">
        <dgm:presLayoutVars>
          <dgm:bulletEnabled val="1"/>
        </dgm:presLayoutVars>
      </dgm:prSet>
      <dgm:spPr/>
    </dgm:pt>
    <dgm:pt modelId="{4C888AD2-7610-4C04-8631-82FA8F82DF34}" type="pres">
      <dgm:prSet presAssocID="{64D56D9B-BD45-4055-8E74-B8B3D0BE46EE}" presName="sibTrans" presStyleCnt="0"/>
      <dgm:spPr/>
    </dgm:pt>
    <dgm:pt modelId="{CB991BE2-1424-46AB-8755-62874D4811A8}" type="pres">
      <dgm:prSet presAssocID="{9B14D005-FAC1-4AE5-9628-3C576389ED25}" presName="node" presStyleLbl="node1" presStyleIdx="3" presStyleCnt="5">
        <dgm:presLayoutVars>
          <dgm:bulletEnabled val="1"/>
        </dgm:presLayoutVars>
      </dgm:prSet>
      <dgm:spPr/>
    </dgm:pt>
    <dgm:pt modelId="{350DDC19-94C3-44B3-A533-934E1D3C10E1}" type="pres">
      <dgm:prSet presAssocID="{0C8BC551-577A-48E1-B0CF-ABC02D349C29}" presName="sibTrans" presStyleCnt="0"/>
      <dgm:spPr/>
    </dgm:pt>
    <dgm:pt modelId="{5E9A272C-7E3A-4C77-9444-0AD80ABA7AB4}" type="pres">
      <dgm:prSet presAssocID="{F6E9B19A-8C11-43E3-AFD8-B5B62BF1A31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203902-21DB-413D-BE58-416DF0093969}" type="presOf" srcId="{78E73979-98F5-4E76-A337-5D46AB62D67C}" destId="{11B88BE4-4213-4A9B-BFEB-00872A3E7833}" srcOrd="0" destOrd="0" presId="urn:microsoft.com/office/officeart/2005/8/layout/default"/>
    <dgm:cxn modelId="{47E17502-2A9E-46F6-855A-5D51FAE6AA25}" type="presOf" srcId="{7C0E4495-C10B-403B-BA70-FF8BDF819A98}" destId="{50354EF7-7F0B-4A29-BEF8-F86C2C925DE7}" srcOrd="0" destOrd="0" presId="urn:microsoft.com/office/officeart/2005/8/layout/default"/>
    <dgm:cxn modelId="{09347F0B-560C-4613-A041-CABA46C32365}" type="presOf" srcId="{01F03742-46D4-41F1-9224-FCE122B30EF3}" destId="{1ADB78B4-478C-4E83-9277-38E408795DAD}" srcOrd="0" destOrd="0" presId="urn:microsoft.com/office/officeart/2005/8/layout/default"/>
    <dgm:cxn modelId="{B5B0F25D-47B9-4672-8A29-DA1D1B62B4CC}" srcId="{01F03742-46D4-41F1-9224-FCE122B30EF3}" destId="{9F5AFD15-E380-4DA2-827C-5B2678B620FD}" srcOrd="2" destOrd="0" parTransId="{177C4CCA-FF0A-4308-A7E9-158D4839CD16}" sibTransId="{64D56D9B-BD45-4055-8E74-B8B3D0BE46EE}"/>
    <dgm:cxn modelId="{7BF6604A-6892-4439-A853-46B3902DB026}" srcId="{01F03742-46D4-41F1-9224-FCE122B30EF3}" destId="{78E73979-98F5-4E76-A337-5D46AB62D67C}" srcOrd="0" destOrd="0" parTransId="{909C8DE6-F45E-4EF0-81D0-4180C38CF54A}" sibTransId="{BFA3FE4C-D8DF-48A8-8B76-A5D0AB6354DF}"/>
    <dgm:cxn modelId="{6D934F51-A487-4BCA-880F-2FE49AC25350}" type="presOf" srcId="{9F5AFD15-E380-4DA2-827C-5B2678B620FD}" destId="{93370E32-D4AB-4D7A-987F-51DEC3DEA277}" srcOrd="0" destOrd="0" presId="urn:microsoft.com/office/officeart/2005/8/layout/default"/>
    <dgm:cxn modelId="{EEAE957C-8EB0-4888-B9E4-59AE17A48ED0}" srcId="{01F03742-46D4-41F1-9224-FCE122B30EF3}" destId="{7C0E4495-C10B-403B-BA70-FF8BDF819A98}" srcOrd="1" destOrd="0" parTransId="{49F23557-955A-49C7-A4F1-12B7E11238BB}" sibTransId="{B4061CFF-11E4-46D5-AE81-8D1B9098466A}"/>
    <dgm:cxn modelId="{5D32DAAF-9980-46A9-8134-4F9172BC5BEB}" type="presOf" srcId="{F6E9B19A-8C11-43E3-AFD8-B5B62BF1A312}" destId="{5E9A272C-7E3A-4C77-9444-0AD80ABA7AB4}" srcOrd="0" destOrd="0" presId="urn:microsoft.com/office/officeart/2005/8/layout/default"/>
    <dgm:cxn modelId="{63347CC1-D6F5-43C6-98A1-4C82D2722550}" srcId="{01F03742-46D4-41F1-9224-FCE122B30EF3}" destId="{F6E9B19A-8C11-43E3-AFD8-B5B62BF1A312}" srcOrd="4" destOrd="0" parTransId="{F11D9ECE-1135-4E8C-BA54-4A70B728A9A9}" sibTransId="{6DF7EE99-F5F3-4DBF-9FB2-3F291D497D19}"/>
    <dgm:cxn modelId="{97ACA2D0-5A3A-4D1B-B27F-DA5E149D31FA}" type="presOf" srcId="{9B14D005-FAC1-4AE5-9628-3C576389ED25}" destId="{CB991BE2-1424-46AB-8755-62874D4811A8}" srcOrd="0" destOrd="0" presId="urn:microsoft.com/office/officeart/2005/8/layout/default"/>
    <dgm:cxn modelId="{4A9BD0D9-C093-4429-BBE2-8EE1E49D40FA}" srcId="{01F03742-46D4-41F1-9224-FCE122B30EF3}" destId="{9B14D005-FAC1-4AE5-9628-3C576389ED25}" srcOrd="3" destOrd="0" parTransId="{7CEEF8C0-4993-4D4A-A141-72E267A7C7E2}" sibTransId="{0C8BC551-577A-48E1-B0CF-ABC02D349C29}"/>
    <dgm:cxn modelId="{5DB5880F-00E7-405C-BA7F-0C945C5D7ED3}" type="presParOf" srcId="{1ADB78B4-478C-4E83-9277-38E408795DAD}" destId="{11B88BE4-4213-4A9B-BFEB-00872A3E7833}" srcOrd="0" destOrd="0" presId="urn:microsoft.com/office/officeart/2005/8/layout/default"/>
    <dgm:cxn modelId="{A0A3FD54-E904-487F-BDBF-F64105DDF3D9}" type="presParOf" srcId="{1ADB78B4-478C-4E83-9277-38E408795DAD}" destId="{648CA948-966B-4B24-8805-706C4CAD0E3E}" srcOrd="1" destOrd="0" presId="urn:microsoft.com/office/officeart/2005/8/layout/default"/>
    <dgm:cxn modelId="{EAE4A616-7A35-4F82-8F90-5F47E649C5D1}" type="presParOf" srcId="{1ADB78B4-478C-4E83-9277-38E408795DAD}" destId="{50354EF7-7F0B-4A29-BEF8-F86C2C925DE7}" srcOrd="2" destOrd="0" presId="urn:microsoft.com/office/officeart/2005/8/layout/default"/>
    <dgm:cxn modelId="{EC66A560-B646-46C2-B475-6159CE326E23}" type="presParOf" srcId="{1ADB78B4-478C-4E83-9277-38E408795DAD}" destId="{F0E537EE-32CF-4533-81FF-8D773E217A5E}" srcOrd="3" destOrd="0" presId="urn:microsoft.com/office/officeart/2005/8/layout/default"/>
    <dgm:cxn modelId="{22692AEE-1CF6-4C4D-A2E4-3D4C1373C60F}" type="presParOf" srcId="{1ADB78B4-478C-4E83-9277-38E408795DAD}" destId="{93370E32-D4AB-4D7A-987F-51DEC3DEA277}" srcOrd="4" destOrd="0" presId="urn:microsoft.com/office/officeart/2005/8/layout/default"/>
    <dgm:cxn modelId="{EFE23136-1181-4506-B144-884745446125}" type="presParOf" srcId="{1ADB78B4-478C-4E83-9277-38E408795DAD}" destId="{4C888AD2-7610-4C04-8631-82FA8F82DF34}" srcOrd="5" destOrd="0" presId="urn:microsoft.com/office/officeart/2005/8/layout/default"/>
    <dgm:cxn modelId="{33BFF2AB-8FEC-454A-B8C1-CF170CE21FF8}" type="presParOf" srcId="{1ADB78B4-478C-4E83-9277-38E408795DAD}" destId="{CB991BE2-1424-46AB-8755-62874D4811A8}" srcOrd="6" destOrd="0" presId="urn:microsoft.com/office/officeart/2005/8/layout/default"/>
    <dgm:cxn modelId="{500937E9-2798-41CE-A552-59EBFB3BC474}" type="presParOf" srcId="{1ADB78B4-478C-4E83-9277-38E408795DAD}" destId="{350DDC19-94C3-44B3-A533-934E1D3C10E1}" srcOrd="7" destOrd="0" presId="urn:microsoft.com/office/officeart/2005/8/layout/default"/>
    <dgm:cxn modelId="{BDF0444E-A611-4C7C-9CF7-80CD28454474}" type="presParOf" srcId="{1ADB78B4-478C-4E83-9277-38E408795DAD}" destId="{5E9A272C-7E3A-4C77-9444-0AD80ABA7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F03742-46D4-41F1-9224-FCE122B30E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E73979-98F5-4E76-A337-5D46AB62D67C}">
      <dgm:prSet/>
      <dgm:spPr/>
      <dgm:t>
        <a:bodyPr/>
        <a:lstStyle/>
        <a:p>
          <a:r>
            <a:rPr lang="en-US" dirty="0"/>
            <a:t>Monitoring Performance (Financial)</a:t>
          </a:r>
        </a:p>
      </dgm:t>
    </dgm:pt>
    <dgm:pt modelId="{909C8DE6-F45E-4EF0-81D0-4180C38CF54A}" type="parTrans" cxnId="{7BF6604A-6892-4439-A853-46B3902DB026}">
      <dgm:prSet/>
      <dgm:spPr/>
      <dgm:t>
        <a:bodyPr/>
        <a:lstStyle/>
        <a:p>
          <a:endParaRPr lang="en-US"/>
        </a:p>
      </dgm:t>
    </dgm:pt>
    <dgm:pt modelId="{BFA3FE4C-D8DF-48A8-8B76-A5D0AB6354DF}" type="sibTrans" cxnId="{7BF6604A-6892-4439-A853-46B3902DB026}">
      <dgm:prSet/>
      <dgm:spPr/>
      <dgm:t>
        <a:bodyPr/>
        <a:lstStyle/>
        <a:p>
          <a:endParaRPr lang="en-US"/>
        </a:p>
      </dgm:t>
    </dgm:pt>
    <dgm:pt modelId="{7C0E4495-C10B-403B-BA70-FF8BDF819A98}">
      <dgm:prSet/>
      <dgm:spPr/>
      <dgm:t>
        <a:bodyPr/>
        <a:lstStyle/>
        <a:p>
          <a:r>
            <a:rPr lang="en-US" dirty="0"/>
            <a:t>Non-Compliant/High Risk</a:t>
          </a:r>
        </a:p>
      </dgm:t>
    </dgm:pt>
    <dgm:pt modelId="{49F23557-955A-49C7-A4F1-12B7E11238BB}" type="parTrans" cxnId="{EEAE957C-8EB0-4888-B9E4-59AE17A48ED0}">
      <dgm:prSet/>
      <dgm:spPr/>
      <dgm:t>
        <a:bodyPr/>
        <a:lstStyle/>
        <a:p>
          <a:endParaRPr lang="en-US"/>
        </a:p>
      </dgm:t>
    </dgm:pt>
    <dgm:pt modelId="{B4061CFF-11E4-46D5-AE81-8D1B9098466A}" type="sibTrans" cxnId="{EEAE957C-8EB0-4888-B9E4-59AE17A48ED0}">
      <dgm:prSet/>
      <dgm:spPr/>
      <dgm:t>
        <a:bodyPr/>
        <a:lstStyle/>
        <a:p>
          <a:endParaRPr lang="en-US"/>
        </a:p>
      </dgm:t>
    </dgm:pt>
    <dgm:pt modelId="{9F5AFD15-E380-4DA2-827C-5B2678B620FD}">
      <dgm:prSet/>
      <dgm:spPr/>
      <dgm:t>
        <a:bodyPr/>
        <a:lstStyle/>
        <a:p>
          <a:r>
            <a:rPr lang="en-US" dirty="0"/>
            <a:t>Governance Charter</a:t>
          </a:r>
        </a:p>
      </dgm:t>
    </dgm:pt>
    <dgm:pt modelId="{177C4CCA-FF0A-4308-A7E9-158D4839CD16}" type="parTrans" cxnId="{B5B0F25D-47B9-4672-8A29-DA1D1B62B4CC}">
      <dgm:prSet/>
      <dgm:spPr/>
      <dgm:t>
        <a:bodyPr/>
        <a:lstStyle/>
        <a:p>
          <a:endParaRPr lang="en-US"/>
        </a:p>
      </dgm:t>
    </dgm:pt>
    <dgm:pt modelId="{64D56D9B-BD45-4055-8E74-B8B3D0BE46EE}" type="sibTrans" cxnId="{B5B0F25D-47B9-4672-8A29-DA1D1B62B4CC}">
      <dgm:prSet/>
      <dgm:spPr/>
      <dgm:t>
        <a:bodyPr/>
        <a:lstStyle/>
        <a:p>
          <a:endParaRPr lang="en-US"/>
        </a:p>
      </dgm:t>
    </dgm:pt>
    <dgm:pt modelId="{9B14D005-FAC1-4AE5-9628-3C576389ED25}">
      <dgm:prSet/>
      <dgm:spPr/>
      <dgm:t>
        <a:bodyPr/>
        <a:lstStyle/>
        <a:p>
          <a:r>
            <a:rPr lang="en-US" dirty="0"/>
            <a:t>Attached Documents</a:t>
          </a:r>
        </a:p>
      </dgm:t>
    </dgm:pt>
    <dgm:pt modelId="{7CEEF8C0-4993-4D4A-A141-72E267A7C7E2}" type="parTrans" cxnId="{4A9BD0D9-C093-4429-BBE2-8EE1E49D40FA}">
      <dgm:prSet/>
      <dgm:spPr/>
      <dgm:t>
        <a:bodyPr/>
        <a:lstStyle/>
        <a:p>
          <a:endParaRPr lang="en-US"/>
        </a:p>
      </dgm:t>
    </dgm:pt>
    <dgm:pt modelId="{0C8BC551-577A-48E1-B0CF-ABC02D349C29}" type="sibTrans" cxnId="{4A9BD0D9-C093-4429-BBE2-8EE1E49D40FA}">
      <dgm:prSet/>
      <dgm:spPr/>
      <dgm:t>
        <a:bodyPr/>
        <a:lstStyle/>
        <a:p>
          <a:endParaRPr lang="en-US"/>
        </a:p>
      </dgm:t>
    </dgm:pt>
    <dgm:pt modelId="{F6E9B19A-8C11-43E3-AFD8-B5B62BF1A312}">
      <dgm:prSet/>
      <dgm:spPr/>
      <dgm:t>
        <a:bodyPr/>
        <a:lstStyle/>
        <a:p>
          <a:r>
            <a:rPr lang="en-US" dirty="0"/>
            <a:t>…and MORE Attached Documents!</a:t>
          </a:r>
        </a:p>
      </dgm:t>
    </dgm:pt>
    <dgm:pt modelId="{F11D9ECE-1135-4E8C-BA54-4A70B728A9A9}" type="parTrans" cxnId="{63347CC1-D6F5-43C6-98A1-4C82D2722550}">
      <dgm:prSet/>
      <dgm:spPr/>
      <dgm:t>
        <a:bodyPr/>
        <a:lstStyle/>
        <a:p>
          <a:endParaRPr lang="en-US"/>
        </a:p>
      </dgm:t>
    </dgm:pt>
    <dgm:pt modelId="{6DF7EE99-F5F3-4DBF-9FB2-3F291D497D19}" type="sibTrans" cxnId="{63347CC1-D6F5-43C6-98A1-4C82D2722550}">
      <dgm:prSet/>
      <dgm:spPr/>
      <dgm:t>
        <a:bodyPr/>
        <a:lstStyle/>
        <a:p>
          <a:endParaRPr lang="en-US"/>
        </a:p>
      </dgm:t>
    </dgm:pt>
    <dgm:pt modelId="{1ADB78B4-478C-4E83-9277-38E408795DAD}" type="pres">
      <dgm:prSet presAssocID="{01F03742-46D4-41F1-9224-FCE122B30EF3}" presName="diagram" presStyleCnt="0">
        <dgm:presLayoutVars>
          <dgm:dir/>
          <dgm:resizeHandles val="exact"/>
        </dgm:presLayoutVars>
      </dgm:prSet>
      <dgm:spPr/>
    </dgm:pt>
    <dgm:pt modelId="{11B88BE4-4213-4A9B-BFEB-00872A3E7833}" type="pres">
      <dgm:prSet presAssocID="{78E73979-98F5-4E76-A337-5D46AB62D67C}" presName="node" presStyleLbl="node1" presStyleIdx="0" presStyleCnt="5">
        <dgm:presLayoutVars>
          <dgm:bulletEnabled val="1"/>
        </dgm:presLayoutVars>
      </dgm:prSet>
      <dgm:spPr/>
    </dgm:pt>
    <dgm:pt modelId="{648CA948-966B-4B24-8805-706C4CAD0E3E}" type="pres">
      <dgm:prSet presAssocID="{BFA3FE4C-D8DF-48A8-8B76-A5D0AB6354DF}" presName="sibTrans" presStyleCnt="0"/>
      <dgm:spPr/>
    </dgm:pt>
    <dgm:pt modelId="{50354EF7-7F0B-4A29-BEF8-F86C2C925DE7}" type="pres">
      <dgm:prSet presAssocID="{7C0E4495-C10B-403B-BA70-FF8BDF819A98}" presName="node" presStyleLbl="node1" presStyleIdx="1" presStyleCnt="5">
        <dgm:presLayoutVars>
          <dgm:bulletEnabled val="1"/>
        </dgm:presLayoutVars>
      </dgm:prSet>
      <dgm:spPr/>
    </dgm:pt>
    <dgm:pt modelId="{F0E537EE-32CF-4533-81FF-8D773E217A5E}" type="pres">
      <dgm:prSet presAssocID="{B4061CFF-11E4-46D5-AE81-8D1B9098466A}" presName="sibTrans" presStyleCnt="0"/>
      <dgm:spPr/>
    </dgm:pt>
    <dgm:pt modelId="{93370E32-D4AB-4D7A-987F-51DEC3DEA277}" type="pres">
      <dgm:prSet presAssocID="{9F5AFD15-E380-4DA2-827C-5B2678B620FD}" presName="node" presStyleLbl="node1" presStyleIdx="2" presStyleCnt="5">
        <dgm:presLayoutVars>
          <dgm:bulletEnabled val="1"/>
        </dgm:presLayoutVars>
      </dgm:prSet>
      <dgm:spPr/>
    </dgm:pt>
    <dgm:pt modelId="{4C888AD2-7610-4C04-8631-82FA8F82DF34}" type="pres">
      <dgm:prSet presAssocID="{64D56D9B-BD45-4055-8E74-B8B3D0BE46EE}" presName="sibTrans" presStyleCnt="0"/>
      <dgm:spPr/>
    </dgm:pt>
    <dgm:pt modelId="{CB991BE2-1424-46AB-8755-62874D4811A8}" type="pres">
      <dgm:prSet presAssocID="{9B14D005-FAC1-4AE5-9628-3C576389ED25}" presName="node" presStyleLbl="node1" presStyleIdx="3" presStyleCnt="5">
        <dgm:presLayoutVars>
          <dgm:bulletEnabled val="1"/>
        </dgm:presLayoutVars>
      </dgm:prSet>
      <dgm:spPr/>
    </dgm:pt>
    <dgm:pt modelId="{350DDC19-94C3-44B3-A533-934E1D3C10E1}" type="pres">
      <dgm:prSet presAssocID="{0C8BC551-577A-48E1-B0CF-ABC02D349C29}" presName="sibTrans" presStyleCnt="0"/>
      <dgm:spPr/>
    </dgm:pt>
    <dgm:pt modelId="{5E9A272C-7E3A-4C77-9444-0AD80ABA7AB4}" type="pres">
      <dgm:prSet presAssocID="{F6E9B19A-8C11-43E3-AFD8-B5B62BF1A312}" presName="node" presStyleLbl="node1" presStyleIdx="4" presStyleCnt="5">
        <dgm:presLayoutVars>
          <dgm:bulletEnabled val="1"/>
        </dgm:presLayoutVars>
      </dgm:prSet>
      <dgm:spPr/>
    </dgm:pt>
  </dgm:ptLst>
  <dgm:cxnLst>
    <dgm:cxn modelId="{F1203902-21DB-413D-BE58-416DF0093969}" type="presOf" srcId="{78E73979-98F5-4E76-A337-5D46AB62D67C}" destId="{11B88BE4-4213-4A9B-BFEB-00872A3E7833}" srcOrd="0" destOrd="0" presId="urn:microsoft.com/office/officeart/2005/8/layout/default"/>
    <dgm:cxn modelId="{47E17502-2A9E-46F6-855A-5D51FAE6AA25}" type="presOf" srcId="{7C0E4495-C10B-403B-BA70-FF8BDF819A98}" destId="{50354EF7-7F0B-4A29-BEF8-F86C2C925DE7}" srcOrd="0" destOrd="0" presId="urn:microsoft.com/office/officeart/2005/8/layout/default"/>
    <dgm:cxn modelId="{09347F0B-560C-4613-A041-CABA46C32365}" type="presOf" srcId="{01F03742-46D4-41F1-9224-FCE122B30EF3}" destId="{1ADB78B4-478C-4E83-9277-38E408795DAD}" srcOrd="0" destOrd="0" presId="urn:microsoft.com/office/officeart/2005/8/layout/default"/>
    <dgm:cxn modelId="{B5B0F25D-47B9-4672-8A29-DA1D1B62B4CC}" srcId="{01F03742-46D4-41F1-9224-FCE122B30EF3}" destId="{9F5AFD15-E380-4DA2-827C-5B2678B620FD}" srcOrd="2" destOrd="0" parTransId="{177C4CCA-FF0A-4308-A7E9-158D4839CD16}" sibTransId="{64D56D9B-BD45-4055-8E74-B8B3D0BE46EE}"/>
    <dgm:cxn modelId="{7BF6604A-6892-4439-A853-46B3902DB026}" srcId="{01F03742-46D4-41F1-9224-FCE122B30EF3}" destId="{78E73979-98F5-4E76-A337-5D46AB62D67C}" srcOrd="0" destOrd="0" parTransId="{909C8DE6-F45E-4EF0-81D0-4180C38CF54A}" sibTransId="{BFA3FE4C-D8DF-48A8-8B76-A5D0AB6354DF}"/>
    <dgm:cxn modelId="{6D934F51-A487-4BCA-880F-2FE49AC25350}" type="presOf" srcId="{9F5AFD15-E380-4DA2-827C-5B2678B620FD}" destId="{93370E32-D4AB-4D7A-987F-51DEC3DEA277}" srcOrd="0" destOrd="0" presId="urn:microsoft.com/office/officeart/2005/8/layout/default"/>
    <dgm:cxn modelId="{EEAE957C-8EB0-4888-B9E4-59AE17A48ED0}" srcId="{01F03742-46D4-41F1-9224-FCE122B30EF3}" destId="{7C0E4495-C10B-403B-BA70-FF8BDF819A98}" srcOrd="1" destOrd="0" parTransId="{49F23557-955A-49C7-A4F1-12B7E11238BB}" sibTransId="{B4061CFF-11E4-46D5-AE81-8D1B9098466A}"/>
    <dgm:cxn modelId="{5D32DAAF-9980-46A9-8134-4F9172BC5BEB}" type="presOf" srcId="{F6E9B19A-8C11-43E3-AFD8-B5B62BF1A312}" destId="{5E9A272C-7E3A-4C77-9444-0AD80ABA7AB4}" srcOrd="0" destOrd="0" presId="urn:microsoft.com/office/officeart/2005/8/layout/default"/>
    <dgm:cxn modelId="{63347CC1-D6F5-43C6-98A1-4C82D2722550}" srcId="{01F03742-46D4-41F1-9224-FCE122B30EF3}" destId="{F6E9B19A-8C11-43E3-AFD8-B5B62BF1A312}" srcOrd="4" destOrd="0" parTransId="{F11D9ECE-1135-4E8C-BA54-4A70B728A9A9}" sibTransId="{6DF7EE99-F5F3-4DBF-9FB2-3F291D497D19}"/>
    <dgm:cxn modelId="{97ACA2D0-5A3A-4D1B-B27F-DA5E149D31FA}" type="presOf" srcId="{9B14D005-FAC1-4AE5-9628-3C576389ED25}" destId="{CB991BE2-1424-46AB-8755-62874D4811A8}" srcOrd="0" destOrd="0" presId="urn:microsoft.com/office/officeart/2005/8/layout/default"/>
    <dgm:cxn modelId="{4A9BD0D9-C093-4429-BBE2-8EE1E49D40FA}" srcId="{01F03742-46D4-41F1-9224-FCE122B30EF3}" destId="{9B14D005-FAC1-4AE5-9628-3C576389ED25}" srcOrd="3" destOrd="0" parTransId="{7CEEF8C0-4993-4D4A-A141-72E267A7C7E2}" sibTransId="{0C8BC551-577A-48E1-B0CF-ABC02D349C29}"/>
    <dgm:cxn modelId="{5DB5880F-00E7-405C-BA7F-0C945C5D7ED3}" type="presParOf" srcId="{1ADB78B4-478C-4E83-9277-38E408795DAD}" destId="{11B88BE4-4213-4A9B-BFEB-00872A3E7833}" srcOrd="0" destOrd="0" presId="urn:microsoft.com/office/officeart/2005/8/layout/default"/>
    <dgm:cxn modelId="{A0A3FD54-E904-487F-BDBF-F64105DDF3D9}" type="presParOf" srcId="{1ADB78B4-478C-4E83-9277-38E408795DAD}" destId="{648CA948-966B-4B24-8805-706C4CAD0E3E}" srcOrd="1" destOrd="0" presId="urn:microsoft.com/office/officeart/2005/8/layout/default"/>
    <dgm:cxn modelId="{EAE4A616-7A35-4F82-8F90-5F47E649C5D1}" type="presParOf" srcId="{1ADB78B4-478C-4E83-9277-38E408795DAD}" destId="{50354EF7-7F0B-4A29-BEF8-F86C2C925DE7}" srcOrd="2" destOrd="0" presId="urn:microsoft.com/office/officeart/2005/8/layout/default"/>
    <dgm:cxn modelId="{EC66A560-B646-46C2-B475-6159CE326E23}" type="presParOf" srcId="{1ADB78B4-478C-4E83-9277-38E408795DAD}" destId="{F0E537EE-32CF-4533-81FF-8D773E217A5E}" srcOrd="3" destOrd="0" presId="urn:microsoft.com/office/officeart/2005/8/layout/default"/>
    <dgm:cxn modelId="{22692AEE-1CF6-4C4D-A2E4-3D4C1373C60F}" type="presParOf" srcId="{1ADB78B4-478C-4E83-9277-38E408795DAD}" destId="{93370E32-D4AB-4D7A-987F-51DEC3DEA277}" srcOrd="4" destOrd="0" presId="urn:microsoft.com/office/officeart/2005/8/layout/default"/>
    <dgm:cxn modelId="{EFE23136-1181-4506-B144-884745446125}" type="presParOf" srcId="{1ADB78B4-478C-4E83-9277-38E408795DAD}" destId="{4C888AD2-7610-4C04-8631-82FA8F82DF34}" srcOrd="5" destOrd="0" presId="urn:microsoft.com/office/officeart/2005/8/layout/default"/>
    <dgm:cxn modelId="{33BFF2AB-8FEC-454A-B8C1-CF170CE21FF8}" type="presParOf" srcId="{1ADB78B4-478C-4E83-9277-38E408795DAD}" destId="{CB991BE2-1424-46AB-8755-62874D4811A8}" srcOrd="6" destOrd="0" presId="urn:microsoft.com/office/officeart/2005/8/layout/default"/>
    <dgm:cxn modelId="{500937E9-2798-41CE-A552-59EBFB3BC474}" type="presParOf" srcId="{1ADB78B4-478C-4E83-9277-38E408795DAD}" destId="{350DDC19-94C3-44B3-A533-934E1D3C10E1}" srcOrd="7" destOrd="0" presId="urn:microsoft.com/office/officeart/2005/8/layout/default"/>
    <dgm:cxn modelId="{BDF0444E-A611-4C7C-9CF7-80CD28454474}" type="presParOf" srcId="{1ADB78B4-478C-4E83-9277-38E408795DAD}" destId="{5E9A272C-7E3A-4C77-9444-0AD80ABA7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329EE6-6438-4E19-A389-A12614B5732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4418205-F1E0-4A7F-9AF0-06D8BE63724B}">
      <dgm:prSet/>
      <dgm:spPr/>
      <dgm:t>
        <a:bodyPr/>
        <a:lstStyle/>
        <a:p>
          <a:r>
            <a:rPr lang="en-US"/>
            <a:t>The UFA Agreement will include the total funding BLI categorically</a:t>
          </a:r>
        </a:p>
      </dgm:t>
    </dgm:pt>
    <dgm:pt modelId="{B3893537-E0B3-464E-8A57-E73C42B58A5D}" type="parTrans" cxnId="{4FE2816A-2B76-4212-B768-230CDD6C1A5D}">
      <dgm:prSet/>
      <dgm:spPr/>
      <dgm:t>
        <a:bodyPr/>
        <a:lstStyle/>
        <a:p>
          <a:endParaRPr lang="en-US"/>
        </a:p>
      </dgm:t>
    </dgm:pt>
    <dgm:pt modelId="{C12EA0B2-4918-48AB-9176-8B92638E37CC}" type="sibTrans" cxnId="{4FE2816A-2B76-4212-B768-230CDD6C1A5D}">
      <dgm:prSet/>
      <dgm:spPr/>
      <dgm:t>
        <a:bodyPr/>
        <a:lstStyle/>
        <a:p>
          <a:endParaRPr lang="en-US"/>
        </a:p>
      </dgm:t>
    </dgm:pt>
    <dgm:pt modelId="{C23984D5-EE45-4028-94A7-8CCD59BDD811}">
      <dgm:prSet/>
      <dgm:spPr/>
      <dgm:t>
        <a:bodyPr/>
        <a:lstStyle/>
        <a:p>
          <a:r>
            <a:rPr lang="en-US"/>
            <a:t>The UFA Agreement will list the total award by subrecipient</a:t>
          </a:r>
        </a:p>
      </dgm:t>
    </dgm:pt>
    <dgm:pt modelId="{C447636D-B43B-45FF-9116-F801EA0074BB}" type="parTrans" cxnId="{ECE2FC8E-F1D4-4153-8D8B-29FFA9B16AFF}">
      <dgm:prSet/>
      <dgm:spPr/>
      <dgm:t>
        <a:bodyPr/>
        <a:lstStyle/>
        <a:p>
          <a:endParaRPr lang="en-US"/>
        </a:p>
      </dgm:t>
    </dgm:pt>
    <dgm:pt modelId="{6A09A88F-3233-464B-B9FC-BB2F950EC621}" type="sibTrans" cxnId="{ECE2FC8E-F1D4-4153-8D8B-29FFA9B16AFF}">
      <dgm:prSet/>
      <dgm:spPr/>
      <dgm:t>
        <a:bodyPr/>
        <a:lstStyle/>
        <a:p>
          <a:endParaRPr lang="en-US"/>
        </a:p>
      </dgm:t>
    </dgm:pt>
    <dgm:pt modelId="{3E98B73D-39ED-4D0C-9C02-A766005FB84D}">
      <dgm:prSet/>
      <dgm:spPr/>
      <dgm:t>
        <a:bodyPr/>
        <a:lstStyle/>
        <a:p>
          <a:r>
            <a:rPr lang="en-US"/>
            <a:t>Up to 10% of the Planning award may be used for pre-award costs</a:t>
          </a:r>
        </a:p>
      </dgm:t>
    </dgm:pt>
    <dgm:pt modelId="{52A57A11-EC6E-42C4-9A2A-57C148A38C75}" type="parTrans" cxnId="{2FFE1DCA-05F5-434E-B8BD-3FED7AEA9DB1}">
      <dgm:prSet/>
      <dgm:spPr/>
      <dgm:t>
        <a:bodyPr/>
        <a:lstStyle/>
        <a:p>
          <a:endParaRPr lang="en-US"/>
        </a:p>
      </dgm:t>
    </dgm:pt>
    <dgm:pt modelId="{02A46465-42FC-4418-B156-A6A9A07AF9E8}" type="sibTrans" cxnId="{2FFE1DCA-05F5-434E-B8BD-3FED7AEA9DB1}">
      <dgm:prSet/>
      <dgm:spPr/>
      <dgm:t>
        <a:bodyPr/>
        <a:lstStyle/>
        <a:p>
          <a:endParaRPr lang="en-US"/>
        </a:p>
      </dgm:t>
    </dgm:pt>
    <dgm:pt modelId="{B5D374D0-0824-4503-9BBA-146A39B3FFB9}">
      <dgm:prSet/>
      <dgm:spPr/>
      <dgm:t>
        <a:bodyPr/>
        <a:lstStyle/>
        <a:p>
          <a:r>
            <a:rPr lang="en-US"/>
            <a:t>There is no indication of uding UFA funds pre-award in the Agreement</a:t>
          </a:r>
        </a:p>
      </dgm:t>
    </dgm:pt>
    <dgm:pt modelId="{A6EA9914-929B-4C85-9805-2729900F9336}" type="parTrans" cxnId="{63DBFF2E-5BAE-4D2C-9CD5-99EF5FE3AD9E}">
      <dgm:prSet/>
      <dgm:spPr/>
      <dgm:t>
        <a:bodyPr/>
        <a:lstStyle/>
        <a:p>
          <a:endParaRPr lang="en-US"/>
        </a:p>
      </dgm:t>
    </dgm:pt>
    <dgm:pt modelId="{242DAA57-BF4E-4E72-9810-162902769381}" type="sibTrans" cxnId="{63DBFF2E-5BAE-4D2C-9CD5-99EF5FE3AD9E}">
      <dgm:prSet/>
      <dgm:spPr/>
      <dgm:t>
        <a:bodyPr/>
        <a:lstStyle/>
        <a:p>
          <a:endParaRPr lang="en-US"/>
        </a:p>
      </dgm:t>
    </dgm:pt>
    <dgm:pt modelId="{51C004C3-E916-4499-8934-D768B100ED92}" type="pres">
      <dgm:prSet presAssocID="{16329EE6-6438-4E19-A389-A12614B5732C}" presName="root" presStyleCnt="0">
        <dgm:presLayoutVars>
          <dgm:dir/>
          <dgm:resizeHandles val="exact"/>
        </dgm:presLayoutVars>
      </dgm:prSet>
      <dgm:spPr/>
    </dgm:pt>
    <dgm:pt modelId="{8E3F3A22-9878-4007-902B-C625DDB8DF92}" type="pres">
      <dgm:prSet presAssocID="{16329EE6-6438-4E19-A389-A12614B5732C}" presName="container" presStyleCnt="0">
        <dgm:presLayoutVars>
          <dgm:dir/>
          <dgm:resizeHandles val="exact"/>
        </dgm:presLayoutVars>
      </dgm:prSet>
      <dgm:spPr/>
    </dgm:pt>
    <dgm:pt modelId="{EBD56D2E-F28D-462E-8CFE-9A2ED5C61A58}" type="pres">
      <dgm:prSet presAssocID="{C4418205-F1E0-4A7F-9AF0-06D8BE63724B}" presName="compNode" presStyleCnt="0"/>
      <dgm:spPr/>
    </dgm:pt>
    <dgm:pt modelId="{03B7F372-03F3-4180-AF92-505BFB364EC7}" type="pres">
      <dgm:prSet presAssocID="{C4418205-F1E0-4A7F-9AF0-06D8BE63724B}" presName="iconBgRect" presStyleLbl="bgShp" presStyleIdx="0" presStyleCnt="4"/>
      <dgm:spPr/>
    </dgm:pt>
    <dgm:pt modelId="{6ED0B9D8-B61A-4766-9398-6327A8AE8884}" type="pres">
      <dgm:prSet presAssocID="{C4418205-F1E0-4A7F-9AF0-06D8BE6372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7B17F15-D93E-4635-BD98-90263E27E431}" type="pres">
      <dgm:prSet presAssocID="{C4418205-F1E0-4A7F-9AF0-06D8BE63724B}" presName="spaceRect" presStyleCnt="0"/>
      <dgm:spPr/>
    </dgm:pt>
    <dgm:pt modelId="{3062BAC1-3E24-416B-9E6D-BA2C9C367A5F}" type="pres">
      <dgm:prSet presAssocID="{C4418205-F1E0-4A7F-9AF0-06D8BE63724B}" presName="textRect" presStyleLbl="revTx" presStyleIdx="0" presStyleCnt="4">
        <dgm:presLayoutVars>
          <dgm:chMax val="1"/>
          <dgm:chPref val="1"/>
        </dgm:presLayoutVars>
      </dgm:prSet>
      <dgm:spPr/>
    </dgm:pt>
    <dgm:pt modelId="{8A7DF47F-AA21-436E-8586-6FCA47A9CBCA}" type="pres">
      <dgm:prSet presAssocID="{C12EA0B2-4918-48AB-9176-8B92638E37CC}" presName="sibTrans" presStyleLbl="sibTrans2D1" presStyleIdx="0" presStyleCnt="0"/>
      <dgm:spPr/>
    </dgm:pt>
    <dgm:pt modelId="{7685D23B-7EDE-4602-8329-90DFB5708F01}" type="pres">
      <dgm:prSet presAssocID="{C23984D5-EE45-4028-94A7-8CCD59BDD811}" presName="compNode" presStyleCnt="0"/>
      <dgm:spPr/>
    </dgm:pt>
    <dgm:pt modelId="{F8FEC6EA-5728-4AD8-84F0-09FC892C27B0}" type="pres">
      <dgm:prSet presAssocID="{C23984D5-EE45-4028-94A7-8CCD59BDD811}" presName="iconBgRect" presStyleLbl="bgShp" presStyleIdx="1" presStyleCnt="4"/>
      <dgm:spPr/>
    </dgm:pt>
    <dgm:pt modelId="{6D0108A0-A290-4560-962F-3D9BD85F5195}" type="pres">
      <dgm:prSet presAssocID="{C23984D5-EE45-4028-94A7-8CCD59BDD8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2DC5842-3B76-48D9-ACD7-388BDB9A7CA6}" type="pres">
      <dgm:prSet presAssocID="{C23984D5-EE45-4028-94A7-8CCD59BDD811}" presName="spaceRect" presStyleCnt="0"/>
      <dgm:spPr/>
    </dgm:pt>
    <dgm:pt modelId="{6D067438-C6C2-4D99-82BB-8556B61C2036}" type="pres">
      <dgm:prSet presAssocID="{C23984D5-EE45-4028-94A7-8CCD59BDD811}" presName="textRect" presStyleLbl="revTx" presStyleIdx="1" presStyleCnt="4">
        <dgm:presLayoutVars>
          <dgm:chMax val="1"/>
          <dgm:chPref val="1"/>
        </dgm:presLayoutVars>
      </dgm:prSet>
      <dgm:spPr/>
    </dgm:pt>
    <dgm:pt modelId="{4B9697A9-947A-4AAA-864D-3AE7FF94BB2F}" type="pres">
      <dgm:prSet presAssocID="{6A09A88F-3233-464B-B9FC-BB2F950EC621}" presName="sibTrans" presStyleLbl="sibTrans2D1" presStyleIdx="0" presStyleCnt="0"/>
      <dgm:spPr/>
    </dgm:pt>
    <dgm:pt modelId="{A6236F6E-2F4B-4630-83F5-795A9F59F36E}" type="pres">
      <dgm:prSet presAssocID="{3E98B73D-39ED-4D0C-9C02-A766005FB84D}" presName="compNode" presStyleCnt="0"/>
      <dgm:spPr/>
    </dgm:pt>
    <dgm:pt modelId="{779515C3-64CC-4640-B6F4-73A2764333E3}" type="pres">
      <dgm:prSet presAssocID="{3E98B73D-39ED-4D0C-9C02-A766005FB84D}" presName="iconBgRect" presStyleLbl="bgShp" presStyleIdx="2" presStyleCnt="4"/>
      <dgm:spPr/>
    </dgm:pt>
    <dgm:pt modelId="{A86EBF3B-C990-474A-8C49-D8851F97E592}" type="pres">
      <dgm:prSet presAssocID="{3E98B73D-39ED-4D0C-9C02-A766005FB8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A52F32D-6CAC-47B3-B438-A713F6D012EE}" type="pres">
      <dgm:prSet presAssocID="{3E98B73D-39ED-4D0C-9C02-A766005FB84D}" presName="spaceRect" presStyleCnt="0"/>
      <dgm:spPr/>
    </dgm:pt>
    <dgm:pt modelId="{2055B470-A14F-447D-98BB-4DEF3D21BC4D}" type="pres">
      <dgm:prSet presAssocID="{3E98B73D-39ED-4D0C-9C02-A766005FB84D}" presName="textRect" presStyleLbl="revTx" presStyleIdx="2" presStyleCnt="4">
        <dgm:presLayoutVars>
          <dgm:chMax val="1"/>
          <dgm:chPref val="1"/>
        </dgm:presLayoutVars>
      </dgm:prSet>
      <dgm:spPr/>
    </dgm:pt>
    <dgm:pt modelId="{03997D66-D40B-4852-BA2D-3B57D26D1C5F}" type="pres">
      <dgm:prSet presAssocID="{02A46465-42FC-4418-B156-A6A9A07AF9E8}" presName="sibTrans" presStyleLbl="sibTrans2D1" presStyleIdx="0" presStyleCnt="0"/>
      <dgm:spPr/>
    </dgm:pt>
    <dgm:pt modelId="{0D89DD8B-26D6-497A-87AB-495B9F38D3BE}" type="pres">
      <dgm:prSet presAssocID="{B5D374D0-0824-4503-9BBA-146A39B3FFB9}" presName="compNode" presStyleCnt="0"/>
      <dgm:spPr/>
    </dgm:pt>
    <dgm:pt modelId="{CE6B1DA9-31FF-49F6-AF62-B13FE9BE1222}" type="pres">
      <dgm:prSet presAssocID="{B5D374D0-0824-4503-9BBA-146A39B3FFB9}" presName="iconBgRect" presStyleLbl="bgShp" presStyleIdx="3" presStyleCnt="4"/>
      <dgm:spPr/>
    </dgm:pt>
    <dgm:pt modelId="{DAEE3FB7-7D9B-4FFE-86E4-E7848BB7A599}" type="pres">
      <dgm:prSet presAssocID="{B5D374D0-0824-4503-9BBA-146A39B3FF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0D3DAF8-8FFD-4B4F-BF36-45F4F9B532D2}" type="pres">
      <dgm:prSet presAssocID="{B5D374D0-0824-4503-9BBA-146A39B3FFB9}" presName="spaceRect" presStyleCnt="0"/>
      <dgm:spPr/>
    </dgm:pt>
    <dgm:pt modelId="{9DA20449-E2FB-49CF-B81D-B399730A5061}" type="pres">
      <dgm:prSet presAssocID="{B5D374D0-0824-4503-9BBA-146A39B3FFB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115B200-3FBB-4452-950F-A631EED90131}" type="presOf" srcId="{B5D374D0-0824-4503-9BBA-146A39B3FFB9}" destId="{9DA20449-E2FB-49CF-B81D-B399730A5061}" srcOrd="0" destOrd="0" presId="urn:microsoft.com/office/officeart/2018/2/layout/IconCircleList"/>
    <dgm:cxn modelId="{88F8741F-1AF8-404C-8160-DA4455966B40}" type="presOf" srcId="{C12EA0B2-4918-48AB-9176-8B92638E37CC}" destId="{8A7DF47F-AA21-436E-8586-6FCA47A9CBCA}" srcOrd="0" destOrd="0" presId="urn:microsoft.com/office/officeart/2018/2/layout/IconCircleList"/>
    <dgm:cxn modelId="{63DBFF2E-5BAE-4D2C-9CD5-99EF5FE3AD9E}" srcId="{16329EE6-6438-4E19-A389-A12614B5732C}" destId="{B5D374D0-0824-4503-9BBA-146A39B3FFB9}" srcOrd="3" destOrd="0" parTransId="{A6EA9914-929B-4C85-9805-2729900F9336}" sibTransId="{242DAA57-BF4E-4E72-9810-162902769381}"/>
    <dgm:cxn modelId="{4FE2816A-2B76-4212-B768-230CDD6C1A5D}" srcId="{16329EE6-6438-4E19-A389-A12614B5732C}" destId="{C4418205-F1E0-4A7F-9AF0-06D8BE63724B}" srcOrd="0" destOrd="0" parTransId="{B3893537-E0B3-464E-8A57-E73C42B58A5D}" sibTransId="{C12EA0B2-4918-48AB-9176-8B92638E37CC}"/>
    <dgm:cxn modelId="{829CA46A-EB83-4230-9595-DAB8BB55D088}" type="presOf" srcId="{C4418205-F1E0-4A7F-9AF0-06D8BE63724B}" destId="{3062BAC1-3E24-416B-9E6D-BA2C9C367A5F}" srcOrd="0" destOrd="0" presId="urn:microsoft.com/office/officeart/2018/2/layout/IconCircleList"/>
    <dgm:cxn modelId="{ECE2FC8E-F1D4-4153-8D8B-29FFA9B16AFF}" srcId="{16329EE6-6438-4E19-A389-A12614B5732C}" destId="{C23984D5-EE45-4028-94A7-8CCD59BDD811}" srcOrd="1" destOrd="0" parTransId="{C447636D-B43B-45FF-9116-F801EA0074BB}" sibTransId="{6A09A88F-3233-464B-B9FC-BB2F950EC621}"/>
    <dgm:cxn modelId="{718F2899-FCC3-4F17-AA2F-DA3D2F851E65}" type="presOf" srcId="{3E98B73D-39ED-4D0C-9C02-A766005FB84D}" destId="{2055B470-A14F-447D-98BB-4DEF3D21BC4D}" srcOrd="0" destOrd="0" presId="urn:microsoft.com/office/officeart/2018/2/layout/IconCircleList"/>
    <dgm:cxn modelId="{0B8B47AA-A8E5-4B74-A843-6925AAB277C8}" type="presOf" srcId="{16329EE6-6438-4E19-A389-A12614B5732C}" destId="{51C004C3-E916-4499-8934-D768B100ED92}" srcOrd="0" destOrd="0" presId="urn:microsoft.com/office/officeart/2018/2/layout/IconCircleList"/>
    <dgm:cxn modelId="{596047B1-22C3-4598-92C3-712E3ED88E9A}" type="presOf" srcId="{C23984D5-EE45-4028-94A7-8CCD59BDD811}" destId="{6D067438-C6C2-4D99-82BB-8556B61C2036}" srcOrd="0" destOrd="0" presId="urn:microsoft.com/office/officeart/2018/2/layout/IconCircleList"/>
    <dgm:cxn modelId="{2FFE1DCA-05F5-434E-B8BD-3FED7AEA9DB1}" srcId="{16329EE6-6438-4E19-A389-A12614B5732C}" destId="{3E98B73D-39ED-4D0C-9C02-A766005FB84D}" srcOrd="2" destOrd="0" parTransId="{52A57A11-EC6E-42C4-9A2A-57C148A38C75}" sibTransId="{02A46465-42FC-4418-B156-A6A9A07AF9E8}"/>
    <dgm:cxn modelId="{55D26DCA-6328-425A-858B-7BCAB4A957C6}" type="presOf" srcId="{6A09A88F-3233-464B-B9FC-BB2F950EC621}" destId="{4B9697A9-947A-4AAA-864D-3AE7FF94BB2F}" srcOrd="0" destOrd="0" presId="urn:microsoft.com/office/officeart/2018/2/layout/IconCircleList"/>
    <dgm:cxn modelId="{4D0F05F0-97FB-4CC5-B635-183A5758F155}" type="presOf" srcId="{02A46465-42FC-4418-B156-A6A9A07AF9E8}" destId="{03997D66-D40B-4852-BA2D-3B57D26D1C5F}" srcOrd="0" destOrd="0" presId="urn:microsoft.com/office/officeart/2018/2/layout/IconCircleList"/>
    <dgm:cxn modelId="{C20D88A0-D25F-4EC3-8050-DD4C1CDEC22C}" type="presParOf" srcId="{51C004C3-E916-4499-8934-D768B100ED92}" destId="{8E3F3A22-9878-4007-902B-C625DDB8DF92}" srcOrd="0" destOrd="0" presId="urn:microsoft.com/office/officeart/2018/2/layout/IconCircleList"/>
    <dgm:cxn modelId="{2191D964-3775-471C-B88B-795C08C9D4B5}" type="presParOf" srcId="{8E3F3A22-9878-4007-902B-C625DDB8DF92}" destId="{EBD56D2E-F28D-462E-8CFE-9A2ED5C61A58}" srcOrd="0" destOrd="0" presId="urn:microsoft.com/office/officeart/2018/2/layout/IconCircleList"/>
    <dgm:cxn modelId="{EA880ED9-01C1-48AC-93D4-3CE6129B5845}" type="presParOf" srcId="{EBD56D2E-F28D-462E-8CFE-9A2ED5C61A58}" destId="{03B7F372-03F3-4180-AF92-505BFB364EC7}" srcOrd="0" destOrd="0" presId="urn:microsoft.com/office/officeart/2018/2/layout/IconCircleList"/>
    <dgm:cxn modelId="{0FA26C5A-DCCF-498C-A948-BA5FF4866A42}" type="presParOf" srcId="{EBD56D2E-F28D-462E-8CFE-9A2ED5C61A58}" destId="{6ED0B9D8-B61A-4766-9398-6327A8AE8884}" srcOrd="1" destOrd="0" presId="urn:microsoft.com/office/officeart/2018/2/layout/IconCircleList"/>
    <dgm:cxn modelId="{F8E01F2D-0550-4528-958E-D9C2B4CA40F4}" type="presParOf" srcId="{EBD56D2E-F28D-462E-8CFE-9A2ED5C61A58}" destId="{F7B17F15-D93E-4635-BD98-90263E27E431}" srcOrd="2" destOrd="0" presId="urn:microsoft.com/office/officeart/2018/2/layout/IconCircleList"/>
    <dgm:cxn modelId="{F1F1D590-D5D3-48EE-BDF1-E2FF6CD57C4D}" type="presParOf" srcId="{EBD56D2E-F28D-462E-8CFE-9A2ED5C61A58}" destId="{3062BAC1-3E24-416B-9E6D-BA2C9C367A5F}" srcOrd="3" destOrd="0" presId="urn:microsoft.com/office/officeart/2018/2/layout/IconCircleList"/>
    <dgm:cxn modelId="{4A4C4AD9-D4FE-466D-AEDD-325A1C510D0D}" type="presParOf" srcId="{8E3F3A22-9878-4007-902B-C625DDB8DF92}" destId="{8A7DF47F-AA21-436E-8586-6FCA47A9CBCA}" srcOrd="1" destOrd="0" presId="urn:microsoft.com/office/officeart/2018/2/layout/IconCircleList"/>
    <dgm:cxn modelId="{BA7927C9-CF35-42A0-A60C-19D181E61856}" type="presParOf" srcId="{8E3F3A22-9878-4007-902B-C625DDB8DF92}" destId="{7685D23B-7EDE-4602-8329-90DFB5708F01}" srcOrd="2" destOrd="0" presId="urn:microsoft.com/office/officeart/2018/2/layout/IconCircleList"/>
    <dgm:cxn modelId="{3294DE86-5065-4A5E-AD8D-690B1C5561B9}" type="presParOf" srcId="{7685D23B-7EDE-4602-8329-90DFB5708F01}" destId="{F8FEC6EA-5728-4AD8-84F0-09FC892C27B0}" srcOrd="0" destOrd="0" presId="urn:microsoft.com/office/officeart/2018/2/layout/IconCircleList"/>
    <dgm:cxn modelId="{D4F4D21A-6F90-4342-88C9-6C25941A0E56}" type="presParOf" srcId="{7685D23B-7EDE-4602-8329-90DFB5708F01}" destId="{6D0108A0-A290-4560-962F-3D9BD85F5195}" srcOrd="1" destOrd="0" presId="urn:microsoft.com/office/officeart/2018/2/layout/IconCircleList"/>
    <dgm:cxn modelId="{F645220E-A2A0-4A31-8C41-AEA26F720915}" type="presParOf" srcId="{7685D23B-7EDE-4602-8329-90DFB5708F01}" destId="{42DC5842-3B76-48D9-ACD7-388BDB9A7CA6}" srcOrd="2" destOrd="0" presId="urn:microsoft.com/office/officeart/2018/2/layout/IconCircleList"/>
    <dgm:cxn modelId="{5CA811CF-6406-4D19-BAC0-BEBA8A0277BE}" type="presParOf" srcId="{7685D23B-7EDE-4602-8329-90DFB5708F01}" destId="{6D067438-C6C2-4D99-82BB-8556B61C2036}" srcOrd="3" destOrd="0" presId="urn:microsoft.com/office/officeart/2018/2/layout/IconCircleList"/>
    <dgm:cxn modelId="{CD9FB346-7C31-4B87-ABEB-05249F3DFBFF}" type="presParOf" srcId="{8E3F3A22-9878-4007-902B-C625DDB8DF92}" destId="{4B9697A9-947A-4AAA-864D-3AE7FF94BB2F}" srcOrd="3" destOrd="0" presId="urn:microsoft.com/office/officeart/2018/2/layout/IconCircleList"/>
    <dgm:cxn modelId="{78606AC6-0F77-4A48-B9B8-8DF53613CBDE}" type="presParOf" srcId="{8E3F3A22-9878-4007-902B-C625DDB8DF92}" destId="{A6236F6E-2F4B-4630-83F5-795A9F59F36E}" srcOrd="4" destOrd="0" presId="urn:microsoft.com/office/officeart/2018/2/layout/IconCircleList"/>
    <dgm:cxn modelId="{A3A7851B-1265-4585-BF97-FF227251DCF7}" type="presParOf" srcId="{A6236F6E-2F4B-4630-83F5-795A9F59F36E}" destId="{779515C3-64CC-4640-B6F4-73A2764333E3}" srcOrd="0" destOrd="0" presId="urn:microsoft.com/office/officeart/2018/2/layout/IconCircleList"/>
    <dgm:cxn modelId="{6FDDD73B-4528-4CD6-B7BE-80A42B1EE379}" type="presParOf" srcId="{A6236F6E-2F4B-4630-83F5-795A9F59F36E}" destId="{A86EBF3B-C990-474A-8C49-D8851F97E592}" srcOrd="1" destOrd="0" presId="urn:microsoft.com/office/officeart/2018/2/layout/IconCircleList"/>
    <dgm:cxn modelId="{115F8604-6B3B-4FD9-9EF0-76E27B7A520E}" type="presParOf" srcId="{A6236F6E-2F4B-4630-83F5-795A9F59F36E}" destId="{AA52F32D-6CAC-47B3-B438-A713F6D012EE}" srcOrd="2" destOrd="0" presId="urn:microsoft.com/office/officeart/2018/2/layout/IconCircleList"/>
    <dgm:cxn modelId="{907FBD78-95AF-4FF3-AD2F-107F245C6D45}" type="presParOf" srcId="{A6236F6E-2F4B-4630-83F5-795A9F59F36E}" destId="{2055B470-A14F-447D-98BB-4DEF3D21BC4D}" srcOrd="3" destOrd="0" presId="urn:microsoft.com/office/officeart/2018/2/layout/IconCircleList"/>
    <dgm:cxn modelId="{784E47BD-7FED-4F0E-BCAE-5EE7187BC216}" type="presParOf" srcId="{8E3F3A22-9878-4007-902B-C625DDB8DF92}" destId="{03997D66-D40B-4852-BA2D-3B57D26D1C5F}" srcOrd="5" destOrd="0" presId="urn:microsoft.com/office/officeart/2018/2/layout/IconCircleList"/>
    <dgm:cxn modelId="{075608AB-92CF-4347-B3DA-638E7E38DA67}" type="presParOf" srcId="{8E3F3A22-9878-4007-902B-C625DDB8DF92}" destId="{0D89DD8B-26D6-497A-87AB-495B9F38D3BE}" srcOrd="6" destOrd="0" presId="urn:microsoft.com/office/officeart/2018/2/layout/IconCircleList"/>
    <dgm:cxn modelId="{FAC2433A-72CC-4B4C-B039-A146E7E81DD6}" type="presParOf" srcId="{0D89DD8B-26D6-497A-87AB-495B9F38D3BE}" destId="{CE6B1DA9-31FF-49F6-AF62-B13FE9BE1222}" srcOrd="0" destOrd="0" presId="urn:microsoft.com/office/officeart/2018/2/layout/IconCircleList"/>
    <dgm:cxn modelId="{DB5C328E-C220-433E-B064-65B753DB2FFB}" type="presParOf" srcId="{0D89DD8B-26D6-497A-87AB-495B9F38D3BE}" destId="{DAEE3FB7-7D9B-4FFE-86E4-E7848BB7A599}" srcOrd="1" destOrd="0" presId="urn:microsoft.com/office/officeart/2018/2/layout/IconCircleList"/>
    <dgm:cxn modelId="{FF06A1EB-ACD7-4605-890A-24A0DA2CB68D}" type="presParOf" srcId="{0D89DD8B-26D6-497A-87AB-495B9F38D3BE}" destId="{D0D3DAF8-8FFD-4B4F-BF36-45F4F9B532D2}" srcOrd="2" destOrd="0" presId="urn:microsoft.com/office/officeart/2018/2/layout/IconCircleList"/>
    <dgm:cxn modelId="{F4511ACD-11F2-409C-9E2B-9659DFCF883C}" type="presParOf" srcId="{0D89DD8B-26D6-497A-87AB-495B9F38D3BE}" destId="{9DA20449-E2FB-49CF-B81D-B399730A506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6DC8-BDD9-48F3-9167-95F53D10E7D2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C7C57-5284-41CB-86AD-1D61E5253F3B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CD4B7-992A-4C9D-A9FB-966D8D106C0F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is the Capacity of the Collaborative Applicant (CA)? The UFA must also be the CA.</a:t>
          </a:r>
        </a:p>
      </dsp:txBody>
      <dsp:txXfrm>
        <a:off x="994536" y="1698"/>
        <a:ext cx="8623596" cy="861070"/>
      </dsp:txXfrm>
    </dsp:sp>
    <dsp:sp modelId="{25FABD25-AF68-4D20-8F69-7E2DE7E8C7DE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5AB7B-95A6-4FEE-B745-FBE6105E570E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E92FF-351E-4BEC-AAC8-02C71714E4DA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Does the CoC buy into the UFA model? Does the CA’s organizational structure support it?</a:t>
          </a:r>
        </a:p>
      </dsp:txBody>
      <dsp:txXfrm>
        <a:off x="994536" y="1078036"/>
        <a:ext cx="8623596" cy="861070"/>
      </dsp:txXfrm>
    </dsp:sp>
    <dsp:sp modelId="{A053BCDD-FECD-44A4-99F1-58A474F6D099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091C0-E7D2-410B-A07E-CD17DBE549F9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E91E-74C1-48C5-AE9C-7709DEC2F8F1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much in funding is being left on the table under current structure (CoC agencies receiving direct grants from HUD).</a:t>
          </a:r>
        </a:p>
      </dsp:txBody>
      <dsp:txXfrm>
        <a:off x="994536" y="2154374"/>
        <a:ext cx="8623596" cy="861070"/>
      </dsp:txXfrm>
    </dsp:sp>
    <dsp:sp modelId="{BB05010B-72BD-4AF2-AA74-497F6FB1826C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AE85-F5BF-4A16-92D6-DDC8FA4776AE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00DB3-A221-42A6-BC17-74EB48CECAD7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From a budget perspective, can the UFA operate on 3% of Annual Renewal Demand?</a:t>
          </a:r>
        </a:p>
      </dsp:txBody>
      <dsp:txXfrm>
        <a:off x="994536" y="3230712"/>
        <a:ext cx="8623596" cy="861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8BE4-4213-4A9B-BFEB-00872A3E783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CoC Registration submitted March, 2021</a:t>
          </a:r>
        </a:p>
      </dsp:txBody>
      <dsp:txXfrm>
        <a:off x="0" y="93057"/>
        <a:ext cx="3005666" cy="1803399"/>
      </dsp:txXfrm>
    </dsp:sp>
    <dsp:sp modelId="{50354EF7-7F0B-4A29-BEF8-F86C2C925DE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HUD Review Occurred</a:t>
          </a:r>
        </a:p>
      </dsp:txBody>
      <dsp:txXfrm>
        <a:off x="3306233" y="93057"/>
        <a:ext cx="3005666" cy="1803399"/>
      </dsp:txXfrm>
    </dsp:sp>
    <dsp:sp modelId="{93370E32-D4AB-4D7A-987F-51DEC3DEA27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McHenry County Selected as UFA!</a:t>
          </a:r>
        </a:p>
      </dsp:txBody>
      <dsp:txXfrm>
        <a:off x="6612466" y="93057"/>
        <a:ext cx="3005666" cy="1803399"/>
      </dsp:txXfrm>
    </dsp:sp>
    <dsp:sp modelId="{CB991BE2-1424-46AB-8755-62874D4811A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CoC 2021 Competition in Fall, 2021</a:t>
          </a:r>
        </a:p>
      </dsp:txBody>
      <dsp:txXfrm>
        <a:off x="1653116" y="2197024"/>
        <a:ext cx="3005666" cy="1803399"/>
      </dsp:txXfrm>
    </dsp:sp>
    <dsp:sp modelId="{5E9A272C-7E3A-4C77-9444-0AD80ABA7AB4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UFA to take effect when 2021 awards issued (Summer, 2022)</a:t>
          </a:r>
        </a:p>
      </dsp:txBody>
      <dsp:txXfrm>
        <a:off x="4959349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BBDEE-3DBA-4711-8DB7-3886AC106C28}">
      <dsp:nvSpPr>
        <dsp:cNvPr id="0" name=""/>
        <dsp:cNvSpPr/>
      </dsp:nvSpPr>
      <dsp:spPr>
        <a:xfrm>
          <a:off x="0" y="37799"/>
          <a:ext cx="6692813" cy="1526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Annual CoC/UFA Registration was approved by the CoC for 2022; County Board approval through budgeting</a:t>
          </a:r>
        </a:p>
      </dsp:txBody>
      <dsp:txXfrm>
        <a:off x="74535" y="112334"/>
        <a:ext cx="6543743" cy="1377780"/>
      </dsp:txXfrm>
    </dsp:sp>
    <dsp:sp modelId="{4CC27C7A-E517-48F7-95F9-0E772ED9287E}">
      <dsp:nvSpPr>
        <dsp:cNvPr id="0" name=""/>
        <dsp:cNvSpPr/>
      </dsp:nvSpPr>
      <dsp:spPr>
        <a:xfrm>
          <a:off x="0" y="1648170"/>
          <a:ext cx="6692813" cy="152685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Assigned to work with Technical Assistance Provider, along with all other UFA’s</a:t>
          </a:r>
        </a:p>
      </dsp:txBody>
      <dsp:txXfrm>
        <a:off x="74535" y="1722705"/>
        <a:ext cx="6543743" cy="1377780"/>
      </dsp:txXfrm>
    </dsp:sp>
    <dsp:sp modelId="{398D22FE-43D5-42B1-AE8A-D1DBA5A407E7}">
      <dsp:nvSpPr>
        <dsp:cNvPr id="0" name=""/>
        <dsp:cNvSpPr/>
      </dsp:nvSpPr>
      <dsp:spPr>
        <a:xfrm>
          <a:off x="0" y="3258540"/>
          <a:ext cx="6692813" cy="152685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Completed 2022 Registration (March, 2022), which was substantially more technical than 2020/2021</a:t>
          </a:r>
        </a:p>
      </dsp:txBody>
      <dsp:txXfrm>
        <a:off x="74535" y="3333075"/>
        <a:ext cx="6543743" cy="137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8BE4-4213-4A9B-BFEB-00872A3E783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Using performance and outcome measures</a:t>
          </a:r>
        </a:p>
      </dsp:txBody>
      <dsp:txXfrm>
        <a:off x="0" y="93057"/>
        <a:ext cx="3005666" cy="1803399"/>
      </dsp:txXfrm>
    </dsp:sp>
    <dsp:sp modelId="{50354EF7-7F0B-4A29-BEF8-F86C2C925DE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Using Housing First to remove barriers</a:t>
          </a:r>
        </a:p>
      </dsp:txBody>
      <dsp:txXfrm>
        <a:off x="3306233" y="93057"/>
        <a:ext cx="3005666" cy="1803399"/>
      </dsp:txXfrm>
    </dsp:sp>
    <dsp:sp modelId="{93370E32-D4AB-4D7A-987F-51DEC3DEA27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Establishing performance targets</a:t>
          </a:r>
        </a:p>
      </dsp:txBody>
      <dsp:txXfrm>
        <a:off x="6612466" y="93057"/>
        <a:ext cx="3005666" cy="1803399"/>
      </dsp:txXfrm>
    </dsp:sp>
    <dsp:sp modelId="{CB991BE2-1424-46AB-8755-62874D4811A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Evaluating outcomes of subrecipients</a:t>
          </a:r>
        </a:p>
      </dsp:txBody>
      <dsp:txXfrm>
        <a:off x="1653116" y="2197024"/>
        <a:ext cx="3005666" cy="1803399"/>
      </dsp:txXfrm>
    </dsp:sp>
    <dsp:sp modelId="{5E9A272C-7E3A-4C77-9444-0AD80ABA7AB4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CoC Written Standards</a:t>
          </a:r>
        </a:p>
      </dsp:txBody>
      <dsp:txXfrm>
        <a:off x="4959349" y="2197024"/>
        <a:ext cx="3005666" cy="1803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8BE4-4213-4A9B-BFEB-00872A3E783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Coordinated Entry System</a:t>
          </a:r>
        </a:p>
      </dsp:txBody>
      <dsp:txXfrm>
        <a:off x="0" y="93057"/>
        <a:ext cx="3005666" cy="1803399"/>
      </dsp:txXfrm>
    </dsp:sp>
    <dsp:sp modelId="{50354EF7-7F0B-4A29-BEF8-F86C2C925DE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Coordinated Entry Protocols</a:t>
          </a:r>
        </a:p>
      </dsp:txBody>
      <dsp:txXfrm>
        <a:off x="3306233" y="93057"/>
        <a:ext cx="3005666" cy="1803399"/>
      </dsp:txXfrm>
    </dsp:sp>
    <dsp:sp modelId="{93370E32-D4AB-4D7A-987F-51DEC3DEA27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CoC Governance</a:t>
          </a:r>
        </a:p>
      </dsp:txBody>
      <dsp:txXfrm>
        <a:off x="6612466" y="93057"/>
        <a:ext cx="3005666" cy="1803399"/>
      </dsp:txXfrm>
    </dsp:sp>
    <dsp:sp modelId="{CB991BE2-1424-46AB-8755-62874D4811A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HMIS Structure</a:t>
          </a:r>
        </a:p>
      </dsp:txBody>
      <dsp:txXfrm>
        <a:off x="1653116" y="2197024"/>
        <a:ext cx="3005666" cy="1803399"/>
      </dsp:txXfrm>
    </dsp:sp>
    <dsp:sp modelId="{5E9A272C-7E3A-4C77-9444-0AD80ABA7AB4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Gaps Analysis</a:t>
          </a:r>
        </a:p>
      </dsp:txBody>
      <dsp:txXfrm>
        <a:off x="4959349" y="2197024"/>
        <a:ext cx="3005666" cy="1803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8BE4-4213-4A9B-BFEB-00872A3E783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Con-Plan Participation </a:t>
          </a:r>
        </a:p>
      </dsp:txBody>
      <dsp:txXfrm>
        <a:off x="0" y="93057"/>
        <a:ext cx="3005666" cy="1803399"/>
      </dsp:txXfrm>
    </dsp:sp>
    <dsp:sp modelId="{50354EF7-7F0B-4A29-BEF8-F86C2C925DE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ESG (State) Consultation</a:t>
          </a:r>
        </a:p>
      </dsp:txBody>
      <dsp:txXfrm>
        <a:off x="3306233" y="93057"/>
        <a:ext cx="3005666" cy="1803399"/>
      </dsp:txXfrm>
    </dsp:sp>
    <dsp:sp modelId="{93370E32-D4AB-4D7A-987F-51DEC3DEA27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UFA P &amp; P</a:t>
          </a:r>
        </a:p>
      </dsp:txBody>
      <dsp:txXfrm>
        <a:off x="6612466" y="93057"/>
        <a:ext cx="3005666" cy="1803399"/>
      </dsp:txXfrm>
    </dsp:sp>
    <dsp:sp modelId="{CB991BE2-1424-46AB-8755-62874D4811A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External Audits</a:t>
          </a:r>
        </a:p>
      </dsp:txBody>
      <dsp:txXfrm>
        <a:off x="1653116" y="2197024"/>
        <a:ext cx="3005666" cy="1803399"/>
      </dsp:txXfrm>
    </dsp:sp>
    <dsp:sp modelId="{5E9A272C-7E3A-4C77-9444-0AD80ABA7AB4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Written Agreements with Subs</a:t>
          </a:r>
        </a:p>
      </dsp:txBody>
      <dsp:txXfrm>
        <a:off x="4959349" y="2197024"/>
        <a:ext cx="3005666" cy="1803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8BE4-4213-4A9B-BFEB-00872A3E783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Monitoring Performance (Financial)</a:t>
          </a:r>
        </a:p>
      </dsp:txBody>
      <dsp:txXfrm>
        <a:off x="0" y="93057"/>
        <a:ext cx="3005666" cy="1803399"/>
      </dsp:txXfrm>
    </dsp:sp>
    <dsp:sp modelId="{50354EF7-7F0B-4A29-BEF8-F86C2C925DE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Non-Compliant/High Risk</a:t>
          </a:r>
        </a:p>
      </dsp:txBody>
      <dsp:txXfrm>
        <a:off x="3306233" y="93057"/>
        <a:ext cx="3005666" cy="1803399"/>
      </dsp:txXfrm>
    </dsp:sp>
    <dsp:sp modelId="{93370E32-D4AB-4D7A-987F-51DEC3DEA277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Governance Charter</a:t>
          </a:r>
        </a:p>
      </dsp:txBody>
      <dsp:txXfrm>
        <a:off x="6612466" y="93057"/>
        <a:ext cx="3005666" cy="1803399"/>
      </dsp:txXfrm>
    </dsp:sp>
    <dsp:sp modelId="{CB991BE2-1424-46AB-8755-62874D4811A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Attached Documents</a:t>
          </a:r>
        </a:p>
      </dsp:txBody>
      <dsp:txXfrm>
        <a:off x="1653116" y="2197024"/>
        <a:ext cx="3005666" cy="1803399"/>
      </dsp:txXfrm>
    </dsp:sp>
    <dsp:sp modelId="{5E9A272C-7E3A-4C77-9444-0AD80ABA7AB4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…and MORE Attached Documents!</a:t>
          </a:r>
        </a:p>
      </dsp:txBody>
      <dsp:txXfrm>
        <a:off x="4959349" y="2197024"/>
        <a:ext cx="3005666" cy="1803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7F372-03F3-4180-AF92-505BFB364EC7}">
      <dsp:nvSpPr>
        <dsp:cNvPr id="0" name=""/>
        <dsp:cNvSpPr/>
      </dsp:nvSpPr>
      <dsp:spPr>
        <a:xfrm>
          <a:off x="567573" y="70184"/>
          <a:ext cx="1293557" cy="12935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0B9D8-B61A-4766-9398-6327A8AE8884}">
      <dsp:nvSpPr>
        <dsp:cNvPr id="0" name=""/>
        <dsp:cNvSpPr/>
      </dsp:nvSpPr>
      <dsp:spPr>
        <a:xfrm>
          <a:off x="839220" y="341831"/>
          <a:ext cx="750263" cy="750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2BAC1-3E24-416B-9E6D-BA2C9C367A5F}">
      <dsp:nvSpPr>
        <dsp:cNvPr id="0" name=""/>
        <dsp:cNvSpPr/>
      </dsp:nvSpPr>
      <dsp:spPr>
        <a:xfrm>
          <a:off x="2138321" y="70184"/>
          <a:ext cx="3049099" cy="12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UFA Agreement will include the total funding BLI categorically</a:t>
          </a:r>
        </a:p>
      </dsp:txBody>
      <dsp:txXfrm>
        <a:off x="2138321" y="70184"/>
        <a:ext cx="3049099" cy="1293557"/>
      </dsp:txXfrm>
    </dsp:sp>
    <dsp:sp modelId="{F8FEC6EA-5728-4AD8-84F0-09FC892C27B0}">
      <dsp:nvSpPr>
        <dsp:cNvPr id="0" name=""/>
        <dsp:cNvSpPr/>
      </dsp:nvSpPr>
      <dsp:spPr>
        <a:xfrm>
          <a:off x="5718703" y="70184"/>
          <a:ext cx="1293557" cy="1293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108A0-A290-4560-962F-3D9BD85F5195}">
      <dsp:nvSpPr>
        <dsp:cNvPr id="0" name=""/>
        <dsp:cNvSpPr/>
      </dsp:nvSpPr>
      <dsp:spPr>
        <a:xfrm>
          <a:off x="5990350" y="341831"/>
          <a:ext cx="750263" cy="750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67438-C6C2-4D99-82BB-8556B61C2036}">
      <dsp:nvSpPr>
        <dsp:cNvPr id="0" name=""/>
        <dsp:cNvSpPr/>
      </dsp:nvSpPr>
      <dsp:spPr>
        <a:xfrm>
          <a:off x="7289451" y="70184"/>
          <a:ext cx="3049099" cy="12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UFA Agreement will list the total award by subrecipient</a:t>
          </a:r>
        </a:p>
      </dsp:txBody>
      <dsp:txXfrm>
        <a:off x="7289451" y="70184"/>
        <a:ext cx="3049099" cy="1293557"/>
      </dsp:txXfrm>
    </dsp:sp>
    <dsp:sp modelId="{779515C3-64CC-4640-B6F4-73A2764333E3}">
      <dsp:nvSpPr>
        <dsp:cNvPr id="0" name=""/>
        <dsp:cNvSpPr/>
      </dsp:nvSpPr>
      <dsp:spPr>
        <a:xfrm>
          <a:off x="567573" y="1922383"/>
          <a:ext cx="1293557" cy="12935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EBF3B-C990-474A-8C49-D8851F97E592}">
      <dsp:nvSpPr>
        <dsp:cNvPr id="0" name=""/>
        <dsp:cNvSpPr/>
      </dsp:nvSpPr>
      <dsp:spPr>
        <a:xfrm>
          <a:off x="839220" y="2194030"/>
          <a:ext cx="750263" cy="7502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5B470-A14F-447D-98BB-4DEF3D21BC4D}">
      <dsp:nvSpPr>
        <dsp:cNvPr id="0" name=""/>
        <dsp:cNvSpPr/>
      </dsp:nvSpPr>
      <dsp:spPr>
        <a:xfrm>
          <a:off x="2138321" y="1922383"/>
          <a:ext cx="3049099" cy="12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Up to 10% of the Planning award may be used for pre-award costs</a:t>
          </a:r>
        </a:p>
      </dsp:txBody>
      <dsp:txXfrm>
        <a:off x="2138321" y="1922383"/>
        <a:ext cx="3049099" cy="1293557"/>
      </dsp:txXfrm>
    </dsp:sp>
    <dsp:sp modelId="{CE6B1DA9-31FF-49F6-AF62-B13FE9BE1222}">
      <dsp:nvSpPr>
        <dsp:cNvPr id="0" name=""/>
        <dsp:cNvSpPr/>
      </dsp:nvSpPr>
      <dsp:spPr>
        <a:xfrm>
          <a:off x="5718703" y="1922383"/>
          <a:ext cx="1293557" cy="12935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E3FB7-7D9B-4FFE-86E4-E7848BB7A599}">
      <dsp:nvSpPr>
        <dsp:cNvPr id="0" name=""/>
        <dsp:cNvSpPr/>
      </dsp:nvSpPr>
      <dsp:spPr>
        <a:xfrm>
          <a:off x="5990350" y="2194030"/>
          <a:ext cx="750263" cy="7502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20449-E2FB-49CF-B81D-B399730A5061}">
      <dsp:nvSpPr>
        <dsp:cNvPr id="0" name=""/>
        <dsp:cNvSpPr/>
      </dsp:nvSpPr>
      <dsp:spPr>
        <a:xfrm>
          <a:off x="7289451" y="1922383"/>
          <a:ext cx="3049099" cy="12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There is no indication of uding UFA funds pre-award in the Agreement</a:t>
          </a:r>
        </a:p>
      </dsp:txBody>
      <dsp:txXfrm>
        <a:off x="7289451" y="1922383"/>
        <a:ext cx="3049099" cy="1293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1/24/2023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cornell.edu/definitions/index.php?width=840&amp;height=800&amp;iframe=true&amp;def_id=cca8fbc3fe69db47aa43b8e261f9dfb9&amp;term_occur=999&amp;term_src=Title:24:Subtitle:B:Chapter:V:Subchapter:C:Part:578:Subpart:A:578.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2/200.302" TargetMode="External"/><Relationship Id="rId2" Type="http://schemas.openxmlformats.org/officeDocument/2006/relationships/hyperlink" Target="https://www.law.cornell.edu/definitions/index.php?width=840&amp;height=800&amp;iframe=true&amp;def_id=a5e34f4c3dd43534c2a8a6d446e79efd&amp;term_occur=999&amp;term_src=Title:24:Subtitle:B:Chapter:V:Subchapter:C:Part:578:Subpart:B:578.1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definitions/index.php?width=840&amp;height=800&amp;iframe=true&amp;def_id=b75060dd75effad1eb683ecb2728ef74&amp;term_occur=999&amp;term_src=Title:24:Subtitle:B:Chapter:V:Subchapter:C:Part:578:Subpart:B:578.11" TargetMode="External"/><Relationship Id="rId2" Type="http://schemas.openxmlformats.org/officeDocument/2006/relationships/hyperlink" Target="https://www.law.cornell.edu/definitions/index.php?width=840&amp;height=800&amp;iframe=true&amp;def_id=d7e9ff2577783fdbfee8758941d304b6&amp;term_occur=999&amp;term_src=Title:24:Subtitle:B:Chapter:V:Subchapter:C:Part:578:Subpart:B:578.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w.cornell.edu/cfr/text/2/part-20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543825"/>
          </a:xfrm>
        </p:spPr>
        <p:txBody>
          <a:bodyPr/>
          <a:lstStyle/>
          <a:p>
            <a:pPr algn="ctr"/>
            <a:r>
              <a:rPr lang="en-US" sz="3700" dirty="0"/>
              <a:t>Homelessness and Housing – Becoming a Unified Funding Agency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BFAA475-C90A-4B78-9D9E-BCB0EC2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254093"/>
            <a:ext cx="7766936" cy="18936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NCDA Winter Legislative, Policy, and Professional Development Conference</a:t>
            </a:r>
          </a:p>
          <a:p>
            <a:pPr algn="ctr"/>
            <a:r>
              <a:rPr lang="en-US" sz="2400" b="1" dirty="0"/>
              <a:t>January 24-27, 2023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E81E80D-31FE-DDEA-158C-82CA0F46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F0C7-F2B5-40DB-B3D6-78F32582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Data: Why was affordable housing the way to go? (NA-10 in Con Plan)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1601-0472-487C-8E52-E8DB820C0F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26,137 units are affected by cost burden of over 30% - 23% of the County’s households</a:t>
            </a:r>
          </a:p>
          <a:p>
            <a:r>
              <a:rPr lang="en-US" dirty="0"/>
              <a:t>This affects both renters and homeowners </a:t>
            </a:r>
          </a:p>
          <a:p>
            <a:r>
              <a:rPr lang="en-US" dirty="0"/>
              <a:t>35% of the affected are renters and 65% homeowners, which suggests underwriting of homebuying (rates do not match unit distribution)</a:t>
            </a:r>
          </a:p>
          <a:p>
            <a:r>
              <a:rPr lang="en-US" dirty="0"/>
              <a:t>Housing stock sells/rents very quickly; low vacancy rates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82D57-FD6A-4DDC-BBD2-FD4AB76BA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13,276 units are affected by cost burden of over 50% - 11.7% of the County’s households!</a:t>
            </a:r>
          </a:p>
          <a:p>
            <a:r>
              <a:rPr lang="en-US" dirty="0"/>
              <a:t>This affects both renters and homeowners</a:t>
            </a:r>
          </a:p>
          <a:p>
            <a:r>
              <a:rPr lang="en-US" dirty="0"/>
              <a:t>34% of the affected are renters and 66% homeowners, which suggests underwriting of homebuying (rates do not match unit distribution)</a:t>
            </a:r>
          </a:p>
          <a:p>
            <a:r>
              <a:rPr lang="en-US" dirty="0">
                <a:highlight>
                  <a:srgbClr val="FFFF00"/>
                </a:highlight>
              </a:rPr>
              <a:t>Of the 4,545 renter households at 50% CB, 3,011 are 30% or less AMI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D91AC-37B1-42BF-9F8A-660AA037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C7F7-74BE-4960-8E2B-3F0471EC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A46-B147-4B7A-B8C9-46A43D71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>
                <a:highlight>
                  <a:srgbClr val="FFFF00"/>
                </a:highlight>
              </a:rPr>
              <a:t>Of the 4,545 renter households at 50% Cost Burden, 3,011 are 30% or less AMI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150C7-6418-4B7B-AFE2-AF7FCB678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Consolidated Plan evaluation, the County correctly predicted a Qualifying Population for HOME-American Recovery Plan Act funds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CD14A-429E-43A1-A810-390FB7D8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2887-2347-47B1-91FE-2F216BE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First Step: Is the UFA Right for Our CoC?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4E4D-2692-9BDD-8B3F-DF016C3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high rent burden and very low income households can contribute to increases in homelessness  </a:t>
            </a:r>
          </a:p>
          <a:p>
            <a:pPr marL="0" indent="0">
              <a:buNone/>
            </a:pPr>
            <a:r>
              <a:rPr lang="en-US" dirty="0"/>
              <a:t>How did we come to conclusions about becoming the Unified Funding Agency (UFA) Lead?</a:t>
            </a:r>
          </a:p>
        </p:txBody>
      </p:sp>
      <p:pic>
        <p:nvPicPr>
          <p:cNvPr id="5" name="Picture 4" descr="A picture containing text, outdoor, sky, ground&#10;&#10;Description automatically generated">
            <a:extLst>
              <a:ext uri="{FF2B5EF4-FFF2-40B4-BE49-F238E27FC236}">
                <a16:creationId xmlns:a16="http://schemas.microsoft.com/office/drawing/2014/main" id="{6E41D264-8C6F-45CD-B6A0-8066613C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r="12008" b="-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9236-369A-42AB-95D6-DDD7817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9DEF-1B7B-7388-F834-9D841F06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– What is a Unified Funding Agency?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A4B9-052A-2D40-8F9E-6267B90DE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 24 CFR 578.3, Unified Funding Agency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(UFA)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means an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eligible applicant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selected by the Continuum of Care to apply for a grant for the entire Continuum, which has the capacity to carry out the duties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 24 CFR 578.11(b), which is approved by HUD and to which HUD awards a grant.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65DB-C4D7-C90F-F696-BD8318AB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9DEF-1B7B-7388-F834-9D841F06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– What is the UFA Selection Process on HUD’s 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A4B9-052A-2D40-8F9E-6267B90DE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Per 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</a:rPr>
              <a:t>24 CFR 578.11(b),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(a)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Becoming a Unified Funding Agency.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To become designated as the Unified Funding Agency (UFA) for a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Continuum, a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applicant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must be selected by the Continuum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to apply to HUD to be designated as the UFA for the Continuum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(b)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Criteria for designating a UFA.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HUD will consider these criteria when deciding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whether to designate a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applicant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UFA:</a:t>
            </a: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(1)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The Continuum of Care it represents meets the requirements as defined 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(2)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The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applicant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has financial management systems that meet the standards set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forth in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CFR 200.302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which is financial management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(3)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The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applicant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demonstrates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ability to monitor subrecipients; and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(4)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Such other criteria as HUD may establish by NOFA –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ALWAYS look to the NOFA for added guidance by funding year!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65DB-C4D7-C90F-F696-BD8318AB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9DEF-1B7B-7388-F834-9D841F066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– What is the UFA Selection Process on HUD’s 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A4B9-052A-2D40-8F9E-6267B90DE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(c)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Requirements.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HUD-designated UFAs shall: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(1)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Apply to HUD for funding for all of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the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within the geographic area and enter into a grant agreement with HUD for the entire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geographic area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– this is similar to being a CDBG Grantee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(2)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Enter into legally binding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agreements with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subrecipients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and receive and distribute funds to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subrecipients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for all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within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geographic area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 CoC area may be different than a CDBG Grantee PJ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(3)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Require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subrecipients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 establish fiscal control and accounting procedures as necessary to assure the proper disbursal of and accounting for federal funds in accordance with the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requirements of 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CFR part 200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subpart D.</a:t>
            </a: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(4)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Obtain approval of any proposed grant agreement amendments by the Continuum of Care before submitting a request for an amendment to HUD.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65DB-C4D7-C90F-F696-BD8318AB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67439-A7C4-4149-BC51-5F0C4BD5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Third, Evaluate the Following: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6946D-0CBB-4948-A6F2-80F90D22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0E723C-4126-BB68-9BAB-0478D0A2D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3048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39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34EC-7B29-02D6-81D7-571D4D3C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2B04-BEEB-F93D-F182-976D9AB8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CA have at least 25% of Annual Renewal Demand in reserves?</a:t>
            </a:r>
          </a:p>
          <a:p>
            <a:r>
              <a:rPr lang="en-US" dirty="0"/>
              <a:t>Does the CA have the ability to monitor subrecipients, including an evaluation of annual audits of subrecipients?</a:t>
            </a:r>
          </a:p>
          <a:p>
            <a:r>
              <a:rPr lang="en-US" dirty="0"/>
              <a:t>A subrecipient is acting as the Grantee to carry out programs, meaning that the model is very much like CDBG or HOME</a:t>
            </a:r>
          </a:p>
          <a:p>
            <a:r>
              <a:rPr lang="en-US" dirty="0"/>
              <a:t>Relationship with Field Office and CoC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6BA7-4C26-67A1-6E05-CA18123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34EC-7B29-02D6-81D7-571D4D3C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CoC/Leadership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2B04-BEEB-F93D-F182-976D9AB8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CA have the buy-in of the CoC?</a:t>
            </a:r>
          </a:p>
          <a:p>
            <a:r>
              <a:rPr lang="en-US" dirty="0"/>
              <a:t>Is the CoC aware of funding being “left on the table” by Grantees? Can be very challenging to know this.</a:t>
            </a:r>
          </a:p>
          <a:p>
            <a:r>
              <a:rPr lang="en-US" dirty="0"/>
              <a:t>Does the CA have the buy-in or its own leadership (if other than the CoC)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6BA7-4C26-67A1-6E05-CA18123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34EC-7B29-02D6-81D7-571D4D3C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CoC/Leadership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2B04-BEEB-F93D-F182-976D9AB8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CA have the buy-in of the CoC?</a:t>
            </a:r>
          </a:p>
          <a:p>
            <a:r>
              <a:rPr lang="en-US" dirty="0"/>
              <a:t>Is the CoC aware of funding being “left on the table” by Grantees? Can be very challenging to know this.</a:t>
            </a:r>
          </a:p>
          <a:p>
            <a:r>
              <a:rPr lang="en-US" dirty="0"/>
              <a:t>Does the CA have the buy-in or its own leadership (if other than the CoC)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6BA7-4C26-67A1-6E05-CA18123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881"/>
            <a:ext cx="8596668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Hans Mach</a:t>
            </a:r>
          </a:p>
          <a:p>
            <a:pPr marL="0" indent="0">
              <a:buNone/>
            </a:pPr>
            <a:r>
              <a:rPr lang="en-US" dirty="0"/>
              <a:t>Community Development Administrator</a:t>
            </a:r>
          </a:p>
          <a:p>
            <a:pPr marL="0" indent="0">
              <a:buNone/>
            </a:pPr>
            <a:r>
              <a:rPr lang="en-US" dirty="0"/>
              <a:t>McHenry County, IL</a:t>
            </a:r>
          </a:p>
          <a:p>
            <a:pPr marL="0" indent="0">
              <a:buNone/>
            </a:pPr>
            <a:r>
              <a:rPr lang="en-US" dirty="0"/>
              <a:t>hdmach@mchenrycountyil.gov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/>
              <a:t>Speaker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34EC-7B29-02D6-81D7-571D4D3C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Being Returned to HUD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2B04-BEEB-F93D-F182-976D9AB8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HUD sends out a quarterly report related to CoC spend down</a:t>
            </a:r>
          </a:p>
          <a:p>
            <a:r>
              <a:rPr lang="en-US" dirty="0"/>
              <a:t>Depending on draw rate of project, may not be current (</a:t>
            </a:r>
            <a:r>
              <a:rPr lang="en-US" dirty="0" err="1"/>
              <a:t>i.e.agency</a:t>
            </a:r>
            <a:r>
              <a:rPr lang="en-US" dirty="0"/>
              <a:t> draws quarterly)</a:t>
            </a:r>
          </a:p>
          <a:p>
            <a:r>
              <a:rPr lang="en-US" dirty="0"/>
              <a:t>CoC awards tend to have varying dates with HUD, which can complicate spend down calculation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6BA7-4C26-67A1-6E05-CA18123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6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34EC-7B29-02D6-81D7-571D4D3C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UFA Funding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2B04-BEEB-F93D-F182-976D9AB8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Congress, HUD allows for 3% of ARD to be used as the basis for the UFA award</a:t>
            </a:r>
          </a:p>
          <a:p>
            <a:r>
              <a:rPr lang="en-US" dirty="0"/>
              <a:t>This amount is equal to the Planning Grant </a:t>
            </a:r>
          </a:p>
          <a:p>
            <a:r>
              <a:rPr lang="en-US" dirty="0"/>
              <a:t>CA must determine whether or not it can operate as a UFA with this funding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6BA7-4C26-67A1-6E05-CA18123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8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149C-7D5D-D7AA-C246-8712C9B5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Steps We Took?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169C-F8FF-2D77-533C-639FAB4AD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July, 2017 – Developed the Financial Capacity Log form locally to determine strength of Non-Profits</a:t>
            </a:r>
          </a:p>
          <a:p>
            <a:r>
              <a:rPr lang="en-US" dirty="0"/>
              <a:t>July, 2019 – determined that agencies had historically left between 3-8% of funds behind (annual ranking process)</a:t>
            </a:r>
          </a:p>
          <a:p>
            <a:r>
              <a:rPr lang="en-US" dirty="0"/>
              <a:t>August, 2019 – met with CoC Leadership and County Leadership (separately) about concerns of maintaining funds</a:t>
            </a:r>
          </a:p>
          <a:p>
            <a:r>
              <a:rPr lang="en-US" dirty="0"/>
              <a:t>September – November, 2019 – got buy-in from County Board and CoC – this included agreement to annually offer CoC Lead/HMIS/UFA role prior to registration</a:t>
            </a:r>
          </a:p>
          <a:p>
            <a:r>
              <a:rPr lang="en-US" dirty="0"/>
              <a:t>January, 2020 – UFA Registration opened at the same time as all CoC’s</a:t>
            </a:r>
          </a:p>
          <a:p>
            <a:r>
              <a:rPr lang="en-US" dirty="0"/>
              <a:t>March, 2020 – first CoC UFA Registration submitted for 2020 Competition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2398-B2A7-B8AA-F68D-0F37AA91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E40ED7-4764-15B2-B92F-487FE7C8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What Could Go Wrong, You Might Ask?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42CC32CD-7008-4C38-381B-2464E734F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1EC72-4576-2D1A-F279-E572D2F9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E370E-554B-4887-8550-29538A20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What Was Supposed to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2AE1-CD38-433D-B4B3-E4AE57ECF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Registration as a UFA gets submitted</a:t>
            </a:r>
          </a:p>
          <a:p>
            <a:r>
              <a:rPr lang="en-US" dirty="0"/>
              <a:t>HUD goes through CoC Review</a:t>
            </a:r>
          </a:p>
          <a:p>
            <a:r>
              <a:rPr lang="en-US" dirty="0"/>
              <a:t>HUD determines that the CA meets the UFA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40756-6E13-496F-997F-C6A0F2033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CoC gets “approved” as a UFA</a:t>
            </a:r>
          </a:p>
          <a:p>
            <a:r>
              <a:rPr lang="en-US" dirty="0"/>
              <a:t>HUD assigns a Special Needs Assistance Program staff to work with CA and Field Office</a:t>
            </a:r>
          </a:p>
          <a:p>
            <a:r>
              <a:rPr lang="en-US" dirty="0"/>
              <a:t>Grant Term (Uniform Start Date) negotiated with CA (Halloween spreadsheet)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71450-5D04-438F-91A1-A8FB92AF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7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7EC1-8F33-4597-AD37-2A362AFE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COVID-19 Outbreak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8DD9-6C07-4EC9-BB8E-3F5C3CA7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was submitted in Early March, 2020</a:t>
            </a:r>
          </a:p>
          <a:p>
            <a:r>
              <a:rPr lang="en-US" dirty="0"/>
              <a:t>Shut-downs began to occur in Mid-March</a:t>
            </a:r>
          </a:p>
          <a:p>
            <a:r>
              <a:rPr lang="en-US" dirty="0"/>
              <a:t>March 27, 2020 CARES Act approved to respond to COVID-19</a:t>
            </a:r>
          </a:p>
          <a:p>
            <a:r>
              <a:rPr lang="en-US" dirty="0"/>
              <a:t>June, 2020 – Approved as the 12</a:t>
            </a:r>
            <a:r>
              <a:rPr lang="en-US" baseline="30000" dirty="0"/>
              <a:t>th</a:t>
            </a:r>
            <a:r>
              <a:rPr lang="en-US" dirty="0"/>
              <a:t> UFA in the country!</a:t>
            </a:r>
          </a:p>
          <a:p>
            <a:r>
              <a:rPr lang="en-US" dirty="0"/>
              <a:t>July, 2020 – uh oh – we are cancelling the Competition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7FD16-7FD9-49E5-AC00-B3D1993B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0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2887-2347-47B1-91FE-2F216BE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Now What?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4E4D-2692-9BDD-8B3F-DF016C3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4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Determination was to proceed with same process as 2020 Competition in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Informed CoC and County Board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Registration process involved similar responses in 2021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2021 Registration was once again submitted in March, 2021</a:t>
            </a:r>
          </a:p>
        </p:txBody>
      </p:sp>
      <p:pic>
        <p:nvPicPr>
          <p:cNvPr id="6" name="Picture 5" descr="A picture containing text, sky, building, water tower&#10;&#10;Description automatically generated">
            <a:extLst>
              <a:ext uri="{FF2B5EF4-FFF2-40B4-BE49-F238E27FC236}">
                <a16:creationId xmlns:a16="http://schemas.microsoft.com/office/drawing/2014/main" id="{2371A26B-94DD-4D89-A333-4EF444EC6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168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9236-369A-42AB-95D6-DDD7817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8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8FC2-9818-9F15-1154-11AE24F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28603"/>
          </a:xfrm>
        </p:spPr>
        <p:txBody>
          <a:bodyPr/>
          <a:lstStyle/>
          <a:p>
            <a:r>
              <a:rPr lang="en-US" dirty="0"/>
              <a:t>Remember With CoC You are Always Planning Far Ahead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62BCE-F32B-954B-1FC0-D41361A7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D4E4-F673-4EA7-84B3-5EC0D8E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Happened Next?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E81A-24A7-4C0A-AEFD-DFDFBB1B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183B05-D86F-5F33-5B0B-329FE69C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420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397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D60B-7ED1-7CD8-0BF8-016784A0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Delay Did Us a Favor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AB93-A8EA-5727-CED6-B2B86304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existing CDBG and HOME awards have a 10/2 start – we could not have had this date if we started earlier</a:t>
            </a:r>
          </a:p>
          <a:p>
            <a:r>
              <a:rPr lang="en-US" dirty="0"/>
              <a:t>We received over $16M in Treasury rental assistance funds in 2021</a:t>
            </a:r>
          </a:p>
          <a:p>
            <a:r>
              <a:rPr lang="en-US" dirty="0"/>
              <a:t>We received HOME-ARP, and were still working with CARES Act funds</a:t>
            </a:r>
          </a:p>
          <a:p>
            <a:r>
              <a:rPr lang="en-US" dirty="0"/>
              <a:t>We were able to consolidate two sets of policies for the UFA into a uniform policy manual (Summer, 2021)</a:t>
            </a:r>
          </a:p>
          <a:p>
            <a:r>
              <a:rPr lang="en-US" dirty="0"/>
              <a:t>We were able to overhaul our HMIS policy manual (Fall, 2021)</a:t>
            </a:r>
          </a:p>
          <a:p>
            <a:r>
              <a:rPr lang="en-US" dirty="0"/>
              <a:t>We updated our CoC Subrecipient Agreement (Winter, 2021) – this means that no agency had ever received the “initial” Agreement that was developed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71854-BDD7-83B9-BACF-D856ACEF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C356-0FC2-422D-9EC2-DA0B6D2E6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Managed by Community Development – Potential UFA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0197-FD33-4005-9EBA-3C5D0EF28D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Community Development Block Grant Program</a:t>
            </a:r>
          </a:p>
          <a:p>
            <a:r>
              <a:rPr lang="en-US" dirty="0"/>
              <a:t>HOME Investment Partnerships Program</a:t>
            </a:r>
          </a:p>
          <a:p>
            <a:r>
              <a:rPr lang="en-US" dirty="0"/>
              <a:t>Continuum of Care Program – HMIS Lead</a:t>
            </a:r>
          </a:p>
          <a:p>
            <a:r>
              <a:rPr lang="en-US" dirty="0"/>
              <a:t>Continuum of Care – Unified Funding Agency</a:t>
            </a:r>
          </a:p>
          <a:p>
            <a:r>
              <a:rPr lang="en-US" dirty="0"/>
              <a:t>Continuum of Care – Collaborative Applicant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C8737-E648-4F38-A8AD-B9FFF9AF1B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Lead Safe Homes Program</a:t>
            </a:r>
          </a:p>
          <a:p>
            <a:r>
              <a:rPr lang="en-US" dirty="0"/>
              <a:t>Treasury – Emergency Rental Assistance Program (</a:t>
            </a:r>
            <a:r>
              <a:rPr lang="en-US" dirty="0" err="1"/>
              <a:t>McEURAP</a:t>
            </a:r>
            <a:r>
              <a:rPr lang="en-US" dirty="0"/>
              <a:t>)</a:t>
            </a:r>
          </a:p>
          <a:p>
            <a:r>
              <a:rPr lang="en-US" dirty="0"/>
              <a:t>Senior Services Grant Program</a:t>
            </a:r>
          </a:p>
          <a:p>
            <a:r>
              <a:rPr lang="en-US" dirty="0"/>
              <a:t>Emergency Food and Shelter Program</a:t>
            </a:r>
          </a:p>
          <a:p>
            <a:r>
              <a:rPr lang="en-US" dirty="0"/>
              <a:t>Emergency Solutions Grant – CV Funds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F5C5C-AB6A-49D2-9007-987C6DFD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8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33B84-D247-42A9-BD3B-6EC419B5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After 2021 Approval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B0BD-1EFB-4CBE-B9AD-0F9E414B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F96ABE-CFC7-0E36-6AFA-E50BDB1AA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93634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572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D4E4-F673-4EA7-84B3-5EC0D8E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Does Current Registration Look Like?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E81A-24A7-4C0A-AEFD-DFDFBB1B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183B05-D86F-5F33-5B0B-329FE69C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6246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5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D4E4-F673-4EA7-84B3-5EC0D8E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Does Current Registration Look Like?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E81A-24A7-4C0A-AEFD-DFDFBB1B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183B05-D86F-5F33-5B0B-329FE69C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08351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942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D4E4-F673-4EA7-84B3-5EC0D8E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Does Current Registration Look Like?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E81A-24A7-4C0A-AEFD-DFDFBB1B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183B05-D86F-5F33-5B0B-329FE69C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5087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225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DD4E4-F673-4EA7-84B3-5EC0D8E0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Does Current Registration Look Like?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3E81A-24A7-4C0A-AEFD-DFDFBB1B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183B05-D86F-5F33-5B0B-329FE69CC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6622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549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EF331E-288B-F661-6B39-AFD67A84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What Sort of Attachments?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64AC4F-C01D-7FFE-4298-B0FADA26C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03" y="1797846"/>
            <a:ext cx="4887354" cy="32623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844A7-CC83-19F2-974A-9C082F6F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7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B7F8E-928E-47AC-A41E-EA805A92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Preparation and a Long Journey Have Made Early Submission of UFA Registration Possible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E1F31-DB83-7410-0797-91F2224A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186251"/>
            <a:ext cx="3856774" cy="257439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73BB-9369-4F18-9923-DC6324522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Our 2023 Registration, due in March, 2023, was already submitted on January 19, 2023</a:t>
            </a:r>
          </a:p>
          <a:p>
            <a:pPr>
              <a:buFont typeface="Wingdings 3" charset="2"/>
              <a:buChar char="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16113-E19E-4B3D-9130-A0D1C26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94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341488-EA04-D2DE-FD5F-F91ECC0A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The Uniform Start Date and Negotiating with HUD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4722A-2719-92B1-4C8C-9DB4EADD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935C-650F-8EB8-7559-36CCE94F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Once you are approved as a UFA Grantee, HUD will create the Halloween Spreadsheet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HUD will negotiate a uniform start date with your CA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Remember that Grantees of HUD often have varying start dates throughout the year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Once a uniform date is set: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Former HUD Grantees with start dates PRIOR TO the uniform date will receive lengthier and higher awards based on monthly spending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Former HUD Grantees with start dates EQUAL TO the uniform date will receive a 12 month award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Former HUD Grantees with start dates LATER THAN the uniform date will receive shorter and smaller award based on monthly spending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7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17D4A579-F9B2-9D96-AF93-3DB52F89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Halloween Spreadsheet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25204-CA98-F01B-9334-97A98D44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369FE5-3E50-3847-2304-403759C4E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856913"/>
              </p:ext>
            </p:extLst>
          </p:nvPr>
        </p:nvGraphicFramePr>
        <p:xfrm>
          <a:off x="1485257" y="642938"/>
          <a:ext cx="9221492" cy="3346938"/>
        </p:xfrm>
        <a:graphic>
          <a:graphicData uri="http://schemas.openxmlformats.org/drawingml/2006/table">
            <a:tbl>
              <a:tblPr/>
              <a:tblGrid>
                <a:gridCol w="498523">
                  <a:extLst>
                    <a:ext uri="{9D8B030D-6E8A-4147-A177-3AD203B41FA5}">
                      <a16:colId xmlns:a16="http://schemas.microsoft.com/office/drawing/2014/main" val="4075051496"/>
                    </a:ext>
                  </a:extLst>
                </a:gridCol>
                <a:gridCol w="2027220">
                  <a:extLst>
                    <a:ext uri="{9D8B030D-6E8A-4147-A177-3AD203B41FA5}">
                      <a16:colId xmlns:a16="http://schemas.microsoft.com/office/drawing/2014/main" val="1509258774"/>
                    </a:ext>
                  </a:extLst>
                </a:gridCol>
                <a:gridCol w="625045">
                  <a:extLst>
                    <a:ext uri="{9D8B030D-6E8A-4147-A177-3AD203B41FA5}">
                      <a16:colId xmlns:a16="http://schemas.microsoft.com/office/drawing/2014/main" val="2993907991"/>
                    </a:ext>
                  </a:extLst>
                </a:gridCol>
                <a:gridCol w="625045">
                  <a:extLst>
                    <a:ext uri="{9D8B030D-6E8A-4147-A177-3AD203B41FA5}">
                      <a16:colId xmlns:a16="http://schemas.microsoft.com/office/drawing/2014/main" val="2183367420"/>
                    </a:ext>
                  </a:extLst>
                </a:gridCol>
                <a:gridCol w="675914">
                  <a:extLst>
                    <a:ext uri="{9D8B030D-6E8A-4147-A177-3AD203B41FA5}">
                      <a16:colId xmlns:a16="http://schemas.microsoft.com/office/drawing/2014/main" val="2329765779"/>
                    </a:ext>
                  </a:extLst>
                </a:gridCol>
                <a:gridCol w="683740">
                  <a:extLst>
                    <a:ext uri="{9D8B030D-6E8A-4147-A177-3AD203B41FA5}">
                      <a16:colId xmlns:a16="http://schemas.microsoft.com/office/drawing/2014/main" val="2728927586"/>
                    </a:ext>
                  </a:extLst>
                </a:gridCol>
                <a:gridCol w="1553741">
                  <a:extLst>
                    <a:ext uri="{9D8B030D-6E8A-4147-A177-3AD203B41FA5}">
                      <a16:colId xmlns:a16="http://schemas.microsoft.com/office/drawing/2014/main" val="942029093"/>
                    </a:ext>
                  </a:extLst>
                </a:gridCol>
                <a:gridCol w="1508089">
                  <a:extLst>
                    <a:ext uri="{9D8B030D-6E8A-4147-A177-3AD203B41FA5}">
                      <a16:colId xmlns:a16="http://schemas.microsoft.com/office/drawing/2014/main" val="306136147"/>
                    </a:ext>
                  </a:extLst>
                </a:gridCol>
                <a:gridCol w="1024175">
                  <a:extLst>
                    <a:ext uri="{9D8B030D-6E8A-4147-A177-3AD203B41FA5}">
                      <a16:colId xmlns:a16="http://schemas.microsoft.com/office/drawing/2014/main" val="198154521"/>
                    </a:ext>
                  </a:extLst>
                </a:gridCol>
              </a:tblGrid>
              <a:tr h="48605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eSnaps PIN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Project Name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Award Amount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Monthly Amount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Previous Start Date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UFA Grant Start Date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# of Months from Desired Start Date (10/1)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Amount to be Added/Reduced from FY 2021 Grant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Amount of FY 2021 Grant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ctr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30894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IL1580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to Home 2021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$78,332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$6,527.67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$19,583.00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$97,915.00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074649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IL1616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Coordinated Entry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$5,166.67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$15,500.00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$77,500.00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692737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IL0001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 Lawndale GH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$175,702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$14,641.83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$43,925.50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$219,627.50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86888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IL0002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McHenry Independence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$174,783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$14,565.25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$43,695.75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$218,478.75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2903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IL1619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IL-500 McHenry County HMIS FY 2021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$45,671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$3,805.92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$3,805.92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$49,476.92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60577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IL1577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Homelessness to Housing - TH/RRH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$163,057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$13,588.08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$13,588.08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$176,645.08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728158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IL1581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Scattered Site PSH 2021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$63,380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$5,281.67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$63,380.00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09358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IL1675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Thresholds, Inc. - McHenry County Leasing Project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$102,761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$8,563.42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$102,761.00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97649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IL1620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 DV - RRH Funds Transition 2021 for 2023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$51,816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$4,318.00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-$4,318.00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$47,498.00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918848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IL0546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 RRH Renewal 2021 for 2023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$68,407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$5,700.58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-$5,700.58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$62,706.42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796081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IL-500 McHenry County CoC UFA Costs FY 2021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$29,119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$2,426.58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$29,119.00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66855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IL-500 McHenry County Planning Project FY 2021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$29,119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$2,426.58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$29,119.00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63215"/>
                  </a:ext>
                </a:extLst>
              </a:tr>
              <a:tr h="17300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$1,044,147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$130,079.67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$1,174,226.67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7" marR="5217" marT="5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5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440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103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48" name="Rectangle 104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7" name="Isosceles Triangle 104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875E8-F514-41BC-B219-65A73EE2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62A1C-E2FD-4533-9654-67BD2E9A7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Determine what a shorter or lengthier budget looks like “By Line Item” (BLI)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Draft Subrecipient Agreements based on BLI’s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Auto-renewal of CoC Grants over time – exact categorical BLI spending may have been determined long ago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Follow-up with subreicpients early and often regarding the contracting process</a:t>
            </a:r>
          </a:p>
        </p:txBody>
      </p:sp>
      <p:pic>
        <p:nvPicPr>
          <p:cNvPr id="1026" name="Picture 2" descr="The Housing Opportunity Development Corporation recently awarded American Rescue Plan Act funding for its proposed Taylor Place Apartments, a 54-unit affordable housing project to be built in McHenry.">
            <a:extLst>
              <a:ext uri="{FF2B5EF4-FFF2-40B4-BE49-F238E27FC236}">
                <a16:creationId xmlns:a16="http://schemas.microsoft.com/office/drawing/2014/main" id="{803DA0F4-3524-4729-A04A-BA511A6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091" y="2162585"/>
            <a:ext cx="5559410" cy="27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8BAC-D3CF-4C55-A9A7-B5CB9B11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9" name="Isosceles Triangle 104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6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819D-D2AB-6C19-59EE-4BFA0249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 officially designated McHenry County as a CoC in 2022</a:t>
            </a: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FEC0411B-4E29-2C02-5DE6-8AFD57062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021556"/>
            <a:ext cx="4513262" cy="45132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7055C-CC75-B242-901B-95FE42287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McHenry County was designated Collaborative Applicant in 2011</a:t>
            </a:r>
          </a:p>
          <a:p>
            <a:r>
              <a:rPr lang="en-US" dirty="0"/>
              <a:t>McHenry County was designated Homeless Management Information System (HMIS) Lead in 2016</a:t>
            </a:r>
          </a:p>
          <a:p>
            <a:r>
              <a:rPr lang="en-US" dirty="0"/>
              <a:t>Former direct grants with HUD began July 1, 2022 under the new UFA subrecipient arrangements with the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7C00C-C157-DAAB-8AC0-209F1B2A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22975B-544B-D2DF-E9F8-963A3868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UFA Agreement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F1AB-8A97-34A6-D764-264694E0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11C860E2-EC42-4561-7D1E-931942EF0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981077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686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D8ECD4-296B-D9F4-7EAA-7FE7B1B0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/>
              <a:t>The BLI Section of the Agreement</a:t>
            </a:r>
          </a:p>
        </p:txBody>
      </p:sp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6CD7003A-8FC4-E258-6A06-D66180764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5" t="31597" r="16358" b="5093"/>
          <a:stretch/>
        </p:blipFill>
        <p:spPr bwMode="auto">
          <a:xfrm>
            <a:off x="1976218" y="934222"/>
            <a:ext cx="6307532" cy="32994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122D-AC51-12CB-4572-B438F606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D8ECD4-296B-D9F4-7EAA-7FE7B1B0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/>
              <a:t>The List of Subrecipients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122D-AC51-12CB-4572-B438F606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28D240C-BFE9-B3FB-179A-6A60A53F6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" t="15364" r="19272" b="4410"/>
          <a:stretch/>
        </p:blipFill>
        <p:spPr bwMode="auto">
          <a:xfrm>
            <a:off x="2012135" y="565150"/>
            <a:ext cx="6235700" cy="4387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8427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DB0E-439D-465A-8CB9-314D6027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49E3-5225-49C1-9A8F-2FC53F3E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that, as UFA, you are responsible for 25% Match on all BLI’s except Leasing</a:t>
            </a:r>
          </a:p>
          <a:p>
            <a:r>
              <a:rPr lang="en-US" dirty="0"/>
              <a:t>You will be making applications for all of your subrecipients</a:t>
            </a:r>
          </a:p>
          <a:p>
            <a:r>
              <a:rPr lang="en-US" dirty="0"/>
              <a:t>You will be responsible for submission of the Annual Performance Reports (and ensuring that agencies with HUD grants close our with HUD)</a:t>
            </a:r>
          </a:p>
          <a:p>
            <a:r>
              <a:rPr lang="en-US" dirty="0"/>
              <a:t>If you go into Agreement as the UFA with HUD for the first time during the Competition, you become the Applicant at that point</a:t>
            </a:r>
          </a:p>
          <a:p>
            <a:r>
              <a:rPr lang="en-US" dirty="0"/>
              <a:t>Encourage reviewing long-time renewal detail budgets (which could go as far back as 2017) when negotiated with Subrecipients</a:t>
            </a:r>
          </a:p>
          <a:p>
            <a:r>
              <a:rPr lang="en-US" dirty="0"/>
              <a:t>Your first year as a UFA will very likely trigger a monitoring, even though year is not </a:t>
            </a:r>
            <a:r>
              <a:rPr lang="en-US" dirty="0" err="1"/>
              <a:t>complted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F17B7-E0CE-4FF4-AD2B-B2EB32A6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9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C05F4BE-71CF-06EE-BBEF-35AE4096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578383"/>
            <a:ext cx="3765692" cy="37092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About McHenry County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Population: 310,229 (2020)</a:t>
            </a:r>
          </a:p>
          <a:p>
            <a:r>
              <a:rPr lang="en-US" dirty="0">
                <a:solidFill>
                  <a:schemeClr val="bg1"/>
                </a:solidFill>
              </a:rPr>
              <a:t>Flat Population: 308,760 (2010)</a:t>
            </a:r>
          </a:p>
          <a:p>
            <a:r>
              <a:rPr lang="en-US" dirty="0">
                <a:solidFill>
                  <a:schemeClr val="bg1"/>
                </a:solidFill>
              </a:rPr>
              <a:t>Urban, Suburban, Exurban Areas</a:t>
            </a:r>
          </a:p>
          <a:p>
            <a:r>
              <a:rPr lang="en-US" dirty="0">
                <a:solidFill>
                  <a:schemeClr val="bg1"/>
                </a:solidFill>
              </a:rPr>
              <a:t>113,269 households</a:t>
            </a:r>
          </a:p>
          <a:p>
            <a:r>
              <a:rPr lang="en-US" dirty="0">
                <a:solidFill>
                  <a:schemeClr val="bg1"/>
                </a:solidFill>
              </a:rPr>
              <a:t>80.1% Homeownership Rate</a:t>
            </a:r>
          </a:p>
          <a:p>
            <a:r>
              <a:rPr lang="en-US" dirty="0">
                <a:solidFill>
                  <a:schemeClr val="bg1"/>
                </a:solidFill>
              </a:rPr>
              <a:t>Exception Criteria 44.61% for Low-Mod Area Benefit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2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About McHenry County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$90,014 AMI for Family of 4</a:t>
            </a:r>
          </a:p>
          <a:p>
            <a:r>
              <a:rPr lang="en-US" dirty="0">
                <a:solidFill>
                  <a:schemeClr val="bg1"/>
                </a:solidFill>
              </a:rPr>
              <a:t>603.17 square miles</a:t>
            </a:r>
          </a:p>
          <a:p>
            <a:r>
              <a:rPr lang="en-US" dirty="0">
                <a:solidFill>
                  <a:schemeClr val="bg1"/>
                </a:solidFill>
              </a:rPr>
              <a:t>5 cities, 25 Villages, 17 TWP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is a challenge</a:t>
            </a:r>
          </a:p>
          <a:p>
            <a:r>
              <a:rPr lang="en-US" dirty="0">
                <a:solidFill>
                  <a:schemeClr val="bg1"/>
                </a:solidFill>
              </a:rPr>
              <a:t>METRA to Chicago available</a:t>
            </a:r>
          </a:p>
          <a:p>
            <a:r>
              <a:rPr lang="en-US" dirty="0">
                <a:solidFill>
                  <a:schemeClr val="bg1"/>
                </a:solidFill>
              </a:rPr>
              <a:t>High property taxes</a:t>
            </a:r>
          </a:p>
          <a:p>
            <a:r>
              <a:rPr lang="en-US" dirty="0">
                <a:solidFill>
                  <a:schemeClr val="bg1"/>
                </a:solidFill>
              </a:rPr>
              <a:t>Low availability of owner and rental housing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8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02565B-A79D-4E4D-86CE-0BBCCA3A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400" dirty="0"/>
              <a:t>Why is Affordable Housing and Maintaining Stock and Grant Funds So Important?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6E918B1-FA59-42EF-8A8E-B0F3D1E54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440A6D-9E42-470C-BEC1-B276BCA19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3" y="1598601"/>
            <a:ext cx="4887354" cy="36607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235DB-D02D-4655-91DE-53617C61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5071-6957-4456-AA1C-03D4F73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McHenry County Rental Market Market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EBF4CD-174B-04AA-3C27-3A18CF8F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Census indicates $1,457 Median</a:t>
            </a:r>
          </a:p>
          <a:p>
            <a:r>
              <a:rPr lang="en-US" dirty="0">
                <a:solidFill>
                  <a:schemeClr val="bg1"/>
                </a:solidFill>
              </a:rPr>
              <a:t>Need to earn $58,280/yr. + to afford</a:t>
            </a:r>
          </a:p>
          <a:p>
            <a:r>
              <a:rPr lang="en-US" dirty="0">
                <a:solidFill>
                  <a:schemeClr val="bg1"/>
                </a:solidFill>
              </a:rPr>
              <a:t>State Median: $1,392</a:t>
            </a:r>
          </a:p>
          <a:p>
            <a:r>
              <a:rPr lang="en-US" dirty="0">
                <a:solidFill>
                  <a:schemeClr val="bg1"/>
                </a:solidFill>
              </a:rPr>
              <a:t>Housing cost burden is major problem, particularly in Northern portion of state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F926144-1259-4BCF-A05F-FC1EA060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94140"/>
            <a:ext cx="5143500" cy="4657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4D8D-7665-4ABC-85D6-6FEBA36C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6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2887-2347-47B1-91FE-2F216BE5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Evaluation of the Four Housing Problems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A24E4D-2692-9BDD-8B3F-DF016C343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/>
              <a:t>Lacks kitchen facilities</a:t>
            </a:r>
          </a:p>
          <a:p>
            <a:r>
              <a:rPr lang="en-US"/>
              <a:t>Lacks complete plumbing</a:t>
            </a:r>
          </a:p>
          <a:p>
            <a:r>
              <a:rPr lang="en-US"/>
              <a:t>Overcrowding</a:t>
            </a:r>
          </a:p>
          <a:p>
            <a:r>
              <a:rPr lang="en-US"/>
              <a:t>Cost burden of 30% or more</a:t>
            </a:r>
            <a:endParaRPr lang="en-US" dirty="0"/>
          </a:p>
        </p:txBody>
      </p:sp>
      <p:pic>
        <p:nvPicPr>
          <p:cNvPr id="6" name="Content Placeholder 5" descr="A picture containing text, white, mammal&#10;&#10;Description automatically generated">
            <a:extLst>
              <a:ext uri="{FF2B5EF4-FFF2-40B4-BE49-F238E27FC236}">
                <a16:creationId xmlns:a16="http://schemas.microsoft.com/office/drawing/2014/main" id="{B70296B4-3C3D-4291-A94C-EAD3F5F5D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r="-2" b="2275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39236-369A-42AB-95D6-DDD7817F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22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2568</Words>
  <Application>Microsoft Office PowerPoint</Application>
  <PresentationFormat>Widescreen</PresentationFormat>
  <Paragraphs>371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</vt:lpstr>
      <vt:lpstr>Open Sans</vt:lpstr>
      <vt:lpstr>Trebuchet MS</vt:lpstr>
      <vt:lpstr>Wingdings 3</vt:lpstr>
      <vt:lpstr>Facet</vt:lpstr>
      <vt:lpstr>Homelessness and Housing – Becoming a Unified Funding Agency</vt:lpstr>
      <vt:lpstr>Speaker</vt:lpstr>
      <vt:lpstr>Programs Managed by Community Development – Potential UFA Match</vt:lpstr>
      <vt:lpstr>HUD officially designated McHenry County as a CoC in 2022</vt:lpstr>
      <vt:lpstr>About McHenry County</vt:lpstr>
      <vt:lpstr>About McHenry County</vt:lpstr>
      <vt:lpstr>Why is Affordable Housing and Maintaining Stock and Grant Funds So Important?</vt:lpstr>
      <vt:lpstr>McHenry County Rental Market Market</vt:lpstr>
      <vt:lpstr>Evaluation of the Four Housing Problems</vt:lpstr>
      <vt:lpstr>Evaluation of Data: Why was affordable housing the way to go? (NA-10 in Con Plan)</vt:lpstr>
      <vt:lpstr>At-risk populations</vt:lpstr>
      <vt:lpstr>First Step: Is the UFA Right for Our CoC?</vt:lpstr>
      <vt:lpstr>First – What is a Unified Funding Agency?</vt:lpstr>
      <vt:lpstr>Second – What is the UFA Selection Process on HUD’s end?</vt:lpstr>
      <vt:lpstr>Second – What is the UFA Selection Process on HUD’s end?</vt:lpstr>
      <vt:lpstr>Third, Evaluate the Following:</vt:lpstr>
      <vt:lpstr>Evaluation of Capacity</vt:lpstr>
      <vt:lpstr>CoC/Leadership Support</vt:lpstr>
      <vt:lpstr>CoC/Leadership Support</vt:lpstr>
      <vt:lpstr>Funding Being Returned to HUD</vt:lpstr>
      <vt:lpstr>UFA Funding Request</vt:lpstr>
      <vt:lpstr>What are the Steps We Took?</vt:lpstr>
      <vt:lpstr>What Could Go Wrong, You Might Ask?</vt:lpstr>
      <vt:lpstr>Well, What Was Supposed to Happen?</vt:lpstr>
      <vt:lpstr>The COVID-19 Outbreak</vt:lpstr>
      <vt:lpstr>Now What?</vt:lpstr>
      <vt:lpstr>Remember With CoC You are Always Planning Far Ahead</vt:lpstr>
      <vt:lpstr>What Happened Next?</vt:lpstr>
      <vt:lpstr>This Delay Did Us a Favor</vt:lpstr>
      <vt:lpstr>After 2021 Approval</vt:lpstr>
      <vt:lpstr>What Does Current Registration Look Like?</vt:lpstr>
      <vt:lpstr>What Does Current Registration Look Like?</vt:lpstr>
      <vt:lpstr>What Does Current Registration Look Like?</vt:lpstr>
      <vt:lpstr>What Does Current Registration Look Like?</vt:lpstr>
      <vt:lpstr>What Sort of Attachments?</vt:lpstr>
      <vt:lpstr>Preparation and a Long Journey Have Made Early Submission of UFA Registration Possible </vt:lpstr>
      <vt:lpstr>The Uniform Start Date and Negotiating with HUD</vt:lpstr>
      <vt:lpstr>The Halloween Spreadsheet</vt:lpstr>
      <vt:lpstr>Next Steps</vt:lpstr>
      <vt:lpstr>UFA Agreement</vt:lpstr>
      <vt:lpstr>The BLI Section of the Agreement</vt:lpstr>
      <vt:lpstr>The List of Subrecipients</vt:lpstr>
      <vt:lpstr>Key Takeaways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Federal Funds to Attract Housing Investments</dc:title>
  <dc:creator>Hans Mach</dc:creator>
  <cp:lastModifiedBy>Hans Mach</cp:lastModifiedBy>
  <cp:revision>30</cp:revision>
  <dcterms:created xsi:type="dcterms:W3CDTF">2022-06-20T15:27:57Z</dcterms:created>
  <dcterms:modified xsi:type="dcterms:W3CDTF">2023-01-24T12:37:05Z</dcterms:modified>
</cp:coreProperties>
</file>