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0" r:id="rId6"/>
    <p:sldId id="272" r:id="rId7"/>
    <p:sldId id="271" r:id="rId8"/>
    <p:sldId id="269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5" r:id="rId18"/>
    <p:sldId id="282" r:id="rId19"/>
    <p:sldId id="257" r:id="rId20"/>
    <p:sldId id="283" r:id="rId21"/>
    <p:sldId id="284" r:id="rId22"/>
    <p:sldId id="357" r:id="rId23"/>
    <p:sldId id="281" r:id="rId24"/>
    <p:sldId id="292" r:id="rId25"/>
    <p:sldId id="326" r:id="rId26"/>
    <p:sldId id="331" r:id="rId27"/>
    <p:sldId id="333" r:id="rId28"/>
    <p:sldId id="334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9" r:id="rId41"/>
    <p:sldId id="351" r:id="rId42"/>
    <p:sldId id="35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9F8154-DAEB-4A07-8039-6C119261D2A8}">
          <p14:sldIdLst>
            <p14:sldId id="256"/>
            <p14:sldId id="258"/>
            <p14:sldId id="259"/>
            <p14:sldId id="260"/>
            <p14:sldId id="270"/>
            <p14:sldId id="272"/>
            <p14:sldId id="271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5"/>
            <p14:sldId id="282"/>
            <p14:sldId id="257"/>
            <p14:sldId id="283"/>
            <p14:sldId id="284"/>
            <p14:sldId id="357"/>
            <p14:sldId id="281"/>
            <p14:sldId id="292"/>
            <p14:sldId id="326"/>
            <p14:sldId id="331"/>
            <p14:sldId id="333"/>
            <p14:sldId id="334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9"/>
            <p14:sldId id="351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8780" autoAdjust="0"/>
  </p:normalViewPr>
  <p:slideViewPr>
    <p:cSldViewPr snapToGrid="0">
      <p:cViewPr varScale="1">
        <p:scale>
          <a:sx n="102" d="100"/>
          <a:sy n="102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D-4169-91D8-1150AD29D1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D-4169-91D8-1150AD29D138}"/>
              </c:ext>
            </c:extLst>
          </c:dPt>
          <c:dLbls>
            <c:dLbl>
              <c:idx val="0"/>
              <c:layout>
                <c:manualLayout>
                  <c:x val="-0.13042748685783906"/>
                  <c:y val="-0.160061166346108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FD-4169-91D8-1150AD29D1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FD-4169-91D8-1150AD29D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Gill Sans Nova" panose="020B06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First NOFA</c:v>
                </c:pt>
                <c:pt idx="1">
                  <c:v>Second NOFA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128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FD-4169-91D8-1150AD29D13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Gill Sans Nova" panose="020B06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Gill Sans Nova" panose="020B06020201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612B-E66C-484A-8FE7-CA264E5F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BA4E-E19F-4D7F-A547-4603D0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6276-A4E0-4D42-A8FB-DD3EF13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66F-D537-4AFA-99CF-A4521B6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CE89-B444-4AD2-A513-3F4D515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CE1F-8761-4F99-A9C4-7D91BC7E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8AB41-1B49-4D43-BF3A-6AC15AEE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9EE2-EFB0-4544-AAB3-7626C807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CD85-263D-41C1-B760-ABC1C7A7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5FCC-449C-4B86-9957-9E8F1EA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DA055-6B4F-407A-A67D-6F433CC6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9386A-AB90-4626-A95C-F2FCC807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060D-10D2-459B-8B25-D609981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E1A7-8401-4926-8F9A-153945E5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E818A-EAD5-4E63-B9D6-488695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930D-8B5A-449D-B869-B99103FC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B80E-5830-4AF6-99D9-B2E960EE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A402-31DB-4AD5-88A6-6F5A801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B872E-EA09-4B30-AE6B-F2015259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F546-7600-42A7-B4DC-6549892A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FB1-B899-4D6D-9C9F-962C2C3E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B30C-C1A8-4A4C-9457-4E13AD4C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E128-62DF-473F-817D-09BE0745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C21B-789C-4AB5-B0B1-41E0E154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694D-82C5-4C7D-9181-CAD162B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F65B-3A9A-4837-8354-4C3E05FA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F457-6699-4420-8520-C30AF7A5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656A9-7891-4151-AE68-2C838ABB5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4520-3D8D-4AB7-AB72-AA9DB650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3446B-29E8-42CE-B750-768CAA0E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89F1-E1DD-45ED-A5C4-6631ECEE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D72F-CA1D-47EB-A476-2672E86F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0631-0A73-44AE-B3AE-3850B505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A83FF-4780-4A7A-9234-F181C7E2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A14EF-660D-4804-B053-D50FE544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F0239-B225-4825-B190-39B2B5E5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4879A-786A-4C82-A11B-D667C35B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31B80-094D-4B20-AABC-F1548A1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B8878-2C6E-4A69-8A95-564C436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5976-3706-430B-BE5E-8AEFDC06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AE71F-D17A-441E-B3E8-99691253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D0E3D-D7F3-45CB-BC0A-F10A0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2AF9-1B01-4F8E-8D91-D8F290B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A85C-7675-4210-A7D5-AE5EAEDD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4DC2C-D2B2-4A1B-A272-B38787E9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D0E2B-DCBB-4432-AC5E-EA7D17BB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1E81-C622-4F3D-BE76-F67FA601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3E4A-D5B6-4218-9E21-939F2C96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02A93-BB92-4E51-9100-E353401F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7DBC-8CBF-4A4E-ACBD-59F8547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6148-9B53-41F9-928C-7495BC5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AFCE-5BFF-4260-9142-EBE47053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D292-65C5-4785-A1FC-A3A17484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C3D54-003B-4DAB-BAD8-886760ED3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9142-7919-44EC-BEC6-A911324F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46FC-E1C2-4A0F-BB4A-28A8528B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3156-50C4-4D29-9EF7-1626DE1C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74DE9-6FB8-4FE1-BAFA-E3999B4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1034E-7A8B-4076-9A56-8F62BFB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4AEF-1368-47F2-9008-E7B7D92A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1325-38C7-4783-B2D8-B1FB985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2F51-0E35-4374-8197-D7DBA968B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8B13-6E33-43F9-A64D-45A14DBD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hudexchange.info/resource/6597/home-arp-allocation-plan-checklis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ud.gov/sites/dfiles/CPD/documents/HOME-ARP_Allocation_Plan_Template_Tips.pdf" TargetMode="External"/><Relationship Id="rId5" Type="http://schemas.openxmlformats.org/officeDocument/2006/relationships/hyperlink" Target="https://www.hud.gov/sites/dfiles/CPD/documents/HOME-ARP/HOME-ARP-Allocation-Plan-Submission-Requirement-FAQs.pdf" TargetMode="External"/><Relationship Id="rId4" Type="http://schemas.openxmlformats.org/officeDocument/2006/relationships/hyperlink" Target="https://www.hudexchange.info/programs/home-arp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twitter.com/PascoCommDe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ascoCommunityDevelopment" TargetMode="External"/><Relationship Id="rId5" Type="http://schemas.openxmlformats.org/officeDocument/2006/relationships/hyperlink" Target="https://www.pascocountyfl.net/207/Community-Development" TargetMode="External"/><Relationship Id="rId4" Type="http://schemas.openxmlformats.org/officeDocument/2006/relationships/hyperlink" Target="mailto:jmckittrick@pascocountyfl.ne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zmaher@auburnmaine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www.auburnmaine.gov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rtworthtexas.gov/departments/neighborhoods/services/grants" TargetMode="External"/><Relationship Id="rId4" Type="http://schemas.openxmlformats.org/officeDocument/2006/relationships/hyperlink" Target="mailto:Sharon.Burkley@fortworthtexas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2665" y="1061304"/>
            <a:ext cx="9144000" cy="436963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HOME-ARP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Allocation Plan to Implementation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2023 NCDA Winter Conference</a:t>
            </a:r>
            <a:br>
              <a:rPr lang="en-US" sz="40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January 26, 2023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763A9D-CD1F-462A-A0FC-099E3464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874" y="773739"/>
            <a:ext cx="8596668" cy="9143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Needs Assessment and Gaps Analysis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76FB6F-7428-47F2-8495-E872065797F4}"/>
              </a:ext>
            </a:extLst>
          </p:cNvPr>
          <p:cNvSpPr txBox="1">
            <a:spLocks/>
          </p:cNvSpPr>
          <p:nvPr/>
        </p:nvSpPr>
        <p:spPr>
          <a:xfrm>
            <a:off x="1483001" y="2087769"/>
            <a:ext cx="8420484" cy="3867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PJ’s must evaluate size and demographics of qualifying populations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Identify any gaps in current shelter and housing inventory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Data Sources: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Point in Time Count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Housing Inventory Count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Other data available through CoC’s or other analysis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6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 useBgFill="1">
        <p:nvSpPr>
          <p:cNvPr id="3" name="Title 1">
            <a:extLst>
              <a:ext uri="{FF2B5EF4-FFF2-40B4-BE49-F238E27FC236}">
                <a16:creationId xmlns:a16="http://schemas.microsoft.com/office/drawing/2014/main" id="{EBBEF1E4-91B0-470A-9D9F-60CDAFDD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908" y="479284"/>
            <a:ext cx="8596668" cy="1406186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Pasco Continuum of Care Gaps Analysis	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October 2021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0D6E4-74C9-465A-834F-B000C7551CBD}"/>
              </a:ext>
            </a:extLst>
          </p:cNvPr>
          <p:cNvSpPr txBox="1">
            <a:spLocks/>
          </p:cNvSpPr>
          <p:nvPr/>
        </p:nvSpPr>
        <p:spPr>
          <a:xfrm>
            <a:off x="1056895" y="2179925"/>
            <a:ext cx="8799175" cy="483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Data obtained from: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P.I.T., H.I.C., HMIS, Coordinated Entry, and Surveys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C.H. increased by 36%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50% of beds in CoC are dedicated to veterans and domestic violence victims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91% of households experiencing homelessness are adults w/o children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Families w/children comprise 7% of totals household experiencing homelessness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Families represent 17.7% of homeless, 49% of beds are dedicated to families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PSH is only funded at 7% while the C.H. represent 42% of homeless population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R.R. provided for over 250 to be housed during the pandemic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R.R. is the shortest pathway to housing – transitional and shelter are longest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3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9F321B-D31C-444B-9F1F-B0BFE90C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001" y="670496"/>
            <a:ext cx="8596668" cy="79539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Gaps…</a:t>
            </a:r>
            <a:r>
              <a:rPr lang="en-US" dirty="0"/>
              <a:t>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5DC67B-134C-462B-B2A1-E710AA71ADC9}"/>
              </a:ext>
            </a:extLst>
          </p:cNvPr>
          <p:cNvSpPr txBox="1">
            <a:spLocks/>
          </p:cNvSpPr>
          <p:nvPr/>
        </p:nvSpPr>
        <p:spPr>
          <a:xfrm>
            <a:off x="1004538" y="1681917"/>
            <a:ext cx="9553594" cy="459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KEY Findings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Permanent Supportive Housing is only funded at 7%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Chronically Homelessness are 42% of the homeless population.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Clients w/ previous homeless experiences reported agencies did not discuss housing with them.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Current clients experiencing homelessness report agencies have talked with them about getting into housing.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Supportive Services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The greatest need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Nova" panose="020B0602020104020203" pitchFamily="34" charset="0"/>
              </a:rPr>
              <a:t>more rental housing that is affordable.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9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83AAA4-8C59-49DA-B245-480A1149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44" y="663245"/>
            <a:ext cx="8596668" cy="80989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Pasco County Timeline 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5F81F7-7158-4796-93B2-541F7884B46B}"/>
              </a:ext>
            </a:extLst>
          </p:cNvPr>
          <p:cNvSpPr txBox="1">
            <a:spLocks/>
          </p:cNvSpPr>
          <p:nvPr/>
        </p:nvSpPr>
        <p:spPr>
          <a:xfrm>
            <a:off x="1246678" y="1473142"/>
            <a:ext cx="8596668" cy="4820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Amendment to Action Plan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Public Comment period March 16, 2022 to April 15,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Public Hearing conducted March 31,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Request for Proposals for HOME-ARP projects due by April 8,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Rejected applications not meeting criteria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New Request for Proposals due June 10,2022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Presented Draft Plan to our Board of County Commissioners July 12,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Submitted HOME-ARP Plan to HUD Field Office July 17,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Review Committee met August 3, 2022, and selected one project 33 units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Plan disapproved August 18,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Resubmitted with corrections August 26,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Currently waiting on approval letter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4E3901-EAAD-409F-85D0-7C60FD1B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191" y="678287"/>
            <a:ext cx="5119617" cy="73612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Lessons Learned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AE9AC1-B37E-4946-A429-4DBA349A1785}"/>
              </a:ext>
            </a:extLst>
          </p:cNvPr>
          <p:cNvSpPr txBox="1">
            <a:spLocks/>
          </p:cNvSpPr>
          <p:nvPr/>
        </p:nvSpPr>
        <p:spPr>
          <a:xfrm>
            <a:off x="1212172" y="1897336"/>
            <a:ext cx="8596668" cy="41106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Plan, Plan, Plan!  Will take longer than expected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Use the template from HUD as guidance (link provided at end)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Use the checklist that HUD Provides (link provided at end)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Make sure you have clearly identified agencies you have consultations with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I had to edit my plan to make sure this was easily seen by our Rep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Proofread your document.  Have someone else proofread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Here I erred by submitting document with “Draft”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Make sure you complete all the necessary certification forms along with plan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Include your public notice proofs when submitting in IDIS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Submit and hopefully relax!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669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453" y="5934456"/>
            <a:ext cx="1808577" cy="7387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AA5404-0598-40EC-8060-944AB294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71109"/>
            <a:ext cx="10997081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HUD Links for HOME-ARP Information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93CF16-CBA1-4D19-8390-BAD429D354B7}"/>
              </a:ext>
            </a:extLst>
          </p:cNvPr>
          <p:cNvSpPr txBox="1">
            <a:spLocks/>
          </p:cNvSpPr>
          <p:nvPr/>
        </p:nvSpPr>
        <p:spPr>
          <a:xfrm>
            <a:off x="1105866" y="1196884"/>
            <a:ext cx="9717000" cy="446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Main HUD HOME-ARP Page: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https://www.hudexchange.info/programs/home-arp/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 panose="020B0602020104020203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 panose="020B06020201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FAQ’s: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https://www.hud.gov/sites/dfiles/CPD/documents/HOME-ARP/HOME-ARP-Allocation-Plan-Submission-Requirement-FAQs.pdf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 panose="020B0602020104020203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 panose="020B06020201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Allocation Plan Template (with guidance):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https://www.hud.gov/sites/dfiles/CPD/documents/HOME-ARP_Allocation_Plan_Template_Tips.pdf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 panose="020B0602020104020203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https://www.hudexchange.info/resource/6597/home-arp-allocation-plan-checklist/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 panose="020B0602020104020203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0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DAEAC5-6B0D-4A96-8828-2435BDDC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78" y="479284"/>
            <a:ext cx="10157443" cy="584306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  <a:t>Contact Information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  <a:t>Jeff McKittrick 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jmckittrick@pascocountyfl.net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  <a:t>Office (727) 834-3447 Ext. 231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  <a:t>Cell (727) 457-3778 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https://www.pascocountyfl.net/207/Community-Development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https://www.facebook.com/PascoCommunityDevelopment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https://twitter.com/PascoCommDev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7967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9D0F8CA2-637C-46EE-ADBE-1A370A274FC9}"/>
              </a:ext>
            </a:extLst>
          </p:cNvPr>
          <p:cNvSpPr txBox="1">
            <a:spLocks/>
          </p:cNvSpPr>
          <p:nvPr/>
        </p:nvSpPr>
        <p:spPr>
          <a:xfrm>
            <a:off x="2313460" y="1252307"/>
            <a:ext cx="6598921" cy="2164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</a:rPr>
              <a:t>HOME-ARP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</a:rPr>
              <a:t>Allocation Plan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83A29577-9ED9-437A-9D32-F9C88F07AEBD}"/>
              </a:ext>
            </a:extLst>
          </p:cNvPr>
          <p:cNvSpPr txBox="1">
            <a:spLocks/>
          </p:cNvSpPr>
          <p:nvPr/>
        </p:nvSpPr>
        <p:spPr>
          <a:xfrm>
            <a:off x="6308925" y="4785889"/>
            <a:ext cx="5206912" cy="159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ea typeface="Calibri" panose="020F0502020204030204" pitchFamily="34" charset="0"/>
              </a:rPr>
              <a:t>Zachary Maher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Deputy Director of Business &amp; Community Development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Auburn,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B2CAD-7356-4364-A702-AD1FA998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88" y="4835284"/>
            <a:ext cx="3266536" cy="15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B7BE-97A5-C015-5019-B55776B3F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E0751-E0E9-0238-D713-55B875788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5C32B89-D0DC-7046-BD62-35770CC4B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"/>
            <a:ext cx="12192000" cy="68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8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C824B4-88CB-F193-E831-B2CD4E84E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785"/>
          </a:xfrm>
        </p:spPr>
      </p:pic>
    </p:spTree>
    <p:extLst>
      <p:ext uri="{BB962C8B-B14F-4D97-AF65-F5344CB8AC3E}">
        <p14:creationId xmlns:p14="http://schemas.microsoft.com/office/powerpoint/2010/main" val="11066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358774"/>
            <a:ext cx="10515600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HOME-ARP Panelists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E8B86-AC46-42BC-AD73-695A2C7532E2}"/>
              </a:ext>
            </a:extLst>
          </p:cNvPr>
          <p:cNvSpPr txBox="1"/>
          <p:nvPr/>
        </p:nvSpPr>
        <p:spPr>
          <a:xfrm>
            <a:off x="1371600" y="2426294"/>
            <a:ext cx="46024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MODERATOR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Victor Turner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Director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Neighborhood Services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Fort Worth, TX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29C6F-EDC4-4599-BDB3-153A324191EE}"/>
              </a:ext>
            </a:extLst>
          </p:cNvPr>
          <p:cNvSpPr txBox="1"/>
          <p:nvPr/>
        </p:nvSpPr>
        <p:spPr>
          <a:xfrm>
            <a:off x="5455920" y="1379854"/>
            <a:ext cx="62636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PRESENTERS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Jeff McKittrick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Assistant Director of Housing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Pasco County, FL</a:t>
            </a:r>
          </a:p>
          <a:p>
            <a:pPr lvl="1"/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  Zachary Maher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Deputy Director of Business &amp; Community Development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Auburn, ME</a:t>
            </a:r>
          </a:p>
          <a:p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  Sharon Burkley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Community Development Planning Manager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Neighborhood Services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Fort Worth, TX</a:t>
            </a:r>
          </a:p>
        </p:txBody>
      </p:sp>
    </p:spTree>
    <p:extLst>
      <p:ext uri="{BB962C8B-B14F-4D97-AF65-F5344CB8AC3E}">
        <p14:creationId xmlns:p14="http://schemas.microsoft.com/office/powerpoint/2010/main" val="298534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59C1D35-1C80-1CD4-7541-35A83BBF8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" y="0"/>
            <a:ext cx="1218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1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57BE31-249D-0E4C-CC9A-17A2A0002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76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DAEAC5-6B0D-4A96-8828-2435BDDC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958" y="1601303"/>
            <a:ext cx="7073174" cy="365539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  <a:t>Contact Information</a:t>
            </a:r>
            <a:b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  <a:t>Zachary Maher</a:t>
            </a:r>
            <a:b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zmaher@auburnmaine.gov</a:t>
            </a:r>
            <a:b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  <a:t>(207) 333-6601 x1336</a:t>
            </a:r>
            <a:b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Gill Sans Nova" panose="020B06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www.auburnmaine.gov</a:t>
            </a:r>
            <a:br>
              <a:rPr lang="en-US" sz="27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B2CCE5-A5FB-48FB-A65D-9E7FDE3C5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04" y="535647"/>
            <a:ext cx="326773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96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091BF-71F1-4C5C-AD2E-6EF7D2CA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502" y="1156173"/>
            <a:ext cx="6596444" cy="2578832"/>
          </a:xfrm>
          <a:prstGeom prst="rect">
            <a:avLst/>
          </a:prstGeom>
        </p:spPr>
      </p:pic>
      <p:sp>
        <p:nvSpPr>
          <p:cNvPr id="5" name="Subtitle 8">
            <a:extLst>
              <a:ext uri="{FF2B5EF4-FFF2-40B4-BE49-F238E27FC236}">
                <a16:creationId xmlns:a16="http://schemas.microsoft.com/office/drawing/2014/main" id="{33F4CB42-F099-4C3A-9EEF-AF8277047A27}"/>
              </a:ext>
            </a:extLst>
          </p:cNvPr>
          <p:cNvSpPr txBox="1">
            <a:spLocks/>
          </p:cNvSpPr>
          <p:nvPr/>
        </p:nvSpPr>
        <p:spPr>
          <a:xfrm>
            <a:off x="6635490" y="4594208"/>
            <a:ext cx="5206912" cy="159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ea typeface="Calibri" panose="020F0502020204030204" pitchFamily="34" charset="0"/>
              </a:rPr>
              <a:t>Sharon A. Burkley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Community Development Planning Manager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Fort Worth, TX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1D43C-6328-447B-A03D-29F4C2E54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58" y="4951562"/>
            <a:ext cx="2526872" cy="10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6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6248D-5717-452B-8325-96946525113A}"/>
              </a:ext>
            </a:extLst>
          </p:cNvPr>
          <p:cNvSpPr txBox="1"/>
          <p:nvPr/>
        </p:nvSpPr>
        <p:spPr>
          <a:xfrm>
            <a:off x="2941157" y="535236"/>
            <a:ext cx="5840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FUNDING AWARDS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958B9-12D3-4301-9240-464EB6EBC3E6}"/>
              </a:ext>
            </a:extLst>
          </p:cNvPr>
          <p:cNvSpPr txBox="1"/>
          <p:nvPr/>
        </p:nvSpPr>
        <p:spPr>
          <a:xfrm>
            <a:off x="1839343" y="1536174"/>
            <a:ext cx="3692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City of Fort Worth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$10,537,030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Tarrant County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$5,281,656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City of Arlington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$4,583,064</a:t>
            </a:r>
          </a:p>
          <a:p>
            <a:pPr lvl="1"/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0" lvl="1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TOTAL: $20,401,750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D6ABF-B49B-4408-979A-F5D9F9EAC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25"/>
          <a:stretch/>
        </p:blipFill>
        <p:spPr>
          <a:xfrm>
            <a:off x="6096000" y="1827661"/>
            <a:ext cx="4571939" cy="269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5454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8F1F2-63F6-4D69-9F3C-F9B21DCDD2B7}"/>
              </a:ext>
            </a:extLst>
          </p:cNvPr>
          <p:cNvSpPr txBox="1"/>
          <p:nvPr/>
        </p:nvSpPr>
        <p:spPr>
          <a:xfrm>
            <a:off x="2977921" y="581402"/>
            <a:ext cx="6236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PROPOSED USE OF FUNDING: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CEC2C-99D6-4644-9FB9-E76631A03416}"/>
              </a:ext>
            </a:extLst>
          </p:cNvPr>
          <p:cNvSpPr txBox="1"/>
          <p:nvPr/>
        </p:nvSpPr>
        <p:spPr>
          <a:xfrm>
            <a:off x="1253985" y="2111771"/>
            <a:ext cx="55263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Production or Preservation of Affordable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Focus on development of Permanent Supportive Housing (PSH)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Develop competitive application process to identify developer(s) for potential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Develop up to three (3) PSH developments throughout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1847F-6860-4F86-971F-97302CC76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366" y="2443218"/>
            <a:ext cx="2878380" cy="28149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7085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1731D7-33FF-49B1-8474-3A1F4B797F55}"/>
              </a:ext>
            </a:extLst>
          </p:cNvPr>
          <p:cNvSpPr txBox="1"/>
          <p:nvPr/>
        </p:nvSpPr>
        <p:spPr>
          <a:xfrm>
            <a:off x="3951016" y="458775"/>
            <a:ext cx="454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SUCCESS STORIES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2489E-45CD-4D0E-A8A5-C478681B70E7}"/>
              </a:ext>
            </a:extLst>
          </p:cNvPr>
          <p:cNvSpPr txBox="1"/>
          <p:nvPr/>
        </p:nvSpPr>
        <p:spPr>
          <a:xfrm>
            <a:off x="458687" y="1781501"/>
            <a:ext cx="4438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Casa de Esperanza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Leaf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Palm Tree Apartments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Samaritan House Single Room Occupancy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557B48-D5C2-4DE9-BC8A-B440E449C999}"/>
              </a:ext>
            </a:extLst>
          </p:cNvPr>
          <p:cNvSpPr txBox="1"/>
          <p:nvPr/>
        </p:nvSpPr>
        <p:spPr>
          <a:xfrm>
            <a:off x="7511690" y="1165767"/>
            <a:ext cx="4068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On Site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Sense of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Lower barriers to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Close to public transportation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12585-61C2-4B3D-A1F1-CCAB1C86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93" y="984292"/>
            <a:ext cx="3664014" cy="244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7F3ED-F7C4-4F6D-8AE9-1B02DEC8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679" y="3165420"/>
            <a:ext cx="3682303" cy="2645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E6741-7C61-41BB-AC9C-4F579B976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593" y="3232481"/>
            <a:ext cx="3767655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5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A66EB-A903-4C0D-A3F5-0F079112E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290" y="754810"/>
            <a:ext cx="5157663" cy="68342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95BC2F-7804-4557-9DC5-5717B237712C}"/>
              </a:ext>
            </a:extLst>
          </p:cNvPr>
          <p:cNvSpPr txBox="1"/>
          <p:nvPr/>
        </p:nvSpPr>
        <p:spPr>
          <a:xfrm>
            <a:off x="5624058" y="4171914"/>
            <a:ext cx="5316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Onsite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3 Case Managers (Presbyterian Night Shelter)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1 Licensed Chemical Dependency Counselor (MHMR)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1.5 Community Health Workers (JPS Health)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A5AD6-5772-4F11-87F1-72CC7DF35AB0}"/>
              </a:ext>
            </a:extLst>
          </p:cNvPr>
          <p:cNvSpPr txBox="1"/>
          <p:nvPr/>
        </p:nvSpPr>
        <p:spPr>
          <a:xfrm>
            <a:off x="611408" y="1181567"/>
            <a:ext cx="50835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CASA DE ESPERANZA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3804 </a:t>
            </a:r>
            <a:r>
              <a:rPr lang="en-US" sz="2400" b="1" dirty="0" err="1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Tanacross</a:t>
            </a:r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Drive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Council District 4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119 Units of Permanent Supportive Housing for COVID-vulnerable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Conversion of studio hotel into efficiency apartments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Bus stop onsite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Under $78,000 per renovated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Status: In operation 2 years </a:t>
            </a:r>
            <a:r>
              <a:rPr lang="en-US" sz="1600" i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(began leasing in November 2020)</a:t>
            </a:r>
            <a:endParaRPr lang="en-US" sz="2000" i="1" dirty="0">
              <a:solidFill>
                <a:schemeClr val="bg1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66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684D4-6146-4C7A-8396-13CAF9B2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317" y="1181567"/>
            <a:ext cx="4694327" cy="249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B2367-6C22-4229-A090-8C3971F43CFC}"/>
              </a:ext>
            </a:extLst>
          </p:cNvPr>
          <p:cNvSpPr txBox="1"/>
          <p:nvPr/>
        </p:nvSpPr>
        <p:spPr>
          <a:xfrm>
            <a:off x="6213034" y="4162807"/>
            <a:ext cx="5316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Onsite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2 Case Managers (DRC Solutions)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1 Behavioral Health Case Manager (MHMR)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Part-time activity/volunteer coordinator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5E754-CFE2-4929-BCC8-C736FFC29999}"/>
              </a:ext>
            </a:extLst>
          </p:cNvPr>
          <p:cNvSpPr txBox="1"/>
          <p:nvPr/>
        </p:nvSpPr>
        <p:spPr>
          <a:xfrm>
            <a:off x="436598" y="1371754"/>
            <a:ext cx="57764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LEAF COMMUNITY SERVICES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4444 Quail Trail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Council District 2</a:t>
            </a:r>
          </a:p>
          <a:p>
            <a:pPr algn="ctr"/>
            <a:endParaRPr lang="en-US" sz="1000" b="1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48 units of permanent supportive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construction of one-story pinwheel </a:t>
            </a:r>
            <a:r>
              <a:rPr lang="en-US" sz="2000" dirty="0" err="1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quadplexes</a:t>
            </a: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, community room and laundry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Close to retail and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Under $100,000 per newly constructed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In operation: 1 year </a:t>
            </a:r>
            <a:r>
              <a:rPr lang="en-US" sz="1600" i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(began leasing in September 2021)</a:t>
            </a:r>
            <a:endParaRPr lang="en-US" sz="2000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10E0A4-396B-41CA-89AF-960B40327CB4}"/>
              </a:ext>
            </a:extLst>
          </p:cNvPr>
          <p:cNvSpPr/>
          <p:nvPr/>
        </p:nvSpPr>
        <p:spPr>
          <a:xfrm>
            <a:off x="1644769" y="6191393"/>
            <a:ext cx="226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https://newleafcs.org/</a:t>
            </a:r>
          </a:p>
        </p:txBody>
      </p:sp>
    </p:spTree>
    <p:extLst>
      <p:ext uri="{BB962C8B-B14F-4D97-AF65-F5344CB8AC3E}">
        <p14:creationId xmlns:p14="http://schemas.microsoft.com/office/powerpoint/2010/main" val="956361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DBCE0-30A5-4DAD-9A4D-232E7DE4E157}"/>
              </a:ext>
            </a:extLst>
          </p:cNvPr>
          <p:cNvSpPr txBox="1"/>
          <p:nvPr/>
        </p:nvSpPr>
        <p:spPr>
          <a:xfrm>
            <a:off x="984483" y="874454"/>
            <a:ext cx="756316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HOME-ARP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ALLOCATION PLAN</a:t>
            </a: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Required for access to HOME-ARP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Consultation - Engage in consultation with required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Public Participation – 15 Day Public Comment Period; Public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Plan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Needs Assessment and Gap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HOME-ARP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HOME-ARP Production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Preferences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Refinancing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Plan Submission – submitted to HUD on December 31,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Plan Approval – approved by HUD on January 27, 2022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0B15A-C93C-4D93-9C71-3333D75D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0" t="6139" r="9243" b="5997"/>
          <a:stretch/>
        </p:blipFill>
        <p:spPr>
          <a:xfrm rot="791375">
            <a:off x="8380877" y="1924182"/>
            <a:ext cx="2477332" cy="334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242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3B3D8-2062-4A17-A470-5C372838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02" y="4678679"/>
            <a:ext cx="3854647" cy="1574434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9D0F8CA2-637C-46EE-ADBE-1A370A274FC9}"/>
              </a:ext>
            </a:extLst>
          </p:cNvPr>
          <p:cNvSpPr txBox="1">
            <a:spLocks/>
          </p:cNvSpPr>
          <p:nvPr/>
        </p:nvSpPr>
        <p:spPr>
          <a:xfrm>
            <a:off x="2313460" y="1252307"/>
            <a:ext cx="6598921" cy="2164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</a:rPr>
              <a:t>HOME-ARP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</a:rPr>
              <a:t>Allocation Plan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83A29577-9ED9-437A-9D32-F9C88F07AEBD}"/>
              </a:ext>
            </a:extLst>
          </p:cNvPr>
          <p:cNvSpPr txBox="1">
            <a:spLocks/>
          </p:cNvSpPr>
          <p:nvPr/>
        </p:nvSpPr>
        <p:spPr>
          <a:xfrm>
            <a:off x="5861678" y="4523653"/>
            <a:ext cx="5519720" cy="159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  <a:ea typeface="Calibri" panose="020F0502020204030204" pitchFamily="34" charset="0"/>
              </a:rPr>
              <a:t>Jeff McKittrick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  <a:ea typeface="Calibri" panose="020F0502020204030204" pitchFamily="34" charset="0"/>
              </a:rPr>
              <a:t>Assistant Director - Housing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  <a:ea typeface="Calibri" panose="020F0502020204030204" pitchFamily="34" charset="0"/>
              </a:rPr>
              <a:t>Pasco County, Florida </a:t>
            </a:r>
          </a:p>
        </p:txBody>
      </p:sp>
    </p:spTree>
    <p:extLst>
      <p:ext uri="{BB962C8B-B14F-4D97-AF65-F5344CB8AC3E}">
        <p14:creationId xmlns:p14="http://schemas.microsoft.com/office/powerpoint/2010/main" val="2620769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E6A7B-D422-47E8-8874-80A3F4DACEA1}"/>
              </a:ext>
            </a:extLst>
          </p:cNvPr>
          <p:cNvSpPr txBox="1"/>
          <p:nvPr/>
        </p:nvSpPr>
        <p:spPr>
          <a:xfrm>
            <a:off x="1644769" y="858401"/>
            <a:ext cx="8183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FUNDING FOR NOFA #1: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69F84-3565-431B-9B91-58E7E05B07B2}"/>
              </a:ext>
            </a:extLst>
          </p:cNvPr>
          <p:cNvSpPr txBox="1"/>
          <p:nvPr/>
        </p:nvSpPr>
        <p:spPr>
          <a:xfrm>
            <a:off x="7568133" y="2035080"/>
            <a:ext cx="35787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Combine Strengths of Funding Approaches:</a:t>
            </a:r>
          </a:p>
          <a:p>
            <a:pPr algn="just"/>
            <a:endParaRPr lang="en-US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Offer all funding eliminating fundraising time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Include some private funds to leverage FWHFC $1 for $ match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Have one application for all funding sources to streamline application process and enable units to be delivered faster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567F5B-D2CA-46C5-B20A-43FC50CC5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3432"/>
              </p:ext>
            </p:extLst>
          </p:nvPr>
        </p:nvGraphicFramePr>
        <p:xfrm>
          <a:off x="1318334" y="1739291"/>
          <a:ext cx="5891248" cy="43219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96803">
                  <a:extLst>
                    <a:ext uri="{9D8B030D-6E8A-4147-A177-3AD203B41FA5}">
                      <a16:colId xmlns:a16="http://schemas.microsoft.com/office/drawing/2014/main" val="2693123913"/>
                    </a:ext>
                  </a:extLst>
                </a:gridCol>
                <a:gridCol w="1694445">
                  <a:extLst>
                    <a:ext uri="{9D8B030D-6E8A-4147-A177-3AD203B41FA5}">
                      <a16:colId xmlns:a16="http://schemas.microsoft.com/office/drawing/2014/main" val="1202766815"/>
                    </a:ext>
                  </a:extLst>
                </a:gridCol>
              </a:tblGrid>
              <a:tr h="5523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Capital Funding Sources for PSH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64360"/>
                  </a:ext>
                </a:extLst>
              </a:tr>
              <a:tr h="45668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Directions Home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$1,262,801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67446"/>
                  </a:ext>
                </a:extLst>
              </a:tr>
              <a:tr h="58851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Fort Worth Housing Finance Corporation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$2,550,000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67063"/>
                  </a:ext>
                </a:extLst>
              </a:tr>
              <a:tr h="58851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Foundation Match to Fort Worth Housing Finance Corporation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$2,550,000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179724"/>
                  </a:ext>
                </a:extLst>
              </a:tr>
              <a:tr h="45254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HOME-ARP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$8,956,476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764086"/>
                  </a:ext>
                </a:extLst>
              </a:tr>
              <a:tr h="45254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General ARPA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$5,000,000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84621"/>
                  </a:ext>
                </a:extLst>
              </a:tr>
              <a:tr h="40058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 $20,319,277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156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320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F76E07-BDAA-4705-A218-4A510870A71A}"/>
              </a:ext>
            </a:extLst>
          </p:cNvPr>
          <p:cNvSpPr txBox="1"/>
          <p:nvPr/>
        </p:nvSpPr>
        <p:spPr>
          <a:xfrm>
            <a:off x="844376" y="2465705"/>
            <a:ext cx="50379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8843 Camp Bowie West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8843 Camp Bowie West, 76116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Council District 3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$4,896,000.00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Construction - Multifamily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48 Units of Permanent Supportive Housing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Cost per unit = $102,000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93A95-8844-47F0-81D8-4D51E834C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199" y="754810"/>
            <a:ext cx="3567138" cy="1344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246C4-3007-49E6-8B54-C5485EBA4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06091"/>
            <a:ext cx="4779537" cy="34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01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6CBCC-1FDB-4E27-81A7-1A3546E65E18}"/>
              </a:ext>
            </a:extLst>
          </p:cNvPr>
          <p:cNvSpPr txBox="1"/>
          <p:nvPr/>
        </p:nvSpPr>
        <p:spPr>
          <a:xfrm>
            <a:off x="1195434" y="1626765"/>
            <a:ext cx="5302743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OPG CLIFTON RIVERSIDE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Clifton Riverside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2406 E. Belknap St., 76111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Council District 8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$2,000,000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Construction – Multifamily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94 unit apartment complex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8 Units of Permanent Supportive Housing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Cost per unit = $250,000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CA656-71AB-4F1A-B268-1B3F68A5F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58" y="2759517"/>
            <a:ext cx="4389500" cy="291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3CA00-DD38-48D7-A250-D9B90F360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417" y="754810"/>
            <a:ext cx="2940983" cy="20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72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5FBA0-D905-430C-BDE7-B151E017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70" y="925074"/>
            <a:ext cx="7620660" cy="1390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499CE-B5F7-4E5C-B439-65074ABC703E}"/>
              </a:ext>
            </a:extLst>
          </p:cNvPr>
          <p:cNvSpPr txBox="1"/>
          <p:nvPr/>
        </p:nvSpPr>
        <p:spPr>
          <a:xfrm>
            <a:off x="940895" y="2456974"/>
            <a:ext cx="472440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Journey Home Housing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7600 Crowley Road, 76134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Council District 8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$8,812,800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Construction – Multifamily (Quadplexes)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72 Units of Permanent Supportive Housing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Cost per unit = $122,400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52872-B036-43EE-BCA4-35EEF9468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252" y="2163538"/>
            <a:ext cx="5614534" cy="44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18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938FC-4AD0-4B57-8A6A-5D1D74EDB4CF}"/>
              </a:ext>
            </a:extLst>
          </p:cNvPr>
          <p:cNvSpPr txBox="1"/>
          <p:nvPr/>
        </p:nvSpPr>
        <p:spPr>
          <a:xfrm>
            <a:off x="2859743" y="310188"/>
            <a:ext cx="892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FUNDING ALLOCATIONS - NOFA #1: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006602-4BCB-4A37-98A2-16A40628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12706"/>
              </p:ext>
            </p:extLst>
          </p:nvPr>
        </p:nvGraphicFramePr>
        <p:xfrm>
          <a:off x="611408" y="1439984"/>
          <a:ext cx="9924070" cy="478122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73374">
                  <a:extLst>
                    <a:ext uri="{9D8B030D-6E8A-4147-A177-3AD203B41FA5}">
                      <a16:colId xmlns:a16="http://schemas.microsoft.com/office/drawing/2014/main" val="2693123913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981954615"/>
                    </a:ext>
                  </a:extLst>
                </a:gridCol>
                <a:gridCol w="1340475">
                  <a:extLst>
                    <a:ext uri="{9D8B030D-6E8A-4147-A177-3AD203B41FA5}">
                      <a16:colId xmlns:a16="http://schemas.microsoft.com/office/drawing/2014/main" val="698990424"/>
                    </a:ext>
                  </a:extLst>
                </a:gridCol>
                <a:gridCol w="1323212">
                  <a:extLst>
                    <a:ext uri="{9D8B030D-6E8A-4147-A177-3AD203B41FA5}">
                      <a16:colId xmlns:a16="http://schemas.microsoft.com/office/drawing/2014/main" val="2249882349"/>
                    </a:ext>
                  </a:extLst>
                </a:gridCol>
                <a:gridCol w="1232452">
                  <a:extLst>
                    <a:ext uri="{9D8B030D-6E8A-4147-A177-3AD203B41FA5}">
                      <a16:colId xmlns:a16="http://schemas.microsoft.com/office/drawing/2014/main" val="3642934430"/>
                    </a:ext>
                  </a:extLst>
                </a:gridCol>
                <a:gridCol w="1277315">
                  <a:extLst>
                    <a:ext uri="{9D8B030D-6E8A-4147-A177-3AD203B41FA5}">
                      <a16:colId xmlns:a16="http://schemas.microsoft.com/office/drawing/2014/main" val="1640656225"/>
                    </a:ext>
                  </a:extLst>
                </a:gridCol>
                <a:gridCol w="1724303">
                  <a:extLst>
                    <a:ext uri="{9D8B030D-6E8A-4147-A177-3AD203B41FA5}">
                      <a16:colId xmlns:a16="http://schemas.microsoft.com/office/drawing/2014/main" val="1202766815"/>
                    </a:ext>
                  </a:extLst>
                </a:gridCol>
              </a:tblGrid>
              <a:tr h="350147">
                <a:tc rowSpan="2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Gill Sans Nova" panose="020B06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ORGANIZATION NAME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FUNDING SOURCE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Gill Sans Nova" panose="020B06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TOTAL ALLOCATION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64360"/>
                  </a:ext>
                </a:extLst>
              </a:tr>
              <a:tr h="754286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HOME-ARP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FWHFC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Local Foundations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Directions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General ARPA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465650"/>
                  </a:ext>
                </a:extLst>
              </a:tr>
              <a:tr h="435311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BEGINNING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$8,956,476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$2,550,000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$2,550,000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$1,262,801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$5,000,000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$20,319,277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42421"/>
                  </a:ext>
                </a:extLst>
              </a:tr>
              <a:tr h="85945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New Leaf Community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$4,028,476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 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$6,428,476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67446"/>
                  </a:ext>
                </a:extLst>
              </a:tr>
              <a:tr h="60480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OPG Clifton Riverside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02116"/>
                  </a:ext>
                </a:extLst>
              </a:tr>
              <a:tr h="60480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Presbyterian Night Shelter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$4,928,000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$1,350,000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$1,262,801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$421,999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$9,312,800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67063"/>
                  </a:ext>
                </a:extLst>
              </a:tr>
              <a:tr h="484781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$8,956,476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$2,550,000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$2,550,000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$1,262,801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$1,421,999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$16,741,276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156313"/>
                  </a:ext>
                </a:extLst>
              </a:tr>
              <a:tr h="60480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ENDING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   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$3,578,001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$3,578,001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246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237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185E49-46C9-4E60-BEA9-4D5D61141038}"/>
              </a:ext>
            </a:extLst>
          </p:cNvPr>
          <p:cNvSpPr txBox="1"/>
          <p:nvPr/>
        </p:nvSpPr>
        <p:spPr>
          <a:xfrm>
            <a:off x="2004334" y="1181567"/>
            <a:ext cx="8183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FUNDING FOR NOFA #2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829D9C-0A54-46BE-8618-DC410FD66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8248"/>
              </p:ext>
            </p:extLst>
          </p:nvPr>
        </p:nvGraphicFramePr>
        <p:xfrm>
          <a:off x="2994591" y="2375761"/>
          <a:ext cx="6727367" cy="210647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09928">
                  <a:extLst>
                    <a:ext uri="{9D8B030D-6E8A-4147-A177-3AD203B41FA5}">
                      <a16:colId xmlns:a16="http://schemas.microsoft.com/office/drawing/2014/main" val="2693123913"/>
                    </a:ext>
                  </a:extLst>
                </a:gridCol>
                <a:gridCol w="2417439">
                  <a:extLst>
                    <a:ext uri="{9D8B030D-6E8A-4147-A177-3AD203B41FA5}">
                      <a16:colId xmlns:a16="http://schemas.microsoft.com/office/drawing/2014/main" val="1202766815"/>
                    </a:ext>
                  </a:extLst>
                </a:gridCol>
              </a:tblGrid>
              <a:tr h="5523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Capital Funding Sources for PSH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64360"/>
                  </a:ext>
                </a:extLst>
              </a:tr>
              <a:tr h="45254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ARPA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$3,578,001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081303"/>
                  </a:ext>
                </a:extLst>
              </a:tr>
              <a:tr h="45254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HOME (2022-2023 Entitlement Funding)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$1,057,963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983615"/>
                  </a:ext>
                </a:extLst>
              </a:tr>
              <a:tr h="40058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TOTAL NOFA FUNDING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 $4,635,964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156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233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422C52-0317-4C80-8B3A-8370B9C82429}"/>
              </a:ext>
            </a:extLst>
          </p:cNvPr>
          <p:cNvSpPr txBox="1"/>
          <p:nvPr/>
        </p:nvSpPr>
        <p:spPr>
          <a:xfrm>
            <a:off x="954489" y="1749287"/>
            <a:ext cx="48927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HTG Jacksboro LLC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The Park Tower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1209 Jacksboro Highway, 76114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Council District 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$500,000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Construction – Multifamily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4 Units of Permanent Supportive Housing, 90 total units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Cost per unit = $125,000</a:t>
            </a:r>
          </a:p>
          <a:p>
            <a:pPr>
              <a:spcAft>
                <a:spcPts val="600"/>
              </a:spcAft>
            </a:pPr>
            <a:endParaRPr lang="en-US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C58AC-9F2F-481A-9105-E1A6B8F84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246" y="1153210"/>
            <a:ext cx="5651482" cy="367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005CF-AC75-40A2-A98A-E6E93FE43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795" y="3757529"/>
            <a:ext cx="406638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ECB86-F148-4BB0-BC51-8FA791D4F885}"/>
              </a:ext>
            </a:extLst>
          </p:cNvPr>
          <p:cNvSpPr txBox="1"/>
          <p:nvPr/>
        </p:nvSpPr>
        <p:spPr>
          <a:xfrm>
            <a:off x="1383854" y="1736817"/>
            <a:ext cx="427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Tarrant County Samaritan House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36A8B-CD5C-49DD-9AF5-039708B69C39}"/>
              </a:ext>
            </a:extLst>
          </p:cNvPr>
          <p:cNvSpPr txBox="1"/>
          <p:nvPr/>
        </p:nvSpPr>
        <p:spPr>
          <a:xfrm>
            <a:off x="1383854" y="2628194"/>
            <a:ext cx="490239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5120 </a:t>
            </a:r>
            <a:r>
              <a:rPr lang="en-US" sz="2400" b="1" dirty="0" err="1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McCart</a:t>
            </a: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 Avenue, 76115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Council District 9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$4,635,964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New Construction - Multifamily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37 Units of Permanent Supportive Housing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Unit Cost = $125,296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53742-D0DB-40A4-836E-E23549B1D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8262"/>
            <a:ext cx="5651482" cy="352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D39BE-C00B-4568-B6E0-E72011785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880" y="3965495"/>
            <a:ext cx="39139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9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19D0E-4BD9-4A38-B4F6-FE010FECD05F}"/>
              </a:ext>
            </a:extLst>
          </p:cNvPr>
          <p:cNvSpPr txBox="1"/>
          <p:nvPr/>
        </p:nvSpPr>
        <p:spPr>
          <a:xfrm>
            <a:off x="1644769" y="1303101"/>
            <a:ext cx="9315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FUNDING ALLOCATIONS - NOFA #2: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6A78F0-B5C7-4E87-8F60-34F684A93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15759"/>
              </p:ext>
            </p:extLst>
          </p:nvPr>
        </p:nvGraphicFramePr>
        <p:xfrm>
          <a:off x="1890463" y="2070966"/>
          <a:ext cx="8976756" cy="34519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65502">
                  <a:extLst>
                    <a:ext uri="{9D8B030D-6E8A-4147-A177-3AD203B41FA5}">
                      <a16:colId xmlns:a16="http://schemas.microsoft.com/office/drawing/2014/main" val="2693123913"/>
                    </a:ext>
                  </a:extLst>
                </a:gridCol>
                <a:gridCol w="1978702">
                  <a:extLst>
                    <a:ext uri="{9D8B030D-6E8A-4147-A177-3AD203B41FA5}">
                      <a16:colId xmlns:a16="http://schemas.microsoft.com/office/drawing/2014/main" val="981954615"/>
                    </a:ext>
                  </a:extLst>
                </a:gridCol>
                <a:gridCol w="1721028">
                  <a:extLst>
                    <a:ext uri="{9D8B030D-6E8A-4147-A177-3AD203B41FA5}">
                      <a16:colId xmlns:a16="http://schemas.microsoft.com/office/drawing/2014/main" val="1640656225"/>
                    </a:ext>
                  </a:extLst>
                </a:gridCol>
                <a:gridCol w="2011524">
                  <a:extLst>
                    <a:ext uri="{9D8B030D-6E8A-4147-A177-3AD203B41FA5}">
                      <a16:colId xmlns:a16="http://schemas.microsoft.com/office/drawing/2014/main" val="1202766815"/>
                    </a:ext>
                  </a:extLst>
                </a:gridCol>
              </a:tblGrid>
              <a:tr h="513730">
                <a:tc rowSpan="2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Gill Sans Nova" panose="020B06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ORGANIZATION NAME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Gill Sans Nova" panose="020B06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FUNDING SOURCE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Gill Sans Nova" panose="020B06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TOTAL ALLOCATION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64360"/>
                  </a:ext>
                </a:extLst>
              </a:tr>
              <a:tr h="447338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General ARPA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465650"/>
                  </a:ext>
                </a:extLst>
              </a:tr>
              <a:tr h="4566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BEGINNING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$1,057,963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$3,578,001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$4,635,964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42421"/>
                  </a:ext>
                </a:extLst>
              </a:tr>
              <a:tr h="4566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HTG Jacksboro LLC – The Park 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latin typeface="Gill Sans Nova" panose="020B06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67446"/>
                  </a:ext>
                </a:extLst>
              </a:tr>
              <a:tr h="588512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Tarrant County Samaritan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$1,057,963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$3,078,001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$4,135,964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67063"/>
                  </a:ext>
                </a:extLst>
              </a:tr>
              <a:tr h="40058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$1,057,963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$3,578,001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$4,635,964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156313"/>
                  </a:ext>
                </a:extLst>
              </a:tr>
              <a:tr h="400581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ENDING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   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 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latin typeface="Gill Sans Nova" panose="020B0602020104020203" pitchFamily="34" charset="0"/>
                          <a:cs typeface="Times New Roman" panose="02020603050405020304" pitchFamily="18" charset="0"/>
                        </a:rPr>
                        <a:t>$            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246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132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43D1A6C-10CD-407C-8961-654D939F2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50071"/>
              </p:ext>
            </p:extLst>
          </p:nvPr>
        </p:nvGraphicFramePr>
        <p:xfrm>
          <a:off x="440414" y="3010240"/>
          <a:ext cx="4124960" cy="3059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AA682C-106F-4CB3-9F3A-EF1CF4BE2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22" y="2239057"/>
            <a:ext cx="4993640" cy="13255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Total PSH Unit Goal: 165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Goal Exceeded: 169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21D3D0-CE58-43DD-B81B-763CDC65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22" y="1263722"/>
            <a:ext cx="499364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Reaching Unit Goal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DCCBB-481C-49CA-9C37-2D5EB947B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95" y="1510199"/>
            <a:ext cx="6175783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27CE60-C99C-4D49-9248-A09A92D2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7236"/>
            <a:ext cx="8596668" cy="1059316"/>
          </a:xfrm>
        </p:spPr>
        <p:txBody>
          <a:bodyPr/>
          <a:lstStyle/>
          <a:p>
            <a:pPr algn="ctr"/>
            <a:r>
              <a:rPr lang="en-US" dirty="0"/>
              <a:t>		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Pasco County, Florida </a:t>
            </a:r>
            <a:r>
              <a:rPr lang="en-US" dirty="0"/>
              <a:t>	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9EEA38-24C9-4394-B4A4-9977F1D7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982" y="1576552"/>
            <a:ext cx="8596668" cy="51198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Entitlement Community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CDBG, HOME, and ESG Funds as well as Program Income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CDBG   $2,903,885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HOME  $1,379,250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ESG      $   255,892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Population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Estimated at 585,000 (2021)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Growth rate of 2.5% annually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Ethnicity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75.5%  White non-Hispanic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12.1%  Hispanic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5.15%  African American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7.25     Other</a:t>
            </a:r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2258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317D20-B9F5-497B-9CA8-E352C4F52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350" y="1149036"/>
            <a:ext cx="4784652" cy="239107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STRENGTHS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City Council Support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Strong Partnership with CoC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Community Support/Local Foundations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Vacant Land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Focused Allocation of Funding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Multiple Funding Sources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49F04-971D-42B8-868C-320AC3F49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20" y="2138490"/>
            <a:ext cx="3361206" cy="38979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9E8678-F89E-44CB-88D8-2D7C7FF4A8DE}"/>
              </a:ext>
            </a:extLst>
          </p:cNvPr>
          <p:cNvSpPr txBox="1">
            <a:spLocks/>
          </p:cNvSpPr>
          <p:nvPr/>
        </p:nvSpPr>
        <p:spPr>
          <a:xfrm>
            <a:off x="725376" y="4224669"/>
            <a:ext cx="3728694" cy="48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STRENGTHS/WEAKNESSES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C2C7A6-DB6D-4FFB-ACE3-BCE8B7B4E90C}"/>
              </a:ext>
            </a:extLst>
          </p:cNvPr>
          <p:cNvSpPr txBox="1">
            <a:spLocks/>
          </p:cNvSpPr>
          <p:nvPr/>
        </p:nvSpPr>
        <p:spPr>
          <a:xfrm>
            <a:off x="5571459" y="3711484"/>
            <a:ext cx="3941150" cy="1997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WEAKNESSES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Multiple Funding Sources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Timing/Process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Eligible Developers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Land Costs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2702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583809-4B3B-4191-B951-0CF582BBB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160" y="913921"/>
            <a:ext cx="4942296" cy="221429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OPPORTUNITIES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Reduce/Eliminate Chronic Homelessness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Utilize Vacant Properties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Increase Awareness/Education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Provide Needed Services to Vulnerable Population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B91C7-0C5A-45C7-A320-50E473894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792" y="2276828"/>
            <a:ext cx="3365284" cy="389568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87B708-68F2-4333-B325-9E6A9395BD52}"/>
              </a:ext>
            </a:extLst>
          </p:cNvPr>
          <p:cNvSpPr txBox="1">
            <a:spLocks/>
          </p:cNvSpPr>
          <p:nvPr/>
        </p:nvSpPr>
        <p:spPr>
          <a:xfrm>
            <a:off x="1144087" y="4309729"/>
            <a:ext cx="3728694" cy="48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OPPORTUNITIES/THREATS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DA0205-D0BC-4DDF-9480-31F0F26D3ED0}"/>
              </a:ext>
            </a:extLst>
          </p:cNvPr>
          <p:cNvSpPr txBox="1">
            <a:spLocks/>
          </p:cNvSpPr>
          <p:nvPr/>
        </p:nvSpPr>
        <p:spPr>
          <a:xfrm>
            <a:off x="5722160" y="3128216"/>
            <a:ext cx="3255833" cy="234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THREATS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Ignorance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Fear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NIMBYism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Political Aspirations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Housing Market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Limited Staffing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3665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FBDC9-3274-4088-8EB1-01C87B41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" y="328053"/>
            <a:ext cx="206672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1018F-CC94-42F5-874E-23DDDCC141BA}"/>
              </a:ext>
            </a:extLst>
          </p:cNvPr>
          <p:cNvSpPr txBox="1"/>
          <p:nvPr/>
        </p:nvSpPr>
        <p:spPr>
          <a:xfrm>
            <a:off x="611408" y="1751617"/>
            <a:ext cx="109019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Sharon A. Burkley, MBA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Community Development Planning Manager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City of Fort Worth Neighborhood Services Department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</a:rPr>
              <a:t>(817) 392-5785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Sharon.Burkley@fortworthtexas.gov</a:t>
            </a:r>
            <a:endParaRPr lang="en-US" sz="2800" b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www.fortworthtexas.gov/departments/neighborhoods/services/grants</a:t>
            </a:r>
            <a:endParaRPr lang="en-US" sz="2400" b="1" dirty="0">
              <a:solidFill>
                <a:schemeClr val="bg1"/>
              </a:solidFill>
              <a:latin typeface="Gill Sans Nova" panose="020B06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4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30DF74-4461-4B36-A67D-CCDE24E5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773739"/>
            <a:ext cx="8596668" cy="109728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Homeless in Pasco County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Point in Time Count Data 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A305F1A3-7137-45D3-A79F-2926C6D21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016031"/>
              </p:ext>
            </p:extLst>
          </p:nvPr>
        </p:nvGraphicFramePr>
        <p:xfrm>
          <a:off x="1948828" y="1957480"/>
          <a:ext cx="8911332" cy="4421236"/>
        </p:xfrm>
        <a:graphic>
          <a:graphicData uri="http://schemas.openxmlformats.org/drawingml/2006/table">
            <a:tbl>
              <a:tblPr/>
              <a:tblGrid>
                <a:gridCol w="2143232">
                  <a:extLst>
                    <a:ext uri="{9D8B030D-6E8A-4147-A177-3AD203B41FA5}">
                      <a16:colId xmlns:a16="http://schemas.microsoft.com/office/drawing/2014/main" val="3939274726"/>
                    </a:ext>
                  </a:extLst>
                </a:gridCol>
                <a:gridCol w="1692025">
                  <a:extLst>
                    <a:ext uri="{9D8B030D-6E8A-4147-A177-3AD203B41FA5}">
                      <a16:colId xmlns:a16="http://schemas.microsoft.com/office/drawing/2014/main" val="521731231"/>
                    </a:ext>
                  </a:extLst>
                </a:gridCol>
                <a:gridCol w="1692025">
                  <a:extLst>
                    <a:ext uri="{9D8B030D-6E8A-4147-A177-3AD203B41FA5}">
                      <a16:colId xmlns:a16="http://schemas.microsoft.com/office/drawing/2014/main" val="1427859305"/>
                    </a:ext>
                  </a:extLst>
                </a:gridCol>
                <a:gridCol w="1692025">
                  <a:extLst>
                    <a:ext uri="{9D8B030D-6E8A-4147-A177-3AD203B41FA5}">
                      <a16:colId xmlns:a16="http://schemas.microsoft.com/office/drawing/2014/main" val="1377718093"/>
                    </a:ext>
                  </a:extLst>
                </a:gridCol>
                <a:gridCol w="1692025">
                  <a:extLst>
                    <a:ext uri="{9D8B030D-6E8A-4147-A177-3AD203B41FA5}">
                      <a16:colId xmlns:a16="http://schemas.microsoft.com/office/drawing/2014/main" val="2522304604"/>
                    </a:ext>
                  </a:extLst>
                </a:gridCol>
              </a:tblGrid>
              <a:tr h="345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Demographics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2019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2020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2021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2022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925489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Total No. Households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713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711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636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408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719482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Total No. Person 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894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898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857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516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673341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246522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Age 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100752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Under 18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127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126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107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83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63837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18-24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58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58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22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20539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Over 24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709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714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728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405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756652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165240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Veterans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92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92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90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32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383454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Chronically Homeless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265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265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361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126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814344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Sheltered 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206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210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334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252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450645"/>
                  </a:ext>
                </a:extLst>
              </a:tr>
              <a:tr h="339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Unsheltered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688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688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523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264</a:t>
                      </a:r>
                    </a:p>
                  </a:txBody>
                  <a:tcPr marL="7464" marR="7464" marT="74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545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09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BF27096-D528-43E3-971B-E81227D1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578132"/>
            <a:ext cx="8596668" cy="98012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Pasco County HOME-ARP</a:t>
            </a:r>
            <a:r>
              <a:rPr lang="en-US" dirty="0"/>
              <a:t>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AA518E-3ADB-419D-9E2C-F6559A310B80}"/>
              </a:ext>
            </a:extLst>
          </p:cNvPr>
          <p:cNvSpPr txBox="1">
            <a:spLocks/>
          </p:cNvSpPr>
          <p:nvPr/>
        </p:nvSpPr>
        <p:spPr>
          <a:xfrm>
            <a:off x="1797666" y="1657103"/>
            <a:ext cx="8596668" cy="4721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Pasco County was allocated $4.45 million in HOME-ARP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Conducted consultation meetings with community partners: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Continuum of Care (CoC)  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Catholic Charities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Pasco County Housing Authority 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Salvation Army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Pasco County Sheriff’s Office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Sunrise Domestic Violence Shelter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United Way of Pasco County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Veterans Affairs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Vincent House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0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A0C089-21D5-4627-B958-184637A2E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90" y="638168"/>
            <a:ext cx="8596668" cy="86005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Consultation Meetings</a:t>
            </a:r>
            <a:r>
              <a:rPr lang="en-US" dirty="0"/>
              <a:t>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7FD515-84DF-4DC2-B2BE-B848D23358A5}"/>
              </a:ext>
            </a:extLst>
          </p:cNvPr>
          <p:cNvSpPr txBox="1">
            <a:spLocks/>
          </p:cNvSpPr>
          <p:nvPr/>
        </p:nvSpPr>
        <p:spPr>
          <a:xfrm>
            <a:off x="1483001" y="1657103"/>
            <a:ext cx="8725459" cy="4387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Conducted consultation meetings throughout December 2021 and January 2022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Meetings were conducted either via Zoom or in person at agencies performance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Local Continuum of Care</a:t>
            </a:r>
          </a:p>
          <a:p>
            <a:pPr marL="7429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First meeting held by Zoom in December 2021  </a:t>
            </a:r>
          </a:p>
          <a:p>
            <a:pPr marL="7429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Gave an overview of HOME-ARP to the general membership of our CoC </a:t>
            </a:r>
          </a:p>
          <a:p>
            <a:pPr marL="742950" marR="0" lvl="1" indent="-28575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Invited all agencies to contact PCCD if they had comments or questions</a:t>
            </a:r>
          </a:p>
          <a:p>
            <a:pPr marL="457200" marR="0" lvl="1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 	</a:t>
            </a:r>
          </a:p>
          <a:p>
            <a:pPr marL="0" marR="0" lvl="1" indent="0" algn="l" defTabSz="4572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2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C4F9B1-1DA8-45D3-9C3F-E8A42366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61" y="451031"/>
            <a:ext cx="8596668" cy="878523"/>
          </a:xfrm>
        </p:spPr>
        <p:txBody>
          <a:bodyPr/>
          <a:lstStyle/>
          <a:p>
            <a:pPr algn="ctr"/>
            <a:r>
              <a:rPr lang="en-US" dirty="0"/>
              <a:t>	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Consultation Meetings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51A9E9-C192-49B4-BF59-B940F826E587}"/>
              </a:ext>
            </a:extLst>
          </p:cNvPr>
          <p:cNvSpPr txBox="1">
            <a:spLocks/>
          </p:cNvSpPr>
          <p:nvPr/>
        </p:nvSpPr>
        <p:spPr>
          <a:xfrm>
            <a:off x="1483001" y="1456497"/>
            <a:ext cx="8965431" cy="4922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Asked all agencies what the biggest need is in Pasco County?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Also asked agencies about supportive services for homeless clients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Other topics in consultation meetings included: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Permanent Supportive Housing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Substance Abuse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Mental Health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Veterans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Transportation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Domestic Violence/Human Trafficking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Single Parents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5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15593F-05ED-48DF-9851-5B3F033C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5" y="479284"/>
            <a:ext cx="1441813" cy="588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E4A0D8-FF8D-4570-A080-6971BBC7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587903"/>
            <a:ext cx="8596668" cy="96058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</a:rPr>
              <a:t>Public Participation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20270C-C8AD-4A24-BAA7-88F3D4AA6B3A}"/>
              </a:ext>
            </a:extLst>
          </p:cNvPr>
          <p:cNvSpPr txBox="1">
            <a:spLocks/>
          </p:cNvSpPr>
          <p:nvPr/>
        </p:nvSpPr>
        <p:spPr>
          <a:xfrm>
            <a:off x="1345777" y="1657104"/>
            <a:ext cx="9048557" cy="4332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P.J. must provide and encourage public participation in development of plan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Before submission reasonable notice and opportunity to comment on plan of at least calendar 15 days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Follow your current public participation requirements as outlined in the Citizen Participation Plan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At least one Public Hearing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P.J. must notice the following: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Amount of funding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Nova" panose="020B0602020104020203" pitchFamily="34" charset="0"/>
              </a:rPr>
              <a:t>Range of activities you will undertake</a:t>
            </a:r>
          </a:p>
        </p:txBody>
      </p:sp>
    </p:spTree>
    <p:extLst>
      <p:ext uri="{BB962C8B-B14F-4D97-AF65-F5344CB8AC3E}">
        <p14:creationId xmlns:p14="http://schemas.microsoft.com/office/powerpoint/2010/main" val="2471587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2003</Words>
  <Application>Microsoft Office PowerPoint</Application>
  <PresentationFormat>Widescreen</PresentationFormat>
  <Paragraphs>478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Gill Sans MT</vt:lpstr>
      <vt:lpstr>Gill Sans Nova</vt:lpstr>
      <vt:lpstr>Times New Roman</vt:lpstr>
      <vt:lpstr>Trebuchet MS</vt:lpstr>
      <vt:lpstr>Wingdings</vt:lpstr>
      <vt:lpstr>Wingdings 3</vt:lpstr>
      <vt:lpstr>Office Theme</vt:lpstr>
      <vt:lpstr>HOME-ARP Allocation Plan to Implementation  2023 NCDA Winter Conference January 26, 2023</vt:lpstr>
      <vt:lpstr>HOME-ARP Panelists</vt:lpstr>
      <vt:lpstr>PowerPoint Presentation</vt:lpstr>
      <vt:lpstr>  Pasco County, Florida  </vt:lpstr>
      <vt:lpstr>Homeless in Pasco County  Point in Time Count Data </vt:lpstr>
      <vt:lpstr>Pasco County HOME-ARP </vt:lpstr>
      <vt:lpstr>Consultation Meetings </vt:lpstr>
      <vt:lpstr> Consultation Meetings</vt:lpstr>
      <vt:lpstr>Public Participation </vt:lpstr>
      <vt:lpstr>Needs Assessment and Gaps Analysis </vt:lpstr>
      <vt:lpstr>Pasco Continuum of Care Gaps Analysis  October 2021</vt:lpstr>
      <vt:lpstr>Gaps… </vt:lpstr>
      <vt:lpstr>Pasco County Timeline  </vt:lpstr>
      <vt:lpstr>Lessons Learned </vt:lpstr>
      <vt:lpstr>HUD Links for HOME-ARP Information </vt:lpstr>
      <vt:lpstr>Contact Information Jeff McKittrick  jmckittrick@pascocountyfl.net Office (727) 834-3447 Ext. 231 Cell (727) 457-3778   https://www.pascocountyfl.net/207/Community-Development  https://www.facebook.com/PascoCommunityDevelopment  https://twitter.com/PascoCommDev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Zachary Maher zmaher@auburnmaine.gov (207) 333-6601 x1336  www.auburnmaine.gov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Reaching Unit Goal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NCDA PowerPoint Template</dc:title>
  <dc:creator>MELISSA HORR</dc:creator>
  <cp:lastModifiedBy>Burkley, Sharon</cp:lastModifiedBy>
  <cp:revision>64</cp:revision>
  <dcterms:created xsi:type="dcterms:W3CDTF">2022-02-23T18:33:08Z</dcterms:created>
  <dcterms:modified xsi:type="dcterms:W3CDTF">2023-01-23T20:08:40Z</dcterms:modified>
</cp:coreProperties>
</file>