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heme/themeOverride1.xml" ContentType="application/vnd.openxmlformats-officedocument.themeOverride+xml"/>
  <Override PartName="/ppt/notesSlides/notesSlide3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34" r:id="rId2"/>
    <p:sldId id="2664" r:id="rId3"/>
    <p:sldId id="2661" r:id="rId4"/>
    <p:sldId id="2658" r:id="rId5"/>
    <p:sldId id="2644" r:id="rId6"/>
    <p:sldId id="258" r:id="rId7"/>
    <p:sldId id="306" r:id="rId8"/>
    <p:sldId id="2651" r:id="rId9"/>
    <p:sldId id="294" r:id="rId10"/>
    <p:sldId id="2646" r:id="rId11"/>
    <p:sldId id="304" r:id="rId12"/>
    <p:sldId id="267" r:id="rId13"/>
    <p:sldId id="293" r:id="rId14"/>
    <p:sldId id="308" r:id="rId15"/>
    <p:sldId id="307" r:id="rId16"/>
    <p:sldId id="261" r:id="rId17"/>
    <p:sldId id="2655" r:id="rId18"/>
    <p:sldId id="2656" r:id="rId19"/>
    <p:sldId id="2657" r:id="rId20"/>
    <p:sldId id="2638" r:id="rId21"/>
    <p:sldId id="2645" r:id="rId22"/>
    <p:sldId id="265" r:id="rId23"/>
    <p:sldId id="270" r:id="rId24"/>
    <p:sldId id="268" r:id="rId25"/>
    <p:sldId id="2647" r:id="rId26"/>
    <p:sldId id="300" r:id="rId27"/>
    <p:sldId id="2639" r:id="rId28"/>
    <p:sldId id="2648" r:id="rId29"/>
    <p:sldId id="302" r:id="rId30"/>
    <p:sldId id="276" r:id="rId31"/>
    <p:sldId id="2643" r:id="rId32"/>
    <p:sldId id="278" r:id="rId33"/>
    <p:sldId id="279" r:id="rId34"/>
    <p:sldId id="281" r:id="rId35"/>
    <p:sldId id="282" r:id="rId36"/>
    <p:sldId id="2641" r:id="rId37"/>
    <p:sldId id="283" r:id="rId38"/>
    <p:sldId id="284" r:id="rId39"/>
    <p:sldId id="285" r:id="rId40"/>
    <p:sldId id="2652" r:id="rId41"/>
    <p:sldId id="286" r:id="rId42"/>
    <p:sldId id="288" r:id="rId43"/>
    <p:sldId id="289" r:id="rId44"/>
    <p:sldId id="290" r:id="rId45"/>
    <p:sldId id="2650" r:id="rId46"/>
    <p:sldId id="2660" r:id="rId47"/>
    <p:sldId id="2636" r:id="rId48"/>
    <p:sldId id="263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FAC7A7-1D1A-7C2A-EDCD-D27E39C3B5FE}" name="Kim, Stephen S" initials="KSS" userId="S::Stephen.S.Kim@hud.gov::95b04382-337c-4e11-a7d3-ad444d84aa22" providerId="AD"/>
  <p188:author id="{70BF0EDA-C585-1813-A59F-181D4092BE31}" name="Thomas, Seema M" initials="TSM" userId="S::Seema.M.Thomas@hud.gov::5f334ac5-4d41-46a3-b2ff-e8ae62bfc3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bster, Paul" initials="WP" lastIdx="5" clrIdx="0">
    <p:extLst>
      <p:ext uri="{19B8F6BF-5375-455C-9EA6-DF929625EA0E}">
        <p15:presenceInfo xmlns:p15="http://schemas.microsoft.com/office/powerpoint/2012/main" userId="Webster, Paul" providerId="None"/>
      </p:ext>
    </p:extLst>
  </p:cmAuthor>
  <p:cmAuthor id="2" name="Kim, Stephen S" initials="KSS" lastIdx="7" clrIdx="1">
    <p:extLst>
      <p:ext uri="{19B8F6BF-5375-455C-9EA6-DF929625EA0E}">
        <p15:presenceInfo xmlns:p15="http://schemas.microsoft.com/office/powerpoint/2012/main" userId="S::Stephen.S.Kim@hud.gov::95b04382-337c-4e11-a7d3-ad444d84aa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C8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6357" autoAdjust="0"/>
  </p:normalViewPr>
  <p:slideViewPr>
    <p:cSldViewPr snapToGrid="0">
      <p:cViewPr varScale="1">
        <p:scale>
          <a:sx n="63" d="100"/>
          <a:sy n="63" d="100"/>
        </p:scale>
        <p:origin x="732"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4C0E37-6F52-4E3C-A29B-66D5B482F3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189081-D98F-45DB-9539-3BB5BD42B8A5}">
      <dgm:prSet phldrT="[Text]" custT="1"/>
      <dgm:spPr/>
      <dgm:t>
        <a:bodyPr/>
        <a:lstStyle/>
        <a:p>
          <a:pPr algn="ctr"/>
          <a:r>
            <a:rPr lang="en-US" sz="2800" dirty="0">
              <a:latin typeface="Gill Sans Nova" panose="020B0602020104020203" pitchFamily="34" charset="0"/>
            </a:rPr>
            <a:t>Indirect Costs</a:t>
          </a:r>
        </a:p>
      </dgm:t>
    </dgm:pt>
    <dgm:pt modelId="{ACDC5BC7-EE54-4EDB-A6E8-013ACCDD7F24}" type="parTrans" cxnId="{80C01247-F5E8-4E19-9BAC-145DB1008C50}">
      <dgm:prSet/>
      <dgm:spPr/>
      <dgm:t>
        <a:bodyPr/>
        <a:lstStyle/>
        <a:p>
          <a:endParaRPr lang="en-US"/>
        </a:p>
      </dgm:t>
    </dgm:pt>
    <dgm:pt modelId="{81AF005F-3EDD-49E7-906E-67A8E451881A}" type="sibTrans" cxnId="{80C01247-F5E8-4E19-9BAC-145DB1008C50}">
      <dgm:prSet/>
      <dgm:spPr/>
      <dgm:t>
        <a:bodyPr/>
        <a:lstStyle/>
        <a:p>
          <a:endParaRPr lang="en-US"/>
        </a:p>
      </dgm:t>
    </dgm:pt>
    <dgm:pt modelId="{334418EF-461D-4749-A7D2-2110F90EE473}">
      <dgm:prSet phldrT="[Text]" custT="1"/>
      <dgm:spPr/>
      <dgm:t>
        <a:bodyPr/>
        <a:lstStyle/>
        <a:p>
          <a:pPr algn="ctr"/>
          <a:r>
            <a:rPr lang="en-US" sz="2800" dirty="0">
              <a:latin typeface="Gill Sans Nova" panose="020B0602020104020203" pitchFamily="34" charset="0"/>
            </a:rPr>
            <a:t>Cost Objective</a:t>
          </a:r>
        </a:p>
      </dgm:t>
    </dgm:pt>
    <dgm:pt modelId="{9FECA37E-C088-475B-A74C-B199B2348E0E}" type="parTrans" cxnId="{F708B906-64FC-4B0E-BAB8-430014941394}">
      <dgm:prSet/>
      <dgm:spPr/>
      <dgm:t>
        <a:bodyPr/>
        <a:lstStyle/>
        <a:p>
          <a:endParaRPr lang="en-US"/>
        </a:p>
      </dgm:t>
    </dgm:pt>
    <dgm:pt modelId="{6A689316-665A-48BA-A217-E66A517A1CEE}" type="sibTrans" cxnId="{F708B906-64FC-4B0E-BAB8-430014941394}">
      <dgm:prSet/>
      <dgm:spPr/>
      <dgm:t>
        <a:bodyPr/>
        <a:lstStyle/>
        <a:p>
          <a:endParaRPr lang="en-US"/>
        </a:p>
      </dgm:t>
    </dgm:pt>
    <dgm:pt modelId="{F85DA982-B173-4BD5-965A-837F7D6E972D}">
      <dgm:prSet phldrT="[Text]" custT="1"/>
      <dgm:spPr/>
      <dgm:t>
        <a:bodyPr/>
        <a:lstStyle/>
        <a:p>
          <a:pPr algn="ctr"/>
          <a:r>
            <a:rPr lang="en-US" sz="2800" dirty="0">
              <a:latin typeface="Gill Sans Nova" panose="020B0602020104020203" pitchFamily="34" charset="0"/>
            </a:rPr>
            <a:t>Indirect Cost Rate</a:t>
          </a:r>
        </a:p>
      </dgm:t>
    </dgm:pt>
    <dgm:pt modelId="{0D405FCA-D407-4092-BCDC-12177F818A5E}" type="parTrans" cxnId="{8E90F36C-770C-4CFE-AFDB-484103B440B0}">
      <dgm:prSet/>
      <dgm:spPr/>
      <dgm:t>
        <a:bodyPr/>
        <a:lstStyle/>
        <a:p>
          <a:endParaRPr lang="en-US"/>
        </a:p>
      </dgm:t>
    </dgm:pt>
    <dgm:pt modelId="{D63423A4-D22C-4858-9782-9676D273B0A6}" type="sibTrans" cxnId="{8E90F36C-770C-4CFE-AFDB-484103B440B0}">
      <dgm:prSet/>
      <dgm:spPr/>
      <dgm:t>
        <a:bodyPr/>
        <a:lstStyle/>
        <a:p>
          <a:endParaRPr lang="en-US"/>
        </a:p>
      </dgm:t>
    </dgm:pt>
    <dgm:pt modelId="{99CD7AF4-30CD-4645-96D6-6A4E29C6D699}">
      <dgm:prSet custT="1"/>
      <dgm:spPr/>
      <dgm:t>
        <a:bodyPr/>
        <a:lstStyle/>
        <a:p>
          <a:pPr algn="ctr"/>
          <a:r>
            <a:rPr lang="en-US" sz="2800" dirty="0">
              <a:latin typeface="Gill Sans Nova" panose="020B0602020104020203" pitchFamily="34" charset="0"/>
            </a:rPr>
            <a:t>10% De Minimis Rate</a:t>
          </a:r>
        </a:p>
      </dgm:t>
    </dgm:pt>
    <dgm:pt modelId="{C8E0B251-83FE-45EA-9E95-F7086957333F}" type="parTrans" cxnId="{DC3A761B-BBE5-4A43-9C1D-64CC61723934}">
      <dgm:prSet/>
      <dgm:spPr/>
      <dgm:t>
        <a:bodyPr/>
        <a:lstStyle/>
        <a:p>
          <a:endParaRPr lang="en-US"/>
        </a:p>
      </dgm:t>
    </dgm:pt>
    <dgm:pt modelId="{A741D0CB-9A2B-4AA3-856F-538F704B8AE2}" type="sibTrans" cxnId="{DC3A761B-BBE5-4A43-9C1D-64CC61723934}">
      <dgm:prSet/>
      <dgm:spPr/>
      <dgm:t>
        <a:bodyPr/>
        <a:lstStyle/>
        <a:p>
          <a:endParaRPr lang="en-US"/>
        </a:p>
      </dgm:t>
    </dgm:pt>
    <dgm:pt modelId="{C0A69CB8-2D65-496B-A708-F313054B8B0D}">
      <dgm:prSet custT="1"/>
      <dgm:spPr/>
      <dgm:t>
        <a:bodyPr/>
        <a:lstStyle/>
        <a:p>
          <a:pPr algn="ctr"/>
          <a:r>
            <a:rPr lang="en-US" sz="2800" dirty="0">
              <a:latin typeface="Gill Sans Nova" panose="020B0602020104020203" pitchFamily="34" charset="0"/>
            </a:rPr>
            <a:t>Indirect Cost Rate Proposal</a:t>
          </a:r>
        </a:p>
      </dgm:t>
    </dgm:pt>
    <dgm:pt modelId="{8FBFD5B5-6693-4CD2-9094-652D172AE335}" type="parTrans" cxnId="{BD70479C-E8C3-4EDF-95F8-DAA0EA8D362B}">
      <dgm:prSet/>
      <dgm:spPr/>
      <dgm:t>
        <a:bodyPr/>
        <a:lstStyle/>
        <a:p>
          <a:endParaRPr lang="en-US"/>
        </a:p>
      </dgm:t>
    </dgm:pt>
    <dgm:pt modelId="{EA6F0120-A6BD-4FDA-888B-ABCF1375C4AF}" type="sibTrans" cxnId="{BD70479C-E8C3-4EDF-95F8-DAA0EA8D362B}">
      <dgm:prSet/>
      <dgm:spPr/>
      <dgm:t>
        <a:bodyPr/>
        <a:lstStyle/>
        <a:p>
          <a:endParaRPr lang="en-US"/>
        </a:p>
      </dgm:t>
    </dgm:pt>
    <dgm:pt modelId="{201D8EFA-89B0-4B00-8FCA-2AD92CFF535D}">
      <dgm:prSet custT="1"/>
      <dgm:spPr/>
      <dgm:t>
        <a:bodyPr/>
        <a:lstStyle/>
        <a:p>
          <a:pPr algn="ctr"/>
          <a:r>
            <a:rPr lang="en-US" sz="2800" dirty="0">
              <a:latin typeface="Gill Sans Nova" panose="020B0602020104020203" pitchFamily="34" charset="0"/>
            </a:rPr>
            <a:t>Cognizant Agency</a:t>
          </a:r>
        </a:p>
      </dgm:t>
    </dgm:pt>
    <dgm:pt modelId="{01B466D9-C23A-4A4E-9745-4D7A2406A1EE}" type="parTrans" cxnId="{0D444999-5DBE-49C1-B105-5396060ECE74}">
      <dgm:prSet/>
      <dgm:spPr/>
      <dgm:t>
        <a:bodyPr/>
        <a:lstStyle/>
        <a:p>
          <a:endParaRPr lang="en-US"/>
        </a:p>
      </dgm:t>
    </dgm:pt>
    <dgm:pt modelId="{2452CD7C-6F9F-432F-A8E4-24D40A546DCA}" type="sibTrans" cxnId="{0D444999-5DBE-49C1-B105-5396060ECE74}">
      <dgm:prSet/>
      <dgm:spPr/>
      <dgm:t>
        <a:bodyPr/>
        <a:lstStyle/>
        <a:p>
          <a:endParaRPr lang="en-US"/>
        </a:p>
      </dgm:t>
    </dgm:pt>
    <dgm:pt modelId="{F5BBD2DD-0E09-42D1-AD40-19AFAD95BCB7}">
      <dgm:prSet custT="1"/>
      <dgm:spPr/>
      <dgm:t>
        <a:bodyPr/>
        <a:lstStyle/>
        <a:p>
          <a:pPr algn="ctr"/>
          <a:r>
            <a:rPr lang="en-US" sz="2800" dirty="0">
              <a:latin typeface="Gill Sans Nova" panose="020B0602020104020203" pitchFamily="34" charset="0"/>
            </a:rPr>
            <a:t>Central Service Cost Allocation Plan</a:t>
          </a:r>
        </a:p>
      </dgm:t>
    </dgm:pt>
    <dgm:pt modelId="{8874C881-53D6-4316-AECB-8F259F154573}" type="parTrans" cxnId="{2FB25CC5-5ACE-4467-84C7-7802F0DEB791}">
      <dgm:prSet/>
      <dgm:spPr/>
      <dgm:t>
        <a:bodyPr/>
        <a:lstStyle/>
        <a:p>
          <a:endParaRPr lang="en-US"/>
        </a:p>
      </dgm:t>
    </dgm:pt>
    <dgm:pt modelId="{C9D21105-6D4E-4668-BEED-9C66571CC1E9}" type="sibTrans" cxnId="{2FB25CC5-5ACE-4467-84C7-7802F0DEB791}">
      <dgm:prSet/>
      <dgm:spPr/>
      <dgm:t>
        <a:bodyPr/>
        <a:lstStyle/>
        <a:p>
          <a:endParaRPr lang="en-US"/>
        </a:p>
      </dgm:t>
    </dgm:pt>
    <dgm:pt modelId="{CDEB12A7-7066-4974-9178-7E602D1D7696}" type="pres">
      <dgm:prSet presAssocID="{6D4C0E37-6F52-4E3C-A29B-66D5B482F387}" presName="linear" presStyleCnt="0">
        <dgm:presLayoutVars>
          <dgm:dir/>
          <dgm:animLvl val="lvl"/>
          <dgm:resizeHandles val="exact"/>
        </dgm:presLayoutVars>
      </dgm:prSet>
      <dgm:spPr/>
    </dgm:pt>
    <dgm:pt modelId="{E884E76A-ECE0-4B85-8DBC-C2B20937ED12}" type="pres">
      <dgm:prSet presAssocID="{36189081-D98F-45DB-9539-3BB5BD42B8A5}" presName="parentLin" presStyleCnt="0"/>
      <dgm:spPr/>
    </dgm:pt>
    <dgm:pt modelId="{5711E7AB-9B5F-4933-B9EA-39B437DC8069}" type="pres">
      <dgm:prSet presAssocID="{36189081-D98F-45DB-9539-3BB5BD42B8A5}" presName="parentLeftMargin" presStyleLbl="node1" presStyleIdx="0" presStyleCnt="7"/>
      <dgm:spPr/>
    </dgm:pt>
    <dgm:pt modelId="{7AF83B69-9607-4209-A136-F481B228807E}" type="pres">
      <dgm:prSet presAssocID="{36189081-D98F-45DB-9539-3BB5BD42B8A5}" presName="parentText" presStyleLbl="node1" presStyleIdx="0" presStyleCnt="7">
        <dgm:presLayoutVars>
          <dgm:chMax val="0"/>
          <dgm:bulletEnabled val="1"/>
        </dgm:presLayoutVars>
      </dgm:prSet>
      <dgm:spPr/>
    </dgm:pt>
    <dgm:pt modelId="{49D0BBB6-AC03-47E4-8965-AB760097D4FC}" type="pres">
      <dgm:prSet presAssocID="{36189081-D98F-45DB-9539-3BB5BD42B8A5}" presName="negativeSpace" presStyleCnt="0"/>
      <dgm:spPr/>
    </dgm:pt>
    <dgm:pt modelId="{C7649E40-7069-4A45-AC16-459FA63C0039}" type="pres">
      <dgm:prSet presAssocID="{36189081-D98F-45DB-9539-3BB5BD42B8A5}" presName="childText" presStyleLbl="conFgAcc1" presStyleIdx="0" presStyleCnt="7">
        <dgm:presLayoutVars>
          <dgm:bulletEnabled val="1"/>
        </dgm:presLayoutVars>
      </dgm:prSet>
      <dgm:spPr/>
    </dgm:pt>
    <dgm:pt modelId="{12BBA441-5F24-4C62-852B-895AA3FD2F0F}" type="pres">
      <dgm:prSet presAssocID="{81AF005F-3EDD-49E7-906E-67A8E451881A}" presName="spaceBetweenRectangles" presStyleCnt="0"/>
      <dgm:spPr/>
    </dgm:pt>
    <dgm:pt modelId="{14AA72D9-A028-4966-B98E-36F425B71304}" type="pres">
      <dgm:prSet presAssocID="{334418EF-461D-4749-A7D2-2110F90EE473}" presName="parentLin" presStyleCnt="0"/>
      <dgm:spPr/>
    </dgm:pt>
    <dgm:pt modelId="{0FDCC30E-8161-4772-8B14-B3CC43816E8B}" type="pres">
      <dgm:prSet presAssocID="{334418EF-461D-4749-A7D2-2110F90EE473}" presName="parentLeftMargin" presStyleLbl="node1" presStyleIdx="0" presStyleCnt="7"/>
      <dgm:spPr/>
    </dgm:pt>
    <dgm:pt modelId="{C424B9D1-653A-487A-B5C4-B25492C86914}" type="pres">
      <dgm:prSet presAssocID="{334418EF-461D-4749-A7D2-2110F90EE473}" presName="parentText" presStyleLbl="node1" presStyleIdx="1" presStyleCnt="7">
        <dgm:presLayoutVars>
          <dgm:chMax val="0"/>
          <dgm:bulletEnabled val="1"/>
        </dgm:presLayoutVars>
      </dgm:prSet>
      <dgm:spPr/>
    </dgm:pt>
    <dgm:pt modelId="{BFCF6DCB-C3E3-453C-BB76-5B45BA2CD3C5}" type="pres">
      <dgm:prSet presAssocID="{334418EF-461D-4749-A7D2-2110F90EE473}" presName="negativeSpace" presStyleCnt="0"/>
      <dgm:spPr/>
    </dgm:pt>
    <dgm:pt modelId="{AA0DC26C-60BF-4309-8919-2692DF60C9A2}" type="pres">
      <dgm:prSet presAssocID="{334418EF-461D-4749-A7D2-2110F90EE473}" presName="childText" presStyleLbl="conFgAcc1" presStyleIdx="1" presStyleCnt="7">
        <dgm:presLayoutVars>
          <dgm:bulletEnabled val="1"/>
        </dgm:presLayoutVars>
      </dgm:prSet>
      <dgm:spPr/>
    </dgm:pt>
    <dgm:pt modelId="{379B2DDE-22CF-48C4-8CD7-5121BB1E0C14}" type="pres">
      <dgm:prSet presAssocID="{6A689316-665A-48BA-A217-E66A517A1CEE}" presName="spaceBetweenRectangles" presStyleCnt="0"/>
      <dgm:spPr/>
    </dgm:pt>
    <dgm:pt modelId="{42435F8C-138F-422D-8F28-6BC00854E9CA}" type="pres">
      <dgm:prSet presAssocID="{F85DA982-B173-4BD5-965A-837F7D6E972D}" presName="parentLin" presStyleCnt="0"/>
      <dgm:spPr/>
    </dgm:pt>
    <dgm:pt modelId="{B3EC625B-1EF7-4CA5-B2F7-E502D4A665A0}" type="pres">
      <dgm:prSet presAssocID="{F85DA982-B173-4BD5-965A-837F7D6E972D}" presName="parentLeftMargin" presStyleLbl="node1" presStyleIdx="1" presStyleCnt="7"/>
      <dgm:spPr/>
    </dgm:pt>
    <dgm:pt modelId="{CF9FC1AC-FAFA-4747-9FDB-D7B567C3B8AD}" type="pres">
      <dgm:prSet presAssocID="{F85DA982-B173-4BD5-965A-837F7D6E972D}" presName="parentText" presStyleLbl="node1" presStyleIdx="2" presStyleCnt="7">
        <dgm:presLayoutVars>
          <dgm:chMax val="0"/>
          <dgm:bulletEnabled val="1"/>
        </dgm:presLayoutVars>
      </dgm:prSet>
      <dgm:spPr/>
    </dgm:pt>
    <dgm:pt modelId="{7A439DD0-FA20-4EB7-9F9F-E5E470BCFB85}" type="pres">
      <dgm:prSet presAssocID="{F85DA982-B173-4BD5-965A-837F7D6E972D}" presName="negativeSpace" presStyleCnt="0"/>
      <dgm:spPr/>
    </dgm:pt>
    <dgm:pt modelId="{CB6FFD50-A5BE-4E44-B3D0-5032243B943D}" type="pres">
      <dgm:prSet presAssocID="{F85DA982-B173-4BD5-965A-837F7D6E972D}" presName="childText" presStyleLbl="conFgAcc1" presStyleIdx="2" presStyleCnt="7">
        <dgm:presLayoutVars>
          <dgm:bulletEnabled val="1"/>
        </dgm:presLayoutVars>
      </dgm:prSet>
      <dgm:spPr/>
    </dgm:pt>
    <dgm:pt modelId="{CAA6B500-EE57-4ECF-836D-D1A118E20CF6}" type="pres">
      <dgm:prSet presAssocID="{D63423A4-D22C-4858-9782-9676D273B0A6}" presName="spaceBetweenRectangles" presStyleCnt="0"/>
      <dgm:spPr/>
    </dgm:pt>
    <dgm:pt modelId="{8DEF1183-F8AC-43D4-9865-4341CB3400A0}" type="pres">
      <dgm:prSet presAssocID="{99CD7AF4-30CD-4645-96D6-6A4E29C6D699}" presName="parentLin" presStyleCnt="0"/>
      <dgm:spPr/>
    </dgm:pt>
    <dgm:pt modelId="{91B0533E-AE53-4E52-92D9-636E4AD076DE}" type="pres">
      <dgm:prSet presAssocID="{99CD7AF4-30CD-4645-96D6-6A4E29C6D699}" presName="parentLeftMargin" presStyleLbl="node1" presStyleIdx="2" presStyleCnt="7"/>
      <dgm:spPr/>
    </dgm:pt>
    <dgm:pt modelId="{F95C8A24-53D0-465C-A96B-5631C2CD336D}" type="pres">
      <dgm:prSet presAssocID="{99CD7AF4-30CD-4645-96D6-6A4E29C6D699}" presName="parentText" presStyleLbl="node1" presStyleIdx="3" presStyleCnt="7" custLinFactNeighborX="11111" custLinFactNeighborY="-4808">
        <dgm:presLayoutVars>
          <dgm:chMax val="0"/>
          <dgm:bulletEnabled val="1"/>
        </dgm:presLayoutVars>
      </dgm:prSet>
      <dgm:spPr/>
    </dgm:pt>
    <dgm:pt modelId="{798C111B-2745-45F3-A57E-79FEC16AFC0E}" type="pres">
      <dgm:prSet presAssocID="{99CD7AF4-30CD-4645-96D6-6A4E29C6D699}" presName="negativeSpace" presStyleCnt="0"/>
      <dgm:spPr/>
    </dgm:pt>
    <dgm:pt modelId="{64752AA5-8BDC-4B22-A86C-3AC588E44DE3}" type="pres">
      <dgm:prSet presAssocID="{99CD7AF4-30CD-4645-96D6-6A4E29C6D699}" presName="childText" presStyleLbl="conFgAcc1" presStyleIdx="3" presStyleCnt="7">
        <dgm:presLayoutVars>
          <dgm:bulletEnabled val="1"/>
        </dgm:presLayoutVars>
      </dgm:prSet>
      <dgm:spPr/>
    </dgm:pt>
    <dgm:pt modelId="{8CE6A8F3-A846-4953-BA2C-3A122777376A}" type="pres">
      <dgm:prSet presAssocID="{A741D0CB-9A2B-4AA3-856F-538F704B8AE2}" presName="spaceBetweenRectangles" presStyleCnt="0"/>
      <dgm:spPr/>
    </dgm:pt>
    <dgm:pt modelId="{657D03B1-24E1-42F5-9433-8AE3F5335DB8}" type="pres">
      <dgm:prSet presAssocID="{F5BBD2DD-0E09-42D1-AD40-19AFAD95BCB7}" presName="parentLin" presStyleCnt="0"/>
      <dgm:spPr/>
    </dgm:pt>
    <dgm:pt modelId="{C5A3BA04-C639-4853-99DD-D502B22EF08D}" type="pres">
      <dgm:prSet presAssocID="{F5BBD2DD-0E09-42D1-AD40-19AFAD95BCB7}" presName="parentLeftMargin" presStyleLbl="node1" presStyleIdx="3" presStyleCnt="7"/>
      <dgm:spPr/>
    </dgm:pt>
    <dgm:pt modelId="{5171EA97-60F6-4D85-BAB4-89D300B54BFE}" type="pres">
      <dgm:prSet presAssocID="{F5BBD2DD-0E09-42D1-AD40-19AFAD95BCB7}" presName="parentText" presStyleLbl="node1" presStyleIdx="4" presStyleCnt="7">
        <dgm:presLayoutVars>
          <dgm:chMax val="0"/>
          <dgm:bulletEnabled val="1"/>
        </dgm:presLayoutVars>
      </dgm:prSet>
      <dgm:spPr/>
    </dgm:pt>
    <dgm:pt modelId="{BFA18351-7E5F-49BE-94F1-B42F98E083A5}" type="pres">
      <dgm:prSet presAssocID="{F5BBD2DD-0E09-42D1-AD40-19AFAD95BCB7}" presName="negativeSpace" presStyleCnt="0"/>
      <dgm:spPr/>
    </dgm:pt>
    <dgm:pt modelId="{218C1886-1B26-4B97-B077-43B2746B38A5}" type="pres">
      <dgm:prSet presAssocID="{F5BBD2DD-0E09-42D1-AD40-19AFAD95BCB7}" presName="childText" presStyleLbl="conFgAcc1" presStyleIdx="4" presStyleCnt="7">
        <dgm:presLayoutVars>
          <dgm:bulletEnabled val="1"/>
        </dgm:presLayoutVars>
      </dgm:prSet>
      <dgm:spPr/>
    </dgm:pt>
    <dgm:pt modelId="{0B02D3ED-4554-41E3-B8AE-179C48652CE5}" type="pres">
      <dgm:prSet presAssocID="{C9D21105-6D4E-4668-BEED-9C66571CC1E9}" presName="spaceBetweenRectangles" presStyleCnt="0"/>
      <dgm:spPr/>
    </dgm:pt>
    <dgm:pt modelId="{B13BD487-8EF2-4687-831D-A3024FFA7E6C}" type="pres">
      <dgm:prSet presAssocID="{C0A69CB8-2D65-496B-A708-F313054B8B0D}" presName="parentLin" presStyleCnt="0"/>
      <dgm:spPr/>
    </dgm:pt>
    <dgm:pt modelId="{DAF61CCB-2B80-4253-BA63-48891F3F3EFA}" type="pres">
      <dgm:prSet presAssocID="{C0A69CB8-2D65-496B-A708-F313054B8B0D}" presName="parentLeftMargin" presStyleLbl="node1" presStyleIdx="4" presStyleCnt="7"/>
      <dgm:spPr/>
    </dgm:pt>
    <dgm:pt modelId="{F720060C-05B2-41AB-8EEF-859895716E3A}" type="pres">
      <dgm:prSet presAssocID="{C0A69CB8-2D65-496B-A708-F313054B8B0D}" presName="parentText" presStyleLbl="node1" presStyleIdx="5" presStyleCnt="7" custLinFactNeighborX="-2299">
        <dgm:presLayoutVars>
          <dgm:chMax val="0"/>
          <dgm:bulletEnabled val="1"/>
        </dgm:presLayoutVars>
      </dgm:prSet>
      <dgm:spPr/>
    </dgm:pt>
    <dgm:pt modelId="{B6FD5E59-759F-4B5E-BA03-EDD83344EA61}" type="pres">
      <dgm:prSet presAssocID="{C0A69CB8-2D65-496B-A708-F313054B8B0D}" presName="negativeSpace" presStyleCnt="0"/>
      <dgm:spPr/>
    </dgm:pt>
    <dgm:pt modelId="{CE6BE6AF-3E46-49DB-A10B-77905ECF33BD}" type="pres">
      <dgm:prSet presAssocID="{C0A69CB8-2D65-496B-A708-F313054B8B0D}" presName="childText" presStyleLbl="conFgAcc1" presStyleIdx="5" presStyleCnt="7">
        <dgm:presLayoutVars>
          <dgm:bulletEnabled val="1"/>
        </dgm:presLayoutVars>
      </dgm:prSet>
      <dgm:spPr/>
    </dgm:pt>
    <dgm:pt modelId="{ED86CED4-EC6C-49C7-8826-07AC1FEEEEB7}" type="pres">
      <dgm:prSet presAssocID="{EA6F0120-A6BD-4FDA-888B-ABCF1375C4AF}" presName="spaceBetweenRectangles" presStyleCnt="0"/>
      <dgm:spPr/>
    </dgm:pt>
    <dgm:pt modelId="{F8AF5CCB-5337-4EF6-80D6-390279C8101A}" type="pres">
      <dgm:prSet presAssocID="{201D8EFA-89B0-4B00-8FCA-2AD92CFF535D}" presName="parentLin" presStyleCnt="0"/>
      <dgm:spPr/>
    </dgm:pt>
    <dgm:pt modelId="{7BAD2A5A-B731-4F0F-8CC7-A2D3D087253B}" type="pres">
      <dgm:prSet presAssocID="{201D8EFA-89B0-4B00-8FCA-2AD92CFF535D}" presName="parentLeftMargin" presStyleLbl="node1" presStyleIdx="5" presStyleCnt="7"/>
      <dgm:spPr/>
    </dgm:pt>
    <dgm:pt modelId="{E3C42D5E-AD1B-4A28-9B8B-1B10FA7A0701}" type="pres">
      <dgm:prSet presAssocID="{201D8EFA-89B0-4B00-8FCA-2AD92CFF535D}" presName="parentText" presStyleLbl="node1" presStyleIdx="6" presStyleCnt="7">
        <dgm:presLayoutVars>
          <dgm:chMax val="0"/>
          <dgm:bulletEnabled val="1"/>
        </dgm:presLayoutVars>
      </dgm:prSet>
      <dgm:spPr/>
    </dgm:pt>
    <dgm:pt modelId="{4C4CE7AD-085C-454B-A19C-BDB2C1E36A43}" type="pres">
      <dgm:prSet presAssocID="{201D8EFA-89B0-4B00-8FCA-2AD92CFF535D}" presName="negativeSpace" presStyleCnt="0"/>
      <dgm:spPr/>
    </dgm:pt>
    <dgm:pt modelId="{64F97E4D-8D88-42F2-91B6-732ED3E155A6}" type="pres">
      <dgm:prSet presAssocID="{201D8EFA-89B0-4B00-8FCA-2AD92CFF535D}" presName="childText" presStyleLbl="conFgAcc1" presStyleIdx="6" presStyleCnt="7">
        <dgm:presLayoutVars>
          <dgm:bulletEnabled val="1"/>
        </dgm:presLayoutVars>
      </dgm:prSet>
      <dgm:spPr/>
    </dgm:pt>
  </dgm:ptLst>
  <dgm:cxnLst>
    <dgm:cxn modelId="{6C92A001-0864-4007-82A9-14407B50940A}" type="presOf" srcId="{201D8EFA-89B0-4B00-8FCA-2AD92CFF535D}" destId="{E3C42D5E-AD1B-4A28-9B8B-1B10FA7A0701}" srcOrd="1" destOrd="0" presId="urn:microsoft.com/office/officeart/2005/8/layout/list1"/>
    <dgm:cxn modelId="{6D822E02-A89F-45ED-BC91-290A3B788734}" type="presOf" srcId="{99CD7AF4-30CD-4645-96D6-6A4E29C6D699}" destId="{91B0533E-AE53-4E52-92D9-636E4AD076DE}" srcOrd="0" destOrd="0" presId="urn:microsoft.com/office/officeart/2005/8/layout/list1"/>
    <dgm:cxn modelId="{B863D604-CB67-4170-BECB-625729B792BE}" type="presOf" srcId="{C0A69CB8-2D65-496B-A708-F313054B8B0D}" destId="{F720060C-05B2-41AB-8EEF-859895716E3A}" srcOrd="1" destOrd="0" presId="urn:microsoft.com/office/officeart/2005/8/layout/list1"/>
    <dgm:cxn modelId="{F708B906-64FC-4B0E-BAB8-430014941394}" srcId="{6D4C0E37-6F52-4E3C-A29B-66D5B482F387}" destId="{334418EF-461D-4749-A7D2-2110F90EE473}" srcOrd="1" destOrd="0" parTransId="{9FECA37E-C088-475B-A74C-B199B2348E0E}" sibTransId="{6A689316-665A-48BA-A217-E66A517A1CEE}"/>
    <dgm:cxn modelId="{0721660F-31E6-42FC-A765-C8541E701C24}" type="presOf" srcId="{6D4C0E37-6F52-4E3C-A29B-66D5B482F387}" destId="{CDEB12A7-7066-4974-9178-7E602D1D7696}" srcOrd="0" destOrd="0" presId="urn:microsoft.com/office/officeart/2005/8/layout/list1"/>
    <dgm:cxn modelId="{32185617-21A9-4347-A179-3C37FC795681}" type="presOf" srcId="{C0A69CB8-2D65-496B-A708-F313054B8B0D}" destId="{DAF61CCB-2B80-4253-BA63-48891F3F3EFA}" srcOrd="0" destOrd="0" presId="urn:microsoft.com/office/officeart/2005/8/layout/list1"/>
    <dgm:cxn modelId="{DC3A761B-BBE5-4A43-9C1D-64CC61723934}" srcId="{6D4C0E37-6F52-4E3C-A29B-66D5B482F387}" destId="{99CD7AF4-30CD-4645-96D6-6A4E29C6D699}" srcOrd="3" destOrd="0" parTransId="{C8E0B251-83FE-45EA-9E95-F7086957333F}" sibTransId="{A741D0CB-9A2B-4AA3-856F-538F704B8AE2}"/>
    <dgm:cxn modelId="{43E2AD3F-A085-48C0-A7C5-6BFA6C1E1F16}" type="presOf" srcId="{201D8EFA-89B0-4B00-8FCA-2AD92CFF535D}" destId="{7BAD2A5A-B731-4F0F-8CC7-A2D3D087253B}" srcOrd="0" destOrd="0" presId="urn:microsoft.com/office/officeart/2005/8/layout/list1"/>
    <dgm:cxn modelId="{80C01247-F5E8-4E19-9BAC-145DB1008C50}" srcId="{6D4C0E37-6F52-4E3C-A29B-66D5B482F387}" destId="{36189081-D98F-45DB-9539-3BB5BD42B8A5}" srcOrd="0" destOrd="0" parTransId="{ACDC5BC7-EE54-4EDB-A6E8-013ACCDD7F24}" sibTransId="{81AF005F-3EDD-49E7-906E-67A8E451881A}"/>
    <dgm:cxn modelId="{BBF7044A-AC30-4016-A19A-6C7E09658C60}" type="presOf" srcId="{334418EF-461D-4749-A7D2-2110F90EE473}" destId="{C424B9D1-653A-487A-B5C4-B25492C86914}" srcOrd="1" destOrd="0" presId="urn:microsoft.com/office/officeart/2005/8/layout/list1"/>
    <dgm:cxn modelId="{8E90F36C-770C-4CFE-AFDB-484103B440B0}" srcId="{6D4C0E37-6F52-4E3C-A29B-66D5B482F387}" destId="{F85DA982-B173-4BD5-965A-837F7D6E972D}" srcOrd="2" destOrd="0" parTransId="{0D405FCA-D407-4092-BCDC-12177F818A5E}" sibTransId="{D63423A4-D22C-4858-9782-9676D273B0A6}"/>
    <dgm:cxn modelId="{0D444999-5DBE-49C1-B105-5396060ECE74}" srcId="{6D4C0E37-6F52-4E3C-A29B-66D5B482F387}" destId="{201D8EFA-89B0-4B00-8FCA-2AD92CFF535D}" srcOrd="6" destOrd="0" parTransId="{01B466D9-C23A-4A4E-9745-4D7A2406A1EE}" sibTransId="{2452CD7C-6F9F-432F-A8E4-24D40A546DCA}"/>
    <dgm:cxn modelId="{BD70479C-E8C3-4EDF-95F8-DAA0EA8D362B}" srcId="{6D4C0E37-6F52-4E3C-A29B-66D5B482F387}" destId="{C0A69CB8-2D65-496B-A708-F313054B8B0D}" srcOrd="5" destOrd="0" parTransId="{8FBFD5B5-6693-4CD2-9094-652D172AE335}" sibTransId="{EA6F0120-A6BD-4FDA-888B-ABCF1375C4AF}"/>
    <dgm:cxn modelId="{2073C5A6-2C8C-4E8D-80AD-23CA0F6506A5}" type="presOf" srcId="{99CD7AF4-30CD-4645-96D6-6A4E29C6D699}" destId="{F95C8A24-53D0-465C-A96B-5631C2CD336D}" srcOrd="1" destOrd="0" presId="urn:microsoft.com/office/officeart/2005/8/layout/list1"/>
    <dgm:cxn modelId="{C11B2FA8-3ED2-4D34-BDEF-D84005DBB861}" type="presOf" srcId="{F5BBD2DD-0E09-42D1-AD40-19AFAD95BCB7}" destId="{5171EA97-60F6-4D85-BAB4-89D300B54BFE}" srcOrd="1" destOrd="0" presId="urn:microsoft.com/office/officeart/2005/8/layout/list1"/>
    <dgm:cxn modelId="{0FB30EC0-B6C3-4733-B3D9-53BE4971BB4F}" type="presOf" srcId="{F85DA982-B173-4BD5-965A-837F7D6E972D}" destId="{CF9FC1AC-FAFA-4747-9FDB-D7B567C3B8AD}" srcOrd="1" destOrd="0" presId="urn:microsoft.com/office/officeart/2005/8/layout/list1"/>
    <dgm:cxn modelId="{2FB25CC5-5ACE-4467-84C7-7802F0DEB791}" srcId="{6D4C0E37-6F52-4E3C-A29B-66D5B482F387}" destId="{F5BBD2DD-0E09-42D1-AD40-19AFAD95BCB7}" srcOrd="4" destOrd="0" parTransId="{8874C881-53D6-4316-AECB-8F259F154573}" sibTransId="{C9D21105-6D4E-4668-BEED-9C66571CC1E9}"/>
    <dgm:cxn modelId="{7222EAC7-0FD3-4BDC-A2D1-BD5239276C4E}" type="presOf" srcId="{F5BBD2DD-0E09-42D1-AD40-19AFAD95BCB7}" destId="{C5A3BA04-C639-4853-99DD-D502B22EF08D}" srcOrd="0" destOrd="0" presId="urn:microsoft.com/office/officeart/2005/8/layout/list1"/>
    <dgm:cxn modelId="{B20BA3EC-EDCB-4CF3-88E8-668D38360198}" type="presOf" srcId="{36189081-D98F-45DB-9539-3BB5BD42B8A5}" destId="{5711E7AB-9B5F-4933-B9EA-39B437DC8069}" srcOrd="0" destOrd="0" presId="urn:microsoft.com/office/officeart/2005/8/layout/list1"/>
    <dgm:cxn modelId="{BBB10FEF-DB45-4F21-BD80-E5A90B5C8D9B}" type="presOf" srcId="{36189081-D98F-45DB-9539-3BB5BD42B8A5}" destId="{7AF83B69-9607-4209-A136-F481B228807E}" srcOrd="1" destOrd="0" presId="urn:microsoft.com/office/officeart/2005/8/layout/list1"/>
    <dgm:cxn modelId="{A99D1AF4-3C2E-4B21-9148-85AC8F247B42}" type="presOf" srcId="{F85DA982-B173-4BD5-965A-837F7D6E972D}" destId="{B3EC625B-1EF7-4CA5-B2F7-E502D4A665A0}" srcOrd="0" destOrd="0" presId="urn:microsoft.com/office/officeart/2005/8/layout/list1"/>
    <dgm:cxn modelId="{C1D9CBF6-3C77-4E72-839C-0D017634A2FA}" type="presOf" srcId="{334418EF-461D-4749-A7D2-2110F90EE473}" destId="{0FDCC30E-8161-4772-8B14-B3CC43816E8B}" srcOrd="0" destOrd="0" presId="urn:microsoft.com/office/officeart/2005/8/layout/list1"/>
    <dgm:cxn modelId="{893477DF-A590-496A-A777-6F48B4FE6F40}" type="presParOf" srcId="{CDEB12A7-7066-4974-9178-7E602D1D7696}" destId="{E884E76A-ECE0-4B85-8DBC-C2B20937ED12}" srcOrd="0" destOrd="0" presId="urn:microsoft.com/office/officeart/2005/8/layout/list1"/>
    <dgm:cxn modelId="{18CD421F-A37D-4B64-9A9C-257726594E61}" type="presParOf" srcId="{E884E76A-ECE0-4B85-8DBC-C2B20937ED12}" destId="{5711E7AB-9B5F-4933-B9EA-39B437DC8069}" srcOrd="0" destOrd="0" presId="urn:microsoft.com/office/officeart/2005/8/layout/list1"/>
    <dgm:cxn modelId="{DF19E69F-3FAF-43F7-BCAE-72E861338585}" type="presParOf" srcId="{E884E76A-ECE0-4B85-8DBC-C2B20937ED12}" destId="{7AF83B69-9607-4209-A136-F481B228807E}" srcOrd="1" destOrd="0" presId="urn:microsoft.com/office/officeart/2005/8/layout/list1"/>
    <dgm:cxn modelId="{83E176E8-6449-4CF2-BB55-0DB123085F02}" type="presParOf" srcId="{CDEB12A7-7066-4974-9178-7E602D1D7696}" destId="{49D0BBB6-AC03-47E4-8965-AB760097D4FC}" srcOrd="1" destOrd="0" presId="urn:microsoft.com/office/officeart/2005/8/layout/list1"/>
    <dgm:cxn modelId="{C13CF9CA-06F5-4B68-A2F9-62B46E5B7853}" type="presParOf" srcId="{CDEB12A7-7066-4974-9178-7E602D1D7696}" destId="{C7649E40-7069-4A45-AC16-459FA63C0039}" srcOrd="2" destOrd="0" presId="urn:microsoft.com/office/officeart/2005/8/layout/list1"/>
    <dgm:cxn modelId="{FABB1E3F-0132-4362-8A3A-39E0BCA382DA}" type="presParOf" srcId="{CDEB12A7-7066-4974-9178-7E602D1D7696}" destId="{12BBA441-5F24-4C62-852B-895AA3FD2F0F}" srcOrd="3" destOrd="0" presId="urn:microsoft.com/office/officeart/2005/8/layout/list1"/>
    <dgm:cxn modelId="{D153BE52-FF11-4AD4-B2BF-5EF0A8C9BD3D}" type="presParOf" srcId="{CDEB12A7-7066-4974-9178-7E602D1D7696}" destId="{14AA72D9-A028-4966-B98E-36F425B71304}" srcOrd="4" destOrd="0" presId="urn:microsoft.com/office/officeart/2005/8/layout/list1"/>
    <dgm:cxn modelId="{D7AFF467-7917-4E1E-9B1F-3569F9680F32}" type="presParOf" srcId="{14AA72D9-A028-4966-B98E-36F425B71304}" destId="{0FDCC30E-8161-4772-8B14-B3CC43816E8B}" srcOrd="0" destOrd="0" presId="urn:microsoft.com/office/officeart/2005/8/layout/list1"/>
    <dgm:cxn modelId="{3C983BD2-A7F8-4F14-B7BE-D4CD3B1EB159}" type="presParOf" srcId="{14AA72D9-A028-4966-B98E-36F425B71304}" destId="{C424B9D1-653A-487A-B5C4-B25492C86914}" srcOrd="1" destOrd="0" presId="urn:microsoft.com/office/officeart/2005/8/layout/list1"/>
    <dgm:cxn modelId="{73A00C74-EB8E-4EC8-80CF-35F9E401AE49}" type="presParOf" srcId="{CDEB12A7-7066-4974-9178-7E602D1D7696}" destId="{BFCF6DCB-C3E3-453C-BB76-5B45BA2CD3C5}" srcOrd="5" destOrd="0" presId="urn:microsoft.com/office/officeart/2005/8/layout/list1"/>
    <dgm:cxn modelId="{CE72890B-7B8F-4358-B40A-2E2BEBE514BE}" type="presParOf" srcId="{CDEB12A7-7066-4974-9178-7E602D1D7696}" destId="{AA0DC26C-60BF-4309-8919-2692DF60C9A2}" srcOrd="6" destOrd="0" presId="urn:microsoft.com/office/officeart/2005/8/layout/list1"/>
    <dgm:cxn modelId="{63AED245-AD82-4EBB-9BE4-A79A6540959F}" type="presParOf" srcId="{CDEB12A7-7066-4974-9178-7E602D1D7696}" destId="{379B2DDE-22CF-48C4-8CD7-5121BB1E0C14}" srcOrd="7" destOrd="0" presId="urn:microsoft.com/office/officeart/2005/8/layout/list1"/>
    <dgm:cxn modelId="{0C22DBEC-EA09-44C7-A5A3-5BC169165002}" type="presParOf" srcId="{CDEB12A7-7066-4974-9178-7E602D1D7696}" destId="{42435F8C-138F-422D-8F28-6BC00854E9CA}" srcOrd="8" destOrd="0" presId="urn:microsoft.com/office/officeart/2005/8/layout/list1"/>
    <dgm:cxn modelId="{2642DD9A-346A-4113-8BA5-9FB38E7E04F7}" type="presParOf" srcId="{42435F8C-138F-422D-8F28-6BC00854E9CA}" destId="{B3EC625B-1EF7-4CA5-B2F7-E502D4A665A0}" srcOrd="0" destOrd="0" presId="urn:microsoft.com/office/officeart/2005/8/layout/list1"/>
    <dgm:cxn modelId="{D2DF4AA8-03BF-4556-AC80-507F55CC3371}" type="presParOf" srcId="{42435F8C-138F-422D-8F28-6BC00854E9CA}" destId="{CF9FC1AC-FAFA-4747-9FDB-D7B567C3B8AD}" srcOrd="1" destOrd="0" presId="urn:microsoft.com/office/officeart/2005/8/layout/list1"/>
    <dgm:cxn modelId="{054BF848-A566-443E-872C-16F56CCA9B7B}" type="presParOf" srcId="{CDEB12A7-7066-4974-9178-7E602D1D7696}" destId="{7A439DD0-FA20-4EB7-9F9F-E5E470BCFB85}" srcOrd="9" destOrd="0" presId="urn:microsoft.com/office/officeart/2005/8/layout/list1"/>
    <dgm:cxn modelId="{28E9D114-6058-4F7E-B6D8-719EA49B147C}" type="presParOf" srcId="{CDEB12A7-7066-4974-9178-7E602D1D7696}" destId="{CB6FFD50-A5BE-4E44-B3D0-5032243B943D}" srcOrd="10" destOrd="0" presId="urn:microsoft.com/office/officeart/2005/8/layout/list1"/>
    <dgm:cxn modelId="{87872F5B-2255-4666-AC86-3240A16355A9}" type="presParOf" srcId="{CDEB12A7-7066-4974-9178-7E602D1D7696}" destId="{CAA6B500-EE57-4ECF-836D-D1A118E20CF6}" srcOrd="11" destOrd="0" presId="urn:microsoft.com/office/officeart/2005/8/layout/list1"/>
    <dgm:cxn modelId="{8E6F8230-A928-41DF-8D6C-19BD791D519D}" type="presParOf" srcId="{CDEB12A7-7066-4974-9178-7E602D1D7696}" destId="{8DEF1183-F8AC-43D4-9865-4341CB3400A0}" srcOrd="12" destOrd="0" presId="urn:microsoft.com/office/officeart/2005/8/layout/list1"/>
    <dgm:cxn modelId="{115548C3-D9FF-4462-A504-43392CD4D5A5}" type="presParOf" srcId="{8DEF1183-F8AC-43D4-9865-4341CB3400A0}" destId="{91B0533E-AE53-4E52-92D9-636E4AD076DE}" srcOrd="0" destOrd="0" presId="urn:microsoft.com/office/officeart/2005/8/layout/list1"/>
    <dgm:cxn modelId="{10495260-FC61-4C8E-BC39-6383D90BD76B}" type="presParOf" srcId="{8DEF1183-F8AC-43D4-9865-4341CB3400A0}" destId="{F95C8A24-53D0-465C-A96B-5631C2CD336D}" srcOrd="1" destOrd="0" presId="urn:microsoft.com/office/officeart/2005/8/layout/list1"/>
    <dgm:cxn modelId="{31BE7725-D83A-459F-BA5D-6A83D76E2B1A}" type="presParOf" srcId="{CDEB12A7-7066-4974-9178-7E602D1D7696}" destId="{798C111B-2745-45F3-A57E-79FEC16AFC0E}" srcOrd="13" destOrd="0" presId="urn:microsoft.com/office/officeart/2005/8/layout/list1"/>
    <dgm:cxn modelId="{4E980BDE-8D6C-4CC6-B3D8-FE7F27A2EE11}" type="presParOf" srcId="{CDEB12A7-7066-4974-9178-7E602D1D7696}" destId="{64752AA5-8BDC-4B22-A86C-3AC588E44DE3}" srcOrd="14" destOrd="0" presId="urn:microsoft.com/office/officeart/2005/8/layout/list1"/>
    <dgm:cxn modelId="{FAEAA79F-BD8C-4065-A9E5-B01CC5A39D34}" type="presParOf" srcId="{CDEB12A7-7066-4974-9178-7E602D1D7696}" destId="{8CE6A8F3-A846-4953-BA2C-3A122777376A}" srcOrd="15" destOrd="0" presId="urn:microsoft.com/office/officeart/2005/8/layout/list1"/>
    <dgm:cxn modelId="{128E510C-B49B-4178-AC18-4E4041779C71}" type="presParOf" srcId="{CDEB12A7-7066-4974-9178-7E602D1D7696}" destId="{657D03B1-24E1-42F5-9433-8AE3F5335DB8}" srcOrd="16" destOrd="0" presId="urn:microsoft.com/office/officeart/2005/8/layout/list1"/>
    <dgm:cxn modelId="{984FF081-0773-42A9-8AF3-6F2901A3768F}" type="presParOf" srcId="{657D03B1-24E1-42F5-9433-8AE3F5335DB8}" destId="{C5A3BA04-C639-4853-99DD-D502B22EF08D}" srcOrd="0" destOrd="0" presId="urn:microsoft.com/office/officeart/2005/8/layout/list1"/>
    <dgm:cxn modelId="{DE8ACAA9-DE34-4373-B547-718E9B15EF6F}" type="presParOf" srcId="{657D03B1-24E1-42F5-9433-8AE3F5335DB8}" destId="{5171EA97-60F6-4D85-BAB4-89D300B54BFE}" srcOrd="1" destOrd="0" presId="urn:microsoft.com/office/officeart/2005/8/layout/list1"/>
    <dgm:cxn modelId="{C719EEA7-3111-4843-9DAC-2C26846E9CA6}" type="presParOf" srcId="{CDEB12A7-7066-4974-9178-7E602D1D7696}" destId="{BFA18351-7E5F-49BE-94F1-B42F98E083A5}" srcOrd="17" destOrd="0" presId="urn:microsoft.com/office/officeart/2005/8/layout/list1"/>
    <dgm:cxn modelId="{8F3E78DD-059D-42BF-BB91-BD818DFCD6DB}" type="presParOf" srcId="{CDEB12A7-7066-4974-9178-7E602D1D7696}" destId="{218C1886-1B26-4B97-B077-43B2746B38A5}" srcOrd="18" destOrd="0" presId="urn:microsoft.com/office/officeart/2005/8/layout/list1"/>
    <dgm:cxn modelId="{2E08B4E4-A602-40C8-95D6-CFF271F08658}" type="presParOf" srcId="{CDEB12A7-7066-4974-9178-7E602D1D7696}" destId="{0B02D3ED-4554-41E3-B8AE-179C48652CE5}" srcOrd="19" destOrd="0" presId="urn:microsoft.com/office/officeart/2005/8/layout/list1"/>
    <dgm:cxn modelId="{4C8A3201-38B9-4CE7-90F0-A7CB7B835499}" type="presParOf" srcId="{CDEB12A7-7066-4974-9178-7E602D1D7696}" destId="{B13BD487-8EF2-4687-831D-A3024FFA7E6C}" srcOrd="20" destOrd="0" presId="urn:microsoft.com/office/officeart/2005/8/layout/list1"/>
    <dgm:cxn modelId="{5770ED35-0A41-49E2-9521-EE39AD8F9C9A}" type="presParOf" srcId="{B13BD487-8EF2-4687-831D-A3024FFA7E6C}" destId="{DAF61CCB-2B80-4253-BA63-48891F3F3EFA}" srcOrd="0" destOrd="0" presId="urn:microsoft.com/office/officeart/2005/8/layout/list1"/>
    <dgm:cxn modelId="{DD006007-2A7E-4ABD-9931-C4AC38F00CF5}" type="presParOf" srcId="{B13BD487-8EF2-4687-831D-A3024FFA7E6C}" destId="{F720060C-05B2-41AB-8EEF-859895716E3A}" srcOrd="1" destOrd="0" presId="urn:microsoft.com/office/officeart/2005/8/layout/list1"/>
    <dgm:cxn modelId="{BA529D15-4D16-4C64-8255-2B0F45433E20}" type="presParOf" srcId="{CDEB12A7-7066-4974-9178-7E602D1D7696}" destId="{B6FD5E59-759F-4B5E-BA03-EDD83344EA61}" srcOrd="21" destOrd="0" presId="urn:microsoft.com/office/officeart/2005/8/layout/list1"/>
    <dgm:cxn modelId="{ADED5CD8-D8CF-4EBB-847A-15DAF9698DA0}" type="presParOf" srcId="{CDEB12A7-7066-4974-9178-7E602D1D7696}" destId="{CE6BE6AF-3E46-49DB-A10B-77905ECF33BD}" srcOrd="22" destOrd="0" presId="urn:microsoft.com/office/officeart/2005/8/layout/list1"/>
    <dgm:cxn modelId="{E7D1C61B-D3CC-4CF3-948D-928AC20BE081}" type="presParOf" srcId="{CDEB12A7-7066-4974-9178-7E602D1D7696}" destId="{ED86CED4-EC6C-49C7-8826-07AC1FEEEEB7}" srcOrd="23" destOrd="0" presId="urn:microsoft.com/office/officeart/2005/8/layout/list1"/>
    <dgm:cxn modelId="{F4C69598-23F7-4373-95A8-EA45CB3E0562}" type="presParOf" srcId="{CDEB12A7-7066-4974-9178-7E602D1D7696}" destId="{F8AF5CCB-5337-4EF6-80D6-390279C8101A}" srcOrd="24" destOrd="0" presId="urn:microsoft.com/office/officeart/2005/8/layout/list1"/>
    <dgm:cxn modelId="{9059F6C4-D1B8-414C-9BC4-CD83D4835F87}" type="presParOf" srcId="{F8AF5CCB-5337-4EF6-80D6-390279C8101A}" destId="{7BAD2A5A-B731-4F0F-8CC7-A2D3D087253B}" srcOrd="0" destOrd="0" presId="urn:microsoft.com/office/officeart/2005/8/layout/list1"/>
    <dgm:cxn modelId="{915C194E-9FA9-404C-BE4F-18116F4CFB8B}" type="presParOf" srcId="{F8AF5CCB-5337-4EF6-80D6-390279C8101A}" destId="{E3C42D5E-AD1B-4A28-9B8B-1B10FA7A0701}" srcOrd="1" destOrd="0" presId="urn:microsoft.com/office/officeart/2005/8/layout/list1"/>
    <dgm:cxn modelId="{84BD7EBA-6C7C-4506-8580-EC08440300A6}" type="presParOf" srcId="{CDEB12A7-7066-4974-9178-7E602D1D7696}" destId="{4C4CE7AD-085C-454B-A19C-BDB2C1E36A43}" srcOrd="25" destOrd="0" presId="urn:microsoft.com/office/officeart/2005/8/layout/list1"/>
    <dgm:cxn modelId="{24C0E4F2-3206-4EEE-800A-9278F849BEC4}" type="presParOf" srcId="{CDEB12A7-7066-4974-9178-7E602D1D7696}" destId="{64F97E4D-8D88-42F2-91B6-732ED3E155A6}"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120BEC-666E-40A8-AE2B-A3E9350D282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7DEC210-D051-4B5A-8C28-B140CBC01818}">
      <dgm:prSet phldrT="[Text]" custT="1"/>
      <dgm:spPr/>
      <dgm:t>
        <a:bodyPr/>
        <a:lstStyle/>
        <a:p>
          <a:r>
            <a:rPr lang="en-US" sz="3200" dirty="0"/>
            <a:t>CD Dept.</a:t>
          </a:r>
        </a:p>
      </dgm:t>
    </dgm:pt>
    <dgm:pt modelId="{B1697280-B82E-45E2-A32D-A2D9ADE010E6}" type="parTrans" cxnId="{EB35AFFF-406F-44C8-B35F-8B0EC3DF7660}">
      <dgm:prSet/>
      <dgm:spPr/>
      <dgm:t>
        <a:bodyPr/>
        <a:lstStyle/>
        <a:p>
          <a:endParaRPr lang="en-US"/>
        </a:p>
      </dgm:t>
    </dgm:pt>
    <dgm:pt modelId="{B7E39F6F-9448-4E2B-8727-F23479503331}" type="sibTrans" cxnId="{EB35AFFF-406F-44C8-B35F-8B0EC3DF7660}">
      <dgm:prSet/>
      <dgm:spPr/>
      <dgm:t>
        <a:bodyPr/>
        <a:lstStyle/>
        <a:p>
          <a:endParaRPr lang="en-US"/>
        </a:p>
      </dgm:t>
    </dgm:pt>
    <dgm:pt modelId="{386F5598-8A1F-42C8-A8A9-3EFBEE9709CD}">
      <dgm:prSet phldrT="[Text]" custT="1"/>
      <dgm:spPr/>
      <dgm:t>
        <a:bodyPr/>
        <a:lstStyle/>
        <a:p>
          <a:r>
            <a:rPr lang="en-US" sz="1600" i="0" dirty="0"/>
            <a:t>Project A</a:t>
          </a:r>
        </a:p>
      </dgm:t>
    </dgm:pt>
    <dgm:pt modelId="{EF39ADA2-F260-4AAB-A5F9-97DDEFDECCE2}" type="parTrans" cxnId="{D0B9A4AC-FF28-40FA-801D-06C14DE8192B}">
      <dgm:prSet/>
      <dgm:spPr/>
      <dgm:t>
        <a:bodyPr/>
        <a:lstStyle/>
        <a:p>
          <a:endParaRPr lang="en-US"/>
        </a:p>
      </dgm:t>
    </dgm:pt>
    <dgm:pt modelId="{EC126BD4-3835-481E-9C99-FF76F78852C5}" type="sibTrans" cxnId="{D0B9A4AC-FF28-40FA-801D-06C14DE8192B}">
      <dgm:prSet/>
      <dgm:spPr/>
      <dgm:t>
        <a:bodyPr/>
        <a:lstStyle/>
        <a:p>
          <a:endParaRPr lang="en-US"/>
        </a:p>
      </dgm:t>
    </dgm:pt>
    <dgm:pt modelId="{CAB118A3-CE4E-487C-81AB-BB32930FFA30}">
      <dgm:prSet phldrT="[Text]" custT="1"/>
      <dgm:spPr/>
      <dgm:t>
        <a:bodyPr/>
        <a:lstStyle/>
        <a:p>
          <a:r>
            <a:rPr lang="en-US" sz="1600" i="0" dirty="0"/>
            <a:t>Project B</a:t>
          </a:r>
        </a:p>
      </dgm:t>
    </dgm:pt>
    <dgm:pt modelId="{FFAD4AE1-CAA5-49CA-BD8C-DFFA4FB9E186}" type="parTrans" cxnId="{B9B0B8FD-8D6E-4582-9075-967B325C8FDC}">
      <dgm:prSet/>
      <dgm:spPr/>
      <dgm:t>
        <a:bodyPr/>
        <a:lstStyle/>
        <a:p>
          <a:endParaRPr lang="en-US"/>
        </a:p>
      </dgm:t>
    </dgm:pt>
    <dgm:pt modelId="{30C45839-3E07-44BA-841C-DD476A05F66E}" type="sibTrans" cxnId="{B9B0B8FD-8D6E-4582-9075-967B325C8FDC}">
      <dgm:prSet/>
      <dgm:spPr/>
      <dgm:t>
        <a:bodyPr/>
        <a:lstStyle/>
        <a:p>
          <a:endParaRPr lang="en-US"/>
        </a:p>
      </dgm:t>
    </dgm:pt>
    <dgm:pt modelId="{C42C0EC7-21C1-4939-99DC-F1BE82255475}">
      <dgm:prSet custT="1"/>
      <dgm:spPr/>
      <dgm:t>
        <a:bodyPr/>
        <a:lstStyle/>
        <a:p>
          <a:r>
            <a:rPr lang="en-US" sz="2000" dirty="0"/>
            <a:t>B-20-xx</a:t>
          </a:r>
        </a:p>
      </dgm:t>
    </dgm:pt>
    <dgm:pt modelId="{152B6F6F-A621-4D49-B71F-DCDF4A171A7D}" type="parTrans" cxnId="{680B0B74-07B1-47DD-A606-AB5C012FE606}">
      <dgm:prSet/>
      <dgm:spPr/>
      <dgm:t>
        <a:bodyPr/>
        <a:lstStyle/>
        <a:p>
          <a:endParaRPr lang="en-US"/>
        </a:p>
      </dgm:t>
    </dgm:pt>
    <dgm:pt modelId="{DC3FE78C-9399-4844-AF0D-19990061F5EC}" type="sibTrans" cxnId="{680B0B74-07B1-47DD-A606-AB5C012FE606}">
      <dgm:prSet/>
      <dgm:spPr/>
      <dgm:t>
        <a:bodyPr/>
        <a:lstStyle/>
        <a:p>
          <a:endParaRPr lang="en-US"/>
        </a:p>
      </dgm:t>
    </dgm:pt>
    <dgm:pt modelId="{18A25238-EFB7-486A-A487-054A9723AC87}">
      <dgm:prSet custT="1"/>
      <dgm:spPr/>
      <dgm:t>
        <a:bodyPr/>
        <a:lstStyle/>
        <a:p>
          <a:r>
            <a:rPr lang="en-US" sz="1600" i="0" dirty="0"/>
            <a:t>Project A</a:t>
          </a:r>
        </a:p>
      </dgm:t>
    </dgm:pt>
    <dgm:pt modelId="{C82AADBE-6ABA-4D7B-9197-0333E61C1B8B}" type="parTrans" cxnId="{EA9DF502-E4F2-4DD9-AF62-4AF5C77A3C06}">
      <dgm:prSet/>
      <dgm:spPr/>
      <dgm:t>
        <a:bodyPr/>
        <a:lstStyle/>
        <a:p>
          <a:endParaRPr lang="en-US"/>
        </a:p>
      </dgm:t>
    </dgm:pt>
    <dgm:pt modelId="{10820148-77E9-45D9-B10F-6F0B08AAF681}" type="sibTrans" cxnId="{EA9DF502-E4F2-4DD9-AF62-4AF5C77A3C06}">
      <dgm:prSet/>
      <dgm:spPr/>
      <dgm:t>
        <a:bodyPr/>
        <a:lstStyle/>
        <a:p>
          <a:endParaRPr lang="en-US"/>
        </a:p>
      </dgm:t>
    </dgm:pt>
    <dgm:pt modelId="{E07E1D75-DF9D-43FB-8818-2EA941AC7F06}">
      <dgm:prSet custT="1"/>
      <dgm:spPr/>
      <dgm:t>
        <a:bodyPr/>
        <a:lstStyle/>
        <a:p>
          <a:r>
            <a:rPr lang="en-US" sz="1600" i="0" dirty="0"/>
            <a:t>Project B</a:t>
          </a:r>
        </a:p>
      </dgm:t>
    </dgm:pt>
    <dgm:pt modelId="{469EAA74-80DF-4CC3-9CCE-A97F6AD39800}" type="parTrans" cxnId="{7318CBA3-7FDB-426D-B1BA-9759DA3D9791}">
      <dgm:prSet/>
      <dgm:spPr/>
      <dgm:t>
        <a:bodyPr/>
        <a:lstStyle/>
        <a:p>
          <a:endParaRPr lang="en-US"/>
        </a:p>
      </dgm:t>
    </dgm:pt>
    <dgm:pt modelId="{3D9F3A00-5CEC-4D28-8EB5-4BBC6F673759}" type="sibTrans" cxnId="{7318CBA3-7FDB-426D-B1BA-9759DA3D9791}">
      <dgm:prSet/>
      <dgm:spPr/>
      <dgm:t>
        <a:bodyPr/>
        <a:lstStyle/>
        <a:p>
          <a:endParaRPr lang="en-US"/>
        </a:p>
      </dgm:t>
    </dgm:pt>
    <dgm:pt modelId="{00803CD7-A571-4D47-803E-35A46098B33B}">
      <dgm:prSet phldrT="[Text]" custT="1"/>
      <dgm:spPr/>
      <dgm:t>
        <a:bodyPr/>
        <a:lstStyle/>
        <a:p>
          <a:r>
            <a:rPr lang="en-US" sz="2000" dirty="0"/>
            <a:t>B-19-xx</a:t>
          </a:r>
          <a:endParaRPr lang="en-US" sz="3200" dirty="0"/>
        </a:p>
      </dgm:t>
    </dgm:pt>
    <dgm:pt modelId="{691DC8C6-3713-4724-A0F1-7942E0FA4FFE}" type="parTrans" cxnId="{D6353C1D-A18E-457A-B601-52DE15C5B637}">
      <dgm:prSet/>
      <dgm:spPr/>
      <dgm:t>
        <a:bodyPr/>
        <a:lstStyle/>
        <a:p>
          <a:endParaRPr lang="en-US"/>
        </a:p>
      </dgm:t>
    </dgm:pt>
    <dgm:pt modelId="{FA00FA88-21AF-4EBC-9185-702BC0E6BB01}" type="sibTrans" cxnId="{D6353C1D-A18E-457A-B601-52DE15C5B637}">
      <dgm:prSet/>
      <dgm:spPr/>
      <dgm:t>
        <a:bodyPr/>
        <a:lstStyle/>
        <a:p>
          <a:endParaRPr lang="en-US"/>
        </a:p>
      </dgm:t>
    </dgm:pt>
    <dgm:pt modelId="{DA3DACF8-36C6-4471-82BC-5A1BF88FBF31}">
      <dgm:prSet phldrT="[Text]" custT="1"/>
      <dgm:spPr/>
      <dgm:t>
        <a:bodyPr/>
        <a:lstStyle/>
        <a:p>
          <a:r>
            <a:rPr lang="en-US" sz="1200" i="1" dirty="0"/>
            <a:t>Activity 1</a:t>
          </a:r>
        </a:p>
      </dgm:t>
    </dgm:pt>
    <dgm:pt modelId="{7A5999E1-9AC9-4C63-BB46-DAF2E1AE1E67}" type="parTrans" cxnId="{11D86A46-6FEE-49B4-99E9-EFDC80E3B548}">
      <dgm:prSet/>
      <dgm:spPr/>
      <dgm:t>
        <a:bodyPr/>
        <a:lstStyle/>
        <a:p>
          <a:endParaRPr lang="en-US"/>
        </a:p>
      </dgm:t>
    </dgm:pt>
    <dgm:pt modelId="{56F69C40-A66C-4591-8F7B-4B88C20F5895}" type="sibTrans" cxnId="{11D86A46-6FEE-49B4-99E9-EFDC80E3B548}">
      <dgm:prSet/>
      <dgm:spPr/>
      <dgm:t>
        <a:bodyPr/>
        <a:lstStyle/>
        <a:p>
          <a:endParaRPr lang="en-US"/>
        </a:p>
      </dgm:t>
    </dgm:pt>
    <dgm:pt modelId="{462B7A3D-AED4-4E2A-9A7E-BF61DD224BD3}">
      <dgm:prSet phldrT="[Text]" custT="1"/>
      <dgm:spPr/>
      <dgm:t>
        <a:bodyPr/>
        <a:lstStyle/>
        <a:p>
          <a:r>
            <a:rPr lang="en-US" sz="1200" i="1" dirty="0"/>
            <a:t>Activity 2</a:t>
          </a:r>
        </a:p>
      </dgm:t>
    </dgm:pt>
    <dgm:pt modelId="{E89ED0C0-D2F3-44C5-A8C9-84D20E6F8BE3}" type="parTrans" cxnId="{05121736-9A80-4111-A3EC-80DFB293D460}">
      <dgm:prSet/>
      <dgm:spPr/>
      <dgm:t>
        <a:bodyPr/>
        <a:lstStyle/>
        <a:p>
          <a:endParaRPr lang="en-US"/>
        </a:p>
      </dgm:t>
    </dgm:pt>
    <dgm:pt modelId="{27D1327A-C2BF-4C18-835E-3A6744B5078D}" type="sibTrans" cxnId="{05121736-9A80-4111-A3EC-80DFB293D460}">
      <dgm:prSet/>
      <dgm:spPr/>
      <dgm:t>
        <a:bodyPr/>
        <a:lstStyle/>
        <a:p>
          <a:endParaRPr lang="en-US"/>
        </a:p>
      </dgm:t>
    </dgm:pt>
    <dgm:pt modelId="{58A13D18-920A-4171-BCB8-77FD436711C1}">
      <dgm:prSet phldrT="[Text]" custT="1"/>
      <dgm:spPr/>
      <dgm:t>
        <a:bodyPr/>
        <a:lstStyle/>
        <a:p>
          <a:r>
            <a:rPr lang="en-US" sz="1200" i="1" dirty="0"/>
            <a:t>Activity 3</a:t>
          </a:r>
        </a:p>
      </dgm:t>
    </dgm:pt>
    <dgm:pt modelId="{4F5F2DE4-6368-49BF-8FAF-B17771564A79}" type="parTrans" cxnId="{91DFCB64-A06F-472E-BB1D-3B8F61821480}">
      <dgm:prSet/>
      <dgm:spPr/>
      <dgm:t>
        <a:bodyPr/>
        <a:lstStyle/>
        <a:p>
          <a:endParaRPr lang="en-US"/>
        </a:p>
      </dgm:t>
    </dgm:pt>
    <dgm:pt modelId="{E8852E02-ACA1-4C60-A0B5-A8D239F58926}" type="sibTrans" cxnId="{91DFCB64-A06F-472E-BB1D-3B8F61821480}">
      <dgm:prSet/>
      <dgm:spPr/>
      <dgm:t>
        <a:bodyPr/>
        <a:lstStyle/>
        <a:p>
          <a:endParaRPr lang="en-US"/>
        </a:p>
      </dgm:t>
    </dgm:pt>
    <dgm:pt modelId="{5AADC4A9-4853-4D1F-BC23-84B11CC16F5F}">
      <dgm:prSet phldrT="[Text]" custT="1"/>
      <dgm:spPr/>
      <dgm:t>
        <a:bodyPr/>
        <a:lstStyle/>
        <a:p>
          <a:r>
            <a:rPr lang="en-US" sz="1200" i="1" dirty="0"/>
            <a:t>Activity 1</a:t>
          </a:r>
        </a:p>
      </dgm:t>
    </dgm:pt>
    <dgm:pt modelId="{E6EB206E-1104-4FFA-B2D3-E6A8E815DA95}" type="parTrans" cxnId="{E4116C90-CB9F-416C-B916-FF6247FE489B}">
      <dgm:prSet/>
      <dgm:spPr/>
      <dgm:t>
        <a:bodyPr/>
        <a:lstStyle/>
        <a:p>
          <a:endParaRPr lang="en-US"/>
        </a:p>
      </dgm:t>
    </dgm:pt>
    <dgm:pt modelId="{DCCB488F-7A56-4AF5-872A-5E5B1A9B8A2A}" type="sibTrans" cxnId="{E4116C90-CB9F-416C-B916-FF6247FE489B}">
      <dgm:prSet/>
      <dgm:spPr/>
      <dgm:t>
        <a:bodyPr/>
        <a:lstStyle/>
        <a:p>
          <a:endParaRPr lang="en-US"/>
        </a:p>
      </dgm:t>
    </dgm:pt>
    <dgm:pt modelId="{33FB2E9C-4AD0-4A6A-B187-168AA2FE3552}">
      <dgm:prSet phldrT="[Text]" custT="1"/>
      <dgm:spPr/>
      <dgm:t>
        <a:bodyPr/>
        <a:lstStyle/>
        <a:p>
          <a:r>
            <a:rPr lang="en-US" sz="1200" i="1" dirty="0"/>
            <a:t>Activity 2</a:t>
          </a:r>
        </a:p>
      </dgm:t>
    </dgm:pt>
    <dgm:pt modelId="{D25FDAD0-398A-4B47-8723-E8836812ECBD}" type="parTrans" cxnId="{777D4B28-89C3-435A-A705-9A649068F903}">
      <dgm:prSet/>
      <dgm:spPr/>
      <dgm:t>
        <a:bodyPr/>
        <a:lstStyle/>
        <a:p>
          <a:endParaRPr lang="en-US"/>
        </a:p>
      </dgm:t>
    </dgm:pt>
    <dgm:pt modelId="{D70996C9-3D8B-4DE9-9D14-9BC5418C1FEA}" type="sibTrans" cxnId="{777D4B28-89C3-435A-A705-9A649068F903}">
      <dgm:prSet/>
      <dgm:spPr/>
      <dgm:t>
        <a:bodyPr/>
        <a:lstStyle/>
        <a:p>
          <a:endParaRPr lang="en-US"/>
        </a:p>
      </dgm:t>
    </dgm:pt>
    <dgm:pt modelId="{FF897826-1785-4ADA-9094-EB71635ABEF8}">
      <dgm:prSet phldrT="[Text]" custT="1"/>
      <dgm:spPr/>
      <dgm:t>
        <a:bodyPr/>
        <a:lstStyle/>
        <a:p>
          <a:r>
            <a:rPr lang="en-US" sz="1200" i="1" dirty="0"/>
            <a:t>Activity 3</a:t>
          </a:r>
        </a:p>
      </dgm:t>
    </dgm:pt>
    <dgm:pt modelId="{AA7F830F-E37D-459D-8D97-DD48CDF7C085}" type="parTrans" cxnId="{9AE0A6A5-0B16-4FC7-A889-0193561AEF21}">
      <dgm:prSet/>
      <dgm:spPr/>
      <dgm:t>
        <a:bodyPr/>
        <a:lstStyle/>
        <a:p>
          <a:endParaRPr lang="en-US"/>
        </a:p>
      </dgm:t>
    </dgm:pt>
    <dgm:pt modelId="{B1EEB66A-CD0E-465F-808A-FCEEDC81D501}" type="sibTrans" cxnId="{9AE0A6A5-0B16-4FC7-A889-0193561AEF21}">
      <dgm:prSet/>
      <dgm:spPr/>
      <dgm:t>
        <a:bodyPr/>
        <a:lstStyle/>
        <a:p>
          <a:endParaRPr lang="en-US"/>
        </a:p>
      </dgm:t>
    </dgm:pt>
    <dgm:pt modelId="{D2AC0096-9B2A-4FB9-A4F2-7E9FD03CE094}">
      <dgm:prSet custT="1"/>
      <dgm:spPr/>
      <dgm:t>
        <a:bodyPr/>
        <a:lstStyle/>
        <a:p>
          <a:r>
            <a:rPr lang="en-US" sz="1200" i="1" dirty="0"/>
            <a:t>Activity 1</a:t>
          </a:r>
        </a:p>
      </dgm:t>
    </dgm:pt>
    <dgm:pt modelId="{B2E10587-71AE-433A-B256-762CC3633A61}" type="parTrans" cxnId="{6A817115-E466-459F-96B7-EBECA02160F3}">
      <dgm:prSet/>
      <dgm:spPr/>
      <dgm:t>
        <a:bodyPr/>
        <a:lstStyle/>
        <a:p>
          <a:endParaRPr lang="en-US"/>
        </a:p>
      </dgm:t>
    </dgm:pt>
    <dgm:pt modelId="{83FC134E-9645-4D4C-B973-DF550041B57D}" type="sibTrans" cxnId="{6A817115-E466-459F-96B7-EBECA02160F3}">
      <dgm:prSet/>
      <dgm:spPr/>
      <dgm:t>
        <a:bodyPr/>
        <a:lstStyle/>
        <a:p>
          <a:endParaRPr lang="en-US"/>
        </a:p>
      </dgm:t>
    </dgm:pt>
    <dgm:pt modelId="{9AED60A7-B507-4162-A1A1-84D1AA615037}">
      <dgm:prSet custT="1"/>
      <dgm:spPr/>
      <dgm:t>
        <a:bodyPr/>
        <a:lstStyle/>
        <a:p>
          <a:r>
            <a:rPr lang="en-US" sz="1200" i="1" dirty="0"/>
            <a:t>Activity 2</a:t>
          </a:r>
        </a:p>
      </dgm:t>
    </dgm:pt>
    <dgm:pt modelId="{1F5F0B3A-44DE-4831-A5C3-12608CC47F51}" type="parTrans" cxnId="{353CE2DE-1ACA-43FA-8534-113E0B90B5F8}">
      <dgm:prSet/>
      <dgm:spPr/>
      <dgm:t>
        <a:bodyPr/>
        <a:lstStyle/>
        <a:p>
          <a:endParaRPr lang="en-US"/>
        </a:p>
      </dgm:t>
    </dgm:pt>
    <dgm:pt modelId="{173CDF94-2702-41BD-BFE7-FD63BA8B74EC}" type="sibTrans" cxnId="{353CE2DE-1ACA-43FA-8534-113E0B90B5F8}">
      <dgm:prSet/>
      <dgm:spPr/>
      <dgm:t>
        <a:bodyPr/>
        <a:lstStyle/>
        <a:p>
          <a:endParaRPr lang="en-US"/>
        </a:p>
      </dgm:t>
    </dgm:pt>
    <dgm:pt modelId="{D964D50B-9C63-4E65-9869-803C1B4812A9}">
      <dgm:prSet custT="1"/>
      <dgm:spPr/>
      <dgm:t>
        <a:bodyPr/>
        <a:lstStyle/>
        <a:p>
          <a:r>
            <a:rPr lang="en-US" sz="1200" i="1" dirty="0"/>
            <a:t>Activity 3</a:t>
          </a:r>
        </a:p>
      </dgm:t>
    </dgm:pt>
    <dgm:pt modelId="{F0FFBCE7-04F6-4FCB-BED2-99405D82B8FA}" type="parTrans" cxnId="{4ACC6463-E85A-4AC3-84E0-B9669BD21810}">
      <dgm:prSet/>
      <dgm:spPr/>
      <dgm:t>
        <a:bodyPr/>
        <a:lstStyle/>
        <a:p>
          <a:endParaRPr lang="en-US"/>
        </a:p>
      </dgm:t>
    </dgm:pt>
    <dgm:pt modelId="{CDE2EB9E-B899-495B-81F3-7F24D2D2EB7D}" type="sibTrans" cxnId="{4ACC6463-E85A-4AC3-84E0-B9669BD21810}">
      <dgm:prSet/>
      <dgm:spPr/>
      <dgm:t>
        <a:bodyPr/>
        <a:lstStyle/>
        <a:p>
          <a:endParaRPr lang="en-US"/>
        </a:p>
      </dgm:t>
    </dgm:pt>
    <dgm:pt modelId="{99843023-FC12-4D92-B1F6-10AF99EBD4A6}">
      <dgm:prSet custT="1"/>
      <dgm:spPr/>
      <dgm:t>
        <a:bodyPr/>
        <a:lstStyle/>
        <a:p>
          <a:r>
            <a:rPr lang="en-US" sz="1200" i="1" dirty="0"/>
            <a:t>Activity 1</a:t>
          </a:r>
        </a:p>
      </dgm:t>
    </dgm:pt>
    <dgm:pt modelId="{9A1BFCFD-982B-4949-8D26-12043EEB141A}" type="parTrans" cxnId="{B771375E-839E-4984-B769-5F5DFEC74147}">
      <dgm:prSet/>
      <dgm:spPr/>
      <dgm:t>
        <a:bodyPr/>
        <a:lstStyle/>
        <a:p>
          <a:endParaRPr lang="en-US"/>
        </a:p>
      </dgm:t>
    </dgm:pt>
    <dgm:pt modelId="{D6C76365-A608-4573-85B2-0689A51324FE}" type="sibTrans" cxnId="{B771375E-839E-4984-B769-5F5DFEC74147}">
      <dgm:prSet/>
      <dgm:spPr/>
      <dgm:t>
        <a:bodyPr/>
        <a:lstStyle/>
        <a:p>
          <a:endParaRPr lang="en-US"/>
        </a:p>
      </dgm:t>
    </dgm:pt>
    <dgm:pt modelId="{140DCEBD-4D56-43A3-8C2A-0672F32282BB}">
      <dgm:prSet custT="1"/>
      <dgm:spPr/>
      <dgm:t>
        <a:bodyPr/>
        <a:lstStyle/>
        <a:p>
          <a:r>
            <a:rPr lang="en-US" sz="1200" i="1" dirty="0"/>
            <a:t>Activity 2</a:t>
          </a:r>
        </a:p>
      </dgm:t>
    </dgm:pt>
    <dgm:pt modelId="{396A2BD0-42D9-4D21-A356-C20EF21DA2A7}" type="parTrans" cxnId="{1791C302-0E57-4449-9670-804EE4F0BB04}">
      <dgm:prSet/>
      <dgm:spPr/>
      <dgm:t>
        <a:bodyPr/>
        <a:lstStyle/>
        <a:p>
          <a:endParaRPr lang="en-US"/>
        </a:p>
      </dgm:t>
    </dgm:pt>
    <dgm:pt modelId="{62877631-6E20-49DD-A03D-EB48FE3A1F22}" type="sibTrans" cxnId="{1791C302-0E57-4449-9670-804EE4F0BB04}">
      <dgm:prSet/>
      <dgm:spPr/>
      <dgm:t>
        <a:bodyPr/>
        <a:lstStyle/>
        <a:p>
          <a:endParaRPr lang="en-US"/>
        </a:p>
      </dgm:t>
    </dgm:pt>
    <dgm:pt modelId="{D8C98D07-8956-4E23-9145-F55919BB0087}">
      <dgm:prSet custT="1"/>
      <dgm:spPr/>
      <dgm:t>
        <a:bodyPr/>
        <a:lstStyle/>
        <a:p>
          <a:r>
            <a:rPr lang="en-US" sz="1200" i="1" dirty="0"/>
            <a:t>Activity 3</a:t>
          </a:r>
        </a:p>
      </dgm:t>
    </dgm:pt>
    <dgm:pt modelId="{CD87EC61-8E79-44F6-AF15-5D1F2CD9F49B}" type="parTrans" cxnId="{5C7D1531-A7D4-4497-B534-49B0DAF0F598}">
      <dgm:prSet/>
      <dgm:spPr/>
      <dgm:t>
        <a:bodyPr/>
        <a:lstStyle/>
        <a:p>
          <a:endParaRPr lang="en-US"/>
        </a:p>
      </dgm:t>
    </dgm:pt>
    <dgm:pt modelId="{98927D34-5858-4BB0-86B8-B1A080A0898B}" type="sibTrans" cxnId="{5C7D1531-A7D4-4497-B534-49B0DAF0F598}">
      <dgm:prSet/>
      <dgm:spPr/>
      <dgm:t>
        <a:bodyPr/>
        <a:lstStyle/>
        <a:p>
          <a:endParaRPr lang="en-US"/>
        </a:p>
      </dgm:t>
    </dgm:pt>
    <dgm:pt modelId="{7C32491D-C407-4607-B523-CF11ADC617E6}" type="pres">
      <dgm:prSet presAssocID="{A6120BEC-666E-40A8-AE2B-A3E9350D282C}" presName="hierChild1" presStyleCnt="0">
        <dgm:presLayoutVars>
          <dgm:chPref val="1"/>
          <dgm:dir/>
          <dgm:animOne val="branch"/>
          <dgm:animLvl val="lvl"/>
          <dgm:resizeHandles/>
        </dgm:presLayoutVars>
      </dgm:prSet>
      <dgm:spPr/>
    </dgm:pt>
    <dgm:pt modelId="{BDD197AE-6A82-4EB6-BBC7-661EBE75252C}" type="pres">
      <dgm:prSet presAssocID="{77DEC210-D051-4B5A-8C28-B140CBC01818}" presName="hierRoot1" presStyleCnt="0"/>
      <dgm:spPr/>
    </dgm:pt>
    <dgm:pt modelId="{E4D98D9E-3476-4412-818F-33FADCDB80C6}" type="pres">
      <dgm:prSet presAssocID="{77DEC210-D051-4B5A-8C28-B140CBC01818}" presName="composite" presStyleCnt="0"/>
      <dgm:spPr/>
    </dgm:pt>
    <dgm:pt modelId="{FE66C4D1-0BAF-4082-8292-7D06D5BE8371}" type="pres">
      <dgm:prSet presAssocID="{77DEC210-D051-4B5A-8C28-B140CBC01818}" presName="background" presStyleLbl="node0" presStyleIdx="0" presStyleCnt="1"/>
      <dgm:spPr/>
    </dgm:pt>
    <dgm:pt modelId="{63DA67A6-2312-4548-9386-D1434EDF8B33}" type="pres">
      <dgm:prSet presAssocID="{77DEC210-D051-4B5A-8C28-B140CBC01818}" presName="text" presStyleLbl="fgAcc0" presStyleIdx="0" presStyleCnt="1" custScaleX="327847" custScaleY="164275" custLinFactNeighborY="-69270">
        <dgm:presLayoutVars>
          <dgm:chPref val="3"/>
        </dgm:presLayoutVars>
      </dgm:prSet>
      <dgm:spPr/>
    </dgm:pt>
    <dgm:pt modelId="{238FF527-7355-40B5-91BD-2BB029121DAB}" type="pres">
      <dgm:prSet presAssocID="{77DEC210-D051-4B5A-8C28-B140CBC01818}" presName="hierChild2" presStyleCnt="0"/>
      <dgm:spPr/>
    </dgm:pt>
    <dgm:pt modelId="{0204D8D7-5A5E-4BF7-878C-9EA311D140D8}" type="pres">
      <dgm:prSet presAssocID="{691DC8C6-3713-4724-A0F1-7942E0FA4FFE}" presName="Name10" presStyleLbl="parChTrans1D2" presStyleIdx="0" presStyleCnt="2"/>
      <dgm:spPr/>
    </dgm:pt>
    <dgm:pt modelId="{90521733-D8AC-4812-8615-46BDAA1FCF8E}" type="pres">
      <dgm:prSet presAssocID="{00803CD7-A571-4D47-803E-35A46098B33B}" presName="hierRoot2" presStyleCnt="0"/>
      <dgm:spPr/>
    </dgm:pt>
    <dgm:pt modelId="{6FF118F8-72EB-4E10-8D53-E0B543FEFBAB}" type="pres">
      <dgm:prSet presAssocID="{00803CD7-A571-4D47-803E-35A46098B33B}" presName="composite2" presStyleCnt="0"/>
      <dgm:spPr/>
    </dgm:pt>
    <dgm:pt modelId="{2A6095B7-9630-4F44-8B59-005679394BDA}" type="pres">
      <dgm:prSet presAssocID="{00803CD7-A571-4D47-803E-35A46098B33B}" presName="background2" presStyleLbl="node2" presStyleIdx="0" presStyleCnt="2"/>
      <dgm:spPr/>
    </dgm:pt>
    <dgm:pt modelId="{CF52913E-F207-4AC2-8A6A-0027C3F6897E}" type="pres">
      <dgm:prSet presAssocID="{00803CD7-A571-4D47-803E-35A46098B33B}" presName="text2" presStyleLbl="fgAcc2" presStyleIdx="0" presStyleCnt="2" custScaleX="178826" custScaleY="140807">
        <dgm:presLayoutVars>
          <dgm:chPref val="3"/>
        </dgm:presLayoutVars>
      </dgm:prSet>
      <dgm:spPr/>
    </dgm:pt>
    <dgm:pt modelId="{39B479E0-C134-43A4-A95E-BDDE5B515A12}" type="pres">
      <dgm:prSet presAssocID="{00803CD7-A571-4D47-803E-35A46098B33B}" presName="hierChild3" presStyleCnt="0"/>
      <dgm:spPr/>
    </dgm:pt>
    <dgm:pt modelId="{4883394D-6522-435F-84FC-0497FF5671C1}" type="pres">
      <dgm:prSet presAssocID="{EF39ADA2-F260-4AAB-A5F9-97DDEFDECCE2}" presName="Name17" presStyleLbl="parChTrans1D3" presStyleIdx="0" presStyleCnt="4"/>
      <dgm:spPr/>
    </dgm:pt>
    <dgm:pt modelId="{80402EDA-EEBE-43AB-B6EA-A3CBEB15DDA5}" type="pres">
      <dgm:prSet presAssocID="{386F5598-8A1F-42C8-A8A9-3EFBEE9709CD}" presName="hierRoot3" presStyleCnt="0"/>
      <dgm:spPr/>
    </dgm:pt>
    <dgm:pt modelId="{1413D967-B8E2-483F-A87F-7714497D783B}" type="pres">
      <dgm:prSet presAssocID="{386F5598-8A1F-42C8-A8A9-3EFBEE9709CD}" presName="composite3" presStyleCnt="0"/>
      <dgm:spPr/>
    </dgm:pt>
    <dgm:pt modelId="{6BB8C7AD-6943-4CAE-B633-4C111277A44A}" type="pres">
      <dgm:prSet presAssocID="{386F5598-8A1F-42C8-A8A9-3EFBEE9709CD}" presName="background3" presStyleLbl="node3" presStyleIdx="0" presStyleCnt="4"/>
      <dgm:spPr/>
    </dgm:pt>
    <dgm:pt modelId="{52EB91F7-1C68-4588-A641-36F954058B17}" type="pres">
      <dgm:prSet presAssocID="{386F5598-8A1F-42C8-A8A9-3EFBEE9709CD}" presName="text3" presStyleLbl="fgAcc3" presStyleIdx="0" presStyleCnt="4" custScaleX="134119" custScaleY="117340" custLinFactNeighborY="21592">
        <dgm:presLayoutVars>
          <dgm:chPref val="3"/>
        </dgm:presLayoutVars>
      </dgm:prSet>
      <dgm:spPr/>
    </dgm:pt>
    <dgm:pt modelId="{D01EEDE8-83CA-43A7-A035-2FE35FE410AE}" type="pres">
      <dgm:prSet presAssocID="{386F5598-8A1F-42C8-A8A9-3EFBEE9709CD}" presName="hierChild4" presStyleCnt="0"/>
      <dgm:spPr/>
    </dgm:pt>
    <dgm:pt modelId="{C4F80789-FBE5-4A6A-8F5C-41CF27F23166}" type="pres">
      <dgm:prSet presAssocID="{7A5999E1-9AC9-4C63-BB46-DAF2E1AE1E67}" presName="Name23" presStyleLbl="parChTrans1D4" presStyleIdx="0" presStyleCnt="12"/>
      <dgm:spPr/>
    </dgm:pt>
    <dgm:pt modelId="{728407A7-EF29-4006-BE10-0BE210B128B8}" type="pres">
      <dgm:prSet presAssocID="{DA3DACF8-36C6-4471-82BC-5A1BF88FBF31}" presName="hierRoot4" presStyleCnt="0"/>
      <dgm:spPr/>
    </dgm:pt>
    <dgm:pt modelId="{D4216889-BBF4-4C5D-9E09-D0992AE05B8A}" type="pres">
      <dgm:prSet presAssocID="{DA3DACF8-36C6-4471-82BC-5A1BF88FBF31}" presName="composite4" presStyleCnt="0"/>
      <dgm:spPr/>
    </dgm:pt>
    <dgm:pt modelId="{4BA4F850-F086-4AA7-9065-048542B668F3}" type="pres">
      <dgm:prSet presAssocID="{DA3DACF8-36C6-4471-82BC-5A1BF88FBF31}" presName="background4" presStyleLbl="node4" presStyleIdx="0" presStyleCnt="12"/>
      <dgm:spPr/>
    </dgm:pt>
    <dgm:pt modelId="{217BB01D-514B-4095-8330-608060C98DB0}" type="pres">
      <dgm:prSet presAssocID="{DA3DACF8-36C6-4471-82BC-5A1BF88FBF31}" presName="text4" presStyleLbl="fgAcc4" presStyleIdx="0" presStyleCnt="12" custScaleX="85317" custScaleY="117340" custLinFactNeighborY="74289">
        <dgm:presLayoutVars>
          <dgm:chPref val="3"/>
        </dgm:presLayoutVars>
      </dgm:prSet>
      <dgm:spPr/>
    </dgm:pt>
    <dgm:pt modelId="{CE12EF9F-58CF-495C-ACD7-46479E81F3E5}" type="pres">
      <dgm:prSet presAssocID="{DA3DACF8-36C6-4471-82BC-5A1BF88FBF31}" presName="hierChild5" presStyleCnt="0"/>
      <dgm:spPr/>
    </dgm:pt>
    <dgm:pt modelId="{4F50D3B1-9B3A-4E99-96F3-EF40990555BD}" type="pres">
      <dgm:prSet presAssocID="{E89ED0C0-D2F3-44C5-A8C9-84D20E6F8BE3}" presName="Name23" presStyleLbl="parChTrans1D4" presStyleIdx="1" presStyleCnt="12"/>
      <dgm:spPr/>
    </dgm:pt>
    <dgm:pt modelId="{82B31F6E-D3D7-4151-ACF9-ED7B4BF81DC5}" type="pres">
      <dgm:prSet presAssocID="{462B7A3D-AED4-4E2A-9A7E-BF61DD224BD3}" presName="hierRoot4" presStyleCnt="0"/>
      <dgm:spPr/>
    </dgm:pt>
    <dgm:pt modelId="{B286A833-4C0E-4AA6-B87E-219DC01B2E62}" type="pres">
      <dgm:prSet presAssocID="{462B7A3D-AED4-4E2A-9A7E-BF61DD224BD3}" presName="composite4" presStyleCnt="0"/>
      <dgm:spPr/>
    </dgm:pt>
    <dgm:pt modelId="{E3634B55-2449-41AD-A11C-38D7C0612DCF}" type="pres">
      <dgm:prSet presAssocID="{462B7A3D-AED4-4E2A-9A7E-BF61DD224BD3}" presName="background4" presStyleLbl="node4" presStyleIdx="1" presStyleCnt="12"/>
      <dgm:spPr/>
    </dgm:pt>
    <dgm:pt modelId="{758DD171-8AAD-4EEE-86BA-E3C5AB85A51E}" type="pres">
      <dgm:prSet presAssocID="{462B7A3D-AED4-4E2A-9A7E-BF61DD224BD3}" presName="text4" presStyleLbl="fgAcc4" presStyleIdx="1" presStyleCnt="12" custScaleX="85317" custScaleY="117340" custLinFactNeighborX="747" custLinFactNeighborY="74289">
        <dgm:presLayoutVars>
          <dgm:chPref val="3"/>
        </dgm:presLayoutVars>
      </dgm:prSet>
      <dgm:spPr/>
    </dgm:pt>
    <dgm:pt modelId="{2803D7A1-980A-4447-AEF0-0DBDC4BB905B}" type="pres">
      <dgm:prSet presAssocID="{462B7A3D-AED4-4E2A-9A7E-BF61DD224BD3}" presName="hierChild5" presStyleCnt="0"/>
      <dgm:spPr/>
    </dgm:pt>
    <dgm:pt modelId="{4C046CB2-D6FA-4937-A544-CB55CD748573}" type="pres">
      <dgm:prSet presAssocID="{4F5F2DE4-6368-49BF-8FAF-B17771564A79}" presName="Name23" presStyleLbl="parChTrans1D4" presStyleIdx="2" presStyleCnt="12"/>
      <dgm:spPr/>
    </dgm:pt>
    <dgm:pt modelId="{E2E04709-3FF7-4F67-80C1-58F481351DE5}" type="pres">
      <dgm:prSet presAssocID="{58A13D18-920A-4171-BCB8-77FD436711C1}" presName="hierRoot4" presStyleCnt="0"/>
      <dgm:spPr/>
    </dgm:pt>
    <dgm:pt modelId="{6E7635D3-04BE-4AA4-98CA-2DB99B8F2911}" type="pres">
      <dgm:prSet presAssocID="{58A13D18-920A-4171-BCB8-77FD436711C1}" presName="composite4" presStyleCnt="0"/>
      <dgm:spPr/>
    </dgm:pt>
    <dgm:pt modelId="{6B13758C-DC17-4B4E-86EA-06F00CA352A9}" type="pres">
      <dgm:prSet presAssocID="{58A13D18-920A-4171-BCB8-77FD436711C1}" presName="background4" presStyleLbl="node4" presStyleIdx="2" presStyleCnt="12"/>
      <dgm:spPr/>
    </dgm:pt>
    <dgm:pt modelId="{DD6C28C7-3E1C-4A12-9D43-EB26F09DE6F2}" type="pres">
      <dgm:prSet presAssocID="{58A13D18-920A-4171-BCB8-77FD436711C1}" presName="text4" presStyleLbl="fgAcc4" presStyleIdx="2" presStyleCnt="12" custScaleX="85317" custScaleY="117340" custLinFactNeighborX="747" custLinFactNeighborY="74289">
        <dgm:presLayoutVars>
          <dgm:chPref val="3"/>
        </dgm:presLayoutVars>
      </dgm:prSet>
      <dgm:spPr/>
    </dgm:pt>
    <dgm:pt modelId="{B1CC0571-331D-4458-88D9-905586996244}" type="pres">
      <dgm:prSet presAssocID="{58A13D18-920A-4171-BCB8-77FD436711C1}" presName="hierChild5" presStyleCnt="0"/>
      <dgm:spPr/>
    </dgm:pt>
    <dgm:pt modelId="{7DD56072-984B-4238-8DBE-EDD5186781C0}" type="pres">
      <dgm:prSet presAssocID="{FFAD4AE1-CAA5-49CA-BD8C-DFFA4FB9E186}" presName="Name17" presStyleLbl="parChTrans1D3" presStyleIdx="1" presStyleCnt="4"/>
      <dgm:spPr/>
    </dgm:pt>
    <dgm:pt modelId="{25A0B9AB-E040-48B5-B810-5C714DAF2265}" type="pres">
      <dgm:prSet presAssocID="{CAB118A3-CE4E-487C-81AB-BB32930FFA30}" presName="hierRoot3" presStyleCnt="0"/>
      <dgm:spPr/>
    </dgm:pt>
    <dgm:pt modelId="{DC0B246B-4E08-407C-A5F8-92A18EA0B9E9}" type="pres">
      <dgm:prSet presAssocID="{CAB118A3-CE4E-487C-81AB-BB32930FFA30}" presName="composite3" presStyleCnt="0"/>
      <dgm:spPr/>
    </dgm:pt>
    <dgm:pt modelId="{5DA7A8D3-FD1F-4C86-8EE8-CB7F5548C2F6}" type="pres">
      <dgm:prSet presAssocID="{CAB118A3-CE4E-487C-81AB-BB32930FFA30}" presName="background3" presStyleLbl="node3" presStyleIdx="1" presStyleCnt="4"/>
      <dgm:spPr/>
    </dgm:pt>
    <dgm:pt modelId="{3E5EE9C9-113D-4EA6-BDE6-4FA5D0A69601}" type="pres">
      <dgm:prSet presAssocID="{CAB118A3-CE4E-487C-81AB-BB32930FFA30}" presName="text3" presStyleLbl="fgAcc3" presStyleIdx="1" presStyleCnt="4" custScaleX="134119" custScaleY="117340" custLinFactNeighborY="21592">
        <dgm:presLayoutVars>
          <dgm:chPref val="3"/>
        </dgm:presLayoutVars>
      </dgm:prSet>
      <dgm:spPr/>
    </dgm:pt>
    <dgm:pt modelId="{C8B55764-9E6F-48C7-AE79-21B805A3A312}" type="pres">
      <dgm:prSet presAssocID="{CAB118A3-CE4E-487C-81AB-BB32930FFA30}" presName="hierChild4" presStyleCnt="0"/>
      <dgm:spPr/>
    </dgm:pt>
    <dgm:pt modelId="{01C1013A-E4F8-4ADD-8241-45862BFE8328}" type="pres">
      <dgm:prSet presAssocID="{E6EB206E-1104-4FFA-B2D3-E6A8E815DA95}" presName="Name23" presStyleLbl="parChTrans1D4" presStyleIdx="3" presStyleCnt="12"/>
      <dgm:spPr/>
    </dgm:pt>
    <dgm:pt modelId="{6D429615-5419-4E0F-B86C-86FD2399A46D}" type="pres">
      <dgm:prSet presAssocID="{5AADC4A9-4853-4D1F-BC23-84B11CC16F5F}" presName="hierRoot4" presStyleCnt="0"/>
      <dgm:spPr/>
    </dgm:pt>
    <dgm:pt modelId="{4A52D4D7-D497-41DA-B4BD-02ACB0CBE248}" type="pres">
      <dgm:prSet presAssocID="{5AADC4A9-4853-4D1F-BC23-84B11CC16F5F}" presName="composite4" presStyleCnt="0"/>
      <dgm:spPr/>
    </dgm:pt>
    <dgm:pt modelId="{2D219685-92C9-4054-9ED2-DD3C0641D76A}" type="pres">
      <dgm:prSet presAssocID="{5AADC4A9-4853-4D1F-BC23-84B11CC16F5F}" presName="background4" presStyleLbl="node4" presStyleIdx="3" presStyleCnt="12"/>
      <dgm:spPr/>
    </dgm:pt>
    <dgm:pt modelId="{8A59BC05-8B18-46A4-A008-43D4CB0E7664}" type="pres">
      <dgm:prSet presAssocID="{5AADC4A9-4853-4D1F-BC23-84B11CC16F5F}" presName="text4" presStyleLbl="fgAcc4" presStyleIdx="3" presStyleCnt="12" custScaleX="85317" custScaleY="117340" custLinFactNeighborX="747" custLinFactNeighborY="74289">
        <dgm:presLayoutVars>
          <dgm:chPref val="3"/>
        </dgm:presLayoutVars>
      </dgm:prSet>
      <dgm:spPr/>
    </dgm:pt>
    <dgm:pt modelId="{2A25CA6D-9BEF-4205-86F7-165E5AFAA07B}" type="pres">
      <dgm:prSet presAssocID="{5AADC4A9-4853-4D1F-BC23-84B11CC16F5F}" presName="hierChild5" presStyleCnt="0"/>
      <dgm:spPr/>
    </dgm:pt>
    <dgm:pt modelId="{72780CF2-CD2A-4DC9-83AC-74B0D26E6A2A}" type="pres">
      <dgm:prSet presAssocID="{D25FDAD0-398A-4B47-8723-E8836812ECBD}" presName="Name23" presStyleLbl="parChTrans1D4" presStyleIdx="4" presStyleCnt="12"/>
      <dgm:spPr/>
    </dgm:pt>
    <dgm:pt modelId="{39976C74-FF89-4035-8649-57833A9C26AE}" type="pres">
      <dgm:prSet presAssocID="{33FB2E9C-4AD0-4A6A-B187-168AA2FE3552}" presName="hierRoot4" presStyleCnt="0"/>
      <dgm:spPr/>
    </dgm:pt>
    <dgm:pt modelId="{CD510F1C-68CC-4AA0-8675-2A34A960A9ED}" type="pres">
      <dgm:prSet presAssocID="{33FB2E9C-4AD0-4A6A-B187-168AA2FE3552}" presName="composite4" presStyleCnt="0"/>
      <dgm:spPr/>
    </dgm:pt>
    <dgm:pt modelId="{F12AA07C-CA0E-4FB7-9F21-E88C6E043C1E}" type="pres">
      <dgm:prSet presAssocID="{33FB2E9C-4AD0-4A6A-B187-168AA2FE3552}" presName="background4" presStyleLbl="node4" presStyleIdx="4" presStyleCnt="12"/>
      <dgm:spPr/>
    </dgm:pt>
    <dgm:pt modelId="{AB050A1C-2DD1-4741-9C00-C21816FCCC70}" type="pres">
      <dgm:prSet presAssocID="{33FB2E9C-4AD0-4A6A-B187-168AA2FE3552}" presName="text4" presStyleLbl="fgAcc4" presStyleIdx="4" presStyleCnt="12" custScaleX="85317" custScaleY="117340" custLinFactNeighborX="747" custLinFactNeighborY="74289">
        <dgm:presLayoutVars>
          <dgm:chPref val="3"/>
        </dgm:presLayoutVars>
      </dgm:prSet>
      <dgm:spPr/>
    </dgm:pt>
    <dgm:pt modelId="{D0BEE661-9DB8-4F94-A478-BC463F1ED263}" type="pres">
      <dgm:prSet presAssocID="{33FB2E9C-4AD0-4A6A-B187-168AA2FE3552}" presName="hierChild5" presStyleCnt="0"/>
      <dgm:spPr/>
    </dgm:pt>
    <dgm:pt modelId="{1DC6C3CD-DB2D-4D9E-BEB8-5886B8B0C9EB}" type="pres">
      <dgm:prSet presAssocID="{AA7F830F-E37D-459D-8D97-DD48CDF7C085}" presName="Name23" presStyleLbl="parChTrans1D4" presStyleIdx="5" presStyleCnt="12"/>
      <dgm:spPr/>
    </dgm:pt>
    <dgm:pt modelId="{AF644590-3350-4F36-BC4D-91A66C958044}" type="pres">
      <dgm:prSet presAssocID="{FF897826-1785-4ADA-9094-EB71635ABEF8}" presName="hierRoot4" presStyleCnt="0"/>
      <dgm:spPr/>
    </dgm:pt>
    <dgm:pt modelId="{4B9AFBB7-22DD-4222-928A-7800C6CBAE1F}" type="pres">
      <dgm:prSet presAssocID="{FF897826-1785-4ADA-9094-EB71635ABEF8}" presName="composite4" presStyleCnt="0"/>
      <dgm:spPr/>
    </dgm:pt>
    <dgm:pt modelId="{7DF770BB-276E-4CC4-9FF3-7A3A07B496C1}" type="pres">
      <dgm:prSet presAssocID="{FF897826-1785-4ADA-9094-EB71635ABEF8}" presName="background4" presStyleLbl="node4" presStyleIdx="5" presStyleCnt="12"/>
      <dgm:spPr/>
    </dgm:pt>
    <dgm:pt modelId="{22BBA3EF-D016-40FF-A445-85F097537EF3}" type="pres">
      <dgm:prSet presAssocID="{FF897826-1785-4ADA-9094-EB71635ABEF8}" presName="text4" presStyleLbl="fgAcc4" presStyleIdx="5" presStyleCnt="12" custScaleX="85317" custScaleY="117340" custLinFactNeighborX="747" custLinFactNeighborY="74289">
        <dgm:presLayoutVars>
          <dgm:chPref val="3"/>
        </dgm:presLayoutVars>
      </dgm:prSet>
      <dgm:spPr/>
    </dgm:pt>
    <dgm:pt modelId="{0A9AF6CC-37A9-4F24-BF06-CC254545F254}" type="pres">
      <dgm:prSet presAssocID="{FF897826-1785-4ADA-9094-EB71635ABEF8}" presName="hierChild5" presStyleCnt="0"/>
      <dgm:spPr/>
    </dgm:pt>
    <dgm:pt modelId="{F9D56033-9F18-4A4E-AB9F-747757143386}" type="pres">
      <dgm:prSet presAssocID="{152B6F6F-A621-4D49-B71F-DCDF4A171A7D}" presName="Name10" presStyleLbl="parChTrans1D2" presStyleIdx="1" presStyleCnt="2"/>
      <dgm:spPr/>
    </dgm:pt>
    <dgm:pt modelId="{A3D3444C-30D6-4965-BE74-C5E8AEA92943}" type="pres">
      <dgm:prSet presAssocID="{C42C0EC7-21C1-4939-99DC-F1BE82255475}" presName="hierRoot2" presStyleCnt="0"/>
      <dgm:spPr/>
    </dgm:pt>
    <dgm:pt modelId="{94DBFD2B-2D7A-4CBE-8344-500530E12DD2}" type="pres">
      <dgm:prSet presAssocID="{C42C0EC7-21C1-4939-99DC-F1BE82255475}" presName="composite2" presStyleCnt="0"/>
      <dgm:spPr/>
    </dgm:pt>
    <dgm:pt modelId="{248C61B1-ED00-4CE9-A989-37CE2231002A}" type="pres">
      <dgm:prSet presAssocID="{C42C0EC7-21C1-4939-99DC-F1BE82255475}" presName="background2" presStyleLbl="node2" presStyleIdx="1" presStyleCnt="2"/>
      <dgm:spPr/>
    </dgm:pt>
    <dgm:pt modelId="{6C6A8D17-8100-4E86-B47A-EEEA835D6AF3}" type="pres">
      <dgm:prSet presAssocID="{C42C0EC7-21C1-4939-99DC-F1BE82255475}" presName="text2" presStyleLbl="fgAcc2" presStyleIdx="1" presStyleCnt="2" custScaleX="178826" custScaleY="140807">
        <dgm:presLayoutVars>
          <dgm:chPref val="3"/>
        </dgm:presLayoutVars>
      </dgm:prSet>
      <dgm:spPr/>
    </dgm:pt>
    <dgm:pt modelId="{1770A564-4A12-4971-B504-F58DD3AEB005}" type="pres">
      <dgm:prSet presAssocID="{C42C0EC7-21C1-4939-99DC-F1BE82255475}" presName="hierChild3" presStyleCnt="0"/>
      <dgm:spPr/>
    </dgm:pt>
    <dgm:pt modelId="{579F4635-A525-403A-B0CE-FC823A5E0BB6}" type="pres">
      <dgm:prSet presAssocID="{C82AADBE-6ABA-4D7B-9197-0333E61C1B8B}" presName="Name17" presStyleLbl="parChTrans1D3" presStyleIdx="2" presStyleCnt="4"/>
      <dgm:spPr/>
    </dgm:pt>
    <dgm:pt modelId="{DFE4478A-7FAF-43AA-BFFE-123CA52ECD66}" type="pres">
      <dgm:prSet presAssocID="{18A25238-EFB7-486A-A487-054A9723AC87}" presName="hierRoot3" presStyleCnt="0"/>
      <dgm:spPr/>
    </dgm:pt>
    <dgm:pt modelId="{5FBF4490-80D6-42C7-9C08-603E87BD1423}" type="pres">
      <dgm:prSet presAssocID="{18A25238-EFB7-486A-A487-054A9723AC87}" presName="composite3" presStyleCnt="0"/>
      <dgm:spPr/>
    </dgm:pt>
    <dgm:pt modelId="{416C9EEF-4AA8-4832-98C7-04E63821068C}" type="pres">
      <dgm:prSet presAssocID="{18A25238-EFB7-486A-A487-054A9723AC87}" presName="background3" presStyleLbl="node3" presStyleIdx="2" presStyleCnt="4"/>
      <dgm:spPr/>
    </dgm:pt>
    <dgm:pt modelId="{84E186E9-11F5-4D4E-AA1D-6A0D06A371E0}" type="pres">
      <dgm:prSet presAssocID="{18A25238-EFB7-486A-A487-054A9723AC87}" presName="text3" presStyleLbl="fgAcc3" presStyleIdx="2" presStyleCnt="4" custScaleX="134119" custScaleY="117340" custLinFactNeighborY="21592">
        <dgm:presLayoutVars>
          <dgm:chPref val="3"/>
        </dgm:presLayoutVars>
      </dgm:prSet>
      <dgm:spPr/>
    </dgm:pt>
    <dgm:pt modelId="{BE4B6609-2BAF-400B-8AA3-AB51772EE75E}" type="pres">
      <dgm:prSet presAssocID="{18A25238-EFB7-486A-A487-054A9723AC87}" presName="hierChild4" presStyleCnt="0"/>
      <dgm:spPr/>
    </dgm:pt>
    <dgm:pt modelId="{0BEA320D-71BE-46C5-B716-6DD1798ECB2B}" type="pres">
      <dgm:prSet presAssocID="{9A1BFCFD-982B-4949-8D26-12043EEB141A}" presName="Name23" presStyleLbl="parChTrans1D4" presStyleIdx="6" presStyleCnt="12"/>
      <dgm:spPr/>
    </dgm:pt>
    <dgm:pt modelId="{56A8114B-70DE-4429-94A9-BE5B8F23A3C6}" type="pres">
      <dgm:prSet presAssocID="{99843023-FC12-4D92-B1F6-10AF99EBD4A6}" presName="hierRoot4" presStyleCnt="0"/>
      <dgm:spPr/>
    </dgm:pt>
    <dgm:pt modelId="{1E1BA7BB-712D-4BE8-8AC5-3F54241A03F3}" type="pres">
      <dgm:prSet presAssocID="{99843023-FC12-4D92-B1F6-10AF99EBD4A6}" presName="composite4" presStyleCnt="0"/>
      <dgm:spPr/>
    </dgm:pt>
    <dgm:pt modelId="{31958590-B58C-40E2-9DFC-447FB5F8BBA4}" type="pres">
      <dgm:prSet presAssocID="{99843023-FC12-4D92-B1F6-10AF99EBD4A6}" presName="background4" presStyleLbl="node4" presStyleIdx="6" presStyleCnt="12"/>
      <dgm:spPr/>
    </dgm:pt>
    <dgm:pt modelId="{47A56100-5D3F-43E4-AD34-1A5DF05B8D40}" type="pres">
      <dgm:prSet presAssocID="{99843023-FC12-4D92-B1F6-10AF99EBD4A6}" presName="text4" presStyleLbl="fgAcc4" presStyleIdx="6" presStyleCnt="12" custScaleX="85317" custScaleY="117340" custLinFactNeighborX="747" custLinFactNeighborY="74223">
        <dgm:presLayoutVars>
          <dgm:chPref val="3"/>
        </dgm:presLayoutVars>
      </dgm:prSet>
      <dgm:spPr/>
    </dgm:pt>
    <dgm:pt modelId="{657C08A3-93CD-4F86-AB1E-EAE7BBC10F9F}" type="pres">
      <dgm:prSet presAssocID="{99843023-FC12-4D92-B1F6-10AF99EBD4A6}" presName="hierChild5" presStyleCnt="0"/>
      <dgm:spPr/>
    </dgm:pt>
    <dgm:pt modelId="{874EA204-DEA4-427C-AEFD-E955148166E0}" type="pres">
      <dgm:prSet presAssocID="{396A2BD0-42D9-4D21-A356-C20EF21DA2A7}" presName="Name23" presStyleLbl="parChTrans1D4" presStyleIdx="7" presStyleCnt="12"/>
      <dgm:spPr/>
    </dgm:pt>
    <dgm:pt modelId="{8AB00013-5C81-4C22-85E6-67691C7C9C22}" type="pres">
      <dgm:prSet presAssocID="{140DCEBD-4D56-43A3-8C2A-0672F32282BB}" presName="hierRoot4" presStyleCnt="0"/>
      <dgm:spPr/>
    </dgm:pt>
    <dgm:pt modelId="{1B96BBE3-F237-498D-A182-329340D68FB8}" type="pres">
      <dgm:prSet presAssocID="{140DCEBD-4D56-43A3-8C2A-0672F32282BB}" presName="composite4" presStyleCnt="0"/>
      <dgm:spPr/>
    </dgm:pt>
    <dgm:pt modelId="{42B17BAB-3FD5-496B-937B-67C6DB171574}" type="pres">
      <dgm:prSet presAssocID="{140DCEBD-4D56-43A3-8C2A-0672F32282BB}" presName="background4" presStyleLbl="node4" presStyleIdx="7" presStyleCnt="12"/>
      <dgm:spPr/>
    </dgm:pt>
    <dgm:pt modelId="{6882D11A-F0CA-4995-A1A1-A3538A3A4BFB}" type="pres">
      <dgm:prSet presAssocID="{140DCEBD-4D56-43A3-8C2A-0672F32282BB}" presName="text4" presStyleLbl="fgAcc4" presStyleIdx="7" presStyleCnt="12" custScaleX="85317" custScaleY="117340" custLinFactNeighborX="747" custLinFactNeighborY="74223">
        <dgm:presLayoutVars>
          <dgm:chPref val="3"/>
        </dgm:presLayoutVars>
      </dgm:prSet>
      <dgm:spPr/>
    </dgm:pt>
    <dgm:pt modelId="{593E3A7F-758C-42F8-9041-651862F3EED7}" type="pres">
      <dgm:prSet presAssocID="{140DCEBD-4D56-43A3-8C2A-0672F32282BB}" presName="hierChild5" presStyleCnt="0"/>
      <dgm:spPr/>
    </dgm:pt>
    <dgm:pt modelId="{562C012E-0DC6-4F70-B353-AEDA8B14ADB9}" type="pres">
      <dgm:prSet presAssocID="{CD87EC61-8E79-44F6-AF15-5D1F2CD9F49B}" presName="Name23" presStyleLbl="parChTrans1D4" presStyleIdx="8" presStyleCnt="12"/>
      <dgm:spPr/>
    </dgm:pt>
    <dgm:pt modelId="{CFD64BA7-7810-4B8F-951E-D6A8C0B82AE1}" type="pres">
      <dgm:prSet presAssocID="{D8C98D07-8956-4E23-9145-F55919BB0087}" presName="hierRoot4" presStyleCnt="0"/>
      <dgm:spPr/>
    </dgm:pt>
    <dgm:pt modelId="{716E8A61-C94F-4921-A397-D610C539A55A}" type="pres">
      <dgm:prSet presAssocID="{D8C98D07-8956-4E23-9145-F55919BB0087}" presName="composite4" presStyleCnt="0"/>
      <dgm:spPr/>
    </dgm:pt>
    <dgm:pt modelId="{06116979-55B2-4473-A745-A239CF226955}" type="pres">
      <dgm:prSet presAssocID="{D8C98D07-8956-4E23-9145-F55919BB0087}" presName="background4" presStyleLbl="node4" presStyleIdx="8" presStyleCnt="12"/>
      <dgm:spPr/>
    </dgm:pt>
    <dgm:pt modelId="{A6771A70-E60A-4C3A-BD71-7E9F8DF4E1F9}" type="pres">
      <dgm:prSet presAssocID="{D8C98D07-8956-4E23-9145-F55919BB0087}" presName="text4" presStyleLbl="fgAcc4" presStyleIdx="8" presStyleCnt="12" custScaleX="85317" custScaleY="117340" custLinFactNeighborX="747" custLinFactNeighborY="74223">
        <dgm:presLayoutVars>
          <dgm:chPref val="3"/>
        </dgm:presLayoutVars>
      </dgm:prSet>
      <dgm:spPr/>
    </dgm:pt>
    <dgm:pt modelId="{343CDB90-1092-4910-A075-93D79CC71EE7}" type="pres">
      <dgm:prSet presAssocID="{D8C98D07-8956-4E23-9145-F55919BB0087}" presName="hierChild5" presStyleCnt="0"/>
      <dgm:spPr/>
    </dgm:pt>
    <dgm:pt modelId="{8AA76F78-7B5B-4EEF-8A42-C26EE01F4E99}" type="pres">
      <dgm:prSet presAssocID="{469EAA74-80DF-4CC3-9CCE-A97F6AD39800}" presName="Name17" presStyleLbl="parChTrans1D3" presStyleIdx="3" presStyleCnt="4"/>
      <dgm:spPr/>
    </dgm:pt>
    <dgm:pt modelId="{1B0C0F65-10E4-4E2B-BFC5-313EBE659A0B}" type="pres">
      <dgm:prSet presAssocID="{E07E1D75-DF9D-43FB-8818-2EA941AC7F06}" presName="hierRoot3" presStyleCnt="0"/>
      <dgm:spPr/>
    </dgm:pt>
    <dgm:pt modelId="{1FEE7D0C-FDFA-4B55-A2C2-C0677F2E4F6F}" type="pres">
      <dgm:prSet presAssocID="{E07E1D75-DF9D-43FB-8818-2EA941AC7F06}" presName="composite3" presStyleCnt="0"/>
      <dgm:spPr/>
    </dgm:pt>
    <dgm:pt modelId="{CD9AD9B4-0C22-4746-8661-F8018BDD1F9A}" type="pres">
      <dgm:prSet presAssocID="{E07E1D75-DF9D-43FB-8818-2EA941AC7F06}" presName="background3" presStyleLbl="node3" presStyleIdx="3" presStyleCnt="4"/>
      <dgm:spPr/>
    </dgm:pt>
    <dgm:pt modelId="{CE58313D-3047-44EE-8FC2-BD722C86C1E3}" type="pres">
      <dgm:prSet presAssocID="{E07E1D75-DF9D-43FB-8818-2EA941AC7F06}" presName="text3" presStyleLbl="fgAcc3" presStyleIdx="3" presStyleCnt="4" custScaleX="134119" custScaleY="117340" custLinFactNeighborY="21592">
        <dgm:presLayoutVars>
          <dgm:chPref val="3"/>
        </dgm:presLayoutVars>
      </dgm:prSet>
      <dgm:spPr/>
    </dgm:pt>
    <dgm:pt modelId="{9976BFBA-0D37-4454-994F-9F8EDA50394F}" type="pres">
      <dgm:prSet presAssocID="{E07E1D75-DF9D-43FB-8818-2EA941AC7F06}" presName="hierChild4" presStyleCnt="0"/>
      <dgm:spPr/>
    </dgm:pt>
    <dgm:pt modelId="{0D76633C-EF42-452C-971C-502A5803611E}" type="pres">
      <dgm:prSet presAssocID="{B2E10587-71AE-433A-B256-762CC3633A61}" presName="Name23" presStyleLbl="parChTrans1D4" presStyleIdx="9" presStyleCnt="12"/>
      <dgm:spPr/>
    </dgm:pt>
    <dgm:pt modelId="{436E47D3-A4B4-4CCC-810B-34E7EEA978BD}" type="pres">
      <dgm:prSet presAssocID="{D2AC0096-9B2A-4FB9-A4F2-7E9FD03CE094}" presName="hierRoot4" presStyleCnt="0"/>
      <dgm:spPr/>
    </dgm:pt>
    <dgm:pt modelId="{B5B2DBE7-EDB5-4C5B-A6A1-E794D7799681}" type="pres">
      <dgm:prSet presAssocID="{D2AC0096-9B2A-4FB9-A4F2-7E9FD03CE094}" presName="composite4" presStyleCnt="0"/>
      <dgm:spPr/>
    </dgm:pt>
    <dgm:pt modelId="{3636A0C1-3B5A-42D0-BDB3-869A13B79BFF}" type="pres">
      <dgm:prSet presAssocID="{D2AC0096-9B2A-4FB9-A4F2-7E9FD03CE094}" presName="background4" presStyleLbl="node4" presStyleIdx="9" presStyleCnt="12"/>
      <dgm:spPr/>
    </dgm:pt>
    <dgm:pt modelId="{EE044903-464C-4572-B6A8-D5F1B1412B42}" type="pres">
      <dgm:prSet presAssocID="{D2AC0096-9B2A-4FB9-A4F2-7E9FD03CE094}" presName="text4" presStyleLbl="fgAcc4" presStyleIdx="9" presStyleCnt="12" custScaleX="85317" custScaleY="117340" custLinFactNeighborX="747" custLinFactNeighborY="74289">
        <dgm:presLayoutVars>
          <dgm:chPref val="3"/>
        </dgm:presLayoutVars>
      </dgm:prSet>
      <dgm:spPr/>
    </dgm:pt>
    <dgm:pt modelId="{2A038509-9BE5-4C1E-B66C-F64442C38727}" type="pres">
      <dgm:prSet presAssocID="{D2AC0096-9B2A-4FB9-A4F2-7E9FD03CE094}" presName="hierChild5" presStyleCnt="0"/>
      <dgm:spPr/>
    </dgm:pt>
    <dgm:pt modelId="{603386B1-ED1D-4CFD-9D9A-C60EDBE5828B}" type="pres">
      <dgm:prSet presAssocID="{1F5F0B3A-44DE-4831-A5C3-12608CC47F51}" presName="Name23" presStyleLbl="parChTrans1D4" presStyleIdx="10" presStyleCnt="12"/>
      <dgm:spPr/>
    </dgm:pt>
    <dgm:pt modelId="{6FE9BAD3-DA19-432C-BB9E-C9AEAC40D093}" type="pres">
      <dgm:prSet presAssocID="{9AED60A7-B507-4162-A1A1-84D1AA615037}" presName="hierRoot4" presStyleCnt="0"/>
      <dgm:spPr/>
    </dgm:pt>
    <dgm:pt modelId="{37670EC4-BE1F-4DD6-A910-919B19209968}" type="pres">
      <dgm:prSet presAssocID="{9AED60A7-B507-4162-A1A1-84D1AA615037}" presName="composite4" presStyleCnt="0"/>
      <dgm:spPr/>
    </dgm:pt>
    <dgm:pt modelId="{D50CD6CF-F048-4935-8D47-640BF331726C}" type="pres">
      <dgm:prSet presAssocID="{9AED60A7-B507-4162-A1A1-84D1AA615037}" presName="background4" presStyleLbl="node4" presStyleIdx="10" presStyleCnt="12"/>
      <dgm:spPr/>
    </dgm:pt>
    <dgm:pt modelId="{8DDA2758-11EC-4341-A90C-7BFD277FE7BF}" type="pres">
      <dgm:prSet presAssocID="{9AED60A7-B507-4162-A1A1-84D1AA615037}" presName="text4" presStyleLbl="fgAcc4" presStyleIdx="10" presStyleCnt="12" custScaleX="85317" custScaleY="117340" custLinFactNeighborX="747" custLinFactNeighborY="74289">
        <dgm:presLayoutVars>
          <dgm:chPref val="3"/>
        </dgm:presLayoutVars>
      </dgm:prSet>
      <dgm:spPr/>
    </dgm:pt>
    <dgm:pt modelId="{32A6857F-3C3B-49FD-9F1C-28B186D4F6B8}" type="pres">
      <dgm:prSet presAssocID="{9AED60A7-B507-4162-A1A1-84D1AA615037}" presName="hierChild5" presStyleCnt="0"/>
      <dgm:spPr/>
    </dgm:pt>
    <dgm:pt modelId="{ACC435B7-ED3D-432A-9D4B-0555C313DB4D}" type="pres">
      <dgm:prSet presAssocID="{F0FFBCE7-04F6-4FCB-BED2-99405D82B8FA}" presName="Name23" presStyleLbl="parChTrans1D4" presStyleIdx="11" presStyleCnt="12"/>
      <dgm:spPr/>
    </dgm:pt>
    <dgm:pt modelId="{BEECBAD8-5F63-43CD-A7BF-F1035402AA28}" type="pres">
      <dgm:prSet presAssocID="{D964D50B-9C63-4E65-9869-803C1B4812A9}" presName="hierRoot4" presStyleCnt="0"/>
      <dgm:spPr/>
    </dgm:pt>
    <dgm:pt modelId="{6353A84C-32FF-48B7-9D02-2A5440EF0F7A}" type="pres">
      <dgm:prSet presAssocID="{D964D50B-9C63-4E65-9869-803C1B4812A9}" presName="composite4" presStyleCnt="0"/>
      <dgm:spPr/>
    </dgm:pt>
    <dgm:pt modelId="{164C8343-EDAB-4422-A50C-A890CAA02F7A}" type="pres">
      <dgm:prSet presAssocID="{D964D50B-9C63-4E65-9869-803C1B4812A9}" presName="background4" presStyleLbl="node4" presStyleIdx="11" presStyleCnt="12"/>
      <dgm:spPr/>
    </dgm:pt>
    <dgm:pt modelId="{DA8BC515-B80A-4DB0-B2FA-10529478E793}" type="pres">
      <dgm:prSet presAssocID="{D964D50B-9C63-4E65-9869-803C1B4812A9}" presName="text4" presStyleLbl="fgAcc4" presStyleIdx="11" presStyleCnt="12" custScaleX="85317" custScaleY="117340" custLinFactNeighborX="747" custLinFactNeighborY="74289">
        <dgm:presLayoutVars>
          <dgm:chPref val="3"/>
        </dgm:presLayoutVars>
      </dgm:prSet>
      <dgm:spPr/>
    </dgm:pt>
    <dgm:pt modelId="{208FA898-BEA3-445D-A58C-F7E8BC642C78}" type="pres">
      <dgm:prSet presAssocID="{D964D50B-9C63-4E65-9869-803C1B4812A9}" presName="hierChild5" presStyleCnt="0"/>
      <dgm:spPr/>
    </dgm:pt>
  </dgm:ptLst>
  <dgm:cxnLst>
    <dgm:cxn modelId="{1791C302-0E57-4449-9670-804EE4F0BB04}" srcId="{18A25238-EFB7-486A-A487-054A9723AC87}" destId="{140DCEBD-4D56-43A3-8C2A-0672F32282BB}" srcOrd="1" destOrd="0" parTransId="{396A2BD0-42D9-4D21-A356-C20EF21DA2A7}" sibTransId="{62877631-6E20-49DD-A03D-EB48FE3A1F22}"/>
    <dgm:cxn modelId="{EA9DF502-E4F2-4DD9-AF62-4AF5C77A3C06}" srcId="{C42C0EC7-21C1-4939-99DC-F1BE82255475}" destId="{18A25238-EFB7-486A-A487-054A9723AC87}" srcOrd="0" destOrd="0" parTransId="{C82AADBE-6ABA-4D7B-9197-0333E61C1B8B}" sibTransId="{10820148-77E9-45D9-B10F-6F0B08AAF681}"/>
    <dgm:cxn modelId="{D0695303-76C4-4650-9B14-F441E57365F2}" type="presOf" srcId="{99843023-FC12-4D92-B1F6-10AF99EBD4A6}" destId="{47A56100-5D3F-43E4-AD34-1A5DF05B8D40}" srcOrd="0" destOrd="0" presId="urn:microsoft.com/office/officeart/2005/8/layout/hierarchy1"/>
    <dgm:cxn modelId="{01E3BB03-ADE0-4E54-99CD-F1E5AAB89A7B}" type="presOf" srcId="{1F5F0B3A-44DE-4831-A5C3-12608CC47F51}" destId="{603386B1-ED1D-4CFD-9D9A-C60EDBE5828B}" srcOrd="0" destOrd="0" presId="urn:microsoft.com/office/officeart/2005/8/layout/hierarchy1"/>
    <dgm:cxn modelId="{4AF93B04-5222-4B04-9FD0-653F2A2E3CB2}" type="presOf" srcId="{A6120BEC-666E-40A8-AE2B-A3E9350D282C}" destId="{7C32491D-C407-4607-B523-CF11ADC617E6}" srcOrd="0" destOrd="0" presId="urn:microsoft.com/office/officeart/2005/8/layout/hierarchy1"/>
    <dgm:cxn modelId="{7B68FB06-03E1-4DD5-91E5-09076A1A24DD}" type="presOf" srcId="{18A25238-EFB7-486A-A487-054A9723AC87}" destId="{84E186E9-11F5-4D4E-AA1D-6A0D06A371E0}" srcOrd="0" destOrd="0" presId="urn:microsoft.com/office/officeart/2005/8/layout/hierarchy1"/>
    <dgm:cxn modelId="{1382570A-F784-4A47-BDD7-4C31DFAC20AC}" type="presOf" srcId="{462B7A3D-AED4-4E2A-9A7E-BF61DD224BD3}" destId="{758DD171-8AAD-4EEE-86BA-E3C5AB85A51E}" srcOrd="0" destOrd="0" presId="urn:microsoft.com/office/officeart/2005/8/layout/hierarchy1"/>
    <dgm:cxn modelId="{70A3DB0A-0E7F-4D34-9A35-68CEA92A27A0}" type="presOf" srcId="{E89ED0C0-D2F3-44C5-A8C9-84D20E6F8BE3}" destId="{4F50D3B1-9B3A-4E99-96F3-EF40990555BD}" srcOrd="0" destOrd="0" presId="urn:microsoft.com/office/officeart/2005/8/layout/hierarchy1"/>
    <dgm:cxn modelId="{B348AF0C-B1E4-401A-A46B-513D94F650C8}" type="presOf" srcId="{469EAA74-80DF-4CC3-9CCE-A97F6AD39800}" destId="{8AA76F78-7B5B-4EEF-8A42-C26EE01F4E99}" srcOrd="0" destOrd="0" presId="urn:microsoft.com/office/officeart/2005/8/layout/hierarchy1"/>
    <dgm:cxn modelId="{9F381710-A97E-4C63-A3C2-9E5CC4A10FB1}" type="presOf" srcId="{152B6F6F-A621-4D49-B71F-DCDF4A171A7D}" destId="{F9D56033-9F18-4A4E-AB9F-747757143386}" srcOrd="0" destOrd="0" presId="urn:microsoft.com/office/officeart/2005/8/layout/hierarchy1"/>
    <dgm:cxn modelId="{DE22A511-B17F-4137-8136-11A2F5274844}" type="presOf" srcId="{77DEC210-D051-4B5A-8C28-B140CBC01818}" destId="{63DA67A6-2312-4548-9386-D1434EDF8B33}" srcOrd="0" destOrd="0" presId="urn:microsoft.com/office/officeart/2005/8/layout/hierarchy1"/>
    <dgm:cxn modelId="{6A817115-E466-459F-96B7-EBECA02160F3}" srcId="{E07E1D75-DF9D-43FB-8818-2EA941AC7F06}" destId="{D2AC0096-9B2A-4FB9-A4F2-7E9FD03CE094}" srcOrd="0" destOrd="0" parTransId="{B2E10587-71AE-433A-B256-762CC3633A61}" sibTransId="{83FC134E-9645-4D4C-B973-DF550041B57D}"/>
    <dgm:cxn modelId="{441EE717-83D1-4F90-B2E1-21E005908D61}" type="presOf" srcId="{D964D50B-9C63-4E65-9869-803C1B4812A9}" destId="{DA8BC515-B80A-4DB0-B2FA-10529478E793}" srcOrd="0" destOrd="0" presId="urn:microsoft.com/office/officeart/2005/8/layout/hierarchy1"/>
    <dgm:cxn modelId="{D6353C1D-A18E-457A-B601-52DE15C5B637}" srcId="{77DEC210-D051-4B5A-8C28-B140CBC01818}" destId="{00803CD7-A571-4D47-803E-35A46098B33B}" srcOrd="0" destOrd="0" parTransId="{691DC8C6-3713-4724-A0F1-7942E0FA4FFE}" sibTransId="{FA00FA88-21AF-4EBC-9185-702BC0E6BB01}"/>
    <dgm:cxn modelId="{A996DE1E-3DED-4B52-9C0C-7B31415B18E0}" type="presOf" srcId="{D25FDAD0-398A-4B47-8723-E8836812ECBD}" destId="{72780CF2-CD2A-4DC9-83AC-74B0D26E6A2A}" srcOrd="0" destOrd="0" presId="urn:microsoft.com/office/officeart/2005/8/layout/hierarchy1"/>
    <dgm:cxn modelId="{777D4B28-89C3-435A-A705-9A649068F903}" srcId="{CAB118A3-CE4E-487C-81AB-BB32930FFA30}" destId="{33FB2E9C-4AD0-4A6A-B187-168AA2FE3552}" srcOrd="1" destOrd="0" parTransId="{D25FDAD0-398A-4B47-8723-E8836812ECBD}" sibTransId="{D70996C9-3D8B-4DE9-9D14-9BC5418C1FEA}"/>
    <dgm:cxn modelId="{5C7D1531-A7D4-4497-B534-49B0DAF0F598}" srcId="{18A25238-EFB7-486A-A487-054A9723AC87}" destId="{D8C98D07-8956-4E23-9145-F55919BB0087}" srcOrd="2" destOrd="0" parTransId="{CD87EC61-8E79-44F6-AF15-5D1F2CD9F49B}" sibTransId="{98927D34-5858-4BB0-86B8-B1A080A0898B}"/>
    <dgm:cxn modelId="{BB810835-1F3E-4B8E-9A9A-E1E40FA849CE}" type="presOf" srcId="{DA3DACF8-36C6-4471-82BC-5A1BF88FBF31}" destId="{217BB01D-514B-4095-8330-608060C98DB0}" srcOrd="0" destOrd="0" presId="urn:microsoft.com/office/officeart/2005/8/layout/hierarchy1"/>
    <dgm:cxn modelId="{05121736-9A80-4111-A3EC-80DFB293D460}" srcId="{386F5598-8A1F-42C8-A8A9-3EFBEE9709CD}" destId="{462B7A3D-AED4-4E2A-9A7E-BF61DD224BD3}" srcOrd="1" destOrd="0" parTransId="{E89ED0C0-D2F3-44C5-A8C9-84D20E6F8BE3}" sibTransId="{27D1327A-C2BF-4C18-835E-3A6744B5078D}"/>
    <dgm:cxn modelId="{9EF9FA3F-E943-48F7-BF4E-D2B5B07F4F59}" type="presOf" srcId="{396A2BD0-42D9-4D21-A356-C20EF21DA2A7}" destId="{874EA204-DEA4-427C-AEFD-E955148166E0}" srcOrd="0" destOrd="0" presId="urn:microsoft.com/office/officeart/2005/8/layout/hierarchy1"/>
    <dgm:cxn modelId="{135AC15B-8FC4-4188-8428-C0FE724DAB99}" type="presOf" srcId="{FF897826-1785-4ADA-9094-EB71635ABEF8}" destId="{22BBA3EF-D016-40FF-A445-85F097537EF3}" srcOrd="0" destOrd="0" presId="urn:microsoft.com/office/officeart/2005/8/layout/hierarchy1"/>
    <dgm:cxn modelId="{6D5E265C-4448-445D-8EE0-00AC951E4937}" type="presOf" srcId="{9AED60A7-B507-4162-A1A1-84D1AA615037}" destId="{8DDA2758-11EC-4341-A90C-7BFD277FE7BF}" srcOrd="0" destOrd="0" presId="urn:microsoft.com/office/officeart/2005/8/layout/hierarchy1"/>
    <dgm:cxn modelId="{B189875C-F0D5-4737-9BC5-C5C3B19ED85D}" type="presOf" srcId="{E6EB206E-1104-4FFA-B2D3-E6A8E815DA95}" destId="{01C1013A-E4F8-4ADD-8241-45862BFE8328}" srcOrd="0" destOrd="0" presId="urn:microsoft.com/office/officeart/2005/8/layout/hierarchy1"/>
    <dgm:cxn modelId="{B771375E-839E-4984-B769-5F5DFEC74147}" srcId="{18A25238-EFB7-486A-A487-054A9723AC87}" destId="{99843023-FC12-4D92-B1F6-10AF99EBD4A6}" srcOrd="0" destOrd="0" parTransId="{9A1BFCFD-982B-4949-8D26-12043EEB141A}" sibTransId="{D6C76365-A608-4573-85B2-0689A51324FE}"/>
    <dgm:cxn modelId="{4ACC6463-E85A-4AC3-84E0-B9669BD21810}" srcId="{E07E1D75-DF9D-43FB-8818-2EA941AC7F06}" destId="{D964D50B-9C63-4E65-9869-803C1B4812A9}" srcOrd="2" destOrd="0" parTransId="{F0FFBCE7-04F6-4FCB-BED2-99405D82B8FA}" sibTransId="{CDE2EB9E-B899-495B-81F3-7F24D2D2EB7D}"/>
    <dgm:cxn modelId="{91DFCB64-A06F-472E-BB1D-3B8F61821480}" srcId="{386F5598-8A1F-42C8-A8A9-3EFBEE9709CD}" destId="{58A13D18-920A-4171-BCB8-77FD436711C1}" srcOrd="2" destOrd="0" parTransId="{4F5F2DE4-6368-49BF-8FAF-B17771564A79}" sibTransId="{E8852E02-ACA1-4C60-A0B5-A8D239F58926}"/>
    <dgm:cxn modelId="{9FBA2D46-E5E6-4FB4-B0E0-E91BF18AC0C9}" type="presOf" srcId="{4F5F2DE4-6368-49BF-8FAF-B17771564A79}" destId="{4C046CB2-D6FA-4937-A544-CB55CD748573}" srcOrd="0" destOrd="0" presId="urn:microsoft.com/office/officeart/2005/8/layout/hierarchy1"/>
    <dgm:cxn modelId="{11D86A46-6FEE-49B4-99E9-EFDC80E3B548}" srcId="{386F5598-8A1F-42C8-A8A9-3EFBEE9709CD}" destId="{DA3DACF8-36C6-4471-82BC-5A1BF88FBF31}" srcOrd="0" destOrd="0" parTransId="{7A5999E1-9AC9-4C63-BB46-DAF2E1AE1E67}" sibTransId="{56F69C40-A66C-4591-8F7B-4B88C20F5895}"/>
    <dgm:cxn modelId="{E057346A-B601-41E0-A51A-857895D9FC37}" type="presOf" srcId="{00803CD7-A571-4D47-803E-35A46098B33B}" destId="{CF52913E-F207-4AC2-8A6A-0027C3F6897E}" srcOrd="0" destOrd="0" presId="urn:microsoft.com/office/officeart/2005/8/layout/hierarchy1"/>
    <dgm:cxn modelId="{680B0B74-07B1-47DD-A606-AB5C012FE606}" srcId="{77DEC210-D051-4B5A-8C28-B140CBC01818}" destId="{C42C0EC7-21C1-4939-99DC-F1BE82255475}" srcOrd="1" destOrd="0" parTransId="{152B6F6F-A621-4D49-B71F-DCDF4A171A7D}" sibTransId="{DC3FE78C-9399-4844-AF0D-19990061F5EC}"/>
    <dgm:cxn modelId="{75F85D56-A1A7-44BC-B0F1-5C87B1D309E7}" type="presOf" srcId="{5AADC4A9-4853-4D1F-BC23-84B11CC16F5F}" destId="{8A59BC05-8B18-46A4-A008-43D4CB0E7664}" srcOrd="0" destOrd="0" presId="urn:microsoft.com/office/officeart/2005/8/layout/hierarchy1"/>
    <dgm:cxn modelId="{E1D56756-CE6F-4D8D-A9E4-54A0B55C96C4}" type="presOf" srcId="{9A1BFCFD-982B-4949-8D26-12043EEB141A}" destId="{0BEA320D-71BE-46C5-B716-6DD1798ECB2B}" srcOrd="0" destOrd="0" presId="urn:microsoft.com/office/officeart/2005/8/layout/hierarchy1"/>
    <dgm:cxn modelId="{3C3A1457-0524-485E-90E3-C61DBEF705BE}" type="presOf" srcId="{D8C98D07-8956-4E23-9145-F55919BB0087}" destId="{A6771A70-E60A-4C3A-BD71-7E9F8DF4E1F9}" srcOrd="0" destOrd="0" presId="urn:microsoft.com/office/officeart/2005/8/layout/hierarchy1"/>
    <dgm:cxn modelId="{3B0AC459-07BC-41CB-8F64-76240F2F6B03}" type="presOf" srcId="{E07E1D75-DF9D-43FB-8818-2EA941AC7F06}" destId="{CE58313D-3047-44EE-8FC2-BD722C86C1E3}" srcOrd="0" destOrd="0" presId="urn:microsoft.com/office/officeart/2005/8/layout/hierarchy1"/>
    <dgm:cxn modelId="{0277B680-3EFE-4C34-94D3-C659F6406768}" type="presOf" srcId="{F0FFBCE7-04F6-4FCB-BED2-99405D82B8FA}" destId="{ACC435B7-ED3D-432A-9D4B-0555C313DB4D}" srcOrd="0" destOrd="0" presId="urn:microsoft.com/office/officeart/2005/8/layout/hierarchy1"/>
    <dgm:cxn modelId="{9178DF83-181A-4755-9514-A3D151D142A8}" type="presOf" srcId="{58A13D18-920A-4171-BCB8-77FD436711C1}" destId="{DD6C28C7-3E1C-4A12-9D43-EB26F09DE6F2}" srcOrd="0" destOrd="0" presId="urn:microsoft.com/office/officeart/2005/8/layout/hierarchy1"/>
    <dgm:cxn modelId="{E1690888-3B4D-484C-8ECD-4D25FA7FA167}" type="presOf" srcId="{B2E10587-71AE-433A-B256-762CC3633A61}" destId="{0D76633C-EF42-452C-971C-502A5803611E}" srcOrd="0" destOrd="0" presId="urn:microsoft.com/office/officeart/2005/8/layout/hierarchy1"/>
    <dgm:cxn modelId="{077B5E8C-5B5B-4E91-ADCE-B38472584D9A}" type="presOf" srcId="{C82AADBE-6ABA-4D7B-9197-0333E61C1B8B}" destId="{579F4635-A525-403A-B0CE-FC823A5E0BB6}" srcOrd="0" destOrd="0" presId="urn:microsoft.com/office/officeart/2005/8/layout/hierarchy1"/>
    <dgm:cxn modelId="{52DC0F8E-22B4-4FBB-82D3-564DE6307F4F}" type="presOf" srcId="{D2AC0096-9B2A-4FB9-A4F2-7E9FD03CE094}" destId="{EE044903-464C-4572-B6A8-D5F1B1412B42}" srcOrd="0" destOrd="0" presId="urn:microsoft.com/office/officeart/2005/8/layout/hierarchy1"/>
    <dgm:cxn modelId="{E4116C90-CB9F-416C-B916-FF6247FE489B}" srcId="{CAB118A3-CE4E-487C-81AB-BB32930FFA30}" destId="{5AADC4A9-4853-4D1F-BC23-84B11CC16F5F}" srcOrd="0" destOrd="0" parTransId="{E6EB206E-1104-4FFA-B2D3-E6A8E815DA95}" sibTransId="{DCCB488F-7A56-4AF5-872A-5E5B1A9B8A2A}"/>
    <dgm:cxn modelId="{51855194-EDEE-450E-A1C3-0A3DB6DCBA6C}" type="presOf" srcId="{7A5999E1-9AC9-4C63-BB46-DAF2E1AE1E67}" destId="{C4F80789-FBE5-4A6A-8F5C-41CF27F23166}" srcOrd="0" destOrd="0" presId="urn:microsoft.com/office/officeart/2005/8/layout/hierarchy1"/>
    <dgm:cxn modelId="{8D13E594-5959-4F9C-A104-64BC81CDDCFF}" type="presOf" srcId="{386F5598-8A1F-42C8-A8A9-3EFBEE9709CD}" destId="{52EB91F7-1C68-4588-A641-36F954058B17}" srcOrd="0" destOrd="0" presId="urn:microsoft.com/office/officeart/2005/8/layout/hierarchy1"/>
    <dgm:cxn modelId="{0DB2C098-CD5F-4DEF-8DEE-DEA3C4AFBB4B}" type="presOf" srcId="{EF39ADA2-F260-4AAB-A5F9-97DDEFDECCE2}" destId="{4883394D-6522-435F-84FC-0497FF5671C1}" srcOrd="0" destOrd="0" presId="urn:microsoft.com/office/officeart/2005/8/layout/hierarchy1"/>
    <dgm:cxn modelId="{7318CBA3-7FDB-426D-B1BA-9759DA3D9791}" srcId="{C42C0EC7-21C1-4939-99DC-F1BE82255475}" destId="{E07E1D75-DF9D-43FB-8818-2EA941AC7F06}" srcOrd="1" destOrd="0" parTransId="{469EAA74-80DF-4CC3-9CCE-A97F6AD39800}" sibTransId="{3D9F3A00-5CEC-4D28-8EB5-4BBC6F673759}"/>
    <dgm:cxn modelId="{9AE0A6A5-0B16-4FC7-A889-0193561AEF21}" srcId="{CAB118A3-CE4E-487C-81AB-BB32930FFA30}" destId="{FF897826-1785-4ADA-9094-EB71635ABEF8}" srcOrd="2" destOrd="0" parTransId="{AA7F830F-E37D-459D-8D97-DD48CDF7C085}" sibTransId="{B1EEB66A-CD0E-465F-808A-FCEEDC81D501}"/>
    <dgm:cxn modelId="{D5566EA8-8E4E-4CF2-A077-812DCA16BB61}" type="presOf" srcId="{691DC8C6-3713-4724-A0F1-7942E0FA4FFE}" destId="{0204D8D7-5A5E-4BF7-878C-9EA311D140D8}" srcOrd="0" destOrd="0" presId="urn:microsoft.com/office/officeart/2005/8/layout/hierarchy1"/>
    <dgm:cxn modelId="{B5E3EBA8-8C1C-4838-9207-566D40B7EB98}" type="presOf" srcId="{FFAD4AE1-CAA5-49CA-BD8C-DFFA4FB9E186}" destId="{7DD56072-984B-4238-8DBE-EDD5186781C0}" srcOrd="0" destOrd="0" presId="urn:microsoft.com/office/officeart/2005/8/layout/hierarchy1"/>
    <dgm:cxn modelId="{D0B9A4AC-FF28-40FA-801D-06C14DE8192B}" srcId="{00803CD7-A571-4D47-803E-35A46098B33B}" destId="{386F5598-8A1F-42C8-A8A9-3EFBEE9709CD}" srcOrd="0" destOrd="0" parTransId="{EF39ADA2-F260-4AAB-A5F9-97DDEFDECCE2}" sibTransId="{EC126BD4-3835-481E-9C99-FF76F78852C5}"/>
    <dgm:cxn modelId="{8F97C8C1-EA58-46D9-982C-F906C32769A2}" type="presOf" srcId="{CAB118A3-CE4E-487C-81AB-BB32930FFA30}" destId="{3E5EE9C9-113D-4EA6-BDE6-4FA5D0A69601}" srcOrd="0" destOrd="0" presId="urn:microsoft.com/office/officeart/2005/8/layout/hierarchy1"/>
    <dgm:cxn modelId="{353CE2DE-1ACA-43FA-8534-113E0B90B5F8}" srcId="{E07E1D75-DF9D-43FB-8818-2EA941AC7F06}" destId="{9AED60A7-B507-4162-A1A1-84D1AA615037}" srcOrd="1" destOrd="0" parTransId="{1F5F0B3A-44DE-4831-A5C3-12608CC47F51}" sibTransId="{173CDF94-2702-41BD-BFE7-FD63BA8B74EC}"/>
    <dgm:cxn modelId="{62470EE9-36EA-402C-B749-6D94D69FE833}" type="presOf" srcId="{CD87EC61-8E79-44F6-AF15-5D1F2CD9F49B}" destId="{562C012E-0DC6-4F70-B353-AEDA8B14ADB9}" srcOrd="0" destOrd="0" presId="urn:microsoft.com/office/officeart/2005/8/layout/hierarchy1"/>
    <dgm:cxn modelId="{07D998EA-00FE-47D4-991B-0A2E688E94A7}" type="presOf" srcId="{AA7F830F-E37D-459D-8D97-DD48CDF7C085}" destId="{1DC6C3CD-DB2D-4D9E-BEB8-5886B8B0C9EB}" srcOrd="0" destOrd="0" presId="urn:microsoft.com/office/officeart/2005/8/layout/hierarchy1"/>
    <dgm:cxn modelId="{101E4AF0-F9BA-4145-A115-B8F54A14807E}" type="presOf" srcId="{140DCEBD-4D56-43A3-8C2A-0672F32282BB}" destId="{6882D11A-F0CA-4995-A1A1-A3538A3A4BFB}" srcOrd="0" destOrd="0" presId="urn:microsoft.com/office/officeart/2005/8/layout/hierarchy1"/>
    <dgm:cxn modelId="{B25578F8-0987-4581-8C12-83132255373E}" type="presOf" srcId="{C42C0EC7-21C1-4939-99DC-F1BE82255475}" destId="{6C6A8D17-8100-4E86-B47A-EEEA835D6AF3}" srcOrd="0" destOrd="0" presId="urn:microsoft.com/office/officeart/2005/8/layout/hierarchy1"/>
    <dgm:cxn modelId="{5D462AFB-0C73-4C87-A708-086376438B8C}" type="presOf" srcId="{33FB2E9C-4AD0-4A6A-B187-168AA2FE3552}" destId="{AB050A1C-2DD1-4741-9C00-C21816FCCC70}" srcOrd="0" destOrd="0" presId="urn:microsoft.com/office/officeart/2005/8/layout/hierarchy1"/>
    <dgm:cxn modelId="{B9B0B8FD-8D6E-4582-9075-967B325C8FDC}" srcId="{00803CD7-A571-4D47-803E-35A46098B33B}" destId="{CAB118A3-CE4E-487C-81AB-BB32930FFA30}" srcOrd="1" destOrd="0" parTransId="{FFAD4AE1-CAA5-49CA-BD8C-DFFA4FB9E186}" sibTransId="{30C45839-3E07-44BA-841C-DD476A05F66E}"/>
    <dgm:cxn modelId="{EB35AFFF-406F-44C8-B35F-8B0EC3DF7660}" srcId="{A6120BEC-666E-40A8-AE2B-A3E9350D282C}" destId="{77DEC210-D051-4B5A-8C28-B140CBC01818}" srcOrd="0" destOrd="0" parTransId="{B1697280-B82E-45E2-A32D-A2D9ADE010E6}" sibTransId="{B7E39F6F-9448-4E2B-8727-F23479503331}"/>
    <dgm:cxn modelId="{CB9723DB-C815-4F3C-9C85-3094E6BC419B}" type="presParOf" srcId="{7C32491D-C407-4607-B523-CF11ADC617E6}" destId="{BDD197AE-6A82-4EB6-BBC7-661EBE75252C}" srcOrd="0" destOrd="0" presId="urn:microsoft.com/office/officeart/2005/8/layout/hierarchy1"/>
    <dgm:cxn modelId="{B2E1C082-01EA-4E68-B6CE-9264D05EF7F3}" type="presParOf" srcId="{BDD197AE-6A82-4EB6-BBC7-661EBE75252C}" destId="{E4D98D9E-3476-4412-818F-33FADCDB80C6}" srcOrd="0" destOrd="0" presId="urn:microsoft.com/office/officeart/2005/8/layout/hierarchy1"/>
    <dgm:cxn modelId="{9E72AA18-E505-4A25-9C31-BB981AC48FB7}" type="presParOf" srcId="{E4D98D9E-3476-4412-818F-33FADCDB80C6}" destId="{FE66C4D1-0BAF-4082-8292-7D06D5BE8371}" srcOrd="0" destOrd="0" presId="urn:microsoft.com/office/officeart/2005/8/layout/hierarchy1"/>
    <dgm:cxn modelId="{A5834BBE-AA12-4342-89CE-7C8EEA61B5B6}" type="presParOf" srcId="{E4D98D9E-3476-4412-818F-33FADCDB80C6}" destId="{63DA67A6-2312-4548-9386-D1434EDF8B33}" srcOrd="1" destOrd="0" presId="urn:microsoft.com/office/officeart/2005/8/layout/hierarchy1"/>
    <dgm:cxn modelId="{5F038E15-67A2-41CF-897A-5614765BE5A7}" type="presParOf" srcId="{BDD197AE-6A82-4EB6-BBC7-661EBE75252C}" destId="{238FF527-7355-40B5-91BD-2BB029121DAB}" srcOrd="1" destOrd="0" presId="urn:microsoft.com/office/officeart/2005/8/layout/hierarchy1"/>
    <dgm:cxn modelId="{2E33BF52-EC43-42FB-ACAD-739B466C60E6}" type="presParOf" srcId="{238FF527-7355-40B5-91BD-2BB029121DAB}" destId="{0204D8D7-5A5E-4BF7-878C-9EA311D140D8}" srcOrd="0" destOrd="0" presId="urn:microsoft.com/office/officeart/2005/8/layout/hierarchy1"/>
    <dgm:cxn modelId="{DB673BE0-E027-4423-9366-64AD42F1654B}" type="presParOf" srcId="{238FF527-7355-40B5-91BD-2BB029121DAB}" destId="{90521733-D8AC-4812-8615-46BDAA1FCF8E}" srcOrd="1" destOrd="0" presId="urn:microsoft.com/office/officeart/2005/8/layout/hierarchy1"/>
    <dgm:cxn modelId="{2B85EE69-942C-49B1-9CE6-ECC3EEEC526E}" type="presParOf" srcId="{90521733-D8AC-4812-8615-46BDAA1FCF8E}" destId="{6FF118F8-72EB-4E10-8D53-E0B543FEFBAB}" srcOrd="0" destOrd="0" presId="urn:microsoft.com/office/officeart/2005/8/layout/hierarchy1"/>
    <dgm:cxn modelId="{758E5D7F-85EB-4BA8-8325-9A3F07E04190}" type="presParOf" srcId="{6FF118F8-72EB-4E10-8D53-E0B543FEFBAB}" destId="{2A6095B7-9630-4F44-8B59-005679394BDA}" srcOrd="0" destOrd="0" presId="urn:microsoft.com/office/officeart/2005/8/layout/hierarchy1"/>
    <dgm:cxn modelId="{E55C7A8D-E3DF-4F10-8D54-5003EAA4638A}" type="presParOf" srcId="{6FF118F8-72EB-4E10-8D53-E0B543FEFBAB}" destId="{CF52913E-F207-4AC2-8A6A-0027C3F6897E}" srcOrd="1" destOrd="0" presId="urn:microsoft.com/office/officeart/2005/8/layout/hierarchy1"/>
    <dgm:cxn modelId="{FA763837-2D1A-437B-8589-8BFAEABAA1CF}" type="presParOf" srcId="{90521733-D8AC-4812-8615-46BDAA1FCF8E}" destId="{39B479E0-C134-43A4-A95E-BDDE5B515A12}" srcOrd="1" destOrd="0" presId="urn:microsoft.com/office/officeart/2005/8/layout/hierarchy1"/>
    <dgm:cxn modelId="{1C5D4A79-BADF-4531-AC59-74EA94F5AB2D}" type="presParOf" srcId="{39B479E0-C134-43A4-A95E-BDDE5B515A12}" destId="{4883394D-6522-435F-84FC-0497FF5671C1}" srcOrd="0" destOrd="0" presId="urn:microsoft.com/office/officeart/2005/8/layout/hierarchy1"/>
    <dgm:cxn modelId="{5495CEF9-E06F-4D85-8CBC-F337BBA90F1E}" type="presParOf" srcId="{39B479E0-C134-43A4-A95E-BDDE5B515A12}" destId="{80402EDA-EEBE-43AB-B6EA-A3CBEB15DDA5}" srcOrd="1" destOrd="0" presId="urn:microsoft.com/office/officeart/2005/8/layout/hierarchy1"/>
    <dgm:cxn modelId="{4302C52C-9329-4828-B708-201BECD6AB17}" type="presParOf" srcId="{80402EDA-EEBE-43AB-B6EA-A3CBEB15DDA5}" destId="{1413D967-B8E2-483F-A87F-7714497D783B}" srcOrd="0" destOrd="0" presId="urn:microsoft.com/office/officeart/2005/8/layout/hierarchy1"/>
    <dgm:cxn modelId="{7C75E169-769A-47AA-9A3C-DC43476AC87C}" type="presParOf" srcId="{1413D967-B8E2-483F-A87F-7714497D783B}" destId="{6BB8C7AD-6943-4CAE-B633-4C111277A44A}" srcOrd="0" destOrd="0" presId="urn:microsoft.com/office/officeart/2005/8/layout/hierarchy1"/>
    <dgm:cxn modelId="{3B2A3F59-5B1D-4A5F-9868-7FB8A30A7C03}" type="presParOf" srcId="{1413D967-B8E2-483F-A87F-7714497D783B}" destId="{52EB91F7-1C68-4588-A641-36F954058B17}" srcOrd="1" destOrd="0" presId="urn:microsoft.com/office/officeart/2005/8/layout/hierarchy1"/>
    <dgm:cxn modelId="{2CB360D7-24B1-484F-A2D9-70A40AB0D856}" type="presParOf" srcId="{80402EDA-EEBE-43AB-B6EA-A3CBEB15DDA5}" destId="{D01EEDE8-83CA-43A7-A035-2FE35FE410AE}" srcOrd="1" destOrd="0" presId="urn:microsoft.com/office/officeart/2005/8/layout/hierarchy1"/>
    <dgm:cxn modelId="{BCD350D8-8902-4C3A-A3DD-36B310F9A77A}" type="presParOf" srcId="{D01EEDE8-83CA-43A7-A035-2FE35FE410AE}" destId="{C4F80789-FBE5-4A6A-8F5C-41CF27F23166}" srcOrd="0" destOrd="0" presId="urn:microsoft.com/office/officeart/2005/8/layout/hierarchy1"/>
    <dgm:cxn modelId="{B40A909E-3488-4AF6-9463-90250E992285}" type="presParOf" srcId="{D01EEDE8-83CA-43A7-A035-2FE35FE410AE}" destId="{728407A7-EF29-4006-BE10-0BE210B128B8}" srcOrd="1" destOrd="0" presId="urn:microsoft.com/office/officeart/2005/8/layout/hierarchy1"/>
    <dgm:cxn modelId="{F9D0E8B6-1E4E-452F-8D17-C45182CB47A2}" type="presParOf" srcId="{728407A7-EF29-4006-BE10-0BE210B128B8}" destId="{D4216889-BBF4-4C5D-9E09-D0992AE05B8A}" srcOrd="0" destOrd="0" presId="urn:microsoft.com/office/officeart/2005/8/layout/hierarchy1"/>
    <dgm:cxn modelId="{787BDF80-E4A1-48B5-B7FA-742E93B515CF}" type="presParOf" srcId="{D4216889-BBF4-4C5D-9E09-D0992AE05B8A}" destId="{4BA4F850-F086-4AA7-9065-048542B668F3}" srcOrd="0" destOrd="0" presId="urn:microsoft.com/office/officeart/2005/8/layout/hierarchy1"/>
    <dgm:cxn modelId="{AC45813B-EED6-498F-845B-70C3F9521151}" type="presParOf" srcId="{D4216889-BBF4-4C5D-9E09-D0992AE05B8A}" destId="{217BB01D-514B-4095-8330-608060C98DB0}" srcOrd="1" destOrd="0" presId="urn:microsoft.com/office/officeart/2005/8/layout/hierarchy1"/>
    <dgm:cxn modelId="{BEEA10EF-D93A-4862-971D-0E993437848C}" type="presParOf" srcId="{728407A7-EF29-4006-BE10-0BE210B128B8}" destId="{CE12EF9F-58CF-495C-ACD7-46479E81F3E5}" srcOrd="1" destOrd="0" presId="urn:microsoft.com/office/officeart/2005/8/layout/hierarchy1"/>
    <dgm:cxn modelId="{9F3C4F7A-D6B2-472F-9760-D659CAC2EB2B}" type="presParOf" srcId="{D01EEDE8-83CA-43A7-A035-2FE35FE410AE}" destId="{4F50D3B1-9B3A-4E99-96F3-EF40990555BD}" srcOrd="2" destOrd="0" presId="urn:microsoft.com/office/officeart/2005/8/layout/hierarchy1"/>
    <dgm:cxn modelId="{3790CA59-75D6-41E8-89DB-2324BE695688}" type="presParOf" srcId="{D01EEDE8-83CA-43A7-A035-2FE35FE410AE}" destId="{82B31F6E-D3D7-4151-ACF9-ED7B4BF81DC5}" srcOrd="3" destOrd="0" presId="urn:microsoft.com/office/officeart/2005/8/layout/hierarchy1"/>
    <dgm:cxn modelId="{2ADE64D2-1C22-4686-A1D6-14E497E6CB3D}" type="presParOf" srcId="{82B31F6E-D3D7-4151-ACF9-ED7B4BF81DC5}" destId="{B286A833-4C0E-4AA6-B87E-219DC01B2E62}" srcOrd="0" destOrd="0" presId="urn:microsoft.com/office/officeart/2005/8/layout/hierarchy1"/>
    <dgm:cxn modelId="{0CDF2ADF-A3F1-4801-BAE4-7746D91D6B73}" type="presParOf" srcId="{B286A833-4C0E-4AA6-B87E-219DC01B2E62}" destId="{E3634B55-2449-41AD-A11C-38D7C0612DCF}" srcOrd="0" destOrd="0" presId="urn:microsoft.com/office/officeart/2005/8/layout/hierarchy1"/>
    <dgm:cxn modelId="{4EF9F85F-962E-4AAA-8055-6E5CAFB5A4DC}" type="presParOf" srcId="{B286A833-4C0E-4AA6-B87E-219DC01B2E62}" destId="{758DD171-8AAD-4EEE-86BA-E3C5AB85A51E}" srcOrd="1" destOrd="0" presId="urn:microsoft.com/office/officeart/2005/8/layout/hierarchy1"/>
    <dgm:cxn modelId="{75EF676D-CD97-41D1-B1FE-14387241A98A}" type="presParOf" srcId="{82B31F6E-D3D7-4151-ACF9-ED7B4BF81DC5}" destId="{2803D7A1-980A-4447-AEF0-0DBDC4BB905B}" srcOrd="1" destOrd="0" presId="urn:microsoft.com/office/officeart/2005/8/layout/hierarchy1"/>
    <dgm:cxn modelId="{D00F0280-CD4F-4CE7-B02A-BD33734AEB6A}" type="presParOf" srcId="{D01EEDE8-83CA-43A7-A035-2FE35FE410AE}" destId="{4C046CB2-D6FA-4937-A544-CB55CD748573}" srcOrd="4" destOrd="0" presId="urn:microsoft.com/office/officeart/2005/8/layout/hierarchy1"/>
    <dgm:cxn modelId="{EA713A75-F8F1-43F2-99FA-FEA755288FF9}" type="presParOf" srcId="{D01EEDE8-83CA-43A7-A035-2FE35FE410AE}" destId="{E2E04709-3FF7-4F67-80C1-58F481351DE5}" srcOrd="5" destOrd="0" presId="urn:microsoft.com/office/officeart/2005/8/layout/hierarchy1"/>
    <dgm:cxn modelId="{9AB77D2B-4FBC-4855-B651-6B7606B07863}" type="presParOf" srcId="{E2E04709-3FF7-4F67-80C1-58F481351DE5}" destId="{6E7635D3-04BE-4AA4-98CA-2DB99B8F2911}" srcOrd="0" destOrd="0" presId="urn:microsoft.com/office/officeart/2005/8/layout/hierarchy1"/>
    <dgm:cxn modelId="{04343EE5-781B-48CC-956C-07BF8AD86DBE}" type="presParOf" srcId="{6E7635D3-04BE-4AA4-98CA-2DB99B8F2911}" destId="{6B13758C-DC17-4B4E-86EA-06F00CA352A9}" srcOrd="0" destOrd="0" presId="urn:microsoft.com/office/officeart/2005/8/layout/hierarchy1"/>
    <dgm:cxn modelId="{BB80AFD0-34D3-4FD4-BF27-226D3843CE78}" type="presParOf" srcId="{6E7635D3-04BE-4AA4-98CA-2DB99B8F2911}" destId="{DD6C28C7-3E1C-4A12-9D43-EB26F09DE6F2}" srcOrd="1" destOrd="0" presId="urn:microsoft.com/office/officeart/2005/8/layout/hierarchy1"/>
    <dgm:cxn modelId="{7A6A65E9-3E5A-4B97-98DC-57BCAA7E18E2}" type="presParOf" srcId="{E2E04709-3FF7-4F67-80C1-58F481351DE5}" destId="{B1CC0571-331D-4458-88D9-905586996244}" srcOrd="1" destOrd="0" presId="urn:microsoft.com/office/officeart/2005/8/layout/hierarchy1"/>
    <dgm:cxn modelId="{20DA4BF2-B235-4F14-8E77-7844D2EDA986}" type="presParOf" srcId="{39B479E0-C134-43A4-A95E-BDDE5B515A12}" destId="{7DD56072-984B-4238-8DBE-EDD5186781C0}" srcOrd="2" destOrd="0" presId="urn:microsoft.com/office/officeart/2005/8/layout/hierarchy1"/>
    <dgm:cxn modelId="{0CF5C92D-DA0C-45C5-BC36-05C601464828}" type="presParOf" srcId="{39B479E0-C134-43A4-A95E-BDDE5B515A12}" destId="{25A0B9AB-E040-48B5-B810-5C714DAF2265}" srcOrd="3" destOrd="0" presId="urn:microsoft.com/office/officeart/2005/8/layout/hierarchy1"/>
    <dgm:cxn modelId="{BE5DB81C-5D6C-48D1-9BE5-E25882F4699C}" type="presParOf" srcId="{25A0B9AB-E040-48B5-B810-5C714DAF2265}" destId="{DC0B246B-4E08-407C-A5F8-92A18EA0B9E9}" srcOrd="0" destOrd="0" presId="urn:microsoft.com/office/officeart/2005/8/layout/hierarchy1"/>
    <dgm:cxn modelId="{1A40E98F-0BB5-4AF1-B102-D356B1C0B90F}" type="presParOf" srcId="{DC0B246B-4E08-407C-A5F8-92A18EA0B9E9}" destId="{5DA7A8D3-FD1F-4C86-8EE8-CB7F5548C2F6}" srcOrd="0" destOrd="0" presId="urn:microsoft.com/office/officeart/2005/8/layout/hierarchy1"/>
    <dgm:cxn modelId="{D794E989-C040-4A18-8B91-9CE138E89F1E}" type="presParOf" srcId="{DC0B246B-4E08-407C-A5F8-92A18EA0B9E9}" destId="{3E5EE9C9-113D-4EA6-BDE6-4FA5D0A69601}" srcOrd="1" destOrd="0" presId="urn:microsoft.com/office/officeart/2005/8/layout/hierarchy1"/>
    <dgm:cxn modelId="{13A40AFD-2636-46F7-83D5-34936D91DDA3}" type="presParOf" srcId="{25A0B9AB-E040-48B5-B810-5C714DAF2265}" destId="{C8B55764-9E6F-48C7-AE79-21B805A3A312}" srcOrd="1" destOrd="0" presId="urn:microsoft.com/office/officeart/2005/8/layout/hierarchy1"/>
    <dgm:cxn modelId="{74BD5A47-532A-4851-B2EA-03E448F1316B}" type="presParOf" srcId="{C8B55764-9E6F-48C7-AE79-21B805A3A312}" destId="{01C1013A-E4F8-4ADD-8241-45862BFE8328}" srcOrd="0" destOrd="0" presId="urn:microsoft.com/office/officeart/2005/8/layout/hierarchy1"/>
    <dgm:cxn modelId="{02C6DD8F-5B7B-4EE3-96E1-1CC892EB4F1D}" type="presParOf" srcId="{C8B55764-9E6F-48C7-AE79-21B805A3A312}" destId="{6D429615-5419-4E0F-B86C-86FD2399A46D}" srcOrd="1" destOrd="0" presId="urn:microsoft.com/office/officeart/2005/8/layout/hierarchy1"/>
    <dgm:cxn modelId="{AEADD088-9B85-46D8-9B7A-8E79CB7CAF38}" type="presParOf" srcId="{6D429615-5419-4E0F-B86C-86FD2399A46D}" destId="{4A52D4D7-D497-41DA-B4BD-02ACB0CBE248}" srcOrd="0" destOrd="0" presId="urn:microsoft.com/office/officeart/2005/8/layout/hierarchy1"/>
    <dgm:cxn modelId="{16AF2151-750F-4362-A8E6-A1686CE7FDB9}" type="presParOf" srcId="{4A52D4D7-D497-41DA-B4BD-02ACB0CBE248}" destId="{2D219685-92C9-4054-9ED2-DD3C0641D76A}" srcOrd="0" destOrd="0" presId="urn:microsoft.com/office/officeart/2005/8/layout/hierarchy1"/>
    <dgm:cxn modelId="{8A5581A8-84EE-4DA0-90B3-DBD458A516A4}" type="presParOf" srcId="{4A52D4D7-D497-41DA-B4BD-02ACB0CBE248}" destId="{8A59BC05-8B18-46A4-A008-43D4CB0E7664}" srcOrd="1" destOrd="0" presId="urn:microsoft.com/office/officeart/2005/8/layout/hierarchy1"/>
    <dgm:cxn modelId="{8E24D027-711D-4FA0-AA64-AD07B8A6E82C}" type="presParOf" srcId="{6D429615-5419-4E0F-B86C-86FD2399A46D}" destId="{2A25CA6D-9BEF-4205-86F7-165E5AFAA07B}" srcOrd="1" destOrd="0" presId="urn:microsoft.com/office/officeart/2005/8/layout/hierarchy1"/>
    <dgm:cxn modelId="{90DACD61-C981-451A-AD65-0D6873FAE9CA}" type="presParOf" srcId="{C8B55764-9E6F-48C7-AE79-21B805A3A312}" destId="{72780CF2-CD2A-4DC9-83AC-74B0D26E6A2A}" srcOrd="2" destOrd="0" presId="urn:microsoft.com/office/officeart/2005/8/layout/hierarchy1"/>
    <dgm:cxn modelId="{74F4445C-896E-49B5-9DC0-5E2EF48C5A80}" type="presParOf" srcId="{C8B55764-9E6F-48C7-AE79-21B805A3A312}" destId="{39976C74-FF89-4035-8649-57833A9C26AE}" srcOrd="3" destOrd="0" presId="urn:microsoft.com/office/officeart/2005/8/layout/hierarchy1"/>
    <dgm:cxn modelId="{52E8F705-FB46-46A8-8AE7-18678DE08089}" type="presParOf" srcId="{39976C74-FF89-4035-8649-57833A9C26AE}" destId="{CD510F1C-68CC-4AA0-8675-2A34A960A9ED}" srcOrd="0" destOrd="0" presId="urn:microsoft.com/office/officeart/2005/8/layout/hierarchy1"/>
    <dgm:cxn modelId="{CDB3ACEF-E8CD-44FF-83BE-178E534BE339}" type="presParOf" srcId="{CD510F1C-68CC-4AA0-8675-2A34A960A9ED}" destId="{F12AA07C-CA0E-4FB7-9F21-E88C6E043C1E}" srcOrd="0" destOrd="0" presId="urn:microsoft.com/office/officeart/2005/8/layout/hierarchy1"/>
    <dgm:cxn modelId="{7E364137-62A1-45F1-8E34-FEF44ABEAA3A}" type="presParOf" srcId="{CD510F1C-68CC-4AA0-8675-2A34A960A9ED}" destId="{AB050A1C-2DD1-4741-9C00-C21816FCCC70}" srcOrd="1" destOrd="0" presId="urn:microsoft.com/office/officeart/2005/8/layout/hierarchy1"/>
    <dgm:cxn modelId="{562DCDE3-27D9-4454-B45C-E91A78DC7909}" type="presParOf" srcId="{39976C74-FF89-4035-8649-57833A9C26AE}" destId="{D0BEE661-9DB8-4F94-A478-BC463F1ED263}" srcOrd="1" destOrd="0" presId="urn:microsoft.com/office/officeart/2005/8/layout/hierarchy1"/>
    <dgm:cxn modelId="{39E4D7FE-4D12-483C-8E14-02F52B900AB0}" type="presParOf" srcId="{C8B55764-9E6F-48C7-AE79-21B805A3A312}" destId="{1DC6C3CD-DB2D-4D9E-BEB8-5886B8B0C9EB}" srcOrd="4" destOrd="0" presId="urn:microsoft.com/office/officeart/2005/8/layout/hierarchy1"/>
    <dgm:cxn modelId="{94AFB838-3C6C-4CDD-857F-DB45884F07AC}" type="presParOf" srcId="{C8B55764-9E6F-48C7-AE79-21B805A3A312}" destId="{AF644590-3350-4F36-BC4D-91A66C958044}" srcOrd="5" destOrd="0" presId="urn:microsoft.com/office/officeart/2005/8/layout/hierarchy1"/>
    <dgm:cxn modelId="{A4A83179-D59C-4C4E-A990-B02738D7C256}" type="presParOf" srcId="{AF644590-3350-4F36-BC4D-91A66C958044}" destId="{4B9AFBB7-22DD-4222-928A-7800C6CBAE1F}" srcOrd="0" destOrd="0" presId="urn:microsoft.com/office/officeart/2005/8/layout/hierarchy1"/>
    <dgm:cxn modelId="{C63BB737-F7E0-483B-8E95-A390E5EDA057}" type="presParOf" srcId="{4B9AFBB7-22DD-4222-928A-7800C6CBAE1F}" destId="{7DF770BB-276E-4CC4-9FF3-7A3A07B496C1}" srcOrd="0" destOrd="0" presId="urn:microsoft.com/office/officeart/2005/8/layout/hierarchy1"/>
    <dgm:cxn modelId="{E08DE9F0-B4CE-49E6-8DFC-07454BAEDE35}" type="presParOf" srcId="{4B9AFBB7-22DD-4222-928A-7800C6CBAE1F}" destId="{22BBA3EF-D016-40FF-A445-85F097537EF3}" srcOrd="1" destOrd="0" presId="urn:microsoft.com/office/officeart/2005/8/layout/hierarchy1"/>
    <dgm:cxn modelId="{0A90934B-EFE5-405D-92AA-C90D1D407126}" type="presParOf" srcId="{AF644590-3350-4F36-BC4D-91A66C958044}" destId="{0A9AF6CC-37A9-4F24-BF06-CC254545F254}" srcOrd="1" destOrd="0" presId="urn:microsoft.com/office/officeart/2005/8/layout/hierarchy1"/>
    <dgm:cxn modelId="{02EE15A9-2A57-4B7B-88E8-C1E63F037F52}" type="presParOf" srcId="{238FF527-7355-40B5-91BD-2BB029121DAB}" destId="{F9D56033-9F18-4A4E-AB9F-747757143386}" srcOrd="2" destOrd="0" presId="urn:microsoft.com/office/officeart/2005/8/layout/hierarchy1"/>
    <dgm:cxn modelId="{8F488686-94B7-46AB-A4BC-AE399E89CE08}" type="presParOf" srcId="{238FF527-7355-40B5-91BD-2BB029121DAB}" destId="{A3D3444C-30D6-4965-BE74-C5E8AEA92943}" srcOrd="3" destOrd="0" presId="urn:microsoft.com/office/officeart/2005/8/layout/hierarchy1"/>
    <dgm:cxn modelId="{7E7F590C-E43B-42E5-987C-D472006FF2EB}" type="presParOf" srcId="{A3D3444C-30D6-4965-BE74-C5E8AEA92943}" destId="{94DBFD2B-2D7A-4CBE-8344-500530E12DD2}" srcOrd="0" destOrd="0" presId="urn:microsoft.com/office/officeart/2005/8/layout/hierarchy1"/>
    <dgm:cxn modelId="{EE58133A-A226-4A65-A145-ACB1F6FF0EE7}" type="presParOf" srcId="{94DBFD2B-2D7A-4CBE-8344-500530E12DD2}" destId="{248C61B1-ED00-4CE9-A989-37CE2231002A}" srcOrd="0" destOrd="0" presId="urn:microsoft.com/office/officeart/2005/8/layout/hierarchy1"/>
    <dgm:cxn modelId="{986CEAEB-D99A-4931-821B-1BD0D84A2BFF}" type="presParOf" srcId="{94DBFD2B-2D7A-4CBE-8344-500530E12DD2}" destId="{6C6A8D17-8100-4E86-B47A-EEEA835D6AF3}" srcOrd="1" destOrd="0" presId="urn:microsoft.com/office/officeart/2005/8/layout/hierarchy1"/>
    <dgm:cxn modelId="{BD0291F5-D8B6-4354-9E84-AE463157F655}" type="presParOf" srcId="{A3D3444C-30D6-4965-BE74-C5E8AEA92943}" destId="{1770A564-4A12-4971-B504-F58DD3AEB005}" srcOrd="1" destOrd="0" presId="urn:microsoft.com/office/officeart/2005/8/layout/hierarchy1"/>
    <dgm:cxn modelId="{78E8420F-286B-4A80-B3A7-F03D0914C93E}" type="presParOf" srcId="{1770A564-4A12-4971-B504-F58DD3AEB005}" destId="{579F4635-A525-403A-B0CE-FC823A5E0BB6}" srcOrd="0" destOrd="0" presId="urn:microsoft.com/office/officeart/2005/8/layout/hierarchy1"/>
    <dgm:cxn modelId="{58A1CB02-1BBF-4817-B89E-8FF275E5D851}" type="presParOf" srcId="{1770A564-4A12-4971-B504-F58DD3AEB005}" destId="{DFE4478A-7FAF-43AA-BFFE-123CA52ECD66}" srcOrd="1" destOrd="0" presId="urn:microsoft.com/office/officeart/2005/8/layout/hierarchy1"/>
    <dgm:cxn modelId="{0215A808-6B2A-49A8-A1C7-46D8A638B799}" type="presParOf" srcId="{DFE4478A-7FAF-43AA-BFFE-123CA52ECD66}" destId="{5FBF4490-80D6-42C7-9C08-603E87BD1423}" srcOrd="0" destOrd="0" presId="urn:microsoft.com/office/officeart/2005/8/layout/hierarchy1"/>
    <dgm:cxn modelId="{7B5781F3-6473-41B6-B270-0495C7C86C71}" type="presParOf" srcId="{5FBF4490-80D6-42C7-9C08-603E87BD1423}" destId="{416C9EEF-4AA8-4832-98C7-04E63821068C}" srcOrd="0" destOrd="0" presId="urn:microsoft.com/office/officeart/2005/8/layout/hierarchy1"/>
    <dgm:cxn modelId="{5D2E9B49-9C64-41B0-B7EA-B741EAB0C6A6}" type="presParOf" srcId="{5FBF4490-80D6-42C7-9C08-603E87BD1423}" destId="{84E186E9-11F5-4D4E-AA1D-6A0D06A371E0}" srcOrd="1" destOrd="0" presId="urn:microsoft.com/office/officeart/2005/8/layout/hierarchy1"/>
    <dgm:cxn modelId="{7C3BB3AB-1C16-48E1-A9F3-E9F1335D8F88}" type="presParOf" srcId="{DFE4478A-7FAF-43AA-BFFE-123CA52ECD66}" destId="{BE4B6609-2BAF-400B-8AA3-AB51772EE75E}" srcOrd="1" destOrd="0" presId="urn:microsoft.com/office/officeart/2005/8/layout/hierarchy1"/>
    <dgm:cxn modelId="{2E3CAC16-F7CA-48F9-B5DC-8D9B062DF25D}" type="presParOf" srcId="{BE4B6609-2BAF-400B-8AA3-AB51772EE75E}" destId="{0BEA320D-71BE-46C5-B716-6DD1798ECB2B}" srcOrd="0" destOrd="0" presId="urn:microsoft.com/office/officeart/2005/8/layout/hierarchy1"/>
    <dgm:cxn modelId="{9D0DC79B-09F7-4C89-AB16-999D886D0B9F}" type="presParOf" srcId="{BE4B6609-2BAF-400B-8AA3-AB51772EE75E}" destId="{56A8114B-70DE-4429-94A9-BE5B8F23A3C6}" srcOrd="1" destOrd="0" presId="urn:microsoft.com/office/officeart/2005/8/layout/hierarchy1"/>
    <dgm:cxn modelId="{4BB38D40-ABC1-4487-9B86-5034B21163D7}" type="presParOf" srcId="{56A8114B-70DE-4429-94A9-BE5B8F23A3C6}" destId="{1E1BA7BB-712D-4BE8-8AC5-3F54241A03F3}" srcOrd="0" destOrd="0" presId="urn:microsoft.com/office/officeart/2005/8/layout/hierarchy1"/>
    <dgm:cxn modelId="{17CBB94D-4E3B-4969-9BAA-CBCF0B6B0F45}" type="presParOf" srcId="{1E1BA7BB-712D-4BE8-8AC5-3F54241A03F3}" destId="{31958590-B58C-40E2-9DFC-447FB5F8BBA4}" srcOrd="0" destOrd="0" presId="urn:microsoft.com/office/officeart/2005/8/layout/hierarchy1"/>
    <dgm:cxn modelId="{734BCF84-170A-477D-8599-128A7E12E860}" type="presParOf" srcId="{1E1BA7BB-712D-4BE8-8AC5-3F54241A03F3}" destId="{47A56100-5D3F-43E4-AD34-1A5DF05B8D40}" srcOrd="1" destOrd="0" presId="urn:microsoft.com/office/officeart/2005/8/layout/hierarchy1"/>
    <dgm:cxn modelId="{EE052B54-80B6-4050-959B-AB28CC3AFD71}" type="presParOf" srcId="{56A8114B-70DE-4429-94A9-BE5B8F23A3C6}" destId="{657C08A3-93CD-4F86-AB1E-EAE7BBC10F9F}" srcOrd="1" destOrd="0" presId="urn:microsoft.com/office/officeart/2005/8/layout/hierarchy1"/>
    <dgm:cxn modelId="{6F00A47D-943D-4798-9A9E-41B03CC9CC46}" type="presParOf" srcId="{BE4B6609-2BAF-400B-8AA3-AB51772EE75E}" destId="{874EA204-DEA4-427C-AEFD-E955148166E0}" srcOrd="2" destOrd="0" presId="urn:microsoft.com/office/officeart/2005/8/layout/hierarchy1"/>
    <dgm:cxn modelId="{F9B5DDBF-5EC3-44DE-92FC-04922EE7AB23}" type="presParOf" srcId="{BE4B6609-2BAF-400B-8AA3-AB51772EE75E}" destId="{8AB00013-5C81-4C22-85E6-67691C7C9C22}" srcOrd="3" destOrd="0" presId="urn:microsoft.com/office/officeart/2005/8/layout/hierarchy1"/>
    <dgm:cxn modelId="{C19CA85F-26EB-4943-A8F6-294A17E58AC5}" type="presParOf" srcId="{8AB00013-5C81-4C22-85E6-67691C7C9C22}" destId="{1B96BBE3-F237-498D-A182-329340D68FB8}" srcOrd="0" destOrd="0" presId="urn:microsoft.com/office/officeart/2005/8/layout/hierarchy1"/>
    <dgm:cxn modelId="{77D85986-0CC0-4EE8-ADD0-4BA501A0A8A1}" type="presParOf" srcId="{1B96BBE3-F237-498D-A182-329340D68FB8}" destId="{42B17BAB-3FD5-496B-937B-67C6DB171574}" srcOrd="0" destOrd="0" presId="urn:microsoft.com/office/officeart/2005/8/layout/hierarchy1"/>
    <dgm:cxn modelId="{B05604A3-F4B5-4688-B9A9-9C7ECE4CEC9F}" type="presParOf" srcId="{1B96BBE3-F237-498D-A182-329340D68FB8}" destId="{6882D11A-F0CA-4995-A1A1-A3538A3A4BFB}" srcOrd="1" destOrd="0" presId="urn:microsoft.com/office/officeart/2005/8/layout/hierarchy1"/>
    <dgm:cxn modelId="{7CC16C64-1ADA-4AF5-A505-8232FDDB0527}" type="presParOf" srcId="{8AB00013-5C81-4C22-85E6-67691C7C9C22}" destId="{593E3A7F-758C-42F8-9041-651862F3EED7}" srcOrd="1" destOrd="0" presId="urn:microsoft.com/office/officeart/2005/8/layout/hierarchy1"/>
    <dgm:cxn modelId="{7267EB64-2EE0-4318-866E-D761141C7141}" type="presParOf" srcId="{BE4B6609-2BAF-400B-8AA3-AB51772EE75E}" destId="{562C012E-0DC6-4F70-B353-AEDA8B14ADB9}" srcOrd="4" destOrd="0" presId="urn:microsoft.com/office/officeart/2005/8/layout/hierarchy1"/>
    <dgm:cxn modelId="{C30C7524-0743-4751-B7F6-9A2144A4FC77}" type="presParOf" srcId="{BE4B6609-2BAF-400B-8AA3-AB51772EE75E}" destId="{CFD64BA7-7810-4B8F-951E-D6A8C0B82AE1}" srcOrd="5" destOrd="0" presId="urn:microsoft.com/office/officeart/2005/8/layout/hierarchy1"/>
    <dgm:cxn modelId="{E3FD3E8A-77AE-4682-8CA8-F20228B8EF5D}" type="presParOf" srcId="{CFD64BA7-7810-4B8F-951E-D6A8C0B82AE1}" destId="{716E8A61-C94F-4921-A397-D610C539A55A}" srcOrd="0" destOrd="0" presId="urn:microsoft.com/office/officeart/2005/8/layout/hierarchy1"/>
    <dgm:cxn modelId="{62FCE28E-DE41-4AEE-87BA-F42698AB8C22}" type="presParOf" srcId="{716E8A61-C94F-4921-A397-D610C539A55A}" destId="{06116979-55B2-4473-A745-A239CF226955}" srcOrd="0" destOrd="0" presId="urn:microsoft.com/office/officeart/2005/8/layout/hierarchy1"/>
    <dgm:cxn modelId="{A35F7C59-6424-44C4-AC19-FF8EC5BD0580}" type="presParOf" srcId="{716E8A61-C94F-4921-A397-D610C539A55A}" destId="{A6771A70-E60A-4C3A-BD71-7E9F8DF4E1F9}" srcOrd="1" destOrd="0" presId="urn:microsoft.com/office/officeart/2005/8/layout/hierarchy1"/>
    <dgm:cxn modelId="{EDA67AE1-C601-4A56-9F75-8C5582E12564}" type="presParOf" srcId="{CFD64BA7-7810-4B8F-951E-D6A8C0B82AE1}" destId="{343CDB90-1092-4910-A075-93D79CC71EE7}" srcOrd="1" destOrd="0" presId="urn:microsoft.com/office/officeart/2005/8/layout/hierarchy1"/>
    <dgm:cxn modelId="{23020AE9-2A87-40E6-9E17-3EF136C2A2B4}" type="presParOf" srcId="{1770A564-4A12-4971-B504-F58DD3AEB005}" destId="{8AA76F78-7B5B-4EEF-8A42-C26EE01F4E99}" srcOrd="2" destOrd="0" presId="urn:microsoft.com/office/officeart/2005/8/layout/hierarchy1"/>
    <dgm:cxn modelId="{E338E2EC-27E1-4887-80CC-60CADF92BC00}" type="presParOf" srcId="{1770A564-4A12-4971-B504-F58DD3AEB005}" destId="{1B0C0F65-10E4-4E2B-BFC5-313EBE659A0B}" srcOrd="3" destOrd="0" presId="urn:microsoft.com/office/officeart/2005/8/layout/hierarchy1"/>
    <dgm:cxn modelId="{775C7711-ECBD-482A-AECD-E92DDC07035C}" type="presParOf" srcId="{1B0C0F65-10E4-4E2B-BFC5-313EBE659A0B}" destId="{1FEE7D0C-FDFA-4B55-A2C2-C0677F2E4F6F}" srcOrd="0" destOrd="0" presId="urn:microsoft.com/office/officeart/2005/8/layout/hierarchy1"/>
    <dgm:cxn modelId="{060A5AD1-B259-47C6-98A2-2015AEDC2BDF}" type="presParOf" srcId="{1FEE7D0C-FDFA-4B55-A2C2-C0677F2E4F6F}" destId="{CD9AD9B4-0C22-4746-8661-F8018BDD1F9A}" srcOrd="0" destOrd="0" presId="urn:microsoft.com/office/officeart/2005/8/layout/hierarchy1"/>
    <dgm:cxn modelId="{3C7D2161-3E1F-48D3-9A71-A92E03C7CE33}" type="presParOf" srcId="{1FEE7D0C-FDFA-4B55-A2C2-C0677F2E4F6F}" destId="{CE58313D-3047-44EE-8FC2-BD722C86C1E3}" srcOrd="1" destOrd="0" presId="urn:microsoft.com/office/officeart/2005/8/layout/hierarchy1"/>
    <dgm:cxn modelId="{5A9C7209-8938-4CCD-8999-9AFCFE480104}" type="presParOf" srcId="{1B0C0F65-10E4-4E2B-BFC5-313EBE659A0B}" destId="{9976BFBA-0D37-4454-994F-9F8EDA50394F}" srcOrd="1" destOrd="0" presId="urn:microsoft.com/office/officeart/2005/8/layout/hierarchy1"/>
    <dgm:cxn modelId="{857A8F39-2A6D-4B91-9F62-48E88346D992}" type="presParOf" srcId="{9976BFBA-0D37-4454-994F-9F8EDA50394F}" destId="{0D76633C-EF42-452C-971C-502A5803611E}" srcOrd="0" destOrd="0" presId="urn:microsoft.com/office/officeart/2005/8/layout/hierarchy1"/>
    <dgm:cxn modelId="{5491886E-272D-4162-9795-053711F341CB}" type="presParOf" srcId="{9976BFBA-0D37-4454-994F-9F8EDA50394F}" destId="{436E47D3-A4B4-4CCC-810B-34E7EEA978BD}" srcOrd="1" destOrd="0" presId="urn:microsoft.com/office/officeart/2005/8/layout/hierarchy1"/>
    <dgm:cxn modelId="{9BFB2C28-4514-459A-AB67-9D7E92587529}" type="presParOf" srcId="{436E47D3-A4B4-4CCC-810B-34E7EEA978BD}" destId="{B5B2DBE7-EDB5-4C5B-A6A1-E794D7799681}" srcOrd="0" destOrd="0" presId="urn:microsoft.com/office/officeart/2005/8/layout/hierarchy1"/>
    <dgm:cxn modelId="{5602ED8C-F2BD-479D-B405-7A34BE495B64}" type="presParOf" srcId="{B5B2DBE7-EDB5-4C5B-A6A1-E794D7799681}" destId="{3636A0C1-3B5A-42D0-BDB3-869A13B79BFF}" srcOrd="0" destOrd="0" presId="urn:microsoft.com/office/officeart/2005/8/layout/hierarchy1"/>
    <dgm:cxn modelId="{14AA9E3E-3CA4-4B60-8D54-0B5328111C08}" type="presParOf" srcId="{B5B2DBE7-EDB5-4C5B-A6A1-E794D7799681}" destId="{EE044903-464C-4572-B6A8-D5F1B1412B42}" srcOrd="1" destOrd="0" presId="urn:microsoft.com/office/officeart/2005/8/layout/hierarchy1"/>
    <dgm:cxn modelId="{C22FED8E-4A28-40DA-AB2B-8F288EB557FF}" type="presParOf" srcId="{436E47D3-A4B4-4CCC-810B-34E7EEA978BD}" destId="{2A038509-9BE5-4C1E-B66C-F64442C38727}" srcOrd="1" destOrd="0" presId="urn:microsoft.com/office/officeart/2005/8/layout/hierarchy1"/>
    <dgm:cxn modelId="{40A62F34-52FF-4BF2-83DC-BF817E19D120}" type="presParOf" srcId="{9976BFBA-0D37-4454-994F-9F8EDA50394F}" destId="{603386B1-ED1D-4CFD-9D9A-C60EDBE5828B}" srcOrd="2" destOrd="0" presId="urn:microsoft.com/office/officeart/2005/8/layout/hierarchy1"/>
    <dgm:cxn modelId="{53BA2C68-FE74-483F-BF45-068CA2DCB741}" type="presParOf" srcId="{9976BFBA-0D37-4454-994F-9F8EDA50394F}" destId="{6FE9BAD3-DA19-432C-BB9E-C9AEAC40D093}" srcOrd="3" destOrd="0" presId="urn:microsoft.com/office/officeart/2005/8/layout/hierarchy1"/>
    <dgm:cxn modelId="{E3BE4953-8FF9-43CC-B2F7-F65B97C83005}" type="presParOf" srcId="{6FE9BAD3-DA19-432C-BB9E-C9AEAC40D093}" destId="{37670EC4-BE1F-4DD6-A910-919B19209968}" srcOrd="0" destOrd="0" presId="urn:microsoft.com/office/officeart/2005/8/layout/hierarchy1"/>
    <dgm:cxn modelId="{A7AF09F1-A476-4EF6-8F07-5D9EEB51714A}" type="presParOf" srcId="{37670EC4-BE1F-4DD6-A910-919B19209968}" destId="{D50CD6CF-F048-4935-8D47-640BF331726C}" srcOrd="0" destOrd="0" presId="urn:microsoft.com/office/officeart/2005/8/layout/hierarchy1"/>
    <dgm:cxn modelId="{07084DD5-34A4-4A5E-B189-1719C6AD8EA7}" type="presParOf" srcId="{37670EC4-BE1F-4DD6-A910-919B19209968}" destId="{8DDA2758-11EC-4341-A90C-7BFD277FE7BF}" srcOrd="1" destOrd="0" presId="urn:microsoft.com/office/officeart/2005/8/layout/hierarchy1"/>
    <dgm:cxn modelId="{D9AA4425-3B1C-41D9-9F76-BED52B290E0E}" type="presParOf" srcId="{6FE9BAD3-DA19-432C-BB9E-C9AEAC40D093}" destId="{32A6857F-3C3B-49FD-9F1C-28B186D4F6B8}" srcOrd="1" destOrd="0" presId="urn:microsoft.com/office/officeart/2005/8/layout/hierarchy1"/>
    <dgm:cxn modelId="{25A95963-2280-486F-90E3-9CB63A3F7886}" type="presParOf" srcId="{9976BFBA-0D37-4454-994F-9F8EDA50394F}" destId="{ACC435B7-ED3D-432A-9D4B-0555C313DB4D}" srcOrd="4" destOrd="0" presId="urn:microsoft.com/office/officeart/2005/8/layout/hierarchy1"/>
    <dgm:cxn modelId="{F1624B20-E806-4A9C-8516-5DA9036FFF8E}" type="presParOf" srcId="{9976BFBA-0D37-4454-994F-9F8EDA50394F}" destId="{BEECBAD8-5F63-43CD-A7BF-F1035402AA28}" srcOrd="5" destOrd="0" presId="urn:microsoft.com/office/officeart/2005/8/layout/hierarchy1"/>
    <dgm:cxn modelId="{EFC477F7-C407-44EC-841C-5FE68367A429}" type="presParOf" srcId="{BEECBAD8-5F63-43CD-A7BF-F1035402AA28}" destId="{6353A84C-32FF-48B7-9D02-2A5440EF0F7A}" srcOrd="0" destOrd="0" presId="urn:microsoft.com/office/officeart/2005/8/layout/hierarchy1"/>
    <dgm:cxn modelId="{CD4528C3-9CB7-4C5D-8158-6083D51264CE}" type="presParOf" srcId="{6353A84C-32FF-48B7-9D02-2A5440EF0F7A}" destId="{164C8343-EDAB-4422-A50C-A890CAA02F7A}" srcOrd="0" destOrd="0" presId="urn:microsoft.com/office/officeart/2005/8/layout/hierarchy1"/>
    <dgm:cxn modelId="{00B42F44-8CA5-4AF3-A78E-A2211C814704}" type="presParOf" srcId="{6353A84C-32FF-48B7-9D02-2A5440EF0F7A}" destId="{DA8BC515-B80A-4DB0-B2FA-10529478E793}" srcOrd="1" destOrd="0" presId="urn:microsoft.com/office/officeart/2005/8/layout/hierarchy1"/>
    <dgm:cxn modelId="{8814DFB4-C7B7-4EE9-927C-7B32C240C4C7}" type="presParOf" srcId="{BEECBAD8-5F63-43CD-A7BF-F1035402AA28}" destId="{208FA898-BEA3-445D-A58C-F7E8BC642C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E35318-C437-42EF-98B9-C7995E374C4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B8BF6D8-96FB-454C-9E05-6E61782E419A}">
      <dgm:prSet phldrT="[Text]" custT="1"/>
      <dgm:spPr/>
      <dgm:t>
        <a:bodyPr/>
        <a:lstStyle/>
        <a:p>
          <a:r>
            <a:rPr lang="en-US" sz="2400" dirty="0">
              <a:latin typeface="Gill Sans Nova" panose="020B0602020104020203" pitchFamily="34" charset="0"/>
            </a:rPr>
            <a:t>Provisional</a:t>
          </a:r>
        </a:p>
      </dgm:t>
    </dgm:pt>
    <dgm:pt modelId="{0CDAC8FC-4C67-4D5A-BC79-0206E9BEC648}" type="parTrans" cxnId="{D1C83001-4EB4-4049-ADDE-53CB4FDC6425}">
      <dgm:prSet/>
      <dgm:spPr/>
      <dgm:t>
        <a:bodyPr/>
        <a:lstStyle/>
        <a:p>
          <a:endParaRPr lang="en-US"/>
        </a:p>
      </dgm:t>
    </dgm:pt>
    <dgm:pt modelId="{06CA566C-BDED-46EB-B416-F194059D5945}" type="sibTrans" cxnId="{D1C83001-4EB4-4049-ADDE-53CB4FDC6425}">
      <dgm:prSet/>
      <dgm:spPr/>
      <dgm:t>
        <a:bodyPr/>
        <a:lstStyle/>
        <a:p>
          <a:endParaRPr lang="en-US"/>
        </a:p>
      </dgm:t>
    </dgm:pt>
    <dgm:pt modelId="{11D690DE-2B2E-4AEA-9F5C-2183C5E30815}">
      <dgm:prSet phldrT="[Text]" custT="1"/>
      <dgm:spPr/>
      <dgm:t>
        <a:bodyPr/>
        <a:lstStyle/>
        <a:p>
          <a:r>
            <a:rPr lang="en-US" sz="2400" dirty="0">
              <a:latin typeface="Gill Sans Nova" panose="020B0602020104020203" pitchFamily="34" charset="0"/>
            </a:rPr>
            <a:t>Final</a:t>
          </a:r>
        </a:p>
      </dgm:t>
    </dgm:pt>
    <dgm:pt modelId="{509332E6-A09E-47C3-ACEF-816C0C28AB52}" type="parTrans" cxnId="{950D9B32-294F-487C-8E13-13912135A59D}">
      <dgm:prSet/>
      <dgm:spPr/>
      <dgm:t>
        <a:bodyPr/>
        <a:lstStyle/>
        <a:p>
          <a:endParaRPr lang="en-US"/>
        </a:p>
      </dgm:t>
    </dgm:pt>
    <dgm:pt modelId="{AFC8D8FD-5034-4C31-BE42-962487E6EB73}" type="sibTrans" cxnId="{950D9B32-294F-487C-8E13-13912135A59D}">
      <dgm:prSet/>
      <dgm:spPr/>
      <dgm:t>
        <a:bodyPr/>
        <a:lstStyle/>
        <a:p>
          <a:endParaRPr lang="en-US"/>
        </a:p>
      </dgm:t>
    </dgm:pt>
    <dgm:pt modelId="{91C0C547-0F5E-4896-BD70-36E610E7E905}">
      <dgm:prSet custT="1"/>
      <dgm:spPr/>
      <dgm:t>
        <a:bodyPr/>
        <a:lstStyle/>
        <a:p>
          <a:r>
            <a:rPr lang="en-US" sz="2400" dirty="0">
              <a:latin typeface="Gill Sans Nova" panose="020B0602020104020203" pitchFamily="34" charset="0"/>
            </a:rPr>
            <a:t>Fixed (with carry forward)</a:t>
          </a:r>
        </a:p>
      </dgm:t>
    </dgm:pt>
    <dgm:pt modelId="{E87CB89A-62EB-4AB2-BF50-D0C56BC45487}" type="parTrans" cxnId="{D0EDF198-D704-44A7-9E13-A4CD96732E09}">
      <dgm:prSet/>
      <dgm:spPr/>
      <dgm:t>
        <a:bodyPr/>
        <a:lstStyle/>
        <a:p>
          <a:endParaRPr lang="en-US"/>
        </a:p>
      </dgm:t>
    </dgm:pt>
    <dgm:pt modelId="{3830E5E0-9670-48FE-9005-F9B83DE022EB}" type="sibTrans" cxnId="{D0EDF198-D704-44A7-9E13-A4CD96732E09}">
      <dgm:prSet/>
      <dgm:spPr/>
      <dgm:t>
        <a:bodyPr/>
        <a:lstStyle/>
        <a:p>
          <a:endParaRPr lang="en-US"/>
        </a:p>
      </dgm:t>
    </dgm:pt>
    <dgm:pt modelId="{8C08B543-D225-4A6F-A4D8-E9789381231B}">
      <dgm:prSet phldrT="[Text]" custT="1"/>
      <dgm:spPr/>
      <dgm:t>
        <a:bodyPr/>
        <a:lstStyle/>
        <a:p>
          <a:r>
            <a:rPr lang="en-US" sz="2400" dirty="0">
              <a:latin typeface="Gill Sans Nova" panose="020B0602020104020203" pitchFamily="34" charset="0"/>
            </a:rPr>
            <a:t>Predetermined</a:t>
          </a:r>
        </a:p>
      </dgm:t>
    </dgm:pt>
    <dgm:pt modelId="{776C6764-779C-4935-92CB-006C969021DA}" type="parTrans" cxnId="{E40BB018-2002-47E6-8A98-D35CF68BF9B7}">
      <dgm:prSet/>
      <dgm:spPr/>
      <dgm:t>
        <a:bodyPr/>
        <a:lstStyle/>
        <a:p>
          <a:endParaRPr lang="en-US"/>
        </a:p>
      </dgm:t>
    </dgm:pt>
    <dgm:pt modelId="{C153431D-A302-40A3-A447-FB4B0F5D4D6D}" type="sibTrans" cxnId="{E40BB018-2002-47E6-8A98-D35CF68BF9B7}">
      <dgm:prSet/>
      <dgm:spPr/>
      <dgm:t>
        <a:bodyPr/>
        <a:lstStyle/>
        <a:p>
          <a:endParaRPr lang="en-US"/>
        </a:p>
      </dgm:t>
    </dgm:pt>
    <dgm:pt modelId="{D8E21672-C6E1-4312-833A-197E13B9D07D}">
      <dgm:prSet phldrT="[Text]" custT="1"/>
      <dgm:spPr/>
      <dgm:t>
        <a:bodyPr/>
        <a:lstStyle/>
        <a:p>
          <a:r>
            <a:rPr lang="en-US" sz="1600" b="0" i="0" dirty="0">
              <a:solidFill>
                <a:schemeClr val="bg1"/>
              </a:solidFill>
              <a:latin typeface="Gill Sans Nova" panose="020B0602020104020203" pitchFamily="34" charset="0"/>
            </a:rPr>
            <a:t>a temporary indirect cost rate applicable to a specified period which is used for      funding, interim reimbursement, and reporting indirect costs on Federal awards pending  the establishment of a "final" rate for that period. </a:t>
          </a:r>
          <a:endParaRPr lang="en-US" sz="1600" dirty="0">
            <a:solidFill>
              <a:schemeClr val="bg1"/>
            </a:solidFill>
            <a:latin typeface="Gill Sans Nova" panose="020B0602020104020203" pitchFamily="34" charset="0"/>
          </a:endParaRPr>
        </a:p>
      </dgm:t>
    </dgm:pt>
    <dgm:pt modelId="{069E4DA2-FB3E-4B56-8B81-56E464E20FA6}" type="parTrans" cxnId="{3FBCEB60-13D6-4255-BDF7-10E306D7350E}">
      <dgm:prSet/>
      <dgm:spPr/>
      <dgm:t>
        <a:bodyPr/>
        <a:lstStyle/>
        <a:p>
          <a:endParaRPr lang="en-US"/>
        </a:p>
      </dgm:t>
    </dgm:pt>
    <dgm:pt modelId="{7D26C834-1C98-451B-A687-496EB954169B}" type="sibTrans" cxnId="{3FBCEB60-13D6-4255-BDF7-10E306D7350E}">
      <dgm:prSet/>
      <dgm:spPr/>
      <dgm:t>
        <a:bodyPr/>
        <a:lstStyle/>
        <a:p>
          <a:endParaRPr lang="en-US"/>
        </a:p>
      </dgm:t>
    </dgm:pt>
    <dgm:pt modelId="{C285DD8F-0CD4-4438-840D-EC3FE2EE4576}">
      <dgm:prSet phldrT="[Text]" custT="1"/>
      <dgm:spPr/>
      <dgm:t>
        <a:bodyPr/>
        <a:lstStyle/>
        <a:p>
          <a:pPr algn="l"/>
          <a:endParaRPr lang="en-US" sz="1400" dirty="0">
            <a:latin typeface="+mn-lt"/>
          </a:endParaRPr>
        </a:p>
      </dgm:t>
    </dgm:pt>
    <dgm:pt modelId="{64574FF4-B48C-4D94-9FDB-FA80B928CF30}" type="parTrans" cxnId="{825E3B7E-6A29-4CE6-ACB4-35DA82AA702E}">
      <dgm:prSet/>
      <dgm:spPr/>
      <dgm:t>
        <a:bodyPr/>
        <a:lstStyle/>
        <a:p>
          <a:endParaRPr lang="en-US"/>
        </a:p>
      </dgm:t>
    </dgm:pt>
    <dgm:pt modelId="{B20DA94D-02B1-4230-A862-AEA804C472B8}" type="sibTrans" cxnId="{825E3B7E-6A29-4CE6-ACB4-35DA82AA702E}">
      <dgm:prSet/>
      <dgm:spPr/>
      <dgm:t>
        <a:bodyPr/>
        <a:lstStyle/>
        <a:p>
          <a:endParaRPr lang="en-US"/>
        </a:p>
      </dgm:t>
    </dgm:pt>
    <dgm:pt modelId="{1AAEC91F-5CF6-4683-973D-B0E75964758C}">
      <dgm:prSet phldrT="[Text]" custT="1"/>
      <dgm:spPr/>
      <dgm:t>
        <a:bodyPr/>
        <a:lstStyle/>
        <a:p>
          <a:endParaRPr lang="en-US" sz="2400" dirty="0"/>
        </a:p>
      </dgm:t>
    </dgm:pt>
    <dgm:pt modelId="{36BB8DF7-A37A-4E1C-B008-CF584B5E7010}" type="parTrans" cxnId="{E3DE1F6C-0FDE-46B9-B6B1-52559F90CB13}">
      <dgm:prSet/>
      <dgm:spPr/>
      <dgm:t>
        <a:bodyPr/>
        <a:lstStyle/>
        <a:p>
          <a:endParaRPr lang="en-US"/>
        </a:p>
      </dgm:t>
    </dgm:pt>
    <dgm:pt modelId="{DDE10E04-3B55-47D2-9936-7AA84DE43E04}" type="sibTrans" cxnId="{E3DE1F6C-0FDE-46B9-B6B1-52559F90CB13}">
      <dgm:prSet/>
      <dgm:spPr/>
      <dgm:t>
        <a:bodyPr/>
        <a:lstStyle/>
        <a:p>
          <a:endParaRPr lang="en-US"/>
        </a:p>
      </dgm:t>
    </dgm:pt>
    <dgm:pt modelId="{39C4B168-9BE1-48D7-A41C-6BFA8E966FC7}">
      <dgm:prSet custT="1"/>
      <dgm:spPr/>
      <dgm:t>
        <a:bodyPr/>
        <a:lstStyle/>
        <a:p>
          <a:endParaRPr lang="en-US" sz="2400" dirty="0"/>
        </a:p>
      </dgm:t>
    </dgm:pt>
    <dgm:pt modelId="{76ECD254-5C67-4D13-9EC7-FD20122AE426}" type="parTrans" cxnId="{52278208-4D1C-4B38-B5FE-15133A51CC55}">
      <dgm:prSet/>
      <dgm:spPr/>
      <dgm:t>
        <a:bodyPr/>
        <a:lstStyle/>
        <a:p>
          <a:endParaRPr lang="en-US"/>
        </a:p>
      </dgm:t>
    </dgm:pt>
    <dgm:pt modelId="{723FEB39-5230-4BB1-B3C9-19A48191D175}" type="sibTrans" cxnId="{52278208-4D1C-4B38-B5FE-15133A51CC55}">
      <dgm:prSet/>
      <dgm:spPr/>
      <dgm:t>
        <a:bodyPr/>
        <a:lstStyle/>
        <a:p>
          <a:endParaRPr lang="en-US"/>
        </a:p>
      </dgm:t>
    </dgm:pt>
    <dgm:pt modelId="{FF7F0985-B9FE-4518-8CB2-A10BFF90107A}" type="pres">
      <dgm:prSet presAssocID="{EAE35318-C437-42EF-98B9-C7995E374C4F}" presName="Name0" presStyleCnt="0">
        <dgm:presLayoutVars>
          <dgm:chMax/>
          <dgm:chPref val="3"/>
          <dgm:dir/>
          <dgm:animOne val="branch"/>
          <dgm:animLvl val="lvl"/>
        </dgm:presLayoutVars>
      </dgm:prSet>
      <dgm:spPr/>
    </dgm:pt>
    <dgm:pt modelId="{4ACC929D-28FB-4A9C-9A4E-017EC301CAD8}" type="pres">
      <dgm:prSet presAssocID="{AB8BF6D8-96FB-454C-9E05-6E61782E419A}" presName="composite" presStyleCnt="0"/>
      <dgm:spPr/>
    </dgm:pt>
    <dgm:pt modelId="{4316ACA5-4D69-4ED6-ACAF-F49F85C10101}" type="pres">
      <dgm:prSet presAssocID="{AB8BF6D8-96FB-454C-9E05-6E61782E419A}" presName="FirstChild" presStyleLbl="revTx" presStyleIdx="0" presStyleCnt="4" custScaleX="99400">
        <dgm:presLayoutVars>
          <dgm:chMax val="0"/>
          <dgm:chPref val="0"/>
          <dgm:bulletEnabled val="1"/>
        </dgm:presLayoutVars>
      </dgm:prSet>
      <dgm:spPr/>
    </dgm:pt>
    <dgm:pt modelId="{18298D2C-14B0-4EE2-BAB3-C3B7B10C95E9}" type="pres">
      <dgm:prSet presAssocID="{AB8BF6D8-96FB-454C-9E05-6E61782E419A}" presName="Parent" presStyleLbl="alignNode1" presStyleIdx="0" presStyleCnt="4">
        <dgm:presLayoutVars>
          <dgm:chMax val="3"/>
          <dgm:chPref val="3"/>
          <dgm:bulletEnabled val="1"/>
        </dgm:presLayoutVars>
      </dgm:prSet>
      <dgm:spPr/>
    </dgm:pt>
    <dgm:pt modelId="{09784DBD-7218-4624-87DF-D5CD727FAE0C}" type="pres">
      <dgm:prSet presAssocID="{AB8BF6D8-96FB-454C-9E05-6E61782E419A}" presName="Accent" presStyleLbl="parChTrans1D1" presStyleIdx="0" presStyleCnt="4"/>
      <dgm:spPr/>
    </dgm:pt>
    <dgm:pt modelId="{FE142F1C-7CDC-4B36-BF1A-1DEEC178DD20}" type="pres">
      <dgm:prSet presAssocID="{06CA566C-BDED-46EB-B416-F194059D5945}" presName="sibTrans" presStyleCnt="0"/>
      <dgm:spPr/>
    </dgm:pt>
    <dgm:pt modelId="{ADF93F5A-2819-44C2-A069-823B5990F6CC}" type="pres">
      <dgm:prSet presAssocID="{11D690DE-2B2E-4AEA-9F5C-2183C5E30815}" presName="composite" presStyleCnt="0"/>
      <dgm:spPr/>
    </dgm:pt>
    <dgm:pt modelId="{810AFC1D-B475-4DB4-B56C-882E1FCDAAC8}" type="pres">
      <dgm:prSet presAssocID="{11D690DE-2B2E-4AEA-9F5C-2183C5E30815}" presName="FirstChild" presStyleLbl="revTx" presStyleIdx="1" presStyleCnt="4">
        <dgm:presLayoutVars>
          <dgm:chMax val="0"/>
          <dgm:chPref val="0"/>
          <dgm:bulletEnabled val="1"/>
        </dgm:presLayoutVars>
      </dgm:prSet>
      <dgm:spPr/>
    </dgm:pt>
    <dgm:pt modelId="{77B65832-A5B2-4655-87B0-E0C3AED06572}" type="pres">
      <dgm:prSet presAssocID="{11D690DE-2B2E-4AEA-9F5C-2183C5E30815}" presName="Parent" presStyleLbl="alignNode1" presStyleIdx="1" presStyleCnt="4" custLinFactNeighborX="-885" custLinFactNeighborY="548">
        <dgm:presLayoutVars>
          <dgm:chMax val="3"/>
          <dgm:chPref val="3"/>
          <dgm:bulletEnabled val="1"/>
        </dgm:presLayoutVars>
      </dgm:prSet>
      <dgm:spPr/>
    </dgm:pt>
    <dgm:pt modelId="{9E549EDA-57FB-4771-A8BF-2E8826012D40}" type="pres">
      <dgm:prSet presAssocID="{11D690DE-2B2E-4AEA-9F5C-2183C5E30815}" presName="Accent" presStyleLbl="parChTrans1D1" presStyleIdx="1" presStyleCnt="4"/>
      <dgm:spPr/>
    </dgm:pt>
    <dgm:pt modelId="{A7DD4797-359E-4C86-B614-A6D6F61837C3}" type="pres">
      <dgm:prSet presAssocID="{AFC8D8FD-5034-4C31-BE42-962487E6EB73}" presName="sibTrans" presStyleCnt="0"/>
      <dgm:spPr/>
    </dgm:pt>
    <dgm:pt modelId="{D4F32E4A-D8DC-46E3-B850-764F69E07DAE}" type="pres">
      <dgm:prSet presAssocID="{8C08B543-D225-4A6F-A4D8-E9789381231B}" presName="composite" presStyleCnt="0"/>
      <dgm:spPr/>
    </dgm:pt>
    <dgm:pt modelId="{4C694A5E-B5A6-43C6-B9DB-FD5474CEF774}" type="pres">
      <dgm:prSet presAssocID="{8C08B543-D225-4A6F-A4D8-E9789381231B}" presName="FirstChild" presStyleLbl="revTx" presStyleIdx="2" presStyleCnt="4">
        <dgm:presLayoutVars>
          <dgm:chMax val="0"/>
          <dgm:chPref val="0"/>
          <dgm:bulletEnabled val="1"/>
        </dgm:presLayoutVars>
      </dgm:prSet>
      <dgm:spPr/>
    </dgm:pt>
    <dgm:pt modelId="{12A5C513-DDDB-4D53-9A05-70A3A4F21D26}" type="pres">
      <dgm:prSet presAssocID="{8C08B543-D225-4A6F-A4D8-E9789381231B}" presName="Parent" presStyleLbl="alignNode1" presStyleIdx="2" presStyleCnt="4" custScaleY="142262">
        <dgm:presLayoutVars>
          <dgm:chMax val="3"/>
          <dgm:chPref val="3"/>
          <dgm:bulletEnabled val="1"/>
        </dgm:presLayoutVars>
      </dgm:prSet>
      <dgm:spPr/>
    </dgm:pt>
    <dgm:pt modelId="{22B5145F-59D2-4FAA-8883-B55860773ADB}" type="pres">
      <dgm:prSet presAssocID="{8C08B543-D225-4A6F-A4D8-E9789381231B}" presName="Accent" presStyleLbl="parChTrans1D1" presStyleIdx="2" presStyleCnt="4"/>
      <dgm:spPr/>
    </dgm:pt>
    <dgm:pt modelId="{9B7BA204-9391-413E-8971-3D1B575106C6}" type="pres">
      <dgm:prSet presAssocID="{C153431D-A302-40A3-A447-FB4B0F5D4D6D}" presName="sibTrans" presStyleCnt="0"/>
      <dgm:spPr/>
    </dgm:pt>
    <dgm:pt modelId="{D00DF86A-64B7-4F90-B381-C19897530BAF}" type="pres">
      <dgm:prSet presAssocID="{91C0C547-0F5E-4896-BD70-36E610E7E905}" presName="composite" presStyleCnt="0"/>
      <dgm:spPr/>
    </dgm:pt>
    <dgm:pt modelId="{3C7F520A-4666-4562-826D-2BBAC3F7028C}" type="pres">
      <dgm:prSet presAssocID="{91C0C547-0F5E-4896-BD70-36E610E7E905}" presName="FirstChild" presStyleLbl="revTx" presStyleIdx="3" presStyleCnt="4">
        <dgm:presLayoutVars>
          <dgm:chMax val="0"/>
          <dgm:chPref val="0"/>
          <dgm:bulletEnabled val="1"/>
        </dgm:presLayoutVars>
      </dgm:prSet>
      <dgm:spPr/>
    </dgm:pt>
    <dgm:pt modelId="{20A71F78-C006-462E-8F03-7FD37E7C3C8B}" type="pres">
      <dgm:prSet presAssocID="{91C0C547-0F5E-4896-BD70-36E610E7E905}" presName="Parent" presStyleLbl="alignNode1" presStyleIdx="3" presStyleCnt="4">
        <dgm:presLayoutVars>
          <dgm:chMax val="3"/>
          <dgm:chPref val="3"/>
          <dgm:bulletEnabled val="1"/>
        </dgm:presLayoutVars>
      </dgm:prSet>
      <dgm:spPr/>
    </dgm:pt>
    <dgm:pt modelId="{075EF505-8B8A-44B7-B1F7-7D26927EF088}" type="pres">
      <dgm:prSet presAssocID="{91C0C547-0F5E-4896-BD70-36E610E7E905}" presName="Accent" presStyleLbl="parChTrans1D1" presStyleIdx="3" presStyleCnt="4"/>
      <dgm:spPr/>
    </dgm:pt>
  </dgm:ptLst>
  <dgm:cxnLst>
    <dgm:cxn modelId="{D1C83001-4EB4-4049-ADDE-53CB4FDC6425}" srcId="{EAE35318-C437-42EF-98B9-C7995E374C4F}" destId="{AB8BF6D8-96FB-454C-9E05-6E61782E419A}" srcOrd="0" destOrd="0" parTransId="{0CDAC8FC-4C67-4D5A-BC79-0206E9BEC648}" sibTransId="{06CA566C-BDED-46EB-B416-F194059D5945}"/>
    <dgm:cxn modelId="{52278208-4D1C-4B38-B5FE-15133A51CC55}" srcId="{91C0C547-0F5E-4896-BD70-36E610E7E905}" destId="{39C4B168-9BE1-48D7-A41C-6BFA8E966FC7}" srcOrd="0" destOrd="0" parTransId="{76ECD254-5C67-4D13-9EC7-FD20122AE426}" sibTransId="{723FEB39-5230-4BB1-B3C9-19A48191D175}"/>
    <dgm:cxn modelId="{E40BB018-2002-47E6-8A98-D35CF68BF9B7}" srcId="{EAE35318-C437-42EF-98B9-C7995E374C4F}" destId="{8C08B543-D225-4A6F-A4D8-E9789381231B}" srcOrd="2" destOrd="0" parTransId="{776C6764-779C-4935-92CB-006C969021DA}" sibTransId="{C153431D-A302-40A3-A447-FB4B0F5D4D6D}"/>
    <dgm:cxn modelId="{950D9B32-294F-487C-8E13-13912135A59D}" srcId="{EAE35318-C437-42EF-98B9-C7995E374C4F}" destId="{11D690DE-2B2E-4AEA-9F5C-2183C5E30815}" srcOrd="1" destOrd="0" parTransId="{509332E6-A09E-47C3-ACEF-816C0C28AB52}" sibTransId="{AFC8D8FD-5034-4C31-BE42-962487E6EB73}"/>
    <dgm:cxn modelId="{D6D47539-990E-4622-BE04-B760309E172F}" type="presOf" srcId="{AB8BF6D8-96FB-454C-9E05-6E61782E419A}" destId="{18298D2C-14B0-4EE2-BAB3-C3B7B10C95E9}" srcOrd="0" destOrd="0" presId="urn:microsoft.com/office/officeart/2011/layout/TabList"/>
    <dgm:cxn modelId="{3FBCEB60-13D6-4255-BDF7-10E306D7350E}" srcId="{AB8BF6D8-96FB-454C-9E05-6E61782E419A}" destId="{D8E21672-C6E1-4312-833A-197E13B9D07D}" srcOrd="0" destOrd="0" parTransId="{069E4DA2-FB3E-4B56-8B81-56E464E20FA6}" sibTransId="{7D26C834-1C98-451B-A687-496EB954169B}"/>
    <dgm:cxn modelId="{E77CA265-E5A7-4680-8AE7-B95BE0AA538C}" type="presOf" srcId="{91C0C547-0F5E-4896-BD70-36E610E7E905}" destId="{20A71F78-C006-462E-8F03-7FD37E7C3C8B}" srcOrd="0" destOrd="0" presId="urn:microsoft.com/office/officeart/2011/layout/TabList"/>
    <dgm:cxn modelId="{E3DE1F6C-0FDE-46B9-B6B1-52559F90CB13}" srcId="{8C08B543-D225-4A6F-A4D8-E9789381231B}" destId="{1AAEC91F-5CF6-4683-973D-B0E75964758C}" srcOrd="0" destOrd="0" parTransId="{36BB8DF7-A37A-4E1C-B008-CF584B5E7010}" sibTransId="{DDE10E04-3B55-47D2-9936-7AA84DE43E04}"/>
    <dgm:cxn modelId="{7B686279-2FBD-4558-95DB-F71DF77B981E}" type="presOf" srcId="{D8E21672-C6E1-4312-833A-197E13B9D07D}" destId="{4316ACA5-4D69-4ED6-ACAF-F49F85C10101}" srcOrd="0" destOrd="0" presId="urn:microsoft.com/office/officeart/2011/layout/TabList"/>
    <dgm:cxn modelId="{825E3B7E-6A29-4CE6-ACB4-35DA82AA702E}" srcId="{11D690DE-2B2E-4AEA-9F5C-2183C5E30815}" destId="{C285DD8F-0CD4-4438-840D-EC3FE2EE4576}" srcOrd="0" destOrd="0" parTransId="{64574FF4-B48C-4D94-9FDB-FA80B928CF30}" sibTransId="{B20DA94D-02B1-4230-A862-AEA804C472B8}"/>
    <dgm:cxn modelId="{D3EAB685-1A10-4470-907F-3E287905F3E9}" type="presOf" srcId="{39C4B168-9BE1-48D7-A41C-6BFA8E966FC7}" destId="{3C7F520A-4666-4562-826D-2BBAC3F7028C}" srcOrd="0" destOrd="0" presId="urn:microsoft.com/office/officeart/2011/layout/TabList"/>
    <dgm:cxn modelId="{D0EDF198-D704-44A7-9E13-A4CD96732E09}" srcId="{EAE35318-C437-42EF-98B9-C7995E374C4F}" destId="{91C0C547-0F5E-4896-BD70-36E610E7E905}" srcOrd="3" destOrd="0" parTransId="{E87CB89A-62EB-4AB2-BF50-D0C56BC45487}" sibTransId="{3830E5E0-9670-48FE-9005-F9B83DE022EB}"/>
    <dgm:cxn modelId="{F6FACFCC-3BCD-44B9-8F93-352576C0158D}" type="presOf" srcId="{EAE35318-C437-42EF-98B9-C7995E374C4F}" destId="{FF7F0985-B9FE-4518-8CB2-A10BFF90107A}" srcOrd="0" destOrd="0" presId="urn:microsoft.com/office/officeart/2011/layout/TabList"/>
    <dgm:cxn modelId="{51A8CBD7-25DA-477D-8635-65B5621B4CCE}" type="presOf" srcId="{C285DD8F-0CD4-4438-840D-EC3FE2EE4576}" destId="{810AFC1D-B475-4DB4-B56C-882E1FCDAAC8}" srcOrd="0" destOrd="0" presId="urn:microsoft.com/office/officeart/2011/layout/TabList"/>
    <dgm:cxn modelId="{A326D0DD-86FC-43D1-ADE9-CFDC53699640}" type="presOf" srcId="{8C08B543-D225-4A6F-A4D8-E9789381231B}" destId="{12A5C513-DDDB-4D53-9A05-70A3A4F21D26}" srcOrd="0" destOrd="0" presId="urn:microsoft.com/office/officeart/2011/layout/TabList"/>
    <dgm:cxn modelId="{AAEE90DE-13F4-4452-AC64-C9A939A0ADBF}" type="presOf" srcId="{11D690DE-2B2E-4AEA-9F5C-2183C5E30815}" destId="{77B65832-A5B2-4655-87B0-E0C3AED06572}" srcOrd="0" destOrd="0" presId="urn:microsoft.com/office/officeart/2011/layout/TabList"/>
    <dgm:cxn modelId="{9F7C58ED-42D8-4A2B-B9CC-4870C0752252}" type="presOf" srcId="{1AAEC91F-5CF6-4683-973D-B0E75964758C}" destId="{4C694A5E-B5A6-43C6-B9DB-FD5474CEF774}" srcOrd="0" destOrd="0" presId="urn:microsoft.com/office/officeart/2011/layout/TabList"/>
    <dgm:cxn modelId="{810EAF59-24E1-4005-98AC-F492A2294F0B}" type="presParOf" srcId="{FF7F0985-B9FE-4518-8CB2-A10BFF90107A}" destId="{4ACC929D-28FB-4A9C-9A4E-017EC301CAD8}" srcOrd="0" destOrd="0" presId="urn:microsoft.com/office/officeart/2011/layout/TabList"/>
    <dgm:cxn modelId="{105F36D4-111D-4D67-99BD-0BEF501B5AF6}" type="presParOf" srcId="{4ACC929D-28FB-4A9C-9A4E-017EC301CAD8}" destId="{4316ACA5-4D69-4ED6-ACAF-F49F85C10101}" srcOrd="0" destOrd="0" presId="urn:microsoft.com/office/officeart/2011/layout/TabList"/>
    <dgm:cxn modelId="{C328CF2C-8711-4F4D-8D40-8B714D55DE3D}" type="presParOf" srcId="{4ACC929D-28FB-4A9C-9A4E-017EC301CAD8}" destId="{18298D2C-14B0-4EE2-BAB3-C3B7B10C95E9}" srcOrd="1" destOrd="0" presId="urn:microsoft.com/office/officeart/2011/layout/TabList"/>
    <dgm:cxn modelId="{B2F698A5-BB93-43A0-B696-0F9E2D6DCDE1}" type="presParOf" srcId="{4ACC929D-28FB-4A9C-9A4E-017EC301CAD8}" destId="{09784DBD-7218-4624-87DF-D5CD727FAE0C}" srcOrd="2" destOrd="0" presId="urn:microsoft.com/office/officeart/2011/layout/TabList"/>
    <dgm:cxn modelId="{95272F04-F06A-4A45-A3AD-E1C7F99D84B5}" type="presParOf" srcId="{FF7F0985-B9FE-4518-8CB2-A10BFF90107A}" destId="{FE142F1C-7CDC-4B36-BF1A-1DEEC178DD20}" srcOrd="1" destOrd="0" presId="urn:microsoft.com/office/officeart/2011/layout/TabList"/>
    <dgm:cxn modelId="{D12BC84D-DCFF-472A-AEF0-717CC81B03CB}" type="presParOf" srcId="{FF7F0985-B9FE-4518-8CB2-A10BFF90107A}" destId="{ADF93F5A-2819-44C2-A069-823B5990F6CC}" srcOrd="2" destOrd="0" presId="urn:microsoft.com/office/officeart/2011/layout/TabList"/>
    <dgm:cxn modelId="{E482F9D1-E0E4-4CA1-AD71-0ECDABD370B2}" type="presParOf" srcId="{ADF93F5A-2819-44C2-A069-823B5990F6CC}" destId="{810AFC1D-B475-4DB4-B56C-882E1FCDAAC8}" srcOrd="0" destOrd="0" presId="urn:microsoft.com/office/officeart/2011/layout/TabList"/>
    <dgm:cxn modelId="{CB20C10D-50CC-4668-B188-CA9994A7BB1C}" type="presParOf" srcId="{ADF93F5A-2819-44C2-A069-823B5990F6CC}" destId="{77B65832-A5B2-4655-87B0-E0C3AED06572}" srcOrd="1" destOrd="0" presId="urn:microsoft.com/office/officeart/2011/layout/TabList"/>
    <dgm:cxn modelId="{D088E0E2-D676-48CE-8408-FA5B43EFD641}" type="presParOf" srcId="{ADF93F5A-2819-44C2-A069-823B5990F6CC}" destId="{9E549EDA-57FB-4771-A8BF-2E8826012D40}" srcOrd="2" destOrd="0" presId="urn:microsoft.com/office/officeart/2011/layout/TabList"/>
    <dgm:cxn modelId="{2761530F-1CFF-49E2-90FB-2E329BAB70FF}" type="presParOf" srcId="{FF7F0985-B9FE-4518-8CB2-A10BFF90107A}" destId="{A7DD4797-359E-4C86-B614-A6D6F61837C3}" srcOrd="3" destOrd="0" presId="urn:microsoft.com/office/officeart/2011/layout/TabList"/>
    <dgm:cxn modelId="{4BDF6A20-622C-43ED-8E8C-1C4167EC748C}" type="presParOf" srcId="{FF7F0985-B9FE-4518-8CB2-A10BFF90107A}" destId="{D4F32E4A-D8DC-46E3-B850-764F69E07DAE}" srcOrd="4" destOrd="0" presId="urn:microsoft.com/office/officeart/2011/layout/TabList"/>
    <dgm:cxn modelId="{31DD2011-9E5A-4996-A45C-12EA6067412B}" type="presParOf" srcId="{D4F32E4A-D8DC-46E3-B850-764F69E07DAE}" destId="{4C694A5E-B5A6-43C6-B9DB-FD5474CEF774}" srcOrd="0" destOrd="0" presId="urn:microsoft.com/office/officeart/2011/layout/TabList"/>
    <dgm:cxn modelId="{5ECD7A3F-F5DE-4B8D-9257-79467B78793C}" type="presParOf" srcId="{D4F32E4A-D8DC-46E3-B850-764F69E07DAE}" destId="{12A5C513-DDDB-4D53-9A05-70A3A4F21D26}" srcOrd="1" destOrd="0" presId="urn:microsoft.com/office/officeart/2011/layout/TabList"/>
    <dgm:cxn modelId="{929BEAD4-E1E6-4C76-9618-DADC8175814C}" type="presParOf" srcId="{D4F32E4A-D8DC-46E3-B850-764F69E07DAE}" destId="{22B5145F-59D2-4FAA-8883-B55860773ADB}" srcOrd="2" destOrd="0" presId="urn:microsoft.com/office/officeart/2011/layout/TabList"/>
    <dgm:cxn modelId="{E25CFC2F-F485-4509-BC95-0A294FFAA125}" type="presParOf" srcId="{FF7F0985-B9FE-4518-8CB2-A10BFF90107A}" destId="{9B7BA204-9391-413E-8971-3D1B575106C6}" srcOrd="5" destOrd="0" presId="urn:microsoft.com/office/officeart/2011/layout/TabList"/>
    <dgm:cxn modelId="{98480729-63D8-4C3D-90F7-FF8BFF8BD94B}" type="presParOf" srcId="{FF7F0985-B9FE-4518-8CB2-A10BFF90107A}" destId="{D00DF86A-64B7-4F90-B381-C19897530BAF}" srcOrd="6" destOrd="0" presId="urn:microsoft.com/office/officeart/2011/layout/TabList"/>
    <dgm:cxn modelId="{58D31C5D-AD18-4B39-9308-C66E4E58D875}" type="presParOf" srcId="{D00DF86A-64B7-4F90-B381-C19897530BAF}" destId="{3C7F520A-4666-4562-826D-2BBAC3F7028C}" srcOrd="0" destOrd="0" presId="urn:microsoft.com/office/officeart/2011/layout/TabList"/>
    <dgm:cxn modelId="{3511A007-96CA-4803-A16A-7A271292657F}" type="presParOf" srcId="{D00DF86A-64B7-4F90-B381-C19897530BAF}" destId="{20A71F78-C006-462E-8F03-7FD37E7C3C8B}" srcOrd="1" destOrd="0" presId="urn:microsoft.com/office/officeart/2011/layout/TabList"/>
    <dgm:cxn modelId="{E136CC43-A1D1-4445-A320-E0ADB82435C3}" type="presParOf" srcId="{D00DF86A-64B7-4F90-B381-C19897530BAF}" destId="{075EF505-8B8A-44B7-B1F7-7D26927EF08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2CDC67-8C70-4CE6-9368-BC520256E5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4CB435-3CFD-4943-92E8-922ED28FAEA8}">
      <dgm:prSet phldrT="[Text]"/>
      <dgm:spPr/>
      <dgm:t>
        <a:bodyPr/>
        <a:lstStyle/>
        <a:p>
          <a:r>
            <a:rPr lang="en-US" dirty="0">
              <a:latin typeface="Gill Sans Nova" panose="020B0602020104020203" pitchFamily="34" charset="0"/>
            </a:rPr>
            <a:t>Direct Salaries</a:t>
          </a:r>
        </a:p>
      </dgm:t>
    </dgm:pt>
    <dgm:pt modelId="{64352C4C-7C1D-4880-A76F-9107ED1266A2}" type="parTrans" cxnId="{7496C0F1-7D03-487B-B223-E5B1CEDDA02C}">
      <dgm:prSet/>
      <dgm:spPr/>
      <dgm:t>
        <a:bodyPr/>
        <a:lstStyle/>
        <a:p>
          <a:endParaRPr lang="en-US"/>
        </a:p>
      </dgm:t>
    </dgm:pt>
    <dgm:pt modelId="{85B44870-C85F-4C53-B490-0DF20128C74E}" type="sibTrans" cxnId="{7496C0F1-7D03-487B-B223-E5B1CEDDA02C}">
      <dgm:prSet/>
      <dgm:spPr/>
      <dgm:t>
        <a:bodyPr/>
        <a:lstStyle/>
        <a:p>
          <a:endParaRPr lang="en-US"/>
        </a:p>
      </dgm:t>
    </dgm:pt>
    <dgm:pt modelId="{31FD4B2E-EAD8-4027-90EE-8E0883D8394E}">
      <dgm:prSet phldrT="[Text]"/>
      <dgm:spPr/>
      <dgm:t>
        <a:bodyPr/>
        <a:lstStyle/>
        <a:p>
          <a:r>
            <a:rPr lang="en-US" dirty="0"/>
            <a:t>Wages</a:t>
          </a:r>
        </a:p>
      </dgm:t>
    </dgm:pt>
    <dgm:pt modelId="{1C558517-02C3-44F9-9776-77CDE11B83AC}" type="parTrans" cxnId="{703DC866-A92E-4B83-B076-F7F65EF732F0}">
      <dgm:prSet/>
      <dgm:spPr/>
      <dgm:t>
        <a:bodyPr/>
        <a:lstStyle/>
        <a:p>
          <a:endParaRPr lang="en-US"/>
        </a:p>
      </dgm:t>
    </dgm:pt>
    <dgm:pt modelId="{27A06C4B-E015-48D3-9A39-9C58F2E3CDDE}" type="sibTrans" cxnId="{703DC866-A92E-4B83-B076-F7F65EF732F0}">
      <dgm:prSet/>
      <dgm:spPr/>
      <dgm:t>
        <a:bodyPr/>
        <a:lstStyle/>
        <a:p>
          <a:endParaRPr lang="en-US"/>
        </a:p>
      </dgm:t>
    </dgm:pt>
    <dgm:pt modelId="{AF1A771D-4FC7-47BA-BFEA-5D06AAA58B1B}">
      <dgm:prSet phldrT="[Text]"/>
      <dgm:spPr/>
      <dgm:t>
        <a:bodyPr/>
        <a:lstStyle/>
        <a:p>
          <a:r>
            <a:rPr lang="en-US" dirty="0"/>
            <a:t>Applicable Fringe Benefits</a:t>
          </a:r>
        </a:p>
      </dgm:t>
    </dgm:pt>
    <dgm:pt modelId="{35D417D7-9A22-4FD7-AE29-49C6000A6223}" type="parTrans" cxnId="{C1403295-918C-48C2-984A-EDEE58672406}">
      <dgm:prSet/>
      <dgm:spPr/>
      <dgm:t>
        <a:bodyPr/>
        <a:lstStyle/>
        <a:p>
          <a:endParaRPr lang="en-US"/>
        </a:p>
      </dgm:t>
    </dgm:pt>
    <dgm:pt modelId="{88B4D9C0-F3FD-46F6-B2EE-8327F829151E}" type="sibTrans" cxnId="{C1403295-918C-48C2-984A-EDEE58672406}">
      <dgm:prSet/>
      <dgm:spPr/>
      <dgm:t>
        <a:bodyPr/>
        <a:lstStyle/>
        <a:p>
          <a:endParaRPr lang="en-US"/>
        </a:p>
      </dgm:t>
    </dgm:pt>
    <dgm:pt modelId="{EB6F9ECB-452F-41BE-97E9-6DE8EDDE4D58}">
      <dgm:prSet phldrT="[Text]"/>
      <dgm:spPr/>
      <dgm:t>
        <a:bodyPr/>
        <a:lstStyle/>
        <a:p>
          <a:r>
            <a:rPr lang="en-US" dirty="0"/>
            <a:t>Materials and Supplies</a:t>
          </a:r>
        </a:p>
      </dgm:t>
    </dgm:pt>
    <dgm:pt modelId="{0F256AD5-86EC-48BC-A7DC-4255D7736D6F}" type="parTrans" cxnId="{3179AF12-85E4-45D4-B918-FE2973335C29}">
      <dgm:prSet/>
      <dgm:spPr/>
      <dgm:t>
        <a:bodyPr/>
        <a:lstStyle/>
        <a:p>
          <a:endParaRPr lang="en-US"/>
        </a:p>
      </dgm:t>
    </dgm:pt>
    <dgm:pt modelId="{A1475D35-25E5-4654-AC12-245452DFF97B}" type="sibTrans" cxnId="{3179AF12-85E4-45D4-B918-FE2973335C29}">
      <dgm:prSet/>
      <dgm:spPr/>
      <dgm:t>
        <a:bodyPr/>
        <a:lstStyle/>
        <a:p>
          <a:endParaRPr lang="en-US"/>
        </a:p>
      </dgm:t>
    </dgm:pt>
    <dgm:pt modelId="{C7EF7421-03F7-4A9E-A4E9-55EA8FCA8A79}">
      <dgm:prSet phldrT="[Text]"/>
      <dgm:spPr/>
      <dgm:t>
        <a:bodyPr/>
        <a:lstStyle/>
        <a:p>
          <a:r>
            <a:rPr lang="en-US" dirty="0"/>
            <a:t>Up to $25k of each subaward</a:t>
          </a:r>
        </a:p>
      </dgm:t>
    </dgm:pt>
    <dgm:pt modelId="{24CFDC66-D137-4DE9-886C-6770BC1E9CE8}" type="parTrans" cxnId="{C9CFC76B-26C4-490A-9C2D-D6EB46B6912A}">
      <dgm:prSet/>
      <dgm:spPr/>
      <dgm:t>
        <a:bodyPr/>
        <a:lstStyle/>
        <a:p>
          <a:endParaRPr lang="en-US"/>
        </a:p>
      </dgm:t>
    </dgm:pt>
    <dgm:pt modelId="{33F18D5D-C396-45F7-835E-C66946D8F176}" type="sibTrans" cxnId="{C9CFC76B-26C4-490A-9C2D-D6EB46B6912A}">
      <dgm:prSet/>
      <dgm:spPr/>
      <dgm:t>
        <a:bodyPr/>
        <a:lstStyle/>
        <a:p>
          <a:endParaRPr lang="en-US"/>
        </a:p>
      </dgm:t>
    </dgm:pt>
    <dgm:pt modelId="{2F9A8D5D-55E5-4946-BDB4-45889DFBFBC6}">
      <dgm:prSet phldrT="[Text]"/>
      <dgm:spPr/>
      <dgm:t>
        <a:bodyPr/>
        <a:lstStyle/>
        <a:p>
          <a:r>
            <a:rPr lang="en-US" dirty="0"/>
            <a:t>Services</a:t>
          </a:r>
        </a:p>
      </dgm:t>
    </dgm:pt>
    <dgm:pt modelId="{A88D0939-205B-48D1-B117-5F671DAE54D2}" type="parTrans" cxnId="{2D25F33A-42FB-4B44-8635-1B9F2694997E}">
      <dgm:prSet/>
      <dgm:spPr/>
      <dgm:t>
        <a:bodyPr/>
        <a:lstStyle/>
        <a:p>
          <a:endParaRPr lang="en-US"/>
        </a:p>
      </dgm:t>
    </dgm:pt>
    <dgm:pt modelId="{86DA96EA-62BC-4B8C-839D-521E3EBB0ADA}" type="sibTrans" cxnId="{2D25F33A-42FB-4B44-8635-1B9F2694997E}">
      <dgm:prSet/>
      <dgm:spPr/>
      <dgm:t>
        <a:bodyPr/>
        <a:lstStyle/>
        <a:p>
          <a:endParaRPr lang="en-US"/>
        </a:p>
      </dgm:t>
    </dgm:pt>
    <dgm:pt modelId="{7F1DAC3F-7822-47B8-80EF-C6B58DCDF0C3}">
      <dgm:prSet phldrT="[Text]"/>
      <dgm:spPr/>
      <dgm:t>
        <a:bodyPr/>
        <a:lstStyle/>
        <a:p>
          <a:r>
            <a:rPr lang="en-US" dirty="0"/>
            <a:t>Travel</a:t>
          </a:r>
        </a:p>
      </dgm:t>
    </dgm:pt>
    <dgm:pt modelId="{F7AB6ED2-F74F-4928-8D1C-8A4E70620D60}" type="parTrans" cxnId="{F2DEBAAD-030F-436B-8B74-8EA598D324A1}">
      <dgm:prSet/>
      <dgm:spPr/>
      <dgm:t>
        <a:bodyPr/>
        <a:lstStyle/>
        <a:p>
          <a:endParaRPr lang="en-US"/>
        </a:p>
      </dgm:t>
    </dgm:pt>
    <dgm:pt modelId="{4EAAE2BD-8DF7-4571-ABDE-C06042C87647}" type="sibTrans" cxnId="{F2DEBAAD-030F-436B-8B74-8EA598D324A1}">
      <dgm:prSet/>
      <dgm:spPr/>
      <dgm:t>
        <a:bodyPr/>
        <a:lstStyle/>
        <a:p>
          <a:endParaRPr lang="en-US"/>
        </a:p>
      </dgm:t>
    </dgm:pt>
    <dgm:pt modelId="{E002E921-2C4C-45D3-9C72-2B4A642682C9}" type="pres">
      <dgm:prSet presAssocID="{D32CDC67-8C70-4CE6-9368-BC520256E534}" presName="diagram" presStyleCnt="0">
        <dgm:presLayoutVars>
          <dgm:dir/>
          <dgm:resizeHandles val="exact"/>
        </dgm:presLayoutVars>
      </dgm:prSet>
      <dgm:spPr/>
    </dgm:pt>
    <dgm:pt modelId="{4474900F-24DC-4793-A04D-328219EE1264}" type="pres">
      <dgm:prSet presAssocID="{3D4CB435-3CFD-4943-92E8-922ED28FAEA8}" presName="node" presStyleLbl="node1" presStyleIdx="0" presStyleCnt="7">
        <dgm:presLayoutVars>
          <dgm:bulletEnabled val="1"/>
        </dgm:presLayoutVars>
      </dgm:prSet>
      <dgm:spPr/>
    </dgm:pt>
    <dgm:pt modelId="{FB85A309-6CE8-495D-8B17-CE52928754D3}" type="pres">
      <dgm:prSet presAssocID="{85B44870-C85F-4C53-B490-0DF20128C74E}" presName="sibTrans" presStyleCnt="0"/>
      <dgm:spPr/>
    </dgm:pt>
    <dgm:pt modelId="{2F823C34-5988-4FBA-A06D-5F011654E4B6}" type="pres">
      <dgm:prSet presAssocID="{31FD4B2E-EAD8-4027-90EE-8E0883D8394E}" presName="node" presStyleLbl="node1" presStyleIdx="1" presStyleCnt="7">
        <dgm:presLayoutVars>
          <dgm:bulletEnabled val="1"/>
        </dgm:presLayoutVars>
      </dgm:prSet>
      <dgm:spPr/>
    </dgm:pt>
    <dgm:pt modelId="{4EFCC633-5B12-4FB9-962E-1466C42C7B23}" type="pres">
      <dgm:prSet presAssocID="{27A06C4B-E015-48D3-9A39-9C58F2E3CDDE}" presName="sibTrans" presStyleCnt="0"/>
      <dgm:spPr/>
    </dgm:pt>
    <dgm:pt modelId="{8BE1705B-6BF9-4694-801B-0B5897DB587D}" type="pres">
      <dgm:prSet presAssocID="{AF1A771D-4FC7-47BA-BFEA-5D06AAA58B1B}" presName="node" presStyleLbl="node1" presStyleIdx="2" presStyleCnt="7">
        <dgm:presLayoutVars>
          <dgm:bulletEnabled val="1"/>
        </dgm:presLayoutVars>
      </dgm:prSet>
      <dgm:spPr/>
    </dgm:pt>
    <dgm:pt modelId="{1C4C3C3E-D429-4689-9366-27259D272C2C}" type="pres">
      <dgm:prSet presAssocID="{88B4D9C0-F3FD-46F6-B2EE-8327F829151E}" presName="sibTrans" presStyleCnt="0"/>
      <dgm:spPr/>
    </dgm:pt>
    <dgm:pt modelId="{1B9B85F3-8E42-40F2-9009-F6350DA615B7}" type="pres">
      <dgm:prSet presAssocID="{EB6F9ECB-452F-41BE-97E9-6DE8EDDE4D58}" presName="node" presStyleLbl="node1" presStyleIdx="3" presStyleCnt="7">
        <dgm:presLayoutVars>
          <dgm:bulletEnabled val="1"/>
        </dgm:presLayoutVars>
      </dgm:prSet>
      <dgm:spPr/>
    </dgm:pt>
    <dgm:pt modelId="{1877D60E-EA12-42E2-9417-510C89F442E1}" type="pres">
      <dgm:prSet presAssocID="{A1475D35-25E5-4654-AC12-245452DFF97B}" presName="sibTrans" presStyleCnt="0"/>
      <dgm:spPr/>
    </dgm:pt>
    <dgm:pt modelId="{413AFD80-AE2F-42CD-834E-7EE32247E163}" type="pres">
      <dgm:prSet presAssocID="{2F9A8D5D-55E5-4946-BDB4-45889DFBFBC6}" presName="node" presStyleLbl="node1" presStyleIdx="4" presStyleCnt="7">
        <dgm:presLayoutVars>
          <dgm:bulletEnabled val="1"/>
        </dgm:presLayoutVars>
      </dgm:prSet>
      <dgm:spPr/>
    </dgm:pt>
    <dgm:pt modelId="{D2EA45CC-FA06-44C1-BA00-607A0BE884A4}" type="pres">
      <dgm:prSet presAssocID="{86DA96EA-62BC-4B8C-839D-521E3EBB0ADA}" presName="sibTrans" presStyleCnt="0"/>
      <dgm:spPr/>
    </dgm:pt>
    <dgm:pt modelId="{C897FF7A-A9E4-4706-97DD-6AA01BE71AD9}" type="pres">
      <dgm:prSet presAssocID="{7F1DAC3F-7822-47B8-80EF-C6B58DCDF0C3}" presName="node" presStyleLbl="node1" presStyleIdx="5" presStyleCnt="7">
        <dgm:presLayoutVars>
          <dgm:bulletEnabled val="1"/>
        </dgm:presLayoutVars>
      </dgm:prSet>
      <dgm:spPr/>
    </dgm:pt>
    <dgm:pt modelId="{83A1EF10-B22D-4D7A-B588-33EEF78879BB}" type="pres">
      <dgm:prSet presAssocID="{4EAAE2BD-8DF7-4571-ABDE-C06042C87647}" presName="sibTrans" presStyleCnt="0"/>
      <dgm:spPr/>
    </dgm:pt>
    <dgm:pt modelId="{19B90AA4-0E43-4A07-A533-C37030CED419}" type="pres">
      <dgm:prSet presAssocID="{C7EF7421-03F7-4A9E-A4E9-55EA8FCA8A79}" presName="node" presStyleLbl="node1" presStyleIdx="6" presStyleCnt="7">
        <dgm:presLayoutVars>
          <dgm:bulletEnabled val="1"/>
        </dgm:presLayoutVars>
      </dgm:prSet>
      <dgm:spPr/>
    </dgm:pt>
  </dgm:ptLst>
  <dgm:cxnLst>
    <dgm:cxn modelId="{3179AF12-85E4-45D4-B918-FE2973335C29}" srcId="{D32CDC67-8C70-4CE6-9368-BC520256E534}" destId="{EB6F9ECB-452F-41BE-97E9-6DE8EDDE4D58}" srcOrd="3" destOrd="0" parTransId="{0F256AD5-86EC-48BC-A7DC-4255D7736D6F}" sibTransId="{A1475D35-25E5-4654-AC12-245452DFF97B}"/>
    <dgm:cxn modelId="{1470622E-BAE6-4905-AF07-3B5ED153CCA6}" type="presOf" srcId="{C7EF7421-03F7-4A9E-A4E9-55EA8FCA8A79}" destId="{19B90AA4-0E43-4A07-A533-C37030CED419}" srcOrd="0" destOrd="0" presId="urn:microsoft.com/office/officeart/2005/8/layout/default"/>
    <dgm:cxn modelId="{2D25F33A-42FB-4B44-8635-1B9F2694997E}" srcId="{D32CDC67-8C70-4CE6-9368-BC520256E534}" destId="{2F9A8D5D-55E5-4946-BDB4-45889DFBFBC6}" srcOrd="4" destOrd="0" parTransId="{A88D0939-205B-48D1-B117-5F671DAE54D2}" sibTransId="{86DA96EA-62BC-4B8C-839D-521E3EBB0ADA}"/>
    <dgm:cxn modelId="{703DC866-A92E-4B83-B076-F7F65EF732F0}" srcId="{D32CDC67-8C70-4CE6-9368-BC520256E534}" destId="{31FD4B2E-EAD8-4027-90EE-8E0883D8394E}" srcOrd="1" destOrd="0" parTransId="{1C558517-02C3-44F9-9776-77CDE11B83AC}" sibTransId="{27A06C4B-E015-48D3-9A39-9C58F2E3CDDE}"/>
    <dgm:cxn modelId="{C9CFC76B-26C4-490A-9C2D-D6EB46B6912A}" srcId="{D32CDC67-8C70-4CE6-9368-BC520256E534}" destId="{C7EF7421-03F7-4A9E-A4E9-55EA8FCA8A79}" srcOrd="6" destOrd="0" parTransId="{24CFDC66-D137-4DE9-886C-6770BC1E9CE8}" sibTransId="{33F18D5D-C396-45F7-835E-C66946D8F176}"/>
    <dgm:cxn modelId="{FBF67574-99EF-4A40-B8F4-B748E357B3A8}" type="presOf" srcId="{7F1DAC3F-7822-47B8-80EF-C6B58DCDF0C3}" destId="{C897FF7A-A9E4-4706-97DD-6AA01BE71AD9}" srcOrd="0" destOrd="0" presId="urn:microsoft.com/office/officeart/2005/8/layout/default"/>
    <dgm:cxn modelId="{A23A7C83-F22A-4663-A725-E318E3E98103}" type="presOf" srcId="{31FD4B2E-EAD8-4027-90EE-8E0883D8394E}" destId="{2F823C34-5988-4FBA-A06D-5F011654E4B6}" srcOrd="0" destOrd="0" presId="urn:microsoft.com/office/officeart/2005/8/layout/default"/>
    <dgm:cxn modelId="{0C53D393-81A8-44A2-9BA5-8BE9A8CBD6CB}" type="presOf" srcId="{D32CDC67-8C70-4CE6-9368-BC520256E534}" destId="{E002E921-2C4C-45D3-9C72-2B4A642682C9}" srcOrd="0" destOrd="0" presId="urn:microsoft.com/office/officeart/2005/8/layout/default"/>
    <dgm:cxn modelId="{C1403295-918C-48C2-984A-EDEE58672406}" srcId="{D32CDC67-8C70-4CE6-9368-BC520256E534}" destId="{AF1A771D-4FC7-47BA-BFEA-5D06AAA58B1B}" srcOrd="2" destOrd="0" parTransId="{35D417D7-9A22-4FD7-AE29-49C6000A6223}" sibTransId="{88B4D9C0-F3FD-46F6-B2EE-8327F829151E}"/>
    <dgm:cxn modelId="{A10838A2-654E-4F9B-BD9C-CF43698014DE}" type="presOf" srcId="{3D4CB435-3CFD-4943-92E8-922ED28FAEA8}" destId="{4474900F-24DC-4793-A04D-328219EE1264}" srcOrd="0" destOrd="0" presId="urn:microsoft.com/office/officeart/2005/8/layout/default"/>
    <dgm:cxn modelId="{F2DEBAAD-030F-436B-8B74-8EA598D324A1}" srcId="{D32CDC67-8C70-4CE6-9368-BC520256E534}" destId="{7F1DAC3F-7822-47B8-80EF-C6B58DCDF0C3}" srcOrd="5" destOrd="0" parTransId="{F7AB6ED2-F74F-4928-8D1C-8A4E70620D60}" sibTransId="{4EAAE2BD-8DF7-4571-ABDE-C06042C87647}"/>
    <dgm:cxn modelId="{A75CF5CD-EA68-41D6-81A7-6ECEBDB8C94C}" type="presOf" srcId="{AF1A771D-4FC7-47BA-BFEA-5D06AAA58B1B}" destId="{8BE1705B-6BF9-4694-801B-0B5897DB587D}" srcOrd="0" destOrd="0" presId="urn:microsoft.com/office/officeart/2005/8/layout/default"/>
    <dgm:cxn modelId="{810425E3-FF41-4DDC-9E68-1BF35A39DDB9}" type="presOf" srcId="{2F9A8D5D-55E5-4946-BDB4-45889DFBFBC6}" destId="{413AFD80-AE2F-42CD-834E-7EE32247E163}" srcOrd="0" destOrd="0" presId="urn:microsoft.com/office/officeart/2005/8/layout/default"/>
    <dgm:cxn modelId="{7496C0F1-7D03-487B-B223-E5B1CEDDA02C}" srcId="{D32CDC67-8C70-4CE6-9368-BC520256E534}" destId="{3D4CB435-3CFD-4943-92E8-922ED28FAEA8}" srcOrd="0" destOrd="0" parTransId="{64352C4C-7C1D-4880-A76F-9107ED1266A2}" sibTransId="{85B44870-C85F-4C53-B490-0DF20128C74E}"/>
    <dgm:cxn modelId="{6CE86CF3-36FB-4900-AE07-4C33AD2A6B79}" type="presOf" srcId="{EB6F9ECB-452F-41BE-97E9-6DE8EDDE4D58}" destId="{1B9B85F3-8E42-40F2-9009-F6350DA615B7}" srcOrd="0" destOrd="0" presId="urn:microsoft.com/office/officeart/2005/8/layout/default"/>
    <dgm:cxn modelId="{636DE500-94C1-4C4F-ABC6-2F03641FEC45}" type="presParOf" srcId="{E002E921-2C4C-45D3-9C72-2B4A642682C9}" destId="{4474900F-24DC-4793-A04D-328219EE1264}" srcOrd="0" destOrd="0" presId="urn:microsoft.com/office/officeart/2005/8/layout/default"/>
    <dgm:cxn modelId="{4BD6C632-445C-4BB9-A76A-7CA7459BDF08}" type="presParOf" srcId="{E002E921-2C4C-45D3-9C72-2B4A642682C9}" destId="{FB85A309-6CE8-495D-8B17-CE52928754D3}" srcOrd="1" destOrd="0" presId="urn:microsoft.com/office/officeart/2005/8/layout/default"/>
    <dgm:cxn modelId="{15456E0D-B84A-4EEF-9B5D-3640059ECC29}" type="presParOf" srcId="{E002E921-2C4C-45D3-9C72-2B4A642682C9}" destId="{2F823C34-5988-4FBA-A06D-5F011654E4B6}" srcOrd="2" destOrd="0" presId="urn:microsoft.com/office/officeart/2005/8/layout/default"/>
    <dgm:cxn modelId="{454316C5-FB54-4692-AC68-AFD28DF94835}" type="presParOf" srcId="{E002E921-2C4C-45D3-9C72-2B4A642682C9}" destId="{4EFCC633-5B12-4FB9-962E-1466C42C7B23}" srcOrd="3" destOrd="0" presId="urn:microsoft.com/office/officeart/2005/8/layout/default"/>
    <dgm:cxn modelId="{F2B5CFAC-F170-4133-9321-8A854CF3C532}" type="presParOf" srcId="{E002E921-2C4C-45D3-9C72-2B4A642682C9}" destId="{8BE1705B-6BF9-4694-801B-0B5897DB587D}" srcOrd="4" destOrd="0" presId="urn:microsoft.com/office/officeart/2005/8/layout/default"/>
    <dgm:cxn modelId="{1FC7C62C-9869-4CB0-8D1B-B00D206B073F}" type="presParOf" srcId="{E002E921-2C4C-45D3-9C72-2B4A642682C9}" destId="{1C4C3C3E-D429-4689-9366-27259D272C2C}" srcOrd="5" destOrd="0" presId="urn:microsoft.com/office/officeart/2005/8/layout/default"/>
    <dgm:cxn modelId="{566211B7-2040-4E6F-B5E7-AE93D5A2E831}" type="presParOf" srcId="{E002E921-2C4C-45D3-9C72-2B4A642682C9}" destId="{1B9B85F3-8E42-40F2-9009-F6350DA615B7}" srcOrd="6" destOrd="0" presId="urn:microsoft.com/office/officeart/2005/8/layout/default"/>
    <dgm:cxn modelId="{18FCD47A-A0A8-4297-86EB-B670068567FF}" type="presParOf" srcId="{E002E921-2C4C-45D3-9C72-2B4A642682C9}" destId="{1877D60E-EA12-42E2-9417-510C89F442E1}" srcOrd="7" destOrd="0" presId="urn:microsoft.com/office/officeart/2005/8/layout/default"/>
    <dgm:cxn modelId="{7CFE6882-83BA-448A-80E3-B4854CFAC74A}" type="presParOf" srcId="{E002E921-2C4C-45D3-9C72-2B4A642682C9}" destId="{413AFD80-AE2F-42CD-834E-7EE32247E163}" srcOrd="8" destOrd="0" presId="urn:microsoft.com/office/officeart/2005/8/layout/default"/>
    <dgm:cxn modelId="{110D1B6D-240B-4518-AEA7-3E2DC95CEAFE}" type="presParOf" srcId="{E002E921-2C4C-45D3-9C72-2B4A642682C9}" destId="{D2EA45CC-FA06-44C1-BA00-607A0BE884A4}" srcOrd="9" destOrd="0" presId="urn:microsoft.com/office/officeart/2005/8/layout/default"/>
    <dgm:cxn modelId="{5A40CC5C-5395-4B4F-B771-DCC5DE596BFE}" type="presParOf" srcId="{E002E921-2C4C-45D3-9C72-2B4A642682C9}" destId="{C897FF7A-A9E4-4706-97DD-6AA01BE71AD9}" srcOrd="10" destOrd="0" presId="urn:microsoft.com/office/officeart/2005/8/layout/default"/>
    <dgm:cxn modelId="{17756E94-C08A-4700-B03F-51B5F0EC68A6}" type="presParOf" srcId="{E002E921-2C4C-45D3-9C72-2B4A642682C9}" destId="{83A1EF10-B22D-4D7A-B588-33EEF78879BB}" srcOrd="11" destOrd="0" presId="urn:microsoft.com/office/officeart/2005/8/layout/default"/>
    <dgm:cxn modelId="{C2A3EE6F-3CB4-4FF6-A583-18A49908A3D0}" type="presParOf" srcId="{E002E921-2C4C-45D3-9C72-2B4A642682C9}" destId="{19B90AA4-0E43-4A07-A533-C37030CED41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32CDC67-8C70-4CE6-9368-BC520256E53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F1A771D-4FC7-47BA-BFEA-5D06AAA58B1B}">
      <dgm:prSet phldrT="[Text]"/>
      <dgm:spPr/>
      <dgm:t>
        <a:bodyPr/>
        <a:lstStyle/>
        <a:p>
          <a:r>
            <a:rPr lang="en-US" dirty="0"/>
            <a:t>Equipment</a:t>
          </a:r>
        </a:p>
      </dgm:t>
    </dgm:pt>
    <dgm:pt modelId="{35D417D7-9A22-4FD7-AE29-49C6000A6223}" type="parTrans" cxnId="{C1403295-918C-48C2-984A-EDEE58672406}">
      <dgm:prSet/>
      <dgm:spPr/>
      <dgm:t>
        <a:bodyPr/>
        <a:lstStyle/>
        <a:p>
          <a:endParaRPr lang="en-US"/>
        </a:p>
      </dgm:t>
    </dgm:pt>
    <dgm:pt modelId="{88B4D9C0-F3FD-46F6-B2EE-8327F829151E}" type="sibTrans" cxnId="{C1403295-918C-48C2-984A-EDEE58672406}">
      <dgm:prSet/>
      <dgm:spPr/>
      <dgm:t>
        <a:bodyPr/>
        <a:lstStyle/>
        <a:p>
          <a:endParaRPr lang="en-US"/>
        </a:p>
      </dgm:t>
    </dgm:pt>
    <dgm:pt modelId="{3564DB1E-C660-4F00-A6D2-C5B828172A6C}">
      <dgm:prSet phldrT="[Text]"/>
      <dgm:spPr/>
      <dgm:t>
        <a:bodyPr/>
        <a:lstStyle/>
        <a:p>
          <a:r>
            <a:rPr lang="en-US" dirty="0"/>
            <a:t>Capital Expenditures</a:t>
          </a:r>
        </a:p>
      </dgm:t>
    </dgm:pt>
    <dgm:pt modelId="{9202F86F-4D8A-4D74-A472-2D0A583B706B}" type="parTrans" cxnId="{C986B51A-1757-4F1D-9B5B-CDE24A4B0A35}">
      <dgm:prSet/>
      <dgm:spPr/>
      <dgm:t>
        <a:bodyPr/>
        <a:lstStyle/>
        <a:p>
          <a:endParaRPr lang="en-US"/>
        </a:p>
      </dgm:t>
    </dgm:pt>
    <dgm:pt modelId="{AFEA628B-7797-4797-AB3D-625EA5A80A6C}" type="sibTrans" cxnId="{C986B51A-1757-4F1D-9B5B-CDE24A4B0A35}">
      <dgm:prSet/>
      <dgm:spPr/>
      <dgm:t>
        <a:bodyPr/>
        <a:lstStyle/>
        <a:p>
          <a:endParaRPr lang="en-US"/>
        </a:p>
      </dgm:t>
    </dgm:pt>
    <dgm:pt modelId="{4D3CCDAA-04B7-4125-85E6-DA2373DA52CD}">
      <dgm:prSet phldrT="[Text]"/>
      <dgm:spPr/>
      <dgm:t>
        <a:bodyPr/>
        <a:lstStyle/>
        <a:p>
          <a:r>
            <a:rPr lang="en-US" dirty="0"/>
            <a:t>Charges for Patient Care</a:t>
          </a:r>
        </a:p>
      </dgm:t>
    </dgm:pt>
    <dgm:pt modelId="{5F402290-C39B-4A32-8F29-37B2CA1A0C8B}" type="parTrans" cxnId="{E29ADAD5-9828-4861-A145-1BAF5F99E795}">
      <dgm:prSet/>
      <dgm:spPr/>
      <dgm:t>
        <a:bodyPr/>
        <a:lstStyle/>
        <a:p>
          <a:endParaRPr lang="en-US"/>
        </a:p>
      </dgm:t>
    </dgm:pt>
    <dgm:pt modelId="{4267571C-4BBE-4815-9095-47A3C795A912}" type="sibTrans" cxnId="{E29ADAD5-9828-4861-A145-1BAF5F99E795}">
      <dgm:prSet/>
      <dgm:spPr/>
      <dgm:t>
        <a:bodyPr/>
        <a:lstStyle/>
        <a:p>
          <a:endParaRPr lang="en-US"/>
        </a:p>
      </dgm:t>
    </dgm:pt>
    <dgm:pt modelId="{1071E45D-1E9B-4EC2-89AB-1D40DE4B90AA}">
      <dgm:prSet phldrT="[Text]"/>
      <dgm:spPr/>
      <dgm:t>
        <a:bodyPr/>
        <a:lstStyle/>
        <a:p>
          <a:r>
            <a:rPr lang="en-US" dirty="0"/>
            <a:t>Rental Costs</a:t>
          </a:r>
        </a:p>
      </dgm:t>
    </dgm:pt>
    <dgm:pt modelId="{B1299AD1-7A48-43E8-94FD-B03823A2A3EB}" type="parTrans" cxnId="{80448BC7-61C0-474B-B64C-AFA5EAFAFCDE}">
      <dgm:prSet/>
      <dgm:spPr/>
      <dgm:t>
        <a:bodyPr/>
        <a:lstStyle/>
        <a:p>
          <a:endParaRPr lang="en-US"/>
        </a:p>
      </dgm:t>
    </dgm:pt>
    <dgm:pt modelId="{8B47B422-FAE9-48F6-AA7E-431323A26175}" type="sibTrans" cxnId="{80448BC7-61C0-474B-B64C-AFA5EAFAFCDE}">
      <dgm:prSet/>
      <dgm:spPr/>
      <dgm:t>
        <a:bodyPr/>
        <a:lstStyle/>
        <a:p>
          <a:endParaRPr lang="en-US"/>
        </a:p>
      </dgm:t>
    </dgm:pt>
    <dgm:pt modelId="{01BABA26-9956-4AD5-8BBF-3A4B4BF949E9}">
      <dgm:prSet phldrT="[Text]"/>
      <dgm:spPr/>
      <dgm:t>
        <a:bodyPr/>
        <a:lstStyle/>
        <a:p>
          <a:r>
            <a:rPr lang="en-US" dirty="0"/>
            <a:t>Tuition Remission</a:t>
          </a:r>
        </a:p>
      </dgm:t>
    </dgm:pt>
    <dgm:pt modelId="{9DDB0BA7-B59E-4636-9CC4-46C652623C3A}" type="parTrans" cxnId="{65A93C3F-1C2A-4FF4-9F73-8F8B8C3AF125}">
      <dgm:prSet/>
      <dgm:spPr/>
      <dgm:t>
        <a:bodyPr/>
        <a:lstStyle/>
        <a:p>
          <a:endParaRPr lang="en-US"/>
        </a:p>
      </dgm:t>
    </dgm:pt>
    <dgm:pt modelId="{F285FF09-F90A-4A6A-A31C-7C26171F2256}" type="sibTrans" cxnId="{65A93C3F-1C2A-4FF4-9F73-8F8B8C3AF125}">
      <dgm:prSet/>
      <dgm:spPr/>
      <dgm:t>
        <a:bodyPr/>
        <a:lstStyle/>
        <a:p>
          <a:endParaRPr lang="en-US"/>
        </a:p>
      </dgm:t>
    </dgm:pt>
    <dgm:pt modelId="{E9BA9C5E-CED1-4FEE-AFBC-38FAF9853822}">
      <dgm:prSet phldrT="[Text]"/>
      <dgm:spPr/>
      <dgm:t>
        <a:bodyPr/>
        <a:lstStyle/>
        <a:p>
          <a:r>
            <a:rPr lang="en-US" dirty="0"/>
            <a:t>Scholarships</a:t>
          </a:r>
        </a:p>
      </dgm:t>
    </dgm:pt>
    <dgm:pt modelId="{193B9815-D92E-4BE9-A2D0-8C8537E91C6E}" type="parTrans" cxnId="{FFE3D31E-A71C-4318-A602-C0C3F5E5D898}">
      <dgm:prSet/>
      <dgm:spPr/>
      <dgm:t>
        <a:bodyPr/>
        <a:lstStyle/>
        <a:p>
          <a:endParaRPr lang="en-US"/>
        </a:p>
      </dgm:t>
    </dgm:pt>
    <dgm:pt modelId="{020EAD31-93A2-47E5-A907-A77D3F8C3A41}" type="sibTrans" cxnId="{FFE3D31E-A71C-4318-A602-C0C3F5E5D898}">
      <dgm:prSet/>
      <dgm:spPr/>
      <dgm:t>
        <a:bodyPr/>
        <a:lstStyle/>
        <a:p>
          <a:endParaRPr lang="en-US"/>
        </a:p>
      </dgm:t>
    </dgm:pt>
    <dgm:pt modelId="{CBD6BD7A-2384-4D14-AC44-FD4890962ED3}">
      <dgm:prSet phldrT="[Text]"/>
      <dgm:spPr/>
      <dgm:t>
        <a:bodyPr/>
        <a:lstStyle/>
        <a:p>
          <a:r>
            <a:rPr lang="en-US" dirty="0"/>
            <a:t>Fellowships</a:t>
          </a:r>
        </a:p>
      </dgm:t>
    </dgm:pt>
    <dgm:pt modelId="{AC5C351D-821D-4111-B0E4-F543D6372ADB}" type="parTrans" cxnId="{67C48D48-10BB-435B-BE79-D35C5C9B9ABE}">
      <dgm:prSet/>
      <dgm:spPr/>
      <dgm:t>
        <a:bodyPr/>
        <a:lstStyle/>
        <a:p>
          <a:endParaRPr lang="en-US"/>
        </a:p>
      </dgm:t>
    </dgm:pt>
    <dgm:pt modelId="{4BC22A5B-CD96-461D-BB9B-46BD513859B5}" type="sibTrans" cxnId="{67C48D48-10BB-435B-BE79-D35C5C9B9ABE}">
      <dgm:prSet/>
      <dgm:spPr/>
      <dgm:t>
        <a:bodyPr/>
        <a:lstStyle/>
        <a:p>
          <a:endParaRPr lang="en-US"/>
        </a:p>
      </dgm:t>
    </dgm:pt>
    <dgm:pt modelId="{E998AB05-F053-4049-8D54-BE08D957BFB4}">
      <dgm:prSet phldrT="[Text]"/>
      <dgm:spPr/>
      <dgm:t>
        <a:bodyPr/>
        <a:lstStyle/>
        <a:p>
          <a:r>
            <a:rPr lang="en-US" dirty="0"/>
            <a:t>Participant Support Costs</a:t>
          </a:r>
        </a:p>
      </dgm:t>
    </dgm:pt>
    <dgm:pt modelId="{FAB58794-62B5-4FC1-9531-D09D219CFAAF}" type="parTrans" cxnId="{5EE45629-13EE-458C-96CE-92644ACE665F}">
      <dgm:prSet/>
      <dgm:spPr/>
      <dgm:t>
        <a:bodyPr/>
        <a:lstStyle/>
        <a:p>
          <a:endParaRPr lang="en-US"/>
        </a:p>
      </dgm:t>
    </dgm:pt>
    <dgm:pt modelId="{7F0CF52F-9E5B-4F91-A9E3-DE9EACBDD793}" type="sibTrans" cxnId="{5EE45629-13EE-458C-96CE-92644ACE665F}">
      <dgm:prSet/>
      <dgm:spPr/>
      <dgm:t>
        <a:bodyPr/>
        <a:lstStyle/>
        <a:p>
          <a:endParaRPr lang="en-US"/>
        </a:p>
      </dgm:t>
    </dgm:pt>
    <dgm:pt modelId="{7DB155C4-2703-45F6-8E61-FA26F1125C5D}">
      <dgm:prSet phldrT="[Text]"/>
      <dgm:spPr/>
      <dgm:t>
        <a:bodyPr/>
        <a:lstStyle/>
        <a:p>
          <a:r>
            <a:rPr lang="en-US" dirty="0"/>
            <a:t>Portion of each subaward &gt; $25k</a:t>
          </a:r>
        </a:p>
      </dgm:t>
    </dgm:pt>
    <dgm:pt modelId="{B24A340B-D6F2-45B0-BB2B-C20CB13B7AA8}" type="parTrans" cxnId="{A5BFA52B-C73D-43FF-80EA-C4AA49D58CD3}">
      <dgm:prSet/>
      <dgm:spPr/>
      <dgm:t>
        <a:bodyPr/>
        <a:lstStyle/>
        <a:p>
          <a:endParaRPr lang="en-US"/>
        </a:p>
      </dgm:t>
    </dgm:pt>
    <dgm:pt modelId="{0E32A206-2E30-4CF7-8E38-8CD8DE01FFC1}" type="sibTrans" cxnId="{A5BFA52B-C73D-43FF-80EA-C4AA49D58CD3}">
      <dgm:prSet/>
      <dgm:spPr/>
      <dgm:t>
        <a:bodyPr/>
        <a:lstStyle/>
        <a:p>
          <a:endParaRPr lang="en-US"/>
        </a:p>
      </dgm:t>
    </dgm:pt>
    <dgm:pt modelId="{E002E921-2C4C-45D3-9C72-2B4A642682C9}" type="pres">
      <dgm:prSet presAssocID="{D32CDC67-8C70-4CE6-9368-BC520256E534}" presName="diagram" presStyleCnt="0">
        <dgm:presLayoutVars>
          <dgm:dir/>
          <dgm:resizeHandles val="exact"/>
        </dgm:presLayoutVars>
      </dgm:prSet>
      <dgm:spPr/>
    </dgm:pt>
    <dgm:pt modelId="{8BE1705B-6BF9-4694-801B-0B5897DB587D}" type="pres">
      <dgm:prSet presAssocID="{AF1A771D-4FC7-47BA-BFEA-5D06AAA58B1B}" presName="node" presStyleLbl="node1" presStyleIdx="0" presStyleCnt="9">
        <dgm:presLayoutVars>
          <dgm:bulletEnabled val="1"/>
        </dgm:presLayoutVars>
      </dgm:prSet>
      <dgm:spPr/>
    </dgm:pt>
    <dgm:pt modelId="{D253FF1F-E0BA-4B81-BD50-14477050EA44}" type="pres">
      <dgm:prSet presAssocID="{88B4D9C0-F3FD-46F6-B2EE-8327F829151E}" presName="sibTrans" presStyleCnt="0"/>
      <dgm:spPr/>
    </dgm:pt>
    <dgm:pt modelId="{CA3AD448-92C9-49FE-AD66-1857D7356FBC}" type="pres">
      <dgm:prSet presAssocID="{3564DB1E-C660-4F00-A6D2-C5B828172A6C}" presName="node" presStyleLbl="node1" presStyleIdx="1" presStyleCnt="9">
        <dgm:presLayoutVars>
          <dgm:bulletEnabled val="1"/>
        </dgm:presLayoutVars>
      </dgm:prSet>
      <dgm:spPr/>
    </dgm:pt>
    <dgm:pt modelId="{DA3F192C-B137-45E0-9650-F8CE6A531986}" type="pres">
      <dgm:prSet presAssocID="{AFEA628B-7797-4797-AB3D-625EA5A80A6C}" presName="sibTrans" presStyleCnt="0"/>
      <dgm:spPr/>
    </dgm:pt>
    <dgm:pt modelId="{25390124-83A5-4A9B-BD19-77887478ADAC}" type="pres">
      <dgm:prSet presAssocID="{4D3CCDAA-04B7-4125-85E6-DA2373DA52CD}" presName="node" presStyleLbl="node1" presStyleIdx="2" presStyleCnt="9">
        <dgm:presLayoutVars>
          <dgm:bulletEnabled val="1"/>
        </dgm:presLayoutVars>
      </dgm:prSet>
      <dgm:spPr/>
    </dgm:pt>
    <dgm:pt modelId="{A7FF5C20-49C4-41CD-9B59-ABC09545640D}" type="pres">
      <dgm:prSet presAssocID="{4267571C-4BBE-4815-9095-47A3C795A912}" presName="sibTrans" presStyleCnt="0"/>
      <dgm:spPr/>
    </dgm:pt>
    <dgm:pt modelId="{A0F36AB3-A6D6-4D46-9604-9091DCE438D4}" type="pres">
      <dgm:prSet presAssocID="{1071E45D-1E9B-4EC2-89AB-1D40DE4B90AA}" presName="node" presStyleLbl="node1" presStyleIdx="3" presStyleCnt="9">
        <dgm:presLayoutVars>
          <dgm:bulletEnabled val="1"/>
        </dgm:presLayoutVars>
      </dgm:prSet>
      <dgm:spPr/>
    </dgm:pt>
    <dgm:pt modelId="{0EE975A0-47E6-49C1-A510-12052DFE6CC8}" type="pres">
      <dgm:prSet presAssocID="{8B47B422-FAE9-48F6-AA7E-431323A26175}" presName="sibTrans" presStyleCnt="0"/>
      <dgm:spPr/>
    </dgm:pt>
    <dgm:pt modelId="{3F6ECF08-E8E2-484B-AF86-A8896A4D2393}" type="pres">
      <dgm:prSet presAssocID="{01BABA26-9956-4AD5-8BBF-3A4B4BF949E9}" presName="node" presStyleLbl="node1" presStyleIdx="4" presStyleCnt="9">
        <dgm:presLayoutVars>
          <dgm:bulletEnabled val="1"/>
        </dgm:presLayoutVars>
      </dgm:prSet>
      <dgm:spPr/>
    </dgm:pt>
    <dgm:pt modelId="{8386A31B-908A-419E-9D77-3039E35198D3}" type="pres">
      <dgm:prSet presAssocID="{F285FF09-F90A-4A6A-A31C-7C26171F2256}" presName="sibTrans" presStyleCnt="0"/>
      <dgm:spPr/>
    </dgm:pt>
    <dgm:pt modelId="{E2B80A56-63A1-4069-8125-599C29BFE18A}" type="pres">
      <dgm:prSet presAssocID="{E9BA9C5E-CED1-4FEE-AFBC-38FAF9853822}" presName="node" presStyleLbl="node1" presStyleIdx="5" presStyleCnt="9">
        <dgm:presLayoutVars>
          <dgm:bulletEnabled val="1"/>
        </dgm:presLayoutVars>
      </dgm:prSet>
      <dgm:spPr/>
    </dgm:pt>
    <dgm:pt modelId="{2CDF3081-88EE-4D40-B48B-6BD9FF4004D5}" type="pres">
      <dgm:prSet presAssocID="{020EAD31-93A2-47E5-A907-A77D3F8C3A41}" presName="sibTrans" presStyleCnt="0"/>
      <dgm:spPr/>
    </dgm:pt>
    <dgm:pt modelId="{2FD5A5AE-A3EF-40DF-B0BB-04B676A4B734}" type="pres">
      <dgm:prSet presAssocID="{CBD6BD7A-2384-4D14-AC44-FD4890962ED3}" presName="node" presStyleLbl="node1" presStyleIdx="6" presStyleCnt="9">
        <dgm:presLayoutVars>
          <dgm:bulletEnabled val="1"/>
        </dgm:presLayoutVars>
      </dgm:prSet>
      <dgm:spPr/>
    </dgm:pt>
    <dgm:pt modelId="{DD7EF928-82C6-46DD-B5A3-F923680AB4C7}" type="pres">
      <dgm:prSet presAssocID="{4BC22A5B-CD96-461D-BB9B-46BD513859B5}" presName="sibTrans" presStyleCnt="0"/>
      <dgm:spPr/>
    </dgm:pt>
    <dgm:pt modelId="{F525D4D1-9784-43D4-8F70-9E65E7673279}" type="pres">
      <dgm:prSet presAssocID="{E998AB05-F053-4049-8D54-BE08D957BFB4}" presName="node" presStyleLbl="node1" presStyleIdx="7" presStyleCnt="9">
        <dgm:presLayoutVars>
          <dgm:bulletEnabled val="1"/>
        </dgm:presLayoutVars>
      </dgm:prSet>
      <dgm:spPr/>
    </dgm:pt>
    <dgm:pt modelId="{61224632-68E2-4C46-9F72-D0C36294089F}" type="pres">
      <dgm:prSet presAssocID="{7F0CF52F-9E5B-4F91-A9E3-DE9EACBDD793}" presName="sibTrans" presStyleCnt="0"/>
      <dgm:spPr/>
    </dgm:pt>
    <dgm:pt modelId="{E594D46C-B0B6-444B-BDBC-3BD4C3740291}" type="pres">
      <dgm:prSet presAssocID="{7DB155C4-2703-45F6-8E61-FA26F1125C5D}" presName="node" presStyleLbl="node1" presStyleIdx="8" presStyleCnt="9">
        <dgm:presLayoutVars>
          <dgm:bulletEnabled val="1"/>
        </dgm:presLayoutVars>
      </dgm:prSet>
      <dgm:spPr/>
    </dgm:pt>
  </dgm:ptLst>
  <dgm:cxnLst>
    <dgm:cxn modelId="{B2B89002-9094-4339-BAFC-3E1D6487AB3D}" type="presOf" srcId="{01BABA26-9956-4AD5-8BBF-3A4B4BF949E9}" destId="{3F6ECF08-E8E2-484B-AF86-A8896A4D2393}" srcOrd="0" destOrd="0" presId="urn:microsoft.com/office/officeart/2005/8/layout/default"/>
    <dgm:cxn modelId="{FD906908-A232-4B54-8F08-9619A6FB2DB6}" type="presOf" srcId="{CBD6BD7A-2384-4D14-AC44-FD4890962ED3}" destId="{2FD5A5AE-A3EF-40DF-B0BB-04B676A4B734}" srcOrd="0" destOrd="0" presId="urn:microsoft.com/office/officeart/2005/8/layout/default"/>
    <dgm:cxn modelId="{29B8910F-7CD4-4EDD-8B6F-70E40D3D9A5D}" type="presOf" srcId="{7DB155C4-2703-45F6-8E61-FA26F1125C5D}" destId="{E594D46C-B0B6-444B-BDBC-3BD4C3740291}" srcOrd="0" destOrd="0" presId="urn:microsoft.com/office/officeart/2005/8/layout/default"/>
    <dgm:cxn modelId="{C986B51A-1757-4F1D-9B5B-CDE24A4B0A35}" srcId="{D32CDC67-8C70-4CE6-9368-BC520256E534}" destId="{3564DB1E-C660-4F00-A6D2-C5B828172A6C}" srcOrd="1" destOrd="0" parTransId="{9202F86F-4D8A-4D74-A472-2D0A583B706B}" sibTransId="{AFEA628B-7797-4797-AB3D-625EA5A80A6C}"/>
    <dgm:cxn modelId="{FFE3D31E-A71C-4318-A602-C0C3F5E5D898}" srcId="{D32CDC67-8C70-4CE6-9368-BC520256E534}" destId="{E9BA9C5E-CED1-4FEE-AFBC-38FAF9853822}" srcOrd="5" destOrd="0" parTransId="{193B9815-D92E-4BE9-A2D0-8C8537E91C6E}" sibTransId="{020EAD31-93A2-47E5-A907-A77D3F8C3A41}"/>
    <dgm:cxn modelId="{5EE45629-13EE-458C-96CE-92644ACE665F}" srcId="{D32CDC67-8C70-4CE6-9368-BC520256E534}" destId="{E998AB05-F053-4049-8D54-BE08D957BFB4}" srcOrd="7" destOrd="0" parTransId="{FAB58794-62B5-4FC1-9531-D09D219CFAAF}" sibTransId="{7F0CF52F-9E5B-4F91-A9E3-DE9EACBDD793}"/>
    <dgm:cxn modelId="{A5BFA52B-C73D-43FF-80EA-C4AA49D58CD3}" srcId="{D32CDC67-8C70-4CE6-9368-BC520256E534}" destId="{7DB155C4-2703-45F6-8E61-FA26F1125C5D}" srcOrd="8" destOrd="0" parTransId="{B24A340B-D6F2-45B0-BB2B-C20CB13B7AA8}" sibTransId="{0E32A206-2E30-4CF7-8E38-8CD8DE01FFC1}"/>
    <dgm:cxn modelId="{65A93C3F-1C2A-4FF4-9F73-8F8B8C3AF125}" srcId="{D32CDC67-8C70-4CE6-9368-BC520256E534}" destId="{01BABA26-9956-4AD5-8BBF-3A4B4BF949E9}" srcOrd="4" destOrd="0" parTransId="{9DDB0BA7-B59E-4636-9CC4-46C652623C3A}" sibTransId="{F285FF09-F90A-4A6A-A31C-7C26171F2256}"/>
    <dgm:cxn modelId="{3AEAB35B-1437-4B17-B087-EDB169B4B1B5}" type="presOf" srcId="{3564DB1E-C660-4F00-A6D2-C5B828172A6C}" destId="{CA3AD448-92C9-49FE-AD66-1857D7356FBC}" srcOrd="0" destOrd="0" presId="urn:microsoft.com/office/officeart/2005/8/layout/default"/>
    <dgm:cxn modelId="{C4FD5B44-1D76-42C9-B37C-71BF2907AF6B}" type="presOf" srcId="{1071E45D-1E9B-4EC2-89AB-1D40DE4B90AA}" destId="{A0F36AB3-A6D6-4D46-9604-9091DCE438D4}" srcOrd="0" destOrd="0" presId="urn:microsoft.com/office/officeart/2005/8/layout/default"/>
    <dgm:cxn modelId="{67C48D48-10BB-435B-BE79-D35C5C9B9ABE}" srcId="{D32CDC67-8C70-4CE6-9368-BC520256E534}" destId="{CBD6BD7A-2384-4D14-AC44-FD4890962ED3}" srcOrd="6" destOrd="0" parTransId="{AC5C351D-821D-4111-B0E4-F543D6372ADB}" sibTransId="{4BC22A5B-CD96-461D-BB9B-46BD513859B5}"/>
    <dgm:cxn modelId="{0C53D393-81A8-44A2-9BA5-8BE9A8CBD6CB}" type="presOf" srcId="{D32CDC67-8C70-4CE6-9368-BC520256E534}" destId="{E002E921-2C4C-45D3-9C72-2B4A642682C9}" srcOrd="0" destOrd="0" presId="urn:microsoft.com/office/officeart/2005/8/layout/default"/>
    <dgm:cxn modelId="{C1403295-918C-48C2-984A-EDEE58672406}" srcId="{D32CDC67-8C70-4CE6-9368-BC520256E534}" destId="{AF1A771D-4FC7-47BA-BFEA-5D06AAA58B1B}" srcOrd="0" destOrd="0" parTransId="{35D417D7-9A22-4FD7-AE29-49C6000A6223}" sibTransId="{88B4D9C0-F3FD-46F6-B2EE-8327F829151E}"/>
    <dgm:cxn modelId="{A21F49B0-3B28-4045-8000-544667210AB4}" type="presOf" srcId="{4D3CCDAA-04B7-4125-85E6-DA2373DA52CD}" destId="{25390124-83A5-4A9B-BD19-77887478ADAC}" srcOrd="0" destOrd="0" presId="urn:microsoft.com/office/officeart/2005/8/layout/default"/>
    <dgm:cxn modelId="{80448BC7-61C0-474B-B64C-AFA5EAFAFCDE}" srcId="{D32CDC67-8C70-4CE6-9368-BC520256E534}" destId="{1071E45D-1E9B-4EC2-89AB-1D40DE4B90AA}" srcOrd="3" destOrd="0" parTransId="{B1299AD1-7A48-43E8-94FD-B03823A2A3EB}" sibTransId="{8B47B422-FAE9-48F6-AA7E-431323A26175}"/>
    <dgm:cxn modelId="{A75CF5CD-EA68-41D6-81A7-6ECEBDB8C94C}" type="presOf" srcId="{AF1A771D-4FC7-47BA-BFEA-5D06AAA58B1B}" destId="{8BE1705B-6BF9-4694-801B-0B5897DB587D}" srcOrd="0" destOrd="0" presId="urn:microsoft.com/office/officeart/2005/8/layout/default"/>
    <dgm:cxn modelId="{E29ADAD5-9828-4861-A145-1BAF5F99E795}" srcId="{D32CDC67-8C70-4CE6-9368-BC520256E534}" destId="{4D3CCDAA-04B7-4125-85E6-DA2373DA52CD}" srcOrd="2" destOrd="0" parTransId="{5F402290-C39B-4A32-8F29-37B2CA1A0C8B}" sibTransId="{4267571C-4BBE-4815-9095-47A3C795A912}"/>
    <dgm:cxn modelId="{97F33ADC-A71E-437B-A8A6-64020D866BAD}" type="presOf" srcId="{E9BA9C5E-CED1-4FEE-AFBC-38FAF9853822}" destId="{E2B80A56-63A1-4069-8125-599C29BFE18A}" srcOrd="0" destOrd="0" presId="urn:microsoft.com/office/officeart/2005/8/layout/default"/>
    <dgm:cxn modelId="{9598E7DF-D649-44E7-9251-F2FEE0224BBF}" type="presOf" srcId="{E998AB05-F053-4049-8D54-BE08D957BFB4}" destId="{F525D4D1-9784-43D4-8F70-9E65E7673279}" srcOrd="0" destOrd="0" presId="urn:microsoft.com/office/officeart/2005/8/layout/default"/>
    <dgm:cxn modelId="{F2B5CFAC-F170-4133-9321-8A854CF3C532}" type="presParOf" srcId="{E002E921-2C4C-45D3-9C72-2B4A642682C9}" destId="{8BE1705B-6BF9-4694-801B-0B5897DB587D}" srcOrd="0" destOrd="0" presId="urn:microsoft.com/office/officeart/2005/8/layout/default"/>
    <dgm:cxn modelId="{279B1A25-40C9-49F6-80FA-A808D5F4DCFF}" type="presParOf" srcId="{E002E921-2C4C-45D3-9C72-2B4A642682C9}" destId="{D253FF1F-E0BA-4B81-BD50-14477050EA44}" srcOrd="1" destOrd="0" presId="urn:microsoft.com/office/officeart/2005/8/layout/default"/>
    <dgm:cxn modelId="{F09E5FF2-378A-469D-87BC-5C4D4F22DCAC}" type="presParOf" srcId="{E002E921-2C4C-45D3-9C72-2B4A642682C9}" destId="{CA3AD448-92C9-49FE-AD66-1857D7356FBC}" srcOrd="2" destOrd="0" presId="urn:microsoft.com/office/officeart/2005/8/layout/default"/>
    <dgm:cxn modelId="{C6E0F834-3889-486E-A192-23597D9877E3}" type="presParOf" srcId="{E002E921-2C4C-45D3-9C72-2B4A642682C9}" destId="{DA3F192C-B137-45E0-9650-F8CE6A531986}" srcOrd="3" destOrd="0" presId="urn:microsoft.com/office/officeart/2005/8/layout/default"/>
    <dgm:cxn modelId="{B38AB09D-98D9-4EA8-8B30-000F12303F9E}" type="presParOf" srcId="{E002E921-2C4C-45D3-9C72-2B4A642682C9}" destId="{25390124-83A5-4A9B-BD19-77887478ADAC}" srcOrd="4" destOrd="0" presId="urn:microsoft.com/office/officeart/2005/8/layout/default"/>
    <dgm:cxn modelId="{FA481EDC-C526-4A6D-92EA-0247E146C2F7}" type="presParOf" srcId="{E002E921-2C4C-45D3-9C72-2B4A642682C9}" destId="{A7FF5C20-49C4-41CD-9B59-ABC09545640D}" srcOrd="5" destOrd="0" presId="urn:microsoft.com/office/officeart/2005/8/layout/default"/>
    <dgm:cxn modelId="{A5F1E9B0-3950-43A1-9342-0AD2B3A1B7E4}" type="presParOf" srcId="{E002E921-2C4C-45D3-9C72-2B4A642682C9}" destId="{A0F36AB3-A6D6-4D46-9604-9091DCE438D4}" srcOrd="6" destOrd="0" presId="urn:microsoft.com/office/officeart/2005/8/layout/default"/>
    <dgm:cxn modelId="{62C9FB35-9612-45B7-818E-F3EFA1C4FFBF}" type="presParOf" srcId="{E002E921-2C4C-45D3-9C72-2B4A642682C9}" destId="{0EE975A0-47E6-49C1-A510-12052DFE6CC8}" srcOrd="7" destOrd="0" presId="urn:microsoft.com/office/officeart/2005/8/layout/default"/>
    <dgm:cxn modelId="{A09F9215-237D-4101-8C4A-EE5DC0858EDC}" type="presParOf" srcId="{E002E921-2C4C-45D3-9C72-2B4A642682C9}" destId="{3F6ECF08-E8E2-484B-AF86-A8896A4D2393}" srcOrd="8" destOrd="0" presId="urn:microsoft.com/office/officeart/2005/8/layout/default"/>
    <dgm:cxn modelId="{06137A84-1EED-4AA8-99BA-4F600359CF51}" type="presParOf" srcId="{E002E921-2C4C-45D3-9C72-2B4A642682C9}" destId="{8386A31B-908A-419E-9D77-3039E35198D3}" srcOrd="9" destOrd="0" presId="urn:microsoft.com/office/officeart/2005/8/layout/default"/>
    <dgm:cxn modelId="{7E6D0D65-DFA2-4E5F-873B-54643D08C348}" type="presParOf" srcId="{E002E921-2C4C-45D3-9C72-2B4A642682C9}" destId="{E2B80A56-63A1-4069-8125-599C29BFE18A}" srcOrd="10" destOrd="0" presId="urn:microsoft.com/office/officeart/2005/8/layout/default"/>
    <dgm:cxn modelId="{E2F87BE6-9333-4986-B514-B8C3E7014A78}" type="presParOf" srcId="{E002E921-2C4C-45D3-9C72-2B4A642682C9}" destId="{2CDF3081-88EE-4D40-B48B-6BD9FF4004D5}" srcOrd="11" destOrd="0" presId="urn:microsoft.com/office/officeart/2005/8/layout/default"/>
    <dgm:cxn modelId="{5FC4EDC5-F33F-49D4-BEFF-5544BDA4063B}" type="presParOf" srcId="{E002E921-2C4C-45D3-9C72-2B4A642682C9}" destId="{2FD5A5AE-A3EF-40DF-B0BB-04B676A4B734}" srcOrd="12" destOrd="0" presId="urn:microsoft.com/office/officeart/2005/8/layout/default"/>
    <dgm:cxn modelId="{84DC54BE-C6E2-477F-A7DE-E49837B26A03}" type="presParOf" srcId="{E002E921-2C4C-45D3-9C72-2B4A642682C9}" destId="{DD7EF928-82C6-46DD-B5A3-F923680AB4C7}" srcOrd="13" destOrd="0" presId="urn:microsoft.com/office/officeart/2005/8/layout/default"/>
    <dgm:cxn modelId="{7793A791-718F-4978-85CB-5016B4646107}" type="presParOf" srcId="{E002E921-2C4C-45D3-9C72-2B4A642682C9}" destId="{F525D4D1-9784-43D4-8F70-9E65E7673279}" srcOrd="14" destOrd="0" presId="urn:microsoft.com/office/officeart/2005/8/layout/default"/>
    <dgm:cxn modelId="{8CD1D6FF-C2A8-4C72-8F51-A7BC55B1F159}" type="presParOf" srcId="{E002E921-2C4C-45D3-9C72-2B4A642682C9}" destId="{61224632-68E2-4C46-9F72-D0C36294089F}" srcOrd="15" destOrd="0" presId="urn:microsoft.com/office/officeart/2005/8/layout/default"/>
    <dgm:cxn modelId="{BF5C7C75-4388-4365-84E9-8FA174A1C170}" type="presParOf" srcId="{E002E921-2C4C-45D3-9C72-2B4A642682C9}" destId="{E594D46C-B0B6-444B-BDBC-3BD4C3740291}"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9D015C8-F706-4954-A507-928492ED89F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DA0D206-28D9-4B58-A879-2364B9361FF7}">
      <dgm:prSet phldrT="[Text]" custT="1"/>
      <dgm:spPr/>
      <dgm:t>
        <a:bodyPr/>
        <a:lstStyle/>
        <a:p>
          <a:r>
            <a:rPr lang="en-US" sz="1800" dirty="0">
              <a:solidFill>
                <a:schemeClr val="bg1"/>
              </a:solidFill>
            </a:rPr>
            <a:t>Gov’t Entity</a:t>
          </a:r>
        </a:p>
      </dgm:t>
    </dgm:pt>
    <dgm:pt modelId="{69B7EC76-5385-4502-94E7-14C14B93B463}" type="parTrans" cxnId="{7FA05040-A6DC-4CAE-8C86-D316FB6DF7A3}">
      <dgm:prSet/>
      <dgm:spPr/>
      <dgm:t>
        <a:bodyPr/>
        <a:lstStyle/>
        <a:p>
          <a:endParaRPr lang="en-US" sz="1800"/>
        </a:p>
      </dgm:t>
    </dgm:pt>
    <dgm:pt modelId="{E386F1FE-5ED1-4DFE-988B-293C26A3BDB6}" type="sibTrans" cxnId="{7FA05040-A6DC-4CAE-8C86-D316FB6DF7A3}">
      <dgm:prSet/>
      <dgm:spPr/>
      <dgm:t>
        <a:bodyPr/>
        <a:lstStyle/>
        <a:p>
          <a:endParaRPr lang="en-US" sz="1800"/>
        </a:p>
      </dgm:t>
    </dgm:pt>
    <dgm:pt modelId="{9186128B-44E3-49F2-B769-C2FED43DD9F1}">
      <dgm:prSet phldrT="[Text]" custT="1"/>
      <dgm:spPr/>
      <dgm:t>
        <a:bodyPr/>
        <a:lstStyle/>
        <a:p>
          <a:r>
            <a:rPr lang="en-US" sz="1800" dirty="0">
              <a:latin typeface="Gill Sans Nova" panose="020B0602020104020203" pitchFamily="34" charset="0"/>
            </a:rPr>
            <a:t>Covers an operating department or agency</a:t>
          </a:r>
        </a:p>
      </dgm:t>
    </dgm:pt>
    <dgm:pt modelId="{D11BAA90-9332-4408-ADBD-2C613281C496}" type="parTrans" cxnId="{50F6F905-7B4A-40EA-968E-7F5F45F066EF}">
      <dgm:prSet/>
      <dgm:spPr/>
      <dgm:t>
        <a:bodyPr/>
        <a:lstStyle/>
        <a:p>
          <a:endParaRPr lang="en-US" sz="1800"/>
        </a:p>
      </dgm:t>
    </dgm:pt>
    <dgm:pt modelId="{A5D60467-30ED-4139-A527-C3ABE2BC85D1}" type="sibTrans" cxnId="{50F6F905-7B4A-40EA-968E-7F5F45F066EF}">
      <dgm:prSet/>
      <dgm:spPr/>
      <dgm:t>
        <a:bodyPr/>
        <a:lstStyle/>
        <a:p>
          <a:endParaRPr lang="en-US" sz="1800"/>
        </a:p>
      </dgm:t>
    </dgm:pt>
    <dgm:pt modelId="{B152938A-7B68-453A-927E-50EE380A53B0}">
      <dgm:prSet phldrT="[Text]" custT="1"/>
      <dgm:spPr/>
      <dgm:t>
        <a:bodyPr/>
        <a:lstStyle/>
        <a:p>
          <a:r>
            <a:rPr lang="en-US" sz="1800" dirty="0">
              <a:solidFill>
                <a:schemeClr val="bg1"/>
              </a:solidFill>
            </a:rPr>
            <a:t>Nonprofit</a:t>
          </a:r>
        </a:p>
      </dgm:t>
    </dgm:pt>
    <dgm:pt modelId="{070798CD-541D-4BB4-B43C-C0BA8AF56977}" type="parTrans" cxnId="{F6B96B73-9756-4723-B39A-B6BD92A96595}">
      <dgm:prSet/>
      <dgm:spPr/>
      <dgm:t>
        <a:bodyPr/>
        <a:lstStyle/>
        <a:p>
          <a:endParaRPr lang="en-US" sz="1800"/>
        </a:p>
      </dgm:t>
    </dgm:pt>
    <dgm:pt modelId="{59ECC71D-F8A5-4A48-B5F8-0AB051A314E6}" type="sibTrans" cxnId="{F6B96B73-9756-4723-B39A-B6BD92A96595}">
      <dgm:prSet/>
      <dgm:spPr/>
      <dgm:t>
        <a:bodyPr/>
        <a:lstStyle/>
        <a:p>
          <a:endParaRPr lang="en-US" sz="1800"/>
        </a:p>
      </dgm:t>
    </dgm:pt>
    <dgm:pt modelId="{BF4D5A1A-22AC-40CD-9A8E-442C837AA8DD}">
      <dgm:prSet phldrT="[Text]" custT="1"/>
      <dgm:spPr/>
      <dgm:t>
        <a:bodyPr/>
        <a:lstStyle/>
        <a:p>
          <a:r>
            <a:rPr lang="en-US" sz="1800" dirty="0">
              <a:latin typeface="Gill Sans Nova" panose="020B0602020104020203" pitchFamily="34" charset="0"/>
            </a:rPr>
            <a:t>May cover an entire operation</a:t>
          </a:r>
        </a:p>
      </dgm:t>
    </dgm:pt>
    <dgm:pt modelId="{27E900ED-8EFB-4859-A3C2-4FB1F1BD1665}" type="parTrans" cxnId="{67BC6FDE-B419-498B-82E6-34AF9F3F6A4E}">
      <dgm:prSet/>
      <dgm:spPr/>
      <dgm:t>
        <a:bodyPr/>
        <a:lstStyle/>
        <a:p>
          <a:endParaRPr lang="en-US" sz="1800"/>
        </a:p>
      </dgm:t>
    </dgm:pt>
    <dgm:pt modelId="{8916A0CE-9379-4366-8004-82129DB1D46E}" type="sibTrans" cxnId="{67BC6FDE-B419-498B-82E6-34AF9F3F6A4E}">
      <dgm:prSet/>
      <dgm:spPr/>
      <dgm:t>
        <a:bodyPr/>
        <a:lstStyle/>
        <a:p>
          <a:endParaRPr lang="en-US" sz="1800"/>
        </a:p>
      </dgm:t>
    </dgm:pt>
    <dgm:pt modelId="{B52EA5D2-17FE-4A03-A1F2-6BEEAD1772B5}" type="pres">
      <dgm:prSet presAssocID="{19D015C8-F706-4954-A507-928492ED89F4}" presName="Name0" presStyleCnt="0">
        <dgm:presLayoutVars>
          <dgm:dir/>
          <dgm:animLvl val="lvl"/>
          <dgm:resizeHandles val="exact"/>
        </dgm:presLayoutVars>
      </dgm:prSet>
      <dgm:spPr/>
    </dgm:pt>
    <dgm:pt modelId="{79DBCD1C-D8C0-4DF5-8D9C-65C18E74F366}" type="pres">
      <dgm:prSet presAssocID="{3DA0D206-28D9-4B58-A879-2364B9361FF7}" presName="linNode" presStyleCnt="0"/>
      <dgm:spPr/>
    </dgm:pt>
    <dgm:pt modelId="{7EE646C4-04DE-4B24-9532-27EB61D558A8}" type="pres">
      <dgm:prSet presAssocID="{3DA0D206-28D9-4B58-A879-2364B9361FF7}" presName="parTx" presStyleLbl="revTx" presStyleIdx="0" presStyleCnt="2">
        <dgm:presLayoutVars>
          <dgm:chMax val="1"/>
          <dgm:bulletEnabled val="1"/>
        </dgm:presLayoutVars>
      </dgm:prSet>
      <dgm:spPr/>
    </dgm:pt>
    <dgm:pt modelId="{76F0588E-9199-4BCE-BAB0-70906C0AD6A1}" type="pres">
      <dgm:prSet presAssocID="{3DA0D206-28D9-4B58-A879-2364B9361FF7}" presName="bracket" presStyleLbl="parChTrans1D1" presStyleIdx="0" presStyleCnt="2"/>
      <dgm:spPr/>
    </dgm:pt>
    <dgm:pt modelId="{6D55F1DF-AE3A-49CE-B2AC-4EBD49F70CD9}" type="pres">
      <dgm:prSet presAssocID="{3DA0D206-28D9-4B58-A879-2364B9361FF7}" presName="spH" presStyleCnt="0"/>
      <dgm:spPr/>
    </dgm:pt>
    <dgm:pt modelId="{AF6DFEF5-64F1-4A17-AE46-76726A402196}" type="pres">
      <dgm:prSet presAssocID="{3DA0D206-28D9-4B58-A879-2364B9361FF7}" presName="desTx" presStyleLbl="node1" presStyleIdx="0" presStyleCnt="2" custScaleY="71188">
        <dgm:presLayoutVars>
          <dgm:bulletEnabled val="1"/>
        </dgm:presLayoutVars>
      </dgm:prSet>
      <dgm:spPr/>
    </dgm:pt>
    <dgm:pt modelId="{94753116-8376-4ABA-9080-0D6F711D5D17}" type="pres">
      <dgm:prSet presAssocID="{E386F1FE-5ED1-4DFE-988B-293C26A3BDB6}" presName="spV" presStyleCnt="0"/>
      <dgm:spPr/>
    </dgm:pt>
    <dgm:pt modelId="{A335F50A-2D5F-45F7-A105-24EB9FBD1748}" type="pres">
      <dgm:prSet presAssocID="{B152938A-7B68-453A-927E-50EE380A53B0}" presName="linNode" presStyleCnt="0"/>
      <dgm:spPr/>
    </dgm:pt>
    <dgm:pt modelId="{7AB61C39-31DB-47DD-A4F9-9E0ECDCDACFC}" type="pres">
      <dgm:prSet presAssocID="{B152938A-7B68-453A-927E-50EE380A53B0}" presName="parTx" presStyleLbl="revTx" presStyleIdx="1" presStyleCnt="2">
        <dgm:presLayoutVars>
          <dgm:chMax val="1"/>
          <dgm:bulletEnabled val="1"/>
        </dgm:presLayoutVars>
      </dgm:prSet>
      <dgm:spPr/>
    </dgm:pt>
    <dgm:pt modelId="{C4386D64-0AA2-4614-923D-91AD33CEBFEE}" type="pres">
      <dgm:prSet presAssocID="{B152938A-7B68-453A-927E-50EE380A53B0}" presName="bracket" presStyleLbl="parChTrans1D1" presStyleIdx="1" presStyleCnt="2"/>
      <dgm:spPr/>
    </dgm:pt>
    <dgm:pt modelId="{3F14C6B9-D7D0-4353-8605-45FB17D1D4D9}" type="pres">
      <dgm:prSet presAssocID="{B152938A-7B68-453A-927E-50EE380A53B0}" presName="spH" presStyleCnt="0"/>
      <dgm:spPr/>
    </dgm:pt>
    <dgm:pt modelId="{B5CF0D1E-5F9F-4B6D-83E9-00F02D0153C0}" type="pres">
      <dgm:prSet presAssocID="{B152938A-7B68-453A-927E-50EE380A53B0}" presName="desTx" presStyleLbl="node1" presStyleIdx="1" presStyleCnt="2" custScaleY="41905">
        <dgm:presLayoutVars>
          <dgm:bulletEnabled val="1"/>
        </dgm:presLayoutVars>
      </dgm:prSet>
      <dgm:spPr/>
    </dgm:pt>
  </dgm:ptLst>
  <dgm:cxnLst>
    <dgm:cxn modelId="{50F6F905-7B4A-40EA-968E-7F5F45F066EF}" srcId="{3DA0D206-28D9-4B58-A879-2364B9361FF7}" destId="{9186128B-44E3-49F2-B769-C2FED43DD9F1}" srcOrd="0" destOrd="0" parTransId="{D11BAA90-9332-4408-ADBD-2C613281C496}" sibTransId="{A5D60467-30ED-4139-A527-C3ABE2BC85D1}"/>
    <dgm:cxn modelId="{FF3C300E-ECC1-4087-A9C4-87A7E1E76ACC}" type="presOf" srcId="{B152938A-7B68-453A-927E-50EE380A53B0}" destId="{7AB61C39-31DB-47DD-A4F9-9E0ECDCDACFC}" srcOrd="0" destOrd="0" presId="urn:diagrams.loki3.com/BracketList"/>
    <dgm:cxn modelId="{7FA05040-A6DC-4CAE-8C86-D316FB6DF7A3}" srcId="{19D015C8-F706-4954-A507-928492ED89F4}" destId="{3DA0D206-28D9-4B58-A879-2364B9361FF7}" srcOrd="0" destOrd="0" parTransId="{69B7EC76-5385-4502-94E7-14C14B93B463}" sibTransId="{E386F1FE-5ED1-4DFE-988B-293C26A3BDB6}"/>
    <dgm:cxn modelId="{44EE675E-ED1B-4842-A60F-65CD4EB2AE79}" type="presOf" srcId="{BF4D5A1A-22AC-40CD-9A8E-442C837AA8DD}" destId="{B5CF0D1E-5F9F-4B6D-83E9-00F02D0153C0}" srcOrd="0" destOrd="0" presId="urn:diagrams.loki3.com/BracketList"/>
    <dgm:cxn modelId="{F6B96B73-9756-4723-B39A-B6BD92A96595}" srcId="{19D015C8-F706-4954-A507-928492ED89F4}" destId="{B152938A-7B68-453A-927E-50EE380A53B0}" srcOrd="1" destOrd="0" parTransId="{070798CD-541D-4BB4-B43C-C0BA8AF56977}" sibTransId="{59ECC71D-F8A5-4A48-B5F8-0AB051A314E6}"/>
    <dgm:cxn modelId="{77890E85-7DCD-4D74-9F01-8A000D67110C}" type="presOf" srcId="{9186128B-44E3-49F2-B769-C2FED43DD9F1}" destId="{AF6DFEF5-64F1-4A17-AE46-76726A402196}" srcOrd="0" destOrd="0" presId="urn:diagrams.loki3.com/BracketList"/>
    <dgm:cxn modelId="{67BC6FDE-B419-498B-82E6-34AF9F3F6A4E}" srcId="{B152938A-7B68-453A-927E-50EE380A53B0}" destId="{BF4D5A1A-22AC-40CD-9A8E-442C837AA8DD}" srcOrd="0" destOrd="0" parTransId="{27E900ED-8EFB-4859-A3C2-4FB1F1BD1665}" sibTransId="{8916A0CE-9379-4366-8004-82129DB1D46E}"/>
    <dgm:cxn modelId="{7EA5D5E0-9B4F-4F0C-AD89-59BD375F6109}" type="presOf" srcId="{3DA0D206-28D9-4B58-A879-2364B9361FF7}" destId="{7EE646C4-04DE-4B24-9532-27EB61D558A8}" srcOrd="0" destOrd="0" presId="urn:diagrams.loki3.com/BracketList"/>
    <dgm:cxn modelId="{FE8903E7-7284-4148-8DF9-E313AA447EF7}" type="presOf" srcId="{19D015C8-F706-4954-A507-928492ED89F4}" destId="{B52EA5D2-17FE-4A03-A1F2-6BEEAD1772B5}" srcOrd="0" destOrd="0" presId="urn:diagrams.loki3.com/BracketList"/>
    <dgm:cxn modelId="{8F1680A4-CDF4-4203-AAA4-442D54DA6CB8}" type="presParOf" srcId="{B52EA5D2-17FE-4A03-A1F2-6BEEAD1772B5}" destId="{79DBCD1C-D8C0-4DF5-8D9C-65C18E74F366}" srcOrd="0" destOrd="0" presId="urn:diagrams.loki3.com/BracketList"/>
    <dgm:cxn modelId="{60238680-C271-42F2-9A2A-48A3920F55CD}" type="presParOf" srcId="{79DBCD1C-D8C0-4DF5-8D9C-65C18E74F366}" destId="{7EE646C4-04DE-4B24-9532-27EB61D558A8}" srcOrd="0" destOrd="0" presId="urn:diagrams.loki3.com/BracketList"/>
    <dgm:cxn modelId="{C3B4AF76-5845-4613-8DF3-93E472EE9529}" type="presParOf" srcId="{79DBCD1C-D8C0-4DF5-8D9C-65C18E74F366}" destId="{76F0588E-9199-4BCE-BAB0-70906C0AD6A1}" srcOrd="1" destOrd="0" presId="urn:diagrams.loki3.com/BracketList"/>
    <dgm:cxn modelId="{222B95F9-2D9C-4FB7-9852-1B10781BE199}" type="presParOf" srcId="{79DBCD1C-D8C0-4DF5-8D9C-65C18E74F366}" destId="{6D55F1DF-AE3A-49CE-B2AC-4EBD49F70CD9}" srcOrd="2" destOrd="0" presId="urn:diagrams.loki3.com/BracketList"/>
    <dgm:cxn modelId="{FAAD2F87-FE84-46D8-B160-D818D51C1E88}" type="presParOf" srcId="{79DBCD1C-D8C0-4DF5-8D9C-65C18E74F366}" destId="{AF6DFEF5-64F1-4A17-AE46-76726A402196}" srcOrd="3" destOrd="0" presId="urn:diagrams.loki3.com/BracketList"/>
    <dgm:cxn modelId="{EF049476-2D94-4A39-BDB3-A4B3DBD2182E}" type="presParOf" srcId="{B52EA5D2-17FE-4A03-A1F2-6BEEAD1772B5}" destId="{94753116-8376-4ABA-9080-0D6F711D5D17}" srcOrd="1" destOrd="0" presId="urn:diagrams.loki3.com/BracketList"/>
    <dgm:cxn modelId="{D4438AC4-4705-441E-90B7-B28732256B28}" type="presParOf" srcId="{B52EA5D2-17FE-4A03-A1F2-6BEEAD1772B5}" destId="{A335F50A-2D5F-45F7-A105-24EB9FBD1748}" srcOrd="2" destOrd="0" presId="urn:diagrams.loki3.com/BracketList"/>
    <dgm:cxn modelId="{5EEAD00C-14A7-4C7F-B23C-0DC605684870}" type="presParOf" srcId="{A335F50A-2D5F-45F7-A105-24EB9FBD1748}" destId="{7AB61C39-31DB-47DD-A4F9-9E0ECDCDACFC}" srcOrd="0" destOrd="0" presId="urn:diagrams.loki3.com/BracketList"/>
    <dgm:cxn modelId="{7038030F-8C9F-4F9A-8792-6A1CD81DC228}" type="presParOf" srcId="{A335F50A-2D5F-45F7-A105-24EB9FBD1748}" destId="{C4386D64-0AA2-4614-923D-91AD33CEBFEE}" srcOrd="1" destOrd="0" presId="urn:diagrams.loki3.com/BracketList"/>
    <dgm:cxn modelId="{287F8BB5-EE39-49CB-AAAE-A6E0D5C7E5A9}" type="presParOf" srcId="{A335F50A-2D5F-45F7-A105-24EB9FBD1748}" destId="{3F14C6B9-D7D0-4353-8605-45FB17D1D4D9}" srcOrd="2" destOrd="0" presId="urn:diagrams.loki3.com/BracketList"/>
    <dgm:cxn modelId="{617B5A1D-CB68-4410-9370-31BEAEC605BA}" type="presParOf" srcId="{A335F50A-2D5F-45F7-A105-24EB9FBD1748}" destId="{B5CF0D1E-5F9F-4B6D-83E9-00F02D0153C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89F703-EC0D-44B0-9236-53EF406619F6}" type="doc">
      <dgm:prSet loTypeId="urn:microsoft.com/office/officeart/2005/8/layout/process2" loCatId="process" qsTypeId="urn:microsoft.com/office/officeart/2005/8/quickstyle/simple1" qsCatId="simple" csTypeId="urn:microsoft.com/office/officeart/2005/8/colors/accent1_2" csCatId="accent1" phldr="1"/>
      <dgm:spPr/>
    </dgm:pt>
    <dgm:pt modelId="{D6013BDB-69C3-489F-898D-41C2783DD637}">
      <dgm:prSet phldrT="[Text]"/>
      <dgm:spPr/>
      <dgm:t>
        <a:bodyPr/>
        <a:lstStyle/>
        <a:p>
          <a:r>
            <a:rPr lang="en-US" dirty="0">
              <a:latin typeface="Gill Sans Nova" panose="020B0602020104020203" pitchFamily="34" charset="0"/>
            </a:rPr>
            <a:t>Organization review</a:t>
          </a:r>
        </a:p>
      </dgm:t>
    </dgm:pt>
    <dgm:pt modelId="{A652CE2D-6803-449F-80C9-1213E38E3ADE}" type="parTrans" cxnId="{8F7FFDFD-A281-4848-AD61-D8699F470029}">
      <dgm:prSet/>
      <dgm:spPr/>
      <dgm:t>
        <a:bodyPr/>
        <a:lstStyle/>
        <a:p>
          <a:endParaRPr lang="en-US"/>
        </a:p>
      </dgm:t>
    </dgm:pt>
    <dgm:pt modelId="{95DED5D1-6E97-4A6A-8932-43961DA7D638}" type="sibTrans" cxnId="{8F7FFDFD-A281-4848-AD61-D8699F470029}">
      <dgm:prSet/>
      <dgm:spPr/>
      <dgm:t>
        <a:bodyPr/>
        <a:lstStyle/>
        <a:p>
          <a:endParaRPr lang="en-US" dirty="0"/>
        </a:p>
      </dgm:t>
    </dgm:pt>
    <dgm:pt modelId="{B8111120-B753-4362-B6A3-AFA020717810}">
      <dgm:prSet phldrT="[Text]"/>
      <dgm:spPr/>
      <dgm:t>
        <a:bodyPr/>
        <a:lstStyle/>
        <a:p>
          <a:r>
            <a:rPr lang="en-US" dirty="0">
              <a:latin typeface="Gill Sans Nova" panose="020B0602020104020203" pitchFamily="34" charset="0"/>
            </a:rPr>
            <a:t>Review Federal and non-Federal funding</a:t>
          </a:r>
        </a:p>
      </dgm:t>
    </dgm:pt>
    <dgm:pt modelId="{AF7A867F-382B-48B5-9FE4-B4695F6EEF92}" type="parTrans" cxnId="{3D0ABCDB-16C9-4A26-8099-01C681F92ADA}">
      <dgm:prSet/>
      <dgm:spPr/>
      <dgm:t>
        <a:bodyPr/>
        <a:lstStyle/>
        <a:p>
          <a:endParaRPr lang="en-US"/>
        </a:p>
      </dgm:t>
    </dgm:pt>
    <dgm:pt modelId="{ABFD2D9C-0F9E-4D87-A512-9A8E345BAB2B}" type="sibTrans" cxnId="{3D0ABCDB-16C9-4A26-8099-01C681F92ADA}">
      <dgm:prSet/>
      <dgm:spPr/>
      <dgm:t>
        <a:bodyPr/>
        <a:lstStyle/>
        <a:p>
          <a:endParaRPr lang="en-US" dirty="0"/>
        </a:p>
      </dgm:t>
    </dgm:pt>
    <dgm:pt modelId="{2193CEEB-E236-431C-B74B-C03E2693E31F}">
      <dgm:prSet phldrT="[Text]"/>
      <dgm:spPr/>
      <dgm:t>
        <a:bodyPr/>
        <a:lstStyle/>
        <a:p>
          <a:r>
            <a:rPr lang="en-US" dirty="0">
              <a:latin typeface="Gill Sans Nova" panose="020B0602020104020203" pitchFamily="34" charset="0"/>
            </a:rPr>
            <a:t>Review accounting structure</a:t>
          </a:r>
        </a:p>
      </dgm:t>
    </dgm:pt>
    <dgm:pt modelId="{02DB21CB-5508-4334-A6BB-92C76A9979EF}" type="parTrans" cxnId="{23EB09F7-7F5D-43B2-A3FB-D2F92ED1711A}">
      <dgm:prSet/>
      <dgm:spPr/>
      <dgm:t>
        <a:bodyPr/>
        <a:lstStyle/>
        <a:p>
          <a:endParaRPr lang="en-US"/>
        </a:p>
      </dgm:t>
    </dgm:pt>
    <dgm:pt modelId="{C529CC19-562C-4116-B472-7CDF2E046062}" type="sibTrans" cxnId="{23EB09F7-7F5D-43B2-A3FB-D2F92ED1711A}">
      <dgm:prSet/>
      <dgm:spPr/>
      <dgm:t>
        <a:bodyPr/>
        <a:lstStyle/>
        <a:p>
          <a:endParaRPr lang="en-US" dirty="0"/>
        </a:p>
      </dgm:t>
    </dgm:pt>
    <dgm:pt modelId="{119AC738-5CBF-4C29-B78B-14FB1E42A740}">
      <dgm:prSet/>
      <dgm:spPr/>
      <dgm:t>
        <a:bodyPr/>
        <a:lstStyle/>
        <a:p>
          <a:r>
            <a:rPr lang="en-US" dirty="0">
              <a:latin typeface="Gill Sans Nova" panose="020B0602020104020203" pitchFamily="34" charset="0"/>
            </a:rPr>
            <a:t>Prepare cost policy statement</a:t>
          </a:r>
        </a:p>
      </dgm:t>
    </dgm:pt>
    <dgm:pt modelId="{87211491-DBD1-4F22-A669-449F391EA7D7}" type="parTrans" cxnId="{0B2F3B0E-042C-408F-B2F2-0BD3EED945FB}">
      <dgm:prSet/>
      <dgm:spPr/>
      <dgm:t>
        <a:bodyPr/>
        <a:lstStyle/>
        <a:p>
          <a:endParaRPr lang="en-US"/>
        </a:p>
      </dgm:t>
    </dgm:pt>
    <dgm:pt modelId="{CF24A5F8-B2F1-4D57-ADCD-A85A6BAAC982}" type="sibTrans" cxnId="{0B2F3B0E-042C-408F-B2F2-0BD3EED945FB}">
      <dgm:prSet/>
      <dgm:spPr/>
      <dgm:t>
        <a:bodyPr/>
        <a:lstStyle/>
        <a:p>
          <a:endParaRPr lang="en-US" dirty="0"/>
        </a:p>
      </dgm:t>
    </dgm:pt>
    <dgm:pt modelId="{D4AA34DD-BB87-4EF9-8324-40A11507C216}">
      <dgm:prSet/>
      <dgm:spPr/>
      <dgm:t>
        <a:bodyPr/>
        <a:lstStyle/>
        <a:p>
          <a:r>
            <a:rPr lang="en-US" dirty="0">
              <a:latin typeface="Gill Sans Nova" panose="020B0602020104020203" pitchFamily="34" charset="0"/>
            </a:rPr>
            <a:t>Prepare indirect cost proposal</a:t>
          </a:r>
        </a:p>
      </dgm:t>
    </dgm:pt>
    <dgm:pt modelId="{788DA684-B445-4A48-907E-14BA730E60CA}" type="parTrans" cxnId="{EA2D1C70-EADE-4FF3-8479-C8CEA46CA063}">
      <dgm:prSet/>
      <dgm:spPr/>
      <dgm:t>
        <a:bodyPr/>
        <a:lstStyle/>
        <a:p>
          <a:endParaRPr lang="en-US"/>
        </a:p>
      </dgm:t>
    </dgm:pt>
    <dgm:pt modelId="{64988E53-6DD4-4266-BBFE-AB71731D3D4D}" type="sibTrans" cxnId="{EA2D1C70-EADE-4FF3-8479-C8CEA46CA063}">
      <dgm:prSet/>
      <dgm:spPr/>
      <dgm:t>
        <a:bodyPr/>
        <a:lstStyle/>
        <a:p>
          <a:endParaRPr lang="en-US" dirty="0"/>
        </a:p>
      </dgm:t>
    </dgm:pt>
    <dgm:pt modelId="{296DC32F-03AC-4200-8DEA-24BC868F7BA4}">
      <dgm:prSet/>
      <dgm:spPr/>
      <dgm:t>
        <a:bodyPr/>
        <a:lstStyle/>
        <a:p>
          <a:r>
            <a:rPr lang="en-US" dirty="0">
              <a:latin typeface="Gill Sans Nova" panose="020B0602020104020203" pitchFamily="34" charset="0"/>
            </a:rPr>
            <a:t>Submit to cognizant agency (or retain for review)</a:t>
          </a:r>
        </a:p>
      </dgm:t>
    </dgm:pt>
    <dgm:pt modelId="{0E7832AF-28C5-452E-B45B-494D629CB2A8}" type="parTrans" cxnId="{A207955E-A511-4227-B6B8-D157367352AF}">
      <dgm:prSet/>
      <dgm:spPr/>
      <dgm:t>
        <a:bodyPr/>
        <a:lstStyle/>
        <a:p>
          <a:endParaRPr lang="en-US"/>
        </a:p>
      </dgm:t>
    </dgm:pt>
    <dgm:pt modelId="{A5C447DD-84C6-4407-B81B-CB91B82E5778}" type="sibTrans" cxnId="{A207955E-A511-4227-B6B8-D157367352AF}">
      <dgm:prSet/>
      <dgm:spPr/>
      <dgm:t>
        <a:bodyPr/>
        <a:lstStyle/>
        <a:p>
          <a:endParaRPr lang="en-US"/>
        </a:p>
      </dgm:t>
    </dgm:pt>
    <dgm:pt modelId="{452DE64B-50EC-4321-A906-2E25C28164FD}" type="pres">
      <dgm:prSet presAssocID="{E589F703-EC0D-44B0-9236-53EF406619F6}" presName="linearFlow" presStyleCnt="0">
        <dgm:presLayoutVars>
          <dgm:resizeHandles val="exact"/>
        </dgm:presLayoutVars>
      </dgm:prSet>
      <dgm:spPr/>
    </dgm:pt>
    <dgm:pt modelId="{238F1BF2-DCAA-4948-814B-D7704F3B788D}" type="pres">
      <dgm:prSet presAssocID="{D6013BDB-69C3-489F-898D-41C2783DD637}" presName="node" presStyleLbl="node1" presStyleIdx="0" presStyleCnt="6">
        <dgm:presLayoutVars>
          <dgm:bulletEnabled val="1"/>
        </dgm:presLayoutVars>
      </dgm:prSet>
      <dgm:spPr/>
    </dgm:pt>
    <dgm:pt modelId="{83BC785B-1ADE-4024-8F1C-44FD34C8F0AE}" type="pres">
      <dgm:prSet presAssocID="{95DED5D1-6E97-4A6A-8932-43961DA7D638}" presName="sibTrans" presStyleLbl="sibTrans2D1" presStyleIdx="0" presStyleCnt="5"/>
      <dgm:spPr/>
    </dgm:pt>
    <dgm:pt modelId="{48342B40-714F-42F5-8F9A-1AA9D0F55CC8}" type="pres">
      <dgm:prSet presAssocID="{95DED5D1-6E97-4A6A-8932-43961DA7D638}" presName="connectorText" presStyleLbl="sibTrans2D1" presStyleIdx="0" presStyleCnt="5"/>
      <dgm:spPr/>
    </dgm:pt>
    <dgm:pt modelId="{0487ACD8-8F74-46E8-AAB1-48A0C923D613}" type="pres">
      <dgm:prSet presAssocID="{B8111120-B753-4362-B6A3-AFA020717810}" presName="node" presStyleLbl="node1" presStyleIdx="1" presStyleCnt="6">
        <dgm:presLayoutVars>
          <dgm:bulletEnabled val="1"/>
        </dgm:presLayoutVars>
      </dgm:prSet>
      <dgm:spPr/>
    </dgm:pt>
    <dgm:pt modelId="{ECD3BA79-21D0-4183-A498-9643E0412709}" type="pres">
      <dgm:prSet presAssocID="{ABFD2D9C-0F9E-4D87-A512-9A8E345BAB2B}" presName="sibTrans" presStyleLbl="sibTrans2D1" presStyleIdx="1" presStyleCnt="5"/>
      <dgm:spPr/>
    </dgm:pt>
    <dgm:pt modelId="{A006D866-88B9-46CC-A7E9-52639F71AF5C}" type="pres">
      <dgm:prSet presAssocID="{ABFD2D9C-0F9E-4D87-A512-9A8E345BAB2B}" presName="connectorText" presStyleLbl="sibTrans2D1" presStyleIdx="1" presStyleCnt="5"/>
      <dgm:spPr/>
    </dgm:pt>
    <dgm:pt modelId="{FC5F5B78-8A2D-4D14-8E4F-53A64D6F6591}" type="pres">
      <dgm:prSet presAssocID="{2193CEEB-E236-431C-B74B-C03E2693E31F}" presName="node" presStyleLbl="node1" presStyleIdx="2" presStyleCnt="6">
        <dgm:presLayoutVars>
          <dgm:bulletEnabled val="1"/>
        </dgm:presLayoutVars>
      </dgm:prSet>
      <dgm:spPr/>
    </dgm:pt>
    <dgm:pt modelId="{F902F146-71AD-4CB8-9D55-1BAED6AB41C2}" type="pres">
      <dgm:prSet presAssocID="{C529CC19-562C-4116-B472-7CDF2E046062}" presName="sibTrans" presStyleLbl="sibTrans2D1" presStyleIdx="2" presStyleCnt="5"/>
      <dgm:spPr/>
    </dgm:pt>
    <dgm:pt modelId="{860F98B9-9E05-48AB-BFE4-60B9DEFF5CC4}" type="pres">
      <dgm:prSet presAssocID="{C529CC19-562C-4116-B472-7CDF2E046062}" presName="connectorText" presStyleLbl="sibTrans2D1" presStyleIdx="2" presStyleCnt="5"/>
      <dgm:spPr/>
    </dgm:pt>
    <dgm:pt modelId="{25178304-B95A-4524-BFA7-81C382C721A6}" type="pres">
      <dgm:prSet presAssocID="{119AC738-5CBF-4C29-B78B-14FB1E42A740}" presName="node" presStyleLbl="node1" presStyleIdx="3" presStyleCnt="6">
        <dgm:presLayoutVars>
          <dgm:bulletEnabled val="1"/>
        </dgm:presLayoutVars>
      </dgm:prSet>
      <dgm:spPr/>
    </dgm:pt>
    <dgm:pt modelId="{92939E33-9072-47D0-9978-7FD0318D1B58}" type="pres">
      <dgm:prSet presAssocID="{CF24A5F8-B2F1-4D57-ADCD-A85A6BAAC982}" presName="sibTrans" presStyleLbl="sibTrans2D1" presStyleIdx="3" presStyleCnt="5"/>
      <dgm:spPr/>
    </dgm:pt>
    <dgm:pt modelId="{AAA933B2-9633-4427-A1F9-BACBC6018A97}" type="pres">
      <dgm:prSet presAssocID="{CF24A5F8-B2F1-4D57-ADCD-A85A6BAAC982}" presName="connectorText" presStyleLbl="sibTrans2D1" presStyleIdx="3" presStyleCnt="5"/>
      <dgm:spPr/>
    </dgm:pt>
    <dgm:pt modelId="{5F1D3BF0-1C20-4EC9-ADEF-61F2C8D2F51B}" type="pres">
      <dgm:prSet presAssocID="{D4AA34DD-BB87-4EF9-8324-40A11507C216}" presName="node" presStyleLbl="node1" presStyleIdx="4" presStyleCnt="6">
        <dgm:presLayoutVars>
          <dgm:bulletEnabled val="1"/>
        </dgm:presLayoutVars>
      </dgm:prSet>
      <dgm:spPr/>
    </dgm:pt>
    <dgm:pt modelId="{E6113DFA-C952-4F81-A404-ED79B489AAAF}" type="pres">
      <dgm:prSet presAssocID="{64988E53-6DD4-4266-BBFE-AB71731D3D4D}" presName="sibTrans" presStyleLbl="sibTrans2D1" presStyleIdx="4" presStyleCnt="5"/>
      <dgm:spPr/>
    </dgm:pt>
    <dgm:pt modelId="{BEF0E9AE-0BEB-49A2-9CD7-802A31CFA25A}" type="pres">
      <dgm:prSet presAssocID="{64988E53-6DD4-4266-BBFE-AB71731D3D4D}" presName="connectorText" presStyleLbl="sibTrans2D1" presStyleIdx="4" presStyleCnt="5"/>
      <dgm:spPr/>
    </dgm:pt>
    <dgm:pt modelId="{1455BA72-7956-487C-9797-14B597622404}" type="pres">
      <dgm:prSet presAssocID="{296DC32F-03AC-4200-8DEA-24BC868F7BA4}" presName="node" presStyleLbl="node1" presStyleIdx="5" presStyleCnt="6">
        <dgm:presLayoutVars>
          <dgm:bulletEnabled val="1"/>
        </dgm:presLayoutVars>
      </dgm:prSet>
      <dgm:spPr/>
    </dgm:pt>
  </dgm:ptLst>
  <dgm:cxnLst>
    <dgm:cxn modelId="{C182DA0C-2E5F-4718-ADDE-084D8D9C3D82}" type="presOf" srcId="{ABFD2D9C-0F9E-4D87-A512-9A8E345BAB2B}" destId="{ECD3BA79-21D0-4183-A498-9643E0412709}" srcOrd="0" destOrd="0" presId="urn:microsoft.com/office/officeart/2005/8/layout/process2"/>
    <dgm:cxn modelId="{0B2F3B0E-042C-408F-B2F2-0BD3EED945FB}" srcId="{E589F703-EC0D-44B0-9236-53EF406619F6}" destId="{119AC738-5CBF-4C29-B78B-14FB1E42A740}" srcOrd="3" destOrd="0" parTransId="{87211491-DBD1-4F22-A669-449F391EA7D7}" sibTransId="{CF24A5F8-B2F1-4D57-ADCD-A85A6BAAC982}"/>
    <dgm:cxn modelId="{ABCA4B16-60CB-4015-AAE0-43442CC3AE0F}" type="presOf" srcId="{CF24A5F8-B2F1-4D57-ADCD-A85A6BAAC982}" destId="{92939E33-9072-47D0-9978-7FD0318D1B58}" srcOrd="0" destOrd="0" presId="urn:microsoft.com/office/officeart/2005/8/layout/process2"/>
    <dgm:cxn modelId="{A207955E-A511-4227-B6B8-D157367352AF}" srcId="{E589F703-EC0D-44B0-9236-53EF406619F6}" destId="{296DC32F-03AC-4200-8DEA-24BC868F7BA4}" srcOrd="5" destOrd="0" parTransId="{0E7832AF-28C5-452E-B45B-494D629CB2A8}" sibTransId="{A5C447DD-84C6-4407-B81B-CB91B82E5778}"/>
    <dgm:cxn modelId="{0A58235F-9F4F-42A4-8314-33C00FEF0E09}" type="presOf" srcId="{CF24A5F8-B2F1-4D57-ADCD-A85A6BAAC982}" destId="{AAA933B2-9633-4427-A1F9-BACBC6018A97}" srcOrd="1" destOrd="0" presId="urn:microsoft.com/office/officeart/2005/8/layout/process2"/>
    <dgm:cxn modelId="{4A5ECE41-7C90-46F8-B03B-A96123D860C8}" type="presOf" srcId="{296DC32F-03AC-4200-8DEA-24BC868F7BA4}" destId="{1455BA72-7956-487C-9797-14B597622404}" srcOrd="0" destOrd="0" presId="urn:microsoft.com/office/officeart/2005/8/layout/process2"/>
    <dgm:cxn modelId="{06918943-1AFB-49D4-B058-3BA9F158B9CA}" type="presOf" srcId="{64988E53-6DD4-4266-BBFE-AB71731D3D4D}" destId="{E6113DFA-C952-4F81-A404-ED79B489AAAF}" srcOrd="0" destOrd="0" presId="urn:microsoft.com/office/officeart/2005/8/layout/process2"/>
    <dgm:cxn modelId="{EA2D1C70-EADE-4FF3-8479-C8CEA46CA063}" srcId="{E589F703-EC0D-44B0-9236-53EF406619F6}" destId="{D4AA34DD-BB87-4EF9-8324-40A11507C216}" srcOrd="4" destOrd="0" parTransId="{788DA684-B445-4A48-907E-14BA730E60CA}" sibTransId="{64988E53-6DD4-4266-BBFE-AB71731D3D4D}"/>
    <dgm:cxn modelId="{EFA8F079-38D9-424D-BDEA-3B6DB5B577CD}" type="presOf" srcId="{64988E53-6DD4-4266-BBFE-AB71731D3D4D}" destId="{BEF0E9AE-0BEB-49A2-9CD7-802A31CFA25A}" srcOrd="1" destOrd="0" presId="urn:microsoft.com/office/officeart/2005/8/layout/process2"/>
    <dgm:cxn modelId="{EC99177B-D34F-4F10-A5E5-1BB7E8DB24FC}" type="presOf" srcId="{C529CC19-562C-4116-B472-7CDF2E046062}" destId="{F902F146-71AD-4CB8-9D55-1BAED6AB41C2}" srcOrd="0" destOrd="0" presId="urn:microsoft.com/office/officeart/2005/8/layout/process2"/>
    <dgm:cxn modelId="{09BCCD7E-3EC8-43BD-8999-ADC982EB9ADF}" type="presOf" srcId="{95DED5D1-6E97-4A6A-8932-43961DA7D638}" destId="{83BC785B-1ADE-4024-8F1C-44FD34C8F0AE}" srcOrd="0" destOrd="0" presId="urn:microsoft.com/office/officeart/2005/8/layout/process2"/>
    <dgm:cxn modelId="{502C3581-240B-4742-9A3C-0545901226A1}" type="presOf" srcId="{D4AA34DD-BB87-4EF9-8324-40A11507C216}" destId="{5F1D3BF0-1C20-4EC9-ADEF-61F2C8D2F51B}" srcOrd="0" destOrd="0" presId="urn:microsoft.com/office/officeart/2005/8/layout/process2"/>
    <dgm:cxn modelId="{D894748F-5609-441E-B972-C82361495852}" type="presOf" srcId="{E589F703-EC0D-44B0-9236-53EF406619F6}" destId="{452DE64B-50EC-4321-A906-2E25C28164FD}" srcOrd="0" destOrd="0" presId="urn:microsoft.com/office/officeart/2005/8/layout/process2"/>
    <dgm:cxn modelId="{9686DA93-F177-4F2A-B9A4-170FC2D54C7D}" type="presOf" srcId="{ABFD2D9C-0F9E-4D87-A512-9A8E345BAB2B}" destId="{A006D866-88B9-46CC-A7E9-52639F71AF5C}" srcOrd="1" destOrd="0" presId="urn:microsoft.com/office/officeart/2005/8/layout/process2"/>
    <dgm:cxn modelId="{B63C069B-1EB4-4A7C-B828-6ADB3F4828AF}" type="presOf" srcId="{D6013BDB-69C3-489F-898D-41C2783DD637}" destId="{238F1BF2-DCAA-4948-814B-D7704F3B788D}" srcOrd="0" destOrd="0" presId="urn:microsoft.com/office/officeart/2005/8/layout/process2"/>
    <dgm:cxn modelId="{BB5C37C5-C880-4725-B30B-4165FD53E083}" type="presOf" srcId="{119AC738-5CBF-4C29-B78B-14FB1E42A740}" destId="{25178304-B95A-4524-BFA7-81C382C721A6}" srcOrd="0" destOrd="0" presId="urn:microsoft.com/office/officeart/2005/8/layout/process2"/>
    <dgm:cxn modelId="{D9C3F1CB-8A82-4633-B457-E82A81027D16}" type="presOf" srcId="{B8111120-B753-4362-B6A3-AFA020717810}" destId="{0487ACD8-8F74-46E8-AAB1-48A0C923D613}" srcOrd="0" destOrd="0" presId="urn:microsoft.com/office/officeart/2005/8/layout/process2"/>
    <dgm:cxn modelId="{3D0ABCDB-16C9-4A26-8099-01C681F92ADA}" srcId="{E589F703-EC0D-44B0-9236-53EF406619F6}" destId="{B8111120-B753-4362-B6A3-AFA020717810}" srcOrd="1" destOrd="0" parTransId="{AF7A867F-382B-48B5-9FE4-B4695F6EEF92}" sibTransId="{ABFD2D9C-0F9E-4D87-A512-9A8E345BAB2B}"/>
    <dgm:cxn modelId="{0634D4E4-84CB-4C60-9B87-348569360E66}" type="presOf" srcId="{C529CC19-562C-4116-B472-7CDF2E046062}" destId="{860F98B9-9E05-48AB-BFE4-60B9DEFF5CC4}" srcOrd="1" destOrd="0" presId="urn:microsoft.com/office/officeart/2005/8/layout/process2"/>
    <dgm:cxn modelId="{B19EE3F5-07BB-45FE-8CBB-2DD1E5452A67}" type="presOf" srcId="{2193CEEB-E236-431C-B74B-C03E2693E31F}" destId="{FC5F5B78-8A2D-4D14-8E4F-53A64D6F6591}" srcOrd="0" destOrd="0" presId="urn:microsoft.com/office/officeart/2005/8/layout/process2"/>
    <dgm:cxn modelId="{64E254F6-C725-47B7-A335-B93A08C90EAC}" type="presOf" srcId="{95DED5D1-6E97-4A6A-8932-43961DA7D638}" destId="{48342B40-714F-42F5-8F9A-1AA9D0F55CC8}" srcOrd="1" destOrd="0" presId="urn:microsoft.com/office/officeart/2005/8/layout/process2"/>
    <dgm:cxn modelId="{23EB09F7-7F5D-43B2-A3FB-D2F92ED1711A}" srcId="{E589F703-EC0D-44B0-9236-53EF406619F6}" destId="{2193CEEB-E236-431C-B74B-C03E2693E31F}" srcOrd="2" destOrd="0" parTransId="{02DB21CB-5508-4334-A6BB-92C76A9979EF}" sibTransId="{C529CC19-562C-4116-B472-7CDF2E046062}"/>
    <dgm:cxn modelId="{8F7FFDFD-A281-4848-AD61-D8699F470029}" srcId="{E589F703-EC0D-44B0-9236-53EF406619F6}" destId="{D6013BDB-69C3-489F-898D-41C2783DD637}" srcOrd="0" destOrd="0" parTransId="{A652CE2D-6803-449F-80C9-1213E38E3ADE}" sibTransId="{95DED5D1-6E97-4A6A-8932-43961DA7D638}"/>
    <dgm:cxn modelId="{28C291E1-99EF-497E-A7B0-C3ADF9AF79B3}" type="presParOf" srcId="{452DE64B-50EC-4321-A906-2E25C28164FD}" destId="{238F1BF2-DCAA-4948-814B-D7704F3B788D}" srcOrd="0" destOrd="0" presId="urn:microsoft.com/office/officeart/2005/8/layout/process2"/>
    <dgm:cxn modelId="{908AFC3C-DE6E-4A89-9935-5740B09729D5}" type="presParOf" srcId="{452DE64B-50EC-4321-A906-2E25C28164FD}" destId="{83BC785B-1ADE-4024-8F1C-44FD34C8F0AE}" srcOrd="1" destOrd="0" presId="urn:microsoft.com/office/officeart/2005/8/layout/process2"/>
    <dgm:cxn modelId="{0D8953BF-5BDB-4BB3-A667-65B0125B73AF}" type="presParOf" srcId="{83BC785B-1ADE-4024-8F1C-44FD34C8F0AE}" destId="{48342B40-714F-42F5-8F9A-1AA9D0F55CC8}" srcOrd="0" destOrd="0" presId="urn:microsoft.com/office/officeart/2005/8/layout/process2"/>
    <dgm:cxn modelId="{6366070F-2018-4863-B909-25177A90F15F}" type="presParOf" srcId="{452DE64B-50EC-4321-A906-2E25C28164FD}" destId="{0487ACD8-8F74-46E8-AAB1-48A0C923D613}" srcOrd="2" destOrd="0" presId="urn:microsoft.com/office/officeart/2005/8/layout/process2"/>
    <dgm:cxn modelId="{3EC051A5-F19D-4411-8F51-0DE53F643D27}" type="presParOf" srcId="{452DE64B-50EC-4321-A906-2E25C28164FD}" destId="{ECD3BA79-21D0-4183-A498-9643E0412709}" srcOrd="3" destOrd="0" presId="urn:microsoft.com/office/officeart/2005/8/layout/process2"/>
    <dgm:cxn modelId="{73116F71-CE76-46BD-9BCC-C2113AC1FC2E}" type="presParOf" srcId="{ECD3BA79-21D0-4183-A498-9643E0412709}" destId="{A006D866-88B9-46CC-A7E9-52639F71AF5C}" srcOrd="0" destOrd="0" presId="urn:microsoft.com/office/officeart/2005/8/layout/process2"/>
    <dgm:cxn modelId="{D8A275DC-A729-4E3E-A372-EE794B3CB444}" type="presParOf" srcId="{452DE64B-50EC-4321-A906-2E25C28164FD}" destId="{FC5F5B78-8A2D-4D14-8E4F-53A64D6F6591}" srcOrd="4" destOrd="0" presId="urn:microsoft.com/office/officeart/2005/8/layout/process2"/>
    <dgm:cxn modelId="{D4D36F98-848E-47C5-B40A-2178BA8F5598}" type="presParOf" srcId="{452DE64B-50EC-4321-A906-2E25C28164FD}" destId="{F902F146-71AD-4CB8-9D55-1BAED6AB41C2}" srcOrd="5" destOrd="0" presId="urn:microsoft.com/office/officeart/2005/8/layout/process2"/>
    <dgm:cxn modelId="{DD0D576E-DE23-4D76-BB4D-5D8C7B8AAAC1}" type="presParOf" srcId="{F902F146-71AD-4CB8-9D55-1BAED6AB41C2}" destId="{860F98B9-9E05-48AB-BFE4-60B9DEFF5CC4}" srcOrd="0" destOrd="0" presId="urn:microsoft.com/office/officeart/2005/8/layout/process2"/>
    <dgm:cxn modelId="{21B5EB0C-E714-4B46-8804-70B41AF18681}" type="presParOf" srcId="{452DE64B-50EC-4321-A906-2E25C28164FD}" destId="{25178304-B95A-4524-BFA7-81C382C721A6}" srcOrd="6" destOrd="0" presId="urn:microsoft.com/office/officeart/2005/8/layout/process2"/>
    <dgm:cxn modelId="{A956EEF0-29D1-4C51-AB48-A42905A652A9}" type="presParOf" srcId="{452DE64B-50EC-4321-A906-2E25C28164FD}" destId="{92939E33-9072-47D0-9978-7FD0318D1B58}" srcOrd="7" destOrd="0" presId="urn:microsoft.com/office/officeart/2005/8/layout/process2"/>
    <dgm:cxn modelId="{31D52C2E-860C-49FC-B3A8-52995985BCA3}" type="presParOf" srcId="{92939E33-9072-47D0-9978-7FD0318D1B58}" destId="{AAA933B2-9633-4427-A1F9-BACBC6018A97}" srcOrd="0" destOrd="0" presId="urn:microsoft.com/office/officeart/2005/8/layout/process2"/>
    <dgm:cxn modelId="{211844E8-CC40-4BA6-8C65-07DDDA9A5461}" type="presParOf" srcId="{452DE64B-50EC-4321-A906-2E25C28164FD}" destId="{5F1D3BF0-1C20-4EC9-ADEF-61F2C8D2F51B}" srcOrd="8" destOrd="0" presId="urn:microsoft.com/office/officeart/2005/8/layout/process2"/>
    <dgm:cxn modelId="{487A99B9-B8B3-422B-BE9D-263012C585B2}" type="presParOf" srcId="{452DE64B-50EC-4321-A906-2E25C28164FD}" destId="{E6113DFA-C952-4F81-A404-ED79B489AAAF}" srcOrd="9" destOrd="0" presId="urn:microsoft.com/office/officeart/2005/8/layout/process2"/>
    <dgm:cxn modelId="{0763EDC5-0AE5-43BF-8EFD-5DB10EE6AAAD}" type="presParOf" srcId="{E6113DFA-C952-4F81-A404-ED79B489AAAF}" destId="{BEF0E9AE-0BEB-49A2-9CD7-802A31CFA25A}" srcOrd="0" destOrd="0" presId="urn:microsoft.com/office/officeart/2005/8/layout/process2"/>
    <dgm:cxn modelId="{81B90079-45F7-4820-B1D1-17F8AB7182BE}" type="presParOf" srcId="{452DE64B-50EC-4321-A906-2E25C28164FD}" destId="{1455BA72-7956-487C-9797-14B597622404}"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custLinFactNeighborY="-2894"/>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43B7EA-6C32-4456-91FB-546B287937D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1E205C90-6A3B-42D4-92D0-1FD21B2976C2}">
      <dgm:prSet phldrT="[Text]"/>
      <dgm:spPr/>
      <dgm:t>
        <a:bodyPr/>
        <a:lstStyle/>
        <a:p>
          <a:r>
            <a:rPr lang="en-US" dirty="0">
              <a:solidFill>
                <a:schemeClr val="bg2">
                  <a:lumMod val="75000"/>
                </a:schemeClr>
              </a:solidFill>
            </a:rPr>
            <a:t>About</a:t>
          </a:r>
        </a:p>
      </dgm:t>
    </dgm:pt>
    <dgm:pt modelId="{A8EE12D1-37E5-4065-8048-FC61837E3457}" type="parTrans" cxnId="{50213360-CB22-4C46-AF93-584DBDB0C9C5}">
      <dgm:prSet/>
      <dgm:spPr/>
      <dgm:t>
        <a:bodyPr/>
        <a:lstStyle/>
        <a:p>
          <a:endParaRPr lang="en-US"/>
        </a:p>
      </dgm:t>
    </dgm:pt>
    <dgm:pt modelId="{5C1B712E-A892-4ED4-91BD-1821BE83BC8D}" type="sibTrans" cxnId="{50213360-CB22-4C46-AF93-584DBDB0C9C5}">
      <dgm:prSet/>
      <dgm:spPr/>
      <dgm:t>
        <a:bodyPr/>
        <a:lstStyle/>
        <a:p>
          <a:endParaRPr lang="en-US"/>
        </a:p>
      </dgm:t>
    </dgm:pt>
    <dgm:pt modelId="{A60ED943-79E4-4949-8232-DD2B43652E6A}">
      <dgm:prSet phldrT="[Text]"/>
      <dgm:spPr/>
      <dgm:t>
        <a:bodyPr/>
        <a:lstStyle/>
        <a:p>
          <a:r>
            <a:rPr lang="en-US" dirty="0">
              <a:latin typeface="Gill Sans Nova" panose="020B0602020104020203" pitchFamily="34" charset="0"/>
            </a:rPr>
            <a:t>What are indirect costs?</a:t>
          </a:r>
        </a:p>
      </dgm:t>
    </dgm:pt>
    <dgm:pt modelId="{A1E7D59E-9067-4257-A38B-28A01C846F34}" type="parTrans" cxnId="{3B2FF333-1FEB-4867-A11C-9B77E3173077}">
      <dgm:prSet/>
      <dgm:spPr/>
      <dgm:t>
        <a:bodyPr/>
        <a:lstStyle/>
        <a:p>
          <a:endParaRPr lang="en-US"/>
        </a:p>
      </dgm:t>
    </dgm:pt>
    <dgm:pt modelId="{58E18B7B-8C86-4011-BE7B-DCC0A8B12B9A}" type="sibTrans" cxnId="{3B2FF333-1FEB-4867-A11C-9B77E3173077}">
      <dgm:prSet/>
      <dgm:spPr/>
      <dgm:t>
        <a:bodyPr/>
        <a:lstStyle/>
        <a:p>
          <a:endParaRPr lang="en-US"/>
        </a:p>
      </dgm:t>
    </dgm:pt>
    <dgm:pt modelId="{8E4166EA-62A9-4751-9C09-D86F5D06C784}">
      <dgm:prSet phldrT="[Text]"/>
      <dgm:spPr/>
      <dgm:t>
        <a:bodyPr/>
        <a:lstStyle/>
        <a:p>
          <a:r>
            <a:rPr lang="en-US" dirty="0">
              <a:solidFill>
                <a:schemeClr val="bg2">
                  <a:lumMod val="75000"/>
                </a:schemeClr>
              </a:solidFill>
            </a:rPr>
            <a:t>Document</a:t>
          </a:r>
        </a:p>
      </dgm:t>
    </dgm:pt>
    <dgm:pt modelId="{D523724E-2C73-440B-8330-9016F638CBD7}" type="parTrans" cxnId="{744BCC41-FF0E-4660-9F39-2FA526778DA1}">
      <dgm:prSet/>
      <dgm:spPr/>
      <dgm:t>
        <a:bodyPr/>
        <a:lstStyle/>
        <a:p>
          <a:endParaRPr lang="en-US"/>
        </a:p>
      </dgm:t>
    </dgm:pt>
    <dgm:pt modelId="{AF55EB58-E6B4-4B21-AA5C-C864D644944F}" type="sibTrans" cxnId="{744BCC41-FF0E-4660-9F39-2FA526778DA1}">
      <dgm:prSet/>
      <dgm:spPr/>
      <dgm:t>
        <a:bodyPr/>
        <a:lstStyle/>
        <a:p>
          <a:endParaRPr lang="en-US"/>
        </a:p>
      </dgm:t>
    </dgm:pt>
    <dgm:pt modelId="{4275FCF5-A676-4C03-9F2C-5E1A31EBEB93}">
      <dgm:prSet phldrT="[Text]"/>
      <dgm:spPr/>
      <dgm:t>
        <a:bodyPr/>
        <a:lstStyle/>
        <a:p>
          <a:r>
            <a:rPr lang="en-US" dirty="0">
              <a:latin typeface="Gill Sans Nova" panose="020B0602020104020203" pitchFamily="34" charset="0"/>
            </a:rPr>
            <a:t>How are indirect costs documented?</a:t>
          </a:r>
        </a:p>
      </dgm:t>
    </dgm:pt>
    <dgm:pt modelId="{34FD5009-F61A-4B77-BA18-4CEEF5D2AA63}" type="parTrans" cxnId="{7C342E00-C8EE-4975-AC58-512054F60F8F}">
      <dgm:prSet/>
      <dgm:spPr/>
      <dgm:t>
        <a:bodyPr/>
        <a:lstStyle/>
        <a:p>
          <a:endParaRPr lang="en-US"/>
        </a:p>
      </dgm:t>
    </dgm:pt>
    <dgm:pt modelId="{F8E26E03-2D6A-4F0F-98CC-3B5DE416728E}" type="sibTrans" cxnId="{7C342E00-C8EE-4975-AC58-512054F60F8F}">
      <dgm:prSet/>
      <dgm:spPr/>
      <dgm:t>
        <a:bodyPr/>
        <a:lstStyle/>
        <a:p>
          <a:endParaRPr lang="en-US"/>
        </a:p>
      </dgm:t>
    </dgm:pt>
    <dgm:pt modelId="{4AF60FB8-CF3F-4FF7-AC75-C2A0E5330042}">
      <dgm:prSet phldrT="[Text]"/>
      <dgm:spPr/>
      <dgm:t>
        <a:bodyPr/>
        <a:lstStyle/>
        <a:p>
          <a:r>
            <a:rPr lang="en-US" dirty="0">
              <a:solidFill>
                <a:schemeClr val="bg2">
                  <a:lumMod val="75000"/>
                </a:schemeClr>
              </a:solidFill>
            </a:rPr>
            <a:t>Recover</a:t>
          </a:r>
        </a:p>
      </dgm:t>
    </dgm:pt>
    <dgm:pt modelId="{CFB653D9-8716-4D1A-9FFB-088B9AD5ED3F}" type="parTrans" cxnId="{86915400-DB9A-439E-AE0C-439A1A924727}">
      <dgm:prSet/>
      <dgm:spPr/>
      <dgm:t>
        <a:bodyPr/>
        <a:lstStyle/>
        <a:p>
          <a:endParaRPr lang="en-US"/>
        </a:p>
      </dgm:t>
    </dgm:pt>
    <dgm:pt modelId="{8DB8963C-2955-4A74-BCF1-CA4A42F72721}" type="sibTrans" cxnId="{86915400-DB9A-439E-AE0C-439A1A924727}">
      <dgm:prSet/>
      <dgm:spPr/>
      <dgm:t>
        <a:bodyPr/>
        <a:lstStyle/>
        <a:p>
          <a:endParaRPr lang="en-US"/>
        </a:p>
      </dgm:t>
    </dgm:pt>
    <dgm:pt modelId="{06955236-E3D7-4CCF-B41F-80EDDA452626}">
      <dgm:prSet phldrT="[Text]"/>
      <dgm:spPr/>
      <dgm:t>
        <a:bodyPr/>
        <a:lstStyle/>
        <a:p>
          <a:r>
            <a:rPr lang="en-US" dirty="0">
              <a:latin typeface="Gill Sans Nova" panose="020B0602020104020203" pitchFamily="34" charset="0"/>
            </a:rPr>
            <a:t>How are indirect costs recovered?</a:t>
          </a:r>
        </a:p>
      </dgm:t>
    </dgm:pt>
    <dgm:pt modelId="{9AD4CBDB-BC4A-4976-A90D-326A99B04D7E}" type="parTrans" cxnId="{C3283307-D17C-479D-B4E0-2B6A31525033}">
      <dgm:prSet/>
      <dgm:spPr/>
      <dgm:t>
        <a:bodyPr/>
        <a:lstStyle/>
        <a:p>
          <a:endParaRPr lang="en-US"/>
        </a:p>
      </dgm:t>
    </dgm:pt>
    <dgm:pt modelId="{78C26680-E6D3-43CE-BB50-BFE2851C8248}" type="sibTrans" cxnId="{C3283307-D17C-479D-B4E0-2B6A31525033}">
      <dgm:prSet/>
      <dgm:spPr/>
      <dgm:t>
        <a:bodyPr/>
        <a:lstStyle/>
        <a:p>
          <a:endParaRPr lang="en-US"/>
        </a:p>
      </dgm:t>
    </dgm:pt>
    <dgm:pt modelId="{F98A5C37-8EAC-4F7A-96CE-1554D9BEFE0D}" type="pres">
      <dgm:prSet presAssocID="{3D43B7EA-6C32-4456-91FB-546B287937D1}" presName="Name0" presStyleCnt="0">
        <dgm:presLayoutVars>
          <dgm:dir/>
          <dgm:animLvl val="lvl"/>
          <dgm:resizeHandles val="exact"/>
        </dgm:presLayoutVars>
      </dgm:prSet>
      <dgm:spPr/>
    </dgm:pt>
    <dgm:pt modelId="{39D349D2-E55C-497F-8FF1-AD6E37E3FACD}" type="pres">
      <dgm:prSet presAssocID="{1E205C90-6A3B-42D4-92D0-1FD21B2976C2}" presName="compositeNode" presStyleCnt="0">
        <dgm:presLayoutVars>
          <dgm:bulletEnabled val="1"/>
        </dgm:presLayoutVars>
      </dgm:prSet>
      <dgm:spPr/>
    </dgm:pt>
    <dgm:pt modelId="{3F8C56D2-F284-4128-9102-A78977E4E385}" type="pres">
      <dgm:prSet presAssocID="{1E205C90-6A3B-42D4-92D0-1FD21B2976C2}" presName="bgRect" presStyleLbl="node1" presStyleIdx="0" presStyleCnt="3"/>
      <dgm:spPr/>
    </dgm:pt>
    <dgm:pt modelId="{1AC3ECB5-F071-491A-BEDB-5C5912ED7DE8}" type="pres">
      <dgm:prSet presAssocID="{1E205C90-6A3B-42D4-92D0-1FD21B2976C2}" presName="parentNode" presStyleLbl="node1" presStyleIdx="0" presStyleCnt="3">
        <dgm:presLayoutVars>
          <dgm:chMax val="0"/>
          <dgm:bulletEnabled val="1"/>
        </dgm:presLayoutVars>
      </dgm:prSet>
      <dgm:spPr/>
    </dgm:pt>
    <dgm:pt modelId="{DE6ADDF1-35D2-465A-A248-9B18A02BFCAE}" type="pres">
      <dgm:prSet presAssocID="{1E205C90-6A3B-42D4-92D0-1FD21B2976C2}" presName="childNode" presStyleLbl="node1" presStyleIdx="0" presStyleCnt="3">
        <dgm:presLayoutVars>
          <dgm:bulletEnabled val="1"/>
        </dgm:presLayoutVars>
      </dgm:prSet>
      <dgm:spPr/>
    </dgm:pt>
    <dgm:pt modelId="{1405D074-1F74-4BBA-B86B-1017C57BACCD}" type="pres">
      <dgm:prSet presAssocID="{5C1B712E-A892-4ED4-91BD-1821BE83BC8D}" presName="hSp" presStyleCnt="0"/>
      <dgm:spPr/>
    </dgm:pt>
    <dgm:pt modelId="{42F65A5C-D1F0-4FB0-A571-F4BC7D26E867}" type="pres">
      <dgm:prSet presAssocID="{5C1B712E-A892-4ED4-91BD-1821BE83BC8D}" presName="vProcSp" presStyleCnt="0"/>
      <dgm:spPr/>
    </dgm:pt>
    <dgm:pt modelId="{381B6977-65C1-4382-9E79-C56E786B2704}" type="pres">
      <dgm:prSet presAssocID="{5C1B712E-A892-4ED4-91BD-1821BE83BC8D}" presName="vSp1" presStyleCnt="0"/>
      <dgm:spPr/>
    </dgm:pt>
    <dgm:pt modelId="{B706D58A-D63A-4B95-8E57-C99C787F7D07}" type="pres">
      <dgm:prSet presAssocID="{5C1B712E-A892-4ED4-91BD-1821BE83BC8D}" presName="simulatedConn" presStyleLbl="solidFgAcc1" presStyleIdx="0" presStyleCnt="2"/>
      <dgm:spPr/>
    </dgm:pt>
    <dgm:pt modelId="{09893B47-5E33-4884-A07F-5FB399CEFFF7}" type="pres">
      <dgm:prSet presAssocID="{5C1B712E-A892-4ED4-91BD-1821BE83BC8D}" presName="vSp2" presStyleCnt="0"/>
      <dgm:spPr/>
    </dgm:pt>
    <dgm:pt modelId="{DA257FB4-E472-4769-906C-F8A426FBE9A4}" type="pres">
      <dgm:prSet presAssocID="{5C1B712E-A892-4ED4-91BD-1821BE83BC8D}" presName="sibTrans" presStyleCnt="0"/>
      <dgm:spPr/>
    </dgm:pt>
    <dgm:pt modelId="{E54AE54C-FE1A-49B2-BB66-10AF0518C851}" type="pres">
      <dgm:prSet presAssocID="{8E4166EA-62A9-4751-9C09-D86F5D06C784}" presName="compositeNode" presStyleCnt="0">
        <dgm:presLayoutVars>
          <dgm:bulletEnabled val="1"/>
        </dgm:presLayoutVars>
      </dgm:prSet>
      <dgm:spPr/>
    </dgm:pt>
    <dgm:pt modelId="{60334456-F752-486A-A13A-F9AEC433FA77}" type="pres">
      <dgm:prSet presAssocID="{8E4166EA-62A9-4751-9C09-D86F5D06C784}" presName="bgRect" presStyleLbl="node1" presStyleIdx="1" presStyleCnt="3"/>
      <dgm:spPr/>
    </dgm:pt>
    <dgm:pt modelId="{74D5DBE0-370C-4850-AE2E-DCE7AFF1CF55}" type="pres">
      <dgm:prSet presAssocID="{8E4166EA-62A9-4751-9C09-D86F5D06C784}" presName="parentNode" presStyleLbl="node1" presStyleIdx="1" presStyleCnt="3">
        <dgm:presLayoutVars>
          <dgm:chMax val="0"/>
          <dgm:bulletEnabled val="1"/>
        </dgm:presLayoutVars>
      </dgm:prSet>
      <dgm:spPr/>
    </dgm:pt>
    <dgm:pt modelId="{4DADED4A-B63C-400E-8E66-19019CC7A48D}" type="pres">
      <dgm:prSet presAssocID="{8E4166EA-62A9-4751-9C09-D86F5D06C784}" presName="childNode" presStyleLbl="node1" presStyleIdx="1" presStyleCnt="3">
        <dgm:presLayoutVars>
          <dgm:bulletEnabled val="1"/>
        </dgm:presLayoutVars>
      </dgm:prSet>
      <dgm:spPr/>
    </dgm:pt>
    <dgm:pt modelId="{AE071387-08C8-4CAF-BDD1-04EF0D120214}" type="pres">
      <dgm:prSet presAssocID="{AF55EB58-E6B4-4B21-AA5C-C864D644944F}" presName="hSp" presStyleCnt="0"/>
      <dgm:spPr/>
    </dgm:pt>
    <dgm:pt modelId="{1A9D3FDB-731C-4F87-932B-C40158A6ED3F}" type="pres">
      <dgm:prSet presAssocID="{AF55EB58-E6B4-4B21-AA5C-C864D644944F}" presName="vProcSp" presStyleCnt="0"/>
      <dgm:spPr/>
    </dgm:pt>
    <dgm:pt modelId="{C3C97664-A423-4C87-BC3C-33BB6E04683D}" type="pres">
      <dgm:prSet presAssocID="{AF55EB58-E6B4-4B21-AA5C-C864D644944F}" presName="vSp1" presStyleCnt="0"/>
      <dgm:spPr/>
    </dgm:pt>
    <dgm:pt modelId="{C582DE1A-AC51-43E0-A4A4-1C806F40E83B}" type="pres">
      <dgm:prSet presAssocID="{AF55EB58-E6B4-4B21-AA5C-C864D644944F}" presName="simulatedConn" presStyleLbl="solidFgAcc1" presStyleIdx="1" presStyleCnt="2"/>
      <dgm:spPr/>
    </dgm:pt>
    <dgm:pt modelId="{25549485-514A-45A0-80B5-301F8A253950}" type="pres">
      <dgm:prSet presAssocID="{AF55EB58-E6B4-4B21-AA5C-C864D644944F}" presName="vSp2" presStyleCnt="0"/>
      <dgm:spPr/>
    </dgm:pt>
    <dgm:pt modelId="{08D93708-20FD-46DE-9ADF-2586B89D94CD}" type="pres">
      <dgm:prSet presAssocID="{AF55EB58-E6B4-4B21-AA5C-C864D644944F}" presName="sibTrans" presStyleCnt="0"/>
      <dgm:spPr/>
    </dgm:pt>
    <dgm:pt modelId="{89B78A20-7D42-42AF-8808-3D25027C0179}" type="pres">
      <dgm:prSet presAssocID="{4AF60FB8-CF3F-4FF7-AC75-C2A0E5330042}" presName="compositeNode" presStyleCnt="0">
        <dgm:presLayoutVars>
          <dgm:bulletEnabled val="1"/>
        </dgm:presLayoutVars>
      </dgm:prSet>
      <dgm:spPr/>
    </dgm:pt>
    <dgm:pt modelId="{05B316D7-CD73-4B07-96B6-B7FC11FFF26D}" type="pres">
      <dgm:prSet presAssocID="{4AF60FB8-CF3F-4FF7-AC75-C2A0E5330042}" presName="bgRect" presStyleLbl="node1" presStyleIdx="2" presStyleCnt="3"/>
      <dgm:spPr/>
    </dgm:pt>
    <dgm:pt modelId="{77BE9F6B-226E-4DEF-8042-F3766E240BE5}" type="pres">
      <dgm:prSet presAssocID="{4AF60FB8-CF3F-4FF7-AC75-C2A0E5330042}" presName="parentNode" presStyleLbl="node1" presStyleIdx="2" presStyleCnt="3">
        <dgm:presLayoutVars>
          <dgm:chMax val="0"/>
          <dgm:bulletEnabled val="1"/>
        </dgm:presLayoutVars>
      </dgm:prSet>
      <dgm:spPr/>
    </dgm:pt>
    <dgm:pt modelId="{4BA6CA99-5EE6-4F07-8FB4-725EC832B3E3}" type="pres">
      <dgm:prSet presAssocID="{4AF60FB8-CF3F-4FF7-AC75-C2A0E5330042}" presName="childNode" presStyleLbl="node1" presStyleIdx="2" presStyleCnt="3">
        <dgm:presLayoutVars>
          <dgm:bulletEnabled val="1"/>
        </dgm:presLayoutVars>
      </dgm:prSet>
      <dgm:spPr/>
    </dgm:pt>
  </dgm:ptLst>
  <dgm:cxnLst>
    <dgm:cxn modelId="{7C342E00-C8EE-4975-AC58-512054F60F8F}" srcId="{8E4166EA-62A9-4751-9C09-D86F5D06C784}" destId="{4275FCF5-A676-4C03-9F2C-5E1A31EBEB93}" srcOrd="0" destOrd="0" parTransId="{34FD5009-F61A-4B77-BA18-4CEEF5D2AA63}" sibTransId="{F8E26E03-2D6A-4F0F-98CC-3B5DE416728E}"/>
    <dgm:cxn modelId="{86915400-DB9A-439E-AE0C-439A1A924727}" srcId="{3D43B7EA-6C32-4456-91FB-546B287937D1}" destId="{4AF60FB8-CF3F-4FF7-AC75-C2A0E5330042}" srcOrd="2" destOrd="0" parTransId="{CFB653D9-8716-4D1A-9FFB-088B9AD5ED3F}" sibTransId="{8DB8963C-2955-4A74-BCF1-CA4A42F72721}"/>
    <dgm:cxn modelId="{C3283307-D17C-479D-B4E0-2B6A31525033}" srcId="{4AF60FB8-CF3F-4FF7-AC75-C2A0E5330042}" destId="{06955236-E3D7-4CCF-B41F-80EDDA452626}" srcOrd="0" destOrd="0" parTransId="{9AD4CBDB-BC4A-4976-A90D-326A99B04D7E}" sibTransId="{78C26680-E6D3-43CE-BB50-BFE2851C8248}"/>
    <dgm:cxn modelId="{1F79A51D-BE84-4816-A7CF-2BAFBEA00122}" type="presOf" srcId="{1E205C90-6A3B-42D4-92D0-1FD21B2976C2}" destId="{1AC3ECB5-F071-491A-BEDB-5C5912ED7DE8}" srcOrd="1" destOrd="0" presId="urn:microsoft.com/office/officeart/2005/8/layout/hProcess7"/>
    <dgm:cxn modelId="{7843B033-771F-420F-BF9F-A7087869951E}" type="presOf" srcId="{A60ED943-79E4-4949-8232-DD2B43652E6A}" destId="{DE6ADDF1-35D2-465A-A248-9B18A02BFCAE}" srcOrd="0" destOrd="0" presId="urn:microsoft.com/office/officeart/2005/8/layout/hProcess7"/>
    <dgm:cxn modelId="{3B2FF333-1FEB-4867-A11C-9B77E3173077}" srcId="{1E205C90-6A3B-42D4-92D0-1FD21B2976C2}" destId="{A60ED943-79E4-4949-8232-DD2B43652E6A}" srcOrd="0" destOrd="0" parTransId="{A1E7D59E-9067-4257-A38B-28A01C846F34}" sibTransId="{58E18B7B-8C86-4011-BE7B-DCC0A8B12B9A}"/>
    <dgm:cxn modelId="{50213360-CB22-4C46-AF93-584DBDB0C9C5}" srcId="{3D43B7EA-6C32-4456-91FB-546B287937D1}" destId="{1E205C90-6A3B-42D4-92D0-1FD21B2976C2}" srcOrd="0" destOrd="0" parTransId="{A8EE12D1-37E5-4065-8048-FC61837E3457}" sibTransId="{5C1B712E-A892-4ED4-91BD-1821BE83BC8D}"/>
    <dgm:cxn modelId="{E0B8A841-54EA-4111-A235-6942A943DE62}" type="presOf" srcId="{1E205C90-6A3B-42D4-92D0-1FD21B2976C2}" destId="{3F8C56D2-F284-4128-9102-A78977E4E385}" srcOrd="0" destOrd="0" presId="urn:microsoft.com/office/officeart/2005/8/layout/hProcess7"/>
    <dgm:cxn modelId="{744BCC41-FF0E-4660-9F39-2FA526778DA1}" srcId="{3D43B7EA-6C32-4456-91FB-546B287937D1}" destId="{8E4166EA-62A9-4751-9C09-D86F5D06C784}" srcOrd="1" destOrd="0" parTransId="{D523724E-2C73-440B-8330-9016F638CBD7}" sibTransId="{AF55EB58-E6B4-4B21-AA5C-C864D644944F}"/>
    <dgm:cxn modelId="{BB9CAC6A-52C2-453A-8838-866FAE269338}" type="presOf" srcId="{4AF60FB8-CF3F-4FF7-AC75-C2A0E5330042}" destId="{77BE9F6B-226E-4DEF-8042-F3766E240BE5}" srcOrd="1" destOrd="0" presId="urn:microsoft.com/office/officeart/2005/8/layout/hProcess7"/>
    <dgm:cxn modelId="{1DCD447D-E3B0-4251-9176-F2CA6D419069}" type="presOf" srcId="{4275FCF5-A676-4C03-9F2C-5E1A31EBEB93}" destId="{4DADED4A-B63C-400E-8E66-19019CC7A48D}" srcOrd="0" destOrd="0" presId="urn:microsoft.com/office/officeart/2005/8/layout/hProcess7"/>
    <dgm:cxn modelId="{804883BC-3382-448F-9B7A-D77D35CC4C36}" type="presOf" srcId="{06955236-E3D7-4CCF-B41F-80EDDA452626}" destId="{4BA6CA99-5EE6-4F07-8FB4-725EC832B3E3}" srcOrd="0" destOrd="0" presId="urn:microsoft.com/office/officeart/2005/8/layout/hProcess7"/>
    <dgm:cxn modelId="{00F2BDD8-B1A7-46A8-974F-17C9C9839AFE}" type="presOf" srcId="{8E4166EA-62A9-4751-9C09-D86F5D06C784}" destId="{74D5DBE0-370C-4850-AE2E-DCE7AFF1CF55}" srcOrd="1" destOrd="0" presId="urn:microsoft.com/office/officeart/2005/8/layout/hProcess7"/>
    <dgm:cxn modelId="{ED3851D9-57CF-4E45-86AB-E9A77BE1F2AA}" type="presOf" srcId="{3D43B7EA-6C32-4456-91FB-546B287937D1}" destId="{F98A5C37-8EAC-4F7A-96CE-1554D9BEFE0D}" srcOrd="0" destOrd="0" presId="urn:microsoft.com/office/officeart/2005/8/layout/hProcess7"/>
    <dgm:cxn modelId="{5EA999EE-84D9-45B9-BC94-EFBBB4ACAA5C}" type="presOf" srcId="{4AF60FB8-CF3F-4FF7-AC75-C2A0E5330042}" destId="{05B316D7-CD73-4B07-96B6-B7FC11FFF26D}" srcOrd="0" destOrd="0" presId="urn:microsoft.com/office/officeart/2005/8/layout/hProcess7"/>
    <dgm:cxn modelId="{9F5935FB-6758-4BEF-837A-EE8894D06F43}" type="presOf" srcId="{8E4166EA-62A9-4751-9C09-D86F5D06C784}" destId="{60334456-F752-486A-A13A-F9AEC433FA77}" srcOrd="0" destOrd="0" presId="urn:microsoft.com/office/officeart/2005/8/layout/hProcess7"/>
    <dgm:cxn modelId="{3B7B92C0-DC57-4374-8DDB-3FF691220F8F}" type="presParOf" srcId="{F98A5C37-8EAC-4F7A-96CE-1554D9BEFE0D}" destId="{39D349D2-E55C-497F-8FF1-AD6E37E3FACD}" srcOrd="0" destOrd="0" presId="urn:microsoft.com/office/officeart/2005/8/layout/hProcess7"/>
    <dgm:cxn modelId="{5A771243-92CF-4803-8E8A-C4A0D7697109}" type="presParOf" srcId="{39D349D2-E55C-497F-8FF1-AD6E37E3FACD}" destId="{3F8C56D2-F284-4128-9102-A78977E4E385}" srcOrd="0" destOrd="0" presId="urn:microsoft.com/office/officeart/2005/8/layout/hProcess7"/>
    <dgm:cxn modelId="{D0A408C1-1FAF-40C9-8956-85551A6448A0}" type="presParOf" srcId="{39D349D2-E55C-497F-8FF1-AD6E37E3FACD}" destId="{1AC3ECB5-F071-491A-BEDB-5C5912ED7DE8}" srcOrd="1" destOrd="0" presId="urn:microsoft.com/office/officeart/2005/8/layout/hProcess7"/>
    <dgm:cxn modelId="{5973D706-37A0-495F-83AA-4237EA275FAF}" type="presParOf" srcId="{39D349D2-E55C-497F-8FF1-AD6E37E3FACD}" destId="{DE6ADDF1-35D2-465A-A248-9B18A02BFCAE}" srcOrd="2" destOrd="0" presId="urn:microsoft.com/office/officeart/2005/8/layout/hProcess7"/>
    <dgm:cxn modelId="{BFB942C5-57FC-4EBB-9217-E2D74877F8D4}" type="presParOf" srcId="{F98A5C37-8EAC-4F7A-96CE-1554D9BEFE0D}" destId="{1405D074-1F74-4BBA-B86B-1017C57BACCD}" srcOrd="1" destOrd="0" presId="urn:microsoft.com/office/officeart/2005/8/layout/hProcess7"/>
    <dgm:cxn modelId="{3A28E3DF-270E-4DE6-9F57-B170CF8E2AEC}" type="presParOf" srcId="{F98A5C37-8EAC-4F7A-96CE-1554D9BEFE0D}" destId="{42F65A5C-D1F0-4FB0-A571-F4BC7D26E867}" srcOrd="2" destOrd="0" presId="urn:microsoft.com/office/officeart/2005/8/layout/hProcess7"/>
    <dgm:cxn modelId="{0F5D3EAF-39C0-4EF4-80C5-A8C854086831}" type="presParOf" srcId="{42F65A5C-D1F0-4FB0-A571-F4BC7D26E867}" destId="{381B6977-65C1-4382-9E79-C56E786B2704}" srcOrd="0" destOrd="0" presId="urn:microsoft.com/office/officeart/2005/8/layout/hProcess7"/>
    <dgm:cxn modelId="{43467A93-C427-4F71-A790-A5D9D97F9903}" type="presParOf" srcId="{42F65A5C-D1F0-4FB0-A571-F4BC7D26E867}" destId="{B706D58A-D63A-4B95-8E57-C99C787F7D07}" srcOrd="1" destOrd="0" presId="urn:microsoft.com/office/officeart/2005/8/layout/hProcess7"/>
    <dgm:cxn modelId="{53D7C396-61DB-4A1A-933D-8FA9F0A09FA7}" type="presParOf" srcId="{42F65A5C-D1F0-4FB0-A571-F4BC7D26E867}" destId="{09893B47-5E33-4884-A07F-5FB399CEFFF7}" srcOrd="2" destOrd="0" presId="urn:microsoft.com/office/officeart/2005/8/layout/hProcess7"/>
    <dgm:cxn modelId="{C5B67823-47A0-413B-9AAC-32BC97384155}" type="presParOf" srcId="{F98A5C37-8EAC-4F7A-96CE-1554D9BEFE0D}" destId="{DA257FB4-E472-4769-906C-F8A426FBE9A4}" srcOrd="3" destOrd="0" presId="urn:microsoft.com/office/officeart/2005/8/layout/hProcess7"/>
    <dgm:cxn modelId="{8BE76FB6-EC39-464E-B491-BE798FBFC974}" type="presParOf" srcId="{F98A5C37-8EAC-4F7A-96CE-1554D9BEFE0D}" destId="{E54AE54C-FE1A-49B2-BB66-10AF0518C851}" srcOrd="4" destOrd="0" presId="urn:microsoft.com/office/officeart/2005/8/layout/hProcess7"/>
    <dgm:cxn modelId="{4F780923-1AF0-470E-86A6-F7447D672B25}" type="presParOf" srcId="{E54AE54C-FE1A-49B2-BB66-10AF0518C851}" destId="{60334456-F752-486A-A13A-F9AEC433FA77}" srcOrd="0" destOrd="0" presId="urn:microsoft.com/office/officeart/2005/8/layout/hProcess7"/>
    <dgm:cxn modelId="{2C0826CB-565D-429E-8F12-938C69F84985}" type="presParOf" srcId="{E54AE54C-FE1A-49B2-BB66-10AF0518C851}" destId="{74D5DBE0-370C-4850-AE2E-DCE7AFF1CF55}" srcOrd="1" destOrd="0" presId="urn:microsoft.com/office/officeart/2005/8/layout/hProcess7"/>
    <dgm:cxn modelId="{E16E86A6-FC97-4858-8C7A-F443A1ACA686}" type="presParOf" srcId="{E54AE54C-FE1A-49B2-BB66-10AF0518C851}" destId="{4DADED4A-B63C-400E-8E66-19019CC7A48D}" srcOrd="2" destOrd="0" presId="urn:microsoft.com/office/officeart/2005/8/layout/hProcess7"/>
    <dgm:cxn modelId="{E0EF7990-38B6-4250-A492-7E544734FB00}" type="presParOf" srcId="{F98A5C37-8EAC-4F7A-96CE-1554D9BEFE0D}" destId="{AE071387-08C8-4CAF-BDD1-04EF0D120214}" srcOrd="5" destOrd="0" presId="urn:microsoft.com/office/officeart/2005/8/layout/hProcess7"/>
    <dgm:cxn modelId="{6F73D8C7-4DC2-4DA5-B031-A35688AC3288}" type="presParOf" srcId="{F98A5C37-8EAC-4F7A-96CE-1554D9BEFE0D}" destId="{1A9D3FDB-731C-4F87-932B-C40158A6ED3F}" srcOrd="6" destOrd="0" presId="urn:microsoft.com/office/officeart/2005/8/layout/hProcess7"/>
    <dgm:cxn modelId="{505FFB4F-9EFE-464E-BC34-41ABB54426B9}" type="presParOf" srcId="{1A9D3FDB-731C-4F87-932B-C40158A6ED3F}" destId="{C3C97664-A423-4C87-BC3C-33BB6E04683D}" srcOrd="0" destOrd="0" presId="urn:microsoft.com/office/officeart/2005/8/layout/hProcess7"/>
    <dgm:cxn modelId="{0201B2BD-E994-454E-B29B-E8E1BAB3A037}" type="presParOf" srcId="{1A9D3FDB-731C-4F87-932B-C40158A6ED3F}" destId="{C582DE1A-AC51-43E0-A4A4-1C806F40E83B}" srcOrd="1" destOrd="0" presId="urn:microsoft.com/office/officeart/2005/8/layout/hProcess7"/>
    <dgm:cxn modelId="{F83DF0E4-3504-494D-8282-869423855EC6}" type="presParOf" srcId="{1A9D3FDB-731C-4F87-932B-C40158A6ED3F}" destId="{25549485-514A-45A0-80B5-301F8A253950}" srcOrd="2" destOrd="0" presId="urn:microsoft.com/office/officeart/2005/8/layout/hProcess7"/>
    <dgm:cxn modelId="{F08C2DC8-AB1F-419A-A9F2-6D14AA8679F2}" type="presParOf" srcId="{F98A5C37-8EAC-4F7A-96CE-1554D9BEFE0D}" destId="{08D93708-20FD-46DE-9ADF-2586B89D94CD}" srcOrd="7" destOrd="0" presId="urn:microsoft.com/office/officeart/2005/8/layout/hProcess7"/>
    <dgm:cxn modelId="{BB12D95E-1746-4FF1-A9CE-7C06580A5FB6}" type="presParOf" srcId="{F98A5C37-8EAC-4F7A-96CE-1554D9BEFE0D}" destId="{89B78A20-7D42-42AF-8808-3D25027C0179}" srcOrd="8" destOrd="0" presId="urn:microsoft.com/office/officeart/2005/8/layout/hProcess7"/>
    <dgm:cxn modelId="{5AB76247-3201-4EC8-B646-07E70F522A67}" type="presParOf" srcId="{89B78A20-7D42-42AF-8808-3D25027C0179}" destId="{05B316D7-CD73-4B07-96B6-B7FC11FFF26D}" srcOrd="0" destOrd="0" presId="urn:microsoft.com/office/officeart/2005/8/layout/hProcess7"/>
    <dgm:cxn modelId="{E7475F58-7423-4C62-BCDC-BF61717AEB94}" type="presParOf" srcId="{89B78A20-7D42-42AF-8808-3D25027C0179}" destId="{77BE9F6B-226E-4DEF-8042-F3766E240BE5}" srcOrd="1" destOrd="0" presId="urn:microsoft.com/office/officeart/2005/8/layout/hProcess7"/>
    <dgm:cxn modelId="{E9B147D7-F309-4A0B-8846-90C06EF16D32}" type="presParOf" srcId="{89B78A20-7D42-42AF-8808-3D25027C0179}" destId="{4BA6CA99-5EE6-4F07-8FB4-725EC832B3E3}"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49E40-7069-4A45-AC16-459FA63C0039}">
      <dsp:nvSpPr>
        <dsp:cNvPr id="0" name=""/>
        <dsp:cNvSpPr/>
      </dsp:nvSpPr>
      <dsp:spPr>
        <a:xfrm>
          <a:off x="0" y="226595"/>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83B69-9607-4209-A136-F481B228807E}">
      <dsp:nvSpPr>
        <dsp:cNvPr id="0" name=""/>
        <dsp:cNvSpPr/>
      </dsp:nvSpPr>
      <dsp:spPr>
        <a:xfrm>
          <a:off x="457199" y="49475"/>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Indirect Costs</a:t>
          </a:r>
        </a:p>
      </dsp:txBody>
      <dsp:txXfrm>
        <a:off x="474492" y="66768"/>
        <a:ext cx="6366213" cy="319654"/>
      </dsp:txXfrm>
    </dsp:sp>
    <dsp:sp modelId="{AA0DC26C-60BF-4309-8919-2692DF60C9A2}">
      <dsp:nvSpPr>
        <dsp:cNvPr id="0" name=""/>
        <dsp:cNvSpPr/>
      </dsp:nvSpPr>
      <dsp:spPr>
        <a:xfrm>
          <a:off x="0" y="770915"/>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4B9D1-653A-487A-B5C4-B25492C86914}">
      <dsp:nvSpPr>
        <dsp:cNvPr id="0" name=""/>
        <dsp:cNvSpPr/>
      </dsp:nvSpPr>
      <dsp:spPr>
        <a:xfrm>
          <a:off x="457199" y="593795"/>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Cost Objective</a:t>
          </a:r>
        </a:p>
      </dsp:txBody>
      <dsp:txXfrm>
        <a:off x="474492" y="611088"/>
        <a:ext cx="6366213" cy="319654"/>
      </dsp:txXfrm>
    </dsp:sp>
    <dsp:sp modelId="{CB6FFD50-A5BE-4E44-B3D0-5032243B943D}">
      <dsp:nvSpPr>
        <dsp:cNvPr id="0" name=""/>
        <dsp:cNvSpPr/>
      </dsp:nvSpPr>
      <dsp:spPr>
        <a:xfrm>
          <a:off x="0" y="1315235"/>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FC1AC-FAFA-4747-9FDB-D7B567C3B8AD}">
      <dsp:nvSpPr>
        <dsp:cNvPr id="0" name=""/>
        <dsp:cNvSpPr/>
      </dsp:nvSpPr>
      <dsp:spPr>
        <a:xfrm>
          <a:off x="457199" y="1138115"/>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Indirect Cost Rate</a:t>
          </a:r>
        </a:p>
      </dsp:txBody>
      <dsp:txXfrm>
        <a:off x="474492" y="1155408"/>
        <a:ext cx="6366213" cy="319654"/>
      </dsp:txXfrm>
    </dsp:sp>
    <dsp:sp modelId="{64752AA5-8BDC-4B22-A86C-3AC588E44DE3}">
      <dsp:nvSpPr>
        <dsp:cNvPr id="0" name=""/>
        <dsp:cNvSpPr/>
      </dsp:nvSpPr>
      <dsp:spPr>
        <a:xfrm>
          <a:off x="0" y="1859554"/>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5C8A24-53D0-465C-A96B-5631C2CD336D}">
      <dsp:nvSpPr>
        <dsp:cNvPr id="0" name=""/>
        <dsp:cNvSpPr/>
      </dsp:nvSpPr>
      <dsp:spPr>
        <a:xfrm>
          <a:off x="507999" y="1665403"/>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10% De Minimis Rate</a:t>
          </a:r>
        </a:p>
      </dsp:txBody>
      <dsp:txXfrm>
        <a:off x="525292" y="1682696"/>
        <a:ext cx="6366213" cy="319654"/>
      </dsp:txXfrm>
    </dsp:sp>
    <dsp:sp modelId="{218C1886-1B26-4B97-B077-43B2746B38A5}">
      <dsp:nvSpPr>
        <dsp:cNvPr id="0" name=""/>
        <dsp:cNvSpPr/>
      </dsp:nvSpPr>
      <dsp:spPr>
        <a:xfrm>
          <a:off x="0" y="2403874"/>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1EA97-60F6-4D85-BAB4-89D300B54BFE}">
      <dsp:nvSpPr>
        <dsp:cNvPr id="0" name=""/>
        <dsp:cNvSpPr/>
      </dsp:nvSpPr>
      <dsp:spPr>
        <a:xfrm>
          <a:off x="457199" y="2226754"/>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Central Service Cost Allocation Plan</a:t>
          </a:r>
        </a:p>
      </dsp:txBody>
      <dsp:txXfrm>
        <a:off x="474492" y="2244047"/>
        <a:ext cx="6366213" cy="319654"/>
      </dsp:txXfrm>
    </dsp:sp>
    <dsp:sp modelId="{CE6BE6AF-3E46-49DB-A10B-77905ECF33BD}">
      <dsp:nvSpPr>
        <dsp:cNvPr id="0" name=""/>
        <dsp:cNvSpPr/>
      </dsp:nvSpPr>
      <dsp:spPr>
        <a:xfrm>
          <a:off x="0" y="2948194"/>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0060C-05B2-41AB-8EEF-859895716E3A}">
      <dsp:nvSpPr>
        <dsp:cNvPr id="0" name=""/>
        <dsp:cNvSpPr/>
      </dsp:nvSpPr>
      <dsp:spPr>
        <a:xfrm>
          <a:off x="446688" y="2771074"/>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Indirect Cost Rate Proposal</a:t>
          </a:r>
        </a:p>
      </dsp:txBody>
      <dsp:txXfrm>
        <a:off x="463981" y="2788367"/>
        <a:ext cx="6366213" cy="319654"/>
      </dsp:txXfrm>
    </dsp:sp>
    <dsp:sp modelId="{64F97E4D-8D88-42F2-91B6-732ED3E155A6}">
      <dsp:nvSpPr>
        <dsp:cNvPr id="0" name=""/>
        <dsp:cNvSpPr/>
      </dsp:nvSpPr>
      <dsp:spPr>
        <a:xfrm>
          <a:off x="0" y="3492515"/>
          <a:ext cx="91439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42D5E-AD1B-4A28-9B8B-1B10FA7A0701}">
      <dsp:nvSpPr>
        <dsp:cNvPr id="0" name=""/>
        <dsp:cNvSpPr/>
      </dsp:nvSpPr>
      <dsp:spPr>
        <a:xfrm>
          <a:off x="457199" y="3315394"/>
          <a:ext cx="640079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panose="020B0602020104020203" pitchFamily="34" charset="0"/>
            </a:rPr>
            <a:t>Cognizant Agency</a:t>
          </a:r>
        </a:p>
      </dsp:txBody>
      <dsp:txXfrm>
        <a:off x="474492" y="3332687"/>
        <a:ext cx="6366213" cy="319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435B7-ED3D-432A-9D4B-0555C313DB4D}">
      <dsp:nvSpPr>
        <dsp:cNvPr id="0" name=""/>
        <dsp:cNvSpPr/>
      </dsp:nvSpPr>
      <dsp:spPr>
        <a:xfrm>
          <a:off x="8683957" y="2274944"/>
          <a:ext cx="724244" cy="102982"/>
        </a:xfrm>
        <a:custGeom>
          <a:avLst/>
          <a:gdLst/>
          <a:ahLst/>
          <a:cxnLst/>
          <a:rect l="0" t="0" r="0" b="0"/>
          <a:pathLst>
            <a:path>
              <a:moveTo>
                <a:pt x="0" y="0"/>
              </a:moveTo>
              <a:lnTo>
                <a:pt x="0" y="41023"/>
              </a:lnTo>
              <a:lnTo>
                <a:pt x="724244" y="41023"/>
              </a:lnTo>
              <a:lnTo>
                <a:pt x="724244"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386B1-ED1D-4CFD-9D9A-C60EDBE5828B}">
      <dsp:nvSpPr>
        <dsp:cNvPr id="0" name=""/>
        <dsp:cNvSpPr/>
      </dsp:nvSpPr>
      <dsp:spPr>
        <a:xfrm>
          <a:off x="8638237" y="2274944"/>
          <a:ext cx="91440" cy="102982"/>
        </a:xfrm>
        <a:custGeom>
          <a:avLst/>
          <a:gdLst/>
          <a:ahLst/>
          <a:cxnLst/>
          <a:rect l="0" t="0" r="0" b="0"/>
          <a:pathLst>
            <a:path>
              <a:moveTo>
                <a:pt x="45720" y="0"/>
              </a:moveTo>
              <a:lnTo>
                <a:pt x="45720" y="41023"/>
              </a:lnTo>
              <a:lnTo>
                <a:pt x="50716" y="41023"/>
              </a:lnTo>
              <a:lnTo>
                <a:pt x="50716"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76633C-EF42-452C-971C-502A5803611E}">
      <dsp:nvSpPr>
        <dsp:cNvPr id="0" name=""/>
        <dsp:cNvSpPr/>
      </dsp:nvSpPr>
      <dsp:spPr>
        <a:xfrm>
          <a:off x="7969704" y="2274944"/>
          <a:ext cx="714252" cy="102982"/>
        </a:xfrm>
        <a:custGeom>
          <a:avLst/>
          <a:gdLst/>
          <a:ahLst/>
          <a:cxnLst/>
          <a:rect l="0" t="0" r="0" b="0"/>
          <a:pathLst>
            <a:path>
              <a:moveTo>
                <a:pt x="714252" y="0"/>
              </a:moveTo>
              <a:lnTo>
                <a:pt x="714252" y="41023"/>
              </a:lnTo>
              <a:lnTo>
                <a:pt x="0" y="41023"/>
              </a:lnTo>
              <a:lnTo>
                <a:pt x="0"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A76F78-7B5B-4EEF-8A42-C26EE01F4E99}">
      <dsp:nvSpPr>
        <dsp:cNvPr id="0" name=""/>
        <dsp:cNvSpPr/>
      </dsp:nvSpPr>
      <dsp:spPr>
        <a:xfrm>
          <a:off x="7605084" y="1490378"/>
          <a:ext cx="1078873" cy="286218"/>
        </a:xfrm>
        <a:custGeom>
          <a:avLst/>
          <a:gdLst/>
          <a:ahLst/>
          <a:cxnLst/>
          <a:rect l="0" t="0" r="0" b="0"/>
          <a:pathLst>
            <a:path>
              <a:moveTo>
                <a:pt x="0" y="0"/>
              </a:moveTo>
              <a:lnTo>
                <a:pt x="0" y="224259"/>
              </a:lnTo>
              <a:lnTo>
                <a:pt x="1078873" y="224259"/>
              </a:lnTo>
              <a:lnTo>
                <a:pt x="1078873" y="286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2C012E-0DC6-4F70-B353-AEDA8B14ADB9}">
      <dsp:nvSpPr>
        <dsp:cNvPr id="0" name=""/>
        <dsp:cNvSpPr/>
      </dsp:nvSpPr>
      <dsp:spPr>
        <a:xfrm>
          <a:off x="6526211" y="2274944"/>
          <a:ext cx="724244" cy="102982"/>
        </a:xfrm>
        <a:custGeom>
          <a:avLst/>
          <a:gdLst/>
          <a:ahLst/>
          <a:cxnLst/>
          <a:rect l="0" t="0" r="0" b="0"/>
          <a:pathLst>
            <a:path>
              <a:moveTo>
                <a:pt x="0" y="0"/>
              </a:moveTo>
              <a:lnTo>
                <a:pt x="0" y="41023"/>
              </a:lnTo>
              <a:lnTo>
                <a:pt x="724244" y="41023"/>
              </a:lnTo>
              <a:lnTo>
                <a:pt x="724244"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EA204-DEA4-427C-AEFD-E955148166E0}">
      <dsp:nvSpPr>
        <dsp:cNvPr id="0" name=""/>
        <dsp:cNvSpPr/>
      </dsp:nvSpPr>
      <dsp:spPr>
        <a:xfrm>
          <a:off x="6480491" y="2274944"/>
          <a:ext cx="91440" cy="102982"/>
        </a:xfrm>
        <a:custGeom>
          <a:avLst/>
          <a:gdLst/>
          <a:ahLst/>
          <a:cxnLst/>
          <a:rect l="0" t="0" r="0" b="0"/>
          <a:pathLst>
            <a:path>
              <a:moveTo>
                <a:pt x="45720" y="0"/>
              </a:moveTo>
              <a:lnTo>
                <a:pt x="45720" y="41023"/>
              </a:lnTo>
              <a:lnTo>
                <a:pt x="50716" y="41023"/>
              </a:lnTo>
              <a:lnTo>
                <a:pt x="50716"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A320D-71BE-46C5-B716-6DD1798ECB2B}">
      <dsp:nvSpPr>
        <dsp:cNvPr id="0" name=""/>
        <dsp:cNvSpPr/>
      </dsp:nvSpPr>
      <dsp:spPr>
        <a:xfrm>
          <a:off x="5811958" y="2274944"/>
          <a:ext cx="714252" cy="102982"/>
        </a:xfrm>
        <a:custGeom>
          <a:avLst/>
          <a:gdLst/>
          <a:ahLst/>
          <a:cxnLst/>
          <a:rect l="0" t="0" r="0" b="0"/>
          <a:pathLst>
            <a:path>
              <a:moveTo>
                <a:pt x="714252" y="0"/>
              </a:moveTo>
              <a:lnTo>
                <a:pt x="714252" y="41023"/>
              </a:lnTo>
              <a:lnTo>
                <a:pt x="0" y="41023"/>
              </a:lnTo>
              <a:lnTo>
                <a:pt x="0"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9F4635-A525-403A-B0CE-FC823A5E0BB6}">
      <dsp:nvSpPr>
        <dsp:cNvPr id="0" name=""/>
        <dsp:cNvSpPr/>
      </dsp:nvSpPr>
      <dsp:spPr>
        <a:xfrm>
          <a:off x="6526211" y="1490378"/>
          <a:ext cx="1078873" cy="286218"/>
        </a:xfrm>
        <a:custGeom>
          <a:avLst/>
          <a:gdLst/>
          <a:ahLst/>
          <a:cxnLst/>
          <a:rect l="0" t="0" r="0" b="0"/>
          <a:pathLst>
            <a:path>
              <a:moveTo>
                <a:pt x="1078873" y="0"/>
              </a:moveTo>
              <a:lnTo>
                <a:pt x="1078873" y="224259"/>
              </a:lnTo>
              <a:lnTo>
                <a:pt x="0" y="224259"/>
              </a:lnTo>
              <a:lnTo>
                <a:pt x="0" y="286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D56033-9F18-4A4E-AB9F-747757143386}">
      <dsp:nvSpPr>
        <dsp:cNvPr id="0" name=""/>
        <dsp:cNvSpPr/>
      </dsp:nvSpPr>
      <dsp:spPr>
        <a:xfrm>
          <a:off x="5447338" y="627083"/>
          <a:ext cx="2157746" cy="265282"/>
        </a:xfrm>
        <a:custGeom>
          <a:avLst/>
          <a:gdLst/>
          <a:ahLst/>
          <a:cxnLst/>
          <a:rect l="0" t="0" r="0" b="0"/>
          <a:pathLst>
            <a:path>
              <a:moveTo>
                <a:pt x="0" y="0"/>
              </a:moveTo>
              <a:lnTo>
                <a:pt x="0" y="203323"/>
              </a:lnTo>
              <a:lnTo>
                <a:pt x="2157746" y="203323"/>
              </a:lnTo>
              <a:lnTo>
                <a:pt x="2157746" y="265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6C3CD-DB2D-4D9E-BEB8-5886B8B0C9EB}">
      <dsp:nvSpPr>
        <dsp:cNvPr id="0" name=""/>
        <dsp:cNvSpPr/>
      </dsp:nvSpPr>
      <dsp:spPr>
        <a:xfrm>
          <a:off x="4368465" y="2274944"/>
          <a:ext cx="724244" cy="102982"/>
        </a:xfrm>
        <a:custGeom>
          <a:avLst/>
          <a:gdLst/>
          <a:ahLst/>
          <a:cxnLst/>
          <a:rect l="0" t="0" r="0" b="0"/>
          <a:pathLst>
            <a:path>
              <a:moveTo>
                <a:pt x="0" y="0"/>
              </a:moveTo>
              <a:lnTo>
                <a:pt x="0" y="41023"/>
              </a:lnTo>
              <a:lnTo>
                <a:pt x="724244" y="41023"/>
              </a:lnTo>
              <a:lnTo>
                <a:pt x="724244"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80CF2-CD2A-4DC9-83AC-74B0D26E6A2A}">
      <dsp:nvSpPr>
        <dsp:cNvPr id="0" name=""/>
        <dsp:cNvSpPr/>
      </dsp:nvSpPr>
      <dsp:spPr>
        <a:xfrm>
          <a:off x="4322745" y="2274944"/>
          <a:ext cx="91440" cy="102982"/>
        </a:xfrm>
        <a:custGeom>
          <a:avLst/>
          <a:gdLst/>
          <a:ahLst/>
          <a:cxnLst/>
          <a:rect l="0" t="0" r="0" b="0"/>
          <a:pathLst>
            <a:path>
              <a:moveTo>
                <a:pt x="45720" y="0"/>
              </a:moveTo>
              <a:lnTo>
                <a:pt x="45720" y="41023"/>
              </a:lnTo>
              <a:lnTo>
                <a:pt x="50716" y="41023"/>
              </a:lnTo>
              <a:lnTo>
                <a:pt x="50716"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1013A-E4F8-4ADD-8241-45862BFE8328}">
      <dsp:nvSpPr>
        <dsp:cNvPr id="0" name=""/>
        <dsp:cNvSpPr/>
      </dsp:nvSpPr>
      <dsp:spPr>
        <a:xfrm>
          <a:off x="3654212" y="2274944"/>
          <a:ext cx="714252" cy="102982"/>
        </a:xfrm>
        <a:custGeom>
          <a:avLst/>
          <a:gdLst/>
          <a:ahLst/>
          <a:cxnLst/>
          <a:rect l="0" t="0" r="0" b="0"/>
          <a:pathLst>
            <a:path>
              <a:moveTo>
                <a:pt x="714252" y="0"/>
              </a:moveTo>
              <a:lnTo>
                <a:pt x="714252" y="41023"/>
              </a:lnTo>
              <a:lnTo>
                <a:pt x="0" y="41023"/>
              </a:lnTo>
              <a:lnTo>
                <a:pt x="0"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56072-984B-4238-8DBE-EDD5186781C0}">
      <dsp:nvSpPr>
        <dsp:cNvPr id="0" name=""/>
        <dsp:cNvSpPr/>
      </dsp:nvSpPr>
      <dsp:spPr>
        <a:xfrm>
          <a:off x="3289592" y="1490378"/>
          <a:ext cx="1078873" cy="286218"/>
        </a:xfrm>
        <a:custGeom>
          <a:avLst/>
          <a:gdLst/>
          <a:ahLst/>
          <a:cxnLst/>
          <a:rect l="0" t="0" r="0" b="0"/>
          <a:pathLst>
            <a:path>
              <a:moveTo>
                <a:pt x="0" y="0"/>
              </a:moveTo>
              <a:lnTo>
                <a:pt x="0" y="224259"/>
              </a:lnTo>
              <a:lnTo>
                <a:pt x="1078873" y="224259"/>
              </a:lnTo>
              <a:lnTo>
                <a:pt x="1078873" y="286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046CB2-D6FA-4937-A544-CB55CD748573}">
      <dsp:nvSpPr>
        <dsp:cNvPr id="0" name=""/>
        <dsp:cNvSpPr/>
      </dsp:nvSpPr>
      <dsp:spPr>
        <a:xfrm>
          <a:off x="2210718" y="2274944"/>
          <a:ext cx="724244" cy="102982"/>
        </a:xfrm>
        <a:custGeom>
          <a:avLst/>
          <a:gdLst/>
          <a:ahLst/>
          <a:cxnLst/>
          <a:rect l="0" t="0" r="0" b="0"/>
          <a:pathLst>
            <a:path>
              <a:moveTo>
                <a:pt x="0" y="0"/>
              </a:moveTo>
              <a:lnTo>
                <a:pt x="0" y="41023"/>
              </a:lnTo>
              <a:lnTo>
                <a:pt x="724244" y="41023"/>
              </a:lnTo>
              <a:lnTo>
                <a:pt x="724244"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50D3B1-9B3A-4E99-96F3-EF40990555BD}">
      <dsp:nvSpPr>
        <dsp:cNvPr id="0" name=""/>
        <dsp:cNvSpPr/>
      </dsp:nvSpPr>
      <dsp:spPr>
        <a:xfrm>
          <a:off x="2164998" y="2274944"/>
          <a:ext cx="91440" cy="102982"/>
        </a:xfrm>
        <a:custGeom>
          <a:avLst/>
          <a:gdLst/>
          <a:ahLst/>
          <a:cxnLst/>
          <a:rect l="0" t="0" r="0" b="0"/>
          <a:pathLst>
            <a:path>
              <a:moveTo>
                <a:pt x="45720" y="0"/>
              </a:moveTo>
              <a:lnTo>
                <a:pt x="45720" y="41023"/>
              </a:lnTo>
              <a:lnTo>
                <a:pt x="50716" y="41023"/>
              </a:lnTo>
              <a:lnTo>
                <a:pt x="50716"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80789-FBE5-4A6A-8F5C-41CF27F23166}">
      <dsp:nvSpPr>
        <dsp:cNvPr id="0" name=""/>
        <dsp:cNvSpPr/>
      </dsp:nvSpPr>
      <dsp:spPr>
        <a:xfrm>
          <a:off x="1491470" y="2274944"/>
          <a:ext cx="719248" cy="102982"/>
        </a:xfrm>
        <a:custGeom>
          <a:avLst/>
          <a:gdLst/>
          <a:ahLst/>
          <a:cxnLst/>
          <a:rect l="0" t="0" r="0" b="0"/>
          <a:pathLst>
            <a:path>
              <a:moveTo>
                <a:pt x="719248" y="0"/>
              </a:moveTo>
              <a:lnTo>
                <a:pt x="719248" y="41023"/>
              </a:lnTo>
              <a:lnTo>
                <a:pt x="0" y="41023"/>
              </a:lnTo>
              <a:lnTo>
                <a:pt x="0" y="102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3394D-6522-435F-84FC-0497FF5671C1}">
      <dsp:nvSpPr>
        <dsp:cNvPr id="0" name=""/>
        <dsp:cNvSpPr/>
      </dsp:nvSpPr>
      <dsp:spPr>
        <a:xfrm>
          <a:off x="2210718" y="1490378"/>
          <a:ext cx="1078873" cy="286218"/>
        </a:xfrm>
        <a:custGeom>
          <a:avLst/>
          <a:gdLst/>
          <a:ahLst/>
          <a:cxnLst/>
          <a:rect l="0" t="0" r="0" b="0"/>
          <a:pathLst>
            <a:path>
              <a:moveTo>
                <a:pt x="1078873" y="0"/>
              </a:moveTo>
              <a:lnTo>
                <a:pt x="1078873" y="224259"/>
              </a:lnTo>
              <a:lnTo>
                <a:pt x="0" y="224259"/>
              </a:lnTo>
              <a:lnTo>
                <a:pt x="0" y="286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4D8D7-5A5E-4BF7-878C-9EA311D140D8}">
      <dsp:nvSpPr>
        <dsp:cNvPr id="0" name=""/>
        <dsp:cNvSpPr/>
      </dsp:nvSpPr>
      <dsp:spPr>
        <a:xfrm>
          <a:off x="3289592" y="627083"/>
          <a:ext cx="2157746" cy="265282"/>
        </a:xfrm>
        <a:custGeom>
          <a:avLst/>
          <a:gdLst/>
          <a:ahLst/>
          <a:cxnLst/>
          <a:rect l="0" t="0" r="0" b="0"/>
          <a:pathLst>
            <a:path>
              <a:moveTo>
                <a:pt x="2157746" y="0"/>
              </a:moveTo>
              <a:lnTo>
                <a:pt x="2157746" y="203323"/>
              </a:lnTo>
              <a:lnTo>
                <a:pt x="0" y="203323"/>
              </a:lnTo>
              <a:lnTo>
                <a:pt x="0" y="265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6C4D1-0BAF-4082-8292-7D06D5BE8371}">
      <dsp:nvSpPr>
        <dsp:cNvPr id="0" name=""/>
        <dsp:cNvSpPr/>
      </dsp:nvSpPr>
      <dsp:spPr>
        <a:xfrm>
          <a:off x="4350977" y="-70598"/>
          <a:ext cx="2192721" cy="697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A67A6-2312-4548-9386-D1434EDF8B33}">
      <dsp:nvSpPr>
        <dsp:cNvPr id="0" name=""/>
        <dsp:cNvSpPr/>
      </dsp:nvSpPr>
      <dsp:spPr>
        <a:xfrm>
          <a:off x="4425291" y="0"/>
          <a:ext cx="2192721" cy="6976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CD Dept.</a:t>
          </a:r>
        </a:p>
      </dsp:txBody>
      <dsp:txXfrm>
        <a:off x="4445725" y="20434"/>
        <a:ext cx="2151853" cy="656813"/>
      </dsp:txXfrm>
    </dsp:sp>
    <dsp:sp modelId="{2A6095B7-9630-4F44-8B59-005679394BDA}">
      <dsp:nvSpPr>
        <dsp:cNvPr id="0" name=""/>
        <dsp:cNvSpPr/>
      </dsp:nvSpPr>
      <dsp:spPr>
        <a:xfrm>
          <a:off x="2691575" y="892366"/>
          <a:ext cx="1196032" cy="59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2913E-F207-4AC2-8A6A-0027C3F6897E}">
      <dsp:nvSpPr>
        <dsp:cNvPr id="0" name=""/>
        <dsp:cNvSpPr/>
      </dsp:nvSpPr>
      <dsp:spPr>
        <a:xfrm>
          <a:off x="2765889" y="962964"/>
          <a:ext cx="1196032" cy="598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B-19-xx</a:t>
          </a:r>
          <a:endParaRPr lang="en-US" sz="3200" kern="1200" dirty="0"/>
        </a:p>
      </dsp:txBody>
      <dsp:txXfrm>
        <a:off x="2783404" y="980479"/>
        <a:ext cx="1161002" cy="562982"/>
      </dsp:txXfrm>
    </dsp:sp>
    <dsp:sp modelId="{6BB8C7AD-6943-4CAE-B633-4C111277A44A}">
      <dsp:nvSpPr>
        <dsp:cNvPr id="0" name=""/>
        <dsp:cNvSpPr/>
      </dsp:nvSpPr>
      <dsp:spPr>
        <a:xfrm>
          <a:off x="1762208" y="1776597"/>
          <a:ext cx="897020"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B91F7-1C68-4588-A641-36F954058B17}">
      <dsp:nvSpPr>
        <dsp:cNvPr id="0" name=""/>
        <dsp:cNvSpPr/>
      </dsp:nvSpPr>
      <dsp:spPr>
        <a:xfrm>
          <a:off x="1836522" y="1847195"/>
          <a:ext cx="897020"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Project A</a:t>
          </a:r>
        </a:p>
      </dsp:txBody>
      <dsp:txXfrm>
        <a:off x="1851118" y="1861791"/>
        <a:ext cx="867828" cy="469155"/>
      </dsp:txXfrm>
    </dsp:sp>
    <dsp:sp modelId="{4BA4F850-F086-4AA7-9065-048542B668F3}">
      <dsp:nvSpPr>
        <dsp:cNvPr id="0" name=""/>
        <dsp:cNvSpPr/>
      </dsp:nvSpPr>
      <dsp:spPr>
        <a:xfrm>
          <a:off x="1206159"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BB01D-514B-4095-8330-608060C98DB0}">
      <dsp:nvSpPr>
        <dsp:cNvPr id="0" name=""/>
        <dsp:cNvSpPr/>
      </dsp:nvSpPr>
      <dsp:spPr>
        <a:xfrm>
          <a:off x="1280473"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1</a:t>
          </a:r>
        </a:p>
      </dsp:txBody>
      <dsp:txXfrm>
        <a:off x="1295069" y="2463120"/>
        <a:ext cx="541429" cy="469155"/>
      </dsp:txXfrm>
    </dsp:sp>
    <dsp:sp modelId="{E3634B55-2449-41AD-A11C-38D7C0612DCF}">
      <dsp:nvSpPr>
        <dsp:cNvPr id="0" name=""/>
        <dsp:cNvSpPr/>
      </dsp:nvSpPr>
      <dsp:spPr>
        <a:xfrm>
          <a:off x="1930404"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DD171-8AAD-4EEE-86BA-E3C5AB85A51E}">
      <dsp:nvSpPr>
        <dsp:cNvPr id="0" name=""/>
        <dsp:cNvSpPr/>
      </dsp:nvSpPr>
      <dsp:spPr>
        <a:xfrm>
          <a:off x="2004718"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2</a:t>
          </a:r>
        </a:p>
      </dsp:txBody>
      <dsp:txXfrm>
        <a:off x="2019314" y="2463120"/>
        <a:ext cx="541429" cy="469155"/>
      </dsp:txXfrm>
    </dsp:sp>
    <dsp:sp modelId="{6B13758C-DC17-4B4E-86EA-06F00CA352A9}">
      <dsp:nvSpPr>
        <dsp:cNvPr id="0" name=""/>
        <dsp:cNvSpPr/>
      </dsp:nvSpPr>
      <dsp:spPr>
        <a:xfrm>
          <a:off x="2649653"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C28C7-3E1C-4A12-9D43-EB26F09DE6F2}">
      <dsp:nvSpPr>
        <dsp:cNvPr id="0" name=""/>
        <dsp:cNvSpPr/>
      </dsp:nvSpPr>
      <dsp:spPr>
        <a:xfrm>
          <a:off x="2723967"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3</a:t>
          </a:r>
        </a:p>
      </dsp:txBody>
      <dsp:txXfrm>
        <a:off x="2738563" y="2463120"/>
        <a:ext cx="541429" cy="469155"/>
      </dsp:txXfrm>
    </dsp:sp>
    <dsp:sp modelId="{5DA7A8D3-FD1F-4C86-8EE8-CB7F5548C2F6}">
      <dsp:nvSpPr>
        <dsp:cNvPr id="0" name=""/>
        <dsp:cNvSpPr/>
      </dsp:nvSpPr>
      <dsp:spPr>
        <a:xfrm>
          <a:off x="3919954" y="1776597"/>
          <a:ext cx="897020"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EE9C9-113D-4EA6-BDE6-4FA5D0A69601}">
      <dsp:nvSpPr>
        <dsp:cNvPr id="0" name=""/>
        <dsp:cNvSpPr/>
      </dsp:nvSpPr>
      <dsp:spPr>
        <a:xfrm>
          <a:off x="3994268" y="1847195"/>
          <a:ext cx="897020"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Project B</a:t>
          </a:r>
        </a:p>
      </dsp:txBody>
      <dsp:txXfrm>
        <a:off x="4008864" y="1861791"/>
        <a:ext cx="867828" cy="469155"/>
      </dsp:txXfrm>
    </dsp:sp>
    <dsp:sp modelId="{2D219685-92C9-4054-9ED2-DD3C0641D76A}">
      <dsp:nvSpPr>
        <dsp:cNvPr id="0" name=""/>
        <dsp:cNvSpPr/>
      </dsp:nvSpPr>
      <dsp:spPr>
        <a:xfrm>
          <a:off x="3368901"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9BC05-8B18-46A4-A008-43D4CB0E7664}">
      <dsp:nvSpPr>
        <dsp:cNvPr id="0" name=""/>
        <dsp:cNvSpPr/>
      </dsp:nvSpPr>
      <dsp:spPr>
        <a:xfrm>
          <a:off x="3443215"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1</a:t>
          </a:r>
        </a:p>
      </dsp:txBody>
      <dsp:txXfrm>
        <a:off x="3457811" y="2463120"/>
        <a:ext cx="541429" cy="469155"/>
      </dsp:txXfrm>
    </dsp:sp>
    <dsp:sp modelId="{F12AA07C-CA0E-4FB7-9F21-E88C6E043C1E}">
      <dsp:nvSpPr>
        <dsp:cNvPr id="0" name=""/>
        <dsp:cNvSpPr/>
      </dsp:nvSpPr>
      <dsp:spPr>
        <a:xfrm>
          <a:off x="4088150"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50A1C-2DD1-4741-9C00-C21816FCCC70}">
      <dsp:nvSpPr>
        <dsp:cNvPr id="0" name=""/>
        <dsp:cNvSpPr/>
      </dsp:nvSpPr>
      <dsp:spPr>
        <a:xfrm>
          <a:off x="4162464"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2</a:t>
          </a:r>
        </a:p>
      </dsp:txBody>
      <dsp:txXfrm>
        <a:off x="4177060" y="2463120"/>
        <a:ext cx="541429" cy="469155"/>
      </dsp:txXfrm>
    </dsp:sp>
    <dsp:sp modelId="{7DF770BB-276E-4CC4-9FF3-7A3A07B496C1}">
      <dsp:nvSpPr>
        <dsp:cNvPr id="0" name=""/>
        <dsp:cNvSpPr/>
      </dsp:nvSpPr>
      <dsp:spPr>
        <a:xfrm>
          <a:off x="4807399"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BA3EF-D016-40FF-A445-85F097537EF3}">
      <dsp:nvSpPr>
        <dsp:cNvPr id="0" name=""/>
        <dsp:cNvSpPr/>
      </dsp:nvSpPr>
      <dsp:spPr>
        <a:xfrm>
          <a:off x="4881713"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3</a:t>
          </a:r>
        </a:p>
      </dsp:txBody>
      <dsp:txXfrm>
        <a:off x="4896309" y="2463120"/>
        <a:ext cx="541429" cy="469155"/>
      </dsp:txXfrm>
    </dsp:sp>
    <dsp:sp modelId="{248C61B1-ED00-4CE9-A989-37CE2231002A}">
      <dsp:nvSpPr>
        <dsp:cNvPr id="0" name=""/>
        <dsp:cNvSpPr/>
      </dsp:nvSpPr>
      <dsp:spPr>
        <a:xfrm>
          <a:off x="7007068" y="892366"/>
          <a:ext cx="1196032" cy="59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A8D17-8100-4E86-B47A-EEEA835D6AF3}">
      <dsp:nvSpPr>
        <dsp:cNvPr id="0" name=""/>
        <dsp:cNvSpPr/>
      </dsp:nvSpPr>
      <dsp:spPr>
        <a:xfrm>
          <a:off x="7081381" y="962964"/>
          <a:ext cx="1196032" cy="598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B-20-xx</a:t>
          </a:r>
        </a:p>
      </dsp:txBody>
      <dsp:txXfrm>
        <a:off x="7098896" y="980479"/>
        <a:ext cx="1161002" cy="562982"/>
      </dsp:txXfrm>
    </dsp:sp>
    <dsp:sp modelId="{416C9EEF-4AA8-4832-98C7-04E63821068C}">
      <dsp:nvSpPr>
        <dsp:cNvPr id="0" name=""/>
        <dsp:cNvSpPr/>
      </dsp:nvSpPr>
      <dsp:spPr>
        <a:xfrm>
          <a:off x="6077700" y="1776597"/>
          <a:ext cx="897020"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186E9-11F5-4D4E-AA1D-6A0D06A371E0}">
      <dsp:nvSpPr>
        <dsp:cNvPr id="0" name=""/>
        <dsp:cNvSpPr/>
      </dsp:nvSpPr>
      <dsp:spPr>
        <a:xfrm>
          <a:off x="6152014" y="1847195"/>
          <a:ext cx="897020"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Project A</a:t>
          </a:r>
        </a:p>
      </dsp:txBody>
      <dsp:txXfrm>
        <a:off x="6166610" y="1861791"/>
        <a:ext cx="867828" cy="469155"/>
      </dsp:txXfrm>
    </dsp:sp>
    <dsp:sp modelId="{31958590-B58C-40E2-9DFC-447FB5F8BBA4}">
      <dsp:nvSpPr>
        <dsp:cNvPr id="0" name=""/>
        <dsp:cNvSpPr/>
      </dsp:nvSpPr>
      <dsp:spPr>
        <a:xfrm>
          <a:off x="5526648"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56100-5D3F-43E4-AD34-1A5DF05B8D40}">
      <dsp:nvSpPr>
        <dsp:cNvPr id="0" name=""/>
        <dsp:cNvSpPr/>
      </dsp:nvSpPr>
      <dsp:spPr>
        <a:xfrm>
          <a:off x="5600961"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1</a:t>
          </a:r>
        </a:p>
      </dsp:txBody>
      <dsp:txXfrm>
        <a:off x="5615557" y="2463120"/>
        <a:ext cx="541429" cy="469155"/>
      </dsp:txXfrm>
    </dsp:sp>
    <dsp:sp modelId="{42B17BAB-3FD5-496B-937B-67C6DB171574}">
      <dsp:nvSpPr>
        <dsp:cNvPr id="0" name=""/>
        <dsp:cNvSpPr/>
      </dsp:nvSpPr>
      <dsp:spPr>
        <a:xfrm>
          <a:off x="6245896"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2D11A-F0CA-4995-A1A1-A3538A3A4BFB}">
      <dsp:nvSpPr>
        <dsp:cNvPr id="0" name=""/>
        <dsp:cNvSpPr/>
      </dsp:nvSpPr>
      <dsp:spPr>
        <a:xfrm>
          <a:off x="6320210"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2</a:t>
          </a:r>
        </a:p>
      </dsp:txBody>
      <dsp:txXfrm>
        <a:off x="6334806" y="2463120"/>
        <a:ext cx="541429" cy="469155"/>
      </dsp:txXfrm>
    </dsp:sp>
    <dsp:sp modelId="{06116979-55B2-4473-A745-A239CF226955}">
      <dsp:nvSpPr>
        <dsp:cNvPr id="0" name=""/>
        <dsp:cNvSpPr/>
      </dsp:nvSpPr>
      <dsp:spPr>
        <a:xfrm>
          <a:off x="6965145"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71A70-E60A-4C3A-BD71-7E9F8DF4E1F9}">
      <dsp:nvSpPr>
        <dsp:cNvPr id="0" name=""/>
        <dsp:cNvSpPr/>
      </dsp:nvSpPr>
      <dsp:spPr>
        <a:xfrm>
          <a:off x="7039459"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3</a:t>
          </a:r>
        </a:p>
      </dsp:txBody>
      <dsp:txXfrm>
        <a:off x="7054055" y="2463120"/>
        <a:ext cx="541429" cy="469155"/>
      </dsp:txXfrm>
    </dsp:sp>
    <dsp:sp modelId="{CD9AD9B4-0C22-4746-8661-F8018BDD1F9A}">
      <dsp:nvSpPr>
        <dsp:cNvPr id="0" name=""/>
        <dsp:cNvSpPr/>
      </dsp:nvSpPr>
      <dsp:spPr>
        <a:xfrm>
          <a:off x="8235446" y="1776597"/>
          <a:ext cx="897020"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8313D-3047-44EE-8FC2-BD722C86C1E3}">
      <dsp:nvSpPr>
        <dsp:cNvPr id="0" name=""/>
        <dsp:cNvSpPr/>
      </dsp:nvSpPr>
      <dsp:spPr>
        <a:xfrm>
          <a:off x="8309760" y="1847195"/>
          <a:ext cx="897020"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Project B</a:t>
          </a:r>
        </a:p>
      </dsp:txBody>
      <dsp:txXfrm>
        <a:off x="8324356" y="1861791"/>
        <a:ext cx="867828" cy="469155"/>
      </dsp:txXfrm>
    </dsp:sp>
    <dsp:sp modelId="{3636A0C1-3B5A-42D0-BDB3-869A13B79BFF}">
      <dsp:nvSpPr>
        <dsp:cNvPr id="0" name=""/>
        <dsp:cNvSpPr/>
      </dsp:nvSpPr>
      <dsp:spPr>
        <a:xfrm>
          <a:off x="7684394"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44903-464C-4572-B6A8-D5F1B1412B42}">
      <dsp:nvSpPr>
        <dsp:cNvPr id="0" name=""/>
        <dsp:cNvSpPr/>
      </dsp:nvSpPr>
      <dsp:spPr>
        <a:xfrm>
          <a:off x="7758707"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1</a:t>
          </a:r>
        </a:p>
      </dsp:txBody>
      <dsp:txXfrm>
        <a:off x="7773303" y="2463120"/>
        <a:ext cx="541429" cy="469155"/>
      </dsp:txXfrm>
    </dsp:sp>
    <dsp:sp modelId="{D50CD6CF-F048-4935-8D47-640BF331726C}">
      <dsp:nvSpPr>
        <dsp:cNvPr id="0" name=""/>
        <dsp:cNvSpPr/>
      </dsp:nvSpPr>
      <dsp:spPr>
        <a:xfrm>
          <a:off x="8403642"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A2758-11EC-4341-A90C-7BFD277FE7BF}">
      <dsp:nvSpPr>
        <dsp:cNvPr id="0" name=""/>
        <dsp:cNvSpPr/>
      </dsp:nvSpPr>
      <dsp:spPr>
        <a:xfrm>
          <a:off x="8477956"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2</a:t>
          </a:r>
        </a:p>
      </dsp:txBody>
      <dsp:txXfrm>
        <a:off x="8492552" y="2463120"/>
        <a:ext cx="541429" cy="469155"/>
      </dsp:txXfrm>
    </dsp:sp>
    <dsp:sp modelId="{164C8343-EDAB-4422-A50C-A890CAA02F7A}">
      <dsp:nvSpPr>
        <dsp:cNvPr id="0" name=""/>
        <dsp:cNvSpPr/>
      </dsp:nvSpPr>
      <dsp:spPr>
        <a:xfrm>
          <a:off x="9122891" y="2377926"/>
          <a:ext cx="570621" cy="49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BC515-B80A-4DB0-B2FA-10529478E793}">
      <dsp:nvSpPr>
        <dsp:cNvPr id="0" name=""/>
        <dsp:cNvSpPr/>
      </dsp:nvSpPr>
      <dsp:spPr>
        <a:xfrm>
          <a:off x="9197205" y="2448524"/>
          <a:ext cx="570621" cy="49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dirty="0"/>
            <a:t>Activity 3</a:t>
          </a:r>
        </a:p>
      </dsp:txBody>
      <dsp:txXfrm>
        <a:off x="9211801" y="2463120"/>
        <a:ext cx="541429" cy="4691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F505-8B8A-44B7-B1F7-7D26927EF088}">
      <dsp:nvSpPr>
        <dsp:cNvPr id="0" name=""/>
        <dsp:cNvSpPr/>
      </dsp:nvSpPr>
      <dsp:spPr>
        <a:xfrm>
          <a:off x="0" y="3834108"/>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5145F-59D2-4FAA-8883-B55860773ADB}">
      <dsp:nvSpPr>
        <dsp:cNvPr id="0" name=""/>
        <dsp:cNvSpPr/>
      </dsp:nvSpPr>
      <dsp:spPr>
        <a:xfrm>
          <a:off x="0" y="2777212"/>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549EDA-57FB-4771-A8BF-2E8826012D40}">
      <dsp:nvSpPr>
        <dsp:cNvPr id="0" name=""/>
        <dsp:cNvSpPr/>
      </dsp:nvSpPr>
      <dsp:spPr>
        <a:xfrm>
          <a:off x="0" y="1720315"/>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84DBD-7218-4624-87DF-D5CD727FAE0C}">
      <dsp:nvSpPr>
        <dsp:cNvPr id="0" name=""/>
        <dsp:cNvSpPr/>
      </dsp:nvSpPr>
      <dsp:spPr>
        <a:xfrm>
          <a:off x="0" y="840482"/>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16ACA5-4D69-4ED6-ACAF-F49F85C10101}">
      <dsp:nvSpPr>
        <dsp:cNvPr id="0" name=""/>
        <dsp:cNvSpPr/>
      </dsp:nvSpPr>
      <dsp:spPr>
        <a:xfrm>
          <a:off x="2677475" y="2547"/>
          <a:ext cx="7510656"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0" i="0" kern="1200" dirty="0">
              <a:solidFill>
                <a:schemeClr val="bg1"/>
              </a:solidFill>
              <a:latin typeface="Gill Sans Nova" panose="020B0602020104020203" pitchFamily="34" charset="0"/>
            </a:rPr>
            <a:t>a temporary indirect cost rate applicable to a specified period which is used for      funding, interim reimbursement, and reporting indirect costs on Federal awards pending  the establishment of a "final" rate for that period. </a:t>
          </a:r>
          <a:endParaRPr lang="en-US" sz="1600" kern="1200" dirty="0">
            <a:solidFill>
              <a:schemeClr val="bg1"/>
            </a:solidFill>
            <a:latin typeface="Gill Sans Nova" panose="020B0602020104020203" pitchFamily="34" charset="0"/>
          </a:endParaRPr>
        </a:p>
      </dsp:txBody>
      <dsp:txXfrm>
        <a:off x="2677475" y="2547"/>
        <a:ext cx="7510656" cy="837935"/>
      </dsp:txXfrm>
    </dsp:sp>
    <dsp:sp modelId="{18298D2C-14B0-4EE2-BAB3-C3B7B10C95E9}">
      <dsp:nvSpPr>
        <dsp:cNvPr id="0" name=""/>
        <dsp:cNvSpPr/>
      </dsp:nvSpPr>
      <dsp:spPr>
        <a:xfrm>
          <a:off x="0" y="2547"/>
          <a:ext cx="2654807" cy="83793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Nova" panose="020B0602020104020203" pitchFamily="34" charset="0"/>
            </a:rPr>
            <a:t>Provisional</a:t>
          </a:r>
        </a:p>
      </dsp:txBody>
      <dsp:txXfrm>
        <a:off x="40912" y="43459"/>
        <a:ext cx="2572983" cy="797023"/>
      </dsp:txXfrm>
    </dsp:sp>
    <dsp:sp modelId="{810AFC1D-B475-4DB4-B56C-882E1FCDAAC8}">
      <dsp:nvSpPr>
        <dsp:cNvPr id="0" name=""/>
        <dsp:cNvSpPr/>
      </dsp:nvSpPr>
      <dsp:spPr>
        <a:xfrm>
          <a:off x="2654807" y="882379"/>
          <a:ext cx="7555992"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US" sz="1400" kern="1200" dirty="0">
            <a:latin typeface="+mn-lt"/>
          </a:endParaRPr>
        </a:p>
      </dsp:txBody>
      <dsp:txXfrm>
        <a:off x="2654807" y="882379"/>
        <a:ext cx="7555992" cy="837935"/>
      </dsp:txXfrm>
    </dsp:sp>
    <dsp:sp modelId="{77B65832-A5B2-4655-87B0-E0C3AED06572}">
      <dsp:nvSpPr>
        <dsp:cNvPr id="0" name=""/>
        <dsp:cNvSpPr/>
      </dsp:nvSpPr>
      <dsp:spPr>
        <a:xfrm>
          <a:off x="0" y="886971"/>
          <a:ext cx="2654807" cy="83793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Nova" panose="020B0602020104020203" pitchFamily="34" charset="0"/>
            </a:rPr>
            <a:t>Final</a:t>
          </a:r>
        </a:p>
      </dsp:txBody>
      <dsp:txXfrm>
        <a:off x="40912" y="927883"/>
        <a:ext cx="2572983" cy="797023"/>
      </dsp:txXfrm>
    </dsp:sp>
    <dsp:sp modelId="{4C694A5E-B5A6-43C6-B9DB-FD5474CEF774}">
      <dsp:nvSpPr>
        <dsp:cNvPr id="0" name=""/>
        <dsp:cNvSpPr/>
      </dsp:nvSpPr>
      <dsp:spPr>
        <a:xfrm>
          <a:off x="2654807" y="1939276"/>
          <a:ext cx="7555992"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654807" y="1939276"/>
        <a:ext cx="7555992" cy="837935"/>
      </dsp:txXfrm>
    </dsp:sp>
    <dsp:sp modelId="{12A5C513-DDDB-4D53-9A05-70A3A4F21D26}">
      <dsp:nvSpPr>
        <dsp:cNvPr id="0" name=""/>
        <dsp:cNvSpPr/>
      </dsp:nvSpPr>
      <dsp:spPr>
        <a:xfrm>
          <a:off x="0" y="1762212"/>
          <a:ext cx="2654807" cy="11920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Nova" panose="020B0602020104020203" pitchFamily="34" charset="0"/>
            </a:rPr>
            <a:t>Predetermined</a:t>
          </a:r>
        </a:p>
      </dsp:txBody>
      <dsp:txXfrm>
        <a:off x="58202" y="1820414"/>
        <a:ext cx="2538403" cy="1133862"/>
      </dsp:txXfrm>
    </dsp:sp>
    <dsp:sp modelId="{3C7F520A-4666-4562-826D-2BBAC3F7028C}">
      <dsp:nvSpPr>
        <dsp:cNvPr id="0" name=""/>
        <dsp:cNvSpPr/>
      </dsp:nvSpPr>
      <dsp:spPr>
        <a:xfrm>
          <a:off x="2654807" y="2996173"/>
          <a:ext cx="7555992"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654807" y="2996173"/>
        <a:ext cx="7555992" cy="837935"/>
      </dsp:txXfrm>
    </dsp:sp>
    <dsp:sp modelId="{20A71F78-C006-462E-8F03-7FD37E7C3C8B}">
      <dsp:nvSpPr>
        <dsp:cNvPr id="0" name=""/>
        <dsp:cNvSpPr/>
      </dsp:nvSpPr>
      <dsp:spPr>
        <a:xfrm>
          <a:off x="0" y="2996173"/>
          <a:ext cx="2654807" cy="83793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Nova" panose="020B0602020104020203" pitchFamily="34" charset="0"/>
            </a:rPr>
            <a:t>Fixed (with carry forward)</a:t>
          </a:r>
        </a:p>
      </dsp:txBody>
      <dsp:txXfrm>
        <a:off x="40912" y="3037085"/>
        <a:ext cx="2572983" cy="7970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4900F-24DC-4793-A04D-328219EE1264}">
      <dsp:nvSpPr>
        <dsp:cNvPr id="0" name=""/>
        <dsp:cNvSpPr/>
      </dsp:nvSpPr>
      <dsp:spPr>
        <a:xfrm>
          <a:off x="801676" y="680"/>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ill Sans Nova" panose="020B0602020104020203" pitchFamily="34" charset="0"/>
            </a:rPr>
            <a:t>Direct Salaries</a:t>
          </a:r>
        </a:p>
      </dsp:txBody>
      <dsp:txXfrm>
        <a:off x="801676" y="680"/>
        <a:ext cx="1651104" cy="990662"/>
      </dsp:txXfrm>
    </dsp:sp>
    <dsp:sp modelId="{2F823C34-5988-4FBA-A06D-5F011654E4B6}">
      <dsp:nvSpPr>
        <dsp:cNvPr id="0" name=""/>
        <dsp:cNvSpPr/>
      </dsp:nvSpPr>
      <dsp:spPr>
        <a:xfrm>
          <a:off x="2617890" y="680"/>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Wages</a:t>
          </a:r>
        </a:p>
      </dsp:txBody>
      <dsp:txXfrm>
        <a:off x="2617890" y="680"/>
        <a:ext cx="1651104" cy="990662"/>
      </dsp:txXfrm>
    </dsp:sp>
    <dsp:sp modelId="{8BE1705B-6BF9-4694-801B-0B5897DB587D}">
      <dsp:nvSpPr>
        <dsp:cNvPr id="0" name=""/>
        <dsp:cNvSpPr/>
      </dsp:nvSpPr>
      <dsp:spPr>
        <a:xfrm>
          <a:off x="4434105" y="680"/>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Applicable Fringe Benefits</a:t>
          </a:r>
        </a:p>
      </dsp:txBody>
      <dsp:txXfrm>
        <a:off x="4434105" y="680"/>
        <a:ext cx="1651104" cy="990662"/>
      </dsp:txXfrm>
    </dsp:sp>
    <dsp:sp modelId="{1B9B85F3-8E42-40F2-9009-F6350DA615B7}">
      <dsp:nvSpPr>
        <dsp:cNvPr id="0" name=""/>
        <dsp:cNvSpPr/>
      </dsp:nvSpPr>
      <dsp:spPr>
        <a:xfrm>
          <a:off x="801676" y="1156453"/>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Materials and Supplies</a:t>
          </a:r>
        </a:p>
      </dsp:txBody>
      <dsp:txXfrm>
        <a:off x="801676" y="1156453"/>
        <a:ext cx="1651104" cy="990662"/>
      </dsp:txXfrm>
    </dsp:sp>
    <dsp:sp modelId="{413AFD80-AE2F-42CD-834E-7EE32247E163}">
      <dsp:nvSpPr>
        <dsp:cNvPr id="0" name=""/>
        <dsp:cNvSpPr/>
      </dsp:nvSpPr>
      <dsp:spPr>
        <a:xfrm>
          <a:off x="2617890" y="1156453"/>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Services</a:t>
          </a:r>
        </a:p>
      </dsp:txBody>
      <dsp:txXfrm>
        <a:off x="2617890" y="1156453"/>
        <a:ext cx="1651104" cy="990662"/>
      </dsp:txXfrm>
    </dsp:sp>
    <dsp:sp modelId="{C897FF7A-A9E4-4706-97DD-6AA01BE71AD9}">
      <dsp:nvSpPr>
        <dsp:cNvPr id="0" name=""/>
        <dsp:cNvSpPr/>
      </dsp:nvSpPr>
      <dsp:spPr>
        <a:xfrm>
          <a:off x="4434105" y="1156453"/>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Travel</a:t>
          </a:r>
        </a:p>
      </dsp:txBody>
      <dsp:txXfrm>
        <a:off x="4434105" y="1156453"/>
        <a:ext cx="1651104" cy="990662"/>
      </dsp:txXfrm>
    </dsp:sp>
    <dsp:sp modelId="{19B90AA4-0E43-4A07-A533-C37030CED419}">
      <dsp:nvSpPr>
        <dsp:cNvPr id="0" name=""/>
        <dsp:cNvSpPr/>
      </dsp:nvSpPr>
      <dsp:spPr>
        <a:xfrm>
          <a:off x="2617890" y="2312226"/>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Up to $25k of each subaward</a:t>
          </a:r>
        </a:p>
      </dsp:txBody>
      <dsp:txXfrm>
        <a:off x="2617890" y="2312226"/>
        <a:ext cx="1651104" cy="990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1705B-6BF9-4694-801B-0B5897DB587D}">
      <dsp:nvSpPr>
        <dsp:cNvPr id="0" name=""/>
        <dsp:cNvSpPr/>
      </dsp:nvSpPr>
      <dsp:spPr>
        <a:xfrm>
          <a:off x="730020" y="619"/>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Equipment</a:t>
          </a:r>
        </a:p>
      </dsp:txBody>
      <dsp:txXfrm>
        <a:off x="730020" y="619"/>
        <a:ext cx="1503524" cy="902114"/>
      </dsp:txXfrm>
    </dsp:sp>
    <dsp:sp modelId="{CA3AD448-92C9-49FE-AD66-1857D7356FBC}">
      <dsp:nvSpPr>
        <dsp:cNvPr id="0" name=""/>
        <dsp:cNvSpPr/>
      </dsp:nvSpPr>
      <dsp:spPr>
        <a:xfrm>
          <a:off x="2383898" y="619"/>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Capital Expenditures</a:t>
          </a:r>
        </a:p>
      </dsp:txBody>
      <dsp:txXfrm>
        <a:off x="2383898" y="619"/>
        <a:ext cx="1503524" cy="902114"/>
      </dsp:txXfrm>
    </dsp:sp>
    <dsp:sp modelId="{25390124-83A5-4A9B-BD19-77887478ADAC}">
      <dsp:nvSpPr>
        <dsp:cNvPr id="0" name=""/>
        <dsp:cNvSpPr/>
      </dsp:nvSpPr>
      <dsp:spPr>
        <a:xfrm>
          <a:off x="4037775" y="619"/>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Charges for Patient Care</a:t>
          </a:r>
        </a:p>
      </dsp:txBody>
      <dsp:txXfrm>
        <a:off x="4037775" y="619"/>
        <a:ext cx="1503524" cy="902114"/>
      </dsp:txXfrm>
    </dsp:sp>
    <dsp:sp modelId="{A0F36AB3-A6D6-4D46-9604-9091DCE438D4}">
      <dsp:nvSpPr>
        <dsp:cNvPr id="0" name=""/>
        <dsp:cNvSpPr/>
      </dsp:nvSpPr>
      <dsp:spPr>
        <a:xfrm>
          <a:off x="730020" y="1053087"/>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Rental Costs</a:t>
          </a:r>
        </a:p>
      </dsp:txBody>
      <dsp:txXfrm>
        <a:off x="730020" y="1053087"/>
        <a:ext cx="1503524" cy="902114"/>
      </dsp:txXfrm>
    </dsp:sp>
    <dsp:sp modelId="{3F6ECF08-E8E2-484B-AF86-A8896A4D2393}">
      <dsp:nvSpPr>
        <dsp:cNvPr id="0" name=""/>
        <dsp:cNvSpPr/>
      </dsp:nvSpPr>
      <dsp:spPr>
        <a:xfrm>
          <a:off x="2383898" y="1053087"/>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Tuition Remission</a:t>
          </a:r>
        </a:p>
      </dsp:txBody>
      <dsp:txXfrm>
        <a:off x="2383898" y="1053087"/>
        <a:ext cx="1503524" cy="902114"/>
      </dsp:txXfrm>
    </dsp:sp>
    <dsp:sp modelId="{E2B80A56-63A1-4069-8125-599C29BFE18A}">
      <dsp:nvSpPr>
        <dsp:cNvPr id="0" name=""/>
        <dsp:cNvSpPr/>
      </dsp:nvSpPr>
      <dsp:spPr>
        <a:xfrm>
          <a:off x="4037775" y="1053087"/>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Scholarships</a:t>
          </a:r>
        </a:p>
      </dsp:txBody>
      <dsp:txXfrm>
        <a:off x="4037775" y="1053087"/>
        <a:ext cx="1503524" cy="902114"/>
      </dsp:txXfrm>
    </dsp:sp>
    <dsp:sp modelId="{2FD5A5AE-A3EF-40DF-B0BB-04B676A4B734}">
      <dsp:nvSpPr>
        <dsp:cNvPr id="0" name=""/>
        <dsp:cNvSpPr/>
      </dsp:nvSpPr>
      <dsp:spPr>
        <a:xfrm>
          <a:off x="730020" y="2105554"/>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Fellowships</a:t>
          </a:r>
        </a:p>
      </dsp:txBody>
      <dsp:txXfrm>
        <a:off x="730020" y="2105554"/>
        <a:ext cx="1503524" cy="902114"/>
      </dsp:txXfrm>
    </dsp:sp>
    <dsp:sp modelId="{F525D4D1-9784-43D4-8F70-9E65E7673279}">
      <dsp:nvSpPr>
        <dsp:cNvPr id="0" name=""/>
        <dsp:cNvSpPr/>
      </dsp:nvSpPr>
      <dsp:spPr>
        <a:xfrm>
          <a:off x="2383898" y="2105554"/>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Participant Support Costs</a:t>
          </a:r>
        </a:p>
      </dsp:txBody>
      <dsp:txXfrm>
        <a:off x="2383898" y="2105554"/>
        <a:ext cx="1503524" cy="902114"/>
      </dsp:txXfrm>
    </dsp:sp>
    <dsp:sp modelId="{E594D46C-B0B6-444B-BDBC-3BD4C3740291}">
      <dsp:nvSpPr>
        <dsp:cNvPr id="0" name=""/>
        <dsp:cNvSpPr/>
      </dsp:nvSpPr>
      <dsp:spPr>
        <a:xfrm>
          <a:off x="4037775" y="2105554"/>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Portion of each subaward &gt; $25k</a:t>
          </a:r>
        </a:p>
      </dsp:txBody>
      <dsp:txXfrm>
        <a:off x="4037775" y="2105554"/>
        <a:ext cx="1503524" cy="9021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646C4-04DE-4B24-9532-27EB61D558A8}">
      <dsp:nvSpPr>
        <dsp:cNvPr id="0" name=""/>
        <dsp:cNvSpPr/>
      </dsp:nvSpPr>
      <dsp:spPr>
        <a:xfrm>
          <a:off x="0" y="13156"/>
          <a:ext cx="1304155"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solidFill>
                <a:schemeClr val="bg1"/>
              </a:solidFill>
            </a:rPr>
            <a:t>Gov’t Entity</a:t>
          </a:r>
        </a:p>
      </dsp:txBody>
      <dsp:txXfrm>
        <a:off x="0" y="13156"/>
        <a:ext cx="1304155" cy="891000"/>
      </dsp:txXfrm>
    </dsp:sp>
    <dsp:sp modelId="{76F0588E-9199-4BCE-BAB0-70906C0AD6A1}">
      <dsp:nvSpPr>
        <dsp:cNvPr id="0" name=""/>
        <dsp:cNvSpPr/>
      </dsp:nvSpPr>
      <dsp:spPr>
        <a:xfrm>
          <a:off x="1304155" y="13156"/>
          <a:ext cx="260831"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6DFEF5-64F1-4A17-AE46-76726A402196}">
      <dsp:nvSpPr>
        <dsp:cNvPr id="0" name=""/>
        <dsp:cNvSpPr/>
      </dsp:nvSpPr>
      <dsp:spPr>
        <a:xfrm>
          <a:off x="1669318" y="141514"/>
          <a:ext cx="3547301" cy="6342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Gill Sans Nova" panose="020B0602020104020203" pitchFamily="34" charset="0"/>
            </a:rPr>
            <a:t>Covers an operating department or agency</a:t>
          </a:r>
        </a:p>
      </dsp:txBody>
      <dsp:txXfrm>
        <a:off x="1669318" y="141514"/>
        <a:ext cx="3547301" cy="634285"/>
      </dsp:txXfrm>
    </dsp:sp>
    <dsp:sp modelId="{7AB61C39-31DB-47DD-A4F9-9E0ECDCDACFC}">
      <dsp:nvSpPr>
        <dsp:cNvPr id="0" name=""/>
        <dsp:cNvSpPr/>
      </dsp:nvSpPr>
      <dsp:spPr>
        <a:xfrm>
          <a:off x="0" y="1066157"/>
          <a:ext cx="1304155"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solidFill>
                <a:schemeClr val="bg1"/>
              </a:solidFill>
            </a:rPr>
            <a:t>Nonprofit</a:t>
          </a:r>
        </a:p>
      </dsp:txBody>
      <dsp:txXfrm>
        <a:off x="0" y="1066157"/>
        <a:ext cx="1304155" cy="891000"/>
      </dsp:txXfrm>
    </dsp:sp>
    <dsp:sp modelId="{C4386D64-0AA2-4614-923D-91AD33CEBFEE}">
      <dsp:nvSpPr>
        <dsp:cNvPr id="0" name=""/>
        <dsp:cNvSpPr/>
      </dsp:nvSpPr>
      <dsp:spPr>
        <a:xfrm>
          <a:off x="1304155" y="1066157"/>
          <a:ext cx="260831"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F0D1E-5F9F-4B6D-83E9-00F02D0153C0}">
      <dsp:nvSpPr>
        <dsp:cNvPr id="0" name=""/>
        <dsp:cNvSpPr/>
      </dsp:nvSpPr>
      <dsp:spPr>
        <a:xfrm>
          <a:off x="1669318" y="1324970"/>
          <a:ext cx="3547301" cy="37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Gill Sans Nova" panose="020B0602020104020203" pitchFamily="34" charset="0"/>
            </a:rPr>
            <a:t>May cover an entire operation</a:t>
          </a:r>
        </a:p>
      </dsp:txBody>
      <dsp:txXfrm>
        <a:off x="1669318" y="1324970"/>
        <a:ext cx="3547301" cy="3733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F1BF2-DCAA-4948-814B-D7704F3B788D}">
      <dsp:nvSpPr>
        <dsp:cNvPr id="0" name=""/>
        <dsp:cNvSpPr/>
      </dsp:nvSpPr>
      <dsp:spPr>
        <a:xfrm>
          <a:off x="2954174" y="2149"/>
          <a:ext cx="2432468" cy="6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Nova" panose="020B0602020104020203" pitchFamily="34" charset="0"/>
            </a:rPr>
            <a:t>Organization review</a:t>
          </a:r>
        </a:p>
      </dsp:txBody>
      <dsp:txXfrm>
        <a:off x="2972831" y="20806"/>
        <a:ext cx="2395154" cy="599670"/>
      </dsp:txXfrm>
    </dsp:sp>
    <dsp:sp modelId="{83BC785B-1ADE-4024-8F1C-44FD34C8F0AE}">
      <dsp:nvSpPr>
        <dsp:cNvPr id="0" name=""/>
        <dsp:cNvSpPr/>
      </dsp:nvSpPr>
      <dsp:spPr>
        <a:xfrm rot="5400000">
          <a:off x="4050974" y="655058"/>
          <a:ext cx="238869" cy="286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084416" y="678945"/>
        <a:ext cx="171986" cy="167208"/>
      </dsp:txXfrm>
    </dsp:sp>
    <dsp:sp modelId="{0487ACD8-8F74-46E8-AAB1-48A0C923D613}">
      <dsp:nvSpPr>
        <dsp:cNvPr id="0" name=""/>
        <dsp:cNvSpPr/>
      </dsp:nvSpPr>
      <dsp:spPr>
        <a:xfrm>
          <a:off x="2954174" y="957626"/>
          <a:ext cx="2432468" cy="6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Nova" panose="020B0602020104020203" pitchFamily="34" charset="0"/>
            </a:rPr>
            <a:t>Review Federal and non-Federal funding</a:t>
          </a:r>
        </a:p>
      </dsp:txBody>
      <dsp:txXfrm>
        <a:off x="2972831" y="976283"/>
        <a:ext cx="2395154" cy="599670"/>
      </dsp:txXfrm>
    </dsp:sp>
    <dsp:sp modelId="{ECD3BA79-21D0-4183-A498-9643E0412709}">
      <dsp:nvSpPr>
        <dsp:cNvPr id="0" name=""/>
        <dsp:cNvSpPr/>
      </dsp:nvSpPr>
      <dsp:spPr>
        <a:xfrm rot="5400000">
          <a:off x="4050974" y="1610535"/>
          <a:ext cx="238869" cy="286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084416" y="1634422"/>
        <a:ext cx="171986" cy="167208"/>
      </dsp:txXfrm>
    </dsp:sp>
    <dsp:sp modelId="{FC5F5B78-8A2D-4D14-8E4F-53A64D6F6591}">
      <dsp:nvSpPr>
        <dsp:cNvPr id="0" name=""/>
        <dsp:cNvSpPr/>
      </dsp:nvSpPr>
      <dsp:spPr>
        <a:xfrm>
          <a:off x="2954174" y="1913102"/>
          <a:ext cx="2432468" cy="6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Nova" panose="020B0602020104020203" pitchFamily="34" charset="0"/>
            </a:rPr>
            <a:t>Review accounting structure</a:t>
          </a:r>
        </a:p>
      </dsp:txBody>
      <dsp:txXfrm>
        <a:off x="2972831" y="1931759"/>
        <a:ext cx="2395154" cy="599670"/>
      </dsp:txXfrm>
    </dsp:sp>
    <dsp:sp modelId="{F902F146-71AD-4CB8-9D55-1BAED6AB41C2}">
      <dsp:nvSpPr>
        <dsp:cNvPr id="0" name=""/>
        <dsp:cNvSpPr/>
      </dsp:nvSpPr>
      <dsp:spPr>
        <a:xfrm rot="5400000">
          <a:off x="4050974" y="2566012"/>
          <a:ext cx="238869" cy="286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084416" y="2589899"/>
        <a:ext cx="171986" cy="167208"/>
      </dsp:txXfrm>
    </dsp:sp>
    <dsp:sp modelId="{25178304-B95A-4524-BFA7-81C382C721A6}">
      <dsp:nvSpPr>
        <dsp:cNvPr id="0" name=""/>
        <dsp:cNvSpPr/>
      </dsp:nvSpPr>
      <dsp:spPr>
        <a:xfrm>
          <a:off x="2954174" y="2868579"/>
          <a:ext cx="2432468" cy="6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Nova" panose="020B0602020104020203" pitchFamily="34" charset="0"/>
            </a:rPr>
            <a:t>Prepare cost policy statement</a:t>
          </a:r>
        </a:p>
      </dsp:txBody>
      <dsp:txXfrm>
        <a:off x="2972831" y="2887236"/>
        <a:ext cx="2395154" cy="599670"/>
      </dsp:txXfrm>
    </dsp:sp>
    <dsp:sp modelId="{92939E33-9072-47D0-9978-7FD0318D1B58}">
      <dsp:nvSpPr>
        <dsp:cNvPr id="0" name=""/>
        <dsp:cNvSpPr/>
      </dsp:nvSpPr>
      <dsp:spPr>
        <a:xfrm rot="5400000">
          <a:off x="4050974" y="3521488"/>
          <a:ext cx="238869" cy="286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084416" y="3545375"/>
        <a:ext cx="171986" cy="167208"/>
      </dsp:txXfrm>
    </dsp:sp>
    <dsp:sp modelId="{5F1D3BF0-1C20-4EC9-ADEF-61F2C8D2F51B}">
      <dsp:nvSpPr>
        <dsp:cNvPr id="0" name=""/>
        <dsp:cNvSpPr/>
      </dsp:nvSpPr>
      <dsp:spPr>
        <a:xfrm>
          <a:off x="2954174" y="3824056"/>
          <a:ext cx="2432468" cy="6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Nova" panose="020B0602020104020203" pitchFamily="34" charset="0"/>
            </a:rPr>
            <a:t>Prepare indirect cost proposal</a:t>
          </a:r>
        </a:p>
      </dsp:txBody>
      <dsp:txXfrm>
        <a:off x="2972831" y="3842713"/>
        <a:ext cx="2395154" cy="599670"/>
      </dsp:txXfrm>
    </dsp:sp>
    <dsp:sp modelId="{E6113DFA-C952-4F81-A404-ED79B489AAAF}">
      <dsp:nvSpPr>
        <dsp:cNvPr id="0" name=""/>
        <dsp:cNvSpPr/>
      </dsp:nvSpPr>
      <dsp:spPr>
        <a:xfrm rot="5400000">
          <a:off x="4050974" y="4476965"/>
          <a:ext cx="238869" cy="286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084416" y="4500852"/>
        <a:ext cx="171986" cy="167208"/>
      </dsp:txXfrm>
    </dsp:sp>
    <dsp:sp modelId="{1455BA72-7956-487C-9797-14B597622404}">
      <dsp:nvSpPr>
        <dsp:cNvPr id="0" name=""/>
        <dsp:cNvSpPr/>
      </dsp:nvSpPr>
      <dsp:spPr>
        <a:xfrm>
          <a:off x="2954174" y="4779532"/>
          <a:ext cx="2432468" cy="6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ill Sans Nova" panose="020B0602020104020203" pitchFamily="34" charset="0"/>
            </a:rPr>
            <a:t>Submit to cognizant agency (or retain for review)</a:t>
          </a:r>
        </a:p>
      </dsp:txBody>
      <dsp:txXfrm>
        <a:off x="2972831" y="4798189"/>
        <a:ext cx="2395154" cy="5996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5986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5016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3223655" y="524445"/>
          <a:ext cx="1389242" cy="13894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3269782" y="570769"/>
          <a:ext cx="1296987" cy="12968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Recover IDC</a:t>
          </a:r>
        </a:p>
      </dsp:txBody>
      <dsp:txXfrm>
        <a:off x="3455195" y="756069"/>
        <a:ext cx="926161" cy="926251"/>
      </dsp:txXfrm>
    </dsp:sp>
    <dsp:sp modelId="{5D4DF217-43A7-4E89-92EF-F6744AD103D0}">
      <dsp:nvSpPr>
        <dsp:cNvPr id="0" name=""/>
        <dsp:cNvSpPr/>
      </dsp:nvSpPr>
      <dsp:spPr>
        <a:xfrm rot="2700000">
          <a:off x="1789506" y="526124"/>
          <a:ext cx="1385896" cy="13858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1833960" y="570769"/>
          <a:ext cx="1296987" cy="12968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Document IDC</a:t>
          </a:r>
        </a:p>
      </dsp:txBody>
      <dsp:txXfrm>
        <a:off x="2019373" y="756069"/>
        <a:ext cx="926161" cy="926251"/>
      </dsp:txXfrm>
    </dsp:sp>
    <dsp:sp modelId="{3E9B9BFD-8C19-4D43-AA1B-B2938C5A15EF}">
      <dsp:nvSpPr>
        <dsp:cNvPr id="0" name=""/>
        <dsp:cNvSpPr/>
      </dsp:nvSpPr>
      <dsp:spPr>
        <a:xfrm rot="2700000">
          <a:off x="353684" y="526124"/>
          <a:ext cx="1385896" cy="13858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398139" y="570769"/>
          <a:ext cx="1296987" cy="12968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About IDC</a:t>
          </a:r>
        </a:p>
      </dsp:txBody>
      <dsp:txXfrm>
        <a:off x="583552" y="756069"/>
        <a:ext cx="926161" cy="9262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C56D2-F284-4128-9102-A78977E4E385}">
      <dsp:nvSpPr>
        <dsp:cNvPr id="0" name=""/>
        <dsp:cNvSpPr/>
      </dsp:nvSpPr>
      <dsp:spPr>
        <a:xfrm>
          <a:off x="615" y="0"/>
          <a:ext cx="2647156" cy="259503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bg2">
                  <a:lumMod val="75000"/>
                </a:schemeClr>
              </a:solidFill>
            </a:rPr>
            <a:t>About</a:t>
          </a:r>
        </a:p>
      </dsp:txBody>
      <dsp:txXfrm rot="16200000">
        <a:off x="-798632" y="799247"/>
        <a:ext cx="2127927" cy="529431"/>
      </dsp:txXfrm>
    </dsp:sp>
    <dsp:sp modelId="{DE6ADDF1-35D2-465A-A248-9B18A02BFCAE}">
      <dsp:nvSpPr>
        <dsp:cNvPr id="0" name=""/>
        <dsp:cNvSpPr/>
      </dsp:nvSpPr>
      <dsp:spPr>
        <a:xfrm>
          <a:off x="530046" y="0"/>
          <a:ext cx="1972131" cy="25950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latin typeface="Gill Sans Nova" panose="020B0602020104020203" pitchFamily="34" charset="0"/>
            </a:rPr>
            <a:t>What are indirect costs?</a:t>
          </a:r>
        </a:p>
      </dsp:txBody>
      <dsp:txXfrm>
        <a:off x="530046" y="0"/>
        <a:ext cx="1972131" cy="2595033"/>
      </dsp:txXfrm>
    </dsp:sp>
    <dsp:sp modelId="{60334456-F752-486A-A13A-F9AEC433FA77}">
      <dsp:nvSpPr>
        <dsp:cNvPr id="0" name=""/>
        <dsp:cNvSpPr/>
      </dsp:nvSpPr>
      <dsp:spPr>
        <a:xfrm>
          <a:off x="2740421" y="0"/>
          <a:ext cx="2647156" cy="259503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bg2">
                  <a:lumMod val="75000"/>
                </a:schemeClr>
              </a:solidFill>
            </a:rPr>
            <a:t>Document</a:t>
          </a:r>
        </a:p>
      </dsp:txBody>
      <dsp:txXfrm rot="16200000">
        <a:off x="1941173" y="799247"/>
        <a:ext cx="2127927" cy="529431"/>
      </dsp:txXfrm>
    </dsp:sp>
    <dsp:sp modelId="{B706D58A-D63A-4B95-8E57-C99C787F7D07}">
      <dsp:nvSpPr>
        <dsp:cNvPr id="0" name=""/>
        <dsp:cNvSpPr/>
      </dsp:nvSpPr>
      <dsp:spPr>
        <a:xfrm rot="5400000">
          <a:off x="2562859" y="2027435"/>
          <a:ext cx="381595" cy="3970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DED4A-B63C-400E-8E66-19019CC7A48D}">
      <dsp:nvSpPr>
        <dsp:cNvPr id="0" name=""/>
        <dsp:cNvSpPr/>
      </dsp:nvSpPr>
      <dsp:spPr>
        <a:xfrm>
          <a:off x="3269853" y="0"/>
          <a:ext cx="1972131" cy="25950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latin typeface="Gill Sans Nova" panose="020B0602020104020203" pitchFamily="34" charset="0"/>
            </a:rPr>
            <a:t>How are indirect costs documented?</a:t>
          </a:r>
        </a:p>
      </dsp:txBody>
      <dsp:txXfrm>
        <a:off x="3269853" y="0"/>
        <a:ext cx="1972131" cy="2595033"/>
      </dsp:txXfrm>
    </dsp:sp>
    <dsp:sp modelId="{05B316D7-CD73-4B07-96B6-B7FC11FFF26D}">
      <dsp:nvSpPr>
        <dsp:cNvPr id="0" name=""/>
        <dsp:cNvSpPr/>
      </dsp:nvSpPr>
      <dsp:spPr>
        <a:xfrm>
          <a:off x="5480228" y="0"/>
          <a:ext cx="2647156" cy="259503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bg2">
                  <a:lumMod val="75000"/>
                </a:schemeClr>
              </a:solidFill>
            </a:rPr>
            <a:t>Recover</a:t>
          </a:r>
        </a:p>
      </dsp:txBody>
      <dsp:txXfrm rot="16200000">
        <a:off x="4680980" y="799247"/>
        <a:ext cx="2127927" cy="529431"/>
      </dsp:txXfrm>
    </dsp:sp>
    <dsp:sp modelId="{C582DE1A-AC51-43E0-A4A4-1C806F40E83B}">
      <dsp:nvSpPr>
        <dsp:cNvPr id="0" name=""/>
        <dsp:cNvSpPr/>
      </dsp:nvSpPr>
      <dsp:spPr>
        <a:xfrm rot="5400000">
          <a:off x="5302666" y="2027435"/>
          <a:ext cx="381595" cy="3970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6CA99-5EE6-4F07-8FB4-725EC832B3E3}">
      <dsp:nvSpPr>
        <dsp:cNvPr id="0" name=""/>
        <dsp:cNvSpPr/>
      </dsp:nvSpPr>
      <dsp:spPr>
        <a:xfrm>
          <a:off x="6009659" y="0"/>
          <a:ext cx="1972131" cy="25950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latin typeface="Gill Sans Nova" panose="020B0602020104020203" pitchFamily="34" charset="0"/>
            </a:rPr>
            <a:t>How are indirect costs recovered?</a:t>
          </a:r>
        </a:p>
      </dsp:txBody>
      <dsp:txXfrm>
        <a:off x="6009659" y="0"/>
        <a:ext cx="1972131" cy="259503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4:59:57.882"/>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995F4-C61A-45D1-AA18-2E8F62F2C513}"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D34CB-F96D-4A04-AEBC-3857BEDAFE64}" type="slidenum">
              <a:rPr lang="en-US" smtClean="0"/>
              <a:t>‹#›</a:t>
            </a:fld>
            <a:endParaRPr lang="en-US" dirty="0"/>
          </a:p>
        </p:txBody>
      </p:sp>
    </p:spTree>
    <p:extLst>
      <p:ext uri="{BB962C8B-B14F-4D97-AF65-F5344CB8AC3E}">
        <p14:creationId xmlns:p14="http://schemas.microsoft.com/office/powerpoint/2010/main" val="225984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will open</a:t>
            </a: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58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11</a:t>
            </a:fld>
            <a:endParaRPr lang="en-US" dirty="0"/>
          </a:p>
        </p:txBody>
      </p:sp>
    </p:spTree>
    <p:extLst>
      <p:ext uri="{BB962C8B-B14F-4D97-AF65-F5344CB8AC3E}">
        <p14:creationId xmlns:p14="http://schemas.microsoft.com/office/powerpoint/2010/main" val="173919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12</a:t>
            </a:fld>
            <a:endParaRPr lang="en-US" dirty="0"/>
          </a:p>
        </p:txBody>
      </p:sp>
    </p:spTree>
    <p:extLst>
      <p:ext uri="{BB962C8B-B14F-4D97-AF65-F5344CB8AC3E}">
        <p14:creationId xmlns:p14="http://schemas.microsoft.com/office/powerpoint/2010/main" val="285433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13</a:t>
            </a:fld>
            <a:endParaRPr lang="en-US" dirty="0"/>
          </a:p>
        </p:txBody>
      </p:sp>
    </p:spTree>
    <p:extLst>
      <p:ext uri="{BB962C8B-B14F-4D97-AF65-F5344CB8AC3E}">
        <p14:creationId xmlns:p14="http://schemas.microsoft.com/office/powerpoint/2010/main" val="72940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14</a:t>
            </a:fld>
            <a:endParaRPr lang="en-US" dirty="0"/>
          </a:p>
        </p:txBody>
      </p:sp>
    </p:spTree>
    <p:extLst>
      <p:ext uri="{BB962C8B-B14F-4D97-AF65-F5344CB8AC3E}">
        <p14:creationId xmlns:p14="http://schemas.microsoft.com/office/powerpoint/2010/main" val="251008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15</a:t>
            </a:fld>
            <a:endParaRPr lang="en-US" dirty="0"/>
          </a:p>
        </p:txBody>
      </p:sp>
    </p:spTree>
    <p:extLst>
      <p:ext uri="{BB962C8B-B14F-4D97-AF65-F5344CB8AC3E}">
        <p14:creationId xmlns:p14="http://schemas.microsoft.com/office/powerpoint/2010/main" val="284049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16</a:t>
            </a:fld>
            <a:endParaRPr lang="en-US" dirty="0"/>
          </a:p>
        </p:txBody>
      </p:sp>
    </p:spTree>
    <p:extLst>
      <p:ext uri="{BB962C8B-B14F-4D97-AF65-F5344CB8AC3E}">
        <p14:creationId xmlns:p14="http://schemas.microsoft.com/office/powerpoint/2010/main" val="280563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17</a:t>
            </a:fld>
            <a:endParaRPr lang="en-US" dirty="0"/>
          </a:p>
        </p:txBody>
      </p:sp>
    </p:spTree>
    <p:extLst>
      <p:ext uri="{BB962C8B-B14F-4D97-AF65-F5344CB8AC3E}">
        <p14:creationId xmlns:p14="http://schemas.microsoft.com/office/powerpoint/2010/main" val="155054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a:p>
            <a:r>
              <a:rPr lang="en-US" dirty="0"/>
              <a:t>https://www.law.cornell.edu/cfr/text/2/200.414</a:t>
            </a:r>
          </a:p>
        </p:txBody>
      </p:sp>
      <p:sp>
        <p:nvSpPr>
          <p:cNvPr id="4" name="Slide Number Placeholder 3"/>
          <p:cNvSpPr>
            <a:spLocks noGrp="1"/>
          </p:cNvSpPr>
          <p:nvPr>
            <p:ph type="sldNum" sz="quarter" idx="5"/>
          </p:nvPr>
        </p:nvSpPr>
        <p:spPr/>
        <p:txBody>
          <a:bodyPr/>
          <a:lstStyle/>
          <a:p>
            <a:fld id="{7D9D34CB-F96D-4A04-AEBC-3857BEDAFE64}" type="slidenum">
              <a:rPr lang="en-US" smtClean="0"/>
              <a:t>18</a:t>
            </a:fld>
            <a:endParaRPr lang="en-US" dirty="0"/>
          </a:p>
        </p:txBody>
      </p:sp>
    </p:spTree>
    <p:extLst>
      <p:ext uri="{BB962C8B-B14F-4D97-AF65-F5344CB8AC3E}">
        <p14:creationId xmlns:p14="http://schemas.microsoft.com/office/powerpoint/2010/main" val="193682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a:p>
            <a:r>
              <a:rPr lang="en-US" dirty="0"/>
              <a:t>https://www.law.cornell.edu/cfr/text/2/200.414</a:t>
            </a:r>
          </a:p>
        </p:txBody>
      </p:sp>
      <p:sp>
        <p:nvSpPr>
          <p:cNvPr id="4" name="Slide Number Placeholder 3"/>
          <p:cNvSpPr>
            <a:spLocks noGrp="1"/>
          </p:cNvSpPr>
          <p:nvPr>
            <p:ph type="sldNum" sz="quarter" idx="5"/>
          </p:nvPr>
        </p:nvSpPr>
        <p:spPr/>
        <p:txBody>
          <a:bodyPr/>
          <a:lstStyle/>
          <a:p>
            <a:fld id="{7D9D34CB-F96D-4A04-AEBC-3857BEDAFE64}" type="slidenum">
              <a:rPr lang="en-US" smtClean="0"/>
              <a:t>19</a:t>
            </a:fld>
            <a:endParaRPr lang="en-US" dirty="0"/>
          </a:p>
        </p:txBody>
      </p:sp>
    </p:spTree>
    <p:extLst>
      <p:ext uri="{BB962C8B-B14F-4D97-AF65-F5344CB8AC3E}">
        <p14:creationId xmlns:p14="http://schemas.microsoft.com/office/powerpoint/2010/main" val="5633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Stephen</a:t>
            </a:r>
            <a:endParaRPr lang="en-US" sz="1200" strike="noStrike" dirty="0"/>
          </a:p>
          <a:p>
            <a:r>
              <a:rPr lang="en-US" sz="1200" dirty="0"/>
              <a:t>The curve ball question: Meals and Beverages – it depends! Employee morale meals may count. A snack room is permissible, consistent. Part of a social event, it may be hard for it to be eligible. </a:t>
            </a:r>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20</a:t>
            </a:fld>
            <a:endParaRPr lang="en-US" dirty="0"/>
          </a:p>
        </p:txBody>
      </p:sp>
    </p:spTree>
    <p:extLst>
      <p:ext uri="{BB962C8B-B14F-4D97-AF65-F5344CB8AC3E}">
        <p14:creationId xmlns:p14="http://schemas.microsoft.com/office/powerpoint/2010/main" val="281807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r>
              <a:rPr lang="en-US" dirty="0"/>
              <a:t>Allowable Direct Costs are not explicitly defined</a:t>
            </a:r>
          </a:p>
          <a:p>
            <a:r>
              <a:rPr lang="en-US" dirty="0"/>
              <a:t>Allowability is defined</a:t>
            </a:r>
          </a:p>
          <a:p>
            <a:r>
              <a:rPr lang="en-US" dirty="0"/>
              <a:t>Direct Costs are defined</a:t>
            </a:r>
          </a:p>
          <a:p>
            <a:r>
              <a:rPr lang="en-US" dirty="0"/>
              <a:t>But the combination is not defined</a:t>
            </a:r>
          </a:p>
        </p:txBody>
      </p:sp>
      <p:sp>
        <p:nvSpPr>
          <p:cNvPr id="4" name="Slide Number Placeholder 3"/>
          <p:cNvSpPr>
            <a:spLocks noGrp="1"/>
          </p:cNvSpPr>
          <p:nvPr>
            <p:ph type="sldNum" sz="quarter" idx="5"/>
          </p:nvPr>
        </p:nvSpPr>
        <p:spPr/>
        <p:txBody>
          <a:bodyPr/>
          <a:lstStyle/>
          <a:p>
            <a:fld id="{7D9D34CB-F96D-4A04-AEBC-3857BEDAFE64}" type="slidenum">
              <a:rPr lang="en-US" smtClean="0"/>
              <a:t>3</a:t>
            </a:fld>
            <a:endParaRPr lang="en-US" dirty="0"/>
          </a:p>
        </p:txBody>
      </p:sp>
    </p:spTree>
    <p:extLst>
      <p:ext uri="{BB962C8B-B14F-4D97-AF65-F5344CB8AC3E}">
        <p14:creationId xmlns:p14="http://schemas.microsoft.com/office/powerpoint/2010/main" val="241182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PaulShould</a:t>
            </a:r>
            <a:r>
              <a:rPr lang="en-US" dirty="0"/>
              <a:t> this be earlier?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5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22</a:t>
            </a:fld>
            <a:endParaRPr lang="en-US" dirty="0"/>
          </a:p>
        </p:txBody>
      </p:sp>
    </p:spTree>
    <p:extLst>
      <p:ext uri="{BB962C8B-B14F-4D97-AF65-F5344CB8AC3E}">
        <p14:creationId xmlns:p14="http://schemas.microsoft.com/office/powerpoint/2010/main" val="353630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r>
              <a:rPr lang="en-US" dirty="0"/>
              <a:t>These are </a:t>
            </a:r>
          </a:p>
        </p:txBody>
      </p:sp>
      <p:sp>
        <p:nvSpPr>
          <p:cNvPr id="4" name="Slide Number Placeholder 3"/>
          <p:cNvSpPr>
            <a:spLocks noGrp="1"/>
          </p:cNvSpPr>
          <p:nvPr>
            <p:ph type="sldNum" sz="quarter" idx="5"/>
          </p:nvPr>
        </p:nvSpPr>
        <p:spPr/>
        <p:txBody>
          <a:bodyPr/>
          <a:lstStyle/>
          <a:p>
            <a:fld id="{7D9D34CB-F96D-4A04-AEBC-3857BEDAFE64}" type="slidenum">
              <a:rPr lang="en-US" smtClean="0"/>
              <a:t>23</a:t>
            </a:fld>
            <a:endParaRPr lang="en-US" dirty="0"/>
          </a:p>
        </p:txBody>
      </p:sp>
    </p:spTree>
    <p:extLst>
      <p:ext uri="{BB962C8B-B14F-4D97-AF65-F5344CB8AC3E}">
        <p14:creationId xmlns:p14="http://schemas.microsoft.com/office/powerpoint/2010/main" val="3275656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24</a:t>
            </a:fld>
            <a:endParaRPr lang="en-US" dirty="0"/>
          </a:p>
        </p:txBody>
      </p:sp>
    </p:spTree>
    <p:extLst>
      <p:ext uri="{BB962C8B-B14F-4D97-AF65-F5344CB8AC3E}">
        <p14:creationId xmlns:p14="http://schemas.microsoft.com/office/powerpoint/2010/main" val="4222186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52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Which of these are examples of cost objectives?</a:t>
            </a:r>
          </a:p>
        </p:txBody>
      </p:sp>
      <p:sp>
        <p:nvSpPr>
          <p:cNvPr id="4" name="Slide Number Placeholder 3"/>
          <p:cNvSpPr>
            <a:spLocks noGrp="1"/>
          </p:cNvSpPr>
          <p:nvPr>
            <p:ph type="sldNum" sz="quarter" idx="5"/>
          </p:nvPr>
        </p:nvSpPr>
        <p:spPr/>
        <p:txBody>
          <a:bodyPr/>
          <a:lstStyle/>
          <a:p>
            <a:fld id="{7D9D34CB-F96D-4A04-AEBC-3857BEDAFE64}" type="slidenum">
              <a:rPr lang="en-US" smtClean="0"/>
              <a:t>26</a:t>
            </a:fld>
            <a:endParaRPr lang="en-US" dirty="0"/>
          </a:p>
        </p:txBody>
      </p:sp>
    </p:spTree>
    <p:extLst>
      <p:ext uri="{BB962C8B-B14F-4D97-AF65-F5344CB8AC3E}">
        <p14:creationId xmlns:p14="http://schemas.microsoft.com/office/powerpoint/2010/main" val="3558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27</a:t>
            </a:fld>
            <a:endParaRPr lang="en-US" dirty="0"/>
          </a:p>
        </p:txBody>
      </p:sp>
    </p:spTree>
    <p:extLst>
      <p:ext uri="{BB962C8B-B14F-4D97-AF65-F5344CB8AC3E}">
        <p14:creationId xmlns:p14="http://schemas.microsoft.com/office/powerpoint/2010/main" val="3297012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477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29</a:t>
            </a:fld>
            <a:endParaRPr lang="en-US" dirty="0"/>
          </a:p>
        </p:txBody>
      </p:sp>
    </p:spTree>
    <p:extLst>
      <p:ext uri="{BB962C8B-B14F-4D97-AF65-F5344CB8AC3E}">
        <p14:creationId xmlns:p14="http://schemas.microsoft.com/office/powerpoint/2010/main" val="21011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30</a:t>
            </a:fld>
            <a:endParaRPr lang="en-US" dirty="0"/>
          </a:p>
        </p:txBody>
      </p:sp>
    </p:spTree>
    <p:extLst>
      <p:ext uri="{BB962C8B-B14F-4D97-AF65-F5344CB8AC3E}">
        <p14:creationId xmlns:p14="http://schemas.microsoft.com/office/powerpoint/2010/main" val="35201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4</a:t>
            </a:fld>
            <a:endParaRPr lang="en-US" dirty="0"/>
          </a:p>
        </p:txBody>
      </p:sp>
    </p:spTree>
    <p:extLst>
      <p:ext uri="{BB962C8B-B14F-4D97-AF65-F5344CB8AC3E}">
        <p14:creationId xmlns:p14="http://schemas.microsoft.com/office/powerpoint/2010/main" val="318199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31</a:t>
            </a:fld>
            <a:endParaRPr lang="en-US" dirty="0"/>
          </a:p>
        </p:txBody>
      </p:sp>
    </p:spTree>
    <p:extLst>
      <p:ext uri="{BB962C8B-B14F-4D97-AF65-F5344CB8AC3E}">
        <p14:creationId xmlns:p14="http://schemas.microsoft.com/office/powerpoint/2010/main" val="3029726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32</a:t>
            </a:fld>
            <a:endParaRPr lang="en-US" dirty="0"/>
          </a:p>
        </p:txBody>
      </p:sp>
    </p:spTree>
    <p:extLst>
      <p:ext uri="{BB962C8B-B14F-4D97-AF65-F5344CB8AC3E}">
        <p14:creationId xmlns:p14="http://schemas.microsoft.com/office/powerpoint/2010/main" val="614512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33</a:t>
            </a:fld>
            <a:endParaRPr lang="en-US" dirty="0"/>
          </a:p>
        </p:txBody>
      </p:sp>
    </p:spTree>
    <p:extLst>
      <p:ext uri="{BB962C8B-B14F-4D97-AF65-F5344CB8AC3E}">
        <p14:creationId xmlns:p14="http://schemas.microsoft.com/office/powerpoint/2010/main" val="2356133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But what does it mean? I can infer but..</a:t>
            </a:r>
          </a:p>
        </p:txBody>
      </p:sp>
      <p:sp>
        <p:nvSpPr>
          <p:cNvPr id="4" name="Slide Number Placeholder 3"/>
          <p:cNvSpPr>
            <a:spLocks noGrp="1"/>
          </p:cNvSpPr>
          <p:nvPr>
            <p:ph type="sldNum" sz="quarter" idx="5"/>
          </p:nvPr>
        </p:nvSpPr>
        <p:spPr/>
        <p:txBody>
          <a:bodyPr/>
          <a:lstStyle/>
          <a:p>
            <a:fld id="{7D9D34CB-F96D-4A04-AEBC-3857BEDAFE64}" type="slidenum">
              <a:rPr lang="en-US" smtClean="0"/>
              <a:t>34</a:t>
            </a:fld>
            <a:endParaRPr lang="en-US" dirty="0"/>
          </a:p>
        </p:txBody>
      </p:sp>
    </p:spTree>
    <p:extLst>
      <p:ext uri="{BB962C8B-B14F-4D97-AF65-F5344CB8AC3E}">
        <p14:creationId xmlns:p14="http://schemas.microsoft.com/office/powerpoint/2010/main" val="71723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 non-federal entity to prepare an ICRP</a:t>
            </a:r>
          </a:p>
        </p:txBody>
      </p:sp>
      <p:sp>
        <p:nvSpPr>
          <p:cNvPr id="4" name="Slide Number Placeholder 3"/>
          <p:cNvSpPr>
            <a:spLocks noGrp="1"/>
          </p:cNvSpPr>
          <p:nvPr>
            <p:ph type="sldNum" sz="quarter" idx="5"/>
          </p:nvPr>
        </p:nvSpPr>
        <p:spPr/>
        <p:txBody>
          <a:bodyPr/>
          <a:lstStyle/>
          <a:p>
            <a:fld id="{7D9D34CB-F96D-4A04-AEBC-3857BEDAFE64}" type="slidenum">
              <a:rPr lang="en-US" smtClean="0"/>
              <a:t>35</a:t>
            </a:fld>
            <a:endParaRPr lang="en-US" dirty="0"/>
          </a:p>
        </p:txBody>
      </p:sp>
    </p:spTree>
    <p:extLst>
      <p:ext uri="{BB962C8B-B14F-4D97-AF65-F5344CB8AC3E}">
        <p14:creationId xmlns:p14="http://schemas.microsoft.com/office/powerpoint/2010/main" val="1633228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Should this be earlier?</a:t>
            </a:r>
          </a:p>
        </p:txBody>
      </p:sp>
      <p:sp>
        <p:nvSpPr>
          <p:cNvPr id="4" name="Slide Number Placeholder 3"/>
          <p:cNvSpPr>
            <a:spLocks noGrp="1"/>
          </p:cNvSpPr>
          <p:nvPr>
            <p:ph type="sldNum" sz="quarter" idx="5"/>
          </p:nvPr>
        </p:nvSpPr>
        <p:spPr/>
        <p:txBody>
          <a:bodyPr/>
          <a:lstStyle/>
          <a:p>
            <a:fld id="{7D9D34CB-F96D-4A04-AEBC-3857BEDAFE64}" type="slidenum">
              <a:rPr lang="en-US" smtClean="0"/>
              <a:t>36</a:t>
            </a:fld>
            <a:endParaRPr lang="en-US" dirty="0"/>
          </a:p>
        </p:txBody>
      </p:sp>
    </p:spTree>
    <p:extLst>
      <p:ext uri="{BB962C8B-B14F-4D97-AF65-F5344CB8AC3E}">
        <p14:creationId xmlns:p14="http://schemas.microsoft.com/office/powerpoint/2010/main" val="2686709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a:t>
            </a:r>
          </a:p>
        </p:txBody>
      </p:sp>
      <p:sp>
        <p:nvSpPr>
          <p:cNvPr id="4" name="Slide Number Placeholder 3"/>
          <p:cNvSpPr>
            <a:spLocks noGrp="1"/>
          </p:cNvSpPr>
          <p:nvPr>
            <p:ph type="sldNum" sz="quarter" idx="5"/>
          </p:nvPr>
        </p:nvSpPr>
        <p:spPr/>
        <p:txBody>
          <a:bodyPr/>
          <a:lstStyle/>
          <a:p>
            <a:fld id="{7D9D34CB-F96D-4A04-AEBC-3857BEDAFE64}" type="slidenum">
              <a:rPr lang="en-US" smtClean="0"/>
              <a:t>37</a:t>
            </a:fld>
            <a:endParaRPr lang="en-US" dirty="0"/>
          </a:p>
        </p:txBody>
      </p:sp>
    </p:spTree>
    <p:extLst>
      <p:ext uri="{BB962C8B-B14F-4D97-AF65-F5344CB8AC3E}">
        <p14:creationId xmlns:p14="http://schemas.microsoft.com/office/powerpoint/2010/main" val="834202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a:t>
            </a:r>
          </a:p>
        </p:txBody>
      </p:sp>
      <p:sp>
        <p:nvSpPr>
          <p:cNvPr id="4" name="Slide Number Placeholder 3"/>
          <p:cNvSpPr>
            <a:spLocks noGrp="1"/>
          </p:cNvSpPr>
          <p:nvPr>
            <p:ph type="sldNum" sz="quarter" idx="5"/>
          </p:nvPr>
        </p:nvSpPr>
        <p:spPr/>
        <p:txBody>
          <a:bodyPr/>
          <a:lstStyle/>
          <a:p>
            <a:fld id="{7D9D34CB-F96D-4A04-AEBC-3857BEDAFE64}" type="slidenum">
              <a:rPr lang="en-US" smtClean="0"/>
              <a:t>38</a:t>
            </a:fld>
            <a:endParaRPr lang="en-US" dirty="0"/>
          </a:p>
        </p:txBody>
      </p:sp>
    </p:spTree>
    <p:extLst>
      <p:ext uri="{BB962C8B-B14F-4D97-AF65-F5344CB8AC3E}">
        <p14:creationId xmlns:p14="http://schemas.microsoft.com/office/powerpoint/2010/main" val="3657617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39</a:t>
            </a:fld>
            <a:endParaRPr lang="en-US" dirty="0"/>
          </a:p>
        </p:txBody>
      </p:sp>
    </p:spTree>
    <p:extLst>
      <p:ext uri="{BB962C8B-B14F-4D97-AF65-F5344CB8AC3E}">
        <p14:creationId xmlns:p14="http://schemas.microsoft.com/office/powerpoint/2010/main" val="134667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2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will provide overview</a:t>
            </a:r>
          </a:p>
          <a:p>
            <a:r>
              <a:rPr lang="en-US" dirty="0"/>
              <a:t>– do we need to even mention that it is updated? </a:t>
            </a:r>
          </a:p>
        </p:txBody>
      </p:sp>
      <p:sp>
        <p:nvSpPr>
          <p:cNvPr id="4" name="Slide Number Placeholder 3"/>
          <p:cNvSpPr>
            <a:spLocks noGrp="1"/>
          </p:cNvSpPr>
          <p:nvPr>
            <p:ph type="sldNum" sz="quarter" idx="5"/>
          </p:nvPr>
        </p:nvSpPr>
        <p:spPr/>
        <p:txBody>
          <a:bodyPr/>
          <a:lstStyle/>
          <a:p>
            <a:fld id="{7D9D34CB-F96D-4A04-AEBC-3857BEDAFE64}" type="slidenum">
              <a:rPr lang="en-US" smtClean="0"/>
              <a:t>5</a:t>
            </a:fld>
            <a:endParaRPr lang="en-US" dirty="0"/>
          </a:p>
        </p:txBody>
      </p:sp>
    </p:spTree>
    <p:extLst>
      <p:ext uri="{BB962C8B-B14F-4D97-AF65-F5344CB8AC3E}">
        <p14:creationId xmlns:p14="http://schemas.microsoft.com/office/powerpoint/2010/main" val="388841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41</a:t>
            </a:fld>
            <a:endParaRPr lang="en-US" dirty="0"/>
          </a:p>
        </p:txBody>
      </p:sp>
    </p:spTree>
    <p:extLst>
      <p:ext uri="{BB962C8B-B14F-4D97-AF65-F5344CB8AC3E}">
        <p14:creationId xmlns:p14="http://schemas.microsoft.com/office/powerpoint/2010/main" val="1224612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Are these the only two options for recovery? Let’s have a slide about the two options or combine?</a:t>
            </a:r>
          </a:p>
        </p:txBody>
      </p:sp>
      <p:sp>
        <p:nvSpPr>
          <p:cNvPr id="4" name="Slide Number Placeholder 3"/>
          <p:cNvSpPr>
            <a:spLocks noGrp="1"/>
          </p:cNvSpPr>
          <p:nvPr>
            <p:ph type="sldNum" sz="quarter" idx="5"/>
          </p:nvPr>
        </p:nvSpPr>
        <p:spPr/>
        <p:txBody>
          <a:bodyPr/>
          <a:lstStyle/>
          <a:p>
            <a:fld id="{7D9D34CB-F96D-4A04-AEBC-3857BEDAFE64}" type="slidenum">
              <a:rPr lang="en-US" smtClean="0"/>
              <a:t>42</a:t>
            </a:fld>
            <a:endParaRPr lang="en-US" dirty="0"/>
          </a:p>
        </p:txBody>
      </p:sp>
    </p:spTree>
    <p:extLst>
      <p:ext uri="{BB962C8B-B14F-4D97-AF65-F5344CB8AC3E}">
        <p14:creationId xmlns:p14="http://schemas.microsoft.com/office/powerpoint/2010/main" val="3263271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43</a:t>
            </a:fld>
            <a:endParaRPr lang="en-US" dirty="0"/>
          </a:p>
        </p:txBody>
      </p:sp>
    </p:spTree>
    <p:extLst>
      <p:ext uri="{BB962C8B-B14F-4D97-AF65-F5344CB8AC3E}">
        <p14:creationId xmlns:p14="http://schemas.microsoft.com/office/powerpoint/2010/main" val="16986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44</a:t>
            </a:fld>
            <a:endParaRPr lang="en-US" dirty="0"/>
          </a:p>
        </p:txBody>
      </p:sp>
    </p:spTree>
    <p:extLst>
      <p:ext uri="{BB962C8B-B14F-4D97-AF65-F5344CB8AC3E}">
        <p14:creationId xmlns:p14="http://schemas.microsoft.com/office/powerpoint/2010/main" val="2440978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7D9D34CB-F96D-4A04-AEBC-3857BEDAFE64}" type="slidenum">
              <a:rPr lang="en-US" smtClean="0"/>
              <a:t>45</a:t>
            </a:fld>
            <a:endParaRPr lang="en-US" dirty="0"/>
          </a:p>
        </p:txBody>
      </p:sp>
    </p:spTree>
    <p:extLst>
      <p:ext uri="{BB962C8B-B14F-4D97-AF65-F5344CB8AC3E}">
        <p14:creationId xmlns:p14="http://schemas.microsoft.com/office/powerpoint/2010/main" val="951810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will throw the discussion open to Qs and As</a:t>
            </a:r>
          </a:p>
        </p:txBody>
      </p:sp>
      <p:sp>
        <p:nvSpPr>
          <p:cNvPr id="4" name="Slide Number Placeholder 3"/>
          <p:cNvSpPr>
            <a:spLocks noGrp="1"/>
          </p:cNvSpPr>
          <p:nvPr>
            <p:ph type="sldNum" sz="quarter" idx="5"/>
          </p:nvPr>
        </p:nvSpPr>
        <p:spPr/>
        <p:txBody>
          <a:bodyPr/>
          <a:lstStyle/>
          <a:p>
            <a:fld id="{7D9D34CB-F96D-4A04-AEBC-3857BEDAFE64}" type="slidenum">
              <a:rPr lang="en-US" smtClean="0"/>
              <a:t>46</a:t>
            </a:fld>
            <a:endParaRPr lang="en-US" dirty="0"/>
          </a:p>
        </p:txBody>
      </p:sp>
    </p:spTree>
    <p:extLst>
      <p:ext uri="{BB962C8B-B14F-4D97-AF65-F5344CB8AC3E}">
        <p14:creationId xmlns:p14="http://schemas.microsoft.com/office/powerpoint/2010/main" val="2420200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47</a:t>
            </a:fld>
            <a:endParaRPr lang="en-US" dirty="0"/>
          </a:p>
        </p:txBody>
      </p:sp>
    </p:spTree>
    <p:extLst>
      <p:ext uri="{BB962C8B-B14F-4D97-AF65-F5344CB8AC3E}">
        <p14:creationId xmlns:p14="http://schemas.microsoft.com/office/powerpoint/2010/main" val="3394937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58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r>
              <a:rPr lang="en-US" dirty="0"/>
              <a:t>Allowable Direct Costs are not explicitly defined</a:t>
            </a:r>
          </a:p>
          <a:p>
            <a:r>
              <a:rPr lang="en-US" dirty="0"/>
              <a:t>Allowability is defined</a:t>
            </a:r>
          </a:p>
          <a:p>
            <a:r>
              <a:rPr lang="en-US" dirty="0"/>
              <a:t>Direct Costs are defined</a:t>
            </a:r>
          </a:p>
          <a:p>
            <a:r>
              <a:rPr lang="en-US" dirty="0"/>
              <a:t>But the combination is not defined</a:t>
            </a:r>
          </a:p>
        </p:txBody>
      </p:sp>
      <p:sp>
        <p:nvSpPr>
          <p:cNvPr id="4" name="Slide Number Placeholder 3"/>
          <p:cNvSpPr>
            <a:spLocks noGrp="1"/>
          </p:cNvSpPr>
          <p:nvPr>
            <p:ph type="sldNum" sz="quarter" idx="5"/>
          </p:nvPr>
        </p:nvSpPr>
        <p:spPr/>
        <p:txBody>
          <a:bodyPr/>
          <a:lstStyle/>
          <a:p>
            <a:fld id="{7D9D34CB-F96D-4A04-AEBC-3857BEDAFE64}" type="slidenum">
              <a:rPr lang="en-US" smtClean="0"/>
              <a:t>6</a:t>
            </a:fld>
            <a:endParaRPr lang="en-US" dirty="0"/>
          </a:p>
        </p:txBody>
      </p:sp>
    </p:spTree>
    <p:extLst>
      <p:ext uri="{BB962C8B-B14F-4D97-AF65-F5344CB8AC3E}">
        <p14:creationId xmlns:p14="http://schemas.microsoft.com/office/powerpoint/2010/main" val="241182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fld id="{7D9D34CB-F96D-4A04-AEBC-3857BEDAFE64}" type="slidenum">
              <a:rPr lang="en-US" smtClean="0"/>
              <a:t>7</a:t>
            </a:fld>
            <a:endParaRPr lang="en-US" dirty="0"/>
          </a:p>
        </p:txBody>
      </p:sp>
    </p:spTree>
    <p:extLst>
      <p:ext uri="{BB962C8B-B14F-4D97-AF65-F5344CB8AC3E}">
        <p14:creationId xmlns:p14="http://schemas.microsoft.com/office/powerpoint/2010/main" val="224680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rPr>
              <a:t>Question: .476 not included?</a:t>
            </a:r>
          </a:p>
        </p:txBody>
      </p:sp>
      <p:sp>
        <p:nvSpPr>
          <p:cNvPr id="4" name="Slide Number Placeholder 3"/>
          <p:cNvSpPr>
            <a:spLocks noGrp="1"/>
          </p:cNvSpPr>
          <p:nvPr>
            <p:ph type="sldNum" sz="quarter" idx="5"/>
          </p:nvPr>
        </p:nvSpPr>
        <p:spPr/>
        <p:txBody>
          <a:bodyPr/>
          <a:lstStyle/>
          <a:p>
            <a:fld id="{7D9D34CB-F96D-4A04-AEBC-3857BEDAFE64}" type="slidenum">
              <a:rPr lang="en-US" smtClean="0"/>
              <a:t>8</a:t>
            </a:fld>
            <a:endParaRPr lang="en-US" dirty="0"/>
          </a:p>
        </p:txBody>
      </p:sp>
    </p:spTree>
    <p:extLst>
      <p:ext uri="{BB962C8B-B14F-4D97-AF65-F5344CB8AC3E}">
        <p14:creationId xmlns:p14="http://schemas.microsoft.com/office/powerpoint/2010/main" val="416396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a:t>
            </a:r>
          </a:p>
          <a:p>
            <a:r>
              <a:rPr lang="en-US" dirty="0"/>
              <a:t>The overarching point – it depends on the context for interpretation, not cast in stone (grey area)</a:t>
            </a:r>
          </a:p>
          <a:p>
            <a:r>
              <a:rPr lang="en-US" dirty="0"/>
              <a:t>These possible examples are likely outside the scope of any HUD project, but we’re sharing for illustration purposes</a:t>
            </a:r>
          </a:p>
          <a:p>
            <a:r>
              <a:rPr lang="en-US" dirty="0"/>
              <a:t>For HUD grants, it’s highly unlikely that it’s ever included.</a:t>
            </a:r>
          </a:p>
          <a:p>
            <a:r>
              <a:rPr lang="en-US" dirty="0"/>
              <a:t>Third one </a:t>
            </a:r>
            <a:r>
              <a:rPr lang="en-US" dirty="0">
                <a:sym typeface="Wingdings" panose="05000000000000000000" pitchFamily="2" charset="2"/>
              </a:rPr>
              <a:t> meals for social activities – some exceptions exist. In some cases, it would be allowable</a:t>
            </a:r>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9</a:t>
            </a:fld>
            <a:endParaRPr lang="en-US" dirty="0"/>
          </a:p>
        </p:txBody>
      </p:sp>
    </p:spTree>
    <p:extLst>
      <p:ext uri="{BB962C8B-B14F-4D97-AF65-F5344CB8AC3E}">
        <p14:creationId xmlns:p14="http://schemas.microsoft.com/office/powerpoint/2010/main" val="119133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75C-217A-477E-87FE-71A9DEB6DD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6E7A4-CC5A-4123-A8CE-56A14EA58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8A1F2F-A412-42BE-AEB9-3D5924077236}"/>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5" name="Footer Placeholder 4">
            <a:extLst>
              <a:ext uri="{FF2B5EF4-FFF2-40B4-BE49-F238E27FC236}">
                <a16:creationId xmlns:a16="http://schemas.microsoft.com/office/drawing/2014/main" id="{F4F234A2-0D89-4830-8F07-C4D7CA7D81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0AB4B-C9C4-412C-BFD3-8EC3E5396660}"/>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47529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CB55-B81C-4CE7-9C41-0190489F55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3D952-0399-465A-BE41-94EE6304C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D9EE-5AFE-4F5B-ABB6-D2923C4754BC}"/>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5" name="Footer Placeholder 4">
            <a:extLst>
              <a:ext uri="{FF2B5EF4-FFF2-40B4-BE49-F238E27FC236}">
                <a16:creationId xmlns:a16="http://schemas.microsoft.com/office/drawing/2014/main" id="{C1FEA1F4-71A4-4612-BB08-522FAE5BA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D55402-F146-47A0-8B42-5FD57332BD31}"/>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326584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9219C-5538-4051-BAE7-A20FA0CC6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DEE91-FCA8-4ADB-B5DE-2F3672227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F7E50-0450-4F90-A922-30B6BAE4A075}"/>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5" name="Footer Placeholder 4">
            <a:extLst>
              <a:ext uri="{FF2B5EF4-FFF2-40B4-BE49-F238E27FC236}">
                <a16:creationId xmlns:a16="http://schemas.microsoft.com/office/drawing/2014/main" id="{7A5F5BDC-6F5C-4C2C-BDB8-8AF32A222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70C74F-10A6-4487-9DD3-8F02CDB772E9}"/>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216825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4" descr="spacer-background.jpg"/>
          <p:cNvPicPr>
            <a:picLocks noChangeAspect="1"/>
          </p:cNvPicPr>
          <p:nvPr userDrawn="1"/>
        </p:nvPicPr>
        <p:blipFill>
          <a:blip r:embed="rId2"/>
          <a:srcRect t="-2"/>
          <a:stretch>
            <a:fillRect/>
          </a:stretch>
        </p:blipFill>
        <p:spPr bwMode="auto">
          <a:xfrm>
            <a:off x="0" y="0"/>
            <a:ext cx="12192000" cy="6858000"/>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lgn="ctr" fontAlgn="auto">
              <a:spcBef>
                <a:spcPts val="0"/>
              </a:spcBef>
              <a:spcAft>
                <a:spcPts val="0"/>
              </a:spcAft>
              <a:defRPr sz="1000" b="0">
                <a:solidFill>
                  <a:schemeClr val="bg1"/>
                </a:solidFill>
                <a:latin typeface="+mn-lt"/>
              </a:defRPr>
            </a:lvl1pPr>
          </a:lstStyle>
          <a:p>
            <a:pPr>
              <a:defRPr/>
            </a:pPr>
            <a:r>
              <a:rPr lang="en-US" dirty="0">
                <a:solidFill>
                  <a:prstClr val="white"/>
                </a:solidFill>
              </a:rPr>
              <a:t>Slide </a:t>
            </a:r>
            <a:fld id="{172E1125-B056-45A6-A3EC-D3E4BEFF6A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2569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96B6-7D73-4C4B-9052-1BD0AE377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FDEBA-05CC-41DE-837A-71960F6B2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20487-C403-461D-8B5F-18B3500867CB}"/>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5" name="Footer Placeholder 4">
            <a:extLst>
              <a:ext uri="{FF2B5EF4-FFF2-40B4-BE49-F238E27FC236}">
                <a16:creationId xmlns:a16="http://schemas.microsoft.com/office/drawing/2014/main" id="{FCDF2732-3A97-494F-B127-3ADEAD7BF5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652DC2-F696-44CA-9FB0-65BD0378597D}"/>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26709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215B-5780-4D16-B7D2-0CACEE6CB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CF4184-7ED8-4C55-9BA8-9AF47016A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D45F39-D85F-444D-8559-12B8E0D49683}"/>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5" name="Footer Placeholder 4">
            <a:extLst>
              <a:ext uri="{FF2B5EF4-FFF2-40B4-BE49-F238E27FC236}">
                <a16:creationId xmlns:a16="http://schemas.microsoft.com/office/drawing/2014/main" id="{781AA63C-F6CB-4767-9084-0220579ED9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217B39-BDDE-47E1-B2F7-45BAB685C71C}"/>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223252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AF3E-AE3A-48E5-B465-504F6A758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9EADB-3325-4DF5-999C-33CE510C2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683A0-261C-4FDE-960A-FE94DE3A2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126705-44E1-4D00-B99E-85F367B5D9A3}"/>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6" name="Footer Placeholder 5">
            <a:extLst>
              <a:ext uri="{FF2B5EF4-FFF2-40B4-BE49-F238E27FC236}">
                <a16:creationId xmlns:a16="http://schemas.microsoft.com/office/drawing/2014/main" id="{7BB8B673-90D2-43C1-9C6D-628AFCE957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364037-D2FD-4873-9A5B-DC324F4DCC44}"/>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86923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E886-F7C1-43E8-B633-3479D84DDC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D5891-F8A4-4F54-8648-D3FAA3BAA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95DC10-5C2F-41D6-9873-A598E77D6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638F65-E448-4C37-AFE0-25115867B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02225-1A5F-4832-84DE-D754104FE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B0859A-42C4-47C9-ADF9-899F1D19242C}"/>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8" name="Footer Placeholder 7">
            <a:extLst>
              <a:ext uri="{FF2B5EF4-FFF2-40B4-BE49-F238E27FC236}">
                <a16:creationId xmlns:a16="http://schemas.microsoft.com/office/drawing/2014/main" id="{8729B6DA-CC40-4075-BBA1-61A0DF192D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F2BC5-6C39-4E3C-B48A-883C4B0EE259}"/>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76474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7F38-FD4E-48FB-9C57-309B2688E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379E18-0BDD-4A93-8A2F-4700CA60827B}"/>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4" name="Footer Placeholder 3">
            <a:extLst>
              <a:ext uri="{FF2B5EF4-FFF2-40B4-BE49-F238E27FC236}">
                <a16:creationId xmlns:a16="http://schemas.microsoft.com/office/drawing/2014/main" id="{56853FA4-6154-4C3A-848D-EA0546CB3E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3F2C4B6-7FAF-40A6-AB98-CAC500103991}"/>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00293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615F3-0710-46B2-AC4F-D1623D5DF9EF}"/>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3" name="Footer Placeholder 2">
            <a:extLst>
              <a:ext uri="{FF2B5EF4-FFF2-40B4-BE49-F238E27FC236}">
                <a16:creationId xmlns:a16="http://schemas.microsoft.com/office/drawing/2014/main" id="{2816C9F1-F816-4DE0-A40C-8FCD410208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4DAA0F-9CFA-4710-84E6-D294FEFDAA69}"/>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3620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3DF-3110-4144-BD64-CBAF99DE7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E66D2-87D2-4EEF-B149-FBDFCD3ED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62716-4F1F-4025-A801-69EAAEC20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44CEB-D018-4266-97EA-34DB9D458494}"/>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6" name="Footer Placeholder 5">
            <a:extLst>
              <a:ext uri="{FF2B5EF4-FFF2-40B4-BE49-F238E27FC236}">
                <a16:creationId xmlns:a16="http://schemas.microsoft.com/office/drawing/2014/main" id="{57BCED6D-50F6-4592-B559-89946DD1BA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1CE465-3B31-45DE-84EA-2BBB332BF36E}"/>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1046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F1A0-26F1-4838-AC15-7F33F9A16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EE0C57-71A8-4C8F-909C-270149C9E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A9A8AF-1E19-4493-8493-31B731ACA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BB84F-92A5-49D8-9601-3944D5A2A7AC}"/>
              </a:ext>
            </a:extLst>
          </p:cNvPr>
          <p:cNvSpPr>
            <a:spLocks noGrp="1"/>
          </p:cNvSpPr>
          <p:nvPr>
            <p:ph type="dt" sz="half" idx="10"/>
          </p:nvPr>
        </p:nvSpPr>
        <p:spPr/>
        <p:txBody>
          <a:bodyPr/>
          <a:lstStyle/>
          <a:p>
            <a:fld id="{28D4A231-1C46-4550-9C8B-B7F2AEAEB60D}" type="datetimeFigureOut">
              <a:rPr lang="en-US" smtClean="0"/>
              <a:t>1/23/2023</a:t>
            </a:fld>
            <a:endParaRPr lang="en-US" dirty="0"/>
          </a:p>
        </p:txBody>
      </p:sp>
      <p:sp>
        <p:nvSpPr>
          <p:cNvPr id="6" name="Footer Placeholder 5">
            <a:extLst>
              <a:ext uri="{FF2B5EF4-FFF2-40B4-BE49-F238E27FC236}">
                <a16:creationId xmlns:a16="http://schemas.microsoft.com/office/drawing/2014/main" id="{5ED236E4-D428-48A7-9BA7-B71859FE04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48CE08-00B7-403A-B0E0-B091F3FFE772}"/>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0090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8EC90-B02D-4E37-B120-3B7E04661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58E59B-AB68-4C86-B1E8-C27A2F79E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F83F2-08D2-45FD-B239-967A97ECA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4A231-1C46-4550-9C8B-B7F2AEAEB60D}" type="datetimeFigureOut">
              <a:rPr lang="en-US" smtClean="0"/>
              <a:t>1/23/2023</a:t>
            </a:fld>
            <a:endParaRPr lang="en-US" dirty="0"/>
          </a:p>
        </p:txBody>
      </p:sp>
      <p:sp>
        <p:nvSpPr>
          <p:cNvPr id="5" name="Footer Placeholder 4">
            <a:extLst>
              <a:ext uri="{FF2B5EF4-FFF2-40B4-BE49-F238E27FC236}">
                <a16:creationId xmlns:a16="http://schemas.microsoft.com/office/drawing/2014/main" id="{B0453822-683D-4983-AE86-B0C4D383D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AFE09E-96A9-40F0-A5C7-A06632638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2880E-0071-428B-97A6-E363F281799C}" type="slidenum">
              <a:rPr lang="en-US" smtClean="0"/>
              <a:t>‹#›</a:t>
            </a:fld>
            <a:endParaRPr lang="en-US" dirty="0"/>
          </a:p>
        </p:txBody>
      </p:sp>
    </p:spTree>
    <p:extLst>
      <p:ext uri="{BB962C8B-B14F-4D97-AF65-F5344CB8AC3E}">
        <p14:creationId xmlns:p14="http://schemas.microsoft.com/office/powerpoint/2010/main" val="162553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30.xml"/><Relationship Id="rId16" Type="http://schemas.openxmlformats.org/officeDocument/2006/relationships/diagramColors" Target="../diagrams/colors21.xml"/><Relationship Id="rId1" Type="http://schemas.openxmlformats.org/officeDocument/2006/relationships/slideLayout" Target="../slideLayouts/slideLayout1.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9.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8.xml"/><Relationship Id="rId7" Type="http://schemas.openxmlformats.org/officeDocument/2006/relationships/diagramColors" Target="../diagrams/colors3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hud.gov/program_offices/administration/hudclips/handbooks/cpd/6509.2" TargetMode="External"/><Relationship Id="rId3" Type="http://schemas.openxmlformats.org/officeDocument/2006/relationships/hyperlink" Target="https://www.ecfr.gov/current/title-2/subtitle-A/chapter-II/part-200/subpart-E" TargetMode="External"/><Relationship Id="rId7" Type="http://schemas.openxmlformats.org/officeDocument/2006/relationships/hyperlink" Target="https://www.dol.gov/agencies/oasam/centers-offices/office-of-the-senior-procurement-executive/cost-price-determination-division/guide-for-indirect-cost-rate-determination-for-nonprofit"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ecfr.gov/current/title-2/subtitle-A/chapter-II/part-200/appendix-Appendix%20VII%20to%20Part%20200" TargetMode="External"/><Relationship Id="rId5" Type="http://schemas.openxmlformats.org/officeDocument/2006/relationships/hyperlink" Target="https://www.ecfr.gov/current/title-2/subtitle-A/chapter-II/part-200/appendix-Appendix%20V%20to%20Part%20200" TargetMode="External"/><Relationship Id="rId4" Type="http://schemas.openxmlformats.org/officeDocument/2006/relationships/hyperlink" Target="https://www.ecfr.gov/current/title-2/subtitle-A/chapter-II/part-200/appendix-Appendix%20IV%20to%20Part%20200" TargetMode="External"/><Relationship Id="rId9" Type="http://schemas.openxmlformats.org/officeDocument/2006/relationships/hyperlink" Target="https://www.whitehouse.gov/wp-content/uploads/2021/08/OMB-2021-Compliance-Supplement_Final_V2.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1475740" y="640080"/>
            <a:ext cx="9240520" cy="3149600"/>
          </a:xfrm>
          <a:prstGeom prst="rect">
            <a:avLst/>
          </a:prstGeom>
          <a:noFill/>
          <a:ln w="9525">
            <a:noFill/>
            <a:miter lim="800000"/>
            <a:headEnd/>
            <a:tailEnd/>
          </a:ln>
        </p:spPr>
        <p:txBody>
          <a:bodyPr anchor="ctr"/>
          <a:lstStyle/>
          <a:p>
            <a:pPr algn="ctr" defTabSz="457200" eaLnBrk="0" fontAlgn="base" hangingPunct="0">
              <a:spcBef>
                <a:spcPct val="0"/>
              </a:spcBef>
              <a:spcAft>
                <a:spcPct val="0"/>
              </a:spcAft>
              <a:defRPr/>
            </a:pPr>
            <a:endParaRPr lang="en-US" sz="4400" b="1" dirty="0">
              <a:solidFill>
                <a:prstClr val="white"/>
              </a:solidFill>
            </a:endParaRPr>
          </a:p>
          <a:p>
            <a:pPr algn="ctr" defTabSz="457200" eaLnBrk="0" fontAlgn="base" hangingPunct="0">
              <a:spcBef>
                <a:spcPct val="0"/>
              </a:spcBef>
              <a:spcAft>
                <a:spcPct val="0"/>
              </a:spcAft>
              <a:defRPr/>
            </a:pPr>
            <a:endParaRPr lang="en-US" sz="4400" b="1" dirty="0">
              <a:solidFill>
                <a:prstClr val="white"/>
              </a:solidFill>
            </a:endParaRPr>
          </a:p>
          <a:p>
            <a:pPr algn="ctr" defTabSz="457200" eaLnBrk="0" fontAlgn="base" hangingPunct="0">
              <a:spcBef>
                <a:spcPct val="0"/>
              </a:spcBef>
              <a:spcAft>
                <a:spcPct val="0"/>
              </a:spcAft>
              <a:defRPr/>
            </a:pPr>
            <a:endParaRPr lang="en-US" sz="4400" b="1" dirty="0">
              <a:solidFill>
                <a:prstClr val="white"/>
              </a:solidFill>
            </a:endParaRPr>
          </a:p>
          <a:p>
            <a:pPr algn="ctr" defTabSz="457200" eaLnBrk="0" fontAlgn="base" hangingPunct="0">
              <a:spcBef>
                <a:spcPct val="0"/>
              </a:spcBef>
              <a:spcAft>
                <a:spcPct val="0"/>
              </a:spcAft>
              <a:defRPr/>
            </a:pPr>
            <a:r>
              <a:rPr lang="en-US" sz="4400" b="1" dirty="0">
                <a:solidFill>
                  <a:prstClr val="white"/>
                </a:solidFill>
                <a:latin typeface="Gill Sans MT" panose="020B0502020104020203" pitchFamily="34" charset="0"/>
              </a:rPr>
              <a:t>Cost Principles for Federal Awards</a:t>
            </a:r>
          </a:p>
          <a:p>
            <a:pPr algn="ctr" defTabSz="457200" eaLnBrk="0" fontAlgn="base" hangingPunct="0">
              <a:spcBef>
                <a:spcPct val="0"/>
              </a:spcBef>
              <a:spcAft>
                <a:spcPct val="0"/>
              </a:spcAft>
              <a:defRPr/>
            </a:pPr>
            <a:r>
              <a:rPr lang="en-US" sz="4400" b="1" dirty="0">
                <a:solidFill>
                  <a:schemeClr val="bg1"/>
                </a:solidFill>
                <a:latin typeface="Gill Sans MT" panose="020B0502020104020203" pitchFamily="34" charset="0"/>
              </a:rPr>
              <a:t>Indirect Cost Recovery</a:t>
            </a:r>
          </a:p>
          <a:p>
            <a:pPr algn="ctr" defTabSz="457200" eaLnBrk="0" fontAlgn="base" hangingPunct="0">
              <a:spcBef>
                <a:spcPct val="0"/>
              </a:spcBef>
              <a:spcAft>
                <a:spcPct val="0"/>
              </a:spcAft>
              <a:defRPr/>
            </a:pPr>
            <a:endParaRPr lang="en-US" sz="2800" b="1" i="1" dirty="0">
              <a:solidFill>
                <a:schemeClr val="bg1"/>
              </a:solidFill>
              <a:latin typeface="Gill Sans MT" panose="020B0502020104020203" pitchFamily="34" charset="0"/>
            </a:endParaRPr>
          </a:p>
          <a:p>
            <a:pPr algn="ctr"/>
            <a:r>
              <a:rPr lang="en-US" sz="2800" dirty="0">
                <a:solidFill>
                  <a:schemeClr val="bg2"/>
                </a:solidFill>
                <a:latin typeface="Gill Sans Nova" panose="020B0602020104020203" pitchFamily="34" charset="0"/>
              </a:rPr>
              <a:t>Paul Webster, Director</a:t>
            </a:r>
          </a:p>
          <a:p>
            <a:pPr algn="ctr"/>
            <a:r>
              <a:rPr lang="en-US" sz="2800" dirty="0">
                <a:solidFill>
                  <a:schemeClr val="bg2"/>
                </a:solidFill>
                <a:latin typeface="Gill Sans Nova" panose="020B0602020104020203" pitchFamily="34" charset="0"/>
              </a:rPr>
              <a:t>Stephen Kim, Financial Analyst</a:t>
            </a:r>
          </a:p>
          <a:p>
            <a:pPr algn="ctr" defTabSz="457200" eaLnBrk="0" fontAlgn="base" hangingPunct="0">
              <a:spcBef>
                <a:spcPct val="0"/>
              </a:spcBef>
              <a:spcAft>
                <a:spcPct val="0"/>
              </a:spcAft>
              <a:defRPr/>
            </a:pPr>
            <a:r>
              <a:rPr lang="en-US" sz="2400" b="1" i="1" dirty="0">
                <a:solidFill>
                  <a:schemeClr val="bg1"/>
                </a:solidFill>
                <a:latin typeface="Gill Sans Nova" panose="020B0602020104020203" pitchFamily="34" charset="0"/>
              </a:rPr>
              <a:t>Financial Management Division/Office of Block Grant Assistance</a:t>
            </a:r>
          </a:p>
          <a:p>
            <a:pPr algn="ctr" defTabSz="457200" eaLnBrk="0" fontAlgn="base" hangingPunct="0">
              <a:spcBef>
                <a:spcPct val="0"/>
              </a:spcBef>
              <a:spcAft>
                <a:spcPct val="0"/>
              </a:spcAft>
              <a:defRPr/>
            </a:pPr>
            <a:r>
              <a:rPr lang="en-US" sz="2400" b="1" i="1" dirty="0">
                <a:solidFill>
                  <a:schemeClr val="bg1"/>
                </a:solidFill>
                <a:latin typeface="Gill Sans Nova" panose="020B0602020104020203" pitchFamily="34" charset="0"/>
              </a:rPr>
              <a:t>Community planning and development</a:t>
            </a:r>
          </a:p>
          <a:p>
            <a:pPr algn="ctr" defTabSz="457200" eaLnBrk="0" fontAlgn="base" hangingPunct="0">
              <a:spcBef>
                <a:spcPct val="0"/>
              </a:spcBef>
              <a:spcAft>
                <a:spcPct val="0"/>
              </a:spcAft>
              <a:defRPr/>
            </a:pPr>
            <a:r>
              <a:rPr lang="en-US" sz="2400" b="1" i="1" dirty="0">
                <a:solidFill>
                  <a:schemeClr val="bg1"/>
                </a:solidFill>
                <a:latin typeface="Gill Sans Nova" panose="020B0602020104020203" pitchFamily="34" charset="0"/>
              </a:rPr>
              <a:t>U.S. Department of</a:t>
            </a:r>
          </a:p>
          <a:p>
            <a:pPr algn="ctr" defTabSz="457200" eaLnBrk="0" fontAlgn="base" hangingPunct="0">
              <a:spcBef>
                <a:spcPct val="0"/>
              </a:spcBef>
              <a:spcAft>
                <a:spcPct val="0"/>
              </a:spcAft>
              <a:defRPr/>
            </a:pPr>
            <a:r>
              <a:rPr lang="en-US" sz="2400" b="1" i="1" dirty="0">
                <a:solidFill>
                  <a:schemeClr val="bg1"/>
                </a:solidFill>
                <a:latin typeface="Gill Sans Nova" panose="020B0602020104020203" pitchFamily="34" charset="0"/>
              </a:rPr>
              <a:t>Housing and Urban Development</a:t>
            </a:r>
          </a:p>
          <a:p>
            <a:pPr algn="ctr" defTabSz="457200" eaLnBrk="0" fontAlgn="base" hangingPunct="0">
              <a:spcBef>
                <a:spcPct val="0"/>
              </a:spcBef>
              <a:spcAft>
                <a:spcPct val="0"/>
              </a:spcAft>
              <a:defRPr/>
            </a:pPr>
            <a:endParaRPr lang="en-US" sz="4400" b="1" dirty="0">
              <a:solidFill>
                <a:prstClr val="white"/>
              </a:solidFill>
            </a:endParaRPr>
          </a:p>
        </p:txBody>
      </p:sp>
      <p:sp>
        <p:nvSpPr>
          <p:cNvPr id="2" name="Slide Number Placeholder 1"/>
          <p:cNvSpPr>
            <a:spLocks noGrp="1"/>
          </p:cNvSpPr>
          <p:nvPr>
            <p:ph type="sldNum" sz="quarter" idx="10"/>
          </p:nvPr>
        </p:nvSpPr>
        <p:spPr/>
        <p:txBody>
          <a:bodyPr/>
          <a:lstStyle/>
          <a:p>
            <a:pPr>
              <a:defRPr/>
            </a:pPr>
            <a:r>
              <a:rPr lang="en-US">
                <a:solidFill>
                  <a:prstClr val="white"/>
                </a:solidFill>
                <a:latin typeface="Calibri"/>
              </a:rPr>
              <a:t>Slide </a:t>
            </a:r>
            <a:fld id="{172E1125-B056-45A6-A3EC-D3E4BEFF6A0A}" type="slidenum">
              <a:rPr lang="en-US" smtClean="0">
                <a:solidFill>
                  <a:prstClr val="white"/>
                </a:solidFill>
                <a:latin typeface="Calibri"/>
              </a:rPr>
              <a:pPr>
                <a:defRPr/>
              </a:pPr>
              <a:t>1</a:t>
            </a:fld>
            <a:endParaRPr lang="en-US" dirty="0">
              <a:solidFill>
                <a:prstClr val="white"/>
              </a:solidFill>
              <a:latin typeface="Calibri"/>
            </a:endParaRPr>
          </a:p>
        </p:txBody>
      </p:sp>
    </p:spTree>
    <p:extLst>
      <p:ext uri="{BB962C8B-B14F-4D97-AF65-F5344CB8AC3E}">
        <p14:creationId xmlns:p14="http://schemas.microsoft.com/office/powerpoint/2010/main" val="417629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1804168"/>
            <a:ext cx="9144000" cy="1987068"/>
          </a:xfrm>
        </p:spPr>
        <p:txBody>
          <a:bodyPr>
            <a:noAutofit/>
          </a:bodyPr>
          <a:lstStyle/>
          <a:p>
            <a:r>
              <a:rPr lang="en-US" sz="6400" b="1" dirty="0">
                <a:solidFill>
                  <a:schemeClr val="bg1"/>
                </a:solidFill>
                <a:latin typeface="Gill Sans MT" panose="020B0502020104020203" pitchFamily="34" charset="0"/>
              </a:rPr>
              <a:t>Classification of Costs</a:t>
            </a:r>
            <a:br>
              <a:rPr lang="en-US" sz="6400" b="1" dirty="0">
                <a:solidFill>
                  <a:schemeClr val="bg1"/>
                </a:solidFill>
                <a:latin typeface="Gill Sans MT" panose="020B0502020104020203" pitchFamily="34" charset="0"/>
              </a:rPr>
            </a:br>
            <a:r>
              <a:rPr lang="en-US" sz="4800" b="1" dirty="0">
                <a:solidFill>
                  <a:schemeClr val="bg1"/>
                </a:solidFill>
                <a:latin typeface="Gill Sans MT" panose="020B0502020104020203" pitchFamily="34" charset="0"/>
              </a:rPr>
              <a:t>(Direct vs Indirect)</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C429914-5B4B-4609-8F8F-AAF0A30AC70D}"/>
              </a:ext>
            </a:extLst>
          </p:cNvPr>
          <p:cNvSpPr txBox="1"/>
          <p:nvPr/>
        </p:nvSpPr>
        <p:spPr>
          <a:xfrm>
            <a:off x="526211" y="5046288"/>
            <a:ext cx="32004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ill Sans Nova" panose="020B0602020104020203" pitchFamily="34" charset="0"/>
                <a:cs typeface="Times New Roman" panose="02020603050405020304" pitchFamily="18" charset="0"/>
              </a:rPr>
              <a:t>+</a:t>
            </a:r>
            <a:r>
              <a:rPr kumimoji="0" lang="en-US" sz="18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Allowable </a:t>
            </a:r>
            <a:r>
              <a:rPr lang="en-US" dirty="0">
                <a:solidFill>
                  <a:schemeClr val="bg1"/>
                </a:solidFill>
                <a:latin typeface="Gill Sans Nova" panose="020B0602020104020203" pitchFamily="34" charset="0"/>
                <a:cs typeface="Times New Roman" panose="02020603050405020304" pitchFamily="18" charset="0"/>
              </a:rPr>
              <a:t>Direct</a:t>
            </a:r>
            <a:r>
              <a:rPr kumimoji="0" lang="en-US" sz="180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t>
            </a:r>
            <a:r>
              <a:rPr lang="en-US" dirty="0">
                <a:solidFill>
                  <a:schemeClr val="bg1"/>
                </a:solidFill>
                <a:latin typeface="Gill Sans Nova" panose="020B0602020104020203" pitchFamily="34" charset="0"/>
                <a:cs typeface="Times New Roman" panose="02020603050405020304" pitchFamily="18" charset="0"/>
              </a:rPr>
              <a:t>Costs</a:t>
            </a:r>
            <a:r>
              <a:rPr kumimoji="0" lang="en-US" sz="180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a:t>
            </a:r>
            <a:r>
              <a:rPr kumimoji="0" lang="en-US" sz="18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t>
            </a:r>
            <a:r>
              <a:rPr lang="en-US" dirty="0">
                <a:solidFill>
                  <a:schemeClr val="bg1"/>
                </a:solidFill>
                <a:latin typeface="Gill Sans Nova" panose="020B0602020104020203" pitchFamily="34" charset="0"/>
                <a:cs typeface="Times New Roman" panose="02020603050405020304" pitchFamily="18" charset="0"/>
              </a:rPr>
              <a:t>Allocable</a:t>
            </a:r>
            <a:r>
              <a:rPr kumimoji="0" lang="en-US" sz="18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t>
            </a:r>
            <a:r>
              <a:rPr kumimoji="0" lang="en-US" sz="180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Indirect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t>
            </a:r>
            <a:r>
              <a:rPr kumimoji="0" lang="en-US" sz="1800" b="0" i="0" u="sng"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Applicable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TOTAL Costs of a Federal Award</a:t>
            </a:r>
          </a:p>
        </p:txBody>
      </p:sp>
      <p:graphicFrame>
        <p:nvGraphicFramePr>
          <p:cNvPr id="3" name="Diagram 2">
            <a:extLst>
              <a:ext uri="{FF2B5EF4-FFF2-40B4-BE49-F238E27FC236}">
                <a16:creationId xmlns:a16="http://schemas.microsoft.com/office/drawing/2014/main" id="{1C1CF66B-BF3C-875D-8C61-2921B03D1211}"/>
              </a:ext>
            </a:extLst>
          </p:cNvPr>
          <p:cNvGraphicFramePr/>
          <p:nvPr>
            <p:extLst>
              <p:ext uri="{D42A27DB-BD31-4B8C-83A1-F6EECF244321}">
                <p14:modId xmlns:p14="http://schemas.microsoft.com/office/powerpoint/2010/main" val="3990195842"/>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39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000" b="1" dirty="0">
                <a:solidFill>
                  <a:schemeClr val="bg1"/>
                </a:solidFill>
                <a:latin typeface="Gill Sans MT" panose="020B0502020104020203" pitchFamily="34" charset="0"/>
              </a:rPr>
              <a:t>Some Background on Cost Classification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99410" y="2123950"/>
            <a:ext cx="10622030" cy="2610099"/>
          </a:xfrm>
        </p:spPr>
        <p:txBody>
          <a:bodyPr>
            <a:noAutofit/>
          </a:bodyPr>
          <a:lstStyle/>
          <a:p>
            <a:pPr marL="571500" indent="-571500" algn="l">
              <a:buFont typeface="Arial" panose="020B0604020202020204" pitchFamily="34" charset="0"/>
              <a:buChar char="•"/>
            </a:pPr>
            <a:r>
              <a:rPr lang="en-US" sz="3200" dirty="0">
                <a:solidFill>
                  <a:schemeClr val="bg1"/>
                </a:solidFill>
                <a:latin typeface="Gill Sans Nova" panose="020B0602020104020203" pitchFamily="34" charset="0"/>
              </a:rPr>
              <a:t>Costs can be classified in various ways, depending on the purpose.</a:t>
            </a:r>
          </a:p>
          <a:p>
            <a:pPr marL="571500" indent="-571500" algn="l">
              <a:buFont typeface="Arial" panose="020B0604020202020204" pitchFamily="34" charset="0"/>
              <a:buChar char="•"/>
            </a:pPr>
            <a:r>
              <a:rPr lang="en-US" sz="3200" dirty="0">
                <a:solidFill>
                  <a:schemeClr val="bg1"/>
                </a:solidFill>
                <a:latin typeface="Gill Sans Nova" panose="020B0602020104020203" pitchFamily="34" charset="0"/>
              </a:rPr>
              <a:t>Economists and accountants often find it useful to establish binary classifications of costs.</a:t>
            </a:r>
          </a:p>
          <a:p>
            <a:pPr marL="571500" indent="-571500" algn="l">
              <a:buFont typeface="Arial" panose="020B0604020202020204" pitchFamily="34" charset="0"/>
              <a:buChar char="•"/>
            </a:pPr>
            <a:r>
              <a:rPr lang="en-US" sz="3200" dirty="0">
                <a:solidFill>
                  <a:schemeClr val="bg1"/>
                </a:solidFill>
                <a:latin typeface="Gill Sans Nova" panose="020B0602020104020203" pitchFamily="34" charset="0"/>
              </a:rPr>
              <a:t>Under such classifications, costs are included in one category or the other (e.g., either direct or indirect).</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29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Cost Classification Examples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66060" y="3429000"/>
            <a:ext cx="8755380" cy="1703070"/>
          </a:xfrm>
        </p:spPr>
        <p:txBody>
          <a:bodyPr/>
          <a:lstStyle/>
          <a:p>
            <a:pPr algn="l"/>
            <a:endParaRPr lang="en-US" sz="3200" dirty="0"/>
          </a:p>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0A967233-9886-43F3-BDF4-F45BCC3CDE26}"/>
                  </a:ext>
                </a:extLst>
              </p14:cNvPr>
              <p14:cNvContentPartPr/>
              <p14:nvPr/>
            </p14:nvContentPartPr>
            <p14:xfrm>
              <a:off x="1520413" y="2188096"/>
              <a:ext cx="360" cy="360"/>
            </p14:xfrm>
          </p:contentPart>
        </mc:Choice>
        <mc:Fallback xmlns="">
          <p:pic>
            <p:nvPicPr>
              <p:cNvPr id="17" name="Ink 16">
                <a:extLst>
                  <a:ext uri="{FF2B5EF4-FFF2-40B4-BE49-F238E27FC236}">
                    <a16:creationId xmlns:a16="http://schemas.microsoft.com/office/drawing/2014/main" id="{0A967233-9886-43F3-BDF4-F45BCC3CDE26}"/>
                  </a:ext>
                </a:extLst>
              </p:cNvPr>
              <p:cNvPicPr/>
              <p:nvPr/>
            </p:nvPicPr>
            <p:blipFill>
              <a:blip r:embed="rId5"/>
              <a:stretch>
                <a:fillRect/>
              </a:stretch>
            </p:blipFill>
            <p:spPr>
              <a:xfrm>
                <a:off x="1511413" y="2179456"/>
                <a:ext cx="18000" cy="18000"/>
              </a:xfrm>
              <a:prstGeom prst="rect">
                <a:avLst/>
              </a:prstGeom>
            </p:spPr>
          </p:pic>
        </mc:Fallback>
      </mc:AlternateContent>
      <p:pic>
        <p:nvPicPr>
          <p:cNvPr id="5" name="Picture 4">
            <a:extLst>
              <a:ext uri="{FF2B5EF4-FFF2-40B4-BE49-F238E27FC236}">
                <a16:creationId xmlns:a16="http://schemas.microsoft.com/office/drawing/2014/main" id="{16FDE292-F7CF-44AA-A85A-8179AC705E37}"/>
              </a:ext>
            </a:extLst>
          </p:cNvPr>
          <p:cNvPicPr>
            <a:picLocks noChangeAspect="1"/>
          </p:cNvPicPr>
          <p:nvPr/>
        </p:nvPicPr>
        <p:blipFill>
          <a:blip r:embed="rId6"/>
          <a:stretch>
            <a:fillRect/>
          </a:stretch>
        </p:blipFill>
        <p:spPr>
          <a:xfrm>
            <a:off x="990157" y="1938399"/>
            <a:ext cx="10211685" cy="2981202"/>
          </a:xfrm>
          <a:prstGeom prst="rect">
            <a:avLst/>
          </a:prstGeom>
        </p:spPr>
      </p:pic>
      <p:sp>
        <p:nvSpPr>
          <p:cNvPr id="4" name="Rectangle: Rounded Corners 3">
            <a:extLst>
              <a:ext uri="{FF2B5EF4-FFF2-40B4-BE49-F238E27FC236}">
                <a16:creationId xmlns:a16="http://schemas.microsoft.com/office/drawing/2014/main" id="{D05AE3CB-B02A-4960-B704-68E9A0D01F79}"/>
              </a:ext>
            </a:extLst>
          </p:cNvPr>
          <p:cNvSpPr/>
          <p:nvPr/>
        </p:nvSpPr>
        <p:spPr>
          <a:xfrm>
            <a:off x="892988" y="2832063"/>
            <a:ext cx="2574846" cy="2521521"/>
          </a:xfrm>
          <a:prstGeom prst="roundRect">
            <a:avLst/>
          </a:prstGeom>
          <a:noFill/>
          <a:ln w="952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00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ea typeface="+mn-ea"/>
                <a:cs typeface="Times New Roman" panose="02020603050405020304" pitchFamily="18" charset="0"/>
              </a:rPr>
              <a:t>Allocable</a:t>
            </a:r>
            <a:r>
              <a:rPr lang="en-US" sz="4400" b="1" dirty="0">
                <a:solidFill>
                  <a:schemeClr val="bg1"/>
                </a:solidFill>
                <a:latin typeface="Gill Sans MT" panose="020B0502020104020203" pitchFamily="34" charset="0"/>
              </a:rPr>
              <a:t> </a:t>
            </a:r>
            <a:r>
              <a:rPr lang="en-US" sz="4400" b="1" dirty="0">
                <a:solidFill>
                  <a:schemeClr val="bg1"/>
                </a:solidFill>
                <a:latin typeface="Gill Sans MT" panose="020B0502020104020203" pitchFamily="34" charset="0"/>
                <a:ea typeface="+mn-ea"/>
                <a:cs typeface="Times New Roman" panose="02020603050405020304" pitchFamily="18" charset="0"/>
              </a:rPr>
              <a:t>Costs</a:t>
            </a:r>
            <a:r>
              <a:rPr lang="en-US" sz="4400" b="1" dirty="0">
                <a:solidFill>
                  <a:schemeClr val="bg1"/>
                </a:solidFill>
                <a:latin typeface="Gill Sans MT" panose="020B0502020104020203" pitchFamily="34" charset="0"/>
              </a:rPr>
              <a:t> (§200.405)</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lnSpcReduction="10000"/>
          </a:bodyPr>
          <a:lstStyle/>
          <a:p>
            <a:pPr algn="l"/>
            <a:r>
              <a:rPr lang="en-US" sz="2800" dirty="0">
                <a:solidFill>
                  <a:schemeClr val="bg1"/>
                </a:solidFill>
                <a:latin typeface="Gill Sans Nova" panose="020B0602020104020203" pitchFamily="34" charset="0"/>
                <a:cs typeface="Times New Roman" panose="02020603050405020304" pitchFamily="18" charset="0"/>
              </a:rPr>
              <a:t>A cost is allocable to a particular Federal award or other cost    objective if it: </a:t>
            </a:r>
          </a:p>
          <a:p>
            <a:pPr marL="457200" indent="-457200" algn="l">
              <a:buFont typeface="Arial" panose="020B0604020202020204" pitchFamily="34" charset="0"/>
              <a:buChar char="•"/>
            </a:pPr>
            <a:r>
              <a:rPr lang="en-US" sz="2800" dirty="0">
                <a:solidFill>
                  <a:schemeClr val="bg1"/>
                </a:solidFill>
                <a:latin typeface="Gill Sans Nova" panose="020B0602020104020203" pitchFamily="34" charset="0"/>
                <a:cs typeface="Times New Roman" panose="02020603050405020304" pitchFamily="18" charset="0"/>
              </a:rPr>
              <a:t>Is incurred specifically for the Federal award.</a:t>
            </a:r>
          </a:p>
          <a:p>
            <a:pPr marL="457200" indent="-457200" algn="l">
              <a:buFont typeface="Arial" panose="020B0604020202020204" pitchFamily="34" charset="0"/>
              <a:buChar char="•"/>
            </a:pPr>
            <a:r>
              <a:rPr lang="en-US" sz="2800" dirty="0">
                <a:solidFill>
                  <a:schemeClr val="bg1"/>
                </a:solidFill>
                <a:latin typeface="Gill Sans Nova" panose="020B0602020104020203" pitchFamily="34" charset="0"/>
                <a:cs typeface="Times New Roman" panose="02020603050405020304" pitchFamily="18" charset="0"/>
              </a:rPr>
              <a:t>Benefits both the federal award and other work of the non-Federal entity and is assignable in part to the Federal award in accordance with the Cost Principles in 2 CFR 200, Subpart E.</a:t>
            </a:r>
          </a:p>
          <a:p>
            <a:pPr marL="457200" indent="-457200" algn="l">
              <a:buFont typeface="Arial" panose="020B0604020202020204" pitchFamily="34" charset="0"/>
              <a:buChar char="•"/>
            </a:pPr>
            <a:r>
              <a:rPr lang="en-US" sz="2800" dirty="0">
                <a:solidFill>
                  <a:schemeClr val="bg1"/>
                </a:solidFill>
                <a:latin typeface="Gill Sans Nova" panose="020B0602020104020203" pitchFamily="34" charset="0"/>
                <a:cs typeface="Times New Roman" panose="02020603050405020304" pitchFamily="18" charset="0"/>
              </a:rPr>
              <a:t>Is necessary to the overall operation of the non-Federal entity.</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FC753B1-E758-45D1-B5F6-C1AE78DA0335}"/>
              </a:ext>
            </a:extLst>
          </p:cNvPr>
          <p:cNvSpPr txBox="1"/>
          <p:nvPr/>
        </p:nvSpPr>
        <p:spPr>
          <a:xfrm>
            <a:off x="121284" y="5613131"/>
            <a:ext cx="3190876" cy="1107996"/>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Allowable Direct Costs </a:t>
            </a:r>
          </a:p>
          <a:p>
            <a:pPr marL="0" indent="0">
              <a:buNone/>
            </a:pPr>
            <a:r>
              <a:rPr lang="en-US" sz="1600" dirty="0">
                <a:latin typeface="Gill Sans Nova" panose="020B0602020104020203" pitchFamily="34" charset="0"/>
                <a:cs typeface="Times New Roman" panose="02020603050405020304" pitchFamily="18" charset="0"/>
              </a:rPr>
              <a:t>+ Allocable 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spTree>
    <p:extLst>
      <p:ext uri="{BB962C8B-B14F-4D97-AF65-F5344CB8AC3E}">
        <p14:creationId xmlns:p14="http://schemas.microsoft.com/office/powerpoint/2010/main" val="43149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solidFill>
                  <a:schemeClr val="bg1"/>
                </a:solidFill>
                <a:latin typeface="Gill Sans MT" panose="020B0502020104020203" pitchFamily="34" charset="0"/>
              </a:rPr>
              <a:t>Applicable Credits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325880" y="2080260"/>
            <a:ext cx="5623560" cy="3051810"/>
          </a:xfrm>
        </p:spPr>
        <p:txBody>
          <a:bodyPr>
            <a:normAutofit fontScale="62500" lnSpcReduction="20000"/>
          </a:bodyPr>
          <a:lstStyle/>
          <a:p>
            <a:pPr algn="l"/>
            <a:r>
              <a:rPr lang="en-US" sz="3200" b="1" dirty="0">
                <a:solidFill>
                  <a:schemeClr val="bg1"/>
                </a:solidFill>
                <a:latin typeface="Gill Sans Nova" panose="020B0602020104020203" pitchFamily="34" charset="0"/>
              </a:rPr>
              <a:t>Definition</a:t>
            </a:r>
          </a:p>
          <a:p>
            <a:pPr algn="l"/>
            <a:r>
              <a:rPr lang="en-US" sz="3200" dirty="0">
                <a:solidFill>
                  <a:schemeClr val="bg1"/>
                </a:solidFill>
                <a:latin typeface="Gill Sans Nova" panose="020B0602020104020203" pitchFamily="34" charset="0"/>
              </a:rPr>
              <a:t>§ 200.406 </a:t>
            </a:r>
          </a:p>
          <a:p>
            <a:pPr algn="l"/>
            <a:r>
              <a:rPr lang="en-US" sz="3200" dirty="0">
                <a:solidFill>
                  <a:schemeClr val="bg1"/>
                </a:solidFill>
                <a:latin typeface="Gill Sans Nova" panose="020B0602020104020203" pitchFamily="34" charset="0"/>
              </a:rPr>
              <a:t>Applicable credits refer to those receipts or reduction-of-expenditure-type transactions that offset or reduce expense items allocable to the Federal award as direct or indirect (F&amp;A) costs. </a:t>
            </a:r>
          </a:p>
          <a:p>
            <a:pPr algn="l"/>
            <a:r>
              <a:rPr lang="en-US" sz="3200" dirty="0">
                <a:solidFill>
                  <a:schemeClr val="bg1"/>
                </a:solidFill>
                <a:latin typeface="Gill Sans Nova" panose="020B0602020104020203" pitchFamily="34" charset="0"/>
              </a:rPr>
              <a:t>To the extent that such credits accruing to or received by the non-Federal entity relate to allowable costs, they must be credited to the Federal award either as a cost reduction or cash refund, as appropriate.</a:t>
            </a:r>
          </a:p>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326572"/>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E6AFD7-EE0E-4E8D-A41C-C26A96F5853C}"/>
              </a:ext>
            </a:extLst>
          </p:cNvPr>
          <p:cNvSpPr txBox="1"/>
          <p:nvPr/>
        </p:nvSpPr>
        <p:spPr>
          <a:xfrm>
            <a:off x="121284" y="5613131"/>
            <a:ext cx="3190876" cy="1107996"/>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Allowable Direct Costs </a:t>
            </a:r>
          </a:p>
          <a:p>
            <a:pPr marL="0" indent="0">
              <a:buNone/>
            </a:pPr>
            <a:r>
              <a:rPr lang="en-US" sz="1600" dirty="0">
                <a:latin typeface="Gill Sans Nova" panose="020B0602020104020203" pitchFamily="34" charset="0"/>
                <a:cs typeface="Times New Roman" panose="02020603050405020304" pitchFamily="18" charset="0"/>
              </a:rPr>
              <a:t>+ Allocable 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sp>
        <p:nvSpPr>
          <p:cNvPr id="4" name="TextBox 3">
            <a:extLst>
              <a:ext uri="{FF2B5EF4-FFF2-40B4-BE49-F238E27FC236}">
                <a16:creationId xmlns:a16="http://schemas.microsoft.com/office/drawing/2014/main" id="{02F596EB-B34F-4ECB-88A8-4C25AE32DCCB}"/>
              </a:ext>
            </a:extLst>
          </p:cNvPr>
          <p:cNvSpPr txBox="1"/>
          <p:nvPr/>
        </p:nvSpPr>
        <p:spPr>
          <a:xfrm>
            <a:off x="7435459" y="1999841"/>
            <a:ext cx="3646197" cy="2862322"/>
          </a:xfrm>
          <a:prstGeom prst="rect">
            <a:avLst/>
          </a:prstGeom>
          <a:noFill/>
        </p:spPr>
        <p:txBody>
          <a:bodyPr wrap="square" rtlCol="0">
            <a:spAutoFit/>
          </a:bodyPr>
          <a:lstStyle/>
          <a:p>
            <a:r>
              <a:rPr lang="en-US" sz="2000" b="1" dirty="0">
                <a:solidFill>
                  <a:schemeClr val="bg1"/>
                </a:solidFill>
                <a:latin typeface="Gill Sans Nova" panose="020B0602020104020203" pitchFamily="34" charset="0"/>
              </a:rPr>
              <a:t>Examples </a:t>
            </a:r>
          </a:p>
          <a:p>
            <a:endParaRPr lang="en-US" sz="2000" b="1" dirty="0">
              <a:solidFill>
                <a:schemeClr val="bg1"/>
              </a:solidFill>
              <a:latin typeface="Gill Sans Nova" panose="020B0602020104020203" pitchFamily="34" charset="0"/>
            </a:endParaRPr>
          </a:p>
          <a:p>
            <a:pPr marL="285750" indent="-285750">
              <a:buFont typeface="Wingdings" panose="05000000000000000000" pitchFamily="2" charset="2"/>
              <a:buChar char="ü"/>
            </a:pPr>
            <a:r>
              <a:rPr lang="en-US" sz="2000" dirty="0">
                <a:solidFill>
                  <a:schemeClr val="bg1"/>
                </a:solidFill>
                <a:latin typeface="Gill Sans Nova" panose="020B0602020104020203" pitchFamily="34" charset="0"/>
              </a:rPr>
              <a:t>Purchase discounts</a:t>
            </a:r>
          </a:p>
          <a:p>
            <a:pPr marL="285750" indent="-285750">
              <a:buFont typeface="Wingdings" panose="05000000000000000000" pitchFamily="2" charset="2"/>
              <a:buChar char="ü"/>
            </a:pPr>
            <a:r>
              <a:rPr lang="en-US" sz="2000" dirty="0">
                <a:solidFill>
                  <a:schemeClr val="bg1"/>
                </a:solidFill>
                <a:latin typeface="Gill Sans Nova" panose="020B0602020104020203" pitchFamily="34" charset="0"/>
              </a:rPr>
              <a:t>Rebates or allowances recoveries or indemnities on losses</a:t>
            </a:r>
          </a:p>
          <a:p>
            <a:pPr marL="285750" indent="-285750">
              <a:buFont typeface="Wingdings" panose="05000000000000000000" pitchFamily="2" charset="2"/>
              <a:buChar char="ü"/>
            </a:pPr>
            <a:r>
              <a:rPr lang="en-US" sz="2000" dirty="0">
                <a:solidFill>
                  <a:schemeClr val="bg1"/>
                </a:solidFill>
                <a:latin typeface="Gill Sans Nova" panose="020B0602020104020203" pitchFamily="34" charset="0"/>
              </a:rPr>
              <a:t>Insurance refunds or rebates </a:t>
            </a:r>
          </a:p>
          <a:p>
            <a:pPr marL="285750" indent="-285750">
              <a:buFont typeface="Wingdings" panose="05000000000000000000" pitchFamily="2" charset="2"/>
              <a:buChar char="ü"/>
            </a:pPr>
            <a:r>
              <a:rPr lang="en-US" sz="2000" dirty="0">
                <a:solidFill>
                  <a:schemeClr val="bg1"/>
                </a:solidFill>
                <a:latin typeface="Gill Sans Nova" panose="020B0602020104020203" pitchFamily="34" charset="0"/>
              </a:rPr>
              <a:t>Adjustments of overpayments or erroneous charges</a:t>
            </a:r>
          </a:p>
        </p:txBody>
      </p:sp>
      <p:sp>
        <p:nvSpPr>
          <p:cNvPr id="7" name="Rectangle: Rounded Corners 6">
            <a:extLst>
              <a:ext uri="{FF2B5EF4-FFF2-40B4-BE49-F238E27FC236}">
                <a16:creationId xmlns:a16="http://schemas.microsoft.com/office/drawing/2014/main" id="{38FC282D-041D-4F6E-9372-C8C2A01E7A5F}"/>
              </a:ext>
            </a:extLst>
          </p:cNvPr>
          <p:cNvSpPr/>
          <p:nvPr/>
        </p:nvSpPr>
        <p:spPr>
          <a:xfrm flipH="1">
            <a:off x="7227022" y="1691639"/>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BEBF3727-DA52-41B4-A7A3-BDA4B06D6858}"/>
              </a:ext>
            </a:extLst>
          </p:cNvPr>
          <p:cNvGraphicFramePr/>
          <p:nvPr>
            <p:extLst>
              <p:ext uri="{D42A27DB-BD31-4B8C-83A1-F6EECF244321}">
                <p14:modId xmlns:p14="http://schemas.microsoft.com/office/powerpoint/2010/main" val="1913208663"/>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741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title"/>
          </p:nvPr>
        </p:nvSpPr>
        <p:spPr/>
        <p:txBody>
          <a:bodyPr>
            <a:normAutofit/>
          </a:bodyPr>
          <a:lstStyle/>
          <a:p>
            <a:pPr algn="ctr"/>
            <a:r>
              <a:rPr lang="en-US" b="1" dirty="0">
                <a:solidFill>
                  <a:schemeClr val="bg1"/>
                </a:solidFill>
                <a:latin typeface="Gill Sans MT" panose="020B0502020104020203" pitchFamily="34" charset="0"/>
              </a:rPr>
              <a:t>Direct Costs </a:t>
            </a:r>
          </a:p>
        </p:txBody>
      </p:sp>
      <p:sp>
        <p:nvSpPr>
          <p:cNvPr id="3" name="Subtitle 2">
            <a:extLst>
              <a:ext uri="{FF2B5EF4-FFF2-40B4-BE49-F238E27FC236}">
                <a16:creationId xmlns:a16="http://schemas.microsoft.com/office/drawing/2014/main" id="{53E40246-DC5F-4B20-92FC-893942E18E4E}"/>
              </a:ext>
            </a:extLst>
          </p:cNvPr>
          <p:cNvSpPr>
            <a:spLocks noGrp="1"/>
          </p:cNvSpPr>
          <p:nvPr>
            <p:ph sz="half" idx="1"/>
          </p:nvPr>
        </p:nvSpPr>
        <p:spPr>
          <a:xfrm>
            <a:off x="838200" y="1825625"/>
            <a:ext cx="5181600" cy="3559175"/>
          </a:xfrm>
        </p:spPr>
        <p:txBody>
          <a:bodyPr>
            <a:normAutofit fontScale="62500" lnSpcReduction="20000"/>
          </a:bodyPr>
          <a:lstStyle/>
          <a:p>
            <a:pPr marL="0" indent="0" algn="l">
              <a:buNone/>
            </a:pPr>
            <a:r>
              <a:rPr lang="en-US" sz="3200" b="1" dirty="0">
                <a:solidFill>
                  <a:schemeClr val="bg1"/>
                </a:solidFill>
                <a:latin typeface="Gill Sans Nova" panose="020B0602020104020203" pitchFamily="34" charset="0"/>
              </a:rPr>
              <a:t>Definition</a:t>
            </a:r>
            <a:endParaRPr lang="en-US" sz="3200" dirty="0">
              <a:solidFill>
                <a:schemeClr val="bg1"/>
              </a:solidFill>
              <a:latin typeface="Gill Sans Nova" panose="020B0602020104020203" pitchFamily="34" charset="0"/>
            </a:endParaRPr>
          </a:p>
          <a:p>
            <a:pPr marL="0" indent="0" algn="l">
              <a:buNone/>
            </a:pPr>
            <a:r>
              <a:rPr lang="en-US" sz="3200" dirty="0">
                <a:solidFill>
                  <a:schemeClr val="bg1"/>
                </a:solidFill>
                <a:latin typeface="Gill Sans Nova" panose="020B0602020104020203" pitchFamily="34" charset="0"/>
              </a:rPr>
              <a:t>§ 200.413 </a:t>
            </a:r>
          </a:p>
          <a:p>
            <a:pPr marL="0" indent="0" algn="l">
              <a:buNone/>
            </a:pPr>
            <a:r>
              <a:rPr lang="en-US" sz="3200" dirty="0">
                <a:solidFill>
                  <a:schemeClr val="bg1"/>
                </a:solidFill>
                <a:latin typeface="Gill Sans Nova" panose="020B0602020104020203" pitchFamily="34" charset="0"/>
              </a:rPr>
              <a:t>Direct costs.(a) General. Direct costs are those costs that can be identified specifically with a particular final cost objective, such as a Federal award, or other internally or externally funded activity, or that can be directly assigned to such activities relatively easily with a high degree of accuracy.</a:t>
            </a:r>
          </a:p>
          <a:p>
            <a:pPr algn="l"/>
            <a:endParaRPr lang="en-US" sz="3200" dirty="0">
              <a:solidFill>
                <a:schemeClr val="bg1"/>
              </a:solidFill>
              <a:latin typeface="Gill Sans Nova" panose="020B0602020104020203" pitchFamily="34" charset="0"/>
            </a:endParaRPr>
          </a:p>
          <a:p>
            <a:pPr marL="0" indent="0" algn="l">
              <a:buNone/>
            </a:pPr>
            <a:r>
              <a:rPr lang="en-US" sz="3200" dirty="0">
                <a:solidFill>
                  <a:schemeClr val="bg1"/>
                </a:solidFill>
                <a:latin typeface="Gill Sans Nova" panose="020B0602020104020203" pitchFamily="34" charset="0"/>
              </a:rPr>
              <a:t>Costs incurred for the same purpose in like circumstances must be treated consistently as either direct or indirect (F&amp;A) costs.</a:t>
            </a:r>
          </a:p>
          <a:p>
            <a:pPr algn="l"/>
            <a:endParaRPr lang="en-US" sz="3200" dirty="0"/>
          </a:p>
          <a:p>
            <a:endParaRPr lang="en-US" dirty="0"/>
          </a:p>
        </p:txBody>
      </p:sp>
      <p:sp>
        <p:nvSpPr>
          <p:cNvPr id="4" name="Content Placeholder 3">
            <a:extLst>
              <a:ext uri="{FF2B5EF4-FFF2-40B4-BE49-F238E27FC236}">
                <a16:creationId xmlns:a16="http://schemas.microsoft.com/office/drawing/2014/main" id="{5BC3AC91-0FB7-49F2-AFFC-EA4725275B0E}"/>
              </a:ext>
            </a:extLst>
          </p:cNvPr>
          <p:cNvSpPr>
            <a:spLocks noGrp="1"/>
          </p:cNvSpPr>
          <p:nvPr>
            <p:ph sz="half" idx="2"/>
          </p:nvPr>
        </p:nvSpPr>
        <p:spPr/>
        <p:txBody>
          <a:bodyPr>
            <a:normAutofit fontScale="62500" lnSpcReduction="20000"/>
          </a:bodyPr>
          <a:lstStyle/>
          <a:p>
            <a:pPr marL="0" indent="0">
              <a:buNone/>
            </a:pPr>
            <a:r>
              <a:rPr lang="en-US" sz="3200" b="1" dirty="0">
                <a:solidFill>
                  <a:schemeClr val="bg1"/>
                </a:solidFill>
                <a:latin typeface="Gill Sans Nova" panose="020B0602020104020203" pitchFamily="34" charset="0"/>
              </a:rPr>
              <a:t>Examples</a:t>
            </a:r>
          </a:p>
          <a:p>
            <a:pPr marL="0" indent="0">
              <a:buNone/>
            </a:pPr>
            <a:endParaRPr lang="en-US" dirty="0">
              <a:solidFill>
                <a:schemeClr val="bg1"/>
              </a:solidFill>
              <a:latin typeface="Gill Sans Nova" panose="020B0602020104020203" pitchFamily="34" charset="0"/>
            </a:endParaRPr>
          </a:p>
          <a:p>
            <a:pPr>
              <a:buFont typeface="Wingdings" panose="05000000000000000000" pitchFamily="2" charset="2"/>
              <a:buChar char="ü"/>
            </a:pPr>
            <a:r>
              <a:rPr lang="en-US" sz="3200" dirty="0">
                <a:solidFill>
                  <a:schemeClr val="bg1"/>
                </a:solidFill>
                <a:latin typeface="Gill Sans Nova" panose="020B0602020104020203" pitchFamily="34" charset="0"/>
              </a:rPr>
              <a:t>Salaries, wages, and related fringe benefits of employees directly performing services related to a specific project or cost objective</a:t>
            </a:r>
          </a:p>
          <a:p>
            <a:pPr>
              <a:buFont typeface="Wingdings" panose="05000000000000000000" pitchFamily="2" charset="2"/>
              <a:buChar char="ü"/>
            </a:pPr>
            <a:r>
              <a:rPr lang="en-US" sz="3200" dirty="0">
                <a:solidFill>
                  <a:schemeClr val="bg1"/>
                </a:solidFill>
                <a:latin typeface="Gill Sans Nova" panose="020B0602020104020203" pitchFamily="34" charset="0"/>
              </a:rPr>
              <a:t>Travel costs incurred in the performance of direct services supported by Federal award</a:t>
            </a:r>
          </a:p>
          <a:p>
            <a:pPr>
              <a:buFont typeface="Wingdings" panose="05000000000000000000" pitchFamily="2" charset="2"/>
              <a:buChar char="ü"/>
            </a:pPr>
            <a:r>
              <a:rPr lang="en-US" sz="3200" dirty="0">
                <a:solidFill>
                  <a:schemeClr val="bg1"/>
                </a:solidFill>
                <a:latin typeface="Gill Sans Nova" panose="020B0602020104020203" pitchFamily="34" charset="0"/>
              </a:rPr>
              <a:t>Equipment and other approved capital expenditures for approved project/activity</a:t>
            </a:r>
          </a:p>
          <a:p>
            <a:endParaRPr lang="en-US" dirty="0"/>
          </a:p>
        </p:txBody>
      </p:sp>
      <p:sp>
        <p:nvSpPr>
          <p:cNvPr id="9" name="Rectangle: Rounded Corners 8">
            <a:extLst>
              <a:ext uri="{FF2B5EF4-FFF2-40B4-BE49-F238E27FC236}">
                <a16:creationId xmlns:a16="http://schemas.microsoft.com/office/drawing/2014/main" id="{133B9D1C-61C2-42D9-AD19-2AD57B494713}"/>
              </a:ext>
            </a:extLst>
          </p:cNvPr>
          <p:cNvSpPr/>
          <p:nvPr/>
        </p:nvSpPr>
        <p:spPr>
          <a:xfrm flipH="1">
            <a:off x="5926542" y="1771340"/>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A79431-72AA-460D-AF66-C263B42C513C}"/>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A433047-4EE2-4FD3-A3C4-30DDD53DD3C8}"/>
              </a:ext>
            </a:extLst>
          </p:cNvPr>
          <p:cNvSpPr txBox="1"/>
          <p:nvPr/>
        </p:nvSpPr>
        <p:spPr>
          <a:xfrm>
            <a:off x="0" y="5741252"/>
            <a:ext cx="3190876" cy="1107996"/>
          </a:xfrm>
          <a:prstGeom prst="rect">
            <a:avLst/>
          </a:prstGeom>
          <a:solidFill>
            <a:schemeClr val="accent1">
              <a:lumMod val="20000"/>
              <a:lumOff val="80000"/>
            </a:schemeClr>
          </a:solidFill>
        </p:spPr>
        <p:txBody>
          <a:bodyPr wrap="square">
            <a:spAutoFit/>
          </a:bodyPr>
          <a:lstStyle/>
          <a:p>
            <a:pPr marL="0" indent="0">
              <a:buNone/>
            </a:pPr>
            <a:r>
              <a:rPr lang="en-US" dirty="0">
                <a:cs typeface="Times New Roman" panose="02020603050405020304" pitchFamily="18" charset="0"/>
              </a:rPr>
              <a:t>+</a:t>
            </a:r>
            <a:r>
              <a:rPr lang="en-US" b="1" dirty="0">
                <a:solidFill>
                  <a:schemeClr val="accent1"/>
                </a:solidFill>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Allowable</a:t>
            </a:r>
            <a:r>
              <a:rPr lang="en-US" sz="1600" b="1" dirty="0">
                <a:solidFill>
                  <a:schemeClr val="accent1"/>
                </a:solidFill>
                <a:latin typeface="Gill Sans Nova" panose="020B0602020104020203" pitchFamily="34" charset="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Direct Costs</a:t>
            </a:r>
            <a:r>
              <a:rPr lang="en-US" sz="1600" u="sng" dirty="0">
                <a:latin typeface="Gill Sans Nova" panose="020B0602020104020203" pitchFamily="34" charset="0"/>
                <a:cs typeface="Times New Roman" panose="02020603050405020304" pitchFamily="18" charset="0"/>
              </a:rPr>
              <a:t> </a:t>
            </a:r>
          </a:p>
          <a:p>
            <a:pPr marL="0" indent="0">
              <a:buNone/>
            </a:pPr>
            <a:r>
              <a:rPr lang="en-US" sz="1600" dirty="0">
                <a:latin typeface="Gill Sans Nova" panose="020B0602020104020203" pitchFamily="34" charset="0"/>
                <a:cs typeface="Times New Roman" panose="02020603050405020304" pitchFamily="18" charset="0"/>
              </a:rPr>
              <a:t>+ Allocable</a:t>
            </a:r>
            <a:r>
              <a:rPr lang="en-US" sz="1600" b="1" dirty="0">
                <a:latin typeface="Gill Sans Nova" panose="020B0602020104020203" pitchFamily="34" charset="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spTree>
    <p:extLst>
      <p:ext uri="{BB962C8B-B14F-4D97-AF65-F5344CB8AC3E}">
        <p14:creationId xmlns:p14="http://schemas.microsoft.com/office/powerpoint/2010/main" val="178880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solidFill>
                  <a:schemeClr val="bg1"/>
                </a:solidFill>
                <a:latin typeface="Gill Sans MT" panose="020B0502020104020203" pitchFamily="34" charset="0"/>
              </a:rPr>
              <a:t>Indirect (F&amp;A) Costs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60400" y="2016759"/>
            <a:ext cx="5831840" cy="4917883"/>
          </a:xfrm>
        </p:spPr>
        <p:txBody>
          <a:bodyPr>
            <a:normAutofit/>
          </a:bodyPr>
          <a:lstStyle/>
          <a:p>
            <a:pPr algn="l"/>
            <a:r>
              <a:rPr lang="en-US" sz="2000" b="1" i="0" dirty="0">
                <a:solidFill>
                  <a:schemeClr val="bg1"/>
                </a:solidFill>
                <a:effectLst/>
                <a:latin typeface="Gill Sans Nova" panose="020B0602020104020203" pitchFamily="34" charset="0"/>
                <a:cs typeface="Times New Roman" panose="02020603050405020304" pitchFamily="18" charset="0"/>
              </a:rPr>
              <a:t>Definitions</a:t>
            </a:r>
          </a:p>
          <a:p>
            <a:pPr algn="l"/>
            <a:r>
              <a:rPr lang="en-US" sz="2000" i="0" dirty="0">
                <a:solidFill>
                  <a:schemeClr val="bg1"/>
                </a:solidFill>
                <a:effectLst/>
                <a:latin typeface="Gill Sans Nova" panose="020B0602020104020203" pitchFamily="34" charset="0"/>
                <a:cs typeface="Times New Roman" panose="02020603050405020304" pitchFamily="18" charset="0"/>
              </a:rPr>
              <a:t>§ 200.414 - </a:t>
            </a:r>
            <a:r>
              <a:rPr lang="en-US" sz="2000" b="0" i="1" dirty="0">
                <a:solidFill>
                  <a:schemeClr val="bg1"/>
                </a:solidFill>
                <a:effectLst/>
                <a:latin typeface="Gill Sans Nova" panose="020B0602020104020203" pitchFamily="34" charset="0"/>
                <a:cs typeface="Times New Roman" panose="02020603050405020304" pitchFamily="18" charset="0"/>
              </a:rPr>
              <a:t>Indirect (F&amp;A) costs</a:t>
            </a:r>
            <a:r>
              <a:rPr lang="en-US" sz="2000" b="0" i="0" dirty="0">
                <a:solidFill>
                  <a:schemeClr val="bg1"/>
                </a:solidFill>
                <a:effectLst/>
                <a:latin typeface="Gill Sans Nova" panose="020B0602020104020203" pitchFamily="34" charset="0"/>
                <a:cs typeface="Times New Roman" panose="02020603050405020304" pitchFamily="18" charset="0"/>
              </a:rPr>
              <a:t> means those costs incurred for </a:t>
            </a:r>
            <a:r>
              <a:rPr lang="en-US" sz="2000" i="0" dirty="0">
                <a:solidFill>
                  <a:schemeClr val="bg1"/>
                </a:solidFill>
                <a:effectLst/>
                <a:latin typeface="Gill Sans Nova" panose="020B0602020104020203" pitchFamily="34" charset="0"/>
                <a:cs typeface="Times New Roman" panose="02020603050405020304" pitchFamily="18" charset="0"/>
              </a:rPr>
              <a:t>a common or joint purpose </a:t>
            </a:r>
            <a:r>
              <a:rPr lang="en-US" sz="2000" b="0" i="0" dirty="0">
                <a:solidFill>
                  <a:schemeClr val="bg1"/>
                </a:solidFill>
                <a:effectLst/>
                <a:latin typeface="Gill Sans Nova" panose="020B0602020104020203" pitchFamily="34" charset="0"/>
                <a:cs typeface="Times New Roman" panose="02020603050405020304" pitchFamily="18" charset="0"/>
              </a:rPr>
              <a:t>benefitting more than one cost objective, and not readily assignable to the cost objectives specifically benefitted, without effort disproportionate to the results achieved. </a:t>
            </a:r>
          </a:p>
          <a:p>
            <a:pPr algn="l"/>
            <a:endParaRPr lang="en-US" sz="2000" b="0" i="0" dirty="0">
              <a:solidFill>
                <a:schemeClr val="bg1"/>
              </a:solidFill>
              <a:effectLst/>
              <a:latin typeface="Gill Sans Nova" panose="020B0602020104020203" pitchFamily="34" charset="0"/>
              <a:cs typeface="Times New Roman" panose="02020603050405020304" pitchFamily="18" charset="0"/>
            </a:endParaRPr>
          </a:p>
          <a:p>
            <a:pPr algn="l"/>
            <a:r>
              <a:rPr lang="en-US" sz="1800" dirty="0">
                <a:solidFill>
                  <a:schemeClr val="bg1"/>
                </a:solidFill>
                <a:latin typeface="Gill Sans Nova" panose="020B0602020104020203" pitchFamily="34" charset="0"/>
                <a:cs typeface="Times New Roman" panose="02020603050405020304" pitchFamily="18" charset="0"/>
              </a:rPr>
              <a:t>Indirect costs can be defined as any costs incurred by a recipient or subrecipient that cannot be </a:t>
            </a:r>
            <a:r>
              <a:rPr lang="en-US" sz="1800" b="1" u="sng" dirty="0">
                <a:solidFill>
                  <a:schemeClr val="bg1"/>
                </a:solidFill>
                <a:latin typeface="Gill Sans Nova" panose="020B0602020104020203" pitchFamily="34" charset="0"/>
                <a:cs typeface="Times New Roman" panose="02020603050405020304" pitchFamily="18" charset="0"/>
              </a:rPr>
              <a:t>traced</a:t>
            </a:r>
            <a:r>
              <a:rPr lang="en-US" sz="1800" dirty="0">
                <a:solidFill>
                  <a:schemeClr val="bg1"/>
                </a:solidFill>
                <a:latin typeface="Gill Sans Nova" panose="020B0602020104020203" pitchFamily="34" charset="0"/>
                <a:cs typeface="Times New Roman" panose="02020603050405020304" pitchFamily="18" charset="0"/>
              </a:rPr>
              <a:t> directly to a cost objective.</a:t>
            </a:r>
          </a:p>
          <a:p>
            <a:pPr algn="l"/>
            <a:endParaRPr lang="en-US" sz="2000" dirty="0"/>
          </a:p>
          <a:p>
            <a:pPr algn="l"/>
            <a:endParaRPr lang="en-US" sz="2000" dirty="0"/>
          </a:p>
          <a:p>
            <a:pPr algn="l"/>
            <a:endParaRPr lang="en-US" sz="2000" dirty="0"/>
          </a:p>
          <a:p>
            <a:endParaRPr lang="en-US" sz="2000" dirty="0"/>
          </a:p>
        </p:txBody>
      </p:sp>
      <p:sp>
        <p:nvSpPr>
          <p:cNvPr id="7" name="Subtitle 2">
            <a:extLst>
              <a:ext uri="{FF2B5EF4-FFF2-40B4-BE49-F238E27FC236}">
                <a16:creationId xmlns:a16="http://schemas.microsoft.com/office/drawing/2014/main" id="{F757C132-C6AF-4583-9CCB-21626E031246}"/>
              </a:ext>
            </a:extLst>
          </p:cNvPr>
          <p:cNvSpPr txBox="1">
            <a:spLocks/>
          </p:cNvSpPr>
          <p:nvPr/>
        </p:nvSpPr>
        <p:spPr>
          <a:xfrm>
            <a:off x="6969760" y="1999188"/>
            <a:ext cx="4561840" cy="28596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bg1"/>
                </a:solidFill>
                <a:latin typeface="Gill Sans Nova" panose="020B0602020104020203" pitchFamily="34" charset="0"/>
              </a:rPr>
              <a:t>Examples</a:t>
            </a:r>
          </a:p>
          <a:p>
            <a:pPr algn="l"/>
            <a:endParaRPr lang="en-US" sz="2000" dirty="0">
              <a:solidFill>
                <a:schemeClr val="bg1"/>
              </a:solidFill>
              <a:latin typeface="Gill Sans Nova" panose="020B0602020104020203" pitchFamily="34" charset="0"/>
            </a:endParaRPr>
          </a:p>
          <a:p>
            <a:pPr marL="457200" indent="-457200" algn="l">
              <a:buFont typeface="Wingdings" panose="05000000000000000000" pitchFamily="2" charset="2"/>
              <a:buChar char="ü"/>
            </a:pPr>
            <a:r>
              <a:rPr lang="en-US" sz="2000" dirty="0">
                <a:solidFill>
                  <a:schemeClr val="bg1"/>
                </a:solidFill>
                <a:latin typeface="Gill Sans Nova" panose="020B0602020104020203" pitchFamily="34" charset="0"/>
              </a:rPr>
              <a:t>General and Administrative salaries and wages</a:t>
            </a:r>
          </a:p>
          <a:p>
            <a:pPr marL="457200" indent="-457200" algn="l">
              <a:buFont typeface="Wingdings" panose="05000000000000000000" pitchFamily="2" charset="2"/>
              <a:buChar char="ü"/>
            </a:pPr>
            <a:r>
              <a:rPr lang="en-US" sz="2000" dirty="0">
                <a:solidFill>
                  <a:schemeClr val="bg1"/>
                </a:solidFill>
                <a:latin typeface="Gill Sans Nova" panose="020B0602020104020203" pitchFamily="34" charset="0"/>
              </a:rPr>
              <a:t>Office building security services</a:t>
            </a:r>
          </a:p>
          <a:p>
            <a:pPr marL="457200" indent="-457200" algn="l">
              <a:buFont typeface="Wingdings" panose="05000000000000000000" pitchFamily="2" charset="2"/>
              <a:buChar char="ü"/>
            </a:pPr>
            <a:r>
              <a:rPr lang="en-US" sz="2000" dirty="0">
                <a:solidFill>
                  <a:schemeClr val="bg1"/>
                </a:solidFill>
                <a:latin typeface="Gill Sans Nova" panose="020B0602020104020203" pitchFamily="34" charset="0"/>
              </a:rPr>
              <a:t>Office supplies</a:t>
            </a:r>
          </a:p>
          <a:p>
            <a:pPr marL="457200" indent="-457200" algn="l">
              <a:buFont typeface="Wingdings" panose="05000000000000000000" pitchFamily="2" charset="2"/>
              <a:buChar char="ü"/>
            </a:pPr>
            <a:r>
              <a:rPr lang="en-US" sz="2000" dirty="0">
                <a:solidFill>
                  <a:schemeClr val="bg1"/>
                </a:solidFill>
                <a:latin typeface="Gill Sans Nova" panose="020B0602020104020203" pitchFamily="34" charset="0"/>
              </a:rPr>
              <a:t>Depreciation</a:t>
            </a:r>
          </a:p>
          <a:p>
            <a:pPr marL="457200" indent="-457200" algn="l">
              <a:buFont typeface="Wingdings" panose="05000000000000000000" pitchFamily="2" charset="2"/>
              <a:buChar char="ü"/>
            </a:pPr>
            <a:r>
              <a:rPr lang="en-US" sz="2000" dirty="0">
                <a:solidFill>
                  <a:schemeClr val="bg1"/>
                </a:solidFill>
                <a:latin typeface="Gill Sans Nova" panose="020B0602020104020203" pitchFamily="34" charset="0"/>
              </a:rPr>
              <a:t>Rent</a:t>
            </a:r>
          </a:p>
          <a:p>
            <a:pPr algn="l"/>
            <a:endParaRPr lang="en-US" sz="2000" dirty="0"/>
          </a:p>
          <a:p>
            <a:endParaRPr lang="en-US" sz="2000" dirty="0"/>
          </a:p>
        </p:txBody>
      </p:sp>
      <p:sp>
        <p:nvSpPr>
          <p:cNvPr id="4" name="Rectangle: Rounded Corners 3">
            <a:extLst>
              <a:ext uri="{FF2B5EF4-FFF2-40B4-BE49-F238E27FC236}">
                <a16:creationId xmlns:a16="http://schemas.microsoft.com/office/drawing/2014/main" id="{D808A77B-53F5-4FF8-B0F7-243A2AF79313}"/>
              </a:ext>
            </a:extLst>
          </p:cNvPr>
          <p:cNvSpPr/>
          <p:nvPr/>
        </p:nvSpPr>
        <p:spPr>
          <a:xfrm>
            <a:off x="6568440" y="1910080"/>
            <a:ext cx="162560" cy="481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7E73AC1-22EF-4143-9C82-AC484E1B723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a:extLst>
              <a:ext uri="{FF2B5EF4-FFF2-40B4-BE49-F238E27FC236}">
                <a16:creationId xmlns:a16="http://schemas.microsoft.com/office/drawing/2014/main" id="{B420250A-12D6-4351-93F6-E77000E4E68F}"/>
              </a:ext>
            </a:extLst>
          </p:cNvPr>
          <p:cNvGraphicFramePr/>
          <p:nvPr>
            <p:extLst>
              <p:ext uri="{D42A27DB-BD31-4B8C-83A1-F6EECF244321}">
                <p14:modId xmlns:p14="http://schemas.microsoft.com/office/powerpoint/2010/main" val="1423648146"/>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62F7F7-A175-4144-97A7-13DD8584AAAC}"/>
              </a:ext>
            </a:extLst>
          </p:cNvPr>
          <p:cNvSpPr txBox="1"/>
          <p:nvPr/>
        </p:nvSpPr>
        <p:spPr>
          <a:xfrm>
            <a:off x="121284" y="5613131"/>
            <a:ext cx="3190876" cy="1077218"/>
          </a:xfrm>
          <a:prstGeom prst="rect">
            <a:avLst/>
          </a:prstGeom>
          <a:solidFill>
            <a:schemeClr val="accent1">
              <a:lumMod val="20000"/>
              <a:lumOff val="80000"/>
            </a:schemeClr>
          </a:solidFill>
        </p:spPr>
        <p:txBody>
          <a:bodyPr wrap="square">
            <a:spAutoFit/>
          </a:bodyPr>
          <a:lstStyle/>
          <a:p>
            <a:r>
              <a:rPr lang="en-US" sz="1600" dirty="0">
                <a:latin typeface="Gill Sans Nova" panose="020B0602020104020203" pitchFamily="34" charset="0"/>
                <a:cs typeface="Times New Roman" panose="02020603050405020304" pitchFamily="18" charset="0"/>
              </a:rPr>
              <a:t>+ Allowable Direct Costs </a:t>
            </a:r>
          </a:p>
          <a:p>
            <a:pPr marL="0" indent="0">
              <a:buNone/>
            </a:pPr>
            <a:r>
              <a:rPr lang="en-US" sz="1600" dirty="0">
                <a:latin typeface="Gill Sans Nova" panose="020B0602020104020203" pitchFamily="34" charset="0"/>
                <a:cs typeface="Times New Roman" panose="02020603050405020304" pitchFamily="18" charset="0"/>
              </a:rPr>
              <a:t>+ Allocable 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spTree>
    <p:extLst>
      <p:ext uri="{BB962C8B-B14F-4D97-AF65-F5344CB8AC3E}">
        <p14:creationId xmlns:p14="http://schemas.microsoft.com/office/powerpoint/2010/main" val="8329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fontScale="90000"/>
          </a:bodyPr>
          <a:lstStyle/>
          <a:p>
            <a:r>
              <a:rPr lang="en-US" sz="4400" b="1" dirty="0">
                <a:solidFill>
                  <a:schemeClr val="bg1"/>
                </a:solidFill>
                <a:latin typeface="Gill Sans Nova" panose="020B0602020104020203" pitchFamily="34" charset="0"/>
              </a:rPr>
              <a:t>Classification of Indirect (F&amp;A) Costs</a:t>
            </a:r>
          </a:p>
        </p:txBody>
      </p:sp>
      <p:sp>
        <p:nvSpPr>
          <p:cNvPr id="6" name="Rectangle 5">
            <a:extLst>
              <a:ext uri="{FF2B5EF4-FFF2-40B4-BE49-F238E27FC236}">
                <a16:creationId xmlns:a16="http://schemas.microsoft.com/office/drawing/2014/main" id="{67E73AC1-22EF-4143-9C82-AC484E1B723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a:extLst>
              <a:ext uri="{FF2B5EF4-FFF2-40B4-BE49-F238E27FC236}">
                <a16:creationId xmlns:a16="http://schemas.microsoft.com/office/drawing/2014/main" id="{B420250A-12D6-4351-93F6-E77000E4E68F}"/>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62F7F7-A175-4144-97A7-13DD8584AAAC}"/>
              </a:ext>
            </a:extLst>
          </p:cNvPr>
          <p:cNvSpPr txBox="1"/>
          <p:nvPr/>
        </p:nvSpPr>
        <p:spPr>
          <a:xfrm>
            <a:off x="121284" y="5613131"/>
            <a:ext cx="3190876" cy="1107996"/>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Allowable Direct Costs </a:t>
            </a:r>
          </a:p>
          <a:p>
            <a:pPr marL="0" indent="0">
              <a:buNone/>
            </a:pPr>
            <a:r>
              <a:rPr lang="en-US" sz="1600" dirty="0">
                <a:latin typeface="Gill Sans Nova" panose="020B0602020104020203" pitchFamily="34" charset="0"/>
                <a:cs typeface="Times New Roman" panose="02020603050405020304" pitchFamily="18" charset="0"/>
              </a:rPr>
              <a:t>+ Allocable 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sp>
        <p:nvSpPr>
          <p:cNvPr id="12" name="Subtitle 2">
            <a:extLst>
              <a:ext uri="{FF2B5EF4-FFF2-40B4-BE49-F238E27FC236}">
                <a16:creationId xmlns:a16="http://schemas.microsoft.com/office/drawing/2014/main" id="{A69F042A-B48E-4DFD-9E1D-F5AB6974C256}"/>
              </a:ext>
            </a:extLst>
          </p:cNvPr>
          <p:cNvSpPr>
            <a:spLocks noGrp="1"/>
          </p:cNvSpPr>
          <p:nvPr>
            <p:ph type="subTitle" idx="1"/>
          </p:nvPr>
        </p:nvSpPr>
        <p:spPr>
          <a:xfrm>
            <a:off x="7338563" y="2099957"/>
            <a:ext cx="4640036" cy="3104855"/>
          </a:xfrm>
        </p:spPr>
        <p:txBody>
          <a:bodyPr>
            <a:normAutofit/>
          </a:bodyPr>
          <a:lstStyle/>
          <a:p>
            <a:pPr algn="l"/>
            <a:r>
              <a:rPr lang="en-US" sz="2800" dirty="0">
                <a:solidFill>
                  <a:schemeClr val="bg1"/>
                </a:solidFill>
                <a:latin typeface="Gill Sans Nova" panose="020B0602020104020203" pitchFamily="34" charset="0"/>
                <a:cs typeface="Times New Roman" panose="02020603050405020304" pitchFamily="18" charset="0"/>
              </a:rPr>
              <a:t>Indirect costs must be classified into two categories:</a:t>
            </a:r>
          </a:p>
          <a:p>
            <a:pPr marL="514350" indent="-514350" algn="l">
              <a:buFont typeface="+mj-lt"/>
              <a:buAutoNum type="arabicPeriod"/>
            </a:pPr>
            <a:r>
              <a:rPr lang="en-US" sz="2800" dirty="0">
                <a:solidFill>
                  <a:schemeClr val="bg1"/>
                </a:solidFill>
                <a:latin typeface="Gill Sans Nova" panose="020B0602020104020203" pitchFamily="34" charset="0"/>
                <a:cs typeface="Times New Roman" panose="02020603050405020304" pitchFamily="18" charset="0"/>
              </a:rPr>
              <a:t>Facilities</a:t>
            </a:r>
          </a:p>
          <a:p>
            <a:pPr marL="514350" indent="-514350" algn="l">
              <a:buFont typeface="+mj-lt"/>
              <a:buAutoNum type="arabicPeriod"/>
            </a:pPr>
            <a:r>
              <a:rPr lang="en-US" sz="2800" dirty="0">
                <a:solidFill>
                  <a:schemeClr val="bg1"/>
                </a:solidFill>
                <a:latin typeface="Gill Sans Nova" panose="020B0602020104020203" pitchFamily="34" charset="0"/>
                <a:cs typeface="Times New Roman" panose="02020603050405020304" pitchFamily="18" charset="0"/>
              </a:rPr>
              <a:t>Administration</a:t>
            </a:r>
          </a:p>
          <a:p>
            <a:pPr algn="l"/>
            <a:endParaRPr lang="en-US" sz="2800" dirty="0">
              <a:cs typeface="Times New Roman" panose="02020603050405020304" pitchFamily="18" charset="0"/>
            </a:endParaRPr>
          </a:p>
        </p:txBody>
      </p:sp>
      <p:sp>
        <p:nvSpPr>
          <p:cNvPr id="14" name="Subtitle 2">
            <a:extLst>
              <a:ext uri="{FF2B5EF4-FFF2-40B4-BE49-F238E27FC236}">
                <a16:creationId xmlns:a16="http://schemas.microsoft.com/office/drawing/2014/main" id="{72AF4E62-CB54-4235-9D5C-26205E8DDE77}"/>
              </a:ext>
            </a:extLst>
          </p:cNvPr>
          <p:cNvSpPr txBox="1">
            <a:spLocks/>
          </p:cNvSpPr>
          <p:nvPr/>
        </p:nvSpPr>
        <p:spPr>
          <a:xfrm>
            <a:off x="992142" y="2114588"/>
            <a:ext cx="4640036" cy="31048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Gill Sans Nova" panose="020B0602020104020203" pitchFamily="34" charset="0"/>
                <a:cs typeface="Times New Roman" panose="02020603050405020304" pitchFamily="18" charset="0"/>
              </a:rPr>
              <a:t>For awards to:</a:t>
            </a:r>
          </a:p>
          <a:p>
            <a:pPr algn="l"/>
            <a:r>
              <a:rPr lang="en-US" sz="2800" dirty="0">
                <a:solidFill>
                  <a:schemeClr val="bg1"/>
                </a:solidFill>
                <a:latin typeface="Gill Sans Nova" panose="020B0602020104020203" pitchFamily="34" charset="0"/>
                <a:cs typeface="Times New Roman" panose="02020603050405020304" pitchFamily="18" charset="0"/>
              </a:rPr>
              <a:t>- major Institutions of Higher Education </a:t>
            </a:r>
          </a:p>
          <a:p>
            <a:pPr algn="l"/>
            <a:r>
              <a:rPr lang="en-US" sz="2800" dirty="0">
                <a:solidFill>
                  <a:schemeClr val="bg1"/>
                </a:solidFill>
                <a:latin typeface="Gill Sans Nova" panose="020B0602020104020203" pitchFamily="34" charset="0"/>
                <a:cs typeface="Times New Roman" panose="02020603050405020304" pitchFamily="18" charset="0"/>
              </a:rPr>
              <a:t>- major nonprofit organizations</a:t>
            </a:r>
          </a:p>
        </p:txBody>
      </p:sp>
      <p:sp>
        <p:nvSpPr>
          <p:cNvPr id="10" name="Arrow: Right 9">
            <a:extLst>
              <a:ext uri="{FF2B5EF4-FFF2-40B4-BE49-F238E27FC236}">
                <a16:creationId xmlns:a16="http://schemas.microsoft.com/office/drawing/2014/main" id="{7F6BAE4C-2E88-4261-B0F7-9CB78E56748C}"/>
              </a:ext>
            </a:extLst>
          </p:cNvPr>
          <p:cNvSpPr/>
          <p:nvPr/>
        </p:nvSpPr>
        <p:spPr>
          <a:xfrm>
            <a:off x="5649687" y="2845674"/>
            <a:ext cx="1175659" cy="864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05020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title"/>
          </p:nvPr>
        </p:nvSpPr>
        <p:spPr>
          <a:xfrm>
            <a:off x="838200" y="434806"/>
            <a:ext cx="9346324" cy="1325563"/>
          </a:xfrm>
        </p:spPr>
        <p:txBody>
          <a:bodyPr>
            <a:normAutofit/>
          </a:bodyPr>
          <a:lstStyle/>
          <a:p>
            <a:pPr algn="ctr"/>
            <a:r>
              <a:rPr lang="en-US" b="1" dirty="0">
                <a:solidFill>
                  <a:schemeClr val="bg1"/>
                </a:solidFill>
                <a:latin typeface="Gill Sans MT" panose="020B0502020104020203" pitchFamily="34" charset="0"/>
              </a:rPr>
              <a:t>Facilities and Administration (F&amp;A) Categories of Indirect Costs</a:t>
            </a:r>
          </a:p>
        </p:txBody>
      </p:sp>
      <p:sp>
        <p:nvSpPr>
          <p:cNvPr id="3" name="Subtitle 2">
            <a:extLst>
              <a:ext uri="{FF2B5EF4-FFF2-40B4-BE49-F238E27FC236}">
                <a16:creationId xmlns:a16="http://schemas.microsoft.com/office/drawing/2014/main" id="{53E40246-DC5F-4B20-92FC-893942E18E4E}"/>
              </a:ext>
            </a:extLst>
          </p:cNvPr>
          <p:cNvSpPr>
            <a:spLocks noGrp="1"/>
          </p:cNvSpPr>
          <p:nvPr>
            <p:ph sz="half" idx="1"/>
          </p:nvPr>
        </p:nvSpPr>
        <p:spPr>
          <a:xfrm>
            <a:off x="838200" y="1825625"/>
            <a:ext cx="5181600" cy="3559175"/>
          </a:xfrm>
        </p:spPr>
        <p:txBody>
          <a:bodyPr>
            <a:normAutofit fontScale="62500" lnSpcReduction="20000"/>
          </a:bodyPr>
          <a:lstStyle/>
          <a:p>
            <a:pPr marL="0" indent="0" algn="l">
              <a:buNone/>
            </a:pPr>
            <a:r>
              <a:rPr lang="en-US" sz="3200" b="1" dirty="0">
                <a:solidFill>
                  <a:schemeClr val="bg1"/>
                </a:solidFill>
                <a:latin typeface="Gill Sans MT" panose="020B0502020104020203" pitchFamily="34" charset="0"/>
              </a:rPr>
              <a:t>Definitions</a:t>
            </a:r>
            <a:endParaRPr lang="en-US" sz="3200" dirty="0">
              <a:solidFill>
                <a:schemeClr val="bg1"/>
              </a:solidFill>
              <a:latin typeface="Gill Sans MT" panose="020B0502020104020203" pitchFamily="34" charset="0"/>
            </a:endParaRPr>
          </a:p>
          <a:p>
            <a:pPr marL="0" indent="0" algn="l">
              <a:buNone/>
            </a:pPr>
            <a:r>
              <a:rPr lang="en-US" sz="3200" dirty="0">
                <a:solidFill>
                  <a:schemeClr val="bg1"/>
                </a:solidFill>
                <a:latin typeface="Gill Sans MT" panose="020B0502020104020203" pitchFamily="34" charset="0"/>
              </a:rPr>
              <a:t>§ 200.414</a:t>
            </a:r>
          </a:p>
          <a:p>
            <a:pPr marL="0" indent="0" algn="l">
              <a:buNone/>
            </a:pPr>
            <a:r>
              <a:rPr lang="en-US" sz="3200" dirty="0">
                <a:solidFill>
                  <a:schemeClr val="bg1"/>
                </a:solidFill>
                <a:latin typeface="Gill Sans MT" panose="020B0502020104020203" pitchFamily="34" charset="0"/>
              </a:rPr>
              <a:t>Facilities and administration classification. (a) General. Facilities is defined as depreciation on buildings, equipment and capital improvement, interest on debt associated with certain buildings, equipment and capital improvements, and operations and maintenance expenses. Administration is defined as general administration and general expenses such as the director's office, accounting, personnel and all other types of expenditures not listed specifically under one of the subcategories of “Facilities” (including cross allocations from other pools, where applicable)</a:t>
            </a:r>
          </a:p>
          <a:p>
            <a:endParaRPr lang="en-US" dirty="0"/>
          </a:p>
        </p:txBody>
      </p:sp>
      <p:sp>
        <p:nvSpPr>
          <p:cNvPr id="4" name="Content Placeholder 3">
            <a:extLst>
              <a:ext uri="{FF2B5EF4-FFF2-40B4-BE49-F238E27FC236}">
                <a16:creationId xmlns:a16="http://schemas.microsoft.com/office/drawing/2014/main" id="{5BC3AC91-0FB7-49F2-AFFC-EA4725275B0E}"/>
              </a:ext>
            </a:extLst>
          </p:cNvPr>
          <p:cNvSpPr>
            <a:spLocks noGrp="1"/>
          </p:cNvSpPr>
          <p:nvPr>
            <p:ph sz="half" idx="2"/>
          </p:nvPr>
        </p:nvSpPr>
        <p:spPr/>
        <p:txBody>
          <a:bodyPr>
            <a:normAutofit fontScale="62500" lnSpcReduction="20000"/>
          </a:bodyPr>
          <a:lstStyle/>
          <a:p>
            <a:pPr marL="0" indent="0">
              <a:buNone/>
            </a:pPr>
            <a:r>
              <a:rPr lang="en-US" sz="3200" b="1" dirty="0">
                <a:solidFill>
                  <a:schemeClr val="bg1"/>
                </a:solidFill>
                <a:latin typeface="Gill Sans Nova" panose="020B0602020104020203" pitchFamily="34" charset="0"/>
              </a:rPr>
              <a:t>Applicability to Types of Awards</a:t>
            </a:r>
            <a:endParaRPr lang="en-US" dirty="0">
              <a:solidFill>
                <a:schemeClr val="bg1"/>
              </a:solidFill>
              <a:latin typeface="Gill Sans Nova" panose="020B0602020104020203" pitchFamily="34" charset="0"/>
            </a:endParaRPr>
          </a:p>
          <a:p>
            <a:pPr>
              <a:buFont typeface="Wingdings" panose="05000000000000000000" pitchFamily="2" charset="2"/>
              <a:buChar char="ü"/>
            </a:pPr>
            <a:r>
              <a:rPr lang="en-US" sz="3200" dirty="0">
                <a:solidFill>
                  <a:schemeClr val="bg1"/>
                </a:solidFill>
                <a:latin typeface="Gill Sans Nova" panose="020B0602020104020203" pitchFamily="34" charset="0"/>
              </a:rPr>
              <a:t>For nonprofit organizations, library expenses are included in the “Administration” category.</a:t>
            </a:r>
          </a:p>
          <a:p>
            <a:pPr>
              <a:buFont typeface="Courier New" panose="02070309020205020404" pitchFamily="49" charset="0"/>
              <a:buChar char="o"/>
            </a:pPr>
            <a:r>
              <a:rPr lang="en-US" sz="3200" dirty="0">
                <a:solidFill>
                  <a:schemeClr val="bg1"/>
                </a:solidFill>
                <a:latin typeface="Gill Sans Nova" panose="020B0602020104020203" pitchFamily="34" charset="0"/>
              </a:rPr>
              <a:t>Major nonprofit organizations are those which receive more than $10 million dollars in direct Federal funding in a fiscal year.</a:t>
            </a:r>
          </a:p>
          <a:p>
            <a:pPr>
              <a:buFont typeface="Wingdings" panose="05000000000000000000" pitchFamily="2" charset="2"/>
              <a:buChar char="ü"/>
            </a:pPr>
            <a:r>
              <a:rPr lang="en-US" sz="3200" dirty="0">
                <a:solidFill>
                  <a:schemeClr val="bg1"/>
                </a:solidFill>
                <a:latin typeface="Gill Sans Nova" panose="020B0602020104020203" pitchFamily="34" charset="0"/>
              </a:rPr>
              <a:t>For IHEs, they are included in the “Facilities” category. </a:t>
            </a:r>
          </a:p>
          <a:p>
            <a:pPr>
              <a:buFont typeface="Courier New" panose="02070309020205020404" pitchFamily="49" charset="0"/>
              <a:buChar char="o"/>
            </a:pPr>
            <a:r>
              <a:rPr lang="en-US" sz="3200" dirty="0">
                <a:solidFill>
                  <a:schemeClr val="bg1"/>
                </a:solidFill>
                <a:latin typeface="Gill Sans Nova" panose="020B0602020104020203" pitchFamily="34" charset="0"/>
              </a:rPr>
              <a:t>Major IHEs are defined as those required to use the Standard Format for Submission as noted in appendix III to this part, and Rate Determination for Institutions of Higher Education paragraph C. 11. </a:t>
            </a:r>
          </a:p>
        </p:txBody>
      </p:sp>
      <p:sp>
        <p:nvSpPr>
          <p:cNvPr id="9" name="Rectangle: Rounded Corners 8">
            <a:extLst>
              <a:ext uri="{FF2B5EF4-FFF2-40B4-BE49-F238E27FC236}">
                <a16:creationId xmlns:a16="http://schemas.microsoft.com/office/drawing/2014/main" id="{133B9D1C-61C2-42D9-AD19-2AD57B494713}"/>
              </a:ext>
            </a:extLst>
          </p:cNvPr>
          <p:cNvSpPr/>
          <p:nvPr/>
        </p:nvSpPr>
        <p:spPr>
          <a:xfrm flipH="1">
            <a:off x="5926542" y="1771340"/>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A79431-72AA-460D-AF66-C263B42C513C}"/>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307D09C-CC19-4100-A145-01177CC6B2AE}"/>
              </a:ext>
            </a:extLst>
          </p:cNvPr>
          <p:cNvSpPr txBox="1"/>
          <p:nvPr/>
        </p:nvSpPr>
        <p:spPr>
          <a:xfrm>
            <a:off x="121284" y="5613131"/>
            <a:ext cx="3190876" cy="1107996"/>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Allowable Direct Costs </a:t>
            </a:r>
          </a:p>
          <a:p>
            <a:pPr marL="0" indent="0">
              <a:buNone/>
            </a:pPr>
            <a:r>
              <a:rPr lang="en-US" sz="1600" dirty="0">
                <a:latin typeface="Gill Sans Nova" panose="020B0602020104020203" pitchFamily="34" charset="0"/>
                <a:cs typeface="Times New Roman" panose="02020603050405020304" pitchFamily="18" charset="0"/>
              </a:rPr>
              <a:t>+ Allocable 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graphicFrame>
        <p:nvGraphicFramePr>
          <p:cNvPr id="10" name="Diagram 9">
            <a:extLst>
              <a:ext uri="{FF2B5EF4-FFF2-40B4-BE49-F238E27FC236}">
                <a16:creationId xmlns:a16="http://schemas.microsoft.com/office/drawing/2014/main" id="{408B06CA-C762-4C09-A90C-4A253905DBA4}"/>
              </a:ext>
            </a:extLst>
          </p:cNvPr>
          <p:cNvGraphicFramePr/>
          <p:nvPr>
            <p:extLst>
              <p:ext uri="{D42A27DB-BD31-4B8C-83A1-F6EECF244321}">
                <p14:modId xmlns:p14="http://schemas.microsoft.com/office/powerpoint/2010/main" val="745835013"/>
              </p:ext>
            </p:extLst>
          </p:nvPr>
        </p:nvGraphicFramePr>
        <p:xfrm>
          <a:off x="9908225" y="-24137"/>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93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title"/>
          </p:nvPr>
        </p:nvSpPr>
        <p:spPr/>
        <p:txBody>
          <a:bodyPr>
            <a:normAutofit/>
          </a:bodyPr>
          <a:lstStyle/>
          <a:p>
            <a:pPr algn="ctr"/>
            <a:r>
              <a:rPr lang="en-US" b="1" dirty="0">
                <a:solidFill>
                  <a:schemeClr val="bg1"/>
                </a:solidFill>
                <a:latin typeface="Gill Sans MT" panose="020B0502020104020203" pitchFamily="34" charset="0"/>
              </a:rPr>
              <a:t>Diversity of Nonprofits</a:t>
            </a:r>
          </a:p>
        </p:txBody>
      </p:sp>
      <p:sp>
        <p:nvSpPr>
          <p:cNvPr id="3" name="Subtitle 2">
            <a:extLst>
              <a:ext uri="{FF2B5EF4-FFF2-40B4-BE49-F238E27FC236}">
                <a16:creationId xmlns:a16="http://schemas.microsoft.com/office/drawing/2014/main" id="{53E40246-DC5F-4B20-92FC-893942E18E4E}"/>
              </a:ext>
            </a:extLst>
          </p:cNvPr>
          <p:cNvSpPr>
            <a:spLocks noGrp="1"/>
          </p:cNvSpPr>
          <p:nvPr>
            <p:ph sz="half" idx="1"/>
          </p:nvPr>
        </p:nvSpPr>
        <p:spPr>
          <a:xfrm>
            <a:off x="838200" y="1825625"/>
            <a:ext cx="5181600" cy="3559175"/>
          </a:xfrm>
        </p:spPr>
        <p:txBody>
          <a:bodyPr>
            <a:normAutofit fontScale="77500" lnSpcReduction="20000"/>
          </a:bodyPr>
          <a:lstStyle/>
          <a:p>
            <a:pPr marL="0" indent="0" algn="l">
              <a:buNone/>
            </a:pPr>
            <a:r>
              <a:rPr lang="en-US" sz="3200" dirty="0">
                <a:solidFill>
                  <a:schemeClr val="bg1"/>
                </a:solidFill>
                <a:latin typeface="Gill Sans Nova" panose="020B0602020104020203" pitchFamily="34" charset="0"/>
              </a:rPr>
              <a:t>§ 200.414(b)</a:t>
            </a:r>
          </a:p>
          <a:p>
            <a:pPr marL="0" indent="0" algn="l">
              <a:buNone/>
            </a:pPr>
            <a:r>
              <a:rPr lang="en-US" sz="3200" dirty="0">
                <a:solidFill>
                  <a:schemeClr val="bg1"/>
                </a:solidFill>
                <a:latin typeface="Gill Sans Nova" panose="020B0602020104020203" pitchFamily="34" charset="0"/>
              </a:rPr>
              <a:t>Diversity of Nonprofit Organizations. </a:t>
            </a:r>
          </a:p>
          <a:p>
            <a:pPr marL="0" indent="0" algn="l">
              <a:buNone/>
            </a:pPr>
            <a:r>
              <a:rPr lang="en-US" sz="3200" dirty="0">
                <a:solidFill>
                  <a:schemeClr val="bg1"/>
                </a:solidFill>
                <a:latin typeface="Gill Sans Nova" panose="020B0602020104020203" pitchFamily="34" charset="0"/>
              </a:rPr>
              <a:t>It is not possible to specify the types of cost which may be classified as indirect (F&amp;A) cost in all situations. </a:t>
            </a:r>
          </a:p>
          <a:p>
            <a:pPr marL="0" indent="0" algn="l">
              <a:buNone/>
            </a:pPr>
            <a:r>
              <a:rPr lang="en-US" sz="3200" dirty="0">
                <a:solidFill>
                  <a:schemeClr val="bg1"/>
                </a:solidFill>
                <a:latin typeface="Gill Sans Nova" panose="020B0602020104020203" pitchFamily="34" charset="0"/>
              </a:rPr>
              <a:t>Identification with a Federal award rather than the nature of the goods and services involved is the determining factor in distinguishing direct from indirect (F&amp;A) costs of Federal awards.</a:t>
            </a:r>
            <a:endParaRPr lang="en-US" dirty="0">
              <a:solidFill>
                <a:schemeClr val="bg1"/>
              </a:solidFill>
              <a:latin typeface="Gill Sans Nova" panose="020B0602020104020203" pitchFamily="34" charset="0"/>
            </a:endParaRPr>
          </a:p>
        </p:txBody>
      </p:sp>
      <p:sp>
        <p:nvSpPr>
          <p:cNvPr id="4" name="Content Placeholder 3">
            <a:extLst>
              <a:ext uri="{FF2B5EF4-FFF2-40B4-BE49-F238E27FC236}">
                <a16:creationId xmlns:a16="http://schemas.microsoft.com/office/drawing/2014/main" id="{5BC3AC91-0FB7-49F2-AFFC-EA4725275B0E}"/>
              </a:ext>
            </a:extLst>
          </p:cNvPr>
          <p:cNvSpPr>
            <a:spLocks noGrp="1"/>
          </p:cNvSpPr>
          <p:nvPr>
            <p:ph sz="half" idx="2"/>
          </p:nvPr>
        </p:nvSpPr>
        <p:spPr/>
        <p:txBody>
          <a:bodyPr>
            <a:normAutofit fontScale="77500" lnSpcReduction="20000"/>
          </a:bodyPr>
          <a:lstStyle/>
          <a:p>
            <a:pPr marL="0" indent="0">
              <a:buNone/>
            </a:pPr>
            <a:r>
              <a:rPr lang="en-US" sz="3200" b="1" dirty="0">
                <a:solidFill>
                  <a:schemeClr val="bg1"/>
                </a:solidFill>
                <a:latin typeface="Gill Sans MT" panose="020B0502020104020203" pitchFamily="34" charset="0"/>
              </a:rPr>
              <a:t>Examples of Indirect Costs for Nonprofits</a:t>
            </a:r>
          </a:p>
          <a:p>
            <a:pPr>
              <a:buFont typeface="Wingdings" panose="05000000000000000000" pitchFamily="2" charset="2"/>
              <a:buChar char="ü"/>
            </a:pPr>
            <a:r>
              <a:rPr lang="en-US" sz="3200" dirty="0">
                <a:solidFill>
                  <a:schemeClr val="bg1"/>
                </a:solidFill>
                <a:latin typeface="Gill Sans MT" panose="020B0502020104020203" pitchFamily="34" charset="0"/>
              </a:rPr>
              <a:t>Depreciation on buildings and equipment</a:t>
            </a:r>
          </a:p>
          <a:p>
            <a:pPr>
              <a:buFont typeface="Wingdings" panose="05000000000000000000" pitchFamily="2" charset="2"/>
              <a:buChar char="ü"/>
            </a:pPr>
            <a:r>
              <a:rPr lang="en-US" sz="3200" dirty="0">
                <a:solidFill>
                  <a:schemeClr val="bg1"/>
                </a:solidFill>
                <a:latin typeface="Gill Sans MT" panose="020B0502020104020203" pitchFamily="34" charset="0"/>
              </a:rPr>
              <a:t>Costs of operating and maintaining facilities</a:t>
            </a:r>
          </a:p>
          <a:p>
            <a:pPr>
              <a:buFont typeface="Wingdings" panose="05000000000000000000" pitchFamily="2" charset="2"/>
              <a:buChar char="ü"/>
            </a:pPr>
            <a:r>
              <a:rPr lang="en-US" sz="3200" dirty="0">
                <a:solidFill>
                  <a:schemeClr val="bg1"/>
                </a:solidFill>
                <a:latin typeface="Gill Sans MT" panose="020B0502020104020203" pitchFamily="34" charset="0"/>
              </a:rPr>
              <a:t>General administration and general expenses</a:t>
            </a:r>
          </a:p>
          <a:p>
            <a:pPr lvl="1"/>
            <a:r>
              <a:rPr lang="en-US" sz="2800" dirty="0">
                <a:solidFill>
                  <a:schemeClr val="bg1"/>
                </a:solidFill>
                <a:latin typeface="Gill Sans MT" panose="020B0502020104020203" pitchFamily="34" charset="0"/>
              </a:rPr>
              <a:t>Salaries</a:t>
            </a:r>
          </a:p>
          <a:p>
            <a:pPr lvl="1"/>
            <a:r>
              <a:rPr lang="en-US" sz="2800" dirty="0">
                <a:solidFill>
                  <a:schemeClr val="bg1"/>
                </a:solidFill>
                <a:latin typeface="Gill Sans MT" panose="020B0502020104020203" pitchFamily="34" charset="0"/>
              </a:rPr>
              <a:t>Expenses of Executive Officers</a:t>
            </a:r>
          </a:p>
          <a:p>
            <a:pPr lvl="1"/>
            <a:r>
              <a:rPr lang="en-US" sz="2800" dirty="0">
                <a:solidFill>
                  <a:schemeClr val="bg1"/>
                </a:solidFill>
                <a:latin typeface="Gill Sans MT" panose="020B0502020104020203" pitchFamily="34" charset="0"/>
              </a:rPr>
              <a:t>Personnel Administration</a:t>
            </a:r>
          </a:p>
          <a:p>
            <a:pPr lvl="1"/>
            <a:r>
              <a:rPr lang="en-US" sz="2800" dirty="0">
                <a:solidFill>
                  <a:schemeClr val="bg1"/>
                </a:solidFill>
                <a:latin typeface="Gill Sans MT" panose="020B0502020104020203" pitchFamily="34" charset="0"/>
              </a:rPr>
              <a:t>Accounting</a:t>
            </a:r>
          </a:p>
        </p:txBody>
      </p:sp>
      <p:sp>
        <p:nvSpPr>
          <p:cNvPr id="9" name="Rectangle: Rounded Corners 8">
            <a:extLst>
              <a:ext uri="{FF2B5EF4-FFF2-40B4-BE49-F238E27FC236}">
                <a16:creationId xmlns:a16="http://schemas.microsoft.com/office/drawing/2014/main" id="{133B9D1C-61C2-42D9-AD19-2AD57B494713}"/>
              </a:ext>
            </a:extLst>
          </p:cNvPr>
          <p:cNvSpPr/>
          <p:nvPr/>
        </p:nvSpPr>
        <p:spPr>
          <a:xfrm flipH="1">
            <a:off x="5926542" y="1771340"/>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A79431-72AA-460D-AF66-C263B42C513C}"/>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307D09C-CC19-4100-A145-01177CC6B2AE}"/>
              </a:ext>
            </a:extLst>
          </p:cNvPr>
          <p:cNvSpPr txBox="1"/>
          <p:nvPr/>
        </p:nvSpPr>
        <p:spPr>
          <a:xfrm>
            <a:off x="121284" y="5613131"/>
            <a:ext cx="3190876" cy="1107996"/>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t>
            </a:r>
            <a:r>
              <a:rPr lang="en-US" sz="1600" dirty="0">
                <a:latin typeface="Gill Sans Nova" panose="020B0602020104020203" pitchFamily="34" charset="0"/>
                <a:cs typeface="Times New Roman" panose="02020603050405020304" pitchFamily="18" charset="0"/>
              </a:rPr>
              <a:t>Allowable Direct Costs </a:t>
            </a:r>
          </a:p>
          <a:p>
            <a:pPr marL="0" indent="0">
              <a:buNone/>
            </a:pPr>
            <a:r>
              <a:rPr lang="en-US" sz="1600" dirty="0">
                <a:latin typeface="Gill Sans Nova" panose="020B0602020104020203" pitchFamily="34" charset="0"/>
                <a:cs typeface="Times New Roman" panose="02020603050405020304" pitchFamily="18" charset="0"/>
              </a:rPr>
              <a:t>+ Allocable Indirect Costs </a:t>
            </a:r>
          </a:p>
          <a:p>
            <a:pPr marL="0" indent="0">
              <a:buNone/>
            </a:pPr>
            <a:r>
              <a:rPr lang="en-US" sz="1600"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graphicFrame>
        <p:nvGraphicFramePr>
          <p:cNvPr id="13" name="Diagram 12">
            <a:extLst>
              <a:ext uri="{FF2B5EF4-FFF2-40B4-BE49-F238E27FC236}">
                <a16:creationId xmlns:a16="http://schemas.microsoft.com/office/drawing/2014/main" id="{D73D860C-547C-410D-A888-4924AFDCD502}"/>
              </a:ext>
            </a:extLst>
          </p:cNvPr>
          <p:cNvGraphicFramePr/>
          <p:nvPr>
            <p:extLst>
              <p:ext uri="{D42A27DB-BD31-4B8C-83A1-F6EECF244321}">
                <p14:modId xmlns:p14="http://schemas.microsoft.com/office/powerpoint/2010/main" val="1913208663"/>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56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5"/>
            <a:ext cx="10515600" cy="2886075"/>
          </a:xfrm>
        </p:spPr>
        <p:txBody>
          <a:bodyPr>
            <a:normAutofit/>
          </a:bodyPr>
          <a:lstStyle/>
          <a:p>
            <a:pPr algn="ctr" defTabSz="457200" eaLnBrk="0" fontAlgn="base" hangingPunct="0">
              <a:spcAft>
                <a:spcPct val="0"/>
              </a:spcAft>
              <a:defRPr/>
            </a:pPr>
            <a:r>
              <a:rPr lang="en-US" b="1" dirty="0">
                <a:solidFill>
                  <a:schemeClr val="bg1"/>
                </a:solidFill>
                <a:latin typeface="Gill Sans Nova" panose="020B0604020202020204" pitchFamily="34" charset="0"/>
              </a:rPr>
              <a:t>Primary Work Areas of FMD:</a:t>
            </a:r>
            <a:br>
              <a:rPr lang="en-US" b="1" dirty="0">
                <a:latin typeface="Gill Sans Nova" panose="020B0604020202020204" pitchFamily="34" charset="0"/>
              </a:rPr>
            </a:br>
            <a:br>
              <a:rPr lang="en-US" sz="4400" b="1" dirty="0">
                <a:solidFill>
                  <a:prstClr val="white"/>
                </a:solidFill>
                <a:latin typeface="Gill Sans Nova" panose="020B0604020202020204" pitchFamily="34" charset="0"/>
              </a:rPr>
            </a:br>
            <a:br>
              <a:rPr lang="en-US" sz="4400" b="1" dirty="0">
                <a:solidFill>
                  <a:schemeClr val="bg1"/>
                </a:solidFill>
              </a:rPr>
            </a:br>
            <a:endParaRPr lang="en-US" dirty="0">
              <a:solidFill>
                <a:schemeClr val="bg1"/>
              </a:solidFill>
              <a:latin typeface="Gill Sans MT" panose="020B0502020104020203" pitchFamily="34" charset="0"/>
            </a:endParaRPr>
          </a:p>
        </p:txBody>
      </p:sp>
      <p:sp>
        <p:nvSpPr>
          <p:cNvPr id="4" name="Content Placeholder 3">
            <a:extLst>
              <a:ext uri="{FF2B5EF4-FFF2-40B4-BE49-F238E27FC236}">
                <a16:creationId xmlns:a16="http://schemas.microsoft.com/office/drawing/2014/main" id="{68D26D69-585F-6B0F-9551-57EF86B96387}"/>
              </a:ext>
            </a:extLst>
          </p:cNvPr>
          <p:cNvSpPr>
            <a:spLocks noGrp="1"/>
          </p:cNvSpPr>
          <p:nvPr>
            <p:ph sz="half" idx="1"/>
          </p:nvPr>
        </p:nvSpPr>
        <p:spPr>
          <a:xfrm>
            <a:off x="838200" y="1825625"/>
            <a:ext cx="5054600" cy="4351338"/>
          </a:xfrm>
        </p:spPr>
        <p:txBody>
          <a:bodyPr>
            <a:normAutofit fontScale="55000" lnSpcReduction="20000"/>
          </a:bodyPr>
          <a:lstStyle/>
          <a:p>
            <a:pPr algn="ctr">
              <a:buNone/>
            </a:pPr>
            <a:r>
              <a:rPr lang="en-US" sz="3200" dirty="0">
                <a:solidFill>
                  <a:schemeClr val="bg1"/>
                </a:solidFill>
                <a:latin typeface="Gill Sans MT" panose="020B0502020104020203" pitchFamily="34" charset="0"/>
              </a:rPr>
              <a:t>Section 108</a:t>
            </a:r>
          </a:p>
          <a:p>
            <a:pPr lvl="0">
              <a:buNone/>
            </a:pPr>
            <a:endParaRPr lang="en-US" sz="3200" i="1" kern="1200" dirty="0">
              <a:solidFill>
                <a:schemeClr val="tx1">
                  <a:lumMod val="50000"/>
                  <a:lumOff val="50000"/>
                </a:schemeClr>
              </a:solidFill>
              <a:highlight>
                <a:srgbClr val="FFFF00"/>
              </a:highlight>
              <a:latin typeface="Gill Sans MT" panose="020B0502020104020203" pitchFamily="34" charset="0"/>
            </a:endParaRPr>
          </a:p>
          <a:p>
            <a:pPr lvl="0">
              <a:buNone/>
            </a:pPr>
            <a:r>
              <a:rPr lang="en-US" sz="3200" i="1" kern="1200" dirty="0">
                <a:solidFill>
                  <a:schemeClr val="tx1">
                    <a:lumMod val="50000"/>
                    <a:lumOff val="50000"/>
                  </a:schemeClr>
                </a:solidFill>
                <a:highlight>
                  <a:srgbClr val="FFFF00"/>
                </a:highlight>
                <a:latin typeface="Gill Sans MT" panose="020B0502020104020203" pitchFamily="34" charset="0"/>
              </a:rPr>
              <a:t>Loan Guarantee Component of the CDBG program, enabling grantees to leverage their CDBG grants</a:t>
            </a:r>
          </a:p>
          <a:p>
            <a:pPr lvl="0">
              <a:buNone/>
            </a:pPr>
            <a:endParaRPr lang="en-US" sz="3200" i="1" kern="1200" dirty="0">
              <a:solidFill>
                <a:schemeClr val="tx1">
                  <a:lumMod val="50000"/>
                  <a:lumOff val="50000"/>
                </a:schemeClr>
              </a:solidFill>
              <a:latin typeface="Gill Sans MT" panose="020B0502020104020203" pitchFamily="34" charset="0"/>
            </a:endParaRPr>
          </a:p>
          <a:p>
            <a:pPr lvl="0"/>
            <a:r>
              <a:rPr lang="en-US" sz="3200" kern="1200" dirty="0">
                <a:solidFill>
                  <a:schemeClr val="bg1"/>
                </a:solidFill>
                <a:latin typeface="Gill Sans MT" panose="020B0502020104020203" pitchFamily="34" charset="0"/>
              </a:rPr>
              <a:t>develops regulations and reviews applications from eligible applicants (states and local governments)</a:t>
            </a:r>
          </a:p>
          <a:p>
            <a:pPr lvl="0"/>
            <a:r>
              <a:rPr lang="en-US" sz="3200" kern="1200" dirty="0">
                <a:solidFill>
                  <a:schemeClr val="bg1"/>
                </a:solidFill>
                <a:latin typeface="Gill Sans MT" panose="020B0502020104020203" pitchFamily="34" charset="0"/>
              </a:rPr>
              <a:t>underwrites the guaranteed loans, negotiates final loan terms, and (together with OGC) develops the loan documents for signature by the Section 108 borrowers</a:t>
            </a:r>
          </a:p>
          <a:p>
            <a:pPr lvl="0"/>
            <a:r>
              <a:rPr lang="en-US" sz="3200" kern="1200" dirty="0">
                <a:solidFill>
                  <a:schemeClr val="bg1"/>
                </a:solidFill>
                <a:latin typeface="Gill Sans MT" panose="020B0502020104020203" pitchFamily="34" charset="0"/>
              </a:rPr>
              <a:t>arranges for financing of the guaranteed loans</a:t>
            </a:r>
          </a:p>
          <a:p>
            <a:pPr lvl="0"/>
            <a:r>
              <a:rPr lang="en-US" sz="3200" kern="1200" dirty="0">
                <a:solidFill>
                  <a:schemeClr val="bg1"/>
                </a:solidFill>
                <a:latin typeface="Gill Sans MT" panose="020B0502020104020203" pitchFamily="34" charset="0"/>
              </a:rPr>
              <a:t>ensures guaranteed loans are repaid </a:t>
            </a:r>
          </a:p>
          <a:p>
            <a:pPr lvl="0"/>
            <a:r>
              <a:rPr lang="en-US" sz="3200" kern="1200" dirty="0">
                <a:solidFill>
                  <a:schemeClr val="bg1"/>
                </a:solidFill>
                <a:latin typeface="Gill Sans MT" panose="020B0502020104020203" pitchFamily="34" charset="0"/>
              </a:rPr>
              <a:t>completes the budgetary steps required by the Federal Credit Reform Act</a:t>
            </a:r>
            <a:endParaRPr lang="en-US" sz="3200" dirty="0">
              <a:solidFill>
                <a:schemeClr val="bg1"/>
              </a:solidFill>
              <a:latin typeface="Gill Sans MT" panose="020B0502020104020203" pitchFamily="34" charset="0"/>
            </a:endParaRPr>
          </a:p>
          <a:p>
            <a:endParaRPr lang="en-US" dirty="0"/>
          </a:p>
        </p:txBody>
      </p:sp>
      <p:sp>
        <p:nvSpPr>
          <p:cNvPr id="5" name="Content Placeholder 4">
            <a:extLst>
              <a:ext uri="{FF2B5EF4-FFF2-40B4-BE49-F238E27FC236}">
                <a16:creationId xmlns:a16="http://schemas.microsoft.com/office/drawing/2014/main" id="{9174DC46-8DDA-B5A7-F2A5-AAAB8F852F11}"/>
              </a:ext>
            </a:extLst>
          </p:cNvPr>
          <p:cNvSpPr>
            <a:spLocks noGrp="1"/>
          </p:cNvSpPr>
          <p:nvPr>
            <p:ph sz="half" idx="2"/>
          </p:nvPr>
        </p:nvSpPr>
        <p:spPr>
          <a:xfrm>
            <a:off x="6512560" y="1825624"/>
            <a:ext cx="4841240" cy="4432935"/>
          </a:xfrm>
        </p:spPr>
        <p:txBody>
          <a:bodyPr>
            <a:normAutofit fontScale="55000" lnSpcReduction="20000"/>
          </a:bodyPr>
          <a:lstStyle/>
          <a:p>
            <a:pPr marL="0" indent="0" algn="ctr">
              <a:buNone/>
            </a:pPr>
            <a:r>
              <a:rPr lang="en-US" sz="3600" dirty="0">
                <a:solidFill>
                  <a:schemeClr val="bg1"/>
                </a:solidFill>
                <a:latin typeface="Gill Sans Nova" panose="020B0604020202020204" pitchFamily="34" charset="0"/>
              </a:rPr>
              <a:t>Financial Management</a:t>
            </a:r>
          </a:p>
          <a:p>
            <a:endParaRPr lang="en-US" sz="3600" dirty="0">
              <a:solidFill>
                <a:schemeClr val="bg1"/>
              </a:solidFill>
              <a:latin typeface="Gill Sans Nova" panose="020B0604020202020204" pitchFamily="34" charset="0"/>
            </a:endParaRPr>
          </a:p>
          <a:p>
            <a:pPr lvl="0">
              <a:buNone/>
            </a:pPr>
            <a:r>
              <a:rPr lang="en-US" sz="3600" i="1" dirty="0">
                <a:solidFill>
                  <a:schemeClr val="tx1">
                    <a:lumMod val="50000"/>
                    <a:lumOff val="50000"/>
                  </a:schemeClr>
                </a:solidFill>
                <a:highlight>
                  <a:srgbClr val="FFFF00"/>
                </a:highlight>
                <a:latin typeface="Gill Sans Nova" panose="020B0604020202020204" pitchFamily="34" charset="0"/>
              </a:rPr>
              <a:t>Policy Coordination Unit within CPD</a:t>
            </a:r>
          </a:p>
          <a:p>
            <a:pPr lvl="0">
              <a:buNone/>
            </a:pPr>
            <a:endParaRPr lang="en-US" sz="3600" i="1" dirty="0">
              <a:solidFill>
                <a:schemeClr val="tx1">
                  <a:lumMod val="50000"/>
                  <a:lumOff val="50000"/>
                </a:schemeClr>
              </a:solidFill>
              <a:latin typeface="Gill Sans Nova" panose="020B0604020202020204" pitchFamily="34" charset="0"/>
            </a:endParaRPr>
          </a:p>
          <a:p>
            <a:pPr lvl="0"/>
            <a:r>
              <a:rPr lang="en-US" sz="3600" dirty="0">
                <a:solidFill>
                  <a:schemeClr val="bg1"/>
                </a:solidFill>
                <a:latin typeface="Gill Sans Nova" panose="020B0604020202020204" pitchFamily="34" charset="0"/>
              </a:rPr>
              <a:t>provides financial management advice and guidance, conducts training, and provides technical assistance for CPD programs</a:t>
            </a:r>
          </a:p>
          <a:p>
            <a:pPr lvl="0"/>
            <a:r>
              <a:rPr lang="en-US" sz="3600" dirty="0">
                <a:solidFill>
                  <a:schemeClr val="bg1"/>
                </a:solidFill>
                <a:latin typeface="Gill Sans Nova" panose="020B0604020202020204" pitchFamily="34" charset="0"/>
              </a:rPr>
              <a:t>develops monitoring procedures (e.g., Chapter 34 monitoring exhibits)</a:t>
            </a:r>
          </a:p>
          <a:p>
            <a:pPr lvl="0"/>
            <a:r>
              <a:rPr lang="en-US" sz="3600" dirty="0">
                <a:solidFill>
                  <a:schemeClr val="bg1"/>
                </a:solidFill>
                <a:latin typeface="Gill Sans Nova" panose="020B0604020202020204" pitchFamily="34" charset="0"/>
              </a:rPr>
              <a:t>reviews indirect cost rate proposals from for-profit organizations</a:t>
            </a:r>
          </a:p>
          <a:p>
            <a:endParaRPr lang="en-US" dirty="0"/>
          </a:p>
        </p:txBody>
      </p:sp>
    </p:spTree>
    <p:extLst>
      <p:ext uri="{BB962C8B-B14F-4D97-AF65-F5344CB8AC3E}">
        <p14:creationId xmlns:p14="http://schemas.microsoft.com/office/powerpoint/2010/main" val="176940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31770" y="3474720"/>
            <a:ext cx="8755380" cy="1703070"/>
          </a:xfrm>
        </p:spPr>
        <p:txBody>
          <a:bodyPr/>
          <a:lstStyle/>
          <a:p>
            <a:pPr algn="l"/>
            <a:endParaRPr lang="en-US" sz="3200" dirty="0"/>
          </a:p>
          <a:p>
            <a:endParaRPr lang="en-US" dirty="0"/>
          </a:p>
        </p:txBody>
      </p:sp>
      <p:sp>
        <p:nvSpPr>
          <p:cNvPr id="5" name="Rectangle 4">
            <a:extLst>
              <a:ext uri="{FF2B5EF4-FFF2-40B4-BE49-F238E27FC236}">
                <a16:creationId xmlns:a16="http://schemas.microsoft.com/office/drawing/2014/main" id="{F3D50B61-1E6E-4434-97BB-0E2EAD5AF909}"/>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Windows Media Player Pause Button Icons PNG - Free PNG and Icons Downloads">
            <a:extLst>
              <a:ext uri="{FF2B5EF4-FFF2-40B4-BE49-F238E27FC236}">
                <a16:creationId xmlns:a16="http://schemas.microsoft.com/office/drawing/2014/main" id="{26122496-332E-4943-84BC-ADDBE7E1A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0" y="318792"/>
            <a:ext cx="1160463" cy="11604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8">
            <a:extLst>
              <a:ext uri="{FF2B5EF4-FFF2-40B4-BE49-F238E27FC236}">
                <a16:creationId xmlns:a16="http://schemas.microsoft.com/office/drawing/2014/main" id="{F9F2142B-4572-4F33-9A93-539434ACDA52}"/>
              </a:ext>
            </a:extLst>
          </p:cNvPr>
          <p:cNvGraphicFramePr>
            <a:graphicFrameLocks noGrp="1"/>
          </p:cNvGraphicFramePr>
          <p:nvPr>
            <p:extLst>
              <p:ext uri="{D42A27DB-BD31-4B8C-83A1-F6EECF244321}">
                <p14:modId xmlns:p14="http://schemas.microsoft.com/office/powerpoint/2010/main" val="825186797"/>
              </p:ext>
            </p:extLst>
          </p:nvPr>
        </p:nvGraphicFramePr>
        <p:xfrm>
          <a:off x="3035300" y="1620520"/>
          <a:ext cx="5816600" cy="3139440"/>
        </p:xfrm>
        <a:graphic>
          <a:graphicData uri="http://schemas.openxmlformats.org/drawingml/2006/table">
            <a:tbl>
              <a:tblPr firstRow="1" bandRow="1">
                <a:tableStyleId>{69012ECD-51FC-41F1-AA8D-1B2483CD663E}</a:tableStyleId>
              </a:tblPr>
              <a:tblGrid>
                <a:gridCol w="3509828">
                  <a:extLst>
                    <a:ext uri="{9D8B030D-6E8A-4147-A177-3AD203B41FA5}">
                      <a16:colId xmlns:a16="http://schemas.microsoft.com/office/drawing/2014/main" val="1635004591"/>
                    </a:ext>
                  </a:extLst>
                </a:gridCol>
                <a:gridCol w="2306772">
                  <a:extLst>
                    <a:ext uri="{9D8B030D-6E8A-4147-A177-3AD203B41FA5}">
                      <a16:colId xmlns:a16="http://schemas.microsoft.com/office/drawing/2014/main" val="461648433"/>
                    </a:ext>
                  </a:extLst>
                </a:gridCol>
              </a:tblGrid>
              <a:tr h="370840">
                <a:tc>
                  <a:txBody>
                    <a:bodyPr/>
                    <a:lstStyle/>
                    <a:p>
                      <a:r>
                        <a:rPr lang="en-US" sz="2800" dirty="0">
                          <a:latin typeface="Gill Sans Nova" panose="020B0602020104020203" pitchFamily="34" charset="0"/>
                        </a:rPr>
                        <a:t>Cost</a:t>
                      </a:r>
                    </a:p>
                  </a:txBody>
                  <a:tcPr anchor="ctr"/>
                </a:tc>
                <a:tc>
                  <a:txBody>
                    <a:bodyPr/>
                    <a:lstStyle/>
                    <a:p>
                      <a:pPr algn="ctr"/>
                      <a:r>
                        <a:rPr lang="en-US" sz="2800" dirty="0">
                          <a:latin typeface="Gill Sans Nova" panose="020B0602020104020203" pitchFamily="34" charset="0"/>
                        </a:rPr>
                        <a:t>Direct or Indirect?</a:t>
                      </a:r>
                    </a:p>
                  </a:txBody>
                  <a:tcPr/>
                </a:tc>
                <a:extLst>
                  <a:ext uri="{0D108BD9-81ED-4DB2-BD59-A6C34878D82A}">
                    <a16:rowId xmlns:a16="http://schemas.microsoft.com/office/drawing/2014/main" val="1011205418"/>
                  </a:ext>
                </a:extLst>
              </a:tr>
              <a:tr h="370840">
                <a:tc>
                  <a:txBody>
                    <a:bodyPr/>
                    <a:lstStyle/>
                    <a:p>
                      <a:r>
                        <a:rPr lang="en-US" sz="2800" dirty="0">
                          <a:solidFill>
                            <a:schemeClr val="bg1"/>
                          </a:solidFill>
                          <a:latin typeface="Gill Sans MT" panose="020B0502020104020203" pitchFamily="34" charset="0"/>
                        </a:rPr>
                        <a:t>Depreciation</a:t>
                      </a:r>
                    </a:p>
                  </a:txBody>
                  <a:tcPr/>
                </a:tc>
                <a:tc>
                  <a:txBody>
                    <a:bodyPr/>
                    <a:lstStyle/>
                    <a:p>
                      <a:pPr algn="ctr"/>
                      <a:endParaRPr lang="en-US" sz="3000" dirty="0"/>
                    </a:p>
                  </a:txBody>
                  <a:tcPr/>
                </a:tc>
                <a:extLst>
                  <a:ext uri="{0D108BD9-81ED-4DB2-BD59-A6C34878D82A}">
                    <a16:rowId xmlns:a16="http://schemas.microsoft.com/office/drawing/2014/main" val="1618851811"/>
                  </a:ext>
                </a:extLst>
              </a:tr>
              <a:tr h="370840">
                <a:tc>
                  <a:txBody>
                    <a:bodyPr/>
                    <a:lstStyle/>
                    <a:p>
                      <a:r>
                        <a:rPr lang="en-US" sz="2800" dirty="0">
                          <a:solidFill>
                            <a:schemeClr val="bg1"/>
                          </a:solidFill>
                          <a:latin typeface="Gill Sans MT" panose="020B0502020104020203" pitchFamily="34" charset="0"/>
                        </a:rPr>
                        <a:t>Office Rent</a:t>
                      </a:r>
                    </a:p>
                  </a:txBody>
                  <a:tcPr/>
                </a:tc>
                <a:tc>
                  <a:txBody>
                    <a:bodyPr/>
                    <a:lstStyle/>
                    <a:p>
                      <a:pPr algn="ctr"/>
                      <a:endParaRPr lang="en-US" sz="3000" dirty="0"/>
                    </a:p>
                  </a:txBody>
                  <a:tcPr/>
                </a:tc>
                <a:extLst>
                  <a:ext uri="{0D108BD9-81ED-4DB2-BD59-A6C34878D82A}">
                    <a16:rowId xmlns:a16="http://schemas.microsoft.com/office/drawing/2014/main" val="1949256398"/>
                  </a:ext>
                </a:extLst>
              </a:tr>
              <a:tr h="370840">
                <a:tc>
                  <a:txBody>
                    <a:bodyPr/>
                    <a:lstStyle/>
                    <a:p>
                      <a:r>
                        <a:rPr lang="en-US" sz="2800" dirty="0">
                          <a:solidFill>
                            <a:schemeClr val="bg1"/>
                          </a:solidFill>
                          <a:latin typeface="Gill Sans MT" panose="020B0502020104020203" pitchFamily="34" charset="0"/>
                        </a:rPr>
                        <a:t>Salaries</a:t>
                      </a:r>
                    </a:p>
                  </a:txBody>
                  <a:tcPr/>
                </a:tc>
                <a:tc>
                  <a:txBody>
                    <a:bodyPr/>
                    <a:lstStyle/>
                    <a:p>
                      <a:pPr algn="ctr"/>
                      <a:endParaRPr lang="en-US" sz="3000" dirty="0"/>
                    </a:p>
                  </a:txBody>
                  <a:tcPr/>
                </a:tc>
                <a:extLst>
                  <a:ext uri="{0D108BD9-81ED-4DB2-BD59-A6C34878D82A}">
                    <a16:rowId xmlns:a16="http://schemas.microsoft.com/office/drawing/2014/main" val="1409953032"/>
                  </a:ext>
                </a:extLst>
              </a:tr>
              <a:tr h="370840">
                <a:tc>
                  <a:txBody>
                    <a:bodyPr/>
                    <a:lstStyle/>
                    <a:p>
                      <a:r>
                        <a:rPr lang="en-US" sz="2800" dirty="0">
                          <a:solidFill>
                            <a:schemeClr val="bg1"/>
                          </a:solidFill>
                          <a:latin typeface="Gill Sans MT" panose="020B0502020104020203" pitchFamily="34" charset="0"/>
                        </a:rPr>
                        <a:t>Meals and Beverages</a:t>
                      </a:r>
                    </a:p>
                  </a:txBody>
                  <a:tcPr/>
                </a:tc>
                <a:tc>
                  <a:txBody>
                    <a:bodyPr/>
                    <a:lstStyle/>
                    <a:p>
                      <a:pPr algn="ctr"/>
                      <a:endParaRPr lang="en-US" sz="3000" dirty="0"/>
                    </a:p>
                  </a:txBody>
                  <a:tcPr/>
                </a:tc>
                <a:extLst>
                  <a:ext uri="{0D108BD9-81ED-4DB2-BD59-A6C34878D82A}">
                    <a16:rowId xmlns:a16="http://schemas.microsoft.com/office/drawing/2014/main" val="753352876"/>
                  </a:ext>
                </a:extLst>
              </a:tr>
            </a:tbl>
          </a:graphicData>
        </a:graphic>
      </p:graphicFrame>
      <p:sp>
        <p:nvSpPr>
          <p:cNvPr id="9" name="TextBox 8">
            <a:extLst>
              <a:ext uri="{FF2B5EF4-FFF2-40B4-BE49-F238E27FC236}">
                <a16:creationId xmlns:a16="http://schemas.microsoft.com/office/drawing/2014/main" id="{A96EB38F-AB3B-4817-9393-1FFB596DEEFC}"/>
              </a:ext>
            </a:extLst>
          </p:cNvPr>
          <p:cNvSpPr txBox="1"/>
          <p:nvPr/>
        </p:nvSpPr>
        <p:spPr>
          <a:xfrm>
            <a:off x="8674100" y="6168368"/>
            <a:ext cx="3517900" cy="369332"/>
          </a:xfrm>
          <a:prstGeom prst="rect">
            <a:avLst/>
          </a:prstGeom>
          <a:noFill/>
        </p:spPr>
        <p:txBody>
          <a:bodyPr wrap="square" rtlCol="0">
            <a:spAutoFit/>
          </a:bodyPr>
          <a:lstStyle/>
          <a:p>
            <a:r>
              <a:rPr lang="en-US" dirty="0">
                <a:solidFill>
                  <a:schemeClr val="accent1"/>
                </a:solidFill>
              </a:rPr>
              <a:t>Let’s go one-by-one</a:t>
            </a:r>
          </a:p>
        </p:txBody>
      </p:sp>
    </p:spTree>
    <p:extLst>
      <p:ext uri="{BB962C8B-B14F-4D97-AF65-F5344CB8AC3E}">
        <p14:creationId xmlns:p14="http://schemas.microsoft.com/office/powerpoint/2010/main" val="198059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1804168"/>
            <a:ext cx="9144000" cy="1987068"/>
          </a:xfrm>
        </p:spPr>
        <p:txBody>
          <a:bodyPr>
            <a:noAutofit/>
          </a:bodyPr>
          <a:lstStyle/>
          <a:p>
            <a:r>
              <a:rPr lang="en-US" sz="5400" b="1" dirty="0">
                <a:solidFill>
                  <a:schemeClr val="bg1"/>
                </a:solidFill>
                <a:latin typeface="Gill Sans MT" panose="020B0502020104020203" pitchFamily="34" charset="0"/>
              </a:rPr>
              <a:t>Recovery of Indirect Costs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C429914-5B4B-4609-8F8F-AAF0A30AC70D}"/>
              </a:ext>
            </a:extLst>
          </p:cNvPr>
          <p:cNvSpPr txBox="1"/>
          <p:nvPr/>
        </p:nvSpPr>
        <p:spPr>
          <a:xfrm>
            <a:off x="517584" y="5020408"/>
            <a:ext cx="32004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Allowable 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ill Sans Nova" panose="020B0602020104020203" pitchFamily="34" charset="0"/>
                <a:cs typeface="Times New Roman" panose="02020603050405020304" pitchFamily="18" charset="0"/>
              </a:rPr>
              <a:t>+</a:t>
            </a:r>
            <a:r>
              <a:rPr kumimoji="0" lang="en-US" sz="18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Allocable </a:t>
            </a:r>
            <a:r>
              <a:rPr lang="en-US" b="1" dirty="0">
                <a:solidFill>
                  <a:schemeClr val="bg1"/>
                </a:solidFill>
                <a:latin typeface="Gill Sans Nova" panose="020B0602020104020203" pitchFamily="34" charset="0"/>
                <a:cs typeface="Times New Roman" panose="02020603050405020304" pitchFamily="18" charset="0"/>
              </a:rPr>
              <a:t>Indirect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ill Sans Nova" panose="020B0602020104020203" pitchFamily="34" charset="0"/>
                <a:cs typeface="Times New Roman" panose="02020603050405020304" pitchFamily="18" charset="0"/>
              </a:rPr>
              <a:t>– </a:t>
            </a:r>
            <a:r>
              <a:rPr lang="en-US" u="sng" dirty="0">
                <a:solidFill>
                  <a:schemeClr val="bg1"/>
                </a:solidFill>
                <a:latin typeface="Gill Sans Nova" panose="020B0602020104020203" pitchFamily="34" charset="0"/>
                <a:cs typeface="Times New Roman" panose="02020603050405020304" pitchFamily="18" charset="0"/>
              </a:rPr>
              <a:t>Applicable Credits</a:t>
            </a:r>
            <a:r>
              <a:rPr kumimoji="0" lang="en-US" sz="1800" b="0" i="0" u="sng"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Gill Sans Nova" panose="020B0602020104020203" pitchFamily="34" charset="0"/>
                <a:cs typeface="Times New Roman" panose="02020603050405020304" pitchFamily="18" charset="0"/>
              </a:rPr>
              <a:t>TOTAL Costs of a Federal Award</a:t>
            </a:r>
          </a:p>
        </p:txBody>
      </p:sp>
      <p:graphicFrame>
        <p:nvGraphicFramePr>
          <p:cNvPr id="7" name="Diagram 6">
            <a:extLst>
              <a:ext uri="{FF2B5EF4-FFF2-40B4-BE49-F238E27FC236}">
                <a16:creationId xmlns:a16="http://schemas.microsoft.com/office/drawing/2014/main" id="{1DA9096A-1096-5062-DA4B-278833377EAA}"/>
              </a:ext>
            </a:extLst>
          </p:cNvPr>
          <p:cNvGraphicFramePr/>
          <p:nvPr>
            <p:extLst>
              <p:ext uri="{D42A27DB-BD31-4B8C-83A1-F6EECF244321}">
                <p14:modId xmlns:p14="http://schemas.microsoft.com/office/powerpoint/2010/main" val="2293111708"/>
              </p:ext>
            </p:extLst>
          </p:nvPr>
        </p:nvGraphicFramePr>
        <p:xfrm>
          <a:off x="9810254"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89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Questions to be Answered</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66060" y="3429000"/>
            <a:ext cx="8755380" cy="1703070"/>
          </a:xfrm>
        </p:spPr>
        <p:txBody>
          <a:bodyPr/>
          <a:lstStyle/>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Diagram 10">
            <a:extLst>
              <a:ext uri="{FF2B5EF4-FFF2-40B4-BE49-F238E27FC236}">
                <a16:creationId xmlns:a16="http://schemas.microsoft.com/office/drawing/2014/main" id="{ADC7CB3E-CBA2-4D69-8C22-10BDEFF45267}"/>
              </a:ext>
            </a:extLst>
          </p:cNvPr>
          <p:cNvGraphicFramePr/>
          <p:nvPr>
            <p:extLst>
              <p:ext uri="{D42A27DB-BD31-4B8C-83A1-F6EECF244321}">
                <p14:modId xmlns:p14="http://schemas.microsoft.com/office/powerpoint/2010/main" val="1193547192"/>
              </p:ext>
            </p:extLst>
          </p:nvPr>
        </p:nvGraphicFramePr>
        <p:xfrm>
          <a:off x="3592087" y="4481639"/>
          <a:ext cx="4679554" cy="2438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AA1C887A-0AD8-40F9-A5E9-45DF9AC2709B}"/>
              </a:ext>
            </a:extLst>
          </p:cNvPr>
          <p:cNvGraphicFramePr/>
          <p:nvPr>
            <p:extLst>
              <p:ext uri="{D42A27DB-BD31-4B8C-83A1-F6EECF244321}">
                <p14:modId xmlns:p14="http://schemas.microsoft.com/office/powerpoint/2010/main" val="2961073317"/>
              </p:ext>
            </p:extLst>
          </p:nvPr>
        </p:nvGraphicFramePr>
        <p:xfrm>
          <a:off x="1958427" y="2376360"/>
          <a:ext cx="8128000" cy="25950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3812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Key Terms related to IDCs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736333" y="2106203"/>
            <a:ext cx="9493641" cy="3986372"/>
          </a:xfrm>
        </p:spPr>
        <p:txBody>
          <a:bodyPr/>
          <a:lstStyle/>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714D78FA-5D36-4A07-8114-AD8B45C7FA02}"/>
              </a:ext>
            </a:extLst>
          </p:cNvPr>
          <p:cNvSpPr txBox="1">
            <a:spLocks/>
          </p:cNvSpPr>
          <p:nvPr/>
        </p:nvSpPr>
        <p:spPr>
          <a:xfrm>
            <a:off x="1561010" y="467427"/>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p>
        </p:txBody>
      </p:sp>
      <p:graphicFrame>
        <p:nvGraphicFramePr>
          <p:cNvPr id="11" name="Content Placeholder 3">
            <a:extLst>
              <a:ext uri="{FF2B5EF4-FFF2-40B4-BE49-F238E27FC236}">
                <a16:creationId xmlns:a16="http://schemas.microsoft.com/office/drawing/2014/main" id="{99008BEE-51DA-4AE4-BBCA-332D748F9056}"/>
              </a:ext>
            </a:extLst>
          </p:cNvPr>
          <p:cNvGraphicFramePr>
            <a:graphicFrameLocks/>
          </p:cNvGraphicFramePr>
          <p:nvPr>
            <p:extLst>
              <p:ext uri="{D42A27DB-BD31-4B8C-83A1-F6EECF244321}">
                <p14:modId xmlns:p14="http://schemas.microsoft.com/office/powerpoint/2010/main" val="2714755033"/>
              </p:ext>
            </p:extLst>
          </p:nvPr>
        </p:nvGraphicFramePr>
        <p:xfrm>
          <a:off x="1523999" y="2404961"/>
          <a:ext cx="9143999" cy="3844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221D236-4CB2-4238-B893-57DF7C217B05}"/>
              </a:ext>
            </a:extLst>
          </p:cNvPr>
          <p:cNvGraphicFramePr/>
          <p:nvPr>
            <p:extLst>
              <p:ext uri="{D42A27DB-BD31-4B8C-83A1-F6EECF244321}">
                <p14:modId xmlns:p14="http://schemas.microsoft.com/office/powerpoint/2010/main" val="3793404928"/>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4195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solidFill>
                  <a:schemeClr val="bg1"/>
                </a:solidFill>
                <a:latin typeface="Gill Sans MT" panose="020B0502020104020203" pitchFamily="34" charset="0"/>
              </a:rPr>
              <a:t>Points to Keep in Mind about IDCs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27416" y="2137025"/>
            <a:ext cx="10494024" cy="2995045"/>
          </a:xfrm>
        </p:spPr>
        <p:txBody>
          <a:bodyPr>
            <a:noAutofit/>
          </a:bodyPr>
          <a:lstStyle/>
          <a:p>
            <a:pPr marL="571500" indent="-571500" algn="l">
              <a:buFont typeface="Arial" panose="020B0604020202020204" pitchFamily="34" charset="0"/>
              <a:buChar char="•"/>
            </a:pPr>
            <a:r>
              <a:rPr lang="en-US" sz="2800" dirty="0">
                <a:solidFill>
                  <a:schemeClr val="bg1"/>
                </a:solidFill>
                <a:latin typeface="Gill Sans Nova" panose="020B0602020104020203" pitchFamily="34" charset="0"/>
              </a:rPr>
              <a:t>Indirect costs tend to be support costs (e.g., telephone, printing, rent) as opposed to costs that can be traced directly to projects or activities (e.g., construction costs for public facilities).</a:t>
            </a:r>
          </a:p>
          <a:p>
            <a:pPr marL="571500" indent="-571500" algn="l">
              <a:buFont typeface="Arial" panose="020B0604020202020204" pitchFamily="34" charset="0"/>
              <a:buChar char="•"/>
            </a:pPr>
            <a:r>
              <a:rPr lang="en-US" sz="2800" dirty="0">
                <a:solidFill>
                  <a:schemeClr val="bg1"/>
                </a:solidFill>
                <a:latin typeface="Gill Sans Nova" panose="020B0602020104020203" pitchFamily="34" charset="0"/>
              </a:rPr>
              <a:t>Indirect costs are real and have to be paid from some revenue source for an organization to function.</a:t>
            </a:r>
          </a:p>
          <a:p>
            <a:pPr marL="571500" indent="-571500" algn="l">
              <a:buFont typeface="Arial" panose="020B0604020202020204" pitchFamily="34" charset="0"/>
              <a:buChar char="•"/>
            </a:pPr>
            <a:r>
              <a:rPr lang="en-US" sz="2800" dirty="0">
                <a:solidFill>
                  <a:schemeClr val="bg1"/>
                </a:solidFill>
                <a:latin typeface="Gill Sans Nova" panose="020B0602020104020203" pitchFamily="34" charset="0"/>
              </a:rPr>
              <a:t>For most HUD grantees, allocation of indirect costs does not increase total funding.</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622A5163-0830-40A7-AB0E-89A6E1981D24}"/>
              </a:ext>
            </a:extLst>
          </p:cNvPr>
          <p:cNvGraphicFramePr/>
          <p:nvPr>
            <p:extLst>
              <p:ext uri="{D42A27DB-BD31-4B8C-83A1-F6EECF244321}">
                <p14:modId xmlns:p14="http://schemas.microsoft.com/office/powerpoint/2010/main" val="87922598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345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Cost Objective</a:t>
            </a:r>
            <a:br>
              <a:rPr lang="en-US" sz="4400" b="1" dirty="0">
                <a:solidFill>
                  <a:schemeClr val="bg1"/>
                </a:solidFill>
                <a:latin typeface="Gill Sans MT" panose="020B0502020104020203" pitchFamily="34" charset="0"/>
              </a:rPr>
            </a:br>
            <a:endParaRPr lang="en-US" sz="4400" b="1"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19191" y="1691639"/>
            <a:ext cx="5157627" cy="4061890"/>
          </a:xfrm>
        </p:spPr>
        <p:txBody>
          <a:bodyPr>
            <a:normAutofit fontScale="25000" lnSpcReduction="20000"/>
          </a:bodyPr>
          <a:lstStyle/>
          <a:p>
            <a:pPr marL="400050" lvl="1" algn="l"/>
            <a:endParaRPr lang="en-US" sz="6200" dirty="0"/>
          </a:p>
          <a:p>
            <a:pPr marL="176213" indent="-176213" algn="l"/>
            <a:r>
              <a:rPr lang="en-US" sz="9600" b="1" i="0" dirty="0">
                <a:solidFill>
                  <a:schemeClr val="bg1"/>
                </a:solidFill>
                <a:effectLst/>
                <a:latin typeface="Gill Sans Nova" panose="020B0602020104020203" pitchFamily="34" charset="0"/>
                <a:cs typeface="Times New Roman" panose="02020603050405020304" pitchFamily="18" charset="0"/>
              </a:rPr>
              <a:t>Definitions</a:t>
            </a:r>
          </a:p>
          <a:p>
            <a:pPr marL="176213" indent="-176213" algn="l"/>
            <a:r>
              <a:rPr lang="en-US" sz="9600" dirty="0">
                <a:solidFill>
                  <a:schemeClr val="bg1"/>
                </a:solidFill>
                <a:latin typeface="Gill Sans Nova" panose="020B0602020104020203" pitchFamily="34" charset="0"/>
              </a:rPr>
              <a:t>-</a:t>
            </a:r>
            <a:r>
              <a:rPr lang="en-US" sz="9600" i="0" dirty="0">
                <a:solidFill>
                  <a:schemeClr val="bg1"/>
                </a:solidFill>
                <a:effectLst/>
                <a:latin typeface="Gill Sans Nova" panose="020B0602020104020203" pitchFamily="34" charset="0"/>
                <a:cs typeface="Times New Roman" panose="02020603050405020304" pitchFamily="18" charset="0"/>
              </a:rPr>
              <a:t> </a:t>
            </a:r>
            <a:r>
              <a:rPr lang="en-US" sz="9600" dirty="0">
                <a:solidFill>
                  <a:schemeClr val="bg1"/>
                </a:solidFill>
                <a:latin typeface="Gill Sans Nova" panose="020B0602020104020203" pitchFamily="34" charset="0"/>
              </a:rPr>
              <a:t>Cost objective means a program, function, activity, award, organizational subdivision, contract, or work unit for which cost data are desired and for which provision is made to accumulate and measure the cost of processes, products, jobs, capital projects, etc.  </a:t>
            </a:r>
          </a:p>
          <a:p>
            <a:pPr marL="176213" indent="-176213" algn="l"/>
            <a:r>
              <a:rPr lang="en-US" sz="9600" dirty="0">
                <a:solidFill>
                  <a:schemeClr val="bg1"/>
                </a:solidFill>
                <a:latin typeface="Gill Sans Nova" panose="020B0602020104020203" pitchFamily="34" charset="0"/>
              </a:rPr>
              <a:t>- A cost objective may be a major function of the non-Federal entity, a particular service or project, a Federal award, or an indirect (F&amp;A) cost activity, as described in Subpart E-Cost Principles.  </a:t>
            </a:r>
          </a:p>
          <a:p>
            <a:pPr marL="176213" lvl="1" indent="-176213" algn="l"/>
            <a:endParaRPr lang="en-US" sz="12000" dirty="0"/>
          </a:p>
          <a:p>
            <a:pPr marL="176213" indent="-176213" algn="l"/>
            <a:endParaRPr lang="en-US" sz="74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BBD9AE8E-E0BB-4774-9322-6B4A4AB982E9}"/>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779CC01B-BF3A-4C70-97E8-91F6A944C954}"/>
              </a:ext>
            </a:extLst>
          </p:cNvPr>
          <p:cNvSpPr/>
          <p:nvPr/>
        </p:nvSpPr>
        <p:spPr>
          <a:xfrm flipH="1">
            <a:off x="7227022" y="1691639"/>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45AB316-721D-4274-83A4-995196D60EE3}"/>
              </a:ext>
            </a:extLst>
          </p:cNvPr>
          <p:cNvSpPr txBox="1"/>
          <p:nvPr/>
        </p:nvSpPr>
        <p:spPr>
          <a:xfrm>
            <a:off x="7654247" y="2044557"/>
            <a:ext cx="4058292"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Nova" panose="020B0602020104020203" pitchFamily="34" charset="0"/>
              </a:rPr>
              <a:t>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Gill Sans Nova" panose="020B06020201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chemeClr val="bg1"/>
                </a:solidFill>
                <a:effectLst/>
                <a:uLnTx/>
                <a:uFillTx/>
                <a:latin typeface="Gill Sans Nova" panose="020B0602020104020203" pitchFamily="34" charset="0"/>
              </a:rPr>
              <a:t>HUD Award,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dirty="0">
                <a:solidFill>
                  <a:schemeClr val="bg1"/>
                </a:solidFill>
                <a:latin typeface="Gill Sans Nova" panose="020B0602020104020203" pitchFamily="34" charset="0"/>
              </a:rPr>
              <a:t>P</a:t>
            </a:r>
            <a:r>
              <a:rPr kumimoji="0" lang="en-US" sz="2400" b="0" i="0" u="none" strike="noStrike" kern="1200" cap="none" spc="0" normalizeH="0" baseline="0" noProof="0" dirty="0" err="1">
                <a:ln>
                  <a:noFill/>
                </a:ln>
                <a:solidFill>
                  <a:schemeClr val="bg1"/>
                </a:solidFill>
                <a:effectLst/>
                <a:uLnTx/>
                <a:uFillTx/>
                <a:latin typeface="Gill Sans Nova" panose="020B0602020104020203" pitchFamily="34" charset="0"/>
              </a:rPr>
              <a:t>roject</a:t>
            </a:r>
            <a:r>
              <a:rPr kumimoji="0" lang="en-US" sz="2400" b="0" i="0" u="none" strike="noStrike" kern="1200" cap="none" spc="0" normalizeH="0" baseline="0" noProof="0" dirty="0">
                <a:ln>
                  <a:noFill/>
                </a:ln>
                <a:solidFill>
                  <a:schemeClr val="bg1"/>
                </a:solidFill>
                <a:effectLst/>
                <a:uLnTx/>
                <a:uFillTx/>
                <a:latin typeface="Gill Sans Nova" panose="020B0602020104020203" pitchFamily="34" charset="0"/>
              </a:rPr>
              <a:t>, or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dirty="0">
                <a:solidFill>
                  <a:schemeClr val="bg1"/>
                </a:solidFill>
                <a:latin typeface="Gill Sans Nova" panose="020B0602020104020203" pitchFamily="34" charset="0"/>
              </a:rPr>
              <a:t>A</a:t>
            </a:r>
            <a:r>
              <a:rPr kumimoji="0" lang="en-US" sz="2400" b="0" i="0" u="none" strike="noStrike" kern="1200" cap="none" spc="0" normalizeH="0" baseline="0" noProof="0" dirty="0" err="1">
                <a:ln>
                  <a:noFill/>
                </a:ln>
                <a:solidFill>
                  <a:schemeClr val="bg1"/>
                </a:solidFill>
                <a:effectLst/>
                <a:uLnTx/>
                <a:uFillTx/>
                <a:latin typeface="Gill Sans Nova" panose="020B0602020104020203" pitchFamily="34" charset="0"/>
              </a:rPr>
              <a:t>ctivity</a:t>
            </a:r>
            <a:endParaRPr kumimoji="0" lang="en-US" sz="2400" b="0" i="0" u="none" strike="noStrike" kern="1200" cap="none" spc="0" normalizeH="0" baseline="0" noProof="0" dirty="0">
              <a:ln>
                <a:noFill/>
              </a:ln>
              <a:solidFill>
                <a:schemeClr val="bg1"/>
              </a:solidFill>
              <a:effectLst/>
              <a:uLnTx/>
              <a:uFillTx/>
              <a:latin typeface="Gill Sans Nova"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08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377825" y="1115376"/>
            <a:ext cx="11436350" cy="1082991"/>
          </a:xfrm>
        </p:spPr>
        <p:txBody>
          <a:bodyPr>
            <a:noAutofit/>
          </a:bodyPr>
          <a:lstStyle/>
          <a:p>
            <a:r>
              <a:rPr lang="en-US" sz="3600" b="1" dirty="0">
                <a:solidFill>
                  <a:schemeClr val="bg1"/>
                </a:solidFill>
                <a:latin typeface="Gill Sans MT" panose="020B0502020104020203" pitchFamily="34" charset="0"/>
              </a:rPr>
              <a:t>Which of these are examples of cost objectives?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66060" y="3429000"/>
            <a:ext cx="8755380" cy="1703070"/>
          </a:xfrm>
        </p:spPr>
        <p:txBody>
          <a:bodyPr/>
          <a:lstStyle/>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3">
            <a:extLst>
              <a:ext uri="{FF2B5EF4-FFF2-40B4-BE49-F238E27FC236}">
                <a16:creationId xmlns:a16="http://schemas.microsoft.com/office/drawing/2014/main" id="{872AA7C1-D0F8-4933-B746-5AB7270EBD63}"/>
              </a:ext>
            </a:extLst>
          </p:cNvPr>
          <p:cNvGraphicFramePr>
            <a:graphicFrameLocks/>
          </p:cNvGraphicFramePr>
          <p:nvPr>
            <p:extLst>
              <p:ext uri="{D42A27DB-BD31-4B8C-83A1-F6EECF244321}">
                <p14:modId xmlns:p14="http://schemas.microsoft.com/office/powerpoint/2010/main" val="683575884"/>
              </p:ext>
            </p:extLst>
          </p:nvPr>
        </p:nvGraphicFramePr>
        <p:xfrm>
          <a:off x="670560" y="2795753"/>
          <a:ext cx="10968990" cy="29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Windows Media Player Pause Button Icons PNG - Free PNG and Icons Downloads">
            <a:extLst>
              <a:ext uri="{FF2B5EF4-FFF2-40B4-BE49-F238E27FC236}">
                <a16:creationId xmlns:a16="http://schemas.microsoft.com/office/drawing/2014/main" id="{770D1C6B-914B-4810-AB23-904C7BD8BE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8500" y="318792"/>
            <a:ext cx="1160463"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Indirect Cost Rate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5706318" y="2096640"/>
            <a:ext cx="5190809" cy="1713542"/>
          </a:xfrm>
        </p:spPr>
        <p:txBody>
          <a:bodyPr>
            <a:normAutofit/>
          </a:bodyPr>
          <a:lstStyle/>
          <a:p>
            <a:r>
              <a:rPr lang="en-US" sz="4400" u="sng" dirty="0">
                <a:solidFill>
                  <a:schemeClr val="bg1"/>
                </a:solidFill>
                <a:latin typeface="Gill Sans Nova" panose="020B0602020104020203" pitchFamily="34" charset="0"/>
              </a:rPr>
              <a:t>Indirect Costs </a:t>
            </a:r>
          </a:p>
          <a:p>
            <a:r>
              <a:rPr lang="en-US" sz="4400" dirty="0">
                <a:solidFill>
                  <a:schemeClr val="bg1"/>
                </a:solidFill>
                <a:latin typeface="Gill Sans Nova" panose="020B0602020104020203" pitchFamily="34" charset="0"/>
              </a:rPr>
              <a:t> Direct Cost Base</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99A89286-19E7-4045-A18C-8DB82EAB73B6}"/>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E8FB3EA-C0A4-4929-99B5-EEF62039227F}"/>
              </a:ext>
            </a:extLst>
          </p:cNvPr>
          <p:cNvSpPr txBox="1"/>
          <p:nvPr/>
        </p:nvSpPr>
        <p:spPr>
          <a:xfrm>
            <a:off x="1468653" y="2096640"/>
            <a:ext cx="4572001" cy="1138773"/>
          </a:xfrm>
          <a:prstGeom prst="rect">
            <a:avLst/>
          </a:prstGeom>
          <a:noFill/>
        </p:spPr>
        <p:txBody>
          <a:bodyPr wrap="square" rtlCol="0">
            <a:spAutoFit/>
          </a:bodyPr>
          <a:lstStyle/>
          <a:p>
            <a:r>
              <a:rPr lang="en-US" sz="4400" dirty="0">
                <a:solidFill>
                  <a:schemeClr val="bg1"/>
                </a:solidFill>
                <a:latin typeface="Gill Sans Nova" panose="020B0602020104020203" pitchFamily="34" charset="0"/>
              </a:rPr>
              <a:t>Indirect Cost Rate</a:t>
            </a:r>
          </a:p>
          <a:p>
            <a:r>
              <a:rPr lang="en-US" sz="2400" dirty="0">
                <a:solidFill>
                  <a:schemeClr val="bg1"/>
                </a:solidFill>
                <a:latin typeface="Gill Sans Nova" panose="020B0602020104020203" pitchFamily="34" charset="0"/>
              </a:rPr>
              <a:t>      (expressed as a percentage)</a:t>
            </a:r>
          </a:p>
        </p:txBody>
      </p:sp>
      <p:sp>
        <p:nvSpPr>
          <p:cNvPr id="7" name="Equals 6">
            <a:extLst>
              <a:ext uri="{FF2B5EF4-FFF2-40B4-BE49-F238E27FC236}">
                <a16:creationId xmlns:a16="http://schemas.microsoft.com/office/drawing/2014/main" id="{323811D8-6A6A-45DC-BF86-92146936E933}"/>
              </a:ext>
            </a:extLst>
          </p:cNvPr>
          <p:cNvSpPr/>
          <p:nvPr/>
        </p:nvSpPr>
        <p:spPr>
          <a:xfrm>
            <a:off x="5800845" y="2467515"/>
            <a:ext cx="590310" cy="46958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F69FD316-0447-4AA8-A682-CEBE323E9668}"/>
              </a:ext>
            </a:extLst>
          </p:cNvPr>
          <p:cNvSpPr txBox="1"/>
          <p:nvPr/>
        </p:nvSpPr>
        <p:spPr>
          <a:xfrm>
            <a:off x="5800845" y="3595206"/>
            <a:ext cx="4772562" cy="3477875"/>
          </a:xfrm>
          <a:prstGeom prst="rect">
            <a:avLst/>
          </a:prstGeom>
          <a:noFill/>
        </p:spPr>
        <p:txBody>
          <a:bodyPr wrap="square" rtlCol="0">
            <a:spAutoFit/>
          </a:bodyPr>
          <a:lstStyle/>
          <a:p>
            <a:pPr algn="l"/>
            <a:r>
              <a:rPr lang="en-US" sz="2000" dirty="0">
                <a:solidFill>
                  <a:schemeClr val="bg1"/>
                </a:solidFill>
                <a:latin typeface="Gill Sans Nova" panose="020B0602020104020203" pitchFamily="34" charset="0"/>
              </a:rPr>
              <a:t>Acceptable Direct Cost Bases (Denominator):</a:t>
            </a:r>
          </a:p>
          <a:p>
            <a:pPr marL="571500" indent="-571500" algn="l">
              <a:buFont typeface="Wingdings" panose="05000000000000000000" pitchFamily="2" charset="2"/>
              <a:buChar char="ü"/>
            </a:pPr>
            <a:r>
              <a:rPr lang="en-US" sz="2000" dirty="0">
                <a:solidFill>
                  <a:schemeClr val="bg1"/>
                </a:solidFill>
                <a:latin typeface="Gill Sans Nova" panose="020B0602020104020203" pitchFamily="34" charset="0"/>
              </a:rPr>
              <a:t>Direct salaries and wages including (or excluding) all fringe benefits.</a:t>
            </a:r>
          </a:p>
          <a:p>
            <a:pPr marL="571500" indent="-571500" algn="l">
              <a:buFont typeface="Wingdings" panose="05000000000000000000" pitchFamily="2" charset="2"/>
              <a:buChar char="ü"/>
            </a:pPr>
            <a:r>
              <a:rPr lang="en-US" sz="2000" dirty="0">
                <a:solidFill>
                  <a:schemeClr val="bg1"/>
                </a:solidFill>
                <a:latin typeface="Gill Sans Nova" panose="020B0602020104020203" pitchFamily="34" charset="0"/>
              </a:rPr>
              <a:t>Direct salaries and wages including vacation, holiday, sick pay, and other paid absences but excluding all other fringe benefits.</a:t>
            </a:r>
          </a:p>
          <a:p>
            <a:pPr marL="571500" indent="-571500" algn="l">
              <a:buFont typeface="Wingdings" panose="05000000000000000000" pitchFamily="2" charset="2"/>
              <a:buChar char="ü"/>
            </a:pPr>
            <a:r>
              <a:rPr lang="en-US" sz="2000" dirty="0">
                <a:solidFill>
                  <a:schemeClr val="bg1"/>
                </a:solidFill>
                <a:latin typeface="Gill Sans Nova" panose="020B0602020104020203" pitchFamily="34" charset="0"/>
              </a:rPr>
              <a:t>Total Direct Costs (TDC)</a:t>
            </a:r>
          </a:p>
          <a:p>
            <a:pPr marL="571500" indent="-571500" algn="l">
              <a:buFont typeface="Wingdings" panose="05000000000000000000" pitchFamily="2" charset="2"/>
              <a:buChar char="ü"/>
            </a:pPr>
            <a:r>
              <a:rPr lang="en-US" sz="2000" dirty="0">
                <a:solidFill>
                  <a:schemeClr val="bg1"/>
                </a:solidFill>
                <a:latin typeface="Gill Sans Nova" panose="020B0602020104020203" pitchFamily="34" charset="0"/>
              </a:rPr>
              <a:t>Modified Total Direct Costs (MTDC)</a:t>
            </a:r>
          </a:p>
          <a:p>
            <a:endParaRPr lang="en-US" sz="2000" dirty="0"/>
          </a:p>
        </p:txBody>
      </p:sp>
      <p:cxnSp>
        <p:nvCxnSpPr>
          <p:cNvPr id="12" name="Straight Connector 11">
            <a:extLst>
              <a:ext uri="{FF2B5EF4-FFF2-40B4-BE49-F238E27FC236}">
                <a16:creationId xmlns:a16="http://schemas.microsoft.com/office/drawing/2014/main" id="{DA62E0E8-9D9A-4894-B5AE-A219EEA00962}"/>
              </a:ext>
            </a:extLst>
          </p:cNvPr>
          <p:cNvCxnSpPr>
            <a:cxnSpLocks/>
          </p:cNvCxnSpPr>
          <p:nvPr/>
        </p:nvCxnSpPr>
        <p:spPr>
          <a:xfrm>
            <a:off x="9618562" y="3429000"/>
            <a:ext cx="393539" cy="7494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003300" y="1311669"/>
            <a:ext cx="10185400" cy="1082991"/>
          </a:xfrm>
        </p:spPr>
        <p:txBody>
          <a:bodyPr>
            <a:noAutofit/>
          </a:bodyPr>
          <a:lstStyle/>
          <a:p>
            <a:r>
              <a:rPr lang="en-US" sz="4000" b="1" dirty="0">
                <a:solidFill>
                  <a:schemeClr val="bg1"/>
                </a:solidFill>
                <a:latin typeface="Gill Sans MT" panose="020B0502020104020203" pitchFamily="34" charset="0"/>
              </a:rPr>
              <a:t>What is an acceptable Indirect Cost Rate?</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6FDEDEC-AC69-4D7F-AE1F-B0E488FF84DB}"/>
              </a:ext>
            </a:extLst>
          </p:cNvPr>
          <p:cNvSpPr txBox="1"/>
          <p:nvPr/>
        </p:nvSpPr>
        <p:spPr>
          <a:xfrm>
            <a:off x="3249012" y="2837481"/>
            <a:ext cx="6102850" cy="147732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Both"/>
              <a:tabLst/>
              <a:defRPr/>
            </a:pPr>
            <a:r>
              <a:rPr kumimoji="0" lang="en-US" sz="3000" b="0" i="0" u="none" strike="noStrike" kern="1200" cap="none" spc="0" normalizeH="0" baseline="0" noProof="0" dirty="0">
                <a:ln>
                  <a:noFill/>
                </a:ln>
                <a:solidFill>
                  <a:schemeClr val="bg1"/>
                </a:solidFill>
                <a:effectLst/>
                <a:uLnTx/>
                <a:uFillTx/>
                <a:latin typeface="Gill Sans Nova" panose="020B0602020104020203" pitchFamily="34" charset="0"/>
              </a:rPr>
              <a:t>10%               (b) 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Gill Sans Nova" panose="020B0602020104020203" pitchFamily="34" charset="0"/>
              </a:rPr>
              <a:t>(c) 75%               (d) 90%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Gill Sans Nova" panose="020B0602020104020203" pitchFamily="34" charset="0"/>
              </a:rPr>
              <a:t>(e) All of </a:t>
            </a:r>
            <a:r>
              <a:rPr lang="en-US" sz="3000" dirty="0">
                <a:solidFill>
                  <a:schemeClr val="bg1"/>
                </a:solidFill>
                <a:latin typeface="Gill Sans Nova" panose="020B0602020104020203" pitchFamily="34" charset="0"/>
              </a:rPr>
              <a:t>above</a:t>
            </a:r>
            <a:r>
              <a:rPr kumimoji="0" lang="en-US" sz="3000" b="0" i="0" u="none" strike="noStrike" kern="1200" cap="none" spc="0" normalizeH="0" baseline="0" noProof="0" dirty="0">
                <a:ln>
                  <a:noFill/>
                </a:ln>
                <a:solidFill>
                  <a:schemeClr val="bg1"/>
                </a:solidFill>
                <a:effectLst/>
                <a:uLnTx/>
                <a:uFillTx/>
                <a:latin typeface="Gill Sans Nova" panose="020B0602020104020203" pitchFamily="34" charset="0"/>
              </a:rPr>
              <a:t> (It depends)</a:t>
            </a:r>
          </a:p>
        </p:txBody>
      </p:sp>
      <p:pic>
        <p:nvPicPr>
          <p:cNvPr id="14" name="Picture 2" descr="Windows Media Player Pause Button Icons PNG - Free PNG and Icons Downloads">
            <a:extLst>
              <a:ext uri="{FF2B5EF4-FFF2-40B4-BE49-F238E27FC236}">
                <a16:creationId xmlns:a16="http://schemas.microsoft.com/office/drawing/2014/main" id="{7E6D8A06-B78F-441C-907D-2DE3A2FCF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0" y="318792"/>
            <a:ext cx="1160463"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7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378584"/>
          </a:xfrm>
        </p:spPr>
        <p:txBody>
          <a:bodyPr>
            <a:noAutofit/>
          </a:bodyPr>
          <a:lstStyle/>
          <a:p>
            <a:r>
              <a:rPr lang="en-US" sz="4400" b="1" dirty="0">
                <a:solidFill>
                  <a:schemeClr val="bg1"/>
                </a:solidFill>
                <a:latin typeface="Gill Sans MT" panose="020B0502020104020203" pitchFamily="34" charset="0"/>
              </a:rPr>
              <a:t>Types of Indirect Cost Rates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66060" y="3429000"/>
            <a:ext cx="8755380" cy="1703070"/>
          </a:xfrm>
        </p:spPr>
        <p:txBody>
          <a:bodyPr/>
          <a:lstStyle/>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B6995DDD-5400-4324-A51D-F45B7B7211B5}"/>
              </a:ext>
            </a:extLst>
          </p:cNvPr>
          <p:cNvSpPr txBox="1">
            <a:spLocks/>
          </p:cNvSpPr>
          <p:nvPr/>
        </p:nvSpPr>
        <p:spPr>
          <a:xfrm>
            <a:off x="685800" y="653592"/>
            <a:ext cx="10210800" cy="7942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p>
        </p:txBody>
      </p:sp>
      <p:graphicFrame>
        <p:nvGraphicFramePr>
          <p:cNvPr id="9" name="Content Placeholder 3">
            <a:extLst>
              <a:ext uri="{FF2B5EF4-FFF2-40B4-BE49-F238E27FC236}">
                <a16:creationId xmlns:a16="http://schemas.microsoft.com/office/drawing/2014/main" id="{B988CB7C-ECF3-4891-9CF5-CEA25E307C17}"/>
              </a:ext>
            </a:extLst>
          </p:cNvPr>
          <p:cNvGraphicFramePr>
            <a:graphicFrameLocks/>
          </p:cNvGraphicFramePr>
          <p:nvPr>
            <p:extLst>
              <p:ext uri="{D42A27DB-BD31-4B8C-83A1-F6EECF244321}">
                <p14:modId xmlns:p14="http://schemas.microsoft.com/office/powerpoint/2010/main" val="1857389985"/>
              </p:ext>
            </p:extLst>
          </p:nvPr>
        </p:nvGraphicFramePr>
        <p:xfrm>
          <a:off x="1310640" y="2542031"/>
          <a:ext cx="10210800" cy="383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0195D28F-D4A0-4121-B280-978044EC8B0C}"/>
              </a:ext>
            </a:extLst>
          </p:cNvPr>
          <p:cNvGraphicFramePr/>
          <p:nvPr>
            <p:extLst>
              <p:ext uri="{D42A27DB-BD31-4B8C-83A1-F6EECF244321}">
                <p14:modId xmlns:p14="http://schemas.microsoft.com/office/powerpoint/2010/main" val="87922598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519E9A1C-A29C-45FA-B7D9-6410392E50BB}"/>
              </a:ext>
            </a:extLst>
          </p:cNvPr>
          <p:cNvSpPr txBox="1"/>
          <p:nvPr/>
        </p:nvSpPr>
        <p:spPr>
          <a:xfrm>
            <a:off x="3988106" y="4300339"/>
            <a:ext cx="7358609" cy="1077218"/>
          </a:xfrm>
          <a:prstGeom prst="rect">
            <a:avLst/>
          </a:prstGeom>
          <a:noFill/>
        </p:spPr>
        <p:txBody>
          <a:bodyPr wrap="square" rtlCol="0">
            <a:spAutoFit/>
          </a:bodyPr>
          <a:lstStyle/>
          <a:p>
            <a:r>
              <a:rPr lang="en-US" sz="1600" b="0" i="0" dirty="0">
                <a:solidFill>
                  <a:schemeClr val="bg1"/>
                </a:solidFill>
                <a:effectLst/>
                <a:latin typeface="Gill Sans Nova" panose="020B0602020104020203" pitchFamily="34" charset="0"/>
              </a:rPr>
              <a:t>an indirect cost rate, applicable to a specified current or future period, usually the governmental unit's fiscal year. This rate is based on an estimate of the costs to be incurred during the period. Except </a:t>
            </a:r>
            <a:r>
              <a:rPr lang="en-US" sz="1600" dirty="0">
                <a:solidFill>
                  <a:schemeClr val="bg1"/>
                </a:solidFill>
                <a:latin typeface="Gill Sans Nova" panose="020B0602020104020203" pitchFamily="34" charset="0"/>
              </a:rPr>
              <a:t>un</a:t>
            </a:r>
            <a:r>
              <a:rPr lang="en-US" sz="1600" b="0" i="0" dirty="0">
                <a:solidFill>
                  <a:schemeClr val="bg1"/>
                </a:solidFill>
                <a:effectLst/>
                <a:latin typeface="Gill Sans Nova" panose="020B0602020104020203" pitchFamily="34" charset="0"/>
              </a:rPr>
              <a:t>der very unusual circumstances, a predetermined rate is not subject to adjustment.</a:t>
            </a:r>
            <a:endParaRPr lang="en-US" sz="1600" dirty="0">
              <a:solidFill>
                <a:schemeClr val="bg1"/>
              </a:solidFill>
              <a:latin typeface="Gill Sans Nova" panose="020B0602020104020203" pitchFamily="34" charset="0"/>
            </a:endParaRPr>
          </a:p>
        </p:txBody>
      </p:sp>
      <p:sp>
        <p:nvSpPr>
          <p:cNvPr id="12" name="TextBox 11">
            <a:extLst>
              <a:ext uri="{FF2B5EF4-FFF2-40B4-BE49-F238E27FC236}">
                <a16:creationId xmlns:a16="http://schemas.microsoft.com/office/drawing/2014/main" id="{2324C01F-15F3-4F21-A356-D476468D6D38}"/>
              </a:ext>
            </a:extLst>
          </p:cNvPr>
          <p:cNvSpPr txBox="1"/>
          <p:nvPr/>
        </p:nvSpPr>
        <p:spPr>
          <a:xfrm>
            <a:off x="3988106" y="3382713"/>
            <a:ext cx="7533334" cy="615553"/>
          </a:xfrm>
          <a:prstGeom prst="rect">
            <a:avLst/>
          </a:prstGeom>
          <a:noFill/>
        </p:spPr>
        <p:txBody>
          <a:bodyPr wrap="square" rtlCol="0">
            <a:spAutoFit/>
          </a:bodyPr>
          <a:lstStyle/>
          <a:p>
            <a:pPr lvl="0" algn="l"/>
            <a:r>
              <a:rPr lang="en-US" sz="1600" dirty="0">
                <a:solidFill>
                  <a:schemeClr val="bg1"/>
                </a:solidFill>
                <a:latin typeface="Gill Sans Nova" panose="020B0602020104020203" pitchFamily="34" charset="0"/>
              </a:rPr>
              <a:t>a permanent rate established after the organization‘s actual costs for a completed fiscal period are known.  The final rate is not subject to adjustment</a:t>
            </a:r>
            <a:r>
              <a:rPr lang="en-US" sz="1800" dirty="0">
                <a:solidFill>
                  <a:schemeClr val="bg1"/>
                </a:solidFill>
                <a:latin typeface="Gill Sans Nova" panose="020B0602020104020203" pitchFamily="34" charset="0"/>
              </a:rPr>
              <a:t>.</a:t>
            </a:r>
          </a:p>
        </p:txBody>
      </p:sp>
      <p:sp>
        <p:nvSpPr>
          <p:cNvPr id="16" name="TextBox 15">
            <a:extLst>
              <a:ext uri="{FF2B5EF4-FFF2-40B4-BE49-F238E27FC236}">
                <a16:creationId xmlns:a16="http://schemas.microsoft.com/office/drawing/2014/main" id="{E79C91AB-8FCF-4555-A42B-0281271BE281}"/>
              </a:ext>
            </a:extLst>
          </p:cNvPr>
          <p:cNvSpPr txBox="1"/>
          <p:nvPr/>
        </p:nvSpPr>
        <p:spPr>
          <a:xfrm>
            <a:off x="3988106" y="5301469"/>
            <a:ext cx="6679894" cy="1077218"/>
          </a:xfrm>
          <a:prstGeom prst="rect">
            <a:avLst/>
          </a:prstGeom>
          <a:noFill/>
        </p:spPr>
        <p:txBody>
          <a:bodyPr wrap="square" rtlCol="0">
            <a:spAutoFit/>
          </a:bodyPr>
          <a:lstStyle/>
          <a:p>
            <a:r>
              <a:rPr lang="en-US" sz="1600" dirty="0">
                <a:solidFill>
                  <a:schemeClr val="bg1"/>
                </a:solidFill>
                <a:latin typeface="Gill Sans Nova" panose="020B0602020104020203" pitchFamily="34" charset="0"/>
              </a:rPr>
              <a:t>an indirect cost rate which has the same characteristics as a predetermined rate, except that the difference between the estimated costs and the actual, allowable costs of the period covered by the rate is carried forward as an adjustment to the rate computation of a subsequent period. </a:t>
            </a:r>
          </a:p>
        </p:txBody>
      </p:sp>
      <p:sp>
        <p:nvSpPr>
          <p:cNvPr id="4" name="Left Bracket 3">
            <a:extLst>
              <a:ext uri="{FF2B5EF4-FFF2-40B4-BE49-F238E27FC236}">
                <a16:creationId xmlns:a16="http://schemas.microsoft.com/office/drawing/2014/main" id="{EA37229B-6601-CBFE-7E9E-11E695BFC745}"/>
              </a:ext>
            </a:extLst>
          </p:cNvPr>
          <p:cNvSpPr/>
          <p:nvPr/>
        </p:nvSpPr>
        <p:spPr>
          <a:xfrm>
            <a:off x="1001486" y="2874923"/>
            <a:ext cx="239486" cy="101558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118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solidFill>
                  <a:schemeClr val="bg1"/>
                </a:solidFill>
                <a:latin typeface="Gill Sans Nova" panose="020B0602020104020203" pitchFamily="34" charset="0"/>
              </a:rPr>
              <a:t>Historical Perspective on Indirect Cost Recovery</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477520" y="1930400"/>
            <a:ext cx="11009630" cy="4033520"/>
          </a:xfrm>
        </p:spPr>
        <p:txBody>
          <a:bodyPr>
            <a:normAutofit fontScale="55000" lnSpcReduction="20000"/>
          </a:bodyPr>
          <a:lstStyle/>
          <a:p>
            <a:pPr marL="457200" indent="-457200" algn="l">
              <a:buFont typeface="Arial" panose="020B0604020202020204" pitchFamily="34" charset="0"/>
              <a:buChar char="•"/>
            </a:pPr>
            <a:r>
              <a:rPr lang="en-US" sz="3800" dirty="0">
                <a:solidFill>
                  <a:schemeClr val="bg1"/>
                </a:solidFill>
                <a:latin typeface="Gill Sans MT" panose="020B0502020104020203" pitchFamily="34" charset="0"/>
              </a:rPr>
              <a:t>On December 19, 2014, OMB and 26 federal awarding agencies published a joint interim final rule implementing 2 CFR part 200</a:t>
            </a:r>
          </a:p>
          <a:p>
            <a:pPr marL="457200" indent="-457200" algn="l">
              <a:buFont typeface="Arial" panose="020B0604020202020204" pitchFamily="34" charset="0"/>
              <a:buChar char="•"/>
            </a:pPr>
            <a:endParaRPr lang="en-US" sz="3800" dirty="0">
              <a:solidFill>
                <a:schemeClr val="bg1"/>
              </a:solidFill>
              <a:latin typeface="Gill Sans MT" panose="020B0502020104020203" pitchFamily="34" charset="0"/>
            </a:endParaRPr>
          </a:p>
          <a:p>
            <a:pPr marL="457200" indent="-457200" algn="l">
              <a:buFont typeface="Arial" panose="020B0604020202020204" pitchFamily="34" charset="0"/>
              <a:buChar char="•"/>
            </a:pPr>
            <a:r>
              <a:rPr lang="en-US" sz="3800" dirty="0">
                <a:solidFill>
                  <a:schemeClr val="bg1"/>
                </a:solidFill>
                <a:latin typeface="Gill Sans MT" panose="020B0502020104020203" pitchFamily="34" charset="0"/>
              </a:rPr>
              <a:t>Cost principles are contained in Subpart E of part 200</a:t>
            </a:r>
          </a:p>
          <a:p>
            <a:pPr marL="457200" indent="-457200" algn="l">
              <a:buFont typeface="Arial" panose="020B0604020202020204" pitchFamily="34" charset="0"/>
              <a:buChar char="•"/>
            </a:pPr>
            <a:endParaRPr lang="en-US" sz="3800" dirty="0">
              <a:solidFill>
                <a:schemeClr val="bg1"/>
              </a:solidFill>
              <a:latin typeface="Gill Sans MT" panose="020B0502020104020203" pitchFamily="34" charset="0"/>
            </a:endParaRPr>
          </a:p>
          <a:p>
            <a:pPr marL="457200" indent="-457200" algn="l">
              <a:buFont typeface="Arial" panose="020B0604020202020204" pitchFamily="34" charset="0"/>
              <a:buChar char="•"/>
            </a:pPr>
            <a:r>
              <a:rPr lang="en-US" sz="3800" dirty="0">
                <a:solidFill>
                  <a:schemeClr val="bg1"/>
                </a:solidFill>
                <a:latin typeface="Gill Sans MT" panose="020B0502020104020203" pitchFamily="34" charset="0"/>
              </a:rPr>
              <a:t>Prior to publication of 2 CFR part 200, the cost principles applicable to Federal awards were contained in the following OMB circulars:</a:t>
            </a:r>
          </a:p>
          <a:p>
            <a:pPr marL="457200" indent="-457200" algn="l">
              <a:buFont typeface="Arial" panose="020B0604020202020204" pitchFamily="34" charset="0"/>
              <a:buChar char="•"/>
            </a:pPr>
            <a:endParaRPr lang="en-US" sz="3800" dirty="0">
              <a:solidFill>
                <a:schemeClr val="bg1"/>
              </a:solidFill>
              <a:latin typeface="Gill Sans MT" panose="020B0502020104020203" pitchFamily="34" charset="0"/>
            </a:endParaRPr>
          </a:p>
          <a:p>
            <a:pPr marL="914400" lvl="1" indent="-457200" algn="l">
              <a:buFont typeface="Arial" panose="020B0604020202020204" pitchFamily="34" charset="0"/>
              <a:buChar char="•"/>
            </a:pPr>
            <a:r>
              <a:rPr lang="en-US" sz="3800" dirty="0">
                <a:solidFill>
                  <a:schemeClr val="bg1"/>
                </a:solidFill>
                <a:latin typeface="Gill Sans MT" panose="020B0502020104020203" pitchFamily="34" charset="0"/>
              </a:rPr>
              <a:t>A-87 (State, Local, and Indian Tribal Governments)</a:t>
            </a:r>
          </a:p>
          <a:p>
            <a:pPr marL="914400" lvl="1" indent="-457200" algn="l">
              <a:buFont typeface="Arial" panose="020B0604020202020204" pitchFamily="34" charset="0"/>
              <a:buChar char="•"/>
            </a:pPr>
            <a:r>
              <a:rPr lang="en-US" sz="3800" dirty="0">
                <a:solidFill>
                  <a:schemeClr val="bg1"/>
                </a:solidFill>
                <a:latin typeface="Gill Sans MT" panose="020B0502020104020203" pitchFamily="34" charset="0"/>
              </a:rPr>
              <a:t>A-122 (Non-profit organizations)</a:t>
            </a:r>
          </a:p>
          <a:p>
            <a:pPr marL="914400" lvl="1" indent="-457200" algn="l">
              <a:buFont typeface="Arial" panose="020B0604020202020204" pitchFamily="34" charset="0"/>
              <a:buChar char="•"/>
            </a:pPr>
            <a:r>
              <a:rPr lang="en-US" sz="3800" dirty="0">
                <a:solidFill>
                  <a:schemeClr val="bg1"/>
                </a:solidFill>
                <a:latin typeface="Gill Sans MT" panose="020B0502020104020203" pitchFamily="34" charset="0"/>
              </a:rPr>
              <a:t>A-21 (Institutions of Higher Education)</a:t>
            </a:r>
          </a:p>
          <a:p>
            <a:r>
              <a:rPr lang="en-US" sz="3600" dirty="0"/>
              <a:t>, </a:t>
            </a:r>
          </a:p>
          <a:p>
            <a:pPr algn="l"/>
            <a:endParaRPr lang="en-US" sz="3200" dirty="0"/>
          </a:p>
          <a:p>
            <a:endParaRPr lang="en-US" dirty="0"/>
          </a:p>
        </p:txBody>
      </p:sp>
      <p:sp>
        <p:nvSpPr>
          <p:cNvPr id="5" name="Rectangle 4">
            <a:extLst>
              <a:ext uri="{FF2B5EF4-FFF2-40B4-BE49-F238E27FC236}">
                <a16:creationId xmlns:a16="http://schemas.microsoft.com/office/drawing/2014/main" id="{F3D50B61-1E6E-4434-97BB-0E2EAD5AF909}"/>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703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10% De Minimis Rate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01329" y="1620887"/>
            <a:ext cx="10589342" cy="3431458"/>
          </a:xfrm>
        </p:spPr>
        <p:txBody>
          <a:bodyPr>
            <a:noAutofit/>
          </a:bodyPr>
          <a:lstStyle/>
          <a:p>
            <a:pPr marL="457200" lvl="1" indent="0">
              <a:buNone/>
            </a:pPr>
            <a:r>
              <a:rPr lang="en-US" sz="2400" dirty="0">
                <a:solidFill>
                  <a:schemeClr val="bg1"/>
                </a:solidFill>
                <a:latin typeface="Gill Sans Nova" panose="020B0602020104020203" pitchFamily="34" charset="0"/>
              </a:rPr>
              <a:t>§200.414   Indirect (F&amp;A) costs</a:t>
            </a:r>
          </a:p>
          <a:p>
            <a:pPr marL="457200" lvl="1" indent="0">
              <a:buNone/>
            </a:pPr>
            <a:endParaRPr lang="en-US" dirty="0"/>
          </a:p>
          <a:p>
            <a:pPr marL="457200" lvl="1" indent="0" algn="l">
              <a:lnSpc>
                <a:spcPct val="100000"/>
              </a:lnSpc>
              <a:spcAft>
                <a:spcPts val="600"/>
              </a:spcAft>
              <a:buNone/>
            </a:pPr>
            <a:r>
              <a:rPr lang="en-US" dirty="0">
                <a:solidFill>
                  <a:schemeClr val="bg1"/>
                </a:solidFill>
                <a:latin typeface="Gill Sans Nova" panose="020B0602020104020203" pitchFamily="34" charset="0"/>
              </a:rPr>
              <a:t>(f) In addition to the procedures outlined in the appendices in paragraph (e) of this section, any non-Federal entity that does not have a current negotiated (including provisional) rate, except for those non-Federal entities described in appendix VII to this part, paragraph D.1.b, may elect to charge a de minimis rate of 10% of modified total direct costs (MTDC) which may be used indefinitely. </a:t>
            </a:r>
          </a:p>
          <a:p>
            <a:pPr marL="457200" lvl="1" indent="0" algn="l">
              <a:lnSpc>
                <a:spcPct val="100000"/>
              </a:lnSpc>
              <a:spcAft>
                <a:spcPts val="600"/>
              </a:spcAft>
              <a:buNone/>
            </a:pPr>
            <a:r>
              <a:rPr lang="en-US" dirty="0">
                <a:solidFill>
                  <a:schemeClr val="bg1"/>
                </a:solidFill>
                <a:latin typeface="Gill Sans Nova" panose="020B0602020104020203" pitchFamily="34" charset="0"/>
              </a:rPr>
              <a:t>No documentation is required to justify the 10% de minimis indirect cost rate. </a:t>
            </a:r>
          </a:p>
          <a:p>
            <a:pPr marL="457200" lvl="1" indent="0" algn="l">
              <a:lnSpc>
                <a:spcPct val="100000"/>
              </a:lnSpc>
              <a:spcAft>
                <a:spcPts val="600"/>
              </a:spcAft>
              <a:buNone/>
            </a:pPr>
            <a:r>
              <a:rPr lang="en-US" dirty="0">
                <a:solidFill>
                  <a:schemeClr val="bg1"/>
                </a:solidFill>
                <a:latin typeface="Gill Sans Nova" panose="020B0602020104020203" pitchFamily="34" charset="0"/>
              </a:rPr>
              <a:t>As described in §200.403, costs must be consistently charged as either indirect or direct costs but may not be double charged or inconsistently charged as both. If chosen, this methodology once elected must be used consistently for all Federal awards until such time as a non-Federal entity chooses to negotiate for a rate, which the non-Federal entity may apply to do at any time.</a:t>
            </a: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FA64CE02-BFA8-4EC5-9E5B-1D2B38BA0B06}"/>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89B17A1-910B-5320-A436-E11E60A00297}"/>
              </a:ext>
            </a:extLst>
          </p:cNvPr>
          <p:cNvSpPr txBox="1"/>
          <p:nvPr/>
        </p:nvSpPr>
        <p:spPr>
          <a:xfrm>
            <a:off x="7036526" y="6396335"/>
            <a:ext cx="5068388" cy="461665"/>
          </a:xfrm>
          <a:prstGeom prst="rect">
            <a:avLst/>
          </a:prstGeom>
          <a:noFill/>
        </p:spPr>
        <p:txBody>
          <a:bodyPr wrap="square">
            <a:spAutoFit/>
          </a:bodyPr>
          <a:lstStyle/>
          <a:p>
            <a:pPr algn="l"/>
            <a:r>
              <a:rPr lang="en-US" sz="1200" i="1" dirty="0">
                <a:solidFill>
                  <a:schemeClr val="bg1"/>
                </a:solidFill>
                <a:highlight>
                  <a:srgbClr val="FF0000"/>
                </a:highlight>
                <a:latin typeface="Gill Sans Nova" panose="020B0602020104020203" pitchFamily="34" charset="0"/>
              </a:rPr>
              <a:t>Note: </a:t>
            </a:r>
            <a:r>
              <a:rPr lang="en-US" sz="1200" i="1" dirty="0">
                <a:solidFill>
                  <a:schemeClr val="bg1"/>
                </a:solidFill>
                <a:latin typeface="Gill Sans Nova" panose="020B0602020104020203" pitchFamily="34" charset="0"/>
              </a:rPr>
              <a:t>Governmental departments/agencies receiving more than $35M in direct Federal funding are not eligible for the de minimis rate (paragraph D.1.b).</a:t>
            </a:r>
          </a:p>
        </p:txBody>
      </p:sp>
    </p:spTree>
    <p:extLst>
      <p:ext uri="{BB962C8B-B14F-4D97-AF65-F5344CB8AC3E}">
        <p14:creationId xmlns:p14="http://schemas.microsoft.com/office/powerpoint/2010/main" val="18133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1F3864"/>
                                        </p:clrVal>
                                      </p:to>
                                    </p:set>
                                    <p:set>
                                      <p:cBhvr>
                                        <p:cTn id="7" dur="500" fill="hold"/>
                                        <p:tgtEl>
                                          <p:spTgt spid="3">
                                            <p:txEl>
                                              <p:pRg st="2" end="2"/>
                                            </p:txEl>
                                          </p:spTgt>
                                        </p:tgtEl>
                                        <p:attrNameLst>
                                          <p:attrName>fillcolor</p:attrName>
                                        </p:attrNameLst>
                                      </p:cBhvr>
                                      <p:to>
                                        <p:clrVal>
                                          <a:srgbClr val="1F3864"/>
                                        </p:clrVal>
                                      </p:to>
                                    </p:set>
                                    <p:set>
                                      <p:cBhvr>
                                        <p:cTn id="8" dur="500" fill="hold"/>
                                        <p:tgtEl>
                                          <p:spTgt spid="3">
                                            <p:txEl>
                                              <p:pRg st="2" end="2"/>
                                            </p:txEl>
                                          </p:spTgt>
                                        </p:tgtEl>
                                        <p:attrNameLst>
                                          <p:attrName>fill.type</p:attrName>
                                        </p:attrNameLst>
                                      </p:cBhvr>
                                      <p:to>
                                        <p:strVal val="solid"/>
                                      </p:to>
                                    </p:set>
                                  </p:childTnLst>
                                </p:cTn>
                              </p:par>
                              <p:par>
                                <p:cTn id="9" presetID="16" presetClass="emph" presetSubtype="0" fill="hold" nodeType="withEffect">
                                  <p:stCondLst>
                                    <p:cond delay="2000"/>
                                  </p:stCondLst>
                                  <p:iterate type="lt">
                                    <p:tmPct val="4000"/>
                                  </p:iterate>
                                  <p:childTnLst>
                                    <p:set>
                                      <p:cBhvr override="childStyle">
                                        <p:cTn id="10" dur="250" fill="hold"/>
                                        <p:tgtEl>
                                          <p:spTgt spid="3">
                                            <p:txEl>
                                              <p:pRg st="3" end="3"/>
                                            </p:txEl>
                                          </p:spTgt>
                                        </p:tgtEl>
                                        <p:attrNameLst>
                                          <p:attrName>style.color</p:attrName>
                                        </p:attrNameLst>
                                      </p:cBhvr>
                                      <p:to>
                                        <p:clrVal>
                                          <a:srgbClr val="1F3864"/>
                                        </p:clrVal>
                                      </p:to>
                                    </p:set>
                                    <p:set>
                                      <p:cBhvr>
                                        <p:cTn id="11" dur="250" fill="hold"/>
                                        <p:tgtEl>
                                          <p:spTgt spid="3">
                                            <p:txEl>
                                              <p:pRg st="3" end="3"/>
                                            </p:txEl>
                                          </p:spTgt>
                                        </p:tgtEl>
                                        <p:attrNameLst>
                                          <p:attrName>fillcolor</p:attrName>
                                        </p:attrNameLst>
                                      </p:cBhvr>
                                      <p:to>
                                        <p:clrVal>
                                          <a:srgbClr val="1F3864"/>
                                        </p:clrVal>
                                      </p:to>
                                    </p:set>
                                    <p:set>
                                      <p:cBhvr>
                                        <p:cTn id="12" dur="250" fill="hold"/>
                                        <p:tgtEl>
                                          <p:spTgt spid="3">
                                            <p:txEl>
                                              <p:pRg st="3" end="3"/>
                                            </p:txEl>
                                          </p:spTgt>
                                        </p:tgtEl>
                                        <p:attrNameLst>
                                          <p:attrName>fill.type</p:attrName>
                                        </p:attrNameLst>
                                      </p:cBhvr>
                                      <p:to>
                                        <p:strVal val="solid"/>
                                      </p:to>
                                    </p:set>
                                  </p:childTnLst>
                                </p:cTn>
                              </p:par>
                              <p:par>
                                <p:cTn id="13" presetID="16" presetClass="emph" presetSubtype="0" fill="hold" nodeType="withEffect">
                                  <p:stCondLst>
                                    <p:cond delay="4000"/>
                                  </p:stCondLst>
                                  <p:iterate type="lt">
                                    <p:tmPct val="4000"/>
                                  </p:iterate>
                                  <p:childTnLst>
                                    <p:set>
                                      <p:cBhvr override="childStyle">
                                        <p:cTn id="14" dur="500" fill="hold"/>
                                        <p:tgtEl>
                                          <p:spTgt spid="3">
                                            <p:txEl>
                                              <p:pRg st="4" end="4"/>
                                            </p:txEl>
                                          </p:spTgt>
                                        </p:tgtEl>
                                        <p:attrNameLst>
                                          <p:attrName>style.color</p:attrName>
                                        </p:attrNameLst>
                                      </p:cBhvr>
                                      <p:to>
                                        <p:clrVal>
                                          <a:srgbClr val="1F3864"/>
                                        </p:clrVal>
                                      </p:to>
                                    </p:set>
                                    <p:set>
                                      <p:cBhvr>
                                        <p:cTn id="15" dur="500" fill="hold"/>
                                        <p:tgtEl>
                                          <p:spTgt spid="3">
                                            <p:txEl>
                                              <p:pRg st="4" end="4"/>
                                            </p:txEl>
                                          </p:spTgt>
                                        </p:tgtEl>
                                        <p:attrNameLst>
                                          <p:attrName>fillcolor</p:attrName>
                                        </p:attrNameLst>
                                      </p:cBhvr>
                                      <p:to>
                                        <p:clrVal>
                                          <a:srgbClr val="1F3864"/>
                                        </p:clrVal>
                                      </p:to>
                                    </p:set>
                                    <p:set>
                                      <p:cBhvr>
                                        <p:cTn id="16"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59971" y="608648"/>
            <a:ext cx="9808029" cy="1305877"/>
          </a:xfrm>
        </p:spPr>
        <p:txBody>
          <a:bodyPr>
            <a:noAutofit/>
          </a:bodyPr>
          <a:lstStyle/>
          <a:p>
            <a:r>
              <a:rPr lang="en-US" sz="4400" b="1" dirty="0">
                <a:solidFill>
                  <a:schemeClr val="bg1"/>
                </a:solidFill>
                <a:latin typeface="Gill Sans MT" panose="020B0502020104020203" pitchFamily="34" charset="0"/>
              </a:rPr>
              <a:t>Modified Total Direct Cost (MTDC)</a:t>
            </a:r>
            <a:br>
              <a:rPr lang="en-US" sz="4400" b="1" dirty="0">
                <a:solidFill>
                  <a:schemeClr val="bg1"/>
                </a:solidFill>
                <a:latin typeface="Gill Sans MT" panose="020B0502020104020203" pitchFamily="34" charset="0"/>
              </a:rPr>
            </a:br>
            <a:endParaRPr lang="en-US" sz="4400" b="1" dirty="0">
              <a:solidFill>
                <a:schemeClr val="bg1"/>
              </a:solidFill>
              <a:latin typeface="Gill Sans MT" panose="020B0502020104020203" pitchFamily="34"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F91A4D87-7FD0-4A53-B90E-79E846E3DD7C}"/>
              </a:ext>
            </a:extLst>
          </p:cNvPr>
          <p:cNvGraphicFramePr/>
          <p:nvPr>
            <p:extLst>
              <p:ext uri="{D42A27DB-BD31-4B8C-83A1-F6EECF244321}">
                <p14:modId xmlns:p14="http://schemas.microsoft.com/office/powerpoint/2010/main" val="394848569"/>
              </p:ext>
            </p:extLst>
          </p:nvPr>
        </p:nvGraphicFramePr>
        <p:xfrm>
          <a:off x="-276729" y="2467225"/>
          <a:ext cx="6886886" cy="3303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B45AFD75-3E55-4F91-9FF2-444644FE567A}"/>
              </a:ext>
            </a:extLst>
          </p:cNvPr>
          <p:cNvGraphicFramePr/>
          <p:nvPr>
            <p:extLst>
              <p:ext uri="{D42A27DB-BD31-4B8C-83A1-F6EECF244321}">
                <p14:modId xmlns:p14="http://schemas.microsoft.com/office/powerpoint/2010/main" val="1475457107"/>
              </p:ext>
            </p:extLst>
          </p:nvPr>
        </p:nvGraphicFramePr>
        <p:xfrm>
          <a:off x="5747642" y="2467225"/>
          <a:ext cx="6271321" cy="30082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Multiplication Sign 10">
            <a:extLst>
              <a:ext uri="{FF2B5EF4-FFF2-40B4-BE49-F238E27FC236}">
                <a16:creationId xmlns:a16="http://schemas.microsoft.com/office/drawing/2014/main" id="{F6B52B64-E916-4C28-9ED5-152854FA3859}"/>
              </a:ext>
            </a:extLst>
          </p:cNvPr>
          <p:cNvSpPr/>
          <p:nvPr/>
        </p:nvSpPr>
        <p:spPr>
          <a:xfrm>
            <a:off x="5140082" y="1087206"/>
            <a:ext cx="7272969" cy="5934080"/>
          </a:xfrm>
          <a:prstGeom prst="mathMultiply">
            <a:avLst/>
          </a:prstGeom>
          <a:solidFill>
            <a:srgbClr val="C0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005D2B44-6811-4F64-A03F-4D2BB709A061}"/>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5181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3600" b="1" dirty="0">
                <a:solidFill>
                  <a:schemeClr val="bg1"/>
                </a:solidFill>
                <a:latin typeface="Gill Sans MT" panose="020B0502020104020203" pitchFamily="34" charset="0"/>
              </a:rPr>
              <a:t>Government Wide Central Service </a:t>
            </a:r>
            <a:br>
              <a:rPr lang="en-US" sz="3600" b="1" dirty="0">
                <a:solidFill>
                  <a:schemeClr val="bg1"/>
                </a:solidFill>
                <a:latin typeface="Gill Sans MT" panose="020B0502020104020203" pitchFamily="34" charset="0"/>
              </a:rPr>
            </a:br>
            <a:r>
              <a:rPr lang="en-US" sz="3600" b="1" dirty="0">
                <a:solidFill>
                  <a:schemeClr val="bg1"/>
                </a:solidFill>
                <a:latin typeface="Gill Sans MT" panose="020B0502020104020203" pitchFamily="34" charset="0"/>
              </a:rPr>
              <a:t>Cost Allocation Plan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934065" y="1866900"/>
            <a:ext cx="10587375" cy="4057649"/>
          </a:xfrm>
        </p:spPr>
        <p:txBody>
          <a:bodyPr>
            <a:normAutofit/>
          </a:bodyPr>
          <a:lstStyle/>
          <a:p>
            <a:pPr marL="0" indent="0">
              <a:buNone/>
            </a:pPr>
            <a:r>
              <a:rPr lang="en-US" sz="3400" dirty="0">
                <a:solidFill>
                  <a:schemeClr val="bg1"/>
                </a:solidFill>
                <a:latin typeface="Gill Sans MT" panose="020B0502020104020203" pitchFamily="34" charset="0"/>
              </a:rPr>
              <a:t>Appendix V to Part 200—State/Local Government-wide Central Service Cost Allocation Plans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7F12B75E-DFDF-4584-9A3D-6D59C89CE22A}"/>
              </a:ext>
            </a:extLst>
          </p:cNvPr>
          <p:cNvSpPr txBox="1">
            <a:spLocks/>
          </p:cNvSpPr>
          <p:nvPr/>
        </p:nvSpPr>
        <p:spPr>
          <a:xfrm>
            <a:off x="6959600" y="3014720"/>
            <a:ext cx="4561840" cy="285962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b="1" dirty="0"/>
          </a:p>
          <a:p>
            <a:pPr algn="l"/>
            <a:r>
              <a:rPr lang="en-US" sz="2800" b="1" dirty="0">
                <a:solidFill>
                  <a:schemeClr val="bg1"/>
                </a:solidFill>
                <a:latin typeface="Gill Sans Nova" panose="020B0602020104020203" pitchFamily="34" charset="0"/>
              </a:rPr>
              <a:t>Examples where Applied</a:t>
            </a:r>
            <a:endParaRPr lang="en-US" sz="2800" dirty="0">
              <a:solidFill>
                <a:schemeClr val="bg1"/>
              </a:solidFill>
              <a:latin typeface="Gill Sans Nova" panose="020B0602020104020203" pitchFamily="34" charset="0"/>
            </a:endParaRPr>
          </a:p>
          <a:p>
            <a:pPr marL="457200" indent="-457200" algn="l">
              <a:buFont typeface="Wingdings" panose="05000000000000000000" pitchFamily="2" charset="2"/>
              <a:buChar char="ü"/>
            </a:pPr>
            <a:r>
              <a:rPr lang="en-US" sz="2800" dirty="0">
                <a:solidFill>
                  <a:schemeClr val="bg1"/>
                </a:solidFill>
                <a:latin typeface="Gill Sans Nova" panose="020B0602020104020203" pitchFamily="34" charset="0"/>
              </a:rPr>
              <a:t>Motor Pools</a:t>
            </a:r>
          </a:p>
          <a:p>
            <a:pPr marL="457200" indent="-457200" algn="l">
              <a:buFont typeface="Wingdings" panose="05000000000000000000" pitchFamily="2" charset="2"/>
              <a:buChar char="ü"/>
            </a:pPr>
            <a:r>
              <a:rPr lang="en-US" sz="2800" dirty="0">
                <a:solidFill>
                  <a:schemeClr val="bg1"/>
                </a:solidFill>
                <a:latin typeface="Gill Sans Nova" panose="020B0602020104020203" pitchFamily="34" charset="0"/>
              </a:rPr>
              <a:t>Computer Centers</a:t>
            </a:r>
          </a:p>
          <a:p>
            <a:pPr marL="457200" indent="-457200" algn="l">
              <a:buFont typeface="Wingdings" panose="05000000000000000000" pitchFamily="2" charset="2"/>
              <a:buChar char="ü"/>
            </a:pPr>
            <a:r>
              <a:rPr lang="en-US" sz="2800" dirty="0">
                <a:solidFill>
                  <a:schemeClr val="bg1"/>
                </a:solidFill>
                <a:latin typeface="Gill Sans Nova" panose="020B0602020104020203" pitchFamily="34" charset="0"/>
              </a:rPr>
              <a:t>Purchasing</a:t>
            </a:r>
          </a:p>
          <a:p>
            <a:pPr marL="457200" indent="-457200" algn="l">
              <a:buFont typeface="Wingdings" panose="05000000000000000000" pitchFamily="2" charset="2"/>
              <a:buChar char="ü"/>
            </a:pPr>
            <a:r>
              <a:rPr lang="en-US" sz="2800" dirty="0">
                <a:solidFill>
                  <a:schemeClr val="bg1"/>
                </a:solidFill>
                <a:latin typeface="Gill Sans Nova" panose="020B0602020104020203" pitchFamily="34" charset="0"/>
              </a:rPr>
              <a:t>Accounting</a:t>
            </a:r>
          </a:p>
          <a:p>
            <a:pPr algn="l"/>
            <a:endParaRPr lang="en-US" sz="3200" dirty="0"/>
          </a:p>
          <a:p>
            <a:endParaRPr lang="en-US" dirty="0"/>
          </a:p>
        </p:txBody>
      </p:sp>
      <p:sp>
        <p:nvSpPr>
          <p:cNvPr id="7" name="Rectangle: Rounded Corners 6">
            <a:extLst>
              <a:ext uri="{FF2B5EF4-FFF2-40B4-BE49-F238E27FC236}">
                <a16:creationId xmlns:a16="http://schemas.microsoft.com/office/drawing/2014/main" id="{F8D820CF-77DC-4AAB-9CFF-CA6D941D4192}"/>
              </a:ext>
            </a:extLst>
          </p:cNvPr>
          <p:cNvSpPr/>
          <p:nvPr/>
        </p:nvSpPr>
        <p:spPr>
          <a:xfrm>
            <a:off x="6568440" y="3014720"/>
            <a:ext cx="133302" cy="3339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68EB1001-4D19-4A04-9B1A-BC0C7E7590F2}"/>
              </a:ext>
            </a:extLst>
          </p:cNvPr>
          <p:cNvSpPr txBox="1">
            <a:spLocks/>
          </p:cNvSpPr>
          <p:nvPr/>
        </p:nvSpPr>
        <p:spPr>
          <a:xfrm>
            <a:off x="1088298" y="3014721"/>
            <a:ext cx="5325910" cy="405764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chemeClr val="bg1"/>
                </a:solidFill>
                <a:latin typeface="Gill Sans Nova" panose="020B0602020104020203" pitchFamily="34" charset="0"/>
              </a:rPr>
              <a:t>Governmental units provide certain services to operating departments or agencies on a centralized basis. </a:t>
            </a:r>
          </a:p>
          <a:p>
            <a:pPr marL="457200" indent="-457200" algn="l">
              <a:buFont typeface="Arial" panose="020B0604020202020204" pitchFamily="34" charset="0"/>
              <a:buChar char="•"/>
            </a:pPr>
            <a:r>
              <a:rPr lang="en-US" sz="3200" dirty="0">
                <a:solidFill>
                  <a:schemeClr val="bg1"/>
                </a:solidFill>
                <a:latin typeface="Gill Sans Nova" panose="020B0602020104020203" pitchFamily="34" charset="0"/>
              </a:rPr>
              <a:t>Plan identifies central service costs and assigns them to operating departments (or other sub-units) on a reasonable and consistent basis</a:t>
            </a:r>
          </a:p>
          <a:p>
            <a:pPr marL="457200" indent="-457200" algn="l">
              <a:buFont typeface="Arial" panose="020B0604020202020204" pitchFamily="34" charset="0"/>
              <a:buChar char="•"/>
            </a:pPr>
            <a:r>
              <a:rPr lang="en-US" sz="3200" dirty="0">
                <a:solidFill>
                  <a:schemeClr val="bg1"/>
                </a:solidFill>
                <a:latin typeface="Gill Sans Nova" panose="020B0602020104020203" pitchFamily="34" charset="0"/>
              </a:rPr>
              <a:t>Major local gov’t means local gov’t that receives more than $100 million in direct Federal  awards subject to 2 CFR part 200.</a:t>
            </a:r>
          </a:p>
          <a:p>
            <a:pPr algn="l"/>
            <a:endParaRPr lang="en-US" sz="3200" dirty="0">
              <a:solidFill>
                <a:schemeClr val="bg1"/>
              </a:solidFill>
              <a:latin typeface="Gill Sans Nova" panose="020B0602020104020203" pitchFamily="34" charset="0"/>
            </a:endParaRPr>
          </a:p>
          <a:p>
            <a:endParaRPr lang="en-US" dirty="0"/>
          </a:p>
        </p:txBody>
      </p:sp>
      <p:graphicFrame>
        <p:nvGraphicFramePr>
          <p:cNvPr id="9" name="Diagram 8">
            <a:extLst>
              <a:ext uri="{FF2B5EF4-FFF2-40B4-BE49-F238E27FC236}">
                <a16:creationId xmlns:a16="http://schemas.microsoft.com/office/drawing/2014/main" id="{E4B8898C-078D-4692-855F-76E606EF0D68}"/>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333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solidFill>
                  <a:schemeClr val="bg1"/>
                </a:solidFill>
                <a:latin typeface="Gill Sans MT" panose="020B0502020104020203" pitchFamily="34" charset="0"/>
              </a:rPr>
              <a:t>Indirect Cost Rate Proposal (ICRP)</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70560" y="2615629"/>
            <a:ext cx="5464197" cy="2909980"/>
          </a:xfrm>
        </p:spPr>
        <p:txBody>
          <a:bodyPr>
            <a:normAutofit fontScale="85000" lnSpcReduction="10000"/>
          </a:bodyPr>
          <a:lstStyle/>
          <a:p>
            <a:pPr marL="400050" lvl="1" indent="0" algn="l">
              <a:buNone/>
            </a:pPr>
            <a:r>
              <a:rPr lang="en-US" sz="3200" i="1" dirty="0">
                <a:solidFill>
                  <a:schemeClr val="bg1"/>
                </a:solidFill>
                <a:latin typeface="Gill Sans Nova" panose="020B0602020104020203" pitchFamily="34" charset="0"/>
              </a:rPr>
              <a:t>Indirect cost rate proposal </a:t>
            </a:r>
            <a:r>
              <a:rPr lang="en-US" sz="3200" dirty="0">
                <a:solidFill>
                  <a:schemeClr val="bg1"/>
                </a:solidFill>
                <a:latin typeface="Gill Sans Nova" panose="020B0602020104020203" pitchFamily="34" charset="0"/>
              </a:rPr>
              <a:t>means the documentation prepared by a non-Federal entity to substantiate its request for the establishment of an indirect cost rate as described in appendices III through VII and appendix IX to 2 CFR part 200.</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502AF273-F333-4C03-BF3E-B836E59C10C1}"/>
              </a:ext>
            </a:extLst>
          </p:cNvPr>
          <p:cNvSpPr/>
          <p:nvPr/>
        </p:nvSpPr>
        <p:spPr>
          <a:xfrm>
            <a:off x="6483324" y="2534562"/>
            <a:ext cx="133302" cy="3339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1990CA17-8704-4F8A-9ABD-3DED8B8829E2}"/>
              </a:ext>
            </a:extLst>
          </p:cNvPr>
          <p:cNvSpPr txBox="1">
            <a:spLocks/>
          </p:cNvSpPr>
          <p:nvPr/>
        </p:nvSpPr>
        <p:spPr>
          <a:xfrm>
            <a:off x="6965193" y="2381514"/>
            <a:ext cx="4991455" cy="1609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Gill Sans Nova" panose="020B0602020104020203" pitchFamily="34" charset="0"/>
              </a:rPr>
              <a:t>Considerations</a:t>
            </a:r>
          </a:p>
          <a:p>
            <a:pPr marL="342900" indent="-342900" algn="l">
              <a:buFont typeface="Arial" panose="020B0604020202020204" pitchFamily="34" charset="0"/>
              <a:buChar char="•"/>
            </a:pPr>
            <a:r>
              <a:rPr lang="en-US" sz="1800" dirty="0">
                <a:solidFill>
                  <a:schemeClr val="bg1"/>
                </a:solidFill>
                <a:latin typeface="Gill Sans Nova" panose="020B0602020104020203" pitchFamily="34" charset="0"/>
              </a:rPr>
              <a:t>Indirect costs included in ICRP consist of:</a:t>
            </a:r>
          </a:p>
          <a:p>
            <a:pPr marL="633413" indent="-633413" algn="l"/>
            <a:r>
              <a:rPr lang="en-US" sz="1800" dirty="0">
                <a:solidFill>
                  <a:schemeClr val="bg1"/>
                </a:solidFill>
                <a:latin typeface="Gill Sans Nova" panose="020B0602020104020203" pitchFamily="34" charset="0"/>
              </a:rPr>
              <a:t>	- Central service costs allocated to the non-Federal entity (if it is a governmental unit), and</a:t>
            </a:r>
          </a:p>
          <a:p>
            <a:pPr marL="633413" indent="-633413" algn="l"/>
            <a:r>
              <a:rPr lang="en-US" sz="1800" dirty="0">
                <a:solidFill>
                  <a:schemeClr val="bg1"/>
                </a:solidFill>
                <a:latin typeface="Gill Sans Nova" panose="020B0602020104020203" pitchFamily="34" charset="0"/>
              </a:rPr>
              <a:t>	- Indirect costs of department/agency/organization</a:t>
            </a:r>
          </a:p>
          <a:p>
            <a:endParaRPr lang="en-US" sz="1800" dirty="0"/>
          </a:p>
        </p:txBody>
      </p:sp>
      <p:graphicFrame>
        <p:nvGraphicFramePr>
          <p:cNvPr id="9" name="Diagram 8">
            <a:extLst>
              <a:ext uri="{FF2B5EF4-FFF2-40B4-BE49-F238E27FC236}">
                <a16:creationId xmlns:a16="http://schemas.microsoft.com/office/drawing/2014/main" id="{8CFF8C64-9E11-42EA-9F04-4FF9259CFC48}"/>
              </a:ext>
            </a:extLst>
          </p:cNvPr>
          <p:cNvGraphicFramePr/>
          <p:nvPr>
            <p:extLst>
              <p:ext uri="{D42A27DB-BD31-4B8C-83A1-F6EECF244321}">
                <p14:modId xmlns:p14="http://schemas.microsoft.com/office/powerpoint/2010/main" val="4242139307"/>
              </p:ext>
            </p:extLst>
          </p:nvPr>
        </p:nvGraphicFramePr>
        <p:xfrm>
          <a:off x="6616626" y="4540452"/>
          <a:ext cx="5216620" cy="1970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C9E8A6B-857D-0899-FD70-FE498F5204F3}"/>
              </a:ext>
            </a:extLst>
          </p:cNvPr>
          <p:cNvGraphicFramePr/>
          <p:nvPr>
            <p:extLst>
              <p:ext uri="{D42A27DB-BD31-4B8C-83A1-F6EECF244321}">
                <p14:modId xmlns:p14="http://schemas.microsoft.com/office/powerpoint/2010/main" val="2804789350"/>
              </p:ext>
            </p:extLst>
          </p:nvPr>
        </p:nvGraphicFramePr>
        <p:xfrm>
          <a:off x="9832025" y="76187"/>
          <a:ext cx="2280515" cy="118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38424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9"/>
            <a:ext cx="9144000" cy="852619"/>
          </a:xfrm>
        </p:spPr>
        <p:txBody>
          <a:bodyPr>
            <a:noAutofit/>
          </a:bodyPr>
          <a:lstStyle/>
          <a:p>
            <a:r>
              <a:rPr lang="en-US" sz="4400" b="1" dirty="0">
                <a:solidFill>
                  <a:schemeClr val="bg1"/>
                </a:solidFill>
                <a:latin typeface="Gill Sans MT" panose="020B0502020104020203" pitchFamily="34" charset="0"/>
              </a:rPr>
              <a:t>Cognizant Agency Determination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94157" y="1478122"/>
            <a:ext cx="10898753" cy="3018135"/>
          </a:xfrm>
        </p:spPr>
        <p:txBody>
          <a:bodyPr>
            <a:no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bg1"/>
                </a:solidFill>
                <a:effectLst/>
                <a:uLnTx/>
                <a:uFillTx/>
                <a:latin typeface="Gill Sans Nova" panose="020B0602020104020203" pitchFamily="34" charset="0"/>
              </a:rPr>
              <a:t>Guidance on determining cognizance for nonprofit organizations is provided in Appendix IV to Part 200 - Indirect (F&amp;A) Costs Identification and Assignment, and Rate Determination for Nonprofit Organizations.</a:t>
            </a:r>
            <a:endParaRPr lang="en-US" sz="2600" dirty="0">
              <a:solidFill>
                <a:schemeClr val="bg1"/>
              </a:solidFill>
              <a:latin typeface="Gill Sans Nova" panose="020B0602020104020203" pitchFamily="34" charset="0"/>
            </a:endParaRPr>
          </a:p>
          <a:p>
            <a:pPr marL="457200" indent="-457200" algn="l">
              <a:buFont typeface="Arial" panose="020B0604020202020204" pitchFamily="34" charset="0"/>
              <a:buChar char="•"/>
            </a:pPr>
            <a:r>
              <a:rPr lang="en-US" sz="2600" dirty="0">
                <a:solidFill>
                  <a:schemeClr val="bg1"/>
                </a:solidFill>
                <a:latin typeface="Gill Sans Nova" panose="020B0602020104020203" pitchFamily="34" charset="0"/>
              </a:rPr>
              <a:t>Guidance on determining cognizance for governmental entities is provided in Appendix V to Part 200 - State/Local Governmentwide Central Service Cost Allocation Plans. </a:t>
            </a:r>
          </a:p>
          <a:p>
            <a:pPr lvl="2" algn="l"/>
            <a:r>
              <a:rPr lang="en-US" sz="2100" b="1" dirty="0">
                <a:solidFill>
                  <a:schemeClr val="bg1"/>
                </a:solidFill>
                <a:latin typeface="Gill Sans Nova" panose="020B0602020104020203" pitchFamily="34" charset="0"/>
              </a:rPr>
              <a:t>NOTE:</a:t>
            </a:r>
            <a:r>
              <a:rPr lang="en-US" sz="2100" dirty="0">
                <a:solidFill>
                  <a:schemeClr val="bg1"/>
                </a:solidFill>
                <a:latin typeface="Gill Sans Nova" panose="020B0602020104020203" pitchFamily="34" charset="0"/>
              </a:rPr>
              <a:t> Cognizance for Central Service Cost Allocation Plan may be different than cognizance for an Indirect Cost Proposal for a department of the governmental unit.</a:t>
            </a:r>
          </a:p>
          <a:p>
            <a:pPr marL="457200" indent="-457200" algn="l">
              <a:buFont typeface="Arial" panose="020B0604020202020204" pitchFamily="34" charset="0"/>
              <a:buChar char="•"/>
            </a:pPr>
            <a:r>
              <a:rPr lang="en-US" sz="2600" dirty="0">
                <a:solidFill>
                  <a:schemeClr val="bg1"/>
                </a:solidFill>
                <a:latin typeface="Gill Sans Nova" panose="020B0602020104020203" pitchFamily="34" charset="0"/>
              </a:rPr>
              <a:t>Some Federal agencies are always cognizant for certain categories of governmental units (e.g., HUD is cognizant for state and local housing and development districts).</a:t>
            </a:r>
          </a:p>
          <a:p>
            <a:pPr marL="457200" indent="-457200" algn="l">
              <a:buFont typeface="Arial" panose="020B0604020202020204" pitchFamily="34" charset="0"/>
              <a:buChar char="•"/>
            </a:pPr>
            <a:r>
              <a:rPr lang="en-US" sz="2600" dirty="0">
                <a:solidFill>
                  <a:schemeClr val="bg1"/>
                </a:solidFill>
                <a:latin typeface="Gill Sans Nova" panose="020B0602020104020203" pitchFamily="34" charset="0"/>
              </a:rPr>
              <a:t>If a subrecipient does not receive any funding from any Federal agency, the pass-through entity is responsible for the negotiation of the indirect cost rates in accordance with § 200.332(a)(4). </a:t>
            </a:r>
          </a:p>
          <a:p>
            <a:pPr algn="l"/>
            <a:endParaRPr lang="en-US" sz="2800" dirty="0"/>
          </a:p>
          <a:p>
            <a:endParaRPr lang="en-US" sz="28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08E0A400-125F-4D07-AC5D-71281BA3572C}"/>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502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220559" y="391692"/>
            <a:ext cx="9144000" cy="924877"/>
          </a:xfrm>
        </p:spPr>
        <p:txBody>
          <a:bodyPr>
            <a:noAutofit/>
          </a:bodyPr>
          <a:lstStyle/>
          <a:p>
            <a:r>
              <a:rPr lang="en-US" sz="4000" b="1" dirty="0">
                <a:solidFill>
                  <a:schemeClr val="bg1"/>
                </a:solidFill>
                <a:latin typeface="Gill Sans MT" panose="020B0502020104020203" pitchFamily="34" charset="0"/>
              </a:rPr>
              <a:t>Documentation - Preliminary Steps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993058" y="2172929"/>
            <a:ext cx="10528382" cy="3785419"/>
          </a:xfrm>
        </p:spPr>
        <p:txBody>
          <a:bodyPr>
            <a:normAutofit/>
          </a:bodyPr>
          <a:lstStyle/>
          <a:p>
            <a:pPr algn="l"/>
            <a:endParaRPr lang="en-US" sz="3200" dirty="0"/>
          </a:p>
          <a:p>
            <a:pPr algn="l"/>
            <a:endParaRPr lang="en-US" sz="3200" dirty="0"/>
          </a:p>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1A611032-3259-4C15-BD93-E8E5D580F767}"/>
              </a:ext>
            </a:extLst>
          </p:cNvPr>
          <p:cNvSpPr txBox="1">
            <a:spLocks/>
          </p:cNvSpPr>
          <p:nvPr/>
        </p:nvSpPr>
        <p:spPr>
          <a:xfrm>
            <a:off x="457200" y="274638"/>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graphicFrame>
        <p:nvGraphicFramePr>
          <p:cNvPr id="16" name="Diagram 15">
            <a:extLst>
              <a:ext uri="{FF2B5EF4-FFF2-40B4-BE49-F238E27FC236}">
                <a16:creationId xmlns:a16="http://schemas.microsoft.com/office/drawing/2014/main" id="{1DCEB3E4-0EF9-4F4B-8954-6908B18F9EDD}"/>
              </a:ext>
            </a:extLst>
          </p:cNvPr>
          <p:cNvGraphicFramePr/>
          <p:nvPr>
            <p:extLst>
              <p:ext uri="{D42A27DB-BD31-4B8C-83A1-F6EECF244321}">
                <p14:modId xmlns:p14="http://schemas.microsoft.com/office/powerpoint/2010/main" val="1164018251"/>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12EB88BA-E0AB-465A-9D6F-31594669E8CF}"/>
              </a:ext>
            </a:extLst>
          </p:cNvPr>
          <p:cNvGraphicFramePr/>
          <p:nvPr>
            <p:extLst>
              <p:ext uri="{D42A27DB-BD31-4B8C-83A1-F6EECF244321}">
                <p14:modId xmlns:p14="http://schemas.microsoft.com/office/powerpoint/2010/main" val="1876917152"/>
              </p:ext>
            </p:extLst>
          </p:nvPr>
        </p:nvGraphicFramePr>
        <p:xfrm>
          <a:off x="1925591" y="1370407"/>
          <a:ext cx="834081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5059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1804168"/>
            <a:ext cx="9144000" cy="1987068"/>
          </a:xfrm>
        </p:spPr>
        <p:txBody>
          <a:bodyPr>
            <a:noAutofit/>
          </a:bodyPr>
          <a:lstStyle/>
          <a:p>
            <a:r>
              <a:rPr lang="en-US" sz="4800" b="1" dirty="0">
                <a:solidFill>
                  <a:schemeClr val="bg1"/>
                </a:solidFill>
                <a:latin typeface="Gill Sans MT" panose="020B0502020104020203" pitchFamily="34" charset="0"/>
              </a:rPr>
              <a:t>Submission Requirements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FAB494A6-9558-4DE0-8FF6-8983CE2EBACA}"/>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259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987068"/>
          </a:xfrm>
        </p:spPr>
        <p:txBody>
          <a:bodyPr>
            <a:noAutofit/>
          </a:bodyPr>
          <a:lstStyle/>
          <a:p>
            <a:r>
              <a:rPr lang="en-US" sz="4400" b="1" dirty="0">
                <a:solidFill>
                  <a:schemeClr val="bg1"/>
                </a:solidFill>
                <a:latin typeface="Gill Sans MT" panose="020B0502020104020203" pitchFamily="34" charset="0"/>
              </a:rPr>
              <a:t>Submission Requirements</a:t>
            </a:r>
            <a:br>
              <a:rPr lang="en-US" sz="4000" b="1" dirty="0">
                <a:solidFill>
                  <a:schemeClr val="bg1"/>
                </a:solidFill>
                <a:latin typeface="Gill Sans MT" panose="020B0502020104020203" pitchFamily="34" charset="0"/>
              </a:rPr>
            </a:br>
            <a:r>
              <a:rPr lang="en-US" sz="4000" b="1" dirty="0">
                <a:solidFill>
                  <a:schemeClr val="bg1"/>
                </a:solidFill>
                <a:latin typeface="Gill Sans MT" panose="020B0502020104020203" pitchFamily="34" charset="0"/>
              </a:rPr>
              <a:t>Government Wide Central Service</a:t>
            </a:r>
            <a:br>
              <a:rPr lang="en-US" sz="4000" b="1" dirty="0">
                <a:solidFill>
                  <a:schemeClr val="bg1"/>
                </a:solidFill>
                <a:latin typeface="Gill Sans MT" panose="020B0502020104020203" pitchFamily="34" charset="0"/>
              </a:rPr>
            </a:br>
            <a:r>
              <a:rPr lang="en-US" sz="4000" b="1" dirty="0">
                <a:solidFill>
                  <a:schemeClr val="bg1"/>
                </a:solidFill>
                <a:latin typeface="Gill Sans MT" panose="020B0502020104020203" pitchFamily="34" charset="0"/>
              </a:rPr>
              <a:t>Cost Allocation Plans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28570" y="2817583"/>
            <a:ext cx="10734859" cy="2889404"/>
          </a:xfrm>
        </p:spPr>
        <p:txBody>
          <a:bodyPr>
            <a:noAutofit/>
          </a:bodyPr>
          <a:lstStyle/>
          <a:p>
            <a:pPr marL="457200" indent="-457200" algn="l">
              <a:buFont typeface="Arial" panose="020B0604020202020204" pitchFamily="34" charset="0"/>
              <a:buChar char="•"/>
            </a:pPr>
            <a:r>
              <a:rPr lang="en-US" dirty="0">
                <a:solidFill>
                  <a:schemeClr val="bg1"/>
                </a:solidFill>
                <a:latin typeface="Gill Sans Nova" panose="020B0602020104020203" pitchFamily="34" charset="0"/>
              </a:rPr>
              <a:t>Major Local Government</a:t>
            </a:r>
          </a:p>
          <a:p>
            <a:pPr lvl="1" algn="l"/>
            <a:r>
              <a:rPr lang="en-US" dirty="0">
                <a:solidFill>
                  <a:schemeClr val="bg1"/>
                </a:solidFill>
                <a:latin typeface="Gill Sans Nova" panose="020B0602020104020203" pitchFamily="34" charset="0"/>
              </a:rPr>
              <a:t>- A “major local government” is required to submit plan to its cognizant agency annually.</a:t>
            </a:r>
          </a:p>
          <a:p>
            <a:pPr lvl="1" algn="l"/>
            <a:r>
              <a:rPr lang="en-US" dirty="0">
                <a:solidFill>
                  <a:schemeClr val="bg1"/>
                </a:solidFill>
                <a:latin typeface="Gill Sans Nova" panose="020B0602020104020203" pitchFamily="34" charset="0"/>
              </a:rPr>
              <a:t>- Major local government: receives more than $100 million in direct Federal awards.</a:t>
            </a:r>
          </a:p>
          <a:p>
            <a:pPr lvl="1" algn="l"/>
            <a:r>
              <a:rPr lang="en-US" dirty="0">
                <a:solidFill>
                  <a:schemeClr val="bg1"/>
                </a:solidFill>
                <a:latin typeface="Gill Sans Nova" panose="020B0602020104020203" pitchFamily="34" charset="0"/>
              </a:rPr>
              <a:t>- Other local governments claiming central service costs must develop a plan in accordance with Appendix V and maintain the plan and related supporting documentation for audit.</a:t>
            </a:r>
          </a:p>
          <a:p>
            <a:pPr marL="457200" indent="-457200" algn="l">
              <a:buFont typeface="Arial" panose="020B0604020202020204" pitchFamily="34" charset="0"/>
              <a:buChar char="•"/>
            </a:pPr>
            <a:r>
              <a:rPr lang="en-US" dirty="0">
                <a:solidFill>
                  <a:schemeClr val="bg1"/>
                </a:solidFill>
                <a:latin typeface="Gill Sans Nova" panose="020B0602020104020203" pitchFamily="34" charset="0"/>
              </a:rPr>
              <a:t>Timing</a:t>
            </a:r>
          </a:p>
          <a:p>
            <a:pPr lvl="1" algn="l"/>
            <a:r>
              <a:rPr lang="en-US" dirty="0">
                <a:solidFill>
                  <a:schemeClr val="bg1"/>
                </a:solidFill>
                <a:latin typeface="Gill Sans Nova" panose="020B0602020104020203" pitchFamily="34" charset="0"/>
              </a:rPr>
              <a:t>- Prepared and, when required, submitted within six months prior to the beginning of each of the governmental unit's fiscal years in which it proposes to claim central service costs. </a:t>
            </a:r>
          </a:p>
          <a:p>
            <a:pPr algn="l"/>
            <a:endParaRPr lang="en-US" dirty="0">
              <a:solidFill>
                <a:schemeClr val="bg1"/>
              </a:solidFill>
              <a:latin typeface="Gill Sans Nova" panose="020B0602020104020203" pitchFamily="34" charset="0"/>
            </a:endParaRP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FAB494A6-9558-4DE0-8FF6-8983CE2EBACA}"/>
              </a:ext>
            </a:extLst>
          </p:cNvPr>
          <p:cNvGraphicFramePr/>
          <p:nvPr>
            <p:extLst>
              <p:ext uri="{D42A27DB-BD31-4B8C-83A1-F6EECF244321}">
                <p14:modId xmlns:p14="http://schemas.microsoft.com/office/powerpoint/2010/main" val="369457099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66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957571"/>
          </a:xfrm>
        </p:spPr>
        <p:txBody>
          <a:bodyPr>
            <a:noAutofit/>
          </a:bodyPr>
          <a:lstStyle/>
          <a:p>
            <a:r>
              <a:rPr lang="en-US" sz="4400" b="1" dirty="0">
                <a:solidFill>
                  <a:schemeClr val="bg1"/>
                </a:solidFill>
                <a:latin typeface="Gill Sans MT" panose="020B0502020104020203" pitchFamily="34" charset="0"/>
              </a:rPr>
              <a:t>Submission Requirements</a:t>
            </a:r>
            <a:br>
              <a:rPr lang="en-US" sz="3600" b="1" dirty="0">
                <a:solidFill>
                  <a:schemeClr val="bg1"/>
                </a:solidFill>
                <a:latin typeface="Gill Sans MT" panose="020B0502020104020203" pitchFamily="34" charset="0"/>
              </a:rPr>
            </a:br>
            <a:r>
              <a:rPr lang="en-US" sz="4000" b="1" dirty="0">
                <a:solidFill>
                  <a:schemeClr val="bg1"/>
                </a:solidFill>
                <a:latin typeface="Gill Sans MT" panose="020B0502020104020203" pitchFamily="34" charset="0"/>
              </a:rPr>
              <a:t>Indirect Cost Rate Proposal (ICRP)</a:t>
            </a:r>
            <a:br>
              <a:rPr lang="en-US" sz="4000" b="1" dirty="0">
                <a:solidFill>
                  <a:schemeClr val="bg1"/>
                </a:solidFill>
                <a:latin typeface="Gill Sans MT" panose="020B0502020104020203" pitchFamily="34" charset="0"/>
              </a:rPr>
            </a:br>
            <a:r>
              <a:rPr lang="en-US" sz="4000" b="1" dirty="0">
                <a:solidFill>
                  <a:schemeClr val="bg1"/>
                </a:solidFill>
                <a:latin typeface="Gill Sans MT" panose="020B0502020104020203" pitchFamily="34" charset="0"/>
              </a:rPr>
              <a:t>Governmental Entity</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394775" y="2826775"/>
            <a:ext cx="10470653" cy="2930013"/>
          </a:xfrm>
        </p:spPr>
        <p:txBody>
          <a:bodyPr>
            <a:normAutofit/>
          </a:bodyPr>
          <a:lstStyle/>
          <a:p>
            <a:pPr marL="342900" indent="-342900" algn="l">
              <a:buFont typeface="Arial" panose="020B0604020202020204" pitchFamily="34" charset="0"/>
              <a:buChar char="•"/>
            </a:pPr>
            <a:r>
              <a:rPr lang="en-US" dirty="0">
                <a:solidFill>
                  <a:schemeClr val="bg1"/>
                </a:solidFill>
                <a:latin typeface="Gill Sans Nova" panose="020B0602020104020203" pitchFamily="34" charset="0"/>
              </a:rPr>
              <a:t>G</a:t>
            </a:r>
            <a:r>
              <a:rPr lang="en-US" sz="2400" dirty="0">
                <a:solidFill>
                  <a:schemeClr val="bg1"/>
                </a:solidFill>
                <a:latin typeface="Gill Sans Nova" panose="020B0602020104020203" pitchFamily="34" charset="0"/>
              </a:rPr>
              <a:t>overnmental department/agency receiving more than $35 million in direct Federal funding must submit ICRP to its cognizant agency.</a:t>
            </a:r>
          </a:p>
          <a:p>
            <a:pPr marL="342900" indent="-342900" algn="l">
              <a:buFont typeface="Arial" panose="020B0604020202020204" pitchFamily="34" charset="0"/>
              <a:buChar char="•"/>
            </a:pPr>
            <a:r>
              <a:rPr lang="en-US" dirty="0">
                <a:solidFill>
                  <a:schemeClr val="bg1"/>
                </a:solidFill>
                <a:latin typeface="Gill Sans Nova" panose="020B0602020104020203" pitchFamily="34" charset="0"/>
              </a:rPr>
              <a:t>O</a:t>
            </a:r>
            <a:r>
              <a:rPr lang="en-US" sz="2400" dirty="0">
                <a:solidFill>
                  <a:schemeClr val="bg1"/>
                </a:solidFill>
                <a:latin typeface="Gill Sans Nova" panose="020B0602020104020203" pitchFamily="34" charset="0"/>
              </a:rPr>
              <a:t>ther departments/agencies must prepare proposal and hold for review.</a:t>
            </a:r>
          </a:p>
          <a:p>
            <a:pPr marL="342900" indent="-342900" algn="l">
              <a:buFont typeface="Arial" panose="020B0604020202020204" pitchFamily="34" charset="0"/>
              <a:buChar char="•"/>
            </a:pPr>
            <a:r>
              <a:rPr lang="en-US" sz="2400" dirty="0">
                <a:solidFill>
                  <a:schemeClr val="bg1"/>
                </a:solidFill>
                <a:latin typeface="Gill Sans Nova" panose="020B0602020104020203" pitchFamily="34" charset="0"/>
              </a:rPr>
              <a:t>ICRP must be developed (and, when required, submitted) within six months after the close of the governmental unit's fiscal year.</a:t>
            </a: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20EB437D-010A-420E-9CD1-60CC0DDCA985}"/>
              </a:ext>
            </a:extLst>
          </p:cNvPr>
          <p:cNvGraphicFramePr/>
          <p:nvPr>
            <p:extLst>
              <p:ext uri="{D42A27DB-BD31-4B8C-83A1-F6EECF244321}">
                <p14:modId xmlns:p14="http://schemas.microsoft.com/office/powerpoint/2010/main" val="369457099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916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89313" y="273072"/>
            <a:ext cx="9144000" cy="1977236"/>
          </a:xfrm>
        </p:spPr>
        <p:txBody>
          <a:bodyPr>
            <a:noAutofit/>
          </a:bodyPr>
          <a:lstStyle/>
          <a:p>
            <a:r>
              <a:rPr lang="en-US" sz="4400" b="1" dirty="0">
                <a:solidFill>
                  <a:schemeClr val="bg1"/>
                </a:solidFill>
                <a:latin typeface="Gill Sans MT" panose="020B0502020104020203" pitchFamily="34" charset="0"/>
              </a:rPr>
              <a:t>Submission Requirements</a:t>
            </a:r>
            <a:br>
              <a:rPr lang="en-US" sz="4400" b="1" dirty="0">
                <a:solidFill>
                  <a:schemeClr val="bg1"/>
                </a:solidFill>
                <a:latin typeface="Gill Sans MT" panose="020B0502020104020203" pitchFamily="34" charset="0"/>
              </a:rPr>
            </a:br>
            <a:r>
              <a:rPr lang="en-US" sz="4000" b="1" dirty="0">
                <a:solidFill>
                  <a:schemeClr val="bg1"/>
                </a:solidFill>
                <a:latin typeface="Gill Sans MT" panose="020B0502020104020203" pitchFamily="34" charset="0"/>
              </a:rPr>
              <a:t>ICRP from Nonprofit Organization</a:t>
            </a:r>
            <a:endParaRPr lang="en-US" sz="3600" b="1"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58761" y="2585883"/>
            <a:ext cx="10862679" cy="3264311"/>
          </a:xfrm>
        </p:spPr>
        <p:txBody>
          <a:bodyPr>
            <a:noAutofit/>
          </a:bodyPr>
          <a:lstStyle/>
          <a:p>
            <a:pPr marL="457200" indent="-457200" algn="l">
              <a:buFont typeface="Arial" panose="020B0604020202020204" pitchFamily="34" charset="0"/>
              <a:buChar char="•"/>
            </a:pPr>
            <a:r>
              <a:rPr lang="en-US" sz="2800" dirty="0">
                <a:solidFill>
                  <a:schemeClr val="bg1"/>
                </a:solidFill>
                <a:latin typeface="Gill Sans Nova" panose="020B0602020104020203" pitchFamily="34" charset="0"/>
              </a:rPr>
              <a:t>A nonprofit organization which has not previously established an indirect cost rate with a Federal agency must submit its initial ICRP immediately after the organization is advised that a Federal award will be made and, in no event, later than three months after the effective date of the Federal award.</a:t>
            </a:r>
          </a:p>
          <a:p>
            <a:pPr marL="457200" indent="-457200" algn="l">
              <a:buFont typeface="Arial" panose="020B0604020202020204" pitchFamily="34" charset="0"/>
              <a:buChar char="•"/>
            </a:pPr>
            <a:r>
              <a:rPr lang="en-US" sz="2800" dirty="0">
                <a:solidFill>
                  <a:schemeClr val="bg1"/>
                </a:solidFill>
                <a:latin typeface="Gill Sans Nova" panose="020B0602020104020203" pitchFamily="34" charset="0"/>
              </a:rPr>
              <a:t>Organizations that have previously established indirect cost rates must submit a new ICRP to the cognizant agency for indirect costs within six months after the close of each fiscal year.</a:t>
            </a:r>
          </a:p>
          <a:p>
            <a:pPr algn="l"/>
            <a:endParaRPr lang="en-US" sz="2800" dirty="0">
              <a:solidFill>
                <a:schemeClr val="bg1"/>
              </a:solidFill>
              <a:latin typeface="Gill Sans Nova" panose="020B0602020104020203" pitchFamily="34" charset="0"/>
            </a:endParaRPr>
          </a:p>
          <a:p>
            <a:endParaRPr lang="en-US" sz="28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F422FCE3-2A64-487C-8CD8-A79BB99C009C}"/>
              </a:ext>
            </a:extLst>
          </p:cNvPr>
          <p:cNvGraphicFramePr/>
          <p:nvPr>
            <p:extLst>
              <p:ext uri="{D42A27DB-BD31-4B8C-83A1-F6EECF244321}">
                <p14:modId xmlns:p14="http://schemas.microsoft.com/office/powerpoint/2010/main" val="369457099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85413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960120" y="547688"/>
            <a:ext cx="10271760" cy="1082991"/>
          </a:xfrm>
        </p:spPr>
        <p:txBody>
          <a:bodyPr>
            <a:noAutofit/>
          </a:bodyPr>
          <a:lstStyle/>
          <a:p>
            <a:r>
              <a:rPr lang="en-US" sz="4400" b="1" dirty="0">
                <a:solidFill>
                  <a:schemeClr val="bg1"/>
                </a:solidFill>
                <a:latin typeface="Gill Sans MT" panose="020B0502020104020203" pitchFamily="34" charset="0"/>
              </a:rPr>
              <a:t>Housekeeping</a:t>
            </a:r>
          </a:p>
        </p:txBody>
      </p:sp>
      <p:sp>
        <p:nvSpPr>
          <p:cNvPr id="4" name="Rectangle 3">
            <a:extLst>
              <a:ext uri="{FF2B5EF4-FFF2-40B4-BE49-F238E27FC236}">
                <a16:creationId xmlns:a16="http://schemas.microsoft.com/office/drawing/2014/main" id="{1B3AC0BF-2940-44C9-AB85-FB603A85B334}"/>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
            <a:extLst>
              <a:ext uri="{FF2B5EF4-FFF2-40B4-BE49-F238E27FC236}">
                <a16:creationId xmlns:a16="http://schemas.microsoft.com/office/drawing/2014/main" id="{45EAB603-6B08-451D-B5D6-2088220BC793}"/>
              </a:ext>
            </a:extLst>
          </p:cNvPr>
          <p:cNvSpPr txBox="1">
            <a:spLocks/>
          </p:cNvSpPr>
          <p:nvPr/>
        </p:nvSpPr>
        <p:spPr>
          <a:xfrm>
            <a:off x="1975860" y="1822693"/>
            <a:ext cx="8888083" cy="45259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latin typeface="Gill Sans Nova" panose="020B0602020104020203" pitchFamily="34" charset="0"/>
              </a:rPr>
              <a:t>Logistics</a:t>
            </a:r>
          </a:p>
          <a:p>
            <a:pPr lvl="1" algn="l">
              <a:buFont typeface="Arial" panose="020B0604020202020204" pitchFamily="34" charset="0"/>
              <a:buChar char="•"/>
            </a:pPr>
            <a:r>
              <a:rPr lang="en-US" sz="2800" dirty="0">
                <a:solidFill>
                  <a:schemeClr val="bg1"/>
                </a:solidFill>
                <a:latin typeface="Gill Sans Nova" panose="020B0602020104020203" pitchFamily="34" charset="0"/>
              </a:rPr>
              <a:t> 60-minute training</a:t>
            </a:r>
          </a:p>
          <a:p>
            <a:pPr lvl="1" algn="l">
              <a:buFont typeface="Arial" panose="020B0604020202020204" pitchFamily="34" charset="0"/>
              <a:buChar char="•"/>
            </a:pPr>
            <a:r>
              <a:rPr lang="en-US" sz="2800" dirty="0">
                <a:solidFill>
                  <a:schemeClr val="bg1"/>
                </a:solidFill>
                <a:latin typeface="Gill Sans Nova" panose="020B0602020104020203" pitchFamily="34" charset="0"/>
              </a:rPr>
              <a:t> Periodic “Pauses”        to check your understanding</a:t>
            </a:r>
          </a:p>
          <a:p>
            <a:pPr algn="l"/>
            <a:r>
              <a:rPr lang="en-US" sz="2800" b="1" dirty="0">
                <a:solidFill>
                  <a:schemeClr val="bg1"/>
                </a:solidFill>
                <a:latin typeface="Gill Sans Nova" panose="020B0602020104020203" pitchFamily="34" charset="0"/>
              </a:rPr>
              <a:t>Asking questions</a:t>
            </a:r>
            <a:endParaRPr lang="en-US" sz="2800" dirty="0">
              <a:solidFill>
                <a:schemeClr val="bg1"/>
              </a:solidFill>
              <a:latin typeface="Gill Sans Nova" panose="020B0602020104020203" pitchFamily="34" charset="0"/>
            </a:endParaRPr>
          </a:p>
          <a:p>
            <a:pPr lvl="1" algn="l">
              <a:buFont typeface="Arial" panose="020B0604020202020204" pitchFamily="34" charset="0"/>
              <a:buChar char="•"/>
            </a:pPr>
            <a:r>
              <a:rPr lang="en-US" sz="2800" dirty="0">
                <a:solidFill>
                  <a:schemeClr val="bg1"/>
                </a:solidFill>
                <a:latin typeface="Gill Sans Nova" panose="020B0602020104020203" pitchFamily="34" charset="0"/>
              </a:rPr>
              <a:t> Q&amp;A at end</a:t>
            </a:r>
          </a:p>
          <a:p>
            <a:pPr algn="l"/>
            <a:r>
              <a:rPr lang="en-US" sz="2800" b="1" dirty="0">
                <a:solidFill>
                  <a:schemeClr val="bg1"/>
                </a:solidFill>
                <a:latin typeface="Gill Sans Nova" panose="020B0602020104020203" pitchFamily="34" charset="0"/>
              </a:rPr>
              <a:t>Materials</a:t>
            </a:r>
          </a:p>
          <a:p>
            <a:pPr lvl="1" algn="l">
              <a:buFont typeface="Arial" panose="020B0604020202020204" pitchFamily="34" charset="0"/>
              <a:buChar char="•"/>
            </a:pPr>
            <a:r>
              <a:rPr lang="en-US" sz="2800" dirty="0">
                <a:solidFill>
                  <a:schemeClr val="bg1"/>
                </a:solidFill>
                <a:latin typeface="Gill Sans Nova" panose="020B0602020104020203" pitchFamily="34" charset="0"/>
              </a:rPr>
              <a:t>Slides for future reference</a:t>
            </a:r>
          </a:p>
        </p:txBody>
      </p:sp>
      <p:pic>
        <p:nvPicPr>
          <p:cNvPr id="9" name="Picture 2" descr="Windows Media Player Pause Button Icons PNG - Free PNG and Icons Downloads">
            <a:extLst>
              <a:ext uri="{FF2B5EF4-FFF2-40B4-BE49-F238E27FC236}">
                <a16:creationId xmlns:a16="http://schemas.microsoft.com/office/drawing/2014/main" id="{0BC7F6AB-9666-4220-95FD-6F5E36007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832" y="2699657"/>
            <a:ext cx="453187" cy="45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70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003300" y="3045578"/>
            <a:ext cx="10185400" cy="1082991"/>
          </a:xfrm>
        </p:spPr>
        <p:txBody>
          <a:bodyPr>
            <a:noAutofit/>
          </a:bodyPr>
          <a:lstStyle/>
          <a:p>
            <a:r>
              <a:rPr lang="en-US" sz="4400" b="1" dirty="0">
                <a:solidFill>
                  <a:schemeClr val="bg1"/>
                </a:solidFill>
                <a:latin typeface="Gill Sans MT" panose="020B0502020104020203" pitchFamily="34" charset="0"/>
              </a:rPr>
              <a:t>What submission requirements apply if the de minimis rate is used to recover indirect costs?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2" descr="Windows Media Player Pause Button Icons PNG - Free PNG and Icons Downloads">
            <a:extLst>
              <a:ext uri="{FF2B5EF4-FFF2-40B4-BE49-F238E27FC236}">
                <a16:creationId xmlns:a16="http://schemas.microsoft.com/office/drawing/2014/main" id="{7E6D8A06-B78F-441C-907D-2DE3A2FCF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0" y="318792"/>
            <a:ext cx="1160463"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93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800" b="1" dirty="0">
                <a:solidFill>
                  <a:schemeClr val="bg1"/>
                </a:solidFill>
                <a:latin typeface="Gill Sans MT" panose="020B0502020104020203" pitchFamily="34" charset="0"/>
              </a:rPr>
              <a:t>Submission Instructions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22555" y="2027215"/>
            <a:ext cx="10498885" cy="3104855"/>
          </a:xfrm>
        </p:spPr>
        <p:txBody>
          <a:bodyPr>
            <a:noAutofit/>
          </a:bodyPr>
          <a:lstStyle/>
          <a:p>
            <a:pPr marL="571500" indent="-571500" algn="l">
              <a:buFont typeface="Arial" panose="020B0604020202020204" pitchFamily="34" charset="0"/>
              <a:buChar char="•"/>
            </a:pPr>
            <a:endParaRPr lang="en-US" sz="3200" dirty="0">
              <a:solidFill>
                <a:schemeClr val="bg1"/>
              </a:solidFill>
              <a:latin typeface="Gill Sans Nova" panose="020B0602020104020203" pitchFamily="34" charset="0"/>
            </a:endParaRPr>
          </a:p>
          <a:p>
            <a:pPr marL="571500" indent="-571500" algn="l">
              <a:buFont typeface="Arial" panose="020B0604020202020204" pitchFamily="34" charset="0"/>
              <a:buChar char="•"/>
            </a:pPr>
            <a:r>
              <a:rPr lang="en-US" sz="3200" dirty="0">
                <a:solidFill>
                  <a:schemeClr val="bg1"/>
                </a:solidFill>
                <a:latin typeface="Gill Sans Nova" panose="020B0602020104020203" pitchFamily="34" charset="0"/>
              </a:rPr>
              <a:t>If HUD is determined to be the </a:t>
            </a:r>
            <a:r>
              <a:rPr lang="en-US" sz="3200" i="1" dirty="0">
                <a:solidFill>
                  <a:schemeClr val="bg1"/>
                </a:solidFill>
                <a:latin typeface="Gill Sans Nova" panose="020B0602020104020203" pitchFamily="34" charset="0"/>
              </a:rPr>
              <a:t>cognizant agency</a:t>
            </a:r>
            <a:r>
              <a:rPr lang="en-US" sz="3200" dirty="0">
                <a:solidFill>
                  <a:schemeClr val="bg1"/>
                </a:solidFill>
                <a:latin typeface="Gill Sans Nova" panose="020B0602020104020203" pitchFamily="34" charset="0"/>
              </a:rPr>
              <a:t> </a:t>
            </a:r>
            <a:r>
              <a:rPr lang="en-US" sz="3200" b="1" u="sng" dirty="0">
                <a:solidFill>
                  <a:schemeClr val="bg1"/>
                </a:solidFill>
                <a:latin typeface="Gill Sans Nova" panose="020B0602020104020203" pitchFamily="34" charset="0"/>
              </a:rPr>
              <a:t>and</a:t>
            </a:r>
            <a:r>
              <a:rPr lang="en-US" sz="3200" dirty="0">
                <a:solidFill>
                  <a:schemeClr val="bg1"/>
                </a:solidFill>
                <a:latin typeface="Gill Sans Nova" panose="020B0602020104020203" pitchFamily="34" charset="0"/>
              </a:rPr>
              <a:t> submission of Central Services Plan or ICRP is required, it should be submitted by the grant recipient to the CPD Division in the appropriate field office.  </a:t>
            </a:r>
          </a:p>
          <a:p>
            <a:pPr algn="l"/>
            <a:endParaRPr lang="en-US" sz="2800" dirty="0">
              <a:solidFill>
                <a:schemeClr val="bg1"/>
              </a:solidFill>
              <a:latin typeface="Gill Sans Nova" panose="020B0602020104020203" pitchFamily="34" charset="0"/>
            </a:endParaRPr>
          </a:p>
          <a:p>
            <a:endParaRPr lang="en-US" sz="28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3B841201-D9D7-4E67-B917-C801D796D19B}"/>
              </a:ext>
            </a:extLst>
          </p:cNvPr>
          <p:cNvGraphicFramePr/>
          <p:nvPr>
            <p:extLst>
              <p:ext uri="{D42A27DB-BD31-4B8C-83A1-F6EECF244321}">
                <p14:modId xmlns:p14="http://schemas.microsoft.com/office/powerpoint/2010/main" val="369457099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894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Recovering Indirect Costs </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39097" y="2212257"/>
            <a:ext cx="10882343" cy="3854245"/>
          </a:xfrm>
        </p:spPr>
        <p:txBody>
          <a:bodyPr>
            <a:normAutofit/>
          </a:bodyPr>
          <a:lstStyle/>
          <a:p>
            <a:pPr algn="l">
              <a:buNone/>
            </a:pPr>
            <a:r>
              <a:rPr lang="en-US" sz="2800" u="sng" dirty="0">
                <a:solidFill>
                  <a:schemeClr val="bg1"/>
                </a:solidFill>
                <a:latin typeface="Gill Sans MT" panose="020B0502020104020203" pitchFamily="34" charset="0"/>
              </a:rPr>
              <a:t>When using a rate specified in ICRP</a:t>
            </a:r>
            <a:r>
              <a:rPr lang="en-US" sz="2800" dirty="0">
                <a:solidFill>
                  <a:schemeClr val="bg1"/>
                </a:solidFill>
                <a:latin typeface="Gill Sans MT" panose="020B0502020104020203" pitchFamily="34" charset="0"/>
              </a:rPr>
              <a:t>:</a:t>
            </a:r>
          </a:p>
          <a:p>
            <a:pPr marL="342900" indent="-342900" algn="l">
              <a:buFont typeface="Arial" panose="020B0604020202020204" pitchFamily="34" charset="0"/>
              <a:buChar char="•"/>
            </a:pPr>
            <a:r>
              <a:rPr lang="en-US" sz="2800" dirty="0">
                <a:solidFill>
                  <a:schemeClr val="bg1"/>
                </a:solidFill>
                <a:latin typeface="Gill Sans MT" panose="020B0502020104020203" pitchFamily="34" charset="0"/>
              </a:rPr>
              <a:t>Submit claims/drawdowns using the rate negotiated with the cognizant agency or the rate in the indirect cost proposal prepared and held for review</a:t>
            </a:r>
          </a:p>
          <a:p>
            <a:pPr marL="342900" indent="-342900" algn="l">
              <a:buFont typeface="Arial" panose="020B0604020202020204" pitchFamily="34" charset="0"/>
              <a:buChar char="•"/>
            </a:pPr>
            <a:r>
              <a:rPr lang="en-US" sz="2800" dirty="0">
                <a:solidFill>
                  <a:schemeClr val="bg1"/>
                </a:solidFill>
                <a:latin typeface="Gill Sans MT" panose="020B0502020104020203" pitchFamily="34" charset="0"/>
              </a:rPr>
              <a:t>Apply indirect cost rate to direct cost base (i.e., direct costs incurred under the grant being charged for indirect costs)</a:t>
            </a:r>
          </a:p>
          <a:p>
            <a:pPr marL="342900" indent="-342900" algn="l">
              <a:buFont typeface="Arial" panose="020B0604020202020204" pitchFamily="34" charset="0"/>
              <a:buChar char="•"/>
            </a:pPr>
            <a:r>
              <a:rPr lang="en-US" sz="2800" dirty="0">
                <a:solidFill>
                  <a:schemeClr val="bg1"/>
                </a:solidFill>
                <a:latin typeface="Gill Sans MT" panose="020B0502020104020203" pitchFamily="34" charset="0"/>
              </a:rPr>
              <a:t>Maintain documentation for audit purposes</a:t>
            </a:r>
          </a:p>
          <a:p>
            <a:pPr lvl="1">
              <a:buNone/>
            </a:pPr>
            <a:r>
              <a:rPr lang="en-US" sz="1800" b="1" dirty="0">
                <a:solidFill>
                  <a:schemeClr val="bg1"/>
                </a:solidFill>
                <a:latin typeface="Gill Sans MT" panose="020B0502020104020203" pitchFamily="34" charset="0"/>
              </a:rPr>
              <a:t>	</a:t>
            </a:r>
            <a:endParaRPr lang="en-US" sz="1800" dirty="0">
              <a:solidFill>
                <a:schemeClr val="bg1"/>
              </a:solidFill>
              <a:latin typeface="Gill Sans MT" panose="020B0502020104020203" pitchFamily="34" charset="0"/>
            </a:endParaRP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A7F86FC9-CA4E-4D13-B2F3-542DDDD1EC8B}"/>
              </a:ext>
            </a:extLst>
          </p:cNvPr>
          <p:cNvGraphicFramePr/>
          <p:nvPr>
            <p:extLst>
              <p:ext uri="{D42A27DB-BD31-4B8C-83A1-F6EECF244321}">
                <p14:modId xmlns:p14="http://schemas.microsoft.com/office/powerpoint/2010/main" val="1188990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466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Recovering Indirect Costs cont’d </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35742" y="2202426"/>
            <a:ext cx="10685698" cy="3146322"/>
          </a:xfrm>
        </p:spPr>
        <p:txBody>
          <a:bodyPr>
            <a:normAutofit/>
          </a:bodyPr>
          <a:lstStyle/>
          <a:p>
            <a:pPr algn="l">
              <a:buNone/>
            </a:pPr>
            <a:r>
              <a:rPr lang="en-US" sz="2800" u="sng" dirty="0">
                <a:solidFill>
                  <a:schemeClr val="bg1"/>
                </a:solidFill>
                <a:latin typeface="Gill Sans Nova" panose="020B0602020104020203" pitchFamily="34" charset="0"/>
              </a:rPr>
              <a:t>When using a 10% de minimis rate</a:t>
            </a:r>
            <a:r>
              <a:rPr lang="en-US" sz="2800" dirty="0">
                <a:solidFill>
                  <a:schemeClr val="bg1"/>
                </a:solidFill>
                <a:latin typeface="Gill Sans Nova" panose="020B0602020104020203" pitchFamily="34" charset="0"/>
              </a:rPr>
              <a:t>:</a:t>
            </a:r>
          </a:p>
          <a:p>
            <a:pPr marL="342900" indent="-342900" algn="l">
              <a:buFont typeface="Arial" panose="020B0604020202020204" pitchFamily="34" charset="0"/>
              <a:buChar char="•"/>
            </a:pPr>
            <a:r>
              <a:rPr lang="en-US" sz="2800" dirty="0">
                <a:solidFill>
                  <a:schemeClr val="bg1"/>
                </a:solidFill>
                <a:latin typeface="Gill Sans Nova" panose="020B0602020104020203" pitchFamily="34" charset="0"/>
              </a:rPr>
              <a:t>Submit claims/drawdowns using the 10% de minimis rate</a:t>
            </a:r>
          </a:p>
          <a:p>
            <a:pPr marL="342900" indent="-342900" algn="l">
              <a:buFont typeface="Arial" panose="020B0604020202020204" pitchFamily="34" charset="0"/>
              <a:buChar char="•"/>
            </a:pPr>
            <a:r>
              <a:rPr lang="en-US" sz="2800" dirty="0">
                <a:solidFill>
                  <a:schemeClr val="bg1"/>
                </a:solidFill>
                <a:latin typeface="Gill Sans Nova" panose="020B0602020104020203" pitchFamily="34" charset="0"/>
              </a:rPr>
              <a:t>Apply de minimis rate to MTDC (incurred under grant being charged for indirect costs)</a:t>
            </a:r>
          </a:p>
          <a:p>
            <a:pPr marL="342900" indent="-342900" algn="l">
              <a:buFont typeface="Arial" panose="020B0604020202020204" pitchFamily="34" charset="0"/>
              <a:buChar char="•"/>
            </a:pPr>
            <a:r>
              <a:rPr lang="en-US" sz="2800" dirty="0">
                <a:solidFill>
                  <a:schemeClr val="bg1"/>
                </a:solidFill>
                <a:latin typeface="Gill Sans Nova" panose="020B0602020104020203" pitchFamily="34" charset="0"/>
              </a:rPr>
              <a:t>Maintain documentation of MTDC for audit purposes</a:t>
            </a:r>
            <a:endParaRPr lang="en-US" dirty="0">
              <a:solidFill>
                <a:schemeClr val="bg1"/>
              </a:solidFill>
              <a:latin typeface="Gill Sans Nova" panose="020B0602020104020203" pitchFamily="34" charset="0"/>
            </a:endParaRP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9D291571-0002-4F78-A5C6-13F201210DFC}"/>
              </a:ext>
            </a:extLst>
          </p:cNvPr>
          <p:cNvGraphicFramePr/>
          <p:nvPr>
            <p:extLst>
              <p:ext uri="{D42A27DB-BD31-4B8C-83A1-F6EECF244321}">
                <p14:modId xmlns:p14="http://schemas.microsoft.com/office/powerpoint/2010/main" val="557463681"/>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70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IDC Recovery Limitations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66916" y="2104103"/>
            <a:ext cx="10754524" cy="3027967"/>
          </a:xfrm>
        </p:spPr>
        <p:txBody>
          <a:bodyPr>
            <a:normAutofit/>
          </a:bodyPr>
          <a:lstStyle/>
          <a:p>
            <a:pPr marL="571500" indent="-571500" algn="l">
              <a:buFont typeface="Arial" panose="020B0604020202020204" pitchFamily="34" charset="0"/>
              <a:buChar char="•"/>
            </a:pPr>
            <a:r>
              <a:rPr lang="en-US" sz="3200" dirty="0">
                <a:solidFill>
                  <a:schemeClr val="bg1"/>
                </a:solidFill>
                <a:latin typeface="Gill Sans Nova" panose="020B0602020104020203" pitchFamily="34" charset="0"/>
              </a:rPr>
              <a:t>Amount recovered may be affected by statutory or regulatory limitations.</a:t>
            </a:r>
          </a:p>
          <a:p>
            <a:pPr marL="571500" indent="-571500" algn="l">
              <a:buFont typeface="Arial" panose="020B0604020202020204" pitchFamily="34" charset="0"/>
              <a:buChar char="•"/>
            </a:pPr>
            <a:r>
              <a:rPr lang="en-US" sz="3200" dirty="0">
                <a:solidFill>
                  <a:schemeClr val="bg1"/>
                </a:solidFill>
                <a:latin typeface="Gill Sans Nova" panose="020B0602020104020203" pitchFamily="34" charset="0"/>
              </a:rPr>
              <a:t>For example, CDBG recipients may not be able to recover amount of indirect costs otherwise allocable to a grant if it would cause the recipient to exceed the cap on general administrative costs.</a:t>
            </a:r>
          </a:p>
          <a:p>
            <a:pPr algn="l"/>
            <a:endParaRPr lang="en-US" sz="3200" dirty="0">
              <a:solidFill>
                <a:schemeClr val="bg1"/>
              </a:solidFill>
              <a:latin typeface="Gill Sans Nova" panose="020B0602020104020203" pitchFamily="34" charset="0"/>
            </a:endParaRPr>
          </a:p>
          <a:p>
            <a:endParaRPr lang="en-US" sz="32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2D900EFE-872B-4D7B-9353-399DB7818CE8}"/>
              </a:ext>
            </a:extLst>
          </p:cNvPr>
          <p:cNvGraphicFramePr/>
          <p:nvPr>
            <p:extLst>
              <p:ext uri="{D42A27DB-BD31-4B8C-83A1-F6EECF244321}">
                <p14:modId xmlns:p14="http://schemas.microsoft.com/office/powerpoint/2010/main" val="557463681"/>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980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Topics Requiring a Deeper Dive</a:t>
            </a:r>
            <a:br>
              <a:rPr lang="en-US" sz="4400" b="1" dirty="0">
                <a:solidFill>
                  <a:schemeClr val="bg1"/>
                </a:solidFill>
                <a:latin typeface="Gill Sans MT" panose="020B0502020104020203" pitchFamily="34" charset="0"/>
              </a:rPr>
            </a:br>
            <a:r>
              <a:rPr lang="en-US" sz="1400" b="1" dirty="0">
                <a:solidFill>
                  <a:schemeClr val="bg1"/>
                </a:solidFill>
                <a:latin typeface="Gill Sans MT" panose="020B0502020104020203" pitchFamily="34" charset="0"/>
              </a:rPr>
              <a:t>(and more time)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35742" y="2202426"/>
            <a:ext cx="10685698" cy="3146322"/>
          </a:xfrm>
        </p:spPr>
        <p:txBody>
          <a:bodyPr>
            <a:normAutofit/>
          </a:bodyPr>
          <a:lstStyle/>
          <a:p>
            <a:pPr marL="342900" indent="-342900" algn="l">
              <a:buFont typeface="Arial" panose="020B0604020202020204" pitchFamily="34" charset="0"/>
              <a:buChar char="•"/>
            </a:pPr>
            <a:r>
              <a:rPr lang="en-US" sz="3200" dirty="0">
                <a:solidFill>
                  <a:schemeClr val="bg1"/>
                </a:solidFill>
                <a:latin typeface="Gill Sans Nova" panose="020B0602020104020203" pitchFamily="34" charset="0"/>
              </a:rPr>
              <a:t>Fringe benefit rates</a:t>
            </a:r>
          </a:p>
          <a:p>
            <a:pPr marL="342900" indent="-342900" algn="l">
              <a:buFont typeface="Arial" panose="020B0604020202020204" pitchFamily="34" charset="0"/>
              <a:buChar char="•"/>
            </a:pPr>
            <a:r>
              <a:rPr lang="en-US" sz="3200" dirty="0">
                <a:solidFill>
                  <a:schemeClr val="bg1"/>
                </a:solidFill>
                <a:latin typeface="Gill Sans Nova" panose="020B0602020104020203" pitchFamily="34" charset="0"/>
              </a:rPr>
              <a:t>Specific methods for allocating indirect costs and computing indirect cost rates (Simplified Method, Multiple Allocation Base Method, Direct Allocation Method)</a:t>
            </a:r>
            <a:endParaRPr lang="en-US" sz="3200" dirty="0">
              <a:solidFill>
                <a:schemeClr val="bg1"/>
              </a:solidFill>
              <a:effectLst/>
              <a:latin typeface="Gill Sans Nova" panose="020B0602020104020203" pitchFamily="34" charset="0"/>
            </a:endParaRPr>
          </a:p>
          <a:p>
            <a:pPr marL="342900" indent="-342900" algn="l">
              <a:buFont typeface="Arial" panose="020B0604020202020204" pitchFamily="34" charset="0"/>
              <a:buChar char="•"/>
            </a:pPr>
            <a:r>
              <a:rPr lang="en-US" sz="3200" dirty="0">
                <a:solidFill>
                  <a:schemeClr val="bg1"/>
                </a:solidFill>
                <a:latin typeface="Gill Sans Nova" panose="020B0602020104020203" pitchFamily="34" charset="0"/>
              </a:rPr>
              <a:t>Indirect Cost Rate Proposals from for-profit entities</a:t>
            </a:r>
          </a:p>
          <a:p>
            <a:pPr marL="342900" indent="-342900" algn="l">
              <a:buFont typeface="Arial" panose="020B0604020202020204" pitchFamily="34" charset="0"/>
              <a:buChar char="•"/>
            </a:pPr>
            <a:endParaRPr lang="en-US" dirty="0">
              <a:solidFill>
                <a:schemeClr val="bg1"/>
              </a:solidFill>
              <a:latin typeface="Gill Sans Nova" panose="020B0602020104020203" pitchFamily="34" charset="0"/>
            </a:endParaRP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9D291571-0002-4F78-A5C6-13F201210DFC}"/>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23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963512" y="2577465"/>
            <a:ext cx="8058150" cy="1703070"/>
          </a:xfrm>
        </p:spPr>
        <p:txBody>
          <a:bodyPr/>
          <a:lstStyle/>
          <a:p>
            <a:r>
              <a:rPr lang="en-US" sz="6400" b="1" dirty="0">
                <a:solidFill>
                  <a:schemeClr val="bg1"/>
                </a:solidFill>
                <a:latin typeface="Gill Sans MT" panose="020B0502020104020203" pitchFamily="34" charset="0"/>
              </a:rPr>
              <a:t>Q &amp; A</a:t>
            </a: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7348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462338"/>
            <a:ext cx="9144000" cy="1017141"/>
          </a:xfrm>
        </p:spPr>
        <p:txBody>
          <a:bodyPr>
            <a:noAutofit/>
          </a:bodyPr>
          <a:lstStyle/>
          <a:p>
            <a:r>
              <a:rPr lang="en-US" sz="4400" b="1" dirty="0">
                <a:solidFill>
                  <a:schemeClr val="bg1"/>
                </a:solidFill>
                <a:latin typeface="Gill Sans MT" panose="020B0502020104020203" pitchFamily="34" charset="0"/>
              </a:rPr>
              <a:t>Additional Resources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66916" y="1479479"/>
            <a:ext cx="10754524" cy="5195642"/>
          </a:xfrm>
        </p:spPr>
        <p:txBody>
          <a:bodyPr>
            <a:normAutofit fontScale="40000" lnSpcReduction="20000"/>
          </a:bodyPr>
          <a:lstStyle/>
          <a:p>
            <a:pPr marL="571500" indent="-571500" algn="l">
              <a:buFont typeface="Arial" panose="020B0604020202020204" pitchFamily="34" charset="0"/>
              <a:buChar char="•"/>
            </a:pPr>
            <a:r>
              <a:rPr lang="en-US" sz="4500" dirty="0">
                <a:solidFill>
                  <a:schemeClr val="bg1"/>
                </a:solidFill>
                <a:latin typeface="Gill Sans Nova" panose="020B0602020104020203" pitchFamily="34" charset="0"/>
              </a:rPr>
              <a:t>Cost Principles and Procedures - 2 CFR Part 200, Subpart E </a:t>
            </a:r>
            <a:r>
              <a:rPr lang="en-US" sz="4500" dirty="0">
                <a:solidFill>
                  <a:schemeClr val="bg1"/>
                </a:solidFill>
                <a:latin typeface="Gill Sans Nova" panose="020B0602020104020203" pitchFamily="34" charset="0"/>
                <a:hlinkClick r:id="rId3">
                  <a:extLst>
                    <a:ext uri="{A12FA001-AC4F-418D-AE19-62706E023703}">
                      <ahyp:hlinkClr xmlns:ahyp="http://schemas.microsoft.com/office/drawing/2018/hyperlinkcolor" val="tx"/>
                    </a:ext>
                  </a:extLst>
                </a:hlinkClick>
              </a:rPr>
              <a:t>https://www.ecfr.gov/current/title-2/subtitle-A/chapter-II/part-200/subpart-E</a:t>
            </a:r>
            <a:r>
              <a:rPr lang="en-US" sz="4500" dirty="0">
                <a:solidFill>
                  <a:schemeClr val="bg1"/>
                </a:solidFill>
                <a:latin typeface="Gill Sans Nova" panose="020B0602020104020203" pitchFamily="34" charset="0"/>
              </a:rPr>
              <a:t>  </a:t>
            </a:r>
          </a:p>
          <a:p>
            <a:pPr marL="571500" indent="-571500" algn="l">
              <a:buFont typeface="Arial" panose="020B0604020202020204" pitchFamily="34" charset="0"/>
              <a:buChar char="•"/>
            </a:pPr>
            <a:r>
              <a:rPr lang="en-US" sz="4500" dirty="0">
                <a:solidFill>
                  <a:schemeClr val="bg1"/>
                </a:solidFill>
                <a:latin typeface="Gill Sans Nova" panose="020B0602020104020203" pitchFamily="34" charset="0"/>
              </a:rPr>
              <a:t>Appendix IV to Part 200 - Indirect (F&amp;A) Costs Identification and Assignment, and Rate Determination for Nonprofit Organizations: </a:t>
            </a:r>
            <a:r>
              <a:rPr lang="en-US" sz="4500" dirty="0">
                <a:solidFill>
                  <a:schemeClr val="bg1"/>
                </a:solidFill>
                <a:latin typeface="Gill Sans Nova" panose="020B0602020104020203" pitchFamily="34" charset="0"/>
                <a:hlinkClick r:id="rId4">
                  <a:extLst>
                    <a:ext uri="{A12FA001-AC4F-418D-AE19-62706E023703}">
                      <ahyp:hlinkClr xmlns:ahyp="http://schemas.microsoft.com/office/drawing/2018/hyperlinkcolor" val="tx"/>
                    </a:ext>
                  </a:extLst>
                </a:hlinkClick>
              </a:rPr>
              <a:t>https://www.ecfr.gov/current/title-2/subtitle-A/chapter-II/part-200/appendix-Appendix%20IV%20to%20Part%20200</a:t>
            </a:r>
            <a:r>
              <a:rPr lang="en-US" sz="4500" dirty="0">
                <a:solidFill>
                  <a:schemeClr val="bg1"/>
                </a:solidFill>
                <a:latin typeface="Gill Sans Nova" panose="020B0602020104020203" pitchFamily="34" charset="0"/>
              </a:rPr>
              <a:t> </a:t>
            </a:r>
          </a:p>
          <a:p>
            <a:pPr marL="571500" indent="-571500" algn="l">
              <a:buFont typeface="Arial" panose="020B0604020202020204" pitchFamily="34" charset="0"/>
              <a:buChar char="•"/>
            </a:pPr>
            <a:r>
              <a:rPr lang="en-US" sz="4500" dirty="0">
                <a:solidFill>
                  <a:schemeClr val="bg1"/>
                </a:solidFill>
                <a:latin typeface="Gill Sans Nova" panose="020B0602020104020203" pitchFamily="34" charset="0"/>
              </a:rPr>
              <a:t>Appendix V to Part 200 - State/Local Governmentwide Central Service Cost Allocation Plans: </a:t>
            </a:r>
            <a:r>
              <a:rPr lang="en-US" sz="4500" dirty="0">
                <a:solidFill>
                  <a:schemeClr val="bg1"/>
                </a:solidFill>
                <a:latin typeface="Gill Sans Nova" panose="020B0602020104020203" pitchFamily="34" charset="0"/>
                <a:hlinkClick r:id="rId5">
                  <a:extLst>
                    <a:ext uri="{A12FA001-AC4F-418D-AE19-62706E023703}">
                      <ahyp:hlinkClr xmlns:ahyp="http://schemas.microsoft.com/office/drawing/2018/hyperlinkcolor" val="tx"/>
                    </a:ext>
                  </a:extLst>
                </a:hlinkClick>
              </a:rPr>
              <a:t>https://www.ecfr.gov/current/title-2/subtitle-A/chapter-II/part-200/appendix-Appendix%20V%20to%20Part%20200</a:t>
            </a:r>
            <a:r>
              <a:rPr lang="en-US" sz="4500" dirty="0">
                <a:solidFill>
                  <a:schemeClr val="bg1"/>
                </a:solidFill>
                <a:latin typeface="Gill Sans Nova" panose="020B0602020104020203" pitchFamily="34" charset="0"/>
              </a:rPr>
              <a:t> </a:t>
            </a:r>
          </a:p>
          <a:p>
            <a:pPr marL="571500" indent="-571500" algn="l">
              <a:buFont typeface="Arial" panose="020B0604020202020204" pitchFamily="34" charset="0"/>
              <a:buChar char="•"/>
            </a:pPr>
            <a:r>
              <a:rPr lang="en-US" sz="4500" dirty="0">
                <a:solidFill>
                  <a:schemeClr val="bg1"/>
                </a:solidFill>
                <a:latin typeface="Gill Sans Nova" panose="020B0602020104020203" pitchFamily="34" charset="0"/>
              </a:rPr>
              <a:t>Appendix VII to Part 200 -States and Local Government and Indian Tribe Indirect Cost Proposals: </a:t>
            </a:r>
            <a:r>
              <a:rPr lang="en-US" sz="4500" dirty="0">
                <a:solidFill>
                  <a:schemeClr val="bg1"/>
                </a:solidFill>
                <a:latin typeface="Gill Sans Nova" panose="020B0602020104020203" pitchFamily="34" charset="0"/>
                <a:hlinkClick r:id="rId6">
                  <a:extLst>
                    <a:ext uri="{A12FA001-AC4F-418D-AE19-62706E023703}">
                      <ahyp:hlinkClr xmlns:ahyp="http://schemas.microsoft.com/office/drawing/2018/hyperlinkcolor" val="tx"/>
                    </a:ext>
                  </a:extLst>
                </a:hlinkClick>
              </a:rPr>
              <a:t>https://www.ecfr.gov/current/title-2/subtitle-A/chapter-II/part-200/appendix-Appendix%20VII%20to%20Part%20200</a:t>
            </a:r>
            <a:r>
              <a:rPr lang="en-US" sz="4500" dirty="0">
                <a:solidFill>
                  <a:schemeClr val="bg1"/>
                </a:solidFill>
                <a:latin typeface="Gill Sans Nova" panose="020B0602020104020203" pitchFamily="34" charset="0"/>
              </a:rPr>
              <a:t> </a:t>
            </a:r>
          </a:p>
          <a:p>
            <a:pPr marL="571500" indent="-571500" algn="l">
              <a:buFont typeface="Arial" panose="020B0604020202020204" pitchFamily="34" charset="0"/>
              <a:buChar char="•"/>
            </a:pPr>
            <a:r>
              <a:rPr lang="en-US" sz="4500" dirty="0">
                <a:solidFill>
                  <a:schemeClr val="bg1"/>
                </a:solidFill>
                <a:latin typeface="Gill Sans Nova" panose="020B0602020104020203" pitchFamily="34" charset="0"/>
                <a:hlinkClick r:id="rId7">
                  <a:extLst>
                    <a:ext uri="{A12FA001-AC4F-418D-AE19-62706E023703}">
                      <ahyp:hlinkClr xmlns:ahyp="http://schemas.microsoft.com/office/drawing/2018/hyperlinkcolor" val="tx"/>
                    </a:ext>
                  </a:extLst>
                </a:hlinkClick>
              </a:rPr>
              <a:t>Department of Labor</a:t>
            </a:r>
            <a:r>
              <a:rPr lang="en-US" sz="4500" dirty="0">
                <a:solidFill>
                  <a:schemeClr val="bg1"/>
                </a:solidFill>
                <a:latin typeface="Gill Sans Nova" panose="020B0602020104020203" pitchFamily="34" charset="0"/>
              </a:rPr>
              <a:t>: </a:t>
            </a:r>
            <a:r>
              <a:rPr lang="en-US" sz="4500" i="1" dirty="0">
                <a:solidFill>
                  <a:schemeClr val="bg1"/>
                </a:solidFill>
                <a:latin typeface="Gill Sans Nova" panose="020B0602020104020203" pitchFamily="34" charset="0"/>
              </a:rPr>
              <a:t>A Guide for Indirect Cost Rate Determination — Applicable to Nonprofit and Commercial Organizations</a:t>
            </a:r>
            <a:r>
              <a:rPr lang="en-US" sz="4500" i="1" dirty="0">
                <a:solidFill>
                  <a:schemeClr val="bg1"/>
                </a:solidFill>
                <a:latin typeface="Gill Sans Nova" panose="020B0602020104020203" pitchFamily="34" charset="0"/>
                <a:hlinkClick r:id="rId7">
                  <a:extLst>
                    <a:ext uri="{A12FA001-AC4F-418D-AE19-62706E023703}">
                      <ahyp:hlinkClr xmlns:ahyp="http://schemas.microsoft.com/office/drawing/2018/hyperlinkcolor" val="tx"/>
                    </a:ext>
                  </a:extLst>
                </a:hlinkClick>
              </a:rPr>
              <a:t> </a:t>
            </a:r>
            <a:r>
              <a:rPr lang="en-US" sz="4500" dirty="0">
                <a:solidFill>
                  <a:schemeClr val="bg1"/>
                </a:solidFill>
                <a:latin typeface="Gill Sans Nova" panose="020B0602020104020203" pitchFamily="34" charset="0"/>
                <a:hlinkClick r:id="rId7">
                  <a:extLst>
                    <a:ext uri="{A12FA001-AC4F-418D-AE19-62706E023703}">
                      <ahyp:hlinkClr xmlns:ahyp="http://schemas.microsoft.com/office/drawing/2018/hyperlinkcolor" val="tx"/>
                    </a:ext>
                  </a:extLst>
                </a:hlinkClick>
              </a:rPr>
              <a:t>https://www.dol.gov/agencies/oasam/centers-offices/office-of-the-senior-procurement-executive/cost-price-determination-division/guide-for-indirect-cost-rate-determination-for-nonprofit</a:t>
            </a:r>
            <a:r>
              <a:rPr lang="en-US" sz="4500" dirty="0">
                <a:solidFill>
                  <a:schemeClr val="bg1"/>
                </a:solidFill>
                <a:latin typeface="Gill Sans Nova" panose="020B0602020104020203" pitchFamily="34" charset="0"/>
              </a:rPr>
              <a:t> </a:t>
            </a:r>
          </a:p>
          <a:p>
            <a:pPr marL="571500" indent="-571500" algn="l">
              <a:buFont typeface="Arial" panose="020B0604020202020204" pitchFamily="34" charset="0"/>
              <a:buChar char="•"/>
            </a:pPr>
            <a:r>
              <a:rPr lang="en-US" sz="4500" dirty="0">
                <a:solidFill>
                  <a:schemeClr val="bg1"/>
                </a:solidFill>
                <a:latin typeface="Gill Sans Nova" panose="020B0602020104020203" pitchFamily="34" charset="0"/>
              </a:rPr>
              <a:t>CPD Monitoring Handbook (6509.2): </a:t>
            </a:r>
            <a:r>
              <a:rPr lang="en-US" sz="4500" dirty="0">
                <a:solidFill>
                  <a:schemeClr val="bg1"/>
                </a:solidFill>
                <a:latin typeface="Gill Sans Nova" panose="020B0602020104020203" pitchFamily="34" charset="0"/>
                <a:hlinkClick r:id="rId8">
                  <a:extLst>
                    <a:ext uri="{A12FA001-AC4F-418D-AE19-62706E023703}">
                      <ahyp:hlinkClr xmlns:ahyp="http://schemas.microsoft.com/office/drawing/2018/hyperlinkcolor" val="tx"/>
                    </a:ext>
                  </a:extLst>
                </a:hlinkClick>
              </a:rPr>
              <a:t>https://www.hud.gov/program_offices/administration/hudclips/handbooks/cpd/6509.2</a:t>
            </a:r>
            <a:r>
              <a:rPr lang="en-US" sz="4500" dirty="0">
                <a:solidFill>
                  <a:schemeClr val="bg1"/>
                </a:solidFill>
                <a:latin typeface="Gill Sans Nova" panose="020B0602020104020203" pitchFamily="34" charset="0"/>
              </a:rPr>
              <a:t>  Exhibit 34-2a - Guide for Review of Cost Allowability</a:t>
            </a:r>
          </a:p>
          <a:p>
            <a:pPr marL="571500" indent="-571500" algn="l">
              <a:buFont typeface="Arial" panose="020B0604020202020204" pitchFamily="34" charset="0"/>
              <a:buChar char="•"/>
            </a:pPr>
            <a:r>
              <a:rPr lang="fr-FR" sz="4300" dirty="0">
                <a:solidFill>
                  <a:schemeClr val="bg1"/>
                </a:solidFill>
                <a:latin typeface="Gill Sans Nova" panose="020B0602020104020203" pitchFamily="34" charset="0"/>
              </a:rPr>
              <a:t>Compliance </a:t>
            </a:r>
            <a:r>
              <a:rPr lang="fr-FR" sz="4300" dirty="0" err="1">
                <a:solidFill>
                  <a:schemeClr val="bg1"/>
                </a:solidFill>
                <a:latin typeface="Gill Sans Nova" panose="020B0602020104020203" pitchFamily="34" charset="0"/>
              </a:rPr>
              <a:t>Supplement</a:t>
            </a:r>
            <a:r>
              <a:rPr lang="fr-FR" sz="4300" dirty="0">
                <a:solidFill>
                  <a:schemeClr val="bg1"/>
                </a:solidFill>
                <a:latin typeface="Gill Sans Nova" panose="020B0602020104020203" pitchFamily="34" charset="0"/>
              </a:rPr>
              <a:t> (2 CFR PART 200, APPENDIX XI): </a:t>
            </a:r>
            <a:r>
              <a:rPr lang="en-US" sz="4500" dirty="0">
                <a:solidFill>
                  <a:schemeClr val="bg1"/>
                </a:solidFill>
                <a:latin typeface="Gill Sans Nova" panose="020B0602020104020203" pitchFamily="34" charset="0"/>
                <a:hlinkClick r:id="rId9">
                  <a:extLst>
                    <a:ext uri="{A12FA001-AC4F-418D-AE19-62706E023703}">
                      <ahyp:hlinkClr xmlns:ahyp="http://schemas.microsoft.com/office/drawing/2018/hyperlinkcolor" val="tx"/>
                    </a:ext>
                  </a:extLst>
                </a:hlinkClick>
              </a:rPr>
              <a:t>https://www.whitehouse.gov/wp-content/uploads/2021/08/OMB-2021-Compliance-Supplement_Final_V2.pdf</a:t>
            </a:r>
            <a:r>
              <a:rPr lang="en-US" sz="4500" dirty="0">
                <a:solidFill>
                  <a:schemeClr val="bg1"/>
                </a:solidFill>
                <a:latin typeface="Gill Sans Nova" panose="020B0602020104020203" pitchFamily="34" charset="0"/>
              </a:rPr>
              <a:t>  </a:t>
            </a: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3462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1003717" y="613391"/>
            <a:ext cx="10184566" cy="3149600"/>
          </a:xfrm>
          <a:prstGeom prst="rect">
            <a:avLst/>
          </a:prstGeom>
          <a:noFill/>
          <a:ln w="9525">
            <a:noFill/>
            <a:miter lim="800000"/>
            <a:headEnd/>
            <a:tailEnd/>
          </a:ln>
        </p:spPr>
        <p:txBody>
          <a:bodyPr anchor="ctr"/>
          <a:lstStyle/>
          <a:p>
            <a:pPr algn="ctr" defTabSz="457200" eaLnBrk="0" fontAlgn="base" hangingPunct="0">
              <a:spcBef>
                <a:spcPct val="0"/>
              </a:spcBef>
              <a:spcAft>
                <a:spcPct val="0"/>
              </a:spcAft>
              <a:defRPr/>
            </a:pPr>
            <a:endParaRPr lang="en-US" sz="4400" b="1" dirty="0">
              <a:solidFill>
                <a:prstClr val="white"/>
              </a:solidFill>
              <a:latin typeface="Calibri"/>
            </a:endParaRPr>
          </a:p>
          <a:p>
            <a:pPr algn="ctr" defTabSz="457200" eaLnBrk="0" fontAlgn="base" hangingPunct="0">
              <a:spcBef>
                <a:spcPct val="0"/>
              </a:spcBef>
              <a:spcAft>
                <a:spcPct val="0"/>
              </a:spcAft>
              <a:defRPr/>
            </a:pPr>
            <a:endParaRPr lang="en-US" sz="4400" b="1" dirty="0">
              <a:solidFill>
                <a:prstClr val="white"/>
              </a:solidFill>
              <a:latin typeface="Calibri"/>
            </a:endParaRPr>
          </a:p>
          <a:p>
            <a:pPr algn="ctr" defTabSz="457200" eaLnBrk="0" fontAlgn="base" hangingPunct="0">
              <a:spcBef>
                <a:spcPct val="0"/>
              </a:spcBef>
              <a:spcAft>
                <a:spcPct val="0"/>
              </a:spcAft>
              <a:defRPr/>
            </a:pPr>
            <a:endParaRPr lang="en-US" sz="4400" b="1" dirty="0">
              <a:solidFill>
                <a:prstClr val="white"/>
              </a:solidFill>
              <a:latin typeface="Calibri"/>
            </a:endParaRPr>
          </a:p>
          <a:p>
            <a:pPr algn="ctr" defTabSz="457200" eaLnBrk="0" fontAlgn="base" hangingPunct="0">
              <a:spcBef>
                <a:spcPct val="0"/>
              </a:spcBef>
              <a:spcAft>
                <a:spcPct val="0"/>
              </a:spcAft>
              <a:defRPr/>
            </a:pPr>
            <a:r>
              <a:rPr lang="en-US" sz="4400" b="1" dirty="0">
                <a:solidFill>
                  <a:prstClr val="white"/>
                </a:solidFill>
                <a:latin typeface="Gill Sans MT" panose="020B0502020104020203" pitchFamily="34" charset="0"/>
              </a:rPr>
              <a:t>Contact Information</a:t>
            </a:r>
          </a:p>
          <a:p>
            <a:pPr algn="ctr" defTabSz="457200" eaLnBrk="0" fontAlgn="base" hangingPunct="0">
              <a:spcBef>
                <a:spcPct val="0"/>
              </a:spcBef>
              <a:spcAft>
                <a:spcPct val="0"/>
              </a:spcAft>
              <a:defRPr/>
            </a:pPr>
            <a:endParaRPr lang="en-US" sz="4400" b="1" dirty="0">
              <a:solidFill>
                <a:prstClr val="white"/>
              </a:solidFill>
              <a:latin typeface="Calibri"/>
            </a:endParaRPr>
          </a:p>
          <a:p>
            <a:pPr lvl="1" defTabSz="457200" eaLnBrk="0" fontAlgn="base" hangingPunct="0">
              <a:spcBef>
                <a:spcPct val="0"/>
              </a:spcBef>
              <a:spcAft>
                <a:spcPct val="0"/>
              </a:spcAft>
              <a:defRPr/>
            </a:pPr>
            <a:r>
              <a:rPr lang="en-US" sz="4400" dirty="0">
                <a:solidFill>
                  <a:prstClr val="white"/>
                </a:solidFill>
                <a:latin typeface="Gill Sans Nova" panose="020B0602020104020203" pitchFamily="34" charset="0"/>
              </a:rPr>
              <a:t>Paul Webster, paul.webster@hud.gov</a:t>
            </a:r>
          </a:p>
          <a:p>
            <a:pPr lvl="1" defTabSz="457200" eaLnBrk="0" fontAlgn="base" hangingPunct="0">
              <a:spcBef>
                <a:spcPct val="0"/>
              </a:spcBef>
              <a:spcAft>
                <a:spcPct val="0"/>
              </a:spcAft>
              <a:defRPr/>
            </a:pPr>
            <a:r>
              <a:rPr lang="en-US" sz="4400" dirty="0">
                <a:solidFill>
                  <a:prstClr val="white"/>
                </a:solidFill>
                <a:latin typeface="Gill Sans Nova" panose="020B0602020104020203" pitchFamily="34" charset="0"/>
              </a:rPr>
              <a:t>Stephen Kim, stephen.s.kim@hud.gov</a:t>
            </a:r>
          </a:p>
          <a:p>
            <a:pPr defTabSz="457200" eaLnBrk="0" fontAlgn="base" hangingPunct="0">
              <a:spcBef>
                <a:spcPct val="0"/>
              </a:spcBef>
              <a:spcAft>
                <a:spcPct val="0"/>
              </a:spcAft>
              <a:defRPr/>
            </a:pPr>
            <a:endParaRPr lang="en-US" sz="2800" i="1" dirty="0">
              <a:solidFill>
                <a:schemeClr val="bg1"/>
              </a:solidFill>
              <a:latin typeface="Gill Sans Nova" panose="020B0602020104020203" pitchFamily="34" charset="0"/>
            </a:endParaRPr>
          </a:p>
          <a:p>
            <a:pPr algn="ctr" defTabSz="457200" eaLnBrk="0" fontAlgn="base" hangingPunct="0">
              <a:spcBef>
                <a:spcPct val="0"/>
              </a:spcBef>
              <a:spcAft>
                <a:spcPct val="0"/>
              </a:spcAft>
              <a:defRPr/>
            </a:pPr>
            <a:endParaRPr lang="en-US" sz="4400" b="1" dirty="0">
              <a:solidFill>
                <a:prstClr val="white"/>
              </a:solidFill>
              <a:latin typeface="Calibri"/>
            </a:endParaRPr>
          </a:p>
        </p:txBody>
      </p:sp>
    </p:spTree>
    <p:extLst>
      <p:ext uri="{BB962C8B-B14F-4D97-AF65-F5344CB8AC3E}">
        <p14:creationId xmlns:p14="http://schemas.microsoft.com/office/powerpoint/2010/main" val="411938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359938" y="668690"/>
            <a:ext cx="11161502" cy="1082991"/>
          </a:xfrm>
        </p:spPr>
        <p:txBody>
          <a:bodyPr>
            <a:noAutofit/>
          </a:bodyPr>
          <a:lstStyle/>
          <a:p>
            <a:r>
              <a:rPr lang="en-US" sz="4400" b="1" dirty="0">
                <a:solidFill>
                  <a:schemeClr val="bg1"/>
                </a:solidFill>
                <a:latin typeface="Gill Sans MT" panose="020B0502020104020203" pitchFamily="34" charset="0"/>
              </a:rPr>
              <a:t>Subjects for Discussion Today</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80836" y="2147299"/>
            <a:ext cx="10740604" cy="3174714"/>
          </a:xfrm>
        </p:spPr>
        <p:txBody>
          <a:bodyPr>
            <a:noAutofit/>
          </a:bodyPr>
          <a:lstStyle/>
          <a:p>
            <a:pPr marL="571500" indent="-571500" algn="l">
              <a:buFont typeface="Wingdings" panose="05000000000000000000" pitchFamily="2" charset="2"/>
              <a:buChar char="q"/>
            </a:pPr>
            <a:r>
              <a:rPr lang="en-US" sz="3600" dirty="0">
                <a:solidFill>
                  <a:schemeClr val="bg1"/>
                </a:solidFill>
                <a:latin typeface="Gill Sans Nova" panose="020B0602020104020203" pitchFamily="34" charset="0"/>
              </a:rPr>
              <a:t>Cost Principles and Procedures - 2 CFR Part 200, Subpart E*</a:t>
            </a:r>
          </a:p>
          <a:p>
            <a:pPr marL="571500" indent="-571500" algn="l">
              <a:buFont typeface="Wingdings" panose="05000000000000000000" pitchFamily="2" charset="2"/>
              <a:buChar char="q"/>
            </a:pPr>
            <a:r>
              <a:rPr lang="en-US" sz="3600" dirty="0">
                <a:solidFill>
                  <a:schemeClr val="bg1"/>
                </a:solidFill>
                <a:latin typeface="Gill Sans Nova" panose="020B0602020104020203" pitchFamily="34" charset="0"/>
              </a:rPr>
              <a:t>Factors affecting the allowability of costs </a:t>
            </a:r>
          </a:p>
          <a:p>
            <a:pPr marL="571500" indent="-571500" algn="l">
              <a:buFont typeface="Wingdings" panose="05000000000000000000" pitchFamily="2" charset="2"/>
              <a:buChar char="q"/>
            </a:pPr>
            <a:r>
              <a:rPr lang="en-US" sz="3600" dirty="0">
                <a:solidFill>
                  <a:schemeClr val="bg1"/>
                </a:solidFill>
                <a:latin typeface="Gill Sans Nova" panose="020B0602020104020203" pitchFamily="34" charset="0"/>
              </a:rPr>
              <a:t>Selected Items of Cost</a:t>
            </a:r>
          </a:p>
          <a:p>
            <a:pPr marL="571500" indent="-571500" algn="l">
              <a:buFont typeface="Wingdings" panose="05000000000000000000" pitchFamily="2" charset="2"/>
              <a:buChar char="q"/>
            </a:pPr>
            <a:r>
              <a:rPr lang="en-US" sz="3600" dirty="0">
                <a:solidFill>
                  <a:schemeClr val="bg1"/>
                </a:solidFill>
                <a:latin typeface="Gill Sans Nova" panose="020B0602020104020203" pitchFamily="34" charset="0"/>
              </a:rPr>
              <a:t>Allocable Costs </a:t>
            </a:r>
          </a:p>
          <a:p>
            <a:pPr marL="571500" indent="-571500" algn="l">
              <a:buFont typeface="Wingdings" panose="05000000000000000000" pitchFamily="2" charset="2"/>
              <a:buChar char="q"/>
            </a:pPr>
            <a:r>
              <a:rPr lang="en-US" sz="3600" dirty="0">
                <a:solidFill>
                  <a:schemeClr val="bg1"/>
                </a:solidFill>
                <a:latin typeface="Gill Sans Nova" panose="020B0602020104020203" pitchFamily="34" charset="0"/>
              </a:rPr>
              <a:t>Cost Classification: Direct v. Indirect </a:t>
            </a:r>
          </a:p>
          <a:p>
            <a:pPr marL="571500" indent="-571500" algn="l">
              <a:buFont typeface="Wingdings" panose="05000000000000000000" pitchFamily="2" charset="2"/>
              <a:buChar char="q"/>
            </a:pPr>
            <a:r>
              <a:rPr lang="en-US" sz="3600" dirty="0">
                <a:solidFill>
                  <a:schemeClr val="bg1"/>
                </a:solidFill>
                <a:latin typeface="Gill Sans Nova" panose="020B0602020104020203" pitchFamily="34" charset="0"/>
              </a:rPr>
              <a:t>Recovery of Indirect Costs</a:t>
            </a:r>
          </a:p>
          <a:p>
            <a:endParaRPr lang="en-US" sz="3600" dirty="0"/>
          </a:p>
        </p:txBody>
      </p:sp>
      <p:sp>
        <p:nvSpPr>
          <p:cNvPr id="4" name="Rectangle 3">
            <a:extLst>
              <a:ext uri="{FF2B5EF4-FFF2-40B4-BE49-F238E27FC236}">
                <a16:creationId xmlns:a16="http://schemas.microsoft.com/office/drawing/2014/main" id="{1B3AC0BF-2940-44C9-AB85-FB603A85B334}"/>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4283D50-F718-430C-9967-E69A61993334}"/>
              </a:ext>
            </a:extLst>
          </p:cNvPr>
          <p:cNvSpPr txBox="1"/>
          <p:nvPr/>
        </p:nvSpPr>
        <p:spPr>
          <a:xfrm>
            <a:off x="9827678" y="6380446"/>
            <a:ext cx="2380527" cy="369332"/>
          </a:xfrm>
          <a:prstGeom prst="rect">
            <a:avLst/>
          </a:prstGeom>
          <a:noFill/>
        </p:spPr>
        <p:txBody>
          <a:bodyPr wrap="square" rtlCol="0">
            <a:spAutoFit/>
          </a:bodyPr>
          <a:lstStyle/>
          <a:p>
            <a:r>
              <a:rPr lang="en-US" dirty="0">
                <a:solidFill>
                  <a:schemeClr val="bg1"/>
                </a:solidFill>
              </a:rPr>
              <a:t>*Updated recently</a:t>
            </a:r>
          </a:p>
        </p:txBody>
      </p:sp>
    </p:spTree>
    <p:extLst>
      <p:ext uri="{BB962C8B-B14F-4D97-AF65-F5344CB8AC3E}">
        <p14:creationId xmlns:p14="http://schemas.microsoft.com/office/powerpoint/2010/main" val="290400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solidFill>
                  <a:schemeClr val="bg1"/>
                </a:solidFill>
                <a:latin typeface="Gill Sans MT" panose="020B0502020104020203" pitchFamily="34" charset="0"/>
              </a:rPr>
              <a:t>Composition of Costs (§ 200.402)</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31770" y="3474720"/>
            <a:ext cx="8755380" cy="1703070"/>
          </a:xfrm>
        </p:spPr>
        <p:txBody>
          <a:bodyPr/>
          <a:lstStyle/>
          <a:p>
            <a:pPr algn="l"/>
            <a:endParaRPr lang="en-US" sz="3200" dirty="0"/>
          </a:p>
          <a:p>
            <a:endParaRPr lang="en-US" dirty="0"/>
          </a:p>
        </p:txBody>
      </p:sp>
      <p:sp>
        <p:nvSpPr>
          <p:cNvPr id="7" name="TextBox 6">
            <a:extLst>
              <a:ext uri="{FF2B5EF4-FFF2-40B4-BE49-F238E27FC236}">
                <a16:creationId xmlns:a16="http://schemas.microsoft.com/office/drawing/2014/main" id="{DBCE96D5-17BF-46F6-99ED-621D5C49CEC0}"/>
              </a:ext>
            </a:extLst>
          </p:cNvPr>
          <p:cNvSpPr txBox="1"/>
          <p:nvPr/>
        </p:nvSpPr>
        <p:spPr>
          <a:xfrm>
            <a:off x="2731770" y="2377023"/>
            <a:ext cx="7915276" cy="2308324"/>
          </a:xfrm>
          <a:prstGeom prst="rect">
            <a:avLst/>
          </a:prstGeom>
          <a:noFill/>
        </p:spPr>
        <p:txBody>
          <a:bodyPr wrap="square">
            <a:spAutoFit/>
          </a:bodyPr>
          <a:lstStyle/>
          <a:p>
            <a:pPr marL="0" indent="0">
              <a:buNone/>
            </a:pPr>
            <a:r>
              <a:rPr lang="en-US" sz="3600" dirty="0">
                <a:solidFill>
                  <a:schemeClr val="bg1"/>
                </a:solidFill>
                <a:latin typeface="Gill Sans Nova" panose="020B0602020104020203" pitchFamily="34" charset="0"/>
                <a:cs typeface="Times New Roman" panose="02020603050405020304" pitchFamily="18" charset="0"/>
              </a:rPr>
              <a:t>+ Allowable Direct Costs</a:t>
            </a:r>
            <a:r>
              <a:rPr lang="en-US" sz="3600" u="sng" dirty="0">
                <a:solidFill>
                  <a:schemeClr val="bg1"/>
                </a:solidFill>
                <a:latin typeface="Gill Sans Nova" panose="020B0602020104020203" pitchFamily="34" charset="0"/>
                <a:cs typeface="Times New Roman" panose="02020603050405020304" pitchFamily="18" charset="0"/>
              </a:rPr>
              <a:t> </a:t>
            </a:r>
          </a:p>
          <a:p>
            <a:pPr marL="0" indent="0">
              <a:buNone/>
            </a:pPr>
            <a:r>
              <a:rPr lang="en-US" sz="3600" dirty="0">
                <a:solidFill>
                  <a:schemeClr val="bg1"/>
                </a:solidFill>
                <a:latin typeface="Gill Sans Nova" panose="020B0602020104020203" pitchFamily="34" charset="0"/>
                <a:cs typeface="Times New Roman" panose="02020603050405020304" pitchFamily="18" charset="0"/>
              </a:rPr>
              <a:t>+ Allocable</a:t>
            </a:r>
            <a:r>
              <a:rPr lang="en-US" sz="3600" b="1" dirty="0">
                <a:solidFill>
                  <a:schemeClr val="bg1"/>
                </a:solidFill>
                <a:latin typeface="Gill Sans Nova" panose="020B0602020104020203" pitchFamily="34" charset="0"/>
                <a:cs typeface="Times New Roman" panose="02020603050405020304" pitchFamily="18" charset="0"/>
              </a:rPr>
              <a:t> </a:t>
            </a:r>
            <a:r>
              <a:rPr lang="en-US" sz="3600" dirty="0">
                <a:solidFill>
                  <a:schemeClr val="bg1"/>
                </a:solidFill>
                <a:latin typeface="Gill Sans Nova" panose="020B0602020104020203" pitchFamily="34" charset="0"/>
                <a:cs typeface="Times New Roman" panose="02020603050405020304" pitchFamily="18" charset="0"/>
              </a:rPr>
              <a:t>Indirect Costs </a:t>
            </a:r>
          </a:p>
          <a:p>
            <a:pPr>
              <a:buNone/>
            </a:pPr>
            <a:r>
              <a:rPr lang="en-US" sz="3600" u="sng" dirty="0">
                <a:solidFill>
                  <a:schemeClr val="bg1"/>
                </a:solidFill>
                <a:latin typeface="Gill Sans Nova" panose="020B0602020104020203" pitchFamily="34" charset="0"/>
                <a:cs typeface="Times New Roman" panose="02020603050405020304" pitchFamily="18" charset="0"/>
              </a:rPr>
              <a:t>– Applicable Credits				</a:t>
            </a:r>
          </a:p>
          <a:p>
            <a:pPr marL="0" indent="0">
              <a:buNone/>
            </a:pPr>
            <a:r>
              <a:rPr lang="en-US" sz="3600" dirty="0">
                <a:solidFill>
                  <a:schemeClr val="bg1"/>
                </a:solidFill>
                <a:latin typeface="Gill Sans Nova" panose="020B0602020104020203" pitchFamily="34" charset="0"/>
                <a:cs typeface="Times New Roman" panose="02020603050405020304" pitchFamily="18" charset="0"/>
              </a:rPr>
              <a:t>TOTAL Costs of a Federal Award</a:t>
            </a:r>
          </a:p>
        </p:txBody>
      </p:sp>
      <p:sp>
        <p:nvSpPr>
          <p:cNvPr id="5" name="Rectangle 4">
            <a:extLst>
              <a:ext uri="{FF2B5EF4-FFF2-40B4-BE49-F238E27FC236}">
                <a16:creationId xmlns:a16="http://schemas.microsoft.com/office/drawing/2014/main" id="{F3D50B61-1E6E-4434-97BB-0E2EAD5AF909}"/>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15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158240" y="300446"/>
            <a:ext cx="9788434" cy="1082991"/>
          </a:xfrm>
        </p:spPr>
        <p:txBody>
          <a:bodyPr>
            <a:normAutofit/>
          </a:bodyPr>
          <a:lstStyle/>
          <a:p>
            <a:r>
              <a:rPr lang="en-US" sz="3200" b="1" dirty="0">
                <a:solidFill>
                  <a:schemeClr val="bg1"/>
                </a:solidFill>
                <a:latin typeface="Gill Sans MT" panose="020B0502020104020203" pitchFamily="34" charset="0"/>
              </a:rPr>
              <a:t>Factors affecting </a:t>
            </a:r>
            <a:r>
              <a:rPr lang="en-US" sz="3200" b="1" dirty="0">
                <a:solidFill>
                  <a:schemeClr val="bg1"/>
                </a:solidFill>
                <a:latin typeface="Gill Sans MT" panose="020B0502020104020203" pitchFamily="34" charset="0"/>
                <a:ea typeface="+mn-ea"/>
                <a:cs typeface="Times New Roman" panose="02020603050405020304" pitchFamily="18" charset="0"/>
              </a:rPr>
              <a:t>Allowability</a:t>
            </a:r>
            <a:r>
              <a:rPr lang="en-US" sz="3200" b="1" dirty="0">
                <a:solidFill>
                  <a:schemeClr val="bg1"/>
                </a:solidFill>
                <a:latin typeface="Gill Sans MT" panose="020B0502020104020203" pitchFamily="34" charset="0"/>
              </a:rPr>
              <a:t> of Costs (§ 200.403)</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31770" y="3474720"/>
            <a:ext cx="8755380" cy="1703070"/>
          </a:xfrm>
        </p:spPr>
        <p:txBody>
          <a:bodyPr/>
          <a:lstStyle/>
          <a:p>
            <a:pPr algn="l"/>
            <a:endParaRPr lang="en-US" sz="3200" dirty="0"/>
          </a:p>
          <a:p>
            <a:endParaRPr lang="en-US" dirty="0"/>
          </a:p>
        </p:txBody>
      </p:sp>
      <p:sp>
        <p:nvSpPr>
          <p:cNvPr id="9" name="TextBox 8">
            <a:extLst>
              <a:ext uri="{FF2B5EF4-FFF2-40B4-BE49-F238E27FC236}">
                <a16:creationId xmlns:a16="http://schemas.microsoft.com/office/drawing/2014/main" id="{D677DBDB-F6E9-46E2-A8A8-07752F196C96}"/>
              </a:ext>
            </a:extLst>
          </p:cNvPr>
          <p:cNvSpPr txBox="1"/>
          <p:nvPr/>
        </p:nvSpPr>
        <p:spPr>
          <a:xfrm>
            <a:off x="4775200" y="1680210"/>
            <a:ext cx="6888480" cy="4985980"/>
          </a:xfrm>
          <a:prstGeom prst="rect">
            <a:avLst/>
          </a:prstGeom>
          <a:noFill/>
        </p:spPr>
        <p:txBody>
          <a:bodyPr wrap="square">
            <a:spAutoFit/>
          </a:bodyPr>
          <a:lstStyle/>
          <a:p>
            <a:r>
              <a:rPr lang="en-US" dirty="0">
                <a:solidFill>
                  <a:schemeClr val="bg1"/>
                </a:solidFill>
                <a:latin typeface="Gill Sans Nova" panose="020B0602020104020203" pitchFamily="34" charset="0"/>
              </a:rPr>
              <a:t>(a) </a:t>
            </a:r>
            <a:r>
              <a:rPr lang="en-US" sz="1600" dirty="0">
                <a:solidFill>
                  <a:schemeClr val="bg1"/>
                </a:solidFill>
                <a:latin typeface="Gill Sans Nova" panose="020B0602020104020203" pitchFamily="34" charset="0"/>
              </a:rPr>
              <a:t>Be necessary and reasonable for the performance of the Federal award and be allocable thereto.</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(b) Conform to any limitations or exclusions set forth in these principles or in the Federal award as to types or amount of cost items.</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(c) Be consistent with policies and procedures that apply uniformly to both federally-financed and other activities of the non-Federal entity.</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(d) Be accorded consistent treatment. </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(e) Be determined in accordance with generally accepted accounting principles (GAAP), except, for state and local governments and Indian tribes only, as otherwise provided for in part 200.</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(f) Not be included as a cost or used to meet cost sharing or matching requirements of any other federally-financed program in either the current or a prior period. </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(g) Be adequately documented. </a:t>
            </a:r>
          </a:p>
          <a:p>
            <a:endParaRPr lang="en-US" sz="1000" dirty="0">
              <a:solidFill>
                <a:schemeClr val="bg1"/>
              </a:solidFill>
              <a:latin typeface="Gill Sans Nova" panose="020B0602020104020203" pitchFamily="34" charset="0"/>
            </a:endParaRPr>
          </a:p>
          <a:p>
            <a:r>
              <a:rPr lang="en-US" sz="1600" dirty="0">
                <a:solidFill>
                  <a:schemeClr val="bg1"/>
                </a:solidFill>
                <a:latin typeface="Gill Sans Nova" panose="020B0602020104020203" pitchFamily="34" charset="0"/>
              </a:rPr>
              <a:t>(h) Cost must be incurred during the approved budget period. </a:t>
            </a:r>
          </a:p>
        </p:txBody>
      </p:sp>
      <p:sp>
        <p:nvSpPr>
          <p:cNvPr id="4" name="TextBox 3">
            <a:extLst>
              <a:ext uri="{FF2B5EF4-FFF2-40B4-BE49-F238E27FC236}">
                <a16:creationId xmlns:a16="http://schemas.microsoft.com/office/drawing/2014/main" id="{835FD7B7-1D7C-436C-92F2-72CE826017AC}"/>
              </a:ext>
            </a:extLst>
          </p:cNvPr>
          <p:cNvSpPr txBox="1"/>
          <p:nvPr/>
        </p:nvSpPr>
        <p:spPr>
          <a:xfrm>
            <a:off x="656046" y="2715212"/>
            <a:ext cx="3545840" cy="2308324"/>
          </a:xfrm>
          <a:prstGeom prst="rect">
            <a:avLst/>
          </a:prstGeom>
          <a:noFill/>
        </p:spPr>
        <p:txBody>
          <a:bodyPr wrap="square" rtlCol="0">
            <a:spAutoFit/>
          </a:bodyPr>
          <a:lstStyle/>
          <a:p>
            <a:pPr marL="571500" indent="-571500">
              <a:buFont typeface="Wingdings" panose="05000000000000000000" pitchFamily="2" charset="2"/>
              <a:buChar char="ü"/>
            </a:pPr>
            <a:r>
              <a:rPr lang="en-US" sz="3600" dirty="0">
                <a:solidFill>
                  <a:schemeClr val="bg1"/>
                </a:solidFill>
                <a:latin typeface="Gill Sans Nova" panose="020B0602020104020203" pitchFamily="34" charset="0"/>
              </a:rPr>
              <a:t>Necessary</a:t>
            </a:r>
          </a:p>
          <a:p>
            <a:pPr marL="571500" indent="-571500">
              <a:buFont typeface="Wingdings" panose="05000000000000000000" pitchFamily="2" charset="2"/>
              <a:buChar char="ü"/>
            </a:pPr>
            <a:r>
              <a:rPr lang="en-US" sz="3600" dirty="0">
                <a:solidFill>
                  <a:schemeClr val="bg1"/>
                </a:solidFill>
                <a:latin typeface="Gill Sans Nova" panose="020B0602020104020203" pitchFamily="34" charset="0"/>
              </a:rPr>
              <a:t>Reasonable</a:t>
            </a:r>
          </a:p>
          <a:p>
            <a:pPr marL="571500" indent="-571500">
              <a:buFont typeface="Wingdings" panose="05000000000000000000" pitchFamily="2" charset="2"/>
              <a:buChar char="ü"/>
            </a:pPr>
            <a:r>
              <a:rPr lang="en-US" sz="3600" dirty="0">
                <a:solidFill>
                  <a:schemeClr val="bg1"/>
                </a:solidFill>
                <a:latin typeface="Gill Sans Nova" panose="020B0602020104020203" pitchFamily="34" charset="0"/>
              </a:rPr>
              <a:t>Consistent</a:t>
            </a:r>
          </a:p>
          <a:p>
            <a:pPr marL="571500" indent="-571500">
              <a:buFont typeface="Wingdings" panose="05000000000000000000" pitchFamily="2" charset="2"/>
              <a:buChar char="ü"/>
            </a:pPr>
            <a:r>
              <a:rPr lang="en-US" sz="3600" dirty="0">
                <a:solidFill>
                  <a:schemeClr val="bg1"/>
                </a:solidFill>
                <a:latin typeface="Gill Sans Nova" panose="020B0602020104020203" pitchFamily="34" charset="0"/>
              </a:rPr>
              <a:t>Documented</a:t>
            </a:r>
          </a:p>
        </p:txBody>
      </p:sp>
      <p:sp>
        <p:nvSpPr>
          <p:cNvPr id="5" name="Left Brace 4">
            <a:extLst>
              <a:ext uri="{FF2B5EF4-FFF2-40B4-BE49-F238E27FC236}">
                <a16:creationId xmlns:a16="http://schemas.microsoft.com/office/drawing/2014/main" id="{2B997A82-607C-429C-BF8B-0D92B36CBE30}"/>
              </a:ext>
            </a:extLst>
          </p:cNvPr>
          <p:cNvSpPr/>
          <p:nvPr/>
        </p:nvSpPr>
        <p:spPr>
          <a:xfrm>
            <a:off x="3831046" y="1766163"/>
            <a:ext cx="741680" cy="46672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826637-A3CD-4B58-87C6-248834F435C9}"/>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6D5A512-FD66-4770-BC5F-094DF621222A}"/>
              </a:ext>
            </a:extLst>
          </p:cNvPr>
          <p:cNvSpPr txBox="1"/>
          <p:nvPr/>
        </p:nvSpPr>
        <p:spPr>
          <a:xfrm>
            <a:off x="121284" y="5613131"/>
            <a:ext cx="3190876" cy="1169551"/>
          </a:xfrm>
          <a:prstGeom prst="rect">
            <a:avLst/>
          </a:prstGeom>
          <a:solidFill>
            <a:schemeClr val="accent1">
              <a:lumMod val="20000"/>
              <a:lumOff val="80000"/>
            </a:schemeClr>
          </a:solidFill>
        </p:spPr>
        <p:txBody>
          <a:bodyPr wrap="square">
            <a:spAutoFit/>
          </a:bodyPr>
          <a:lstStyle/>
          <a:p>
            <a:pPr marL="0" indent="0">
              <a:buNone/>
            </a:pPr>
            <a:r>
              <a:rPr lang="en-US" dirty="0">
                <a:latin typeface="Gill Sans Nova" panose="020B0602020104020203" pitchFamily="34" charset="0"/>
                <a:cs typeface="Times New Roman" panose="02020603050405020304" pitchFamily="18" charset="0"/>
              </a:rPr>
              <a:t>+ Allowable Direct Costs </a:t>
            </a:r>
          </a:p>
          <a:p>
            <a:pPr marL="0" indent="0">
              <a:buNone/>
            </a:pPr>
            <a:r>
              <a:rPr lang="en-US" dirty="0">
                <a:latin typeface="Gill Sans Nova" panose="020B0602020104020203" pitchFamily="34" charset="0"/>
                <a:cs typeface="Times New Roman" panose="02020603050405020304" pitchFamily="18" charset="0"/>
              </a:rPr>
              <a:t>+ Allocable</a:t>
            </a:r>
            <a:r>
              <a:rPr lang="en-US" b="1" dirty="0">
                <a:latin typeface="Gill Sans Nova" panose="020B0602020104020203" pitchFamily="34" charset="0"/>
                <a:cs typeface="Times New Roman" panose="02020603050405020304" pitchFamily="18" charset="0"/>
              </a:rPr>
              <a:t> </a:t>
            </a:r>
            <a:r>
              <a:rPr lang="en-US" dirty="0">
                <a:latin typeface="Gill Sans Nova" panose="020B0602020104020203" pitchFamily="34" charset="0"/>
                <a:cs typeface="Times New Roman" panose="02020603050405020304" pitchFamily="18" charset="0"/>
              </a:rPr>
              <a:t>Indirect Costs </a:t>
            </a:r>
          </a:p>
          <a:p>
            <a:pPr marL="0" indent="0">
              <a:buNone/>
            </a:pPr>
            <a:r>
              <a:rPr lang="en-US" u="sng" dirty="0">
                <a:latin typeface="Gill Sans Nova" panose="020B0602020104020203" pitchFamily="34" charset="0"/>
                <a:cs typeface="Times New Roman" panose="02020603050405020304" pitchFamily="18" charset="0"/>
              </a:rPr>
              <a:t>– Applicable Credits	</a:t>
            </a:r>
          </a:p>
          <a:p>
            <a:pPr marL="0" indent="0">
              <a:buNone/>
            </a:pPr>
            <a:r>
              <a:rPr lang="en-US" sz="1600" dirty="0">
                <a:latin typeface="Gill Sans Nova" panose="020B0602020104020203" pitchFamily="34" charset="0"/>
                <a:cs typeface="Times New Roman" panose="02020603050405020304" pitchFamily="18" charset="0"/>
              </a:rPr>
              <a:t>TOTAL Costs of a Federal Award</a:t>
            </a:r>
          </a:p>
        </p:txBody>
      </p:sp>
    </p:spTree>
    <p:extLst>
      <p:ext uri="{BB962C8B-B14F-4D97-AF65-F5344CB8AC3E}">
        <p14:creationId xmlns:p14="http://schemas.microsoft.com/office/powerpoint/2010/main" val="59823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solidFill>
                  <a:schemeClr val="bg1"/>
                </a:solidFill>
                <a:latin typeface="+mn-lt"/>
              </a:rPr>
              <a:t>Selected Items of Cost (§200.420 - .475)</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41029" y="2058746"/>
            <a:ext cx="8003721" cy="3104855"/>
          </a:xfrm>
        </p:spPr>
        <p:txBody>
          <a:bodyPr>
            <a:normAutofit/>
          </a:bodyPr>
          <a:lstStyle/>
          <a:p>
            <a:pPr marL="342900" indent="-342900" algn="l">
              <a:buFont typeface="Arial" panose="020B0604020202020204" pitchFamily="34" charset="0"/>
              <a:buChar char="•"/>
            </a:pPr>
            <a:r>
              <a:rPr lang="en-US" sz="2800" dirty="0">
                <a:solidFill>
                  <a:schemeClr val="bg1"/>
                </a:solidFill>
                <a:cs typeface="Times New Roman" panose="02020603050405020304" pitchFamily="18" charset="0"/>
              </a:rPr>
              <a:t>Allowability is not limited to cost items listed </a:t>
            </a:r>
          </a:p>
          <a:p>
            <a:pPr marL="342900" indent="-342900" algn="l">
              <a:buFont typeface="Arial" panose="020B0604020202020204" pitchFamily="34" charset="0"/>
              <a:buChar char="•"/>
            </a:pPr>
            <a:r>
              <a:rPr lang="en-US" sz="2800" dirty="0">
                <a:solidFill>
                  <a:schemeClr val="bg1"/>
                </a:solidFill>
                <a:cs typeface="Times New Roman" panose="02020603050405020304" pitchFamily="18" charset="0"/>
              </a:rPr>
              <a:t>Subpart E cost principles apply whether or not an item of cost is treated as direct or indirect </a:t>
            </a:r>
          </a:p>
          <a:p>
            <a:pPr marL="342900" indent="-342900" algn="l">
              <a:buFont typeface="Arial" panose="020B0604020202020204" pitchFamily="34" charset="0"/>
              <a:buChar char="•"/>
            </a:pPr>
            <a:r>
              <a:rPr lang="en-US" sz="2800" dirty="0">
                <a:solidFill>
                  <a:schemeClr val="bg1"/>
                </a:solidFill>
                <a:cs typeface="Times New Roman" panose="02020603050405020304" pitchFamily="18" charset="0"/>
              </a:rPr>
              <a:t>In case of a discrepancy between cost principles and provisions of a specific Federal award, the Federal award governs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C753B1-E758-45D1-B5F6-C1AE78DA0335}"/>
              </a:ext>
            </a:extLst>
          </p:cNvPr>
          <p:cNvSpPr txBox="1"/>
          <p:nvPr/>
        </p:nvSpPr>
        <p:spPr>
          <a:xfrm>
            <a:off x="121284" y="5613131"/>
            <a:ext cx="3190876" cy="10772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Gill Sans Nova" panose="020B0602020104020203" pitchFamily="34" charset="0"/>
                <a:cs typeface="Times New Roman" panose="02020603050405020304" pitchFamily="18" charset="0"/>
              </a:rPr>
              <a:t>+ Allowable </a:t>
            </a:r>
            <a:r>
              <a:rPr kumimoji="0" lang="en-US" sz="1600" i="0" u="none" strike="noStrike" kern="1200" cap="none" spc="0" normalizeH="0" baseline="0" noProof="0" dirty="0">
                <a:ln>
                  <a:noFill/>
                </a:ln>
                <a:effectLst/>
                <a:uLnTx/>
                <a:uFillTx/>
                <a:latin typeface="Gill Sans Nova" panose="020B0602020104020203" pitchFamily="34" charset="0"/>
                <a:cs typeface="Times New Roman" panose="02020603050405020304" pitchFamily="18" charset="0"/>
              </a:rPr>
              <a:t>Direct </a:t>
            </a:r>
            <a:r>
              <a:rPr lang="en-US" sz="1600" dirty="0">
                <a:latin typeface="Gill Sans Nova" panose="020B0602020104020203" pitchFamily="34" charset="0"/>
                <a:cs typeface="Times New Roman" panose="02020603050405020304" pitchFamily="18" charset="0"/>
              </a:rPr>
              <a:t>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Gill Sans Nova" panose="020B0602020104020203" pitchFamily="34" charset="0"/>
                <a:cs typeface="Times New Roman" panose="02020603050405020304" pitchFamily="18" charset="0"/>
              </a:rPr>
              <a:t>+ Allocable Indirect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effectLst/>
                <a:uLnTx/>
                <a:uFillTx/>
                <a:latin typeface="Gill Sans Nova" panose="020B0602020104020203" pitchFamily="34" charset="0"/>
                <a:cs typeface="Times New Roman" panose="02020603050405020304" pitchFamily="18" charset="0"/>
              </a:rPr>
              <a:t>– Applicable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Gill Sans Nova" panose="020B0602020104020203" pitchFamily="34" charset="0"/>
                <a:cs typeface="Times New Roman" panose="02020603050405020304" pitchFamily="18" charset="0"/>
              </a:rPr>
              <a:t>TOTAL Costs of a Federal Award</a:t>
            </a:r>
          </a:p>
        </p:txBody>
      </p:sp>
      <p:pic>
        <p:nvPicPr>
          <p:cNvPr id="7" name="Picture 6">
            <a:extLst>
              <a:ext uri="{FF2B5EF4-FFF2-40B4-BE49-F238E27FC236}">
                <a16:creationId xmlns:a16="http://schemas.microsoft.com/office/drawing/2014/main" id="{6F05AAD7-EA6F-FF1B-5FD0-5E039D71E98E}"/>
              </a:ext>
            </a:extLst>
          </p:cNvPr>
          <p:cNvPicPr>
            <a:picLocks noChangeAspect="1"/>
          </p:cNvPicPr>
          <p:nvPr/>
        </p:nvPicPr>
        <p:blipFill rotWithShape="1">
          <a:blip r:embed="rId3"/>
          <a:srcRect/>
          <a:stretch/>
        </p:blipFill>
        <p:spPr>
          <a:xfrm>
            <a:off x="8879841" y="1601910"/>
            <a:ext cx="2528387" cy="5210255"/>
          </a:xfrm>
          <a:prstGeom prst="rect">
            <a:avLst/>
          </a:prstGeom>
        </p:spPr>
      </p:pic>
    </p:spTree>
    <p:extLst>
      <p:ext uri="{BB962C8B-B14F-4D97-AF65-F5344CB8AC3E}">
        <p14:creationId xmlns:p14="http://schemas.microsoft.com/office/powerpoint/2010/main" val="228518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bg1"/>
                </a:solidFill>
                <a:latin typeface="Gill Sans MT" panose="020B0502020104020203" pitchFamily="34" charset="0"/>
              </a:rPr>
              <a:t>Examples of Unallowable Costs</a:t>
            </a:r>
            <a:br>
              <a:rPr lang="en-US" sz="4400" b="1" dirty="0">
                <a:solidFill>
                  <a:schemeClr val="bg1"/>
                </a:solidFill>
                <a:latin typeface="Gill Sans MT" panose="020B0502020104020203" pitchFamily="34" charset="0"/>
              </a:rPr>
            </a:br>
            <a:r>
              <a:rPr lang="en-US" sz="1800" b="1" dirty="0">
                <a:solidFill>
                  <a:schemeClr val="bg1"/>
                </a:solidFill>
                <a:latin typeface="Gill Sans MT" panose="020B0502020104020203" pitchFamily="34" charset="0"/>
              </a:rPr>
              <a:t>(It depends.)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524000" y="2591097"/>
            <a:ext cx="8979489" cy="2807970"/>
          </a:xfrm>
        </p:spPr>
        <p:txBody>
          <a:bodyPr>
            <a:normAutofit/>
          </a:bodyPr>
          <a:lstStyle/>
          <a:p>
            <a:pPr marL="571500" indent="-571500" algn="l">
              <a:buFont typeface="Arial" panose="020B0604020202020204" pitchFamily="34" charset="0"/>
              <a:buChar char="•"/>
            </a:pPr>
            <a:r>
              <a:rPr lang="en-US" sz="3600" dirty="0">
                <a:solidFill>
                  <a:schemeClr val="bg1"/>
                </a:solidFill>
                <a:latin typeface="Gill Sans Nova" panose="020B0602020104020203" pitchFamily="34" charset="0"/>
                <a:cs typeface="Times New Roman" panose="02020603050405020304" pitchFamily="18" charset="0"/>
              </a:rPr>
              <a:t>Alcoholic beverages - </a:t>
            </a:r>
            <a:r>
              <a:rPr lang="en-US" sz="3600" i="0" dirty="0">
                <a:solidFill>
                  <a:schemeClr val="bg1"/>
                </a:solidFill>
                <a:effectLst/>
                <a:latin typeface="Gill Sans Nova" panose="020B0602020104020203" pitchFamily="34" charset="0"/>
                <a:cs typeface="Times New Roman" panose="02020603050405020304" pitchFamily="18" charset="0"/>
              </a:rPr>
              <a:t>§ </a:t>
            </a:r>
            <a:r>
              <a:rPr lang="en-US" sz="3600" dirty="0">
                <a:solidFill>
                  <a:schemeClr val="bg1"/>
                </a:solidFill>
                <a:latin typeface="Gill Sans Nova" panose="020B0602020104020203" pitchFamily="34" charset="0"/>
                <a:cs typeface="Times New Roman" panose="02020603050405020304" pitchFamily="18" charset="0"/>
              </a:rPr>
              <a:t>200.423</a:t>
            </a:r>
          </a:p>
          <a:p>
            <a:pPr marL="571500" indent="-571500" algn="l">
              <a:buFont typeface="Arial" panose="020B0604020202020204" pitchFamily="34" charset="0"/>
              <a:buChar char="•"/>
            </a:pPr>
            <a:r>
              <a:rPr lang="en-US" sz="3600" dirty="0">
                <a:solidFill>
                  <a:schemeClr val="bg1"/>
                </a:solidFill>
                <a:latin typeface="Gill Sans Nova" panose="020B0602020104020203" pitchFamily="34" charset="0"/>
                <a:cs typeface="Times New Roman" panose="02020603050405020304" pitchFamily="18" charset="0"/>
              </a:rPr>
              <a:t>Bad debts (debts which have been determined to be uncollectable) - </a:t>
            </a:r>
            <a:r>
              <a:rPr lang="en-US" sz="3600" i="0" dirty="0">
                <a:solidFill>
                  <a:schemeClr val="bg1"/>
                </a:solidFill>
                <a:effectLst/>
                <a:latin typeface="Gill Sans Nova" panose="020B0602020104020203" pitchFamily="34" charset="0"/>
                <a:cs typeface="Times New Roman" panose="02020603050405020304" pitchFamily="18" charset="0"/>
              </a:rPr>
              <a:t>§ </a:t>
            </a:r>
            <a:r>
              <a:rPr lang="en-US" sz="3600" dirty="0">
                <a:solidFill>
                  <a:schemeClr val="bg1"/>
                </a:solidFill>
                <a:latin typeface="Gill Sans Nova" panose="020B0602020104020203" pitchFamily="34" charset="0"/>
                <a:cs typeface="Times New Roman" panose="02020603050405020304" pitchFamily="18" charset="0"/>
              </a:rPr>
              <a:t>200.426</a:t>
            </a:r>
          </a:p>
          <a:p>
            <a:pPr marL="571500" indent="-571500" algn="l">
              <a:buFont typeface="Arial" panose="020B0604020202020204" pitchFamily="34" charset="0"/>
              <a:buChar char="•"/>
            </a:pPr>
            <a:r>
              <a:rPr lang="en-US" sz="3600" dirty="0">
                <a:solidFill>
                  <a:schemeClr val="bg1"/>
                </a:solidFill>
                <a:latin typeface="Gill Sans Nova" panose="020B0602020104020203" pitchFamily="34" charset="0"/>
                <a:cs typeface="Times New Roman" panose="02020603050405020304" pitchFamily="18" charset="0"/>
              </a:rPr>
              <a:t>Meals for social activities - </a:t>
            </a:r>
            <a:r>
              <a:rPr lang="en-US" sz="3600" i="0" dirty="0">
                <a:solidFill>
                  <a:schemeClr val="bg1"/>
                </a:solidFill>
                <a:effectLst/>
                <a:latin typeface="Gill Sans Nova" panose="020B0602020104020203" pitchFamily="34" charset="0"/>
                <a:cs typeface="Times New Roman" panose="02020603050405020304" pitchFamily="18" charset="0"/>
              </a:rPr>
              <a:t>§ </a:t>
            </a:r>
            <a:r>
              <a:rPr lang="en-US" sz="3600" dirty="0">
                <a:solidFill>
                  <a:schemeClr val="bg1"/>
                </a:solidFill>
                <a:latin typeface="Gill Sans Nova" panose="020B0602020104020203" pitchFamily="34" charset="0"/>
                <a:cs typeface="Times New Roman" panose="02020603050405020304" pitchFamily="18" charset="0"/>
              </a:rPr>
              <a:t>200.438</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Red question mark icon - Free red question mark icons">
            <a:extLst>
              <a:ext uri="{FF2B5EF4-FFF2-40B4-BE49-F238E27FC236}">
                <a16:creationId xmlns:a16="http://schemas.microsoft.com/office/drawing/2014/main" id="{26DBAD1C-326D-4D53-A5B1-92ABC67D3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477838"/>
            <a:ext cx="1701483" cy="170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4624</TotalTime>
  <Words>4246</Words>
  <Application>Microsoft Office PowerPoint</Application>
  <PresentationFormat>Widescreen</PresentationFormat>
  <Paragraphs>598</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Courier New</vt:lpstr>
      <vt:lpstr>Gill Sans MT</vt:lpstr>
      <vt:lpstr>Gill Sans Nova</vt:lpstr>
      <vt:lpstr>Wingdings</vt:lpstr>
      <vt:lpstr>Office Theme</vt:lpstr>
      <vt:lpstr>PowerPoint Presentation</vt:lpstr>
      <vt:lpstr>Primary Work Areas of FMD:   </vt:lpstr>
      <vt:lpstr>Historical Perspective on Indirect Cost Recovery</vt:lpstr>
      <vt:lpstr>Housekeeping</vt:lpstr>
      <vt:lpstr>Subjects for Discussion Today</vt:lpstr>
      <vt:lpstr>Composition of Costs (§ 200.402)</vt:lpstr>
      <vt:lpstr>Factors affecting Allowability of Costs (§ 200.403)</vt:lpstr>
      <vt:lpstr>Selected Items of Cost (§200.420 - .475)</vt:lpstr>
      <vt:lpstr>Examples of Unallowable Costs (It depends.)</vt:lpstr>
      <vt:lpstr>Classification of Costs (Direct vs Indirect)</vt:lpstr>
      <vt:lpstr>Some Background on Cost Classification</vt:lpstr>
      <vt:lpstr>Cost Classification Examples</vt:lpstr>
      <vt:lpstr>Allocable Costs (§200.405)</vt:lpstr>
      <vt:lpstr>Applicable Credits</vt:lpstr>
      <vt:lpstr>Direct Costs </vt:lpstr>
      <vt:lpstr>Indirect (F&amp;A) Costs</vt:lpstr>
      <vt:lpstr>Classification of Indirect (F&amp;A) Costs</vt:lpstr>
      <vt:lpstr>Facilities and Administration (F&amp;A) Categories of Indirect Costs</vt:lpstr>
      <vt:lpstr>Diversity of Nonprofits</vt:lpstr>
      <vt:lpstr>PowerPoint Presentation</vt:lpstr>
      <vt:lpstr>Recovery of Indirect Costs</vt:lpstr>
      <vt:lpstr>Questions to be Answered</vt:lpstr>
      <vt:lpstr>Key Terms related to IDCs</vt:lpstr>
      <vt:lpstr>Points to Keep in Mind about IDCs</vt:lpstr>
      <vt:lpstr>Cost Objective </vt:lpstr>
      <vt:lpstr>Which of these are examples of cost objectives?</vt:lpstr>
      <vt:lpstr>Indirect Cost Rate</vt:lpstr>
      <vt:lpstr>What is an acceptable Indirect Cost Rate?</vt:lpstr>
      <vt:lpstr>Types of Indirect Cost Rates</vt:lpstr>
      <vt:lpstr>10% De Minimis Rate</vt:lpstr>
      <vt:lpstr>Modified Total Direct Cost (MTDC) </vt:lpstr>
      <vt:lpstr>Government Wide Central Service  Cost Allocation Plan</vt:lpstr>
      <vt:lpstr>Indirect Cost Rate Proposal (ICRP)</vt:lpstr>
      <vt:lpstr>Cognizant Agency Determination</vt:lpstr>
      <vt:lpstr>Documentation - Preliminary Steps</vt:lpstr>
      <vt:lpstr>Submission Requirements</vt:lpstr>
      <vt:lpstr>Submission Requirements Government Wide Central Service Cost Allocation Plans</vt:lpstr>
      <vt:lpstr>Submission Requirements Indirect Cost Rate Proposal (ICRP) Governmental Entity</vt:lpstr>
      <vt:lpstr>Submission Requirements ICRP from Nonprofit Organization</vt:lpstr>
      <vt:lpstr>What submission requirements apply if the de minimis rate is used to recover indirect costs?</vt:lpstr>
      <vt:lpstr>Submission Instructions</vt:lpstr>
      <vt:lpstr>Recovering Indirect Costs </vt:lpstr>
      <vt:lpstr>Recovering Indirect Costs cont’d </vt:lpstr>
      <vt:lpstr>IDC Recovery Limitations</vt:lpstr>
      <vt:lpstr>Topics Requiring a Deeper Dive (and more time)</vt:lpstr>
      <vt:lpstr>PowerPoint Presentation</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Jim Welfley</dc:creator>
  <cp:lastModifiedBy>Kim, Stephen S</cp:lastModifiedBy>
  <cp:revision>331</cp:revision>
  <dcterms:created xsi:type="dcterms:W3CDTF">2021-05-27T15:10:53Z</dcterms:created>
  <dcterms:modified xsi:type="dcterms:W3CDTF">2023-01-23T17:24:07Z</dcterms:modified>
</cp:coreProperties>
</file>