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259" r:id="rId2"/>
    <p:sldId id="260" r:id="rId3"/>
    <p:sldId id="261" r:id="rId4"/>
    <p:sldId id="262" r:id="rId5"/>
    <p:sldId id="265" r:id="rId6"/>
    <p:sldId id="263" r:id="rId7"/>
    <p:sldId id="266" r:id="rId8"/>
    <p:sldId id="264" r:id="rId9"/>
    <p:sldId id="267"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76"/>
    <p:restoredTop sz="86418"/>
  </p:normalViewPr>
  <p:slideViewPr>
    <p:cSldViewPr snapToGrid="0" snapToObjects="1">
      <p:cViewPr varScale="1">
        <p:scale>
          <a:sx n="74" d="100"/>
          <a:sy n="74" d="100"/>
        </p:scale>
        <p:origin x="288"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719D39-83A5-1948-B9E0-2FA9F692B8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60E242C4-428D-F741-BA0D-1A7E122AAA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272CA7-1963-204B-80F7-4C1E10D46E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CECFF4-AB62-BE43-9ABE-76DBA2B97235}" type="slidenum">
              <a:rPr lang="en-US" smtClean="0"/>
              <a:t>‹#›</a:t>
            </a:fld>
            <a:endParaRPr lang="en-US"/>
          </a:p>
        </p:txBody>
      </p:sp>
    </p:spTree>
    <p:extLst>
      <p:ext uri="{BB962C8B-B14F-4D97-AF65-F5344CB8AC3E}">
        <p14:creationId xmlns:p14="http://schemas.microsoft.com/office/powerpoint/2010/main" val="1454640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1143000" y="685800"/>
            <a:ext cx="4572000" cy="3429000"/>
          </a:xfrm>
          <a:prstGeom prst="rect">
            <a:avLst/>
          </a:prstGeom>
        </p:spPr>
        <p:txBody>
          <a:bodyPr/>
          <a:lstStyle/>
          <a:p>
            <a:endParaRPr/>
          </a:p>
        </p:txBody>
      </p:sp>
      <p:sp>
        <p:nvSpPr>
          <p:cNvPr id="97" name="Shape 9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13" name="Picture 6" descr="Picture 6"/>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4" name="Picture 9" descr="Picture 9"/>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15" name="Click to edit Master title style"/>
          <p:cNvSpPr txBox="1">
            <a:spLocks noGrp="1"/>
          </p:cNvSpPr>
          <p:nvPr>
            <p:ph type="title" hasCustomPrompt="1"/>
          </p:nvPr>
        </p:nvSpPr>
        <p:spPr>
          <a:xfrm>
            <a:off x="1524000" y="1122362"/>
            <a:ext cx="9144000" cy="2286000"/>
          </a:xfrm>
          <a:prstGeom prst="rect">
            <a:avLst/>
          </a:prstGeom>
        </p:spPr>
        <p:txBody>
          <a:bodyPr anchor="b"/>
          <a:lstStyle>
            <a:lvl1pPr algn="ctr">
              <a:defRPr sz="6000">
                <a:solidFill>
                  <a:srgbClr val="FFFFFF"/>
                </a:solidFill>
              </a:defRPr>
            </a:lvl1pPr>
          </a:lstStyle>
          <a:p>
            <a:r>
              <a:rPr dirty="0"/>
              <a:t>Click to edit</a:t>
            </a:r>
            <a:br>
              <a:rPr lang="en-US" dirty="0"/>
            </a:br>
            <a:r>
              <a:rPr dirty="0"/>
              <a:t>Master </a:t>
            </a:r>
            <a:r>
              <a:rPr lang="en-US" dirty="0"/>
              <a:t>T</a:t>
            </a:r>
            <a:r>
              <a:rPr dirty="0"/>
              <a:t>itle</a:t>
            </a:r>
          </a:p>
        </p:txBody>
      </p:sp>
      <p:sp>
        <p:nvSpPr>
          <p:cNvPr id="16" name="Body Level One…"/>
          <p:cNvSpPr txBox="1">
            <a:spLocks noGrp="1"/>
          </p:cNvSpPr>
          <p:nvPr>
            <p:ph type="body" sz="quarter" idx="1" hasCustomPrompt="1"/>
          </p:nvPr>
        </p:nvSpPr>
        <p:spPr>
          <a:xfrm>
            <a:off x="1524000" y="3602037"/>
            <a:ext cx="9144000" cy="1655763"/>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3200">
                <a:solidFill>
                  <a:srgbClr val="FFFF00"/>
                </a:solidFill>
              </a:defRPr>
            </a:lvl1pPr>
            <a:lvl2pPr marL="0" indent="457200" algn="ctr">
              <a:buSzTx/>
              <a:buFontTx/>
              <a:buNone/>
              <a:defRPr sz="3200">
                <a:solidFill>
                  <a:srgbClr val="FFFF00"/>
                </a:solidFill>
              </a:defRPr>
            </a:lvl2pPr>
            <a:lvl3pPr marL="0" indent="914400" algn="ctr">
              <a:buSzTx/>
              <a:buFontTx/>
              <a:buNone/>
              <a:defRPr sz="3200">
                <a:solidFill>
                  <a:srgbClr val="FFFF00"/>
                </a:solidFill>
              </a:defRPr>
            </a:lvl3pPr>
            <a:lvl4pPr marL="0" indent="1371600" algn="ctr">
              <a:buSzTx/>
              <a:buFontTx/>
              <a:buNone/>
              <a:defRPr sz="3200">
                <a:solidFill>
                  <a:srgbClr val="FFFF00"/>
                </a:solidFill>
              </a:defRPr>
            </a:lvl4pPr>
            <a:lvl5pPr marL="0" indent="1828800" algn="ctr">
              <a:buSzTx/>
              <a:buFontTx/>
              <a:buNone/>
              <a:defRPr sz="3200">
                <a:solidFill>
                  <a:srgbClr val="FFFF00"/>
                </a:solidFill>
              </a:defRPr>
            </a:lvl5pPr>
          </a:lstStyle>
          <a:p>
            <a:r>
              <a:rPr lang="en-US" dirty="0"/>
              <a:t>Text text text text</a:t>
            </a:r>
            <a:r>
              <a:rPr dirty="0"/>
              <a:t> </a:t>
            </a:r>
            <a:r>
              <a:rPr lang="en-US" dirty="0"/>
              <a:t>text text text</a:t>
            </a:r>
          </a:p>
          <a:p>
            <a:pPr marL="0" marR="0" lvl="0" indent="0" algn="ctr" defTabSz="914400" rtl="0" eaLnBrk="1" fontAlgn="auto" latinLnBrk="0" hangingPunct="1">
              <a:lnSpc>
                <a:spcPct val="90000"/>
              </a:lnSpc>
              <a:spcBef>
                <a:spcPts val="1000"/>
              </a:spcBef>
              <a:spcAft>
                <a:spcPts val="0"/>
              </a:spcAft>
              <a:buClrTx/>
              <a:buSzTx/>
              <a:buFontTx/>
              <a:buNone/>
              <a:tabLst/>
              <a:defRPr/>
            </a:pPr>
            <a:r>
              <a:rPr lang="en-US" dirty="0"/>
              <a:t>text text text text text text text</a:t>
            </a:r>
          </a:p>
          <a:p>
            <a:pPr marL="0" marR="0" lvl="0" indent="0" algn="ctr" defTabSz="914400" rtl="0" eaLnBrk="1" fontAlgn="auto" latinLnBrk="0" hangingPunct="1">
              <a:lnSpc>
                <a:spcPct val="90000"/>
              </a:lnSpc>
              <a:spcBef>
                <a:spcPts val="1000"/>
              </a:spcBef>
              <a:spcAft>
                <a:spcPts val="0"/>
              </a:spcAft>
              <a:buClrTx/>
              <a:buSzTx/>
              <a:buFontTx/>
              <a:buNone/>
              <a:tabLst/>
              <a:defRPr/>
            </a:pPr>
            <a:r>
              <a:rPr lang="en-US" dirty="0"/>
              <a:t>text text text text text text text</a:t>
            </a:r>
          </a:p>
          <a:p>
            <a:endParaRPr dirty="0"/>
          </a:p>
        </p:txBody>
      </p:sp>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4" name="Title Text"/>
          <p:cNvSpPr txBox="1">
            <a:spLocks noGrp="1"/>
          </p:cNvSpPr>
          <p:nvPr>
            <p:ph type="title"/>
          </p:nvPr>
        </p:nvSpPr>
        <p:spPr>
          <a:prstGeom prst="rect">
            <a:avLst/>
          </a:prstGeom>
        </p:spPr>
        <p:txBody>
          <a:bodyPr/>
          <a:lstStyle/>
          <a:p>
            <a:r>
              <a:rPr dirty="0"/>
              <a:t>Title Text</a:t>
            </a:r>
          </a:p>
        </p:txBody>
      </p:sp>
      <p:sp>
        <p:nvSpPr>
          <p:cNvPr id="25" name="Body Level One…"/>
          <p:cNvSpPr txBox="1">
            <a:spLocks noGrp="1"/>
          </p:cNvSpPr>
          <p:nvPr>
            <p:ph type="body" idx="1" hasCustomPrompt="1"/>
          </p:nvPr>
        </p:nvSpPr>
        <p:spPr>
          <a:prstGeom prst="rect">
            <a:avLst/>
          </a:prstGeom>
        </p:spPr>
        <p:txBody>
          <a:bodyPr/>
          <a:lstStyle>
            <a:lvl1pPr>
              <a:defRPr/>
            </a:lvl1pPr>
          </a:lstStyle>
          <a:p>
            <a:r>
              <a:rPr lang="en-US" dirty="0"/>
              <a:t>Text text text text text text text text text text text.</a:t>
            </a:r>
          </a:p>
          <a:p>
            <a:r>
              <a:rPr lang="en-US" dirty="0"/>
              <a:t>Text text text text text text text text text text text.</a:t>
            </a:r>
          </a:p>
          <a:p>
            <a:r>
              <a:rPr lang="en-US" dirty="0"/>
              <a:t>Text text text text text text text text text text text.</a:t>
            </a:r>
          </a:p>
          <a:p>
            <a:r>
              <a:rPr lang="en-US" dirty="0"/>
              <a:t>Text text text text text text text text text text text.</a:t>
            </a:r>
          </a:p>
          <a:p>
            <a:r>
              <a:rPr lang="en-US" dirty="0"/>
              <a:t>Text text text text text text text text text text text.</a:t>
            </a:r>
          </a:p>
          <a:p>
            <a:r>
              <a:rPr lang="en-US" dirty="0"/>
              <a:t>Text text text text text text text text text text text.</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sz="half" idx="1" hasCustomPrompt="1"/>
          </p:nvPr>
        </p:nvSpPr>
        <p:spPr>
          <a:xfrm>
            <a:off x="838200" y="1825625"/>
            <a:ext cx="5181600" cy="43513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Pct val="100000"/>
              <a:buFont typeface="Arial"/>
              <a:buChar char="•"/>
              <a:tabLst/>
              <a:defRPr/>
            </a:lvl1pPr>
          </a:lstStyle>
          <a:p>
            <a:r>
              <a:rPr lang="en-US" dirty="0"/>
              <a:t>Text text text text text text.</a:t>
            </a:r>
          </a:p>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r>
              <a:rPr lang="en-US" dirty="0"/>
              <a:t>Text text text text text text.</a:t>
            </a:r>
          </a:p>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r>
              <a:rPr lang="en-US" dirty="0"/>
              <a:t>Text text text text text text.</a:t>
            </a:r>
          </a:p>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r>
              <a:rPr lang="en-US" dirty="0"/>
              <a:t>Text text text text text text.</a:t>
            </a:r>
          </a:p>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r>
              <a:rPr lang="en-US" dirty="0"/>
              <a:t>Text text text text text text.</a:t>
            </a:r>
          </a:p>
          <a:p>
            <a:endParaRPr lang="en-US" dirty="0"/>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 name="Body Level One…">
            <a:extLst>
              <a:ext uri="{FF2B5EF4-FFF2-40B4-BE49-F238E27FC236}">
                <a16:creationId xmlns:a16="http://schemas.microsoft.com/office/drawing/2014/main" id="{EFCE943A-D0A3-5F44-929B-2F28B433B0F8}"/>
              </a:ext>
            </a:extLst>
          </p:cNvPr>
          <p:cNvSpPr txBox="1">
            <a:spLocks noGrp="1"/>
          </p:cNvSpPr>
          <p:nvPr>
            <p:ph type="body" sz="half" idx="10" hasCustomPrompt="1"/>
          </p:nvPr>
        </p:nvSpPr>
        <p:spPr>
          <a:xfrm>
            <a:off x="6199430" y="1831064"/>
            <a:ext cx="5181600" cy="43513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Pct val="100000"/>
              <a:buFont typeface="Arial"/>
              <a:buChar char="•"/>
              <a:tabLst/>
              <a:defRPr/>
            </a:lvl1pPr>
          </a:lstStyle>
          <a:p>
            <a:r>
              <a:rPr lang="en-US" dirty="0"/>
              <a:t>Text text text text text text.</a:t>
            </a:r>
          </a:p>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r>
              <a:rPr lang="en-US" dirty="0"/>
              <a:t>Text text text text text text.</a:t>
            </a:r>
          </a:p>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r>
              <a:rPr lang="en-US" dirty="0"/>
              <a:t>Text text text text text text.</a:t>
            </a:r>
          </a:p>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r>
              <a:rPr lang="en-US" dirty="0"/>
              <a:t>Text text text text text text.</a:t>
            </a:r>
          </a:p>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r>
              <a:rPr lang="en-US" dirty="0"/>
              <a:t>Text text text text text text.</a:t>
            </a:r>
          </a:p>
          <a:p>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1"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52" name="Body Level One…"/>
          <p:cNvSpPr txBox="1">
            <a:spLocks noGrp="1"/>
          </p:cNvSpPr>
          <p:nvPr>
            <p:ph type="body" sz="quarter" idx="1" hasCustomPrompt="1"/>
          </p:nvPr>
        </p:nvSpPr>
        <p:spPr>
          <a:xfrm>
            <a:off x="839787" y="1828800"/>
            <a:ext cx="5157789" cy="328272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3" name="Text Placeholder 4"/>
          <p:cNvSpPr>
            <a:spLocks noGrp="1"/>
          </p:cNvSpPr>
          <p:nvPr>
            <p:ph type="body" sz="quarter" idx="21"/>
          </p:nvPr>
        </p:nvSpPr>
        <p:spPr>
          <a:xfrm>
            <a:off x="6172200" y="1828800"/>
            <a:ext cx="5183188" cy="823913"/>
          </a:xfrm>
          <a:prstGeom prst="rect">
            <a:avLst/>
          </a:prstGeom>
        </p:spPr>
        <p:txBody>
          <a:bodyPr anchor="b"/>
          <a:lstStyle/>
          <a:p>
            <a:pPr marL="0" indent="0">
              <a:buSzTx/>
              <a:buFontTx/>
              <a:buNone/>
              <a:defRPr sz="2400" b="1"/>
            </a:pPr>
            <a:endParaRPr dirty="0"/>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1" name="Title Text"/>
          <p:cNvSpPr txBox="1">
            <a:spLocks noGrp="1"/>
          </p:cNvSpPr>
          <p:nvPr>
            <p:ph type="title"/>
          </p:nvPr>
        </p:nvSpPr>
        <p:spPr>
          <a:prstGeom prst="rect">
            <a:avLst/>
          </a:prstGeom>
        </p:spPr>
        <p:txBody>
          <a:body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69" name="Picture 6" descr="Picture 6"/>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8" name="Body Level One…"/>
          <p:cNvSpPr txBox="1">
            <a:spLocks noGrp="1"/>
          </p:cNvSpPr>
          <p:nvPr>
            <p:ph type="body" sz="half" idx="1" hasCustomPrompt="1"/>
          </p:nvPr>
        </p:nvSpPr>
        <p:spPr>
          <a:xfrm>
            <a:off x="5183187" y="987425"/>
            <a:ext cx="6172201" cy="4873625"/>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Pct val="100000"/>
              <a:buFont typeface="Arial"/>
              <a:buChar char="•"/>
              <a:tabLst/>
              <a:defRPr sz="3200"/>
            </a:lvl1pPr>
            <a:lvl2pPr marL="718457" indent="-261257">
              <a:defRPr sz="3200"/>
            </a:lvl2pPr>
            <a:lvl3pPr marL="1219200" indent="-304800">
              <a:defRPr sz="3200"/>
            </a:lvl3pPr>
            <a:lvl4pPr marL="1737360" indent="-365760">
              <a:defRPr sz="3200"/>
            </a:lvl4pPr>
            <a:lvl5pPr marL="2194560" indent="-365760">
              <a:defRPr sz="3200"/>
            </a:lvl5pPr>
          </a:lstStyle>
          <a:p>
            <a:r>
              <a:rPr lang="en-US" dirty="0"/>
              <a:t>Text text text text text text text.</a:t>
            </a:r>
          </a:p>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r>
              <a:rPr lang="en-US" dirty="0"/>
              <a:t>Text text text text text text text.</a:t>
            </a:r>
          </a:p>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r>
              <a:rPr lang="en-US" dirty="0"/>
              <a:t>Text text text text text text text.</a:t>
            </a:r>
          </a:p>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r>
              <a:rPr lang="en-US" dirty="0"/>
              <a:t>Text text text text text text text.</a:t>
            </a:r>
          </a:p>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r>
              <a:rPr lang="en-US" dirty="0"/>
              <a:t>Text text text text text text text.</a:t>
            </a:r>
          </a:p>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r>
              <a:rPr lang="en-US" dirty="0"/>
              <a:t>Text text text text text text text.</a:t>
            </a:r>
          </a:p>
          <a:p>
            <a:endParaRPr dirty="0"/>
          </a:p>
        </p:txBody>
      </p:sp>
      <p:sp>
        <p:nvSpPr>
          <p:cNvPr id="79"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dirty="0"/>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3E2135-D510-6546-9153-B2F47443FD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7"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8"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9" name="Body Level One…"/>
          <p:cNvSpPr txBox="1">
            <a:spLocks noGrp="1"/>
          </p:cNvSpPr>
          <p:nvPr>
            <p:ph type="body" sz="quarter" idx="1" hasCustomPrompt="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rPr lang="en-US" dirty="0"/>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a:t>
            </a:r>
            <a:endParaRPr dirty="0"/>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Fram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DE86AA-736D-D44F-BF0A-9354149C1D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695951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userDrawn="1"/>
        </p:nvPicPr>
        <p:blipFill>
          <a:blip r:embed="rId11"/>
          <a:stretch>
            <a:fillRect/>
          </a:stretch>
        </p:blipFill>
        <p:spPr>
          <a:xfrm>
            <a:off x="0" y="0"/>
            <a:ext cx="12192000" cy="6858000"/>
          </a:xfrm>
          <a:prstGeom prst="rect">
            <a:avLst/>
          </a:prstGeom>
          <a:ln w="12700">
            <a:miter lim="400000"/>
          </a:ln>
        </p:spPr>
      </p:pic>
      <p:sp>
        <p:nvSpPr>
          <p:cNvPr id="4"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rPr dirty="0"/>
              <a:t>Title Text</a:t>
            </a:r>
          </a:p>
        </p:txBody>
      </p:sp>
      <p:sp>
        <p:nvSpPr>
          <p:cNvPr id="5"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rPr lang="en-US" dirty="0"/>
              <a:t>Text text text text text text text text text text text.</a:t>
            </a:r>
          </a:p>
          <a:p>
            <a:r>
              <a:rPr lang="en-US" dirty="0"/>
              <a:t>Text text text text text text text text text text text.</a:t>
            </a:r>
          </a:p>
          <a:p>
            <a:r>
              <a:rPr lang="en-US" dirty="0"/>
              <a:t>Text text text text text text text text text text text.</a:t>
            </a:r>
          </a:p>
          <a:p>
            <a:r>
              <a:rPr lang="en-US" dirty="0"/>
              <a:t>Text text text text text text text text text text text.</a:t>
            </a:r>
          </a:p>
          <a:p>
            <a:r>
              <a:rPr lang="en-US" dirty="0"/>
              <a:t>Text text text text text text text text text text text.</a:t>
            </a:r>
          </a:p>
          <a:p>
            <a:r>
              <a:rPr lang="en-US" dirty="0"/>
              <a:t>Text text text text text text text text text text text.</a:t>
            </a:r>
          </a:p>
        </p:txBody>
      </p:sp>
      <p:sp>
        <p:nvSpPr>
          <p:cNvPr id="6" name="Slide Number"/>
          <p:cNvSpPr txBox="1">
            <a:spLocks noGrp="1"/>
          </p:cNvSpPr>
          <p:nvPr>
            <p:ph type="sldNum" sz="quarter" idx="2"/>
          </p:nvPr>
        </p:nvSpPr>
        <p:spPr>
          <a:xfrm>
            <a:off x="897950" y="6400413"/>
            <a:ext cx="275074" cy="276999"/>
          </a:xfrm>
          <a:prstGeom prst="rect">
            <a:avLst/>
          </a:prstGeom>
          <a:ln w="12700">
            <a:miter lim="400000"/>
          </a:ln>
        </p:spPr>
        <p:txBody>
          <a:bodyPr wrap="none" lIns="45719" rIns="45719" anchor="ctr">
            <a:spAutoFit/>
          </a:bodyPr>
          <a:lstStyle>
            <a:lvl1pPr algn="r">
              <a:defRPr sz="1200">
                <a:solidFill>
                  <a:srgbClr val="888888"/>
                </a:solidFill>
                <a:cs typeface="+mj-cs"/>
              </a:defRPr>
            </a:lvl1pPr>
          </a:lstStyle>
          <a:p>
            <a:fld id="{86CB4B4D-7CA3-9044-876B-883B54F867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mj-lt"/>
          <a:ea typeface="Helvetica Neue"/>
          <a:cs typeface="Helvetica Neue"/>
          <a:sym typeface="Helvetica Neue"/>
        </a:defRPr>
      </a:lvl1pPr>
      <a:lvl2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Helvetica Neue"/>
          <a:ea typeface="Helvetica Neue"/>
          <a:cs typeface="Helvetica Neue"/>
          <a:sym typeface="Helvetica Neue"/>
        </a:defRPr>
      </a:lvl2pPr>
      <a:lvl3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Helvetica Neue"/>
          <a:ea typeface="Helvetica Neue"/>
          <a:cs typeface="Helvetica Neue"/>
          <a:sym typeface="Helvetica Neue"/>
        </a:defRPr>
      </a:lvl3pPr>
      <a:lvl4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Helvetica Neue"/>
          <a:ea typeface="Helvetica Neue"/>
          <a:cs typeface="Helvetica Neue"/>
          <a:sym typeface="Helvetica Neue"/>
        </a:defRPr>
      </a:lvl4pPr>
      <a:lvl5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Helvetica Neue"/>
          <a:ea typeface="Helvetica Neue"/>
          <a:cs typeface="Helvetica Neue"/>
          <a:sym typeface="Helvetica Neue"/>
        </a:defRPr>
      </a:lvl5pPr>
      <a:lvl6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Helvetica Neue"/>
          <a:ea typeface="Helvetica Neue"/>
          <a:cs typeface="Helvetica Neue"/>
          <a:sym typeface="Helvetica Neue"/>
        </a:defRPr>
      </a:lvl6pPr>
      <a:lvl7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Helvetica Neue"/>
          <a:ea typeface="Helvetica Neue"/>
          <a:cs typeface="Helvetica Neue"/>
          <a:sym typeface="Helvetica Neue"/>
        </a:defRPr>
      </a:lvl7pPr>
      <a:lvl8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Helvetica Neue"/>
          <a:ea typeface="Helvetica Neue"/>
          <a:cs typeface="Helvetica Neue"/>
          <a:sym typeface="Helvetica Neue"/>
        </a:defRPr>
      </a:lvl8pPr>
      <a:lvl9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00000"/>
          </a:solidFill>
          <a:uFillTx/>
          <a:latin typeface="Helvetica Neue"/>
          <a:ea typeface="Helvetica Neue"/>
          <a:cs typeface="Helvetica Neue"/>
          <a:sym typeface="Helvetica Neue"/>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ea"/>
          <a:ea typeface="+mj-ea"/>
          <a:cs typeface="Helvetica Neue"/>
          <a:sym typeface="Helvetica Neue"/>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ea"/>
          <a:ea typeface="+mj-ea"/>
          <a:cs typeface="Helvetica Neue"/>
          <a:sym typeface="Helvetica Neue"/>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ea"/>
          <a:ea typeface="+mj-ea"/>
          <a:cs typeface="Helvetica Neue"/>
          <a:sym typeface="Helvetica Neue"/>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ea"/>
          <a:ea typeface="+mj-ea"/>
          <a:cs typeface="Helvetica Neue"/>
          <a:sym typeface="Helvetica Neue"/>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ea"/>
          <a:ea typeface="+mj-ea"/>
          <a:cs typeface="Helvetica Neue"/>
          <a:sym typeface="Helvetica Neue"/>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Helvetica Neue"/>
          <a:ea typeface="Helvetica Neue"/>
          <a:cs typeface="Helvetica Neue"/>
          <a:sym typeface="Helvetica Neue"/>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Helvetica Neue"/>
          <a:ea typeface="Helvetica Neue"/>
          <a:cs typeface="Helvetica Neue"/>
          <a:sym typeface="Helvetica Neue"/>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Helvetica Neue"/>
          <a:ea typeface="Helvetica Neue"/>
          <a:cs typeface="Helvetica Neue"/>
          <a:sym typeface="Helvetica Neue"/>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06D3-3B86-9645-9E36-B2DF6606B4F3}"/>
              </a:ext>
            </a:extLst>
          </p:cNvPr>
          <p:cNvSpPr>
            <a:spLocks noGrp="1"/>
          </p:cNvSpPr>
          <p:nvPr>
            <p:ph type="title"/>
          </p:nvPr>
        </p:nvSpPr>
        <p:spPr/>
        <p:txBody>
          <a:bodyPr/>
          <a:lstStyle/>
          <a:p>
            <a:r>
              <a:rPr lang="en-US" dirty="0"/>
              <a:t>Milwaukee County </a:t>
            </a:r>
            <a:br>
              <a:rPr lang="en-US" dirty="0"/>
            </a:br>
            <a:r>
              <a:rPr lang="en-US" dirty="0"/>
              <a:t>Home Repair Program</a:t>
            </a:r>
          </a:p>
        </p:txBody>
      </p:sp>
      <p:sp>
        <p:nvSpPr>
          <p:cNvPr id="3" name="Text Placeholder 2">
            <a:extLst>
              <a:ext uri="{FF2B5EF4-FFF2-40B4-BE49-F238E27FC236}">
                <a16:creationId xmlns:a16="http://schemas.microsoft.com/office/drawing/2014/main" id="{BB046CAE-CEB4-4543-A6D9-5FC4F0A2F75D}"/>
              </a:ext>
            </a:extLst>
          </p:cNvPr>
          <p:cNvSpPr>
            <a:spLocks noGrp="1"/>
          </p:cNvSpPr>
          <p:nvPr>
            <p:ph type="body" sz="quarter" idx="1"/>
          </p:nvPr>
        </p:nvSpPr>
        <p:spPr/>
        <p:txBody>
          <a:bodyPr/>
          <a:lstStyle/>
          <a:p>
            <a:r>
              <a:rPr lang="en-US" dirty="0"/>
              <a:t>2023 NCDA </a:t>
            </a:r>
          </a:p>
          <a:p>
            <a:r>
              <a:rPr lang="en-US" dirty="0"/>
              <a:t>Winter Legislative Meeting</a:t>
            </a:r>
          </a:p>
        </p:txBody>
      </p:sp>
    </p:spTree>
    <p:extLst>
      <p:ext uri="{BB962C8B-B14F-4D97-AF65-F5344CB8AC3E}">
        <p14:creationId xmlns:p14="http://schemas.microsoft.com/office/powerpoint/2010/main" val="35929507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DA776D-1ABB-4AED-A502-EF67AE05E495}"/>
              </a:ext>
            </a:extLst>
          </p:cNvPr>
          <p:cNvSpPr>
            <a:spLocks noGrp="1"/>
          </p:cNvSpPr>
          <p:nvPr>
            <p:ph type="title"/>
          </p:nvPr>
        </p:nvSpPr>
        <p:spPr/>
        <p:txBody>
          <a:bodyPr/>
          <a:lstStyle/>
          <a:p>
            <a:r>
              <a:rPr lang="en-US" dirty="0"/>
              <a:t>About Milwaukee County</a:t>
            </a:r>
          </a:p>
        </p:txBody>
      </p:sp>
      <p:sp>
        <p:nvSpPr>
          <p:cNvPr id="5" name="Text Placeholder 4">
            <a:extLst>
              <a:ext uri="{FF2B5EF4-FFF2-40B4-BE49-F238E27FC236}">
                <a16:creationId xmlns:a16="http://schemas.microsoft.com/office/drawing/2014/main" id="{3E4E1D33-31B7-4F5B-AB44-9AD3E95BFA5D}"/>
              </a:ext>
            </a:extLst>
          </p:cNvPr>
          <p:cNvSpPr>
            <a:spLocks noGrp="1"/>
          </p:cNvSpPr>
          <p:nvPr>
            <p:ph type="body" idx="1"/>
          </p:nvPr>
        </p:nvSpPr>
        <p:spPr>
          <a:xfrm>
            <a:off x="4017523" y="1690688"/>
            <a:ext cx="7336277" cy="4099127"/>
          </a:xfrm>
        </p:spPr>
        <p:txBody>
          <a:bodyPr>
            <a:normAutofit lnSpcReduction="10000"/>
          </a:bodyPr>
          <a:lstStyle/>
          <a:p>
            <a:pPr>
              <a:spcAft>
                <a:spcPts val="600"/>
              </a:spcAft>
            </a:pPr>
            <a:r>
              <a:rPr lang="en-US" dirty="0"/>
              <a:t>Founded in 1835</a:t>
            </a:r>
          </a:p>
          <a:p>
            <a:pPr>
              <a:spcAft>
                <a:spcPts val="600"/>
              </a:spcAft>
            </a:pPr>
            <a:r>
              <a:rPr lang="en-US" dirty="0"/>
              <a:t>Largest County in the State of Wisconsin</a:t>
            </a:r>
          </a:p>
          <a:p>
            <a:pPr>
              <a:spcAft>
                <a:spcPts val="600"/>
              </a:spcAft>
            </a:pPr>
            <a:r>
              <a:rPr lang="en-US" dirty="0"/>
              <a:t>Urban County made up of 19 municipalities</a:t>
            </a:r>
          </a:p>
          <a:p>
            <a:pPr>
              <a:spcAft>
                <a:spcPts val="600"/>
              </a:spcAft>
            </a:pPr>
            <a:r>
              <a:rPr lang="en-US" dirty="0"/>
              <a:t>Birthplace of Harley-Davidson</a:t>
            </a:r>
          </a:p>
          <a:p>
            <a:pPr>
              <a:spcAft>
                <a:spcPts val="600"/>
              </a:spcAft>
            </a:pPr>
            <a:r>
              <a:rPr lang="en-US" dirty="0"/>
              <a:t>Nicknamed Brew City because of its rich brewing history – Miller, Pabst, Schlitz, Blatz and many other craft breweries.</a:t>
            </a:r>
          </a:p>
          <a:p>
            <a:pPr>
              <a:spcAft>
                <a:spcPts val="600"/>
              </a:spcAft>
            </a:pPr>
            <a:r>
              <a:rPr lang="en-US" dirty="0"/>
              <a:t>Home of the Bronze </a:t>
            </a:r>
            <a:r>
              <a:rPr lang="en-US" dirty="0" err="1"/>
              <a:t>Fonz</a:t>
            </a:r>
            <a:endParaRPr lang="en-US" dirty="0"/>
          </a:p>
        </p:txBody>
      </p:sp>
      <p:pic>
        <p:nvPicPr>
          <p:cNvPr id="7" name="Picture 6">
            <a:extLst>
              <a:ext uri="{FF2B5EF4-FFF2-40B4-BE49-F238E27FC236}">
                <a16:creationId xmlns:a16="http://schemas.microsoft.com/office/drawing/2014/main" id="{87986280-35B5-4AC1-9800-58E929DB401B}"/>
              </a:ext>
            </a:extLst>
          </p:cNvPr>
          <p:cNvPicPr>
            <a:picLocks noChangeAspect="1"/>
          </p:cNvPicPr>
          <p:nvPr/>
        </p:nvPicPr>
        <p:blipFill>
          <a:blip r:embed="rId2"/>
          <a:stretch>
            <a:fillRect/>
          </a:stretch>
        </p:blipFill>
        <p:spPr>
          <a:xfrm>
            <a:off x="708660" y="1690688"/>
            <a:ext cx="2951208" cy="3891703"/>
          </a:xfrm>
          <a:prstGeom prst="rect">
            <a:avLst/>
          </a:prstGeom>
        </p:spPr>
      </p:pic>
    </p:spTree>
    <p:extLst>
      <p:ext uri="{BB962C8B-B14F-4D97-AF65-F5344CB8AC3E}">
        <p14:creationId xmlns:p14="http://schemas.microsoft.com/office/powerpoint/2010/main" val="32722841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DC54CB-790D-455D-8E0D-5013F01333A7}"/>
              </a:ext>
            </a:extLst>
          </p:cNvPr>
          <p:cNvSpPr>
            <a:spLocks noGrp="1"/>
          </p:cNvSpPr>
          <p:nvPr>
            <p:ph type="title"/>
          </p:nvPr>
        </p:nvSpPr>
        <p:spPr/>
        <p:txBody>
          <a:bodyPr/>
          <a:lstStyle/>
          <a:p>
            <a:r>
              <a:rPr lang="en-US" dirty="0"/>
              <a:t>Home Repair Program</a:t>
            </a:r>
          </a:p>
        </p:txBody>
      </p:sp>
      <p:sp>
        <p:nvSpPr>
          <p:cNvPr id="6" name="Text Placeholder 5">
            <a:extLst>
              <a:ext uri="{FF2B5EF4-FFF2-40B4-BE49-F238E27FC236}">
                <a16:creationId xmlns:a16="http://schemas.microsoft.com/office/drawing/2014/main" id="{102C4104-A308-4BBB-A007-352EB4E5C21B}"/>
              </a:ext>
            </a:extLst>
          </p:cNvPr>
          <p:cNvSpPr>
            <a:spLocks noGrp="1"/>
          </p:cNvSpPr>
          <p:nvPr>
            <p:ph type="body" sz="half" idx="1"/>
          </p:nvPr>
        </p:nvSpPr>
        <p:spPr>
          <a:xfrm>
            <a:off x="838200" y="1771650"/>
            <a:ext cx="8591550" cy="4291013"/>
          </a:xfrm>
        </p:spPr>
        <p:txBody>
          <a:bodyPr>
            <a:normAutofit fontScale="92500" lnSpcReduction="10000"/>
          </a:bodyPr>
          <a:lstStyle/>
          <a:p>
            <a:r>
              <a:rPr lang="en-US" sz="2400" dirty="0"/>
              <a:t>Part of Department of Health and Human Services</a:t>
            </a:r>
          </a:p>
          <a:p>
            <a:pPr marL="0" indent="0">
              <a:buNone/>
            </a:pPr>
            <a:endParaRPr lang="en-US" sz="2400" dirty="0"/>
          </a:p>
          <a:p>
            <a:r>
              <a:rPr lang="en-US" sz="2400" dirty="0"/>
              <a:t>7 staff members</a:t>
            </a:r>
          </a:p>
          <a:p>
            <a:pPr lvl="1">
              <a:spcAft>
                <a:spcPts val="600"/>
              </a:spcAft>
            </a:pPr>
            <a:r>
              <a:rPr lang="en-US" sz="2400" dirty="0"/>
              <a:t>1 Manager – oversees HOME, HOME-ARP, CDBG, ESG and Home Repair programs</a:t>
            </a:r>
          </a:p>
          <a:p>
            <a:pPr lvl="1">
              <a:spcAft>
                <a:spcPts val="600"/>
              </a:spcAft>
            </a:pPr>
            <a:r>
              <a:rPr lang="en-US" sz="2400" dirty="0"/>
              <a:t>1 Administrative Assistant – newly created</a:t>
            </a:r>
          </a:p>
          <a:p>
            <a:pPr lvl="1">
              <a:spcAft>
                <a:spcPts val="600"/>
              </a:spcAft>
            </a:pPr>
            <a:r>
              <a:rPr lang="en-US" sz="2400" dirty="0"/>
              <a:t>1 Project Coordinator – Assists with intake, income qualifying, and general project follow up</a:t>
            </a:r>
          </a:p>
          <a:p>
            <a:pPr lvl="1">
              <a:spcAft>
                <a:spcPts val="600"/>
              </a:spcAft>
            </a:pPr>
            <a:r>
              <a:rPr lang="en-US" sz="2400" dirty="0"/>
              <a:t>4 Inspection Staff (3 full time and one part time) – conduct HQS/UPCS inspections, conduct lead risk assessments, create scope of work, and oversee work to be completed</a:t>
            </a:r>
          </a:p>
        </p:txBody>
      </p:sp>
    </p:spTree>
    <p:extLst>
      <p:ext uri="{BB962C8B-B14F-4D97-AF65-F5344CB8AC3E}">
        <p14:creationId xmlns:p14="http://schemas.microsoft.com/office/powerpoint/2010/main" val="117299073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A6F5B-E215-AC46-B8BA-3B166C4825C1}"/>
              </a:ext>
            </a:extLst>
          </p:cNvPr>
          <p:cNvSpPr>
            <a:spLocks noGrp="1"/>
          </p:cNvSpPr>
          <p:nvPr>
            <p:ph type="title"/>
          </p:nvPr>
        </p:nvSpPr>
        <p:spPr/>
        <p:txBody>
          <a:bodyPr/>
          <a:lstStyle/>
          <a:p>
            <a:r>
              <a:rPr lang="en-US" dirty="0"/>
              <a:t>Home Repair Program Basics</a:t>
            </a:r>
          </a:p>
        </p:txBody>
      </p:sp>
      <p:sp>
        <p:nvSpPr>
          <p:cNvPr id="3" name="Text Placeholder 2">
            <a:extLst>
              <a:ext uri="{FF2B5EF4-FFF2-40B4-BE49-F238E27FC236}">
                <a16:creationId xmlns:a16="http://schemas.microsoft.com/office/drawing/2014/main" id="{91A88371-F211-0D4F-9810-E7855C39C87B}"/>
              </a:ext>
            </a:extLst>
          </p:cNvPr>
          <p:cNvSpPr>
            <a:spLocks noGrp="1"/>
          </p:cNvSpPr>
          <p:nvPr>
            <p:ph type="body" sz="half" idx="1"/>
          </p:nvPr>
        </p:nvSpPr>
        <p:spPr>
          <a:xfrm>
            <a:off x="6019800" y="1646450"/>
            <a:ext cx="5181600" cy="4351338"/>
          </a:xfrm>
        </p:spPr>
        <p:txBody>
          <a:bodyPr/>
          <a:lstStyle/>
          <a:p>
            <a:r>
              <a:rPr lang="en-US" dirty="0"/>
              <a:t>Provide no interest loans for rehab work</a:t>
            </a:r>
          </a:p>
          <a:p>
            <a:pPr lvl="1"/>
            <a:r>
              <a:rPr lang="en-US" dirty="0"/>
              <a:t>Loans repaid over time based on client’s income</a:t>
            </a:r>
          </a:p>
          <a:p>
            <a:pPr lvl="1"/>
            <a:r>
              <a:rPr lang="en-US" dirty="0"/>
              <a:t>Option for deferred loan</a:t>
            </a:r>
          </a:p>
          <a:p>
            <a:r>
              <a:rPr lang="en-US" dirty="0"/>
              <a:t>Provide grants for accessibility</a:t>
            </a:r>
          </a:p>
          <a:p>
            <a:r>
              <a:rPr lang="en-US" dirty="0"/>
              <a:t>Provide lead grants to offset costs.</a:t>
            </a:r>
          </a:p>
          <a:p>
            <a:endParaRPr lang="en-US" dirty="0"/>
          </a:p>
        </p:txBody>
      </p:sp>
      <p:grpSp>
        <p:nvGrpSpPr>
          <p:cNvPr id="5" name="Group 2">
            <a:extLst>
              <a:ext uri="{FF2B5EF4-FFF2-40B4-BE49-F238E27FC236}">
                <a16:creationId xmlns:a16="http://schemas.microsoft.com/office/drawing/2014/main" id="{AD30D7F0-7B91-47A3-AAB4-9CF213E3F9B1}"/>
              </a:ext>
            </a:extLst>
          </p:cNvPr>
          <p:cNvGrpSpPr>
            <a:grpSpLocks/>
          </p:cNvGrpSpPr>
          <p:nvPr/>
        </p:nvGrpSpPr>
        <p:grpSpPr bwMode="auto">
          <a:xfrm>
            <a:off x="1098884" y="1431454"/>
            <a:ext cx="4920916" cy="4351338"/>
            <a:chOff x="108464498" y="106562017"/>
            <a:chExt cx="3586609" cy="2997347"/>
          </a:xfrm>
        </p:grpSpPr>
        <p:pic>
          <p:nvPicPr>
            <p:cNvPr id="1027" name="Picture 3">
              <a:extLst>
                <a:ext uri="{FF2B5EF4-FFF2-40B4-BE49-F238E27FC236}">
                  <a16:creationId xmlns:a16="http://schemas.microsoft.com/office/drawing/2014/main" id="{5DC9BEA1-E4D3-4F86-8D0B-0E647F15AD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24989" r="18120" b="19235"/>
            <a:stretch>
              <a:fillRect/>
            </a:stretch>
          </p:blipFill>
          <p:spPr bwMode="auto">
            <a:xfrm>
              <a:off x="108464498" y="106817268"/>
              <a:ext cx="2135110" cy="1090770"/>
            </a:xfrm>
            <a:prstGeom prst="rect">
              <a:avLst/>
            </a:prstGeom>
            <a:noFill/>
            <a:ln>
              <a:noFill/>
            </a:ln>
            <a:effectLst/>
            <a:extLst>
              <a:ext uri="{909E8E84-426E-40DD-AFC4-6F175D3DCCD1}">
                <a14:hiddenFill xmlns:a14="http://schemas.microsoft.com/office/drawing/2010/main">
                  <a:solidFill>
                    <a:srgbClr val="8EB610"/>
                  </a:solidFill>
                </a14:hiddenFill>
              </a:ext>
              <a:ext uri="{91240B29-F687-4F45-9708-019B960494DF}">
                <a14:hiddenLine xmlns:a14="http://schemas.microsoft.com/office/drawing/2010/main" w="6350" algn="ctr">
                  <a:solidFill>
                    <a:srgbClr val="2A55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4">
              <a:extLst>
                <a:ext uri="{FF2B5EF4-FFF2-40B4-BE49-F238E27FC236}">
                  <a16:creationId xmlns:a16="http://schemas.microsoft.com/office/drawing/2014/main" id="{0BDB8C51-26F5-48D3-B3A1-4E0FABB1BDFF}"/>
                </a:ext>
              </a:extLst>
            </p:cNvPr>
            <p:cNvSpPr txBox="1">
              <a:spLocks noChangeArrowheads="1"/>
            </p:cNvSpPr>
            <p:nvPr/>
          </p:nvSpPr>
          <p:spPr bwMode="auto">
            <a:xfrm>
              <a:off x="108470700" y="106562017"/>
              <a:ext cx="984541" cy="300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in">
                  <a:solidFill>
                    <a:srgbClr val="2A5580"/>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txBody>
            <a:bodyPr vert="horz" wrap="square" lIns="73152" tIns="73152" rIns="73152" bIns="73152"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100" b="1" i="0" u="none" strike="noStrike" cap="none" normalizeH="0" baseline="0">
                  <a:ln>
                    <a:noFill/>
                  </a:ln>
                  <a:solidFill>
                    <a:srgbClr val="000000"/>
                  </a:solidFill>
                  <a:effectLst/>
                  <a:latin typeface="Corbel" panose="020B0503020204020204" pitchFamily="34" charset="0"/>
                </a:rPr>
                <a:t>Before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 name="Group 5">
              <a:extLst>
                <a:ext uri="{FF2B5EF4-FFF2-40B4-BE49-F238E27FC236}">
                  <a16:creationId xmlns:a16="http://schemas.microsoft.com/office/drawing/2014/main" id="{FB927FB4-F038-46C4-ACD3-ACAB756DB229}"/>
                </a:ext>
              </a:extLst>
            </p:cNvPr>
            <p:cNvGrpSpPr>
              <a:grpSpLocks/>
            </p:cNvGrpSpPr>
            <p:nvPr/>
          </p:nvGrpSpPr>
          <p:grpSpPr bwMode="auto">
            <a:xfrm>
              <a:off x="108986137" y="107956350"/>
              <a:ext cx="3064970" cy="1603014"/>
              <a:chOff x="108986137" y="107899200"/>
              <a:chExt cx="3064970" cy="1603014"/>
            </a:xfrm>
          </p:grpSpPr>
          <p:pic>
            <p:nvPicPr>
              <p:cNvPr id="1030" name="Picture 6">
                <a:extLst>
                  <a:ext uri="{FF2B5EF4-FFF2-40B4-BE49-F238E27FC236}">
                    <a16:creationId xmlns:a16="http://schemas.microsoft.com/office/drawing/2014/main" id="{7215821F-A3C2-4F68-B8CF-FA04039385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801" b="801"/>
              <a:stretch>
                <a:fillRect/>
              </a:stretch>
            </p:blipFill>
            <p:spPr bwMode="auto">
              <a:xfrm>
                <a:off x="108986137" y="107899200"/>
                <a:ext cx="2509259" cy="1388844"/>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8EB610"/>
                    </a:solidFill>
                  </a14:hiddenFill>
                </a:ext>
                <a:ext uri="{91240B29-F687-4F45-9708-019B960494DF}">
                  <a14:hiddenLine xmlns:a14="http://schemas.microsoft.com/office/drawing/2010/main" w="190500" algn="ctr">
                    <a:solidFill>
                      <a:srgbClr val="FFFFFF"/>
                    </a:solidFill>
                    <a:round/>
                    <a:headEnd/>
                    <a:tailEnd/>
                  </a14:hiddenLine>
                </a:ext>
              </a:extLst>
            </p:spPr>
          </p:pic>
          <p:sp>
            <p:nvSpPr>
              <p:cNvPr id="8" name="Text Box 7">
                <a:extLst>
                  <a:ext uri="{FF2B5EF4-FFF2-40B4-BE49-F238E27FC236}">
                    <a16:creationId xmlns:a16="http://schemas.microsoft.com/office/drawing/2014/main" id="{A233A84F-CD6C-4D98-A5F2-C5AA3DACD91D}"/>
                  </a:ext>
                </a:extLst>
              </p:cNvPr>
              <p:cNvSpPr txBox="1">
                <a:spLocks noChangeArrowheads="1"/>
              </p:cNvSpPr>
              <p:nvPr/>
            </p:nvSpPr>
            <p:spPr bwMode="auto">
              <a:xfrm>
                <a:off x="111066566" y="109201647"/>
                <a:ext cx="984541" cy="3005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in">
                    <a:solidFill>
                      <a:srgbClr val="2A5580"/>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txBody>
              <a:bodyPr vert="horz" wrap="square" lIns="73152" tIns="73152" rIns="73152" bIns="73152"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100" b="1" i="0" u="none" strike="noStrike" cap="none" normalizeH="0" baseline="0">
                    <a:ln>
                      <a:noFill/>
                    </a:ln>
                    <a:solidFill>
                      <a:srgbClr val="000000"/>
                    </a:solidFill>
                    <a:effectLst/>
                    <a:latin typeface="Corbel" panose="020B0503020204020204" pitchFamily="34" charset="0"/>
                  </a:rPr>
                  <a:t>After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9634436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693B21-2A5E-4128-BAE7-E5FC6E810934}"/>
              </a:ext>
            </a:extLst>
          </p:cNvPr>
          <p:cNvSpPr>
            <a:spLocks noGrp="1"/>
          </p:cNvSpPr>
          <p:nvPr>
            <p:ph type="title"/>
          </p:nvPr>
        </p:nvSpPr>
        <p:spPr/>
        <p:txBody>
          <a:bodyPr/>
          <a:lstStyle/>
          <a:p>
            <a:r>
              <a:rPr lang="en-US" dirty="0"/>
              <a:t>Home Repair Program Basics</a:t>
            </a:r>
          </a:p>
        </p:txBody>
      </p:sp>
      <p:sp>
        <p:nvSpPr>
          <p:cNvPr id="6" name="Text Placeholder 5">
            <a:extLst>
              <a:ext uri="{FF2B5EF4-FFF2-40B4-BE49-F238E27FC236}">
                <a16:creationId xmlns:a16="http://schemas.microsoft.com/office/drawing/2014/main" id="{64579946-3AAE-4AAA-9976-28B3216E158B}"/>
              </a:ext>
            </a:extLst>
          </p:cNvPr>
          <p:cNvSpPr>
            <a:spLocks noGrp="1"/>
          </p:cNvSpPr>
          <p:nvPr>
            <p:ph type="body" idx="1"/>
          </p:nvPr>
        </p:nvSpPr>
        <p:spPr>
          <a:xfrm>
            <a:off x="838200" y="1825625"/>
            <a:ext cx="9012382" cy="4351338"/>
          </a:xfrm>
        </p:spPr>
        <p:txBody>
          <a:bodyPr/>
          <a:lstStyle/>
          <a:p>
            <a:pPr>
              <a:spcAft>
                <a:spcPts val="1200"/>
              </a:spcAft>
            </a:pPr>
            <a:r>
              <a:rPr lang="en-US" dirty="0"/>
              <a:t>Loan and Grants are funded through HOME and CDBG funds</a:t>
            </a:r>
          </a:p>
          <a:p>
            <a:pPr lvl="1">
              <a:spcAft>
                <a:spcPts val="1200"/>
              </a:spcAft>
            </a:pPr>
            <a:r>
              <a:rPr lang="en-US" dirty="0"/>
              <a:t>Some restrictions in municipalities on funding source</a:t>
            </a:r>
          </a:p>
          <a:p>
            <a:pPr>
              <a:spcAft>
                <a:spcPts val="1200"/>
              </a:spcAft>
            </a:pPr>
            <a:r>
              <a:rPr lang="en-US" dirty="0"/>
              <a:t>Municipalities have applied for municipal specific CDBG funds to provide grants to offset loans for clients</a:t>
            </a:r>
          </a:p>
          <a:p>
            <a:pPr>
              <a:spcAft>
                <a:spcPts val="1200"/>
              </a:spcAft>
            </a:pPr>
            <a:r>
              <a:rPr lang="en-US" dirty="0"/>
              <a:t>Internal Home Repair Review Board</a:t>
            </a:r>
          </a:p>
        </p:txBody>
      </p:sp>
    </p:spTree>
    <p:extLst>
      <p:ext uri="{BB962C8B-B14F-4D97-AF65-F5344CB8AC3E}">
        <p14:creationId xmlns:p14="http://schemas.microsoft.com/office/powerpoint/2010/main" val="339368008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FDEB-D6E0-C447-BDE2-4B1BC0A75612}"/>
              </a:ext>
            </a:extLst>
          </p:cNvPr>
          <p:cNvSpPr>
            <a:spLocks noGrp="1"/>
          </p:cNvSpPr>
          <p:nvPr>
            <p:ph type="title"/>
          </p:nvPr>
        </p:nvSpPr>
        <p:spPr/>
        <p:txBody>
          <a:bodyPr/>
          <a:lstStyle/>
          <a:p>
            <a:r>
              <a:rPr lang="en-US" dirty="0"/>
              <a:t>Home Modification Referrals</a:t>
            </a:r>
          </a:p>
        </p:txBody>
      </p:sp>
      <p:sp>
        <p:nvSpPr>
          <p:cNvPr id="3" name="Text Placeholder 2">
            <a:extLst>
              <a:ext uri="{FF2B5EF4-FFF2-40B4-BE49-F238E27FC236}">
                <a16:creationId xmlns:a16="http://schemas.microsoft.com/office/drawing/2014/main" id="{95237CF2-0BC4-43BC-AEA4-B9F7C9699BA5}"/>
              </a:ext>
            </a:extLst>
          </p:cNvPr>
          <p:cNvSpPr>
            <a:spLocks noGrp="1"/>
          </p:cNvSpPr>
          <p:nvPr>
            <p:ph type="body" sz="half" idx="1"/>
          </p:nvPr>
        </p:nvSpPr>
        <p:spPr>
          <a:xfrm>
            <a:off x="5715000" y="1445919"/>
            <a:ext cx="5181600" cy="4351338"/>
          </a:xfrm>
        </p:spPr>
        <p:txBody>
          <a:bodyPr>
            <a:normAutofit fontScale="85000" lnSpcReduction="10000"/>
          </a:bodyPr>
          <a:lstStyle/>
          <a:p>
            <a:r>
              <a:rPr lang="en-US" dirty="0"/>
              <a:t>Provide project management services to Milwaukee County and two surrounding counties.</a:t>
            </a:r>
          </a:p>
          <a:p>
            <a:r>
              <a:rPr lang="en-US" dirty="0"/>
              <a:t>Projects are funded through the State’s Children’s Long Term Waiver program.  </a:t>
            </a:r>
          </a:p>
          <a:p>
            <a:r>
              <a:rPr lang="en-US" dirty="0"/>
              <a:t>Source of revenue for Housing Division</a:t>
            </a:r>
          </a:p>
          <a:p>
            <a:r>
              <a:rPr lang="en-US" dirty="0"/>
              <a:t>Services include assessment and recommendations on home modifications, creating a scope of work, and project management once funding is approved.  </a:t>
            </a:r>
          </a:p>
        </p:txBody>
      </p:sp>
      <p:pic>
        <p:nvPicPr>
          <p:cNvPr id="6" name="Picture 5" descr="A picture containing outdoor, tree, grass, building&#10;&#10;Description automatically generated">
            <a:extLst>
              <a:ext uri="{FF2B5EF4-FFF2-40B4-BE49-F238E27FC236}">
                <a16:creationId xmlns:a16="http://schemas.microsoft.com/office/drawing/2014/main" id="{4478A109-0401-4F98-A139-9B4F957644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735" y="1690688"/>
            <a:ext cx="4797701" cy="3598276"/>
          </a:xfrm>
          <a:prstGeom prst="rect">
            <a:avLst/>
          </a:prstGeom>
        </p:spPr>
      </p:pic>
    </p:spTree>
    <p:extLst>
      <p:ext uri="{BB962C8B-B14F-4D97-AF65-F5344CB8AC3E}">
        <p14:creationId xmlns:p14="http://schemas.microsoft.com/office/powerpoint/2010/main" val="219350892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2A1D52-8FE5-4FBE-B9AE-E3B8860E6E08}"/>
              </a:ext>
            </a:extLst>
          </p:cNvPr>
          <p:cNvSpPr>
            <a:spLocks noGrp="1"/>
          </p:cNvSpPr>
          <p:nvPr>
            <p:ph type="title"/>
          </p:nvPr>
        </p:nvSpPr>
        <p:spPr/>
        <p:txBody>
          <a:bodyPr/>
          <a:lstStyle/>
          <a:p>
            <a:r>
              <a:rPr lang="en-US" dirty="0"/>
              <a:t>Strengths</a:t>
            </a:r>
          </a:p>
        </p:txBody>
      </p:sp>
      <p:sp>
        <p:nvSpPr>
          <p:cNvPr id="6" name="Text Placeholder 5">
            <a:extLst>
              <a:ext uri="{FF2B5EF4-FFF2-40B4-BE49-F238E27FC236}">
                <a16:creationId xmlns:a16="http://schemas.microsoft.com/office/drawing/2014/main" id="{DE63FC6A-EFB2-4771-962B-78C83A5AAEC0}"/>
              </a:ext>
            </a:extLst>
          </p:cNvPr>
          <p:cNvSpPr>
            <a:spLocks noGrp="1"/>
          </p:cNvSpPr>
          <p:nvPr>
            <p:ph type="body" idx="1"/>
          </p:nvPr>
        </p:nvSpPr>
        <p:spPr/>
        <p:txBody>
          <a:bodyPr>
            <a:normAutofit/>
          </a:bodyPr>
          <a:lstStyle/>
          <a:p>
            <a:pPr>
              <a:spcAft>
                <a:spcPts val="600"/>
              </a:spcAft>
            </a:pPr>
            <a:r>
              <a:rPr lang="en-US" dirty="0"/>
              <a:t>All internal staff</a:t>
            </a:r>
          </a:p>
          <a:p>
            <a:pPr lvl="1">
              <a:spcAft>
                <a:spcPts val="600"/>
              </a:spcAft>
            </a:pPr>
            <a:r>
              <a:rPr lang="en-US" dirty="0"/>
              <a:t>All project management is done in house.  </a:t>
            </a:r>
          </a:p>
          <a:p>
            <a:pPr lvl="1">
              <a:spcAft>
                <a:spcPts val="600"/>
              </a:spcAft>
            </a:pPr>
            <a:r>
              <a:rPr lang="en-US" dirty="0"/>
              <a:t>Construction and building knowledge</a:t>
            </a:r>
          </a:p>
          <a:p>
            <a:pPr>
              <a:spcAft>
                <a:spcPts val="600"/>
              </a:spcAft>
            </a:pPr>
            <a:r>
              <a:rPr lang="en-US" dirty="0"/>
              <a:t>Overhaul of Policy and Procedure Manual and all associated documentation</a:t>
            </a:r>
          </a:p>
          <a:p>
            <a:pPr>
              <a:spcAft>
                <a:spcPts val="600"/>
              </a:spcAft>
            </a:pPr>
            <a:r>
              <a:rPr lang="en-US" dirty="0"/>
              <a:t>Partnership with Treasurer’s Office, Housing of Correction and Home Repair to rehab tax foreclosures. </a:t>
            </a:r>
          </a:p>
          <a:p>
            <a:pPr>
              <a:spcAft>
                <a:spcPts val="600"/>
              </a:spcAft>
            </a:pPr>
            <a:r>
              <a:rPr lang="en-US" dirty="0"/>
              <a:t>Recent Software Conversion</a:t>
            </a:r>
          </a:p>
        </p:txBody>
      </p:sp>
    </p:spTree>
    <p:extLst>
      <p:ext uri="{BB962C8B-B14F-4D97-AF65-F5344CB8AC3E}">
        <p14:creationId xmlns:p14="http://schemas.microsoft.com/office/powerpoint/2010/main" val="204946588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2889-9FF0-4F4D-8EDD-5038E49636D8}"/>
              </a:ext>
            </a:extLst>
          </p:cNvPr>
          <p:cNvSpPr>
            <a:spLocks noGrp="1"/>
          </p:cNvSpPr>
          <p:nvPr>
            <p:ph type="title"/>
          </p:nvPr>
        </p:nvSpPr>
        <p:spPr/>
        <p:txBody>
          <a:bodyPr/>
          <a:lstStyle/>
          <a:p>
            <a:r>
              <a:rPr lang="en-US" dirty="0"/>
              <a:t>Program Challenges</a:t>
            </a:r>
          </a:p>
        </p:txBody>
      </p:sp>
      <p:sp>
        <p:nvSpPr>
          <p:cNvPr id="3" name="Text Placeholder 2">
            <a:extLst>
              <a:ext uri="{FF2B5EF4-FFF2-40B4-BE49-F238E27FC236}">
                <a16:creationId xmlns:a16="http://schemas.microsoft.com/office/drawing/2014/main" id="{1EDF3398-0C82-4442-B304-091888FAB6B3}"/>
              </a:ext>
            </a:extLst>
          </p:cNvPr>
          <p:cNvSpPr>
            <a:spLocks noGrp="1"/>
          </p:cNvSpPr>
          <p:nvPr>
            <p:ph type="body" idx="1"/>
          </p:nvPr>
        </p:nvSpPr>
        <p:spPr>
          <a:xfrm>
            <a:off x="3178807" y="1690688"/>
            <a:ext cx="6373091" cy="4351338"/>
          </a:xfrm>
        </p:spPr>
        <p:txBody>
          <a:bodyPr/>
          <a:lstStyle/>
          <a:p>
            <a:r>
              <a:rPr lang="en-US" dirty="0"/>
              <a:t>Software Conversion</a:t>
            </a:r>
          </a:p>
          <a:p>
            <a:pPr lvl="1"/>
            <a:r>
              <a:rPr lang="en-US" dirty="0"/>
              <a:t>Change of staff</a:t>
            </a:r>
          </a:p>
          <a:p>
            <a:pPr lvl="1"/>
            <a:r>
              <a:rPr lang="en-US" dirty="0"/>
              <a:t>Increased number of projects</a:t>
            </a:r>
          </a:p>
          <a:p>
            <a:pPr lvl="1"/>
            <a:endParaRPr lang="en-US" dirty="0"/>
          </a:p>
          <a:p>
            <a:r>
              <a:rPr lang="en-US" dirty="0"/>
              <a:t>Contractor and Supply Chain</a:t>
            </a:r>
          </a:p>
          <a:p>
            <a:pPr lvl="1"/>
            <a:r>
              <a:rPr lang="en-US" dirty="0"/>
              <a:t>Impacted completion time</a:t>
            </a:r>
          </a:p>
          <a:p>
            <a:pPr lvl="1"/>
            <a:r>
              <a:rPr lang="en-US" dirty="0"/>
              <a:t>Funds and Timeliness</a:t>
            </a:r>
          </a:p>
        </p:txBody>
      </p:sp>
    </p:spTree>
    <p:extLst>
      <p:ext uri="{BB962C8B-B14F-4D97-AF65-F5344CB8AC3E}">
        <p14:creationId xmlns:p14="http://schemas.microsoft.com/office/powerpoint/2010/main" val="406972099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9314151"/>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2786</TotalTime>
  <Words>348</Words>
  <Application>Microsoft Office PowerPoint</Application>
  <PresentationFormat>Widescreen</PresentationFormat>
  <Paragraphs>51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Corbel</vt:lpstr>
      <vt:lpstr>Helvetica</vt:lpstr>
      <vt:lpstr>Helvetica Neue</vt:lpstr>
      <vt:lpstr>Office Theme</vt:lpstr>
      <vt:lpstr>Milwaukee County  Home Repair Program</vt:lpstr>
      <vt:lpstr>About Milwaukee County</vt:lpstr>
      <vt:lpstr>Home Repair Program</vt:lpstr>
      <vt:lpstr>Home Repair Program Basics</vt:lpstr>
      <vt:lpstr>Home Repair Program Basics</vt:lpstr>
      <vt:lpstr>Home Modification Referrals</vt:lpstr>
      <vt:lpstr>Strengths</vt:lpstr>
      <vt:lpstr>Program Challenges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Tsounis, Diane</dc:creator>
  <cp:lastModifiedBy>Tsounis, Diane</cp:lastModifiedBy>
  <cp:revision>11</cp:revision>
  <dcterms:modified xsi:type="dcterms:W3CDTF">2023-01-23T16:40:37Z</dcterms:modified>
</cp:coreProperties>
</file>