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Lst>
  <p:sldSz cy="5143500" cx="9144000"/>
  <p:notesSz cx="6858000" cy="9144000"/>
  <p:embeddedFontLst>
    <p:embeddedFont>
      <p:font typeface="Roboto Slab"/>
      <p:regular r:id="rId22"/>
      <p:bold r:id="rId23"/>
    </p:embeddedFont>
    <p:embeddedFont>
      <p:font typeface="Roboto"/>
      <p:regular r:id="rId24"/>
      <p:bold r:id="rId25"/>
      <p:italic r:id="rId26"/>
      <p:boldItalic r:id="rId27"/>
    </p:embeddedFont>
    <p:embeddedFont>
      <p:font typeface="Gill Sans"/>
      <p:regular r:id="rId28"/>
      <p:bold r:id="rId29"/>
    </p:embeddedFont>
    <p:embeddedFont>
      <p:font typeface="Century Gothic"/>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11E1F36-949B-4324-80EC-A49613C3CB77}">
  <a:tblStyle styleId="{E11E1F36-949B-4324-80EC-A49613C3CB77}"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font" Target="fonts/RobotoSlab-regular.fntdata"/><Relationship Id="rId21" Type="http://schemas.openxmlformats.org/officeDocument/2006/relationships/slide" Target="slides/slide15.xml"/><Relationship Id="rId24" Type="http://schemas.openxmlformats.org/officeDocument/2006/relationships/font" Target="fonts/Roboto-regular.fntdata"/><Relationship Id="rId23" Type="http://schemas.openxmlformats.org/officeDocument/2006/relationships/font" Target="fonts/RobotoSlab-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Roboto-italic.fntdata"/><Relationship Id="rId25" Type="http://schemas.openxmlformats.org/officeDocument/2006/relationships/font" Target="fonts/Roboto-bold.fntdata"/><Relationship Id="rId28" Type="http://schemas.openxmlformats.org/officeDocument/2006/relationships/font" Target="fonts/GillSans-regular.fntdata"/><Relationship Id="rId27" Type="http://schemas.openxmlformats.org/officeDocument/2006/relationships/font" Target="fonts/Roboto-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GillSans-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CenturyGothic-bold.fntdata"/><Relationship Id="rId30" Type="http://schemas.openxmlformats.org/officeDocument/2006/relationships/font" Target="fonts/CenturyGothic-regular.fntdata"/><Relationship Id="rId11" Type="http://schemas.openxmlformats.org/officeDocument/2006/relationships/slide" Target="slides/slide5.xml"/><Relationship Id="rId33" Type="http://schemas.openxmlformats.org/officeDocument/2006/relationships/font" Target="fonts/CenturyGothic-boldItalic.fntdata"/><Relationship Id="rId10" Type="http://schemas.openxmlformats.org/officeDocument/2006/relationships/slide" Target="slides/slide4.xml"/><Relationship Id="rId32" Type="http://schemas.openxmlformats.org/officeDocument/2006/relationships/font" Target="fonts/CenturyGothic-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c6f889893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c6f88989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ff3bf18ecc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ff3bf18ec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en" sz="1300">
                <a:solidFill>
                  <a:schemeClr val="dk1"/>
                </a:solidFill>
                <a:latin typeface="Century Gothic"/>
                <a:ea typeface="Century Gothic"/>
                <a:cs typeface="Century Gothic"/>
                <a:sym typeface="Century Gothic"/>
              </a:rPr>
              <a:t>We won’t always overlap. We want to be familiar with your initiatives so we can talk about them when asked and have some of your handouts available to distribute when needed. We hope you will do the same for us. </a:t>
            </a:r>
            <a:endParaRPr sz="600">
              <a:solidFill>
                <a:schemeClr val="dk1"/>
              </a:solidFill>
              <a:latin typeface="Century Gothic"/>
              <a:ea typeface="Century Gothic"/>
              <a:cs typeface="Century Gothic"/>
              <a:sym typeface="Century Gothic"/>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1f8b76cb6f9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1f8b76cb6f9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1f8b76cb6f9_0_2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1f8b76cb6f9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will answer how we are effective and how to implement a program</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1f8b76cb6f9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1f8b76cb6f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will answer how we are effective and how to implement a program</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ff2607d551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ff2607d55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t/>
            </a:r>
            <a:endParaRPr sz="600">
              <a:solidFill>
                <a:schemeClr val="dk1"/>
              </a:solidFill>
              <a:latin typeface="Century Gothic"/>
              <a:ea typeface="Century Gothic"/>
              <a:cs typeface="Century Gothic"/>
              <a:sym typeface="Century Gothic"/>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ff2607d551_0_2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ff2607d551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1e083858eb4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1e083858eb4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Population, </a:t>
            </a:r>
            <a:r>
              <a:rPr lang="en" sz="1400">
                <a:solidFill>
                  <a:schemeClr val="dk1"/>
                </a:solidFill>
              </a:rPr>
              <a:t>10% increase 2010-2020, compare to 7% for the State.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1e083858eb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1e083858eb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Population, </a:t>
            </a:r>
            <a:r>
              <a:rPr lang="en" sz="1400">
                <a:solidFill>
                  <a:schemeClr val="dk1"/>
                </a:solidFill>
              </a:rPr>
              <a:t>10% increase 2010-2020, compare to 7% for the State.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c6f889893_0_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c6f88989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Roboto"/>
                <a:ea typeface="Roboto"/>
                <a:cs typeface="Roboto"/>
                <a:sym typeface="Roboto"/>
              </a:rPr>
              <a:t>Sherry Zou, Housing Programs Manager </a:t>
            </a:r>
            <a:endParaRPr>
              <a:solidFill>
                <a:schemeClr val="dk1"/>
              </a:solidFill>
              <a:latin typeface="Roboto"/>
              <a:ea typeface="Roboto"/>
              <a:cs typeface="Roboto"/>
              <a:sym typeface="Roboto"/>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Roboto"/>
                <a:ea typeface="Roboto"/>
                <a:cs typeface="Roboto"/>
                <a:sym typeface="Roboto"/>
              </a:rPr>
              <a:t>Jane Berry, Lead Program Manager </a:t>
            </a:r>
            <a:r>
              <a:rPr lang="en">
                <a:solidFill>
                  <a:schemeClr val="dk1"/>
                </a:solidFill>
                <a:latin typeface="Roboto Slab"/>
                <a:ea typeface="Roboto Slab"/>
                <a:cs typeface="Roboto Slab"/>
                <a:sym typeface="Roboto Slab"/>
              </a:rPr>
              <a:t>Consultants: Housing Rehab Specialist, Lead Inspectors, Title Examiner</a:t>
            </a:r>
            <a:endParaRPr>
              <a:solidFill>
                <a:schemeClr val="dk1"/>
              </a:solidFill>
              <a:latin typeface="Roboto Slab"/>
              <a:ea typeface="Roboto Slab"/>
              <a:cs typeface="Roboto Slab"/>
              <a:sym typeface="Roboto Slab"/>
            </a:endParaRPr>
          </a:p>
          <a:p>
            <a:pPr indent="0" lvl="0" marL="0" rtl="0" algn="l">
              <a:spcBef>
                <a:spcPts val="1200"/>
              </a:spcBef>
              <a:spcAft>
                <a:spcPts val="0"/>
              </a:spcAft>
              <a:buClr>
                <a:schemeClr val="dk1"/>
              </a:buClr>
              <a:buSzPts val="1100"/>
              <a:buFont typeface="Arial"/>
              <a:buNone/>
            </a:pPr>
            <a:r>
              <a:rPr lang="en">
                <a:solidFill>
                  <a:schemeClr val="dk1"/>
                </a:solidFill>
                <a:latin typeface="Roboto Slab"/>
                <a:ea typeface="Roboto Slab"/>
                <a:cs typeface="Roboto Slab"/>
                <a:sym typeface="Roboto Slab"/>
              </a:rPr>
              <a:t>Additional In-house Key Staff: Financial Manager, CD Director, Office Administrator, Principal Planner, City Asian Liaison, Intern </a:t>
            </a:r>
            <a:endParaRPr>
              <a:solidFill>
                <a:schemeClr val="dk1"/>
              </a:solidFill>
              <a:latin typeface="Roboto Slab"/>
              <a:ea typeface="Roboto Slab"/>
              <a:cs typeface="Roboto Slab"/>
              <a:sym typeface="Roboto Slab"/>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1e062fd16d3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1e062fd16d3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Discuss pipeline, # of projects</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ff2607d551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ff2607d551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Talk about this project budget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1e083858eb4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1e083858eb4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1fbc4286e74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1fbc4286e74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1e062fd16d3_0_1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1e062fd16d3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Lead with your largest grant - talk about lead program</a:t>
            </a:r>
            <a:endParaRPr/>
          </a:p>
          <a:p>
            <a:pPr indent="0" lvl="0" marL="0" rtl="0" algn="l">
              <a:spcBef>
                <a:spcPts val="0"/>
              </a:spcBef>
              <a:spcAft>
                <a:spcPts val="0"/>
              </a:spcAft>
              <a:buNone/>
            </a:pPr>
            <a:r>
              <a:rPr lang="en"/>
              <a:t>Client’s perspective - talk about marketing the program and what benefits we lead with (grant vs. 0% loan, </a:t>
            </a:r>
            <a:r>
              <a:rPr lang="en"/>
              <a:t>hotel</a:t>
            </a:r>
            <a:r>
              <a:rPr lang="en"/>
              <a:t> stay, added home value), </a:t>
            </a:r>
            <a:endParaRPr/>
          </a:p>
          <a:p>
            <a:pPr indent="0" lvl="0" marL="0" rtl="0" algn="l">
              <a:spcBef>
                <a:spcPts val="0"/>
              </a:spcBef>
              <a:spcAft>
                <a:spcPts val="0"/>
              </a:spcAft>
              <a:buNone/>
            </a:pPr>
            <a:r>
              <a:rPr lang="en"/>
              <a:t>Community partners - cities (weymouth, braintree, holbrook, milton), organizations (qcap, qari, neighborworks, state-run programs, etc.), businesses (hotels, the library, and places to market the program like walmart)</a:t>
            </a:r>
            <a:endParaRPr/>
          </a:p>
          <a:p>
            <a:pPr indent="0" lvl="0" marL="0" rtl="0" algn="l">
              <a:spcBef>
                <a:spcPts val="0"/>
              </a:spcBef>
              <a:spcAft>
                <a:spcPts val="0"/>
              </a:spcAft>
              <a:buNone/>
            </a:pPr>
            <a:r>
              <a:rPr lang="en"/>
              <a:t>Embrace technology -  keeping the team on the same page has been incredibly important, allowing us to take on more projects - any cloud-based software is a good start</a:t>
            </a:r>
            <a:endParaRPr/>
          </a:p>
          <a:p>
            <a:pPr indent="0" lvl="0" marL="0" rtl="0" algn="l">
              <a:spcBef>
                <a:spcPts val="0"/>
              </a:spcBef>
              <a:spcAft>
                <a:spcPts val="0"/>
              </a:spcAft>
              <a:buNone/>
            </a:pPr>
            <a:r>
              <a:rPr lang="en"/>
              <a:t>Community Presence - we have a booth or table at all large community events and have even started hosting our own, like a family day at the library</a:t>
            </a:r>
            <a:endParaRPr/>
          </a:p>
          <a:p>
            <a:pPr indent="0" lvl="0" marL="0" rtl="0" algn="l">
              <a:spcBef>
                <a:spcPts val="0"/>
              </a:spcBef>
              <a:spcAft>
                <a:spcPts val="0"/>
              </a:spcAft>
              <a:buNone/>
            </a:pPr>
            <a:r>
              <a:rPr lang="en"/>
              <a:t>Know your limits - being upfront </a:t>
            </a:r>
            <a:r>
              <a:rPr lang="en"/>
              <a:t>with</a:t>
            </a:r>
            <a:r>
              <a:rPr lang="en"/>
              <a:t> all our clients, particularly about how long the process will take has been key for us</a:t>
            </a:r>
            <a:endParaRPr/>
          </a:p>
          <a:p>
            <a:pPr indent="0" lvl="0" marL="0" rtl="0" algn="l">
              <a:spcBef>
                <a:spcPts val="0"/>
              </a:spcBef>
              <a:spcAft>
                <a:spcPts val="0"/>
              </a:spcAft>
              <a:buNone/>
            </a:pPr>
            <a:r>
              <a:rPr lang="en"/>
              <a:t>Be open to change: policy, loan terms, staff, </a:t>
            </a:r>
            <a:endParaRPr/>
          </a:p>
          <a:p>
            <a:pPr indent="0" lvl="0" marL="0" rtl="0" algn="l">
              <a:spcBef>
                <a:spcPts val="0"/>
              </a:spcBef>
              <a:spcAft>
                <a:spcPts val="0"/>
              </a:spcAft>
              <a:buNone/>
            </a:pPr>
            <a:r>
              <a:rPr lang="en"/>
              <a:t>Be competitive: grant opportunities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1524800" y="672606"/>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sp>
        <p:nvSpPr>
          <p:cNvPr id="11" name="Google Shape;11;p2"/>
          <p:cNvSpPr/>
          <p:nvPr/>
        </p:nvSpPr>
        <p:spPr>
          <a:xfrm rot="10800000">
            <a:off x="6537563" y="3342925"/>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cxnSp>
        <p:nvCxnSpPr>
          <p:cNvPr id="12" name="Google Shape;12;p2"/>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13" name="Google Shape;13;p2"/>
          <p:cNvSpPr txBox="1"/>
          <p:nvPr>
            <p:ph type="ctrTitle"/>
          </p:nvPr>
        </p:nvSpPr>
        <p:spPr>
          <a:xfrm>
            <a:off x="1680302" y="1188925"/>
            <a:ext cx="5783400" cy="1457400"/>
          </a:xfrm>
          <a:prstGeom prst="rect">
            <a:avLst/>
          </a:prstGeom>
        </p:spPr>
        <p:txBody>
          <a:bodyPr anchorCtr="0" anchor="b" bIns="91425" lIns="91425" spcFirstLastPara="1" rIns="91425" wrap="square" tIns="91425">
            <a:norm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p:txBody>
      </p:sp>
      <p:sp>
        <p:nvSpPr>
          <p:cNvPr id="14" name="Google Shape;14;p2"/>
          <p:cNvSpPr txBox="1"/>
          <p:nvPr>
            <p:ph idx="1" type="subTitle"/>
          </p:nvPr>
        </p:nvSpPr>
        <p:spPr>
          <a:xfrm>
            <a:off x="1680302" y="3049450"/>
            <a:ext cx="5783400" cy="9090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p:txBody>
      </p:sp>
      <p:sp>
        <p:nvSpPr>
          <p:cNvPr id="15" name="Google Shape;15;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2" name="Shape 52"/>
        <p:cNvGrpSpPr/>
        <p:nvPr/>
      </p:nvGrpSpPr>
      <p:grpSpPr>
        <a:xfrm>
          <a:off x="0" y="0"/>
          <a:ext cx="0" cy="0"/>
          <a:chOff x="0" y="0"/>
          <a:chExt cx="0" cy="0"/>
        </a:xfrm>
      </p:grpSpPr>
      <p:sp>
        <p:nvSpPr>
          <p:cNvPr id="53" name="Google Shape;53;p11"/>
          <p:cNvSpPr/>
          <p:nvPr/>
        </p:nvSpPr>
        <p:spPr>
          <a:xfrm>
            <a:off x="150" y="5076825"/>
            <a:ext cx="9143700" cy="66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1"/>
          <p:cNvSpPr txBox="1"/>
          <p:nvPr>
            <p:ph hasCustomPrompt="1" type="title"/>
          </p:nvPr>
        </p:nvSpPr>
        <p:spPr>
          <a:xfrm>
            <a:off x="387900" y="1152450"/>
            <a:ext cx="8368200" cy="15384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5"/>
              </a:buClr>
              <a:buSzPts val="13000"/>
              <a:buNone/>
              <a:defRPr sz="13000">
                <a:solidFill>
                  <a:schemeClr val="accent5"/>
                </a:solidFill>
              </a:defRPr>
            </a:lvl1pPr>
            <a:lvl2pPr lvl="1" algn="ctr">
              <a:spcBef>
                <a:spcPts val="0"/>
              </a:spcBef>
              <a:spcAft>
                <a:spcPts val="0"/>
              </a:spcAft>
              <a:buClr>
                <a:schemeClr val="accent5"/>
              </a:buClr>
              <a:buSzPts val="13000"/>
              <a:buNone/>
              <a:defRPr sz="13000">
                <a:solidFill>
                  <a:schemeClr val="accent5"/>
                </a:solidFill>
              </a:defRPr>
            </a:lvl2pPr>
            <a:lvl3pPr lvl="2" algn="ctr">
              <a:spcBef>
                <a:spcPts val="0"/>
              </a:spcBef>
              <a:spcAft>
                <a:spcPts val="0"/>
              </a:spcAft>
              <a:buClr>
                <a:schemeClr val="accent5"/>
              </a:buClr>
              <a:buSzPts val="13000"/>
              <a:buNone/>
              <a:defRPr sz="13000">
                <a:solidFill>
                  <a:schemeClr val="accent5"/>
                </a:solidFill>
              </a:defRPr>
            </a:lvl3pPr>
            <a:lvl4pPr lvl="3" algn="ctr">
              <a:spcBef>
                <a:spcPts val="0"/>
              </a:spcBef>
              <a:spcAft>
                <a:spcPts val="0"/>
              </a:spcAft>
              <a:buClr>
                <a:schemeClr val="accent5"/>
              </a:buClr>
              <a:buSzPts val="13000"/>
              <a:buNone/>
              <a:defRPr sz="13000">
                <a:solidFill>
                  <a:schemeClr val="accent5"/>
                </a:solidFill>
              </a:defRPr>
            </a:lvl4pPr>
            <a:lvl5pPr lvl="4" algn="ctr">
              <a:spcBef>
                <a:spcPts val="0"/>
              </a:spcBef>
              <a:spcAft>
                <a:spcPts val="0"/>
              </a:spcAft>
              <a:buClr>
                <a:schemeClr val="accent5"/>
              </a:buClr>
              <a:buSzPts val="13000"/>
              <a:buNone/>
              <a:defRPr sz="13000">
                <a:solidFill>
                  <a:schemeClr val="accent5"/>
                </a:solidFill>
              </a:defRPr>
            </a:lvl5pPr>
            <a:lvl6pPr lvl="5" algn="ctr">
              <a:spcBef>
                <a:spcPts val="0"/>
              </a:spcBef>
              <a:spcAft>
                <a:spcPts val="0"/>
              </a:spcAft>
              <a:buClr>
                <a:schemeClr val="accent5"/>
              </a:buClr>
              <a:buSzPts val="13000"/>
              <a:buNone/>
              <a:defRPr sz="13000">
                <a:solidFill>
                  <a:schemeClr val="accent5"/>
                </a:solidFill>
              </a:defRPr>
            </a:lvl6pPr>
            <a:lvl7pPr lvl="6" algn="ctr">
              <a:spcBef>
                <a:spcPts val="0"/>
              </a:spcBef>
              <a:spcAft>
                <a:spcPts val="0"/>
              </a:spcAft>
              <a:buClr>
                <a:schemeClr val="accent5"/>
              </a:buClr>
              <a:buSzPts val="13000"/>
              <a:buNone/>
              <a:defRPr sz="13000">
                <a:solidFill>
                  <a:schemeClr val="accent5"/>
                </a:solidFill>
              </a:defRPr>
            </a:lvl7pPr>
            <a:lvl8pPr lvl="7" algn="ctr">
              <a:spcBef>
                <a:spcPts val="0"/>
              </a:spcBef>
              <a:spcAft>
                <a:spcPts val="0"/>
              </a:spcAft>
              <a:buClr>
                <a:schemeClr val="accent5"/>
              </a:buClr>
              <a:buSzPts val="13000"/>
              <a:buNone/>
              <a:defRPr sz="13000">
                <a:solidFill>
                  <a:schemeClr val="accent5"/>
                </a:solidFill>
              </a:defRPr>
            </a:lvl8pPr>
            <a:lvl9pPr lvl="8" algn="ctr">
              <a:spcBef>
                <a:spcPts val="0"/>
              </a:spcBef>
              <a:spcAft>
                <a:spcPts val="0"/>
              </a:spcAft>
              <a:buClr>
                <a:schemeClr val="accent5"/>
              </a:buClr>
              <a:buSzPts val="13000"/>
              <a:buNone/>
              <a:defRPr sz="13000">
                <a:solidFill>
                  <a:schemeClr val="accent5"/>
                </a:solidFill>
              </a:defRPr>
            </a:lvl9pPr>
          </a:lstStyle>
          <a:p>
            <a:r>
              <a:t>xx%</a:t>
            </a:r>
          </a:p>
        </p:txBody>
      </p:sp>
      <p:sp>
        <p:nvSpPr>
          <p:cNvPr id="55" name="Google Shape;55;p11"/>
          <p:cNvSpPr txBox="1"/>
          <p:nvPr>
            <p:ph idx="1" type="body"/>
          </p:nvPr>
        </p:nvSpPr>
        <p:spPr>
          <a:xfrm>
            <a:off x="387900" y="2919450"/>
            <a:ext cx="83682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6" name="Google Shape;56;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7" name="Shape 57"/>
        <p:cNvGrpSpPr/>
        <p:nvPr/>
      </p:nvGrpSpPr>
      <p:grpSpPr>
        <a:xfrm>
          <a:off x="0" y="0"/>
          <a:ext cx="0" cy="0"/>
          <a:chOff x="0" y="0"/>
          <a:chExt cx="0" cy="0"/>
        </a:xfrm>
      </p:grpSpPr>
      <p:sp>
        <p:nvSpPr>
          <p:cNvPr id="58" name="Google Shape;58;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cxnSp>
        <p:nvCxnSpPr>
          <p:cNvPr id="17" name="Google Shape;17;p3"/>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18" name="Google Shape;18;p3"/>
          <p:cNvSpPr txBox="1"/>
          <p:nvPr>
            <p:ph type="title"/>
          </p:nvPr>
        </p:nvSpPr>
        <p:spPr>
          <a:xfrm>
            <a:off x="480750" y="1764950"/>
            <a:ext cx="8222100" cy="9075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cxnSp>
        <p:nvCxnSpPr>
          <p:cNvPr id="21" name="Google Shape;21;p4"/>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22" name="Google Shape;22;p4"/>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3" name="Google Shape;23;p4"/>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4" name="Google Shape;24;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cxnSp>
        <p:nvCxnSpPr>
          <p:cNvPr id="26" name="Google Shape;26;p5"/>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27" name="Google Shape;27;p5"/>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8" name="Google Shape;28;p5"/>
          <p:cNvSpPr txBox="1"/>
          <p:nvPr>
            <p:ph idx="1" type="body"/>
          </p:nvPr>
        </p:nvSpPr>
        <p:spPr>
          <a:xfrm>
            <a:off x="387900" y="1489825"/>
            <a:ext cx="3999900" cy="3078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 name="Google Shape;29;p5"/>
          <p:cNvSpPr txBox="1"/>
          <p:nvPr>
            <p:ph idx="2" type="body"/>
          </p:nvPr>
        </p:nvSpPr>
        <p:spPr>
          <a:xfrm>
            <a:off x="4756200" y="1489825"/>
            <a:ext cx="3999900" cy="3078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0" name="Google Shape;30;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6"/>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3" name="Google Shape;33;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4" name="Shape 34"/>
        <p:cNvGrpSpPr/>
        <p:nvPr/>
      </p:nvGrpSpPr>
      <p:grpSpPr>
        <a:xfrm>
          <a:off x="0" y="0"/>
          <a:ext cx="0" cy="0"/>
          <a:chOff x="0" y="0"/>
          <a:chExt cx="0" cy="0"/>
        </a:xfrm>
      </p:grpSpPr>
      <p:cxnSp>
        <p:nvCxnSpPr>
          <p:cNvPr id="35" name="Google Shape;35;p7"/>
          <p:cNvCxnSpPr/>
          <p:nvPr/>
        </p:nvCxnSpPr>
        <p:spPr>
          <a:xfrm>
            <a:off x="489218" y="1412277"/>
            <a:ext cx="331500" cy="0"/>
          </a:xfrm>
          <a:prstGeom prst="straightConnector1">
            <a:avLst/>
          </a:prstGeom>
          <a:noFill/>
          <a:ln cap="flat" cmpd="sng" w="38100">
            <a:solidFill>
              <a:schemeClr val="accent4"/>
            </a:solidFill>
            <a:prstDash val="solid"/>
            <a:round/>
            <a:headEnd len="sm" w="sm" type="none"/>
            <a:tailEnd len="sm" w="sm" type="none"/>
          </a:ln>
        </p:spPr>
      </p:cxnSp>
      <p:sp>
        <p:nvSpPr>
          <p:cNvPr id="36" name="Google Shape;36;p7"/>
          <p:cNvSpPr txBox="1"/>
          <p:nvPr>
            <p:ph type="title"/>
          </p:nvPr>
        </p:nvSpPr>
        <p:spPr>
          <a:xfrm>
            <a:off x="3879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7" name="Google Shape;37;p7"/>
          <p:cNvSpPr txBox="1"/>
          <p:nvPr>
            <p:ph idx="1" type="body"/>
          </p:nvPr>
        </p:nvSpPr>
        <p:spPr>
          <a:xfrm>
            <a:off x="387900" y="1594025"/>
            <a:ext cx="2808000" cy="26811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8" name="Google Shape;38;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9" name="Shape 39"/>
        <p:cNvGrpSpPr/>
        <p:nvPr/>
      </p:nvGrpSpPr>
      <p:grpSpPr>
        <a:xfrm>
          <a:off x="0" y="0"/>
          <a:ext cx="0" cy="0"/>
          <a:chOff x="0" y="0"/>
          <a:chExt cx="0" cy="0"/>
        </a:xfrm>
      </p:grpSpPr>
      <p:sp>
        <p:nvSpPr>
          <p:cNvPr id="40" name="Google Shape;40;p8"/>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1" name="Google Shape;41;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2" name="Shape 42"/>
        <p:cNvGrpSpPr/>
        <p:nvPr/>
      </p:nvGrpSpPr>
      <p:grpSpPr>
        <a:xfrm>
          <a:off x="0" y="0"/>
          <a:ext cx="0" cy="0"/>
          <a:chOff x="0" y="0"/>
          <a:chExt cx="0" cy="0"/>
        </a:xfrm>
      </p:grpSpPr>
      <p:sp>
        <p:nvSpPr>
          <p:cNvPr id="43" name="Google Shape;43;p9"/>
          <p:cNvSpPr/>
          <p:nvPr/>
        </p:nvSpPr>
        <p:spPr>
          <a:xfrm>
            <a:off x="4572000" y="-7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 name="Google Shape;44;p9"/>
          <p:cNvCxnSpPr/>
          <p:nvPr/>
        </p:nvCxnSpPr>
        <p:spPr>
          <a:xfrm>
            <a:off x="5029675" y="4495503"/>
            <a:ext cx="540900" cy="0"/>
          </a:xfrm>
          <a:prstGeom prst="straightConnector1">
            <a:avLst/>
          </a:prstGeom>
          <a:noFill/>
          <a:ln cap="flat" cmpd="sng" w="38100">
            <a:solidFill>
              <a:schemeClr val="accent5"/>
            </a:solidFill>
            <a:prstDash val="solid"/>
            <a:round/>
            <a:headEnd len="sm" w="sm" type="none"/>
            <a:tailEnd len="sm" w="sm" type="none"/>
          </a:ln>
        </p:spPr>
      </p:cxnSp>
      <p:sp>
        <p:nvSpPr>
          <p:cNvPr id="45" name="Google Shape;45;p9"/>
          <p:cNvSpPr txBox="1"/>
          <p:nvPr>
            <p:ph type="title"/>
          </p:nvPr>
        </p:nvSpPr>
        <p:spPr>
          <a:xfrm>
            <a:off x="265500" y="1209075"/>
            <a:ext cx="4045200" cy="1506300"/>
          </a:xfrm>
          <a:prstGeom prst="rect">
            <a:avLst/>
          </a:prstGeom>
        </p:spPr>
        <p:txBody>
          <a:bodyPr anchorCtr="0" anchor="b" bIns="91425" lIns="91425" spcFirstLastPara="1" rIns="91425" wrap="square" tIns="91425">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46" name="Google Shape;46;p9"/>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p:txBody>
      </p:sp>
      <p:sp>
        <p:nvSpPr>
          <p:cNvPr id="47" name="Google Shape;47;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8" name="Google Shape;48;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9" name="Shape 49"/>
        <p:cNvGrpSpPr/>
        <p:nvPr/>
      </p:nvGrpSpPr>
      <p:grpSpPr>
        <a:xfrm>
          <a:off x="0" y="0"/>
          <a:ext cx="0" cy="0"/>
          <a:chOff x="0" y="0"/>
          <a:chExt cx="0" cy="0"/>
        </a:xfrm>
      </p:grpSpPr>
      <p:sp>
        <p:nvSpPr>
          <p:cNvPr id="50" name="Google Shape;50;p10"/>
          <p:cNvSpPr txBox="1"/>
          <p:nvPr>
            <p:ph idx="1" type="body"/>
          </p:nvPr>
        </p:nvSpPr>
        <p:spPr>
          <a:xfrm>
            <a:off x="319500" y="42337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p:txBody>
      </p:sp>
      <p:sp>
        <p:nvSpPr>
          <p:cNvPr id="51" name="Google Shape;51;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rina">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rmAutofit/>
          </a:bodyPr>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p:txBody>
      </p:sp>
      <p:sp>
        <p:nvSpPr>
          <p:cNvPr id="7" name="Google Shape;7;p1"/>
          <p:cNvSpPr txBox="1"/>
          <p:nvPr>
            <p:ph idx="1" type="body"/>
          </p:nvPr>
        </p:nvSpPr>
        <p:spPr>
          <a:xfrm>
            <a:off x="387900" y="1489824"/>
            <a:ext cx="8368200" cy="30789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indent="-317500" lvl="1" marL="9144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1.jpg"/><Relationship Id="rId4" Type="http://schemas.openxmlformats.org/officeDocument/2006/relationships/image" Target="../media/image10.jpg"/><Relationship Id="rId10" Type="http://schemas.openxmlformats.org/officeDocument/2006/relationships/image" Target="../media/image23.jpg"/><Relationship Id="rId9" Type="http://schemas.openxmlformats.org/officeDocument/2006/relationships/image" Target="../media/image22.jpg"/><Relationship Id="rId5" Type="http://schemas.openxmlformats.org/officeDocument/2006/relationships/image" Target="../media/image13.jpg"/><Relationship Id="rId6" Type="http://schemas.openxmlformats.org/officeDocument/2006/relationships/image" Target="../media/image9.jpg"/><Relationship Id="rId7" Type="http://schemas.openxmlformats.org/officeDocument/2006/relationships/image" Target="../media/image8.jpg"/><Relationship Id="rId8" Type="http://schemas.openxmlformats.org/officeDocument/2006/relationships/image" Target="../media/image1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27.png"/><Relationship Id="rId6"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25.png"/><Relationship Id="rId4" Type="http://schemas.openxmlformats.org/officeDocument/2006/relationships/image" Target="../media/image24.png"/><Relationship Id="rId5"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mailto:szou@quincyma.gov" TargetMode="External"/><Relationship Id="rId4" Type="http://schemas.openxmlformats.org/officeDocument/2006/relationships/hyperlink" Target="mailto:jberry@quincyma.gov"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1.png"/><Relationship Id="rId5"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21.jpg"/><Relationship Id="rId5" Type="http://schemas.openxmlformats.org/officeDocument/2006/relationships/image" Target="../media/image2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3"/>
          <p:cNvSpPr/>
          <p:nvPr/>
        </p:nvSpPr>
        <p:spPr>
          <a:xfrm>
            <a:off x="4202525" y="2631875"/>
            <a:ext cx="707400" cy="353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3"/>
          <p:cNvSpPr txBox="1"/>
          <p:nvPr>
            <p:ph type="ctrTitle"/>
          </p:nvPr>
        </p:nvSpPr>
        <p:spPr>
          <a:xfrm>
            <a:off x="1680300" y="1867800"/>
            <a:ext cx="5783400" cy="14574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latin typeface="Gill Sans"/>
                <a:ea typeface="Gill Sans"/>
                <a:cs typeface="Gill Sans"/>
                <a:sym typeface="Gill Sans"/>
              </a:rPr>
              <a:t>City of Quincy</a:t>
            </a:r>
            <a:endParaRPr>
              <a:latin typeface="Gill Sans"/>
              <a:ea typeface="Gill Sans"/>
              <a:cs typeface="Gill Sans"/>
              <a:sym typeface="Gill Sans"/>
            </a:endParaRPr>
          </a:p>
          <a:p>
            <a:pPr indent="0" lvl="0" marL="0" rtl="0" algn="ctr">
              <a:spcBef>
                <a:spcPts val="0"/>
              </a:spcBef>
              <a:spcAft>
                <a:spcPts val="0"/>
              </a:spcAft>
              <a:buNone/>
            </a:pPr>
            <a:r>
              <a:rPr lang="en" sz="2400">
                <a:solidFill>
                  <a:schemeClr val="accent5"/>
                </a:solidFill>
                <a:latin typeface="Gill Sans"/>
                <a:ea typeface="Gill Sans"/>
                <a:cs typeface="Gill Sans"/>
                <a:sym typeface="Gill Sans"/>
              </a:rPr>
              <a:t>Dept. of </a:t>
            </a:r>
            <a:r>
              <a:rPr lang="en" sz="2400">
                <a:solidFill>
                  <a:schemeClr val="accent5"/>
                </a:solidFill>
                <a:latin typeface="Gill Sans"/>
                <a:ea typeface="Gill Sans"/>
                <a:cs typeface="Gill Sans"/>
                <a:sym typeface="Gill Sans"/>
              </a:rPr>
              <a:t>Planning and Community Development </a:t>
            </a:r>
            <a:r>
              <a:rPr lang="en" sz="3300">
                <a:latin typeface="Gill Sans"/>
                <a:ea typeface="Gill Sans"/>
                <a:cs typeface="Gill Sans"/>
                <a:sym typeface="Gill Sans"/>
              </a:rPr>
              <a:t>Office of Healthy Homes</a:t>
            </a:r>
            <a:endParaRPr sz="3300">
              <a:latin typeface="Gill Sans"/>
              <a:ea typeface="Gill Sans"/>
              <a:cs typeface="Gill Sans"/>
              <a:sym typeface="Gill Sans"/>
            </a:endParaRPr>
          </a:p>
          <a:p>
            <a:pPr indent="0" lvl="0" marL="0" rtl="0" algn="ctr">
              <a:spcBef>
                <a:spcPts val="0"/>
              </a:spcBef>
              <a:spcAft>
                <a:spcPts val="0"/>
              </a:spcAft>
              <a:buNone/>
            </a:pPr>
            <a:r>
              <a:t/>
            </a:r>
            <a:endParaRPr sz="3300">
              <a:latin typeface="Gill Sans"/>
              <a:ea typeface="Gill Sans"/>
              <a:cs typeface="Gill Sans"/>
              <a:sym typeface="Gill Sans"/>
            </a:endParaRPr>
          </a:p>
          <a:p>
            <a:pPr indent="0" lvl="0" marL="0" rtl="0" algn="ctr">
              <a:spcBef>
                <a:spcPts val="0"/>
              </a:spcBef>
              <a:spcAft>
                <a:spcPts val="0"/>
              </a:spcAft>
              <a:buNone/>
            </a:pPr>
            <a:r>
              <a:rPr lang="en" sz="2400">
                <a:solidFill>
                  <a:schemeClr val="accent5"/>
                </a:solidFill>
                <a:latin typeface="Gill Sans"/>
                <a:ea typeface="Gill Sans"/>
                <a:cs typeface="Gill Sans"/>
                <a:sym typeface="Gill Sans"/>
              </a:rPr>
              <a:t>Single Family Rehab Programs </a:t>
            </a:r>
            <a:endParaRPr>
              <a:latin typeface="Gill Sans"/>
              <a:ea typeface="Gill Sans"/>
              <a:cs typeface="Gill Sans"/>
              <a:sym typeface="Gill Sans"/>
            </a:endParaRPr>
          </a:p>
        </p:txBody>
      </p:sp>
      <p:sp>
        <p:nvSpPr>
          <p:cNvPr id="65" name="Google Shape;65;p13"/>
          <p:cNvSpPr txBox="1"/>
          <p:nvPr>
            <p:ph idx="1" type="subTitle"/>
          </p:nvPr>
        </p:nvSpPr>
        <p:spPr>
          <a:xfrm>
            <a:off x="1680300" y="3318750"/>
            <a:ext cx="5783400" cy="1092600"/>
          </a:xfrm>
          <a:prstGeom prst="rect">
            <a:avLst/>
          </a:prstGeom>
        </p:spPr>
        <p:txBody>
          <a:bodyPr anchorCtr="0" anchor="t" bIns="91425" lIns="91425" spcFirstLastPara="1" rIns="91425" wrap="square" tIns="91425">
            <a:normAutofit/>
          </a:bodyPr>
          <a:lstStyle/>
          <a:p>
            <a:pPr indent="0" lvl="0" marL="0" rtl="0" algn="l">
              <a:lnSpc>
                <a:spcPct val="80000"/>
              </a:lnSpc>
              <a:spcBef>
                <a:spcPts val="0"/>
              </a:spcBef>
              <a:spcAft>
                <a:spcPts val="0"/>
              </a:spcAft>
              <a:buNone/>
            </a:pPr>
            <a:r>
              <a:t/>
            </a:r>
            <a:endParaRPr sz="1900">
              <a:latin typeface="Gill Sans"/>
              <a:ea typeface="Gill Sans"/>
              <a:cs typeface="Gill Sans"/>
              <a:sym typeface="Gill Sans"/>
            </a:endParaRPr>
          </a:p>
          <a:p>
            <a:pPr indent="0" lvl="0" marL="0" rtl="0" algn="ctr">
              <a:lnSpc>
                <a:spcPct val="80000"/>
              </a:lnSpc>
              <a:spcBef>
                <a:spcPts val="0"/>
              </a:spcBef>
              <a:spcAft>
                <a:spcPts val="0"/>
              </a:spcAft>
              <a:buNone/>
            </a:pPr>
            <a:r>
              <a:rPr lang="en" sz="1900">
                <a:solidFill>
                  <a:schemeClr val="dk1"/>
                </a:solidFill>
                <a:latin typeface="Gill Sans"/>
                <a:ea typeface="Gill Sans"/>
                <a:cs typeface="Gill Sans"/>
                <a:sym typeface="Gill Sans"/>
              </a:rPr>
              <a:t>Sherry Zou, Housing Programs Manager</a:t>
            </a:r>
            <a:endParaRPr sz="1900">
              <a:solidFill>
                <a:schemeClr val="dk1"/>
              </a:solidFill>
              <a:latin typeface="Gill Sans"/>
              <a:ea typeface="Gill Sans"/>
              <a:cs typeface="Gill Sans"/>
              <a:sym typeface="Gill Sans"/>
            </a:endParaRPr>
          </a:p>
          <a:p>
            <a:pPr indent="0" lvl="0" marL="0" rtl="0" algn="ctr">
              <a:lnSpc>
                <a:spcPct val="80000"/>
              </a:lnSpc>
              <a:spcBef>
                <a:spcPts val="0"/>
              </a:spcBef>
              <a:spcAft>
                <a:spcPts val="0"/>
              </a:spcAft>
              <a:buNone/>
            </a:pPr>
            <a:r>
              <a:rPr lang="en" sz="1900">
                <a:solidFill>
                  <a:schemeClr val="dk1"/>
                </a:solidFill>
                <a:latin typeface="Gill Sans"/>
                <a:ea typeface="Gill Sans"/>
                <a:cs typeface="Gill Sans"/>
                <a:sym typeface="Gill Sans"/>
              </a:rPr>
              <a:t>Jane Berry, Lead Program Manager</a:t>
            </a:r>
            <a:endParaRPr sz="1900">
              <a:solidFill>
                <a:schemeClr val="dk1"/>
              </a:solidFill>
              <a:latin typeface="Gill Sans"/>
              <a:ea typeface="Gill Sans"/>
              <a:cs typeface="Gill Sans"/>
              <a:sym typeface="Gill Sans"/>
            </a:endParaRPr>
          </a:p>
        </p:txBody>
      </p:sp>
      <p:pic>
        <p:nvPicPr>
          <p:cNvPr id="66" name="Google Shape;66;p13"/>
          <p:cNvPicPr preferRelativeResize="0"/>
          <p:nvPr/>
        </p:nvPicPr>
        <p:blipFill>
          <a:blip r:embed="rId3">
            <a:alphaModFix/>
          </a:blip>
          <a:stretch>
            <a:fillRect/>
          </a:stretch>
        </p:blipFill>
        <p:spPr>
          <a:xfrm>
            <a:off x="7422125" y="255649"/>
            <a:ext cx="1197550" cy="1092500"/>
          </a:xfrm>
          <a:prstGeom prst="rect">
            <a:avLst/>
          </a:prstGeom>
          <a:noFill/>
          <a:ln>
            <a:noFill/>
          </a:ln>
        </p:spPr>
      </p:pic>
      <p:pic>
        <p:nvPicPr>
          <p:cNvPr id="67" name="Google Shape;67;p13"/>
          <p:cNvPicPr preferRelativeResize="0"/>
          <p:nvPr/>
        </p:nvPicPr>
        <p:blipFill>
          <a:blip r:embed="rId4">
            <a:alphaModFix/>
          </a:blip>
          <a:stretch>
            <a:fillRect/>
          </a:stretch>
        </p:blipFill>
        <p:spPr>
          <a:xfrm>
            <a:off x="657450" y="3455050"/>
            <a:ext cx="991649" cy="991649"/>
          </a:xfrm>
          <a:prstGeom prst="rect">
            <a:avLst/>
          </a:prstGeom>
          <a:noFill/>
          <a:ln>
            <a:noFill/>
          </a:ln>
        </p:spPr>
      </p:pic>
      <p:sp>
        <p:nvSpPr>
          <p:cNvPr id="68" name="Google Shape;68;p13"/>
          <p:cNvSpPr txBox="1"/>
          <p:nvPr/>
        </p:nvSpPr>
        <p:spPr>
          <a:xfrm>
            <a:off x="6409500" y="4446700"/>
            <a:ext cx="1444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accent5"/>
                </a:solidFill>
                <a:latin typeface="Gill Sans"/>
                <a:ea typeface="Gill Sans"/>
                <a:cs typeface="Gill Sans"/>
                <a:sym typeface="Gill Sans"/>
              </a:rPr>
              <a:t>January 27, 2023</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2"/>
          <p:cNvSpPr txBox="1"/>
          <p:nvPr>
            <p:ph idx="4294967295"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600"/>
              <a:t>Education and Outreach</a:t>
            </a:r>
            <a:endParaRPr sz="3600"/>
          </a:p>
        </p:txBody>
      </p:sp>
      <p:grpSp>
        <p:nvGrpSpPr>
          <p:cNvPr id="149" name="Google Shape;149;p22"/>
          <p:cNvGrpSpPr/>
          <p:nvPr/>
        </p:nvGrpSpPr>
        <p:grpSpPr>
          <a:xfrm>
            <a:off x="431825" y="1342525"/>
            <a:ext cx="2683300" cy="3302700"/>
            <a:chOff x="431825" y="1342525"/>
            <a:chExt cx="2683300" cy="3302700"/>
          </a:xfrm>
        </p:grpSpPr>
        <p:sp>
          <p:nvSpPr>
            <p:cNvPr id="150" name="Google Shape;150;p22"/>
            <p:cNvSpPr/>
            <p:nvPr/>
          </p:nvSpPr>
          <p:spPr>
            <a:xfrm>
              <a:off x="431825" y="1342525"/>
              <a:ext cx="2683200" cy="3302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2"/>
            <p:cNvSpPr txBox="1"/>
            <p:nvPr/>
          </p:nvSpPr>
          <p:spPr>
            <a:xfrm>
              <a:off x="431925" y="1342525"/>
              <a:ext cx="2683200" cy="823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2" name="Google Shape;152;p22"/>
          <p:cNvSpPr txBox="1"/>
          <p:nvPr>
            <p:ph idx="4294967295" type="body"/>
          </p:nvPr>
        </p:nvSpPr>
        <p:spPr>
          <a:xfrm>
            <a:off x="431825" y="1342525"/>
            <a:ext cx="2683200" cy="823200"/>
          </a:xfrm>
          <a:prstGeom prst="rect">
            <a:avLst/>
          </a:prstGeom>
        </p:spPr>
        <p:txBody>
          <a:bodyPr anchorCtr="0" anchor="ctr" bIns="91425" lIns="91425" spcFirstLastPara="1" rIns="91425" wrap="square" tIns="91425">
            <a:normAutofit/>
          </a:bodyPr>
          <a:lstStyle/>
          <a:p>
            <a:pPr indent="0" lvl="0" marL="0" rtl="0" algn="ctr">
              <a:lnSpc>
                <a:spcPct val="100000"/>
              </a:lnSpc>
              <a:spcBef>
                <a:spcPts val="0"/>
              </a:spcBef>
              <a:spcAft>
                <a:spcPts val="0"/>
              </a:spcAft>
              <a:buNone/>
            </a:pPr>
            <a:r>
              <a:rPr lang="en">
                <a:solidFill>
                  <a:schemeClr val="lt1"/>
                </a:solidFill>
              </a:rPr>
              <a:t>Information Sessions</a:t>
            </a:r>
            <a:endParaRPr>
              <a:solidFill>
                <a:schemeClr val="lt1"/>
              </a:solidFill>
            </a:endParaRPr>
          </a:p>
        </p:txBody>
      </p:sp>
      <p:sp>
        <p:nvSpPr>
          <p:cNvPr id="153" name="Google Shape;153;p22"/>
          <p:cNvSpPr txBox="1"/>
          <p:nvPr>
            <p:ph idx="4294967295" type="body"/>
          </p:nvPr>
        </p:nvSpPr>
        <p:spPr>
          <a:xfrm>
            <a:off x="508125" y="2268950"/>
            <a:ext cx="2530800" cy="28188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SzPts val="1400"/>
              <a:buChar char="●"/>
            </a:pPr>
            <a:r>
              <a:rPr lang="en" sz="1400"/>
              <a:t>Quincy Public Schools</a:t>
            </a:r>
            <a:endParaRPr sz="1400"/>
          </a:p>
          <a:p>
            <a:pPr indent="-317500" lvl="0" marL="457200" rtl="0" algn="l">
              <a:spcBef>
                <a:spcPts val="0"/>
              </a:spcBef>
              <a:spcAft>
                <a:spcPts val="0"/>
              </a:spcAft>
              <a:buSzPts val="1400"/>
              <a:buChar char="●"/>
            </a:pPr>
            <a:r>
              <a:rPr lang="en" sz="1400"/>
              <a:t>Thomas Crane Public Library</a:t>
            </a:r>
            <a:endParaRPr sz="1400"/>
          </a:p>
          <a:p>
            <a:pPr indent="-317500" lvl="0" marL="457200" rtl="0" algn="l">
              <a:spcBef>
                <a:spcPts val="0"/>
              </a:spcBef>
              <a:spcAft>
                <a:spcPts val="0"/>
              </a:spcAft>
              <a:buSzPts val="1400"/>
              <a:buChar char="●"/>
            </a:pPr>
            <a:r>
              <a:rPr lang="en" sz="1400"/>
              <a:t>South Shore YMCA</a:t>
            </a:r>
            <a:endParaRPr sz="1400"/>
          </a:p>
          <a:p>
            <a:pPr indent="-317500" lvl="0" marL="457200" rtl="0" algn="l">
              <a:spcBef>
                <a:spcPts val="0"/>
              </a:spcBef>
              <a:spcAft>
                <a:spcPts val="0"/>
              </a:spcAft>
              <a:buSzPts val="1400"/>
              <a:buChar char="●"/>
            </a:pPr>
            <a:r>
              <a:rPr lang="en" sz="1400"/>
              <a:t>Quincy Braintree Family Network</a:t>
            </a:r>
            <a:endParaRPr sz="1400"/>
          </a:p>
          <a:p>
            <a:pPr indent="-317500" lvl="0" marL="457200" rtl="0" algn="l">
              <a:spcBef>
                <a:spcPts val="0"/>
              </a:spcBef>
              <a:spcAft>
                <a:spcPts val="0"/>
              </a:spcAft>
              <a:buSzPts val="1400"/>
              <a:buChar char="●"/>
            </a:pPr>
            <a:r>
              <a:rPr lang="en" sz="1400"/>
              <a:t>BCNC</a:t>
            </a:r>
            <a:endParaRPr sz="1400"/>
          </a:p>
          <a:p>
            <a:pPr indent="-317500" lvl="0" marL="457200" rtl="0" algn="l">
              <a:spcBef>
                <a:spcPts val="0"/>
              </a:spcBef>
              <a:spcAft>
                <a:spcPts val="0"/>
              </a:spcAft>
              <a:buSzPts val="1400"/>
              <a:buChar char="●"/>
            </a:pPr>
            <a:r>
              <a:rPr lang="en" sz="1400"/>
              <a:t>New Star Community Art School </a:t>
            </a:r>
            <a:endParaRPr sz="1400"/>
          </a:p>
          <a:p>
            <a:pPr indent="0" lvl="0" marL="0" rtl="0" algn="l">
              <a:spcBef>
                <a:spcPts val="1200"/>
              </a:spcBef>
              <a:spcAft>
                <a:spcPts val="1200"/>
              </a:spcAft>
              <a:buNone/>
            </a:pPr>
            <a:r>
              <a:t/>
            </a:r>
            <a:endParaRPr sz="1400"/>
          </a:p>
        </p:txBody>
      </p:sp>
      <p:grpSp>
        <p:nvGrpSpPr>
          <p:cNvPr id="154" name="Google Shape;154;p22"/>
          <p:cNvGrpSpPr/>
          <p:nvPr/>
        </p:nvGrpSpPr>
        <p:grpSpPr>
          <a:xfrm>
            <a:off x="3221800" y="1342525"/>
            <a:ext cx="2673004" cy="3302700"/>
            <a:chOff x="3221800" y="1342525"/>
            <a:chExt cx="2673004" cy="3302700"/>
          </a:xfrm>
        </p:grpSpPr>
        <p:sp>
          <p:nvSpPr>
            <p:cNvPr id="155" name="Google Shape;155;p22"/>
            <p:cNvSpPr/>
            <p:nvPr/>
          </p:nvSpPr>
          <p:spPr>
            <a:xfrm>
              <a:off x="3221803" y="1342525"/>
              <a:ext cx="2673000" cy="3302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2"/>
            <p:cNvSpPr txBox="1"/>
            <p:nvPr/>
          </p:nvSpPr>
          <p:spPr>
            <a:xfrm>
              <a:off x="3221800" y="1342525"/>
              <a:ext cx="2673000" cy="823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7" name="Google Shape;157;p22"/>
          <p:cNvSpPr txBox="1"/>
          <p:nvPr>
            <p:ph idx="4294967295" type="body"/>
          </p:nvPr>
        </p:nvSpPr>
        <p:spPr>
          <a:xfrm>
            <a:off x="3221800" y="1342525"/>
            <a:ext cx="2673000" cy="823200"/>
          </a:xfrm>
          <a:prstGeom prst="rect">
            <a:avLst/>
          </a:prstGeom>
        </p:spPr>
        <p:txBody>
          <a:bodyPr anchorCtr="0" anchor="ctr" bIns="91425" lIns="91425" spcFirstLastPara="1" rIns="91425" wrap="square" tIns="91425">
            <a:normAutofit/>
          </a:bodyPr>
          <a:lstStyle/>
          <a:p>
            <a:pPr indent="0" lvl="0" marL="0" rtl="0" algn="ctr">
              <a:lnSpc>
                <a:spcPct val="100000"/>
              </a:lnSpc>
              <a:spcBef>
                <a:spcPts val="0"/>
              </a:spcBef>
              <a:spcAft>
                <a:spcPts val="0"/>
              </a:spcAft>
              <a:buNone/>
            </a:pPr>
            <a:r>
              <a:rPr lang="en">
                <a:solidFill>
                  <a:schemeClr val="lt1"/>
                </a:solidFill>
              </a:rPr>
              <a:t>Media Advertising</a:t>
            </a:r>
            <a:endParaRPr>
              <a:solidFill>
                <a:schemeClr val="lt1"/>
              </a:solidFill>
            </a:endParaRPr>
          </a:p>
        </p:txBody>
      </p:sp>
      <p:sp>
        <p:nvSpPr>
          <p:cNvPr id="158" name="Google Shape;158;p22"/>
          <p:cNvSpPr txBox="1"/>
          <p:nvPr>
            <p:ph idx="4294967295" type="body"/>
          </p:nvPr>
        </p:nvSpPr>
        <p:spPr>
          <a:xfrm>
            <a:off x="3294700" y="2268950"/>
            <a:ext cx="2530800" cy="2376300"/>
          </a:xfrm>
          <a:prstGeom prst="rect">
            <a:avLst/>
          </a:prstGeom>
        </p:spPr>
        <p:txBody>
          <a:bodyPr anchorCtr="0" anchor="t" bIns="91425" lIns="91425" spcFirstLastPara="1" rIns="91425" wrap="square" tIns="91425">
            <a:normAutofit fontScale="92500" lnSpcReduction="10000"/>
          </a:bodyPr>
          <a:lstStyle/>
          <a:p>
            <a:pPr indent="-310832" lvl="0" marL="457200" rtl="0" algn="l">
              <a:spcBef>
                <a:spcPts val="0"/>
              </a:spcBef>
              <a:spcAft>
                <a:spcPts val="0"/>
              </a:spcAft>
              <a:buSzPct val="100000"/>
              <a:buChar char="●"/>
            </a:pPr>
            <a:r>
              <a:rPr lang="en" sz="1400"/>
              <a:t>QATV</a:t>
            </a:r>
            <a:endParaRPr sz="1400"/>
          </a:p>
          <a:p>
            <a:pPr indent="-310832" lvl="0" marL="457200" rtl="0" algn="l">
              <a:spcBef>
                <a:spcPts val="0"/>
              </a:spcBef>
              <a:spcAft>
                <a:spcPts val="0"/>
              </a:spcAft>
              <a:buSzPct val="100000"/>
              <a:buChar char="●"/>
            </a:pPr>
            <a:r>
              <a:rPr lang="en" sz="1400"/>
              <a:t>Quincy Public Schools Newsletter</a:t>
            </a:r>
            <a:endParaRPr sz="1400"/>
          </a:p>
          <a:p>
            <a:pPr indent="-310832" lvl="0" marL="457200" rtl="0" algn="l">
              <a:spcBef>
                <a:spcPts val="0"/>
              </a:spcBef>
              <a:spcAft>
                <a:spcPts val="0"/>
              </a:spcAft>
              <a:buSzPct val="100000"/>
              <a:buChar char="●"/>
            </a:pPr>
            <a:r>
              <a:rPr lang="en" sz="1400"/>
              <a:t>Mailing Blast</a:t>
            </a:r>
            <a:endParaRPr sz="1400"/>
          </a:p>
          <a:p>
            <a:pPr indent="-310832" lvl="0" marL="457200" rtl="0" algn="l">
              <a:spcBef>
                <a:spcPts val="0"/>
              </a:spcBef>
              <a:spcAft>
                <a:spcPts val="0"/>
              </a:spcAft>
              <a:buSzPct val="100000"/>
              <a:buChar char="●"/>
            </a:pPr>
            <a:r>
              <a:rPr lang="en" sz="1400"/>
              <a:t>Thomas Crane Public Library Newsletter</a:t>
            </a:r>
            <a:endParaRPr sz="1400"/>
          </a:p>
          <a:p>
            <a:pPr indent="-310832" lvl="0" marL="457200" rtl="0" algn="l">
              <a:spcBef>
                <a:spcPts val="0"/>
              </a:spcBef>
              <a:spcAft>
                <a:spcPts val="0"/>
              </a:spcAft>
              <a:buSzPct val="100000"/>
              <a:buChar char="●"/>
            </a:pPr>
            <a:r>
              <a:rPr lang="en" sz="1400"/>
              <a:t>Community Handouts - Law Firms, Dance Studios, Credit Unions, Martial Arts Studios, etc.</a:t>
            </a:r>
            <a:endParaRPr sz="1400"/>
          </a:p>
        </p:txBody>
      </p:sp>
      <p:grpSp>
        <p:nvGrpSpPr>
          <p:cNvPr id="159" name="Google Shape;159;p22"/>
          <p:cNvGrpSpPr/>
          <p:nvPr/>
        </p:nvGrpSpPr>
        <p:grpSpPr>
          <a:xfrm>
            <a:off x="6007125" y="1342525"/>
            <a:ext cx="2673000" cy="3302700"/>
            <a:chOff x="6007125" y="1342525"/>
            <a:chExt cx="2673000" cy="3302700"/>
          </a:xfrm>
        </p:grpSpPr>
        <p:sp>
          <p:nvSpPr>
            <p:cNvPr id="160" name="Google Shape;160;p22"/>
            <p:cNvSpPr/>
            <p:nvPr/>
          </p:nvSpPr>
          <p:spPr>
            <a:xfrm>
              <a:off x="6007125" y="1342525"/>
              <a:ext cx="2673000" cy="3302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2"/>
            <p:cNvSpPr txBox="1"/>
            <p:nvPr/>
          </p:nvSpPr>
          <p:spPr>
            <a:xfrm>
              <a:off x="6007125" y="1342525"/>
              <a:ext cx="2673000" cy="823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2" name="Google Shape;162;p22"/>
          <p:cNvSpPr txBox="1"/>
          <p:nvPr>
            <p:ph idx="4294967295" type="body"/>
          </p:nvPr>
        </p:nvSpPr>
        <p:spPr>
          <a:xfrm>
            <a:off x="6007125" y="1342525"/>
            <a:ext cx="2598000" cy="823200"/>
          </a:xfrm>
          <a:prstGeom prst="rect">
            <a:avLst/>
          </a:prstGeom>
        </p:spPr>
        <p:txBody>
          <a:bodyPr anchorCtr="0" anchor="ctr" bIns="91425" lIns="91425" spcFirstLastPara="1" rIns="91425" wrap="square" tIns="91425">
            <a:normAutofit/>
          </a:bodyPr>
          <a:lstStyle/>
          <a:p>
            <a:pPr indent="0" lvl="0" marL="0" rtl="0" algn="ctr">
              <a:lnSpc>
                <a:spcPct val="100000"/>
              </a:lnSpc>
              <a:spcBef>
                <a:spcPts val="0"/>
              </a:spcBef>
              <a:spcAft>
                <a:spcPts val="0"/>
              </a:spcAft>
              <a:buNone/>
            </a:pPr>
            <a:r>
              <a:rPr lang="en">
                <a:solidFill>
                  <a:schemeClr val="lt1"/>
                </a:solidFill>
              </a:rPr>
              <a:t>Community Events</a:t>
            </a:r>
            <a:endParaRPr>
              <a:solidFill>
                <a:schemeClr val="lt1"/>
              </a:solidFill>
            </a:endParaRPr>
          </a:p>
        </p:txBody>
      </p:sp>
      <p:sp>
        <p:nvSpPr>
          <p:cNvPr id="163" name="Google Shape;163;p22"/>
          <p:cNvSpPr txBox="1"/>
          <p:nvPr>
            <p:ph idx="4294967295" type="body"/>
          </p:nvPr>
        </p:nvSpPr>
        <p:spPr>
          <a:xfrm>
            <a:off x="6077675" y="2268950"/>
            <a:ext cx="2530800" cy="23763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SzPts val="1400"/>
              <a:buChar char="●"/>
            </a:pPr>
            <a:r>
              <a:rPr lang="en" sz="1400"/>
              <a:t>Manet Ribbon Cutting</a:t>
            </a:r>
            <a:endParaRPr sz="1400"/>
          </a:p>
          <a:p>
            <a:pPr indent="-317500" lvl="0" marL="457200" rtl="0" algn="l">
              <a:spcBef>
                <a:spcPts val="0"/>
              </a:spcBef>
              <a:spcAft>
                <a:spcPts val="0"/>
              </a:spcAft>
              <a:buSzPts val="1400"/>
              <a:buChar char="●"/>
            </a:pPr>
            <a:r>
              <a:rPr lang="en" sz="1400"/>
              <a:t>Supermarket Tabling</a:t>
            </a:r>
            <a:endParaRPr sz="1400"/>
          </a:p>
          <a:p>
            <a:pPr indent="-317500" lvl="0" marL="457200" rtl="0" algn="l">
              <a:spcBef>
                <a:spcPts val="0"/>
              </a:spcBef>
              <a:spcAft>
                <a:spcPts val="0"/>
              </a:spcAft>
              <a:buSzPts val="1400"/>
              <a:buChar char="●"/>
            </a:pPr>
            <a:r>
              <a:rPr lang="en" sz="1400"/>
              <a:t>South Shore Support Services</a:t>
            </a:r>
            <a:endParaRPr sz="1400"/>
          </a:p>
          <a:p>
            <a:pPr indent="-317500" lvl="0" marL="457200" rtl="0" algn="l">
              <a:spcBef>
                <a:spcPts val="0"/>
              </a:spcBef>
              <a:spcAft>
                <a:spcPts val="0"/>
              </a:spcAft>
              <a:buSzPts val="1400"/>
              <a:buChar char="●"/>
            </a:pPr>
            <a:r>
              <a:rPr lang="en" sz="1400"/>
              <a:t>YMCA Family Fun Day</a:t>
            </a:r>
            <a:endParaRPr sz="1400"/>
          </a:p>
          <a:p>
            <a:pPr indent="-317500" lvl="0" marL="457200" rtl="0" algn="l">
              <a:spcBef>
                <a:spcPts val="0"/>
              </a:spcBef>
              <a:spcAft>
                <a:spcPts val="0"/>
              </a:spcAft>
              <a:buSzPts val="1400"/>
              <a:buChar char="●"/>
            </a:pPr>
            <a:r>
              <a:rPr lang="en" sz="1400"/>
              <a:t>QARI Lunar Festival</a:t>
            </a:r>
            <a:endParaRPr sz="1400"/>
          </a:p>
          <a:p>
            <a:pPr indent="-317500" lvl="0" marL="457200" rtl="0" algn="l">
              <a:spcBef>
                <a:spcPts val="0"/>
              </a:spcBef>
              <a:spcAft>
                <a:spcPts val="0"/>
              </a:spcAft>
              <a:buSzPts val="1400"/>
              <a:buChar char="●"/>
            </a:pPr>
            <a:r>
              <a:rPr lang="en" sz="1400"/>
              <a:t>Farmers Market Tabling next season</a:t>
            </a:r>
            <a:endParaRPr sz="1400"/>
          </a:p>
        </p:txBody>
      </p:sp>
      <p:cxnSp>
        <p:nvCxnSpPr>
          <p:cNvPr id="164" name="Google Shape;164;p22"/>
          <p:cNvCxnSpPr/>
          <p:nvPr/>
        </p:nvCxnSpPr>
        <p:spPr>
          <a:xfrm flipH="1" rot="10800000">
            <a:off x="435300" y="1130025"/>
            <a:ext cx="4491300" cy="11700"/>
          </a:xfrm>
          <a:prstGeom prst="straightConnector1">
            <a:avLst/>
          </a:prstGeom>
          <a:noFill/>
          <a:ln cap="flat" cmpd="sng" w="38100">
            <a:solidFill>
              <a:schemeClr val="accent5"/>
            </a:solidFill>
            <a:prstDash val="solid"/>
            <a:round/>
            <a:headEnd len="med" w="med" type="none"/>
            <a:tailEnd len="med" w="med"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id="169" name="Google Shape;169;p23"/>
          <p:cNvPicPr preferRelativeResize="0"/>
          <p:nvPr/>
        </p:nvPicPr>
        <p:blipFill rotWithShape="1">
          <a:blip r:embed="rId3">
            <a:alphaModFix/>
          </a:blip>
          <a:srcRect b="0" l="7493" r="0" t="0"/>
          <a:stretch/>
        </p:blipFill>
        <p:spPr>
          <a:xfrm>
            <a:off x="6840263" y="280925"/>
            <a:ext cx="1965960" cy="1965960"/>
          </a:xfrm>
          <a:prstGeom prst="rect">
            <a:avLst/>
          </a:prstGeom>
          <a:noFill/>
          <a:ln>
            <a:noFill/>
          </a:ln>
        </p:spPr>
      </p:pic>
      <p:pic>
        <p:nvPicPr>
          <p:cNvPr id="170" name="Google Shape;170;p23"/>
          <p:cNvPicPr preferRelativeResize="0"/>
          <p:nvPr/>
        </p:nvPicPr>
        <p:blipFill rotWithShape="1">
          <a:blip r:embed="rId4">
            <a:alphaModFix/>
          </a:blip>
          <a:srcRect b="1793" l="0" r="0" t="24411"/>
          <a:stretch/>
        </p:blipFill>
        <p:spPr>
          <a:xfrm>
            <a:off x="2535225" y="280925"/>
            <a:ext cx="1965960" cy="1965960"/>
          </a:xfrm>
          <a:prstGeom prst="rect">
            <a:avLst/>
          </a:prstGeom>
          <a:noFill/>
          <a:ln>
            <a:noFill/>
          </a:ln>
        </p:spPr>
      </p:pic>
      <p:pic>
        <p:nvPicPr>
          <p:cNvPr id="171" name="Google Shape;171;p23"/>
          <p:cNvPicPr preferRelativeResize="0"/>
          <p:nvPr/>
        </p:nvPicPr>
        <p:blipFill>
          <a:blip r:embed="rId5">
            <a:alphaModFix/>
          </a:blip>
          <a:stretch>
            <a:fillRect/>
          </a:stretch>
        </p:blipFill>
        <p:spPr>
          <a:xfrm>
            <a:off x="4501177" y="280925"/>
            <a:ext cx="1965960" cy="1965960"/>
          </a:xfrm>
          <a:prstGeom prst="rect">
            <a:avLst/>
          </a:prstGeom>
          <a:noFill/>
          <a:ln>
            <a:noFill/>
          </a:ln>
        </p:spPr>
      </p:pic>
      <p:pic>
        <p:nvPicPr>
          <p:cNvPr id="172" name="Google Shape;172;p23"/>
          <p:cNvPicPr preferRelativeResize="0"/>
          <p:nvPr/>
        </p:nvPicPr>
        <p:blipFill rotWithShape="1">
          <a:blip r:embed="rId6">
            <a:alphaModFix/>
          </a:blip>
          <a:srcRect b="5411" l="5405" r="5396" t="1443"/>
          <a:stretch/>
        </p:blipFill>
        <p:spPr>
          <a:xfrm>
            <a:off x="4597513" y="2665200"/>
            <a:ext cx="1179576" cy="1965960"/>
          </a:xfrm>
          <a:prstGeom prst="rect">
            <a:avLst/>
          </a:prstGeom>
          <a:noFill/>
          <a:ln>
            <a:noFill/>
          </a:ln>
        </p:spPr>
      </p:pic>
      <p:pic>
        <p:nvPicPr>
          <p:cNvPr id="173" name="Google Shape;173;p23"/>
          <p:cNvPicPr preferRelativeResize="0"/>
          <p:nvPr/>
        </p:nvPicPr>
        <p:blipFill rotWithShape="1">
          <a:blip r:embed="rId7">
            <a:alphaModFix/>
          </a:blip>
          <a:srcRect b="9836" l="2042" r="2042" t="0"/>
          <a:stretch/>
        </p:blipFill>
        <p:spPr>
          <a:xfrm>
            <a:off x="3297513" y="2665200"/>
            <a:ext cx="1179576" cy="1965960"/>
          </a:xfrm>
          <a:prstGeom prst="rect">
            <a:avLst/>
          </a:prstGeom>
          <a:noFill/>
          <a:ln>
            <a:noFill/>
          </a:ln>
        </p:spPr>
      </p:pic>
      <p:pic>
        <p:nvPicPr>
          <p:cNvPr id="174" name="Google Shape;174;p23"/>
          <p:cNvPicPr preferRelativeResize="0"/>
          <p:nvPr/>
        </p:nvPicPr>
        <p:blipFill rotWithShape="1">
          <a:blip r:embed="rId8">
            <a:alphaModFix/>
          </a:blip>
          <a:srcRect b="0" l="6520" r="19879" t="0"/>
          <a:stretch/>
        </p:blipFill>
        <p:spPr>
          <a:xfrm>
            <a:off x="268401" y="280926"/>
            <a:ext cx="1965960" cy="1965960"/>
          </a:xfrm>
          <a:prstGeom prst="rect">
            <a:avLst/>
          </a:prstGeom>
          <a:noFill/>
          <a:ln>
            <a:noFill/>
          </a:ln>
        </p:spPr>
      </p:pic>
      <p:pic>
        <p:nvPicPr>
          <p:cNvPr id="175" name="Google Shape;175;p23"/>
          <p:cNvPicPr preferRelativeResize="0"/>
          <p:nvPr/>
        </p:nvPicPr>
        <p:blipFill>
          <a:blip r:embed="rId9">
            <a:alphaModFix/>
          </a:blip>
          <a:stretch>
            <a:fillRect/>
          </a:stretch>
        </p:blipFill>
        <p:spPr>
          <a:xfrm>
            <a:off x="268400" y="2665200"/>
            <a:ext cx="2621251" cy="1965949"/>
          </a:xfrm>
          <a:prstGeom prst="rect">
            <a:avLst/>
          </a:prstGeom>
          <a:noFill/>
          <a:ln>
            <a:noFill/>
          </a:ln>
        </p:spPr>
      </p:pic>
      <p:pic>
        <p:nvPicPr>
          <p:cNvPr id="176" name="Google Shape;176;p23"/>
          <p:cNvPicPr preferRelativeResize="0"/>
          <p:nvPr/>
        </p:nvPicPr>
        <p:blipFill>
          <a:blip r:embed="rId10">
            <a:alphaModFix/>
          </a:blip>
          <a:stretch>
            <a:fillRect/>
          </a:stretch>
        </p:blipFill>
        <p:spPr>
          <a:xfrm>
            <a:off x="6184975" y="2665200"/>
            <a:ext cx="2621251" cy="196593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4"/>
          <p:cNvSpPr/>
          <p:nvPr/>
        </p:nvSpPr>
        <p:spPr>
          <a:xfrm>
            <a:off x="451975" y="1166100"/>
            <a:ext cx="560400" cy="153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82" name="Google Shape;182;p24"/>
          <p:cNvCxnSpPr/>
          <p:nvPr/>
        </p:nvCxnSpPr>
        <p:spPr>
          <a:xfrm flipH="1" rot="10800000">
            <a:off x="435300" y="1139025"/>
            <a:ext cx="1517400" cy="2700"/>
          </a:xfrm>
          <a:prstGeom prst="straightConnector1">
            <a:avLst/>
          </a:prstGeom>
          <a:noFill/>
          <a:ln cap="flat" cmpd="sng" w="38100">
            <a:solidFill>
              <a:schemeClr val="accent5"/>
            </a:solidFill>
            <a:prstDash val="solid"/>
            <a:round/>
            <a:headEnd len="med" w="med" type="none"/>
            <a:tailEnd len="med" w="med" type="none"/>
          </a:ln>
        </p:spPr>
      </p:cxnSp>
      <p:pic>
        <p:nvPicPr>
          <p:cNvPr id="183" name="Google Shape;183;p24"/>
          <p:cNvPicPr preferRelativeResize="0"/>
          <p:nvPr/>
        </p:nvPicPr>
        <p:blipFill>
          <a:blip r:embed="rId3">
            <a:alphaModFix/>
          </a:blip>
          <a:stretch>
            <a:fillRect/>
          </a:stretch>
        </p:blipFill>
        <p:spPr>
          <a:xfrm>
            <a:off x="262775" y="462681"/>
            <a:ext cx="3258525" cy="4218145"/>
          </a:xfrm>
          <a:prstGeom prst="rect">
            <a:avLst/>
          </a:prstGeom>
          <a:noFill/>
          <a:ln>
            <a:noFill/>
          </a:ln>
        </p:spPr>
      </p:pic>
      <p:pic>
        <p:nvPicPr>
          <p:cNvPr id="184" name="Google Shape;184;p24"/>
          <p:cNvPicPr preferRelativeResize="0"/>
          <p:nvPr/>
        </p:nvPicPr>
        <p:blipFill>
          <a:blip r:embed="rId4">
            <a:alphaModFix/>
          </a:blip>
          <a:stretch>
            <a:fillRect/>
          </a:stretch>
        </p:blipFill>
        <p:spPr>
          <a:xfrm>
            <a:off x="2033725" y="462676"/>
            <a:ext cx="3258525" cy="4218135"/>
          </a:xfrm>
          <a:prstGeom prst="rect">
            <a:avLst/>
          </a:prstGeom>
          <a:noFill/>
          <a:ln>
            <a:noFill/>
          </a:ln>
        </p:spPr>
      </p:pic>
      <p:pic>
        <p:nvPicPr>
          <p:cNvPr id="185" name="Google Shape;185;p24"/>
          <p:cNvPicPr preferRelativeResize="0"/>
          <p:nvPr/>
        </p:nvPicPr>
        <p:blipFill>
          <a:blip r:embed="rId5">
            <a:alphaModFix/>
          </a:blip>
          <a:stretch>
            <a:fillRect/>
          </a:stretch>
        </p:blipFill>
        <p:spPr>
          <a:xfrm>
            <a:off x="3799025" y="462677"/>
            <a:ext cx="3258525" cy="4218160"/>
          </a:xfrm>
          <a:prstGeom prst="rect">
            <a:avLst/>
          </a:prstGeom>
          <a:noFill/>
          <a:ln>
            <a:noFill/>
          </a:ln>
        </p:spPr>
      </p:pic>
      <p:pic>
        <p:nvPicPr>
          <p:cNvPr id="186" name="Google Shape;186;p24"/>
          <p:cNvPicPr preferRelativeResize="0"/>
          <p:nvPr/>
        </p:nvPicPr>
        <p:blipFill>
          <a:blip r:embed="rId6">
            <a:alphaModFix/>
          </a:blip>
          <a:stretch>
            <a:fillRect/>
          </a:stretch>
        </p:blipFill>
        <p:spPr>
          <a:xfrm>
            <a:off x="5518400" y="462675"/>
            <a:ext cx="3258525" cy="42181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5"/>
          <p:cNvSpPr/>
          <p:nvPr/>
        </p:nvSpPr>
        <p:spPr>
          <a:xfrm>
            <a:off x="451975" y="1166100"/>
            <a:ext cx="560400" cy="153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92" name="Google Shape;192;p25"/>
          <p:cNvCxnSpPr/>
          <p:nvPr/>
        </p:nvCxnSpPr>
        <p:spPr>
          <a:xfrm flipH="1" rot="10800000">
            <a:off x="435300" y="1139025"/>
            <a:ext cx="1517400" cy="2700"/>
          </a:xfrm>
          <a:prstGeom prst="straightConnector1">
            <a:avLst/>
          </a:prstGeom>
          <a:noFill/>
          <a:ln cap="flat" cmpd="sng" w="38100">
            <a:solidFill>
              <a:schemeClr val="accent5"/>
            </a:solidFill>
            <a:prstDash val="solid"/>
            <a:round/>
            <a:headEnd len="med" w="med" type="none"/>
            <a:tailEnd len="med" w="med" type="none"/>
          </a:ln>
        </p:spPr>
      </p:cxnSp>
      <p:pic>
        <p:nvPicPr>
          <p:cNvPr id="193" name="Google Shape;193;p25"/>
          <p:cNvPicPr preferRelativeResize="0"/>
          <p:nvPr/>
        </p:nvPicPr>
        <p:blipFill>
          <a:blip r:embed="rId3">
            <a:alphaModFix/>
          </a:blip>
          <a:stretch>
            <a:fillRect/>
          </a:stretch>
        </p:blipFill>
        <p:spPr>
          <a:xfrm>
            <a:off x="360625" y="509675"/>
            <a:ext cx="3185898" cy="4124150"/>
          </a:xfrm>
          <a:prstGeom prst="rect">
            <a:avLst/>
          </a:prstGeom>
          <a:noFill/>
          <a:ln>
            <a:noFill/>
          </a:ln>
        </p:spPr>
      </p:pic>
      <p:pic>
        <p:nvPicPr>
          <p:cNvPr id="194" name="Google Shape;194;p25"/>
          <p:cNvPicPr preferRelativeResize="0"/>
          <p:nvPr/>
        </p:nvPicPr>
        <p:blipFill>
          <a:blip r:embed="rId4">
            <a:alphaModFix/>
          </a:blip>
          <a:stretch>
            <a:fillRect/>
          </a:stretch>
        </p:blipFill>
        <p:spPr>
          <a:xfrm>
            <a:off x="3829850" y="430175"/>
            <a:ext cx="3286770" cy="2539026"/>
          </a:xfrm>
          <a:prstGeom prst="rect">
            <a:avLst/>
          </a:prstGeom>
          <a:noFill/>
          <a:ln>
            <a:noFill/>
          </a:ln>
        </p:spPr>
      </p:pic>
      <p:pic>
        <p:nvPicPr>
          <p:cNvPr id="195" name="Google Shape;195;p25"/>
          <p:cNvPicPr preferRelativeResize="0"/>
          <p:nvPr/>
        </p:nvPicPr>
        <p:blipFill>
          <a:blip r:embed="rId5">
            <a:alphaModFix/>
          </a:blip>
          <a:stretch>
            <a:fillRect/>
          </a:stretch>
        </p:blipFill>
        <p:spPr>
          <a:xfrm>
            <a:off x="5485125" y="2036800"/>
            <a:ext cx="3286775" cy="253905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26"/>
          <p:cNvSpPr txBox="1"/>
          <p:nvPr>
            <p:ph idx="4294967295"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600"/>
              <a:t>Looking to the Future: </a:t>
            </a:r>
            <a:endParaRPr sz="3600"/>
          </a:p>
        </p:txBody>
      </p:sp>
      <p:grpSp>
        <p:nvGrpSpPr>
          <p:cNvPr id="201" name="Google Shape;201;p26"/>
          <p:cNvGrpSpPr/>
          <p:nvPr/>
        </p:nvGrpSpPr>
        <p:grpSpPr>
          <a:xfrm>
            <a:off x="431825" y="1342525"/>
            <a:ext cx="2683300" cy="3302700"/>
            <a:chOff x="431825" y="1342525"/>
            <a:chExt cx="2683300" cy="3302700"/>
          </a:xfrm>
        </p:grpSpPr>
        <p:sp>
          <p:nvSpPr>
            <p:cNvPr id="202" name="Google Shape;202;p26"/>
            <p:cNvSpPr/>
            <p:nvPr/>
          </p:nvSpPr>
          <p:spPr>
            <a:xfrm>
              <a:off x="431825" y="1342525"/>
              <a:ext cx="2683200" cy="3302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6"/>
            <p:cNvSpPr txBox="1"/>
            <p:nvPr/>
          </p:nvSpPr>
          <p:spPr>
            <a:xfrm>
              <a:off x="431925" y="1342525"/>
              <a:ext cx="2683200" cy="823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4" name="Google Shape;204;p26"/>
          <p:cNvSpPr txBox="1"/>
          <p:nvPr>
            <p:ph idx="4294967295" type="body"/>
          </p:nvPr>
        </p:nvSpPr>
        <p:spPr>
          <a:xfrm>
            <a:off x="431825" y="1342525"/>
            <a:ext cx="2683200" cy="823200"/>
          </a:xfrm>
          <a:prstGeom prst="rect">
            <a:avLst/>
          </a:prstGeom>
        </p:spPr>
        <p:txBody>
          <a:bodyPr anchorCtr="0" anchor="ctr" bIns="91425" lIns="91425" spcFirstLastPara="1" rIns="91425" wrap="square" tIns="91425">
            <a:normAutofit/>
          </a:bodyPr>
          <a:lstStyle/>
          <a:p>
            <a:pPr indent="0" lvl="0" marL="0" rtl="0" algn="ctr">
              <a:lnSpc>
                <a:spcPct val="100000"/>
              </a:lnSpc>
              <a:spcBef>
                <a:spcPts val="0"/>
              </a:spcBef>
              <a:spcAft>
                <a:spcPts val="0"/>
              </a:spcAft>
              <a:buNone/>
            </a:pPr>
            <a:r>
              <a:rPr lang="en">
                <a:solidFill>
                  <a:schemeClr val="lt1"/>
                </a:solidFill>
              </a:rPr>
              <a:t>High Impact Practices</a:t>
            </a:r>
            <a:endParaRPr>
              <a:solidFill>
                <a:schemeClr val="lt1"/>
              </a:solidFill>
            </a:endParaRPr>
          </a:p>
        </p:txBody>
      </p:sp>
      <p:sp>
        <p:nvSpPr>
          <p:cNvPr id="205" name="Google Shape;205;p26"/>
          <p:cNvSpPr txBox="1"/>
          <p:nvPr>
            <p:ph idx="4294967295" type="body"/>
          </p:nvPr>
        </p:nvSpPr>
        <p:spPr>
          <a:xfrm>
            <a:off x="508125" y="2268950"/>
            <a:ext cx="2530800" cy="23763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SzPts val="1400"/>
              <a:buChar char="●"/>
            </a:pPr>
            <a:r>
              <a:rPr lang="en" sz="1400"/>
              <a:t>Community Events, particularly with 500-1,000 families</a:t>
            </a:r>
            <a:endParaRPr sz="1400"/>
          </a:p>
          <a:p>
            <a:pPr indent="-317500" lvl="0" marL="457200" rtl="0" algn="l">
              <a:spcBef>
                <a:spcPts val="0"/>
              </a:spcBef>
              <a:spcAft>
                <a:spcPts val="0"/>
              </a:spcAft>
              <a:buSzPts val="1400"/>
              <a:buChar char="●"/>
            </a:pPr>
            <a:r>
              <a:rPr lang="en" sz="1400"/>
              <a:t>Partnering with those in the community: </a:t>
            </a:r>
            <a:r>
              <a:rPr lang="en" sz="1400"/>
              <a:t>QARI, BCNC, QCAP, Manet, etc.</a:t>
            </a:r>
            <a:endParaRPr sz="1400"/>
          </a:p>
          <a:p>
            <a:pPr indent="-317500" lvl="0" marL="457200" rtl="0" algn="l">
              <a:spcBef>
                <a:spcPts val="0"/>
              </a:spcBef>
              <a:spcAft>
                <a:spcPts val="0"/>
              </a:spcAft>
              <a:buSzPts val="1400"/>
              <a:buChar char="●"/>
            </a:pPr>
            <a:r>
              <a:rPr lang="en" sz="1400"/>
              <a:t>Marketing</a:t>
            </a:r>
            <a:endParaRPr sz="1400"/>
          </a:p>
        </p:txBody>
      </p:sp>
      <p:grpSp>
        <p:nvGrpSpPr>
          <p:cNvPr id="206" name="Google Shape;206;p26"/>
          <p:cNvGrpSpPr/>
          <p:nvPr/>
        </p:nvGrpSpPr>
        <p:grpSpPr>
          <a:xfrm>
            <a:off x="3221800" y="1342525"/>
            <a:ext cx="2673004" cy="3302700"/>
            <a:chOff x="3221800" y="1342525"/>
            <a:chExt cx="2673004" cy="3302700"/>
          </a:xfrm>
        </p:grpSpPr>
        <p:sp>
          <p:nvSpPr>
            <p:cNvPr id="207" name="Google Shape;207;p26"/>
            <p:cNvSpPr/>
            <p:nvPr/>
          </p:nvSpPr>
          <p:spPr>
            <a:xfrm>
              <a:off x="3221803" y="1342525"/>
              <a:ext cx="2673000" cy="3302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6"/>
            <p:cNvSpPr txBox="1"/>
            <p:nvPr/>
          </p:nvSpPr>
          <p:spPr>
            <a:xfrm>
              <a:off x="3221800" y="1342525"/>
              <a:ext cx="2673000" cy="823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9" name="Google Shape;209;p26"/>
          <p:cNvSpPr txBox="1"/>
          <p:nvPr>
            <p:ph idx="4294967295" type="body"/>
          </p:nvPr>
        </p:nvSpPr>
        <p:spPr>
          <a:xfrm>
            <a:off x="3221800" y="1342525"/>
            <a:ext cx="2673000" cy="823200"/>
          </a:xfrm>
          <a:prstGeom prst="rect">
            <a:avLst/>
          </a:prstGeom>
        </p:spPr>
        <p:txBody>
          <a:bodyPr anchorCtr="0" anchor="ctr" bIns="91425" lIns="91425" spcFirstLastPara="1" rIns="91425" wrap="square" tIns="91425">
            <a:normAutofit/>
          </a:bodyPr>
          <a:lstStyle/>
          <a:p>
            <a:pPr indent="0" lvl="0" marL="0" rtl="0" algn="ctr">
              <a:lnSpc>
                <a:spcPct val="100000"/>
              </a:lnSpc>
              <a:spcBef>
                <a:spcPts val="0"/>
              </a:spcBef>
              <a:spcAft>
                <a:spcPts val="0"/>
              </a:spcAft>
              <a:buNone/>
            </a:pPr>
            <a:r>
              <a:rPr lang="en">
                <a:solidFill>
                  <a:schemeClr val="lt1"/>
                </a:solidFill>
              </a:rPr>
              <a:t>Successes</a:t>
            </a:r>
            <a:endParaRPr>
              <a:solidFill>
                <a:schemeClr val="lt1"/>
              </a:solidFill>
            </a:endParaRPr>
          </a:p>
        </p:txBody>
      </p:sp>
      <p:sp>
        <p:nvSpPr>
          <p:cNvPr id="210" name="Google Shape;210;p26"/>
          <p:cNvSpPr txBox="1"/>
          <p:nvPr>
            <p:ph idx="4294967295" type="body"/>
          </p:nvPr>
        </p:nvSpPr>
        <p:spPr>
          <a:xfrm>
            <a:off x="3294700" y="2268950"/>
            <a:ext cx="2530800" cy="23763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SzPts val="1400"/>
              <a:buChar char="●"/>
            </a:pPr>
            <a:r>
              <a:rPr lang="en" sz="1400"/>
              <a:t>Using funding sources to their fullest potential</a:t>
            </a:r>
            <a:endParaRPr sz="1400"/>
          </a:p>
          <a:p>
            <a:pPr indent="-317500" lvl="0" marL="457200" rtl="0" algn="l">
              <a:spcBef>
                <a:spcPts val="0"/>
              </a:spcBef>
              <a:spcAft>
                <a:spcPts val="0"/>
              </a:spcAft>
              <a:buSzPts val="1400"/>
              <a:buChar char="●"/>
            </a:pPr>
            <a:r>
              <a:rPr lang="en" sz="1400"/>
              <a:t>40 total rehabs in 2022, a 20% increase from 202, 2021 was a 15% increase from 2020</a:t>
            </a:r>
            <a:endParaRPr sz="1400"/>
          </a:p>
          <a:p>
            <a:pPr indent="-317500" lvl="0" marL="457200" rtl="0" algn="l">
              <a:spcBef>
                <a:spcPts val="0"/>
              </a:spcBef>
              <a:spcAft>
                <a:spcPts val="0"/>
              </a:spcAft>
              <a:buSzPts val="1400"/>
              <a:buChar char="●"/>
            </a:pPr>
            <a:r>
              <a:rPr lang="en" sz="1400"/>
              <a:t>Accessibility throughout our community</a:t>
            </a:r>
            <a:endParaRPr sz="1400"/>
          </a:p>
        </p:txBody>
      </p:sp>
      <p:grpSp>
        <p:nvGrpSpPr>
          <p:cNvPr id="211" name="Google Shape;211;p26"/>
          <p:cNvGrpSpPr/>
          <p:nvPr/>
        </p:nvGrpSpPr>
        <p:grpSpPr>
          <a:xfrm>
            <a:off x="6007125" y="1342525"/>
            <a:ext cx="2673000" cy="3302700"/>
            <a:chOff x="6007125" y="1342525"/>
            <a:chExt cx="2673000" cy="3302700"/>
          </a:xfrm>
        </p:grpSpPr>
        <p:sp>
          <p:nvSpPr>
            <p:cNvPr id="212" name="Google Shape;212;p26"/>
            <p:cNvSpPr/>
            <p:nvPr/>
          </p:nvSpPr>
          <p:spPr>
            <a:xfrm>
              <a:off x="6007125" y="1342525"/>
              <a:ext cx="2673000" cy="3302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26"/>
            <p:cNvSpPr txBox="1"/>
            <p:nvPr/>
          </p:nvSpPr>
          <p:spPr>
            <a:xfrm>
              <a:off x="6007125" y="1342525"/>
              <a:ext cx="2673000" cy="823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4" name="Google Shape;214;p26"/>
          <p:cNvSpPr txBox="1"/>
          <p:nvPr>
            <p:ph idx="4294967295" type="body"/>
          </p:nvPr>
        </p:nvSpPr>
        <p:spPr>
          <a:xfrm>
            <a:off x="6007125" y="1342525"/>
            <a:ext cx="2598000" cy="823200"/>
          </a:xfrm>
          <a:prstGeom prst="rect">
            <a:avLst/>
          </a:prstGeom>
        </p:spPr>
        <p:txBody>
          <a:bodyPr anchorCtr="0" anchor="ctr" bIns="91425" lIns="91425" spcFirstLastPara="1" rIns="91425" wrap="square" tIns="91425">
            <a:normAutofit/>
          </a:bodyPr>
          <a:lstStyle/>
          <a:p>
            <a:pPr indent="0" lvl="0" marL="0" rtl="0" algn="ctr">
              <a:lnSpc>
                <a:spcPct val="100000"/>
              </a:lnSpc>
              <a:spcBef>
                <a:spcPts val="0"/>
              </a:spcBef>
              <a:spcAft>
                <a:spcPts val="0"/>
              </a:spcAft>
              <a:buNone/>
            </a:pPr>
            <a:r>
              <a:rPr lang="en">
                <a:solidFill>
                  <a:schemeClr val="lt1"/>
                </a:solidFill>
              </a:rPr>
              <a:t>Goals</a:t>
            </a:r>
            <a:endParaRPr>
              <a:solidFill>
                <a:schemeClr val="lt1"/>
              </a:solidFill>
            </a:endParaRPr>
          </a:p>
        </p:txBody>
      </p:sp>
      <p:sp>
        <p:nvSpPr>
          <p:cNvPr id="215" name="Google Shape;215;p26"/>
          <p:cNvSpPr txBox="1"/>
          <p:nvPr>
            <p:ph idx="4294967295" type="body"/>
          </p:nvPr>
        </p:nvSpPr>
        <p:spPr>
          <a:xfrm>
            <a:off x="6077675" y="2268950"/>
            <a:ext cx="2530800" cy="23763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SzPts val="1400"/>
              <a:buChar char="●"/>
            </a:pPr>
            <a:r>
              <a:rPr lang="en" sz="1400"/>
              <a:t>New Grant Opportunities: Older Adults Home Modification Grant</a:t>
            </a:r>
            <a:endParaRPr sz="1400"/>
          </a:p>
          <a:p>
            <a:pPr indent="-317500" lvl="0" marL="457200" rtl="0" algn="l">
              <a:spcBef>
                <a:spcPts val="0"/>
              </a:spcBef>
              <a:spcAft>
                <a:spcPts val="0"/>
              </a:spcAft>
              <a:buSzPts val="1400"/>
              <a:buChar char="●"/>
            </a:pPr>
            <a:r>
              <a:rPr lang="en" sz="1400"/>
              <a:t>More Contractors</a:t>
            </a:r>
            <a:endParaRPr sz="1400"/>
          </a:p>
          <a:p>
            <a:pPr indent="-317500" lvl="0" marL="457200" rtl="0" algn="l">
              <a:spcBef>
                <a:spcPts val="0"/>
              </a:spcBef>
              <a:spcAft>
                <a:spcPts val="0"/>
              </a:spcAft>
              <a:buSzPts val="1400"/>
              <a:buChar char="●"/>
            </a:pPr>
            <a:r>
              <a:rPr lang="en" sz="1400"/>
              <a:t>Additional Partnerships </a:t>
            </a:r>
            <a:endParaRPr sz="1400"/>
          </a:p>
          <a:p>
            <a:pPr indent="-317500" lvl="0" marL="457200" rtl="0" algn="l">
              <a:spcBef>
                <a:spcPts val="0"/>
              </a:spcBef>
              <a:spcAft>
                <a:spcPts val="0"/>
              </a:spcAft>
              <a:buSzPts val="1400"/>
              <a:buChar char="●"/>
            </a:pPr>
            <a:r>
              <a:rPr lang="en" sz="1400"/>
              <a:t>Continuous community education</a:t>
            </a:r>
            <a:endParaRPr sz="1400"/>
          </a:p>
        </p:txBody>
      </p:sp>
      <p:cxnSp>
        <p:nvCxnSpPr>
          <p:cNvPr id="216" name="Google Shape;216;p26"/>
          <p:cNvCxnSpPr>
            <a:endCxn id="200" idx="2"/>
          </p:cNvCxnSpPr>
          <p:nvPr/>
        </p:nvCxnSpPr>
        <p:spPr>
          <a:xfrm>
            <a:off x="435300" y="1141725"/>
            <a:ext cx="4136700" cy="2400"/>
          </a:xfrm>
          <a:prstGeom prst="straightConnector1">
            <a:avLst/>
          </a:prstGeom>
          <a:noFill/>
          <a:ln cap="flat" cmpd="sng" w="38100">
            <a:solidFill>
              <a:schemeClr val="accent5"/>
            </a:solidFill>
            <a:prstDash val="solid"/>
            <a:round/>
            <a:headEnd len="med" w="med" type="none"/>
            <a:tailEnd len="med" w="med"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27"/>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600"/>
              <a:t>Questions?</a:t>
            </a:r>
            <a:endParaRPr sz="3600"/>
          </a:p>
        </p:txBody>
      </p:sp>
      <p:sp>
        <p:nvSpPr>
          <p:cNvPr id="222" name="Google Shape;222;p27"/>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Sherry Zou, </a:t>
            </a:r>
            <a:r>
              <a:rPr lang="en" u="sng">
                <a:solidFill>
                  <a:schemeClr val="hlink"/>
                </a:solidFill>
                <a:hlinkClick r:id="rId3"/>
              </a:rPr>
              <a:t>szou@quincyma.gov</a:t>
            </a:r>
            <a:r>
              <a:rPr lang="en"/>
              <a:t> | 617-745-7168</a:t>
            </a:r>
            <a:endParaRPr/>
          </a:p>
          <a:p>
            <a:pPr indent="0" lvl="0" marL="0" rtl="0" algn="l">
              <a:spcBef>
                <a:spcPts val="1200"/>
              </a:spcBef>
              <a:spcAft>
                <a:spcPts val="0"/>
              </a:spcAft>
              <a:buNone/>
            </a:pPr>
            <a:r>
              <a:rPr lang="en"/>
              <a:t>Jane Berry, </a:t>
            </a:r>
            <a:r>
              <a:rPr lang="en" u="sng">
                <a:solidFill>
                  <a:schemeClr val="hlink"/>
                </a:solidFill>
                <a:hlinkClick r:id="rId4"/>
              </a:rPr>
              <a:t>jberry@quincyma.gov</a:t>
            </a:r>
            <a:r>
              <a:rPr lang="en"/>
              <a:t> | 617-376-1054</a:t>
            </a:r>
            <a:endParaRPr/>
          </a:p>
          <a:p>
            <a:pPr indent="0" lvl="0" marL="0" rtl="0" algn="l">
              <a:spcBef>
                <a:spcPts val="1200"/>
              </a:spcBef>
              <a:spcAft>
                <a:spcPts val="0"/>
              </a:spcAft>
              <a:buNone/>
            </a:pPr>
            <a:r>
              <a:t/>
            </a:r>
            <a:endParaRPr/>
          </a:p>
          <a:p>
            <a:pPr indent="0" lvl="0" marL="0" rtl="0" algn="ctr">
              <a:spcBef>
                <a:spcPts val="1200"/>
              </a:spcBef>
              <a:spcAft>
                <a:spcPts val="1200"/>
              </a:spcAft>
              <a:buNone/>
            </a:pPr>
            <a:r>
              <a:rPr lang="en" sz="2400">
                <a:solidFill>
                  <a:schemeClr val="accent5"/>
                </a:solidFill>
              </a:rPr>
              <a:t>www.OfficeOfHealthyHomes.org</a:t>
            </a:r>
            <a:endParaRPr sz="2400">
              <a:solidFill>
                <a:schemeClr val="accent5"/>
              </a:solidFill>
            </a:endParaRPr>
          </a:p>
        </p:txBody>
      </p:sp>
      <p:sp>
        <p:nvSpPr>
          <p:cNvPr id="223" name="Google Shape;223;p27"/>
          <p:cNvSpPr/>
          <p:nvPr/>
        </p:nvSpPr>
        <p:spPr>
          <a:xfrm>
            <a:off x="470050" y="1184175"/>
            <a:ext cx="488100" cy="162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24" name="Google Shape;224;p27"/>
          <p:cNvCxnSpPr/>
          <p:nvPr/>
        </p:nvCxnSpPr>
        <p:spPr>
          <a:xfrm>
            <a:off x="387900" y="1184175"/>
            <a:ext cx="1965600" cy="2400"/>
          </a:xfrm>
          <a:prstGeom prst="straightConnector1">
            <a:avLst/>
          </a:prstGeom>
          <a:noFill/>
          <a:ln cap="flat" cmpd="sng" w="38100">
            <a:solidFill>
              <a:schemeClr val="accent5"/>
            </a:solidFill>
            <a:prstDash val="solid"/>
            <a:round/>
            <a:headEnd len="med" w="med" type="none"/>
            <a:tailEnd len="med" w="med"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4"/>
          <p:cNvSpPr txBox="1"/>
          <p:nvPr>
            <p:ph idx="4294967295"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600">
                <a:latin typeface="Gill Sans"/>
                <a:ea typeface="Gill Sans"/>
                <a:cs typeface="Gill Sans"/>
                <a:sym typeface="Gill Sans"/>
              </a:rPr>
              <a:t>City of Quincy, Massachusetts</a:t>
            </a:r>
            <a:endParaRPr sz="3600">
              <a:latin typeface="Gill Sans"/>
              <a:ea typeface="Gill Sans"/>
              <a:cs typeface="Gill Sans"/>
              <a:sym typeface="Gill Sans"/>
            </a:endParaRPr>
          </a:p>
        </p:txBody>
      </p:sp>
      <p:cxnSp>
        <p:nvCxnSpPr>
          <p:cNvPr id="74" name="Google Shape;74;p14"/>
          <p:cNvCxnSpPr/>
          <p:nvPr/>
        </p:nvCxnSpPr>
        <p:spPr>
          <a:xfrm flipH="1" rot="10800000">
            <a:off x="435300" y="1139025"/>
            <a:ext cx="5444100" cy="2700"/>
          </a:xfrm>
          <a:prstGeom prst="straightConnector1">
            <a:avLst/>
          </a:prstGeom>
          <a:noFill/>
          <a:ln cap="flat" cmpd="sng" w="38100">
            <a:solidFill>
              <a:schemeClr val="accent5"/>
            </a:solidFill>
            <a:prstDash val="solid"/>
            <a:round/>
            <a:headEnd len="med" w="med" type="none"/>
            <a:tailEnd len="med" w="med" type="none"/>
          </a:ln>
        </p:spPr>
      </p:cxnSp>
      <p:pic>
        <p:nvPicPr>
          <p:cNvPr id="75" name="Google Shape;75;p14"/>
          <p:cNvPicPr preferRelativeResize="0"/>
          <p:nvPr/>
        </p:nvPicPr>
        <p:blipFill>
          <a:blip r:embed="rId3">
            <a:alphaModFix/>
          </a:blip>
          <a:stretch>
            <a:fillRect/>
          </a:stretch>
        </p:blipFill>
        <p:spPr>
          <a:xfrm>
            <a:off x="435300" y="1647750"/>
            <a:ext cx="3828876" cy="2222614"/>
          </a:xfrm>
          <a:prstGeom prst="rect">
            <a:avLst/>
          </a:prstGeom>
          <a:noFill/>
          <a:ln>
            <a:noFill/>
          </a:ln>
        </p:spPr>
      </p:pic>
      <p:pic>
        <p:nvPicPr>
          <p:cNvPr id="76" name="Google Shape;76;p14"/>
          <p:cNvPicPr preferRelativeResize="0"/>
          <p:nvPr/>
        </p:nvPicPr>
        <p:blipFill>
          <a:blip r:embed="rId4">
            <a:alphaModFix/>
          </a:blip>
          <a:stretch>
            <a:fillRect/>
          </a:stretch>
        </p:blipFill>
        <p:spPr>
          <a:xfrm>
            <a:off x="4828975" y="1287000"/>
            <a:ext cx="3828877" cy="36638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5"/>
          <p:cNvSpPr txBox="1"/>
          <p:nvPr>
            <p:ph idx="4294967295"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600">
                <a:latin typeface="Gill Sans"/>
                <a:ea typeface="Gill Sans"/>
                <a:cs typeface="Gill Sans"/>
                <a:sym typeface="Gill Sans"/>
              </a:rPr>
              <a:t>City of Quincy, Massachusetts</a:t>
            </a:r>
            <a:endParaRPr sz="3600">
              <a:latin typeface="Gill Sans"/>
              <a:ea typeface="Gill Sans"/>
              <a:cs typeface="Gill Sans"/>
              <a:sym typeface="Gill Sans"/>
            </a:endParaRPr>
          </a:p>
        </p:txBody>
      </p:sp>
      <p:graphicFrame>
        <p:nvGraphicFramePr>
          <p:cNvPr id="82" name="Google Shape;82;p15"/>
          <p:cNvGraphicFramePr/>
          <p:nvPr/>
        </p:nvGraphicFramePr>
        <p:xfrm>
          <a:off x="4139425" y="1217115"/>
          <a:ext cx="3000000" cy="3000000"/>
        </p:xfrm>
        <a:graphic>
          <a:graphicData uri="http://schemas.openxmlformats.org/drawingml/2006/table">
            <a:tbl>
              <a:tblPr>
                <a:noFill/>
                <a:tableStyleId>{E11E1F36-949B-4324-80EC-A49613C3CB77}</a:tableStyleId>
              </a:tblPr>
              <a:tblGrid>
                <a:gridCol w="1042125"/>
                <a:gridCol w="430550"/>
                <a:gridCol w="941325"/>
                <a:gridCol w="1403050"/>
                <a:gridCol w="1112925"/>
              </a:tblGrid>
              <a:tr h="507625">
                <a:tc gridSpan="2">
                  <a:txBody>
                    <a:bodyPr/>
                    <a:lstStyle/>
                    <a:p>
                      <a:pPr indent="0" lvl="0" marL="0" rtl="0" algn="ctr">
                        <a:spcBef>
                          <a:spcPts val="0"/>
                        </a:spcBef>
                        <a:spcAft>
                          <a:spcPts val="0"/>
                        </a:spcAft>
                        <a:buNone/>
                      </a:pPr>
                      <a:r>
                        <a:rPr b="1" lang="en" sz="1300">
                          <a:solidFill>
                            <a:schemeClr val="dk1"/>
                          </a:solidFill>
                        </a:rPr>
                        <a:t>Population</a:t>
                      </a:r>
                      <a:endParaRPr b="1" sz="1300">
                        <a:solidFill>
                          <a:schemeClr val="dk1"/>
                        </a:solidFill>
                      </a:endParaRPr>
                    </a:p>
                  </a:txBody>
                  <a:tcPr marT="91425" marB="91425" marR="91425" marL="91425"/>
                </a:tc>
                <a:tc hMerge="1"/>
                <a:tc>
                  <a:txBody>
                    <a:bodyPr/>
                    <a:lstStyle/>
                    <a:p>
                      <a:pPr indent="0" lvl="0" marL="0" rtl="0" algn="l">
                        <a:spcBef>
                          <a:spcPts val="0"/>
                        </a:spcBef>
                        <a:spcAft>
                          <a:spcPts val="0"/>
                        </a:spcAft>
                        <a:buNone/>
                      </a:pPr>
                      <a:r>
                        <a:rPr lang="en">
                          <a:solidFill>
                            <a:schemeClr val="dk1"/>
                          </a:solidFill>
                        </a:rPr>
                        <a:t>101,636</a:t>
                      </a:r>
                      <a:endParaRPr>
                        <a:solidFill>
                          <a:schemeClr val="dk1"/>
                        </a:solidFill>
                      </a:endParaRPr>
                    </a:p>
                  </a:txBody>
                  <a:tcPr marT="91425" marB="91425" marR="91425" marL="91425"/>
                </a:tc>
                <a:tc>
                  <a:txBody>
                    <a:bodyPr/>
                    <a:lstStyle/>
                    <a:p>
                      <a:pPr indent="0" lvl="0" marL="0" rtl="0" algn="l">
                        <a:spcBef>
                          <a:spcPts val="0"/>
                        </a:spcBef>
                        <a:spcAft>
                          <a:spcPts val="0"/>
                        </a:spcAft>
                        <a:buNone/>
                      </a:pPr>
                      <a:r>
                        <a:rPr b="1" lang="en">
                          <a:solidFill>
                            <a:schemeClr val="dk1"/>
                          </a:solidFill>
                        </a:rPr>
                        <a:t>Households</a:t>
                      </a:r>
                      <a:endParaRPr b="1">
                        <a:solidFill>
                          <a:schemeClr val="dk1"/>
                        </a:solidFill>
                      </a:endParaRPr>
                    </a:p>
                  </a:txBody>
                  <a:tcPr marT="91425" marB="91425" marR="91425" marL="91425"/>
                </a:tc>
                <a:tc>
                  <a:txBody>
                    <a:bodyPr/>
                    <a:lstStyle/>
                    <a:p>
                      <a:pPr indent="0" lvl="0" marL="0" rtl="0" algn="l">
                        <a:spcBef>
                          <a:spcPts val="0"/>
                        </a:spcBef>
                        <a:spcAft>
                          <a:spcPts val="0"/>
                        </a:spcAft>
                        <a:buNone/>
                      </a:pPr>
                      <a:r>
                        <a:rPr lang="en">
                          <a:solidFill>
                            <a:schemeClr val="dk1"/>
                          </a:solidFill>
                        </a:rPr>
                        <a:t>41,322</a:t>
                      </a:r>
                      <a:endParaRPr>
                        <a:solidFill>
                          <a:schemeClr val="dk1"/>
                        </a:solidFill>
                      </a:endParaRPr>
                    </a:p>
                  </a:txBody>
                  <a:tcPr marT="91425" marB="91425" marR="91425" marL="91425"/>
                </a:tc>
              </a:tr>
              <a:tr h="1054325">
                <a:tc gridSpan="2">
                  <a:txBody>
                    <a:bodyPr/>
                    <a:lstStyle/>
                    <a:p>
                      <a:pPr indent="0" lvl="0" marL="0" rtl="0" algn="ctr">
                        <a:spcBef>
                          <a:spcPts val="0"/>
                        </a:spcBef>
                        <a:spcAft>
                          <a:spcPts val="0"/>
                        </a:spcAft>
                        <a:buNone/>
                      </a:pPr>
                      <a:r>
                        <a:rPr b="1" lang="en">
                          <a:solidFill>
                            <a:schemeClr val="dk1"/>
                          </a:solidFill>
                        </a:rPr>
                        <a:t>Race</a:t>
                      </a:r>
                      <a:endParaRPr b="1">
                        <a:solidFill>
                          <a:schemeClr val="dk1"/>
                        </a:solidFill>
                      </a:endParaRPr>
                    </a:p>
                  </a:txBody>
                  <a:tcPr marT="91425" marB="91425" marR="91425" marL="91425">
                    <a:solidFill>
                      <a:srgbClr val="3D85C6"/>
                    </a:solidFill>
                  </a:tcPr>
                </a:tc>
                <a:tc hMerge="1"/>
                <a:tc>
                  <a:txBody>
                    <a:bodyPr/>
                    <a:lstStyle/>
                    <a:p>
                      <a:pPr indent="0" lvl="0" marL="0" rtl="0" algn="l">
                        <a:spcBef>
                          <a:spcPts val="0"/>
                        </a:spcBef>
                        <a:spcAft>
                          <a:spcPts val="0"/>
                        </a:spcAft>
                        <a:buNone/>
                      </a:pPr>
                      <a:r>
                        <a:rPr lang="en">
                          <a:solidFill>
                            <a:schemeClr val="dk1"/>
                          </a:solidFill>
                        </a:rPr>
                        <a:t>White 54% </a:t>
                      </a:r>
                      <a:endParaRPr>
                        <a:solidFill>
                          <a:schemeClr val="dk1"/>
                        </a:solidFill>
                      </a:endParaRPr>
                    </a:p>
                  </a:txBody>
                  <a:tcPr marT="91425" marB="91425" marR="91425" marL="91425">
                    <a:solidFill>
                      <a:srgbClr val="3D85C6"/>
                    </a:solidFill>
                  </a:tcPr>
                </a:tc>
                <a:tc>
                  <a:txBody>
                    <a:bodyPr/>
                    <a:lstStyle/>
                    <a:p>
                      <a:pPr indent="0" lvl="0" marL="0" rtl="0" algn="l">
                        <a:spcBef>
                          <a:spcPts val="0"/>
                        </a:spcBef>
                        <a:spcAft>
                          <a:spcPts val="0"/>
                        </a:spcAft>
                        <a:buNone/>
                      </a:pPr>
                      <a:r>
                        <a:rPr lang="en">
                          <a:solidFill>
                            <a:schemeClr val="dk1"/>
                          </a:solidFill>
                        </a:rPr>
                        <a:t>Asian </a:t>
                      </a:r>
                      <a:endParaRPr>
                        <a:solidFill>
                          <a:schemeClr val="dk1"/>
                        </a:solidFill>
                      </a:endParaRPr>
                    </a:p>
                    <a:p>
                      <a:pPr indent="0" lvl="0" marL="0" rtl="0" algn="l">
                        <a:spcBef>
                          <a:spcPts val="0"/>
                        </a:spcBef>
                        <a:spcAft>
                          <a:spcPts val="0"/>
                        </a:spcAft>
                        <a:buNone/>
                      </a:pPr>
                      <a:r>
                        <a:rPr lang="en">
                          <a:solidFill>
                            <a:schemeClr val="dk1"/>
                          </a:solidFill>
                        </a:rPr>
                        <a:t>31%</a:t>
                      </a:r>
                      <a:endParaRPr>
                        <a:solidFill>
                          <a:schemeClr val="dk1"/>
                        </a:solidFill>
                      </a:endParaRPr>
                    </a:p>
                  </a:txBody>
                  <a:tcPr marT="91425" marB="91425" marR="91425" marL="91425">
                    <a:solidFill>
                      <a:srgbClr val="3D85C6"/>
                    </a:solidFill>
                  </a:tcPr>
                </a:tc>
                <a:tc>
                  <a:txBody>
                    <a:bodyPr/>
                    <a:lstStyle/>
                    <a:p>
                      <a:pPr indent="0" lvl="0" marL="0" rtl="0" algn="l">
                        <a:spcBef>
                          <a:spcPts val="0"/>
                        </a:spcBef>
                        <a:spcAft>
                          <a:spcPts val="0"/>
                        </a:spcAft>
                        <a:buNone/>
                      </a:pPr>
                      <a:r>
                        <a:rPr lang="en">
                          <a:solidFill>
                            <a:schemeClr val="dk1"/>
                          </a:solidFill>
                        </a:rPr>
                        <a:t>African American 5%</a:t>
                      </a:r>
                      <a:endParaRPr>
                        <a:solidFill>
                          <a:schemeClr val="dk1"/>
                        </a:solidFill>
                      </a:endParaRPr>
                    </a:p>
                  </a:txBody>
                  <a:tcPr marT="91425" marB="91425" marR="91425" marL="91425">
                    <a:solidFill>
                      <a:srgbClr val="3D85C6"/>
                    </a:solidFill>
                  </a:tcPr>
                </a:tc>
              </a:tr>
              <a:tr h="781000">
                <a:tc gridSpan="2">
                  <a:txBody>
                    <a:bodyPr/>
                    <a:lstStyle/>
                    <a:p>
                      <a:pPr indent="0" lvl="0" marL="0" rtl="0" algn="ctr">
                        <a:spcBef>
                          <a:spcPts val="0"/>
                        </a:spcBef>
                        <a:spcAft>
                          <a:spcPts val="0"/>
                        </a:spcAft>
                        <a:buNone/>
                      </a:pPr>
                      <a:r>
                        <a:rPr b="1" lang="en">
                          <a:solidFill>
                            <a:schemeClr val="dk1"/>
                          </a:solidFill>
                        </a:rPr>
                        <a:t>Tenure</a:t>
                      </a:r>
                      <a:endParaRPr b="1">
                        <a:solidFill>
                          <a:schemeClr val="dk1"/>
                        </a:solidFill>
                      </a:endParaRPr>
                    </a:p>
                  </a:txBody>
                  <a:tcPr marT="91425" marB="91425" marR="91425" marL="91425">
                    <a:lnB cap="flat" cmpd="sng" w="9525">
                      <a:solidFill>
                        <a:srgbClr val="6FA8DC"/>
                      </a:solidFill>
                      <a:prstDash val="solid"/>
                      <a:round/>
                      <a:headEnd len="sm" w="sm" type="none"/>
                      <a:tailEnd len="sm" w="sm" type="none"/>
                    </a:lnB>
                  </a:tcPr>
                </a:tc>
                <a:tc hMerge="1"/>
                <a:tc>
                  <a:txBody>
                    <a:bodyPr/>
                    <a:lstStyle/>
                    <a:p>
                      <a:pPr indent="0" lvl="0" marL="0" rtl="0" algn="l">
                        <a:spcBef>
                          <a:spcPts val="0"/>
                        </a:spcBef>
                        <a:spcAft>
                          <a:spcPts val="0"/>
                        </a:spcAft>
                        <a:buNone/>
                      </a:pPr>
                      <a:r>
                        <a:rPr lang="en">
                          <a:solidFill>
                            <a:schemeClr val="dk1"/>
                          </a:solidFill>
                        </a:rPr>
                        <a:t>46% Owners</a:t>
                      </a:r>
                      <a:endParaRPr>
                        <a:solidFill>
                          <a:schemeClr val="dk1"/>
                        </a:solidFill>
                      </a:endParaRPr>
                    </a:p>
                  </a:txBody>
                  <a:tcPr marT="91425" marB="91425" marR="91425" marL="91425">
                    <a:lnB cap="flat" cmpd="sng" w="9525">
                      <a:solidFill>
                        <a:srgbClr val="6FA8DC"/>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dk1"/>
                          </a:solidFill>
                        </a:rPr>
                        <a:t>54% </a:t>
                      </a:r>
                      <a:endParaRPr>
                        <a:solidFill>
                          <a:schemeClr val="dk1"/>
                        </a:solidFill>
                      </a:endParaRPr>
                    </a:p>
                    <a:p>
                      <a:pPr indent="0" lvl="0" marL="0" rtl="0" algn="l">
                        <a:spcBef>
                          <a:spcPts val="0"/>
                        </a:spcBef>
                        <a:spcAft>
                          <a:spcPts val="0"/>
                        </a:spcAft>
                        <a:buNone/>
                      </a:pPr>
                      <a:r>
                        <a:rPr lang="en">
                          <a:solidFill>
                            <a:schemeClr val="dk1"/>
                          </a:solidFill>
                        </a:rPr>
                        <a:t>Renters</a:t>
                      </a:r>
                      <a:endParaRPr>
                        <a:solidFill>
                          <a:schemeClr val="dk1"/>
                        </a:solidFill>
                      </a:endParaRPr>
                    </a:p>
                  </a:txBody>
                  <a:tcPr marT="91425" marB="91425" marR="91425" marL="91425">
                    <a:lnB cap="flat" cmpd="sng" w="9525">
                      <a:solidFill>
                        <a:srgbClr val="6FA8DC"/>
                      </a:solidFill>
                      <a:prstDash val="solid"/>
                      <a:round/>
                      <a:headEnd len="sm" w="sm" type="none"/>
                      <a:tailEnd len="sm" w="sm" type="none"/>
                    </a:lnB>
                  </a:tcPr>
                </a:tc>
                <a:tc>
                  <a:txBody>
                    <a:bodyPr/>
                    <a:lstStyle/>
                    <a:p>
                      <a:pPr indent="0" lvl="0" marL="0" rtl="0" algn="l">
                        <a:spcBef>
                          <a:spcPts val="0"/>
                        </a:spcBef>
                        <a:spcAft>
                          <a:spcPts val="0"/>
                        </a:spcAft>
                        <a:buNone/>
                      </a:pPr>
                      <a:r>
                        <a:t/>
                      </a:r>
                      <a:endParaRPr>
                        <a:solidFill>
                          <a:schemeClr val="dk1"/>
                        </a:solidFill>
                      </a:endParaRPr>
                    </a:p>
                  </a:txBody>
                  <a:tcPr marT="91425" marB="91425" marR="91425" marL="91425">
                    <a:lnB cap="flat" cmpd="sng" w="9525">
                      <a:solidFill>
                        <a:srgbClr val="6FA8DC"/>
                      </a:solidFill>
                      <a:prstDash val="solid"/>
                      <a:round/>
                      <a:headEnd len="sm" w="sm" type="none"/>
                      <a:tailEnd len="sm" w="sm" type="none"/>
                    </a:lnB>
                  </a:tcPr>
                </a:tc>
              </a:tr>
              <a:tr h="1327725">
                <a:tc gridSpan="2">
                  <a:txBody>
                    <a:bodyPr/>
                    <a:lstStyle/>
                    <a:p>
                      <a:pPr indent="0" lvl="0" marL="0" rtl="0" algn="ctr">
                        <a:spcBef>
                          <a:spcPts val="0"/>
                        </a:spcBef>
                        <a:spcAft>
                          <a:spcPts val="0"/>
                        </a:spcAft>
                        <a:buNone/>
                      </a:pPr>
                      <a:r>
                        <a:rPr b="1" lang="en">
                          <a:solidFill>
                            <a:schemeClr val="dk1"/>
                          </a:solidFill>
                        </a:rPr>
                        <a:t>Single Family Homes</a:t>
                      </a:r>
                      <a:endParaRPr b="1">
                        <a:solidFill>
                          <a:schemeClr val="dk1"/>
                        </a:solidFill>
                      </a:endParaRPr>
                    </a:p>
                  </a:txBody>
                  <a:tcPr marT="91425" marB="91425" marR="91425" marL="91425">
                    <a:lnL cap="flat" cmpd="sng" w="9525">
                      <a:solidFill>
                        <a:srgbClr val="6FA8DC"/>
                      </a:solidFill>
                      <a:prstDash val="solid"/>
                      <a:round/>
                      <a:headEnd len="sm" w="sm" type="none"/>
                      <a:tailEnd len="sm" w="sm" type="none"/>
                    </a:lnL>
                    <a:lnR cap="flat" cmpd="sng" w="9525">
                      <a:solidFill>
                        <a:srgbClr val="6FA8DC"/>
                      </a:solidFill>
                      <a:prstDash val="solid"/>
                      <a:round/>
                      <a:headEnd len="sm" w="sm" type="none"/>
                      <a:tailEnd len="sm" w="sm" type="none"/>
                    </a:lnR>
                    <a:lnT cap="flat" cmpd="sng" w="9525">
                      <a:solidFill>
                        <a:srgbClr val="6FA8DC"/>
                      </a:solidFill>
                      <a:prstDash val="solid"/>
                      <a:round/>
                      <a:headEnd len="sm" w="sm" type="none"/>
                      <a:tailEnd len="sm" w="sm" type="none"/>
                    </a:lnT>
                    <a:lnB cap="flat" cmpd="sng" w="9525">
                      <a:solidFill>
                        <a:srgbClr val="6FA8DC"/>
                      </a:solidFill>
                      <a:prstDash val="solid"/>
                      <a:round/>
                      <a:headEnd len="sm" w="sm" type="none"/>
                      <a:tailEnd len="sm" w="sm" type="none"/>
                    </a:lnB>
                    <a:solidFill>
                      <a:srgbClr val="3D85C6"/>
                    </a:solidFill>
                  </a:tcPr>
                </a:tc>
                <a:tc hMerge="1"/>
                <a:tc>
                  <a:txBody>
                    <a:bodyPr/>
                    <a:lstStyle/>
                    <a:p>
                      <a:pPr indent="0" lvl="0" marL="0" rtl="0" algn="l">
                        <a:spcBef>
                          <a:spcPts val="0"/>
                        </a:spcBef>
                        <a:spcAft>
                          <a:spcPts val="0"/>
                        </a:spcAft>
                        <a:buNone/>
                      </a:pPr>
                      <a:r>
                        <a:rPr lang="en">
                          <a:solidFill>
                            <a:schemeClr val="dk1"/>
                          </a:solidFill>
                        </a:rPr>
                        <a:t>14,184 (33%)</a:t>
                      </a:r>
                      <a:endParaRPr>
                        <a:solidFill>
                          <a:schemeClr val="dk1"/>
                        </a:solidFill>
                      </a:endParaRPr>
                    </a:p>
                  </a:txBody>
                  <a:tcPr marT="91425" marB="91425" marR="91425" marL="91425">
                    <a:lnL cap="flat" cmpd="sng" w="9525">
                      <a:solidFill>
                        <a:srgbClr val="6FA8DC"/>
                      </a:solidFill>
                      <a:prstDash val="solid"/>
                      <a:round/>
                      <a:headEnd len="sm" w="sm" type="none"/>
                      <a:tailEnd len="sm" w="sm" type="none"/>
                    </a:lnL>
                    <a:lnR cap="flat" cmpd="sng" w="9525">
                      <a:solidFill>
                        <a:srgbClr val="6FA8DC"/>
                      </a:solidFill>
                      <a:prstDash val="solid"/>
                      <a:round/>
                      <a:headEnd len="sm" w="sm" type="none"/>
                      <a:tailEnd len="sm" w="sm" type="none"/>
                    </a:lnR>
                    <a:lnT cap="flat" cmpd="sng" w="9525">
                      <a:solidFill>
                        <a:srgbClr val="6FA8DC"/>
                      </a:solidFill>
                      <a:prstDash val="solid"/>
                      <a:round/>
                      <a:headEnd len="sm" w="sm" type="none"/>
                      <a:tailEnd len="sm" w="sm" type="none"/>
                    </a:lnT>
                    <a:lnB cap="flat" cmpd="sng" w="9525">
                      <a:solidFill>
                        <a:srgbClr val="6FA8DC"/>
                      </a:solidFill>
                      <a:prstDash val="solid"/>
                      <a:round/>
                      <a:headEnd len="sm" w="sm" type="none"/>
                      <a:tailEnd len="sm" w="sm" type="none"/>
                    </a:lnB>
                    <a:solidFill>
                      <a:srgbClr val="3D85C6"/>
                    </a:solidFill>
                  </a:tcPr>
                </a:tc>
                <a:tc>
                  <a:txBody>
                    <a:bodyPr/>
                    <a:lstStyle/>
                    <a:p>
                      <a:pPr indent="0" lvl="0" marL="0" rtl="0" algn="l">
                        <a:spcBef>
                          <a:spcPts val="0"/>
                        </a:spcBef>
                        <a:spcAft>
                          <a:spcPts val="0"/>
                        </a:spcAft>
                        <a:buNone/>
                      </a:pPr>
                      <a:r>
                        <a:rPr lang="en">
                          <a:solidFill>
                            <a:schemeClr val="dk1"/>
                          </a:solidFill>
                        </a:rPr>
                        <a:t>~75% built pre</a:t>
                      </a:r>
                      <a:r>
                        <a:rPr lang="en">
                          <a:solidFill>
                            <a:schemeClr val="dk1"/>
                          </a:solidFill>
                        </a:rPr>
                        <a:t>-1978</a:t>
                      </a:r>
                      <a:endParaRPr>
                        <a:solidFill>
                          <a:schemeClr val="dk1"/>
                        </a:solidFill>
                      </a:endParaRPr>
                    </a:p>
                  </a:txBody>
                  <a:tcPr marT="91425" marB="91425" marR="91425" marL="91425">
                    <a:lnL cap="flat" cmpd="sng" w="9525">
                      <a:solidFill>
                        <a:srgbClr val="6FA8DC"/>
                      </a:solidFill>
                      <a:prstDash val="solid"/>
                      <a:round/>
                      <a:headEnd len="sm" w="sm" type="none"/>
                      <a:tailEnd len="sm" w="sm" type="none"/>
                    </a:lnL>
                    <a:lnR cap="flat" cmpd="sng" w="9525">
                      <a:solidFill>
                        <a:srgbClr val="6FA8DC"/>
                      </a:solidFill>
                      <a:prstDash val="solid"/>
                      <a:round/>
                      <a:headEnd len="sm" w="sm" type="none"/>
                      <a:tailEnd len="sm" w="sm" type="none"/>
                    </a:lnR>
                    <a:lnT cap="flat" cmpd="sng" w="9525">
                      <a:solidFill>
                        <a:srgbClr val="6FA8DC"/>
                      </a:solidFill>
                      <a:prstDash val="solid"/>
                      <a:round/>
                      <a:headEnd len="sm" w="sm" type="none"/>
                      <a:tailEnd len="sm" w="sm" type="none"/>
                    </a:lnT>
                    <a:lnB cap="flat" cmpd="sng" w="9525">
                      <a:solidFill>
                        <a:srgbClr val="6FA8DC"/>
                      </a:solidFill>
                      <a:prstDash val="solid"/>
                      <a:round/>
                      <a:headEnd len="sm" w="sm" type="none"/>
                      <a:tailEnd len="sm" w="sm" type="none"/>
                    </a:lnB>
                    <a:solidFill>
                      <a:srgbClr val="3D85C6"/>
                    </a:solidFill>
                  </a:tcPr>
                </a:tc>
                <a:tc>
                  <a:txBody>
                    <a:bodyPr/>
                    <a:lstStyle/>
                    <a:p>
                      <a:pPr indent="0" lvl="0" marL="0" rtl="0" algn="l">
                        <a:spcBef>
                          <a:spcPts val="0"/>
                        </a:spcBef>
                        <a:spcAft>
                          <a:spcPts val="0"/>
                        </a:spcAft>
                        <a:buNone/>
                      </a:pPr>
                      <a:r>
                        <a:rPr lang="en">
                          <a:solidFill>
                            <a:schemeClr val="dk1"/>
                          </a:solidFill>
                        </a:rPr>
                        <a:t>4-person HH 80% AMI $111,850</a:t>
                      </a:r>
                      <a:endParaRPr>
                        <a:solidFill>
                          <a:schemeClr val="dk1"/>
                        </a:solidFill>
                      </a:endParaRPr>
                    </a:p>
                  </a:txBody>
                  <a:tcPr marT="91425" marB="91425" marR="91425" marL="91425">
                    <a:lnL cap="flat" cmpd="sng" w="9525">
                      <a:solidFill>
                        <a:srgbClr val="6FA8DC"/>
                      </a:solidFill>
                      <a:prstDash val="solid"/>
                      <a:round/>
                      <a:headEnd len="sm" w="sm" type="none"/>
                      <a:tailEnd len="sm" w="sm" type="none"/>
                    </a:lnL>
                    <a:lnR cap="flat" cmpd="sng" w="9525">
                      <a:solidFill>
                        <a:srgbClr val="6FA8DC"/>
                      </a:solidFill>
                      <a:prstDash val="solid"/>
                      <a:round/>
                      <a:headEnd len="sm" w="sm" type="none"/>
                      <a:tailEnd len="sm" w="sm" type="none"/>
                    </a:lnR>
                    <a:lnT cap="flat" cmpd="sng" w="9525">
                      <a:solidFill>
                        <a:srgbClr val="6FA8DC"/>
                      </a:solidFill>
                      <a:prstDash val="solid"/>
                      <a:round/>
                      <a:headEnd len="sm" w="sm" type="none"/>
                      <a:tailEnd len="sm" w="sm" type="none"/>
                    </a:lnT>
                    <a:lnB cap="flat" cmpd="sng" w="9525">
                      <a:solidFill>
                        <a:srgbClr val="6FA8DC"/>
                      </a:solidFill>
                      <a:prstDash val="solid"/>
                      <a:round/>
                      <a:headEnd len="sm" w="sm" type="none"/>
                      <a:tailEnd len="sm" w="sm" type="none"/>
                    </a:lnB>
                    <a:solidFill>
                      <a:srgbClr val="3D85C6"/>
                    </a:solidFill>
                  </a:tcPr>
                </a:tc>
              </a:tr>
            </a:tbl>
          </a:graphicData>
        </a:graphic>
      </p:graphicFrame>
      <p:cxnSp>
        <p:nvCxnSpPr>
          <p:cNvPr id="83" name="Google Shape;83;p15"/>
          <p:cNvCxnSpPr/>
          <p:nvPr/>
        </p:nvCxnSpPr>
        <p:spPr>
          <a:xfrm flipH="1" rot="10800000">
            <a:off x="435300" y="1139025"/>
            <a:ext cx="5444100" cy="2700"/>
          </a:xfrm>
          <a:prstGeom prst="straightConnector1">
            <a:avLst/>
          </a:prstGeom>
          <a:noFill/>
          <a:ln cap="flat" cmpd="sng" w="38100">
            <a:solidFill>
              <a:schemeClr val="accent5"/>
            </a:solidFill>
            <a:prstDash val="solid"/>
            <a:round/>
            <a:headEnd len="med" w="med" type="none"/>
            <a:tailEnd len="med" w="med" type="none"/>
          </a:ln>
        </p:spPr>
      </p:cxnSp>
      <p:pic>
        <p:nvPicPr>
          <p:cNvPr id="84" name="Google Shape;84;p15"/>
          <p:cNvPicPr preferRelativeResize="0"/>
          <p:nvPr/>
        </p:nvPicPr>
        <p:blipFill>
          <a:blip r:embed="rId3">
            <a:alphaModFix/>
          </a:blip>
          <a:stretch>
            <a:fillRect/>
          </a:stretch>
        </p:blipFill>
        <p:spPr>
          <a:xfrm>
            <a:off x="382917" y="1217125"/>
            <a:ext cx="3439535" cy="1124475"/>
          </a:xfrm>
          <a:prstGeom prst="rect">
            <a:avLst/>
          </a:prstGeom>
          <a:noFill/>
          <a:ln>
            <a:noFill/>
          </a:ln>
        </p:spPr>
      </p:pic>
      <p:pic>
        <p:nvPicPr>
          <p:cNvPr id="85" name="Google Shape;85;p15"/>
          <p:cNvPicPr preferRelativeResize="0"/>
          <p:nvPr/>
        </p:nvPicPr>
        <p:blipFill>
          <a:blip r:embed="rId4">
            <a:alphaModFix/>
          </a:blip>
          <a:stretch>
            <a:fillRect/>
          </a:stretch>
        </p:blipFill>
        <p:spPr>
          <a:xfrm>
            <a:off x="1219063" y="2437863"/>
            <a:ext cx="1767250" cy="1316525"/>
          </a:xfrm>
          <a:prstGeom prst="rect">
            <a:avLst/>
          </a:prstGeom>
          <a:noFill/>
          <a:ln>
            <a:noFill/>
          </a:ln>
        </p:spPr>
      </p:pic>
      <p:pic>
        <p:nvPicPr>
          <p:cNvPr id="86" name="Google Shape;86;p15"/>
          <p:cNvPicPr preferRelativeResize="0"/>
          <p:nvPr/>
        </p:nvPicPr>
        <p:blipFill>
          <a:blip r:embed="rId5">
            <a:alphaModFix/>
          </a:blip>
          <a:stretch>
            <a:fillRect/>
          </a:stretch>
        </p:blipFill>
        <p:spPr>
          <a:xfrm>
            <a:off x="382925" y="3850651"/>
            <a:ext cx="3439524" cy="10371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6"/>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600">
                <a:latin typeface="Gill Sans"/>
                <a:ea typeface="Gill Sans"/>
                <a:cs typeface="Gill Sans"/>
                <a:sym typeface="Gill Sans"/>
              </a:rPr>
              <a:t>Overview</a:t>
            </a:r>
            <a:endParaRPr sz="3600">
              <a:latin typeface="Gill Sans"/>
              <a:ea typeface="Gill Sans"/>
              <a:cs typeface="Gill Sans"/>
              <a:sym typeface="Gill Sans"/>
            </a:endParaRPr>
          </a:p>
        </p:txBody>
      </p:sp>
      <p:sp>
        <p:nvSpPr>
          <p:cNvPr id="92" name="Google Shape;92;p16"/>
          <p:cNvSpPr txBox="1"/>
          <p:nvPr>
            <p:ph idx="1" type="body"/>
          </p:nvPr>
        </p:nvSpPr>
        <p:spPr>
          <a:xfrm>
            <a:off x="387900" y="1489825"/>
            <a:ext cx="8368200" cy="3455700"/>
          </a:xfrm>
          <a:prstGeom prst="rect">
            <a:avLst/>
          </a:prstGeom>
        </p:spPr>
        <p:txBody>
          <a:bodyPr anchorCtr="0" anchor="t" bIns="91425" lIns="91425" spcFirstLastPara="1" rIns="91425" wrap="square" tIns="91425">
            <a:normAutofit fontScale="85000" lnSpcReduction="20000"/>
          </a:bodyPr>
          <a:lstStyle/>
          <a:p>
            <a:pPr indent="-363537" lvl="0" marL="457200" rtl="0" algn="l">
              <a:lnSpc>
                <a:spcPct val="90000"/>
              </a:lnSpc>
              <a:spcBef>
                <a:spcPts val="1000"/>
              </a:spcBef>
              <a:spcAft>
                <a:spcPts val="0"/>
              </a:spcAft>
              <a:buSzPct val="100000"/>
              <a:buFont typeface="Gill Sans"/>
              <a:buChar char="●"/>
            </a:pPr>
            <a:r>
              <a:rPr lang="en" sz="2500">
                <a:latin typeface="Gill Sans"/>
                <a:ea typeface="Gill Sans"/>
                <a:cs typeface="Gill Sans"/>
                <a:sym typeface="Gill Sans"/>
              </a:rPr>
              <a:t>Personnel: Staff of 4 (in-house); 4 Consultants </a:t>
            </a:r>
            <a:endParaRPr sz="2500">
              <a:latin typeface="Gill Sans"/>
              <a:ea typeface="Gill Sans"/>
              <a:cs typeface="Gill Sans"/>
              <a:sym typeface="Gill Sans"/>
            </a:endParaRPr>
          </a:p>
          <a:p>
            <a:pPr indent="0" lvl="0" marL="0" rtl="0" algn="l">
              <a:lnSpc>
                <a:spcPct val="90000"/>
              </a:lnSpc>
              <a:spcBef>
                <a:spcPts val="1000"/>
              </a:spcBef>
              <a:spcAft>
                <a:spcPts val="0"/>
              </a:spcAft>
              <a:buNone/>
            </a:pPr>
            <a:r>
              <a:t/>
            </a:r>
            <a:endParaRPr sz="2500">
              <a:latin typeface="Gill Sans"/>
              <a:ea typeface="Gill Sans"/>
              <a:cs typeface="Gill Sans"/>
              <a:sym typeface="Gill Sans"/>
            </a:endParaRPr>
          </a:p>
          <a:p>
            <a:pPr indent="-363537" lvl="0" marL="457200" rtl="0" algn="l">
              <a:lnSpc>
                <a:spcPct val="90000"/>
              </a:lnSpc>
              <a:spcBef>
                <a:spcPts val="1000"/>
              </a:spcBef>
              <a:spcAft>
                <a:spcPts val="0"/>
              </a:spcAft>
              <a:buSzPct val="100000"/>
              <a:buFont typeface="Gill Sans"/>
              <a:buChar char="●"/>
            </a:pPr>
            <a:r>
              <a:rPr lang="en" sz="2500">
                <a:latin typeface="Gill Sans"/>
                <a:ea typeface="Gill Sans"/>
                <a:cs typeface="Gill Sans"/>
                <a:sym typeface="Gill Sans"/>
              </a:rPr>
              <a:t>HOME Consortium lead member</a:t>
            </a:r>
            <a:endParaRPr sz="2500">
              <a:latin typeface="Gill Sans"/>
              <a:ea typeface="Gill Sans"/>
              <a:cs typeface="Gill Sans"/>
              <a:sym typeface="Gill Sans"/>
            </a:endParaRPr>
          </a:p>
          <a:p>
            <a:pPr indent="0" lvl="0" marL="457200" rtl="0" algn="l">
              <a:lnSpc>
                <a:spcPct val="90000"/>
              </a:lnSpc>
              <a:spcBef>
                <a:spcPts val="1000"/>
              </a:spcBef>
              <a:spcAft>
                <a:spcPts val="0"/>
              </a:spcAft>
              <a:buNone/>
            </a:pPr>
            <a:r>
              <a:t/>
            </a:r>
            <a:endParaRPr sz="2500">
              <a:latin typeface="Gill Sans"/>
              <a:ea typeface="Gill Sans"/>
              <a:cs typeface="Gill Sans"/>
              <a:sym typeface="Gill Sans"/>
            </a:endParaRPr>
          </a:p>
          <a:p>
            <a:pPr indent="-363537" lvl="0" marL="457200" rtl="0" algn="l">
              <a:lnSpc>
                <a:spcPct val="90000"/>
              </a:lnSpc>
              <a:spcBef>
                <a:spcPts val="1000"/>
              </a:spcBef>
              <a:spcAft>
                <a:spcPts val="0"/>
              </a:spcAft>
              <a:buSzPct val="100000"/>
              <a:buFont typeface="Gill Sans"/>
              <a:buChar char="●"/>
            </a:pPr>
            <a:r>
              <a:rPr lang="en" sz="2500">
                <a:latin typeface="Gill Sans"/>
                <a:ea typeface="Gill Sans"/>
                <a:cs typeface="Gill Sans"/>
                <a:sym typeface="Gill Sans"/>
              </a:rPr>
              <a:t>Administering 5 Programs with 5 Funding Sources </a:t>
            </a:r>
            <a:endParaRPr sz="2500">
              <a:latin typeface="Gill Sans"/>
              <a:ea typeface="Gill Sans"/>
              <a:cs typeface="Gill Sans"/>
              <a:sym typeface="Gill Sans"/>
            </a:endParaRPr>
          </a:p>
          <a:p>
            <a:pPr indent="-363537" lvl="1" marL="914400" rtl="0" algn="l">
              <a:lnSpc>
                <a:spcPct val="90000"/>
              </a:lnSpc>
              <a:spcBef>
                <a:spcPts val="0"/>
              </a:spcBef>
              <a:spcAft>
                <a:spcPts val="0"/>
              </a:spcAft>
              <a:buSzPct val="100000"/>
              <a:buFont typeface="Gill Sans"/>
              <a:buChar char="○"/>
            </a:pPr>
            <a:r>
              <a:rPr lang="en" sz="2500">
                <a:latin typeface="Gill Sans"/>
                <a:ea typeface="Gill Sans"/>
                <a:cs typeface="Gill Sans"/>
                <a:sym typeface="Gill Sans"/>
              </a:rPr>
              <a:t>Housing Rehab, Lead Abatement, 1st-Time Homebuyer, HOME rental development, HOME TBRA</a:t>
            </a:r>
            <a:endParaRPr sz="2500">
              <a:latin typeface="Gill Sans"/>
              <a:ea typeface="Gill Sans"/>
              <a:cs typeface="Gill Sans"/>
              <a:sym typeface="Gill Sans"/>
            </a:endParaRPr>
          </a:p>
          <a:p>
            <a:pPr indent="-363537" lvl="1" marL="914400" rtl="0" algn="l">
              <a:lnSpc>
                <a:spcPct val="90000"/>
              </a:lnSpc>
              <a:spcBef>
                <a:spcPts val="0"/>
              </a:spcBef>
              <a:spcAft>
                <a:spcPts val="0"/>
              </a:spcAft>
              <a:buSzPct val="100000"/>
              <a:buFont typeface="Gill Sans"/>
              <a:buChar char="○"/>
            </a:pPr>
            <a:r>
              <a:rPr lang="en" sz="2500">
                <a:latin typeface="Gill Sans"/>
                <a:ea typeface="Gill Sans"/>
                <a:cs typeface="Gill Sans"/>
                <a:sym typeface="Gill Sans"/>
              </a:rPr>
              <a:t>CDBG, HOME, Lead/Healthy Homes, AHTF</a:t>
            </a:r>
            <a:endParaRPr sz="2500">
              <a:latin typeface="Gill Sans"/>
              <a:ea typeface="Gill Sans"/>
              <a:cs typeface="Gill Sans"/>
              <a:sym typeface="Gill Sans"/>
            </a:endParaRPr>
          </a:p>
          <a:p>
            <a:pPr indent="0" lvl="0" marL="0" rtl="0" algn="l">
              <a:lnSpc>
                <a:spcPct val="90000"/>
              </a:lnSpc>
              <a:spcBef>
                <a:spcPts val="1000"/>
              </a:spcBef>
              <a:spcAft>
                <a:spcPts val="0"/>
              </a:spcAft>
              <a:buNone/>
            </a:pPr>
            <a:r>
              <a:t/>
            </a:r>
            <a:endParaRPr sz="2000">
              <a:latin typeface="Gill Sans"/>
              <a:ea typeface="Gill Sans"/>
              <a:cs typeface="Gill Sans"/>
              <a:sym typeface="Gill Sans"/>
            </a:endParaRPr>
          </a:p>
          <a:p>
            <a:pPr indent="0" lvl="0" marL="0" rtl="0" algn="l">
              <a:lnSpc>
                <a:spcPct val="100000"/>
              </a:lnSpc>
              <a:spcBef>
                <a:spcPts val="0"/>
              </a:spcBef>
              <a:spcAft>
                <a:spcPts val="0"/>
              </a:spcAft>
              <a:buNone/>
            </a:pPr>
            <a:r>
              <a:t/>
            </a:r>
            <a:endParaRPr sz="2000">
              <a:latin typeface="Gill Sans"/>
              <a:ea typeface="Gill Sans"/>
              <a:cs typeface="Gill Sans"/>
              <a:sym typeface="Gill Sans"/>
            </a:endParaRPr>
          </a:p>
        </p:txBody>
      </p:sp>
      <p:sp>
        <p:nvSpPr>
          <p:cNvPr id="93" name="Google Shape;93;p16"/>
          <p:cNvSpPr/>
          <p:nvPr/>
        </p:nvSpPr>
        <p:spPr>
          <a:xfrm>
            <a:off x="451975" y="1166100"/>
            <a:ext cx="560400" cy="153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4" name="Google Shape;94;p16"/>
          <p:cNvCxnSpPr/>
          <p:nvPr/>
        </p:nvCxnSpPr>
        <p:spPr>
          <a:xfrm flipH="1" rot="10800000">
            <a:off x="435300" y="1139025"/>
            <a:ext cx="2529000" cy="2700"/>
          </a:xfrm>
          <a:prstGeom prst="straightConnector1">
            <a:avLst/>
          </a:prstGeom>
          <a:noFill/>
          <a:ln cap="flat" cmpd="sng" w="38100">
            <a:solidFill>
              <a:schemeClr val="accent5"/>
            </a:solidFill>
            <a:prstDash val="solid"/>
            <a:round/>
            <a:headEnd len="med" w="med" type="none"/>
            <a:tailEnd len="med" w="med" type="none"/>
          </a:ln>
        </p:spPr>
      </p:cxnSp>
      <p:pic>
        <p:nvPicPr>
          <p:cNvPr id="95" name="Google Shape;95;p16"/>
          <p:cNvPicPr preferRelativeResize="0"/>
          <p:nvPr/>
        </p:nvPicPr>
        <p:blipFill>
          <a:blip r:embed="rId3">
            <a:alphaModFix/>
          </a:blip>
          <a:stretch>
            <a:fillRect/>
          </a:stretch>
        </p:blipFill>
        <p:spPr>
          <a:xfrm>
            <a:off x="6674400" y="1166100"/>
            <a:ext cx="1536400" cy="18047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pic>
        <p:nvPicPr>
          <p:cNvPr id="100" name="Google Shape;100;p17" title="Points scored"/>
          <p:cNvPicPr preferRelativeResize="0"/>
          <p:nvPr/>
        </p:nvPicPr>
        <p:blipFill>
          <a:blip r:embed="rId3">
            <a:alphaModFix/>
          </a:blip>
          <a:stretch>
            <a:fillRect/>
          </a:stretch>
        </p:blipFill>
        <p:spPr>
          <a:xfrm>
            <a:off x="223500" y="1407237"/>
            <a:ext cx="3608517" cy="2231263"/>
          </a:xfrm>
          <a:prstGeom prst="rect">
            <a:avLst/>
          </a:prstGeom>
          <a:noFill/>
          <a:ln>
            <a:noFill/>
          </a:ln>
        </p:spPr>
      </p:pic>
      <p:sp>
        <p:nvSpPr>
          <p:cNvPr id="101" name="Google Shape;101;p17"/>
          <p:cNvSpPr txBox="1"/>
          <p:nvPr/>
        </p:nvSpPr>
        <p:spPr>
          <a:xfrm>
            <a:off x="66600" y="3766950"/>
            <a:ext cx="9144000" cy="1334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Gill Sans"/>
                <a:ea typeface="Gill Sans"/>
                <a:cs typeface="Gill Sans"/>
                <a:sym typeface="Gill Sans"/>
              </a:rPr>
              <a:t>Additional Funding:</a:t>
            </a:r>
            <a:endParaRPr sz="1800">
              <a:solidFill>
                <a:schemeClr val="dk1"/>
              </a:solidFill>
              <a:latin typeface="Gill Sans"/>
              <a:ea typeface="Gill Sans"/>
              <a:cs typeface="Gill Sans"/>
              <a:sym typeface="Gill Sans"/>
            </a:endParaRPr>
          </a:p>
          <a:p>
            <a:pPr indent="-342900" lvl="0" marL="457200" rtl="0" algn="l">
              <a:spcBef>
                <a:spcPts val="0"/>
              </a:spcBef>
              <a:spcAft>
                <a:spcPts val="0"/>
              </a:spcAft>
              <a:buClr>
                <a:schemeClr val="dk1"/>
              </a:buClr>
              <a:buSzPts val="1800"/>
              <a:buFont typeface="Gill Sans"/>
              <a:buChar char="●"/>
            </a:pPr>
            <a:r>
              <a:rPr lang="en" sz="1800">
                <a:solidFill>
                  <a:schemeClr val="dk1"/>
                </a:solidFill>
                <a:latin typeface="Gill Sans"/>
                <a:ea typeface="Gill Sans"/>
                <a:cs typeface="Gill Sans"/>
                <a:sym typeface="Gill Sans"/>
              </a:rPr>
              <a:t>State: Get The Lead Out; Home Modification; MassSave </a:t>
            </a:r>
            <a:endParaRPr sz="1800">
              <a:solidFill>
                <a:schemeClr val="dk1"/>
              </a:solidFill>
              <a:latin typeface="Gill Sans"/>
              <a:ea typeface="Gill Sans"/>
              <a:cs typeface="Gill Sans"/>
              <a:sym typeface="Gill Sans"/>
            </a:endParaRPr>
          </a:p>
          <a:p>
            <a:pPr indent="-342900" lvl="0" marL="457200" rtl="0" algn="l">
              <a:lnSpc>
                <a:spcPct val="115000"/>
              </a:lnSpc>
              <a:spcBef>
                <a:spcPts val="0"/>
              </a:spcBef>
              <a:spcAft>
                <a:spcPts val="0"/>
              </a:spcAft>
              <a:buClr>
                <a:schemeClr val="dk1"/>
              </a:buClr>
              <a:buSzPts val="1800"/>
              <a:buFont typeface="Gill Sans"/>
              <a:buChar char="●"/>
            </a:pPr>
            <a:r>
              <a:rPr lang="en" sz="1800">
                <a:solidFill>
                  <a:schemeClr val="dk1"/>
                </a:solidFill>
                <a:latin typeface="Gill Sans"/>
                <a:ea typeface="Gill Sans"/>
                <a:cs typeface="Gill Sans"/>
                <a:sym typeface="Gill Sans"/>
              </a:rPr>
              <a:t>Local: NeighborWorks Emergency Repair (non-profit), QCAP (Community Action Program) </a:t>
            </a:r>
            <a:r>
              <a:rPr lang="en" sz="1800">
                <a:solidFill>
                  <a:schemeClr val="dk1"/>
                </a:solidFill>
                <a:latin typeface="Gill Sans"/>
                <a:ea typeface="Gill Sans"/>
                <a:cs typeface="Gill Sans"/>
                <a:sym typeface="Gill Sans"/>
              </a:rPr>
              <a:t>Weatherization</a:t>
            </a:r>
            <a:endParaRPr sz="1800">
              <a:solidFill>
                <a:schemeClr val="dk1"/>
              </a:solidFill>
              <a:latin typeface="Gill Sans"/>
              <a:ea typeface="Gill Sans"/>
              <a:cs typeface="Gill Sans"/>
              <a:sym typeface="Gill Sans"/>
            </a:endParaRPr>
          </a:p>
        </p:txBody>
      </p:sp>
      <p:graphicFrame>
        <p:nvGraphicFramePr>
          <p:cNvPr id="102" name="Google Shape;102;p17"/>
          <p:cNvGraphicFramePr/>
          <p:nvPr/>
        </p:nvGraphicFramePr>
        <p:xfrm>
          <a:off x="3952750" y="226450"/>
          <a:ext cx="3000000" cy="3000000"/>
        </p:xfrm>
        <a:graphic>
          <a:graphicData uri="http://schemas.openxmlformats.org/drawingml/2006/table">
            <a:tbl>
              <a:tblPr>
                <a:noFill/>
                <a:tableStyleId>{E11E1F36-949B-4324-80EC-A49613C3CB77}</a:tableStyleId>
              </a:tblPr>
              <a:tblGrid>
                <a:gridCol w="1206500"/>
                <a:gridCol w="1206500"/>
                <a:gridCol w="1206500"/>
                <a:gridCol w="1206500"/>
              </a:tblGrid>
              <a:tr h="381000">
                <a:tc>
                  <a:txBody>
                    <a:bodyPr/>
                    <a:lstStyle/>
                    <a:p>
                      <a:pPr indent="0" lvl="0" marL="0" rtl="0" algn="l">
                        <a:spcBef>
                          <a:spcPts val="0"/>
                        </a:spcBef>
                        <a:spcAft>
                          <a:spcPts val="0"/>
                        </a:spcAft>
                        <a:buNone/>
                      </a:pPr>
                      <a:r>
                        <a:t/>
                      </a:r>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a:solidFill>
                            <a:schemeClr val="dk1"/>
                          </a:solidFill>
                        </a:rPr>
                        <a:t>Assistance per unit</a:t>
                      </a:r>
                      <a:endParaRPr b="1">
                        <a:solidFill>
                          <a:schemeClr val="dk1"/>
                        </a:solidFill>
                      </a:endParaRPr>
                    </a:p>
                  </a:txBody>
                  <a:tcPr marT="91425" marB="91425" marR="91425" marL="91425"/>
                </a:tc>
                <a:tc>
                  <a:txBody>
                    <a:bodyPr/>
                    <a:lstStyle/>
                    <a:p>
                      <a:pPr indent="0" lvl="0" marL="0" rtl="0" algn="l">
                        <a:spcBef>
                          <a:spcPts val="0"/>
                        </a:spcBef>
                        <a:spcAft>
                          <a:spcPts val="0"/>
                        </a:spcAft>
                        <a:buNone/>
                      </a:pPr>
                      <a:r>
                        <a:rPr lang="en">
                          <a:solidFill>
                            <a:schemeClr val="dk1"/>
                          </a:solidFill>
                        </a:rPr>
                        <a:t>Terms</a:t>
                      </a:r>
                      <a:endParaRPr>
                        <a:solidFill>
                          <a:schemeClr val="dk1"/>
                        </a:solidFill>
                      </a:endParaRPr>
                    </a:p>
                  </a:txBody>
                  <a:tcPr marT="91425" marB="91425" marR="91425" marL="91425"/>
                </a:tc>
                <a:tc>
                  <a:txBody>
                    <a:bodyPr/>
                    <a:lstStyle/>
                    <a:p>
                      <a:pPr indent="0" lvl="0" marL="0" rtl="0" algn="l">
                        <a:spcBef>
                          <a:spcPts val="0"/>
                        </a:spcBef>
                        <a:spcAft>
                          <a:spcPts val="0"/>
                        </a:spcAft>
                        <a:buNone/>
                      </a:pPr>
                      <a:r>
                        <a:rPr lang="en">
                          <a:solidFill>
                            <a:schemeClr val="dk1"/>
                          </a:solidFill>
                        </a:rPr>
                        <a:t>Annual Budget</a:t>
                      </a:r>
                      <a:endParaRPr>
                        <a:solidFill>
                          <a:schemeClr val="dk1"/>
                        </a:solidFill>
                      </a:endParaRPr>
                    </a:p>
                  </a:txBody>
                  <a:tcPr marT="91425" marB="91425" marR="91425" marL="91425"/>
                </a:tc>
              </a:tr>
              <a:tr h="381000">
                <a:tc>
                  <a:txBody>
                    <a:bodyPr/>
                    <a:lstStyle/>
                    <a:p>
                      <a:pPr indent="0" lvl="0" marL="0" rtl="0" algn="l">
                        <a:spcBef>
                          <a:spcPts val="0"/>
                        </a:spcBef>
                        <a:spcAft>
                          <a:spcPts val="0"/>
                        </a:spcAft>
                        <a:buNone/>
                      </a:pPr>
                      <a:r>
                        <a:rPr b="1" lang="en">
                          <a:solidFill>
                            <a:schemeClr val="dk1"/>
                          </a:solidFill>
                        </a:rPr>
                        <a:t>CDBG</a:t>
                      </a:r>
                      <a:endParaRPr b="1">
                        <a:solidFill>
                          <a:schemeClr val="dk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dk1"/>
                          </a:solidFill>
                        </a:rPr>
                        <a:t>$30,000</a:t>
                      </a:r>
                      <a:endParaRPr>
                        <a:solidFill>
                          <a:schemeClr val="dk1"/>
                        </a:solidFill>
                      </a:endParaRPr>
                    </a:p>
                  </a:txBody>
                  <a:tcPr marT="91425" marB="91425" marR="91425" marL="91425">
                    <a:lnL cap="flat" cmpd="sng" w="9525">
                      <a:solidFill>
                        <a:srgbClr val="9E9E9E"/>
                      </a:solidFill>
                      <a:prstDash val="solid"/>
                      <a:round/>
                      <a:headEnd len="sm" w="sm" type="none"/>
                      <a:tailEnd len="sm" w="sm" type="none"/>
                    </a:lnL>
                  </a:tcPr>
                </a:tc>
                <a:tc>
                  <a:txBody>
                    <a:bodyPr/>
                    <a:lstStyle/>
                    <a:p>
                      <a:pPr indent="0" lvl="0" marL="0" rtl="0" algn="l">
                        <a:spcBef>
                          <a:spcPts val="0"/>
                        </a:spcBef>
                        <a:spcAft>
                          <a:spcPts val="0"/>
                        </a:spcAft>
                        <a:buNone/>
                      </a:pPr>
                      <a:r>
                        <a:rPr lang="en">
                          <a:solidFill>
                            <a:schemeClr val="dk1"/>
                          </a:solidFill>
                        </a:rPr>
                        <a:t>0% deferred/amortized loan</a:t>
                      </a:r>
                      <a:endParaRPr>
                        <a:solidFill>
                          <a:schemeClr val="dk1"/>
                        </a:solidFill>
                      </a:endParaRPr>
                    </a:p>
                  </a:txBody>
                  <a:tcPr marT="91425" marB="91425" marR="91425" marL="91425"/>
                </a:tc>
                <a:tc>
                  <a:txBody>
                    <a:bodyPr/>
                    <a:lstStyle/>
                    <a:p>
                      <a:pPr indent="0" lvl="0" marL="0" rtl="0" algn="l">
                        <a:spcBef>
                          <a:spcPts val="0"/>
                        </a:spcBef>
                        <a:spcAft>
                          <a:spcPts val="0"/>
                        </a:spcAft>
                        <a:buNone/>
                      </a:pPr>
                      <a:r>
                        <a:rPr lang="en">
                          <a:solidFill>
                            <a:schemeClr val="dk1"/>
                          </a:solidFill>
                        </a:rPr>
                        <a:t>$300,000</a:t>
                      </a:r>
                      <a:endParaRPr>
                        <a:solidFill>
                          <a:schemeClr val="dk1"/>
                        </a:solidFill>
                      </a:endParaRPr>
                    </a:p>
                  </a:txBody>
                  <a:tcPr marT="91425" marB="91425" marR="91425" marL="91425"/>
                </a:tc>
              </a:tr>
              <a:tr h="381000">
                <a:tc>
                  <a:txBody>
                    <a:bodyPr/>
                    <a:lstStyle/>
                    <a:p>
                      <a:pPr indent="0" lvl="0" marL="0" rtl="0" algn="l">
                        <a:spcBef>
                          <a:spcPts val="0"/>
                        </a:spcBef>
                        <a:spcAft>
                          <a:spcPts val="0"/>
                        </a:spcAft>
                        <a:buNone/>
                      </a:pPr>
                      <a:r>
                        <a:rPr b="1" lang="en">
                          <a:solidFill>
                            <a:schemeClr val="dk1"/>
                          </a:solidFill>
                        </a:rPr>
                        <a:t>HOME</a:t>
                      </a:r>
                      <a:endParaRPr b="1">
                        <a:solidFill>
                          <a:schemeClr val="dk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dk1"/>
                          </a:solidFill>
                        </a:rPr>
                        <a:t>As needed</a:t>
                      </a:r>
                      <a:endParaRPr>
                        <a:solidFill>
                          <a:schemeClr val="dk1"/>
                        </a:solidFill>
                      </a:endParaRPr>
                    </a:p>
                  </a:txBody>
                  <a:tcPr marT="91425" marB="91425" marR="91425" marL="91425">
                    <a:lnL cap="flat" cmpd="sng" w="9525">
                      <a:solidFill>
                        <a:srgbClr val="9E9E9E"/>
                      </a:solidFill>
                      <a:prstDash val="solid"/>
                      <a:round/>
                      <a:headEnd len="sm" w="sm" type="none"/>
                      <a:tailEnd len="sm" w="sm" type="none"/>
                    </a:lnL>
                  </a:tcPr>
                </a:tc>
                <a:tc>
                  <a:txBody>
                    <a:bodyPr/>
                    <a:lstStyle/>
                    <a:p>
                      <a:pPr indent="0" lvl="0" marL="0" rtl="0" algn="l">
                        <a:spcBef>
                          <a:spcPts val="0"/>
                        </a:spcBef>
                        <a:spcAft>
                          <a:spcPts val="0"/>
                        </a:spcAft>
                        <a:buNone/>
                      </a:pPr>
                      <a:r>
                        <a:rPr lang="en">
                          <a:solidFill>
                            <a:schemeClr val="dk1"/>
                          </a:solidFill>
                        </a:rPr>
                        <a:t>0% deferred loan</a:t>
                      </a:r>
                      <a:endParaRPr>
                        <a:solidFill>
                          <a:schemeClr val="dk1"/>
                        </a:solidFill>
                      </a:endParaRPr>
                    </a:p>
                  </a:txBody>
                  <a:tcPr marT="91425" marB="91425" marR="91425" marL="91425"/>
                </a:tc>
                <a:tc>
                  <a:txBody>
                    <a:bodyPr/>
                    <a:lstStyle/>
                    <a:p>
                      <a:pPr indent="0" lvl="0" marL="0" rtl="0" algn="l">
                        <a:spcBef>
                          <a:spcPts val="0"/>
                        </a:spcBef>
                        <a:spcAft>
                          <a:spcPts val="0"/>
                        </a:spcAft>
                        <a:buNone/>
                      </a:pPr>
                      <a:r>
                        <a:rPr lang="en">
                          <a:solidFill>
                            <a:schemeClr val="dk1"/>
                          </a:solidFill>
                        </a:rPr>
                        <a:t>$100,000</a:t>
                      </a:r>
                      <a:endParaRPr>
                        <a:solidFill>
                          <a:schemeClr val="dk1"/>
                        </a:solidFill>
                      </a:endParaRPr>
                    </a:p>
                  </a:txBody>
                  <a:tcPr marT="91425" marB="91425" marR="91425" marL="91425"/>
                </a:tc>
              </a:tr>
              <a:tr h="381000">
                <a:tc>
                  <a:txBody>
                    <a:bodyPr/>
                    <a:lstStyle/>
                    <a:p>
                      <a:pPr indent="0" lvl="0" marL="0" rtl="0" algn="l">
                        <a:spcBef>
                          <a:spcPts val="0"/>
                        </a:spcBef>
                        <a:spcAft>
                          <a:spcPts val="0"/>
                        </a:spcAft>
                        <a:buNone/>
                      </a:pPr>
                      <a:r>
                        <a:rPr b="1" lang="en">
                          <a:solidFill>
                            <a:schemeClr val="dk1"/>
                          </a:solidFill>
                        </a:rPr>
                        <a:t>Lead</a:t>
                      </a:r>
                      <a:endParaRPr b="1">
                        <a:solidFill>
                          <a:schemeClr val="dk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dk1"/>
                          </a:solidFill>
                        </a:rPr>
                        <a:t>$20,000</a:t>
                      </a:r>
                      <a:endParaRPr>
                        <a:solidFill>
                          <a:schemeClr val="dk1"/>
                        </a:solidFill>
                      </a:endParaRPr>
                    </a:p>
                  </a:txBody>
                  <a:tcPr marT="91425" marB="91425" marR="91425" marL="91425">
                    <a:lnL cap="flat" cmpd="sng" w="9525">
                      <a:solidFill>
                        <a:srgbClr val="9E9E9E"/>
                      </a:solidFill>
                      <a:prstDash val="solid"/>
                      <a:round/>
                      <a:headEnd len="sm" w="sm" type="none"/>
                      <a:tailEnd len="sm" w="sm" type="none"/>
                    </a:lnL>
                  </a:tcPr>
                </a:tc>
                <a:tc>
                  <a:txBody>
                    <a:bodyPr/>
                    <a:lstStyle/>
                    <a:p>
                      <a:pPr indent="0" lvl="0" marL="0" rtl="0" algn="l">
                        <a:spcBef>
                          <a:spcPts val="0"/>
                        </a:spcBef>
                        <a:spcAft>
                          <a:spcPts val="0"/>
                        </a:spcAft>
                        <a:buNone/>
                      </a:pPr>
                      <a:r>
                        <a:rPr lang="en">
                          <a:solidFill>
                            <a:schemeClr val="dk1"/>
                          </a:solidFill>
                        </a:rPr>
                        <a:t>5-year forgivable</a:t>
                      </a:r>
                      <a:endParaRPr>
                        <a:solidFill>
                          <a:schemeClr val="dk1"/>
                        </a:solidFill>
                      </a:endParaRPr>
                    </a:p>
                  </a:txBody>
                  <a:tcPr marT="91425" marB="91425" marR="91425" marL="91425"/>
                </a:tc>
                <a:tc>
                  <a:txBody>
                    <a:bodyPr/>
                    <a:lstStyle/>
                    <a:p>
                      <a:pPr indent="0" lvl="0" marL="0" rtl="0" algn="l">
                        <a:spcBef>
                          <a:spcPts val="0"/>
                        </a:spcBef>
                        <a:spcAft>
                          <a:spcPts val="0"/>
                        </a:spcAft>
                        <a:buNone/>
                      </a:pPr>
                      <a:r>
                        <a:rPr lang="en">
                          <a:solidFill>
                            <a:schemeClr val="dk1"/>
                          </a:solidFill>
                        </a:rPr>
                        <a:t>$485,000</a:t>
                      </a:r>
                      <a:endParaRPr>
                        <a:solidFill>
                          <a:schemeClr val="dk1"/>
                        </a:solidFill>
                      </a:endParaRPr>
                    </a:p>
                  </a:txBody>
                  <a:tcPr marT="91425" marB="91425" marR="91425" marL="91425"/>
                </a:tc>
              </a:tr>
              <a:tr h="381000">
                <a:tc>
                  <a:txBody>
                    <a:bodyPr/>
                    <a:lstStyle/>
                    <a:p>
                      <a:pPr indent="0" lvl="0" marL="0" rtl="0" algn="l">
                        <a:spcBef>
                          <a:spcPts val="0"/>
                        </a:spcBef>
                        <a:spcAft>
                          <a:spcPts val="0"/>
                        </a:spcAft>
                        <a:buNone/>
                      </a:pPr>
                      <a:r>
                        <a:rPr b="1" lang="en">
                          <a:solidFill>
                            <a:schemeClr val="dk1"/>
                          </a:solidFill>
                        </a:rPr>
                        <a:t>Healthy Homes</a:t>
                      </a:r>
                      <a:endParaRPr b="1">
                        <a:solidFill>
                          <a:schemeClr val="dk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dk1"/>
                          </a:solidFill>
                        </a:rPr>
                        <a:t>$5,000</a:t>
                      </a:r>
                      <a:endParaRPr>
                        <a:solidFill>
                          <a:schemeClr val="dk1"/>
                        </a:solidFill>
                      </a:endParaRPr>
                    </a:p>
                  </a:txBody>
                  <a:tcPr marT="91425" marB="91425" marR="91425" marL="91425">
                    <a:lnL cap="flat" cmpd="sng" w="9525">
                      <a:solidFill>
                        <a:srgbClr val="9E9E9E"/>
                      </a:solidFill>
                      <a:prstDash val="solid"/>
                      <a:round/>
                      <a:headEnd len="sm" w="sm" type="none"/>
                      <a:tailEnd len="sm" w="sm" type="none"/>
                    </a:lnL>
                  </a:tcPr>
                </a:tc>
                <a:tc>
                  <a:txBody>
                    <a:bodyPr/>
                    <a:lstStyle/>
                    <a:p>
                      <a:pPr indent="0" lvl="0" marL="0" rtl="0" algn="l">
                        <a:spcBef>
                          <a:spcPts val="0"/>
                        </a:spcBef>
                        <a:spcAft>
                          <a:spcPts val="0"/>
                        </a:spcAft>
                        <a:buNone/>
                      </a:pPr>
                      <a:r>
                        <a:rPr lang="en">
                          <a:solidFill>
                            <a:schemeClr val="dk1"/>
                          </a:solidFill>
                        </a:rPr>
                        <a:t>grant</a:t>
                      </a:r>
                      <a:endParaRPr>
                        <a:solidFill>
                          <a:schemeClr val="dk1"/>
                        </a:solidFill>
                      </a:endParaRPr>
                    </a:p>
                  </a:txBody>
                  <a:tcPr marT="91425" marB="91425" marR="91425" marL="91425"/>
                </a:tc>
                <a:tc>
                  <a:txBody>
                    <a:bodyPr/>
                    <a:lstStyle/>
                    <a:p>
                      <a:pPr indent="0" lvl="0" marL="0" rtl="0" algn="l">
                        <a:spcBef>
                          <a:spcPts val="0"/>
                        </a:spcBef>
                        <a:spcAft>
                          <a:spcPts val="0"/>
                        </a:spcAft>
                        <a:buNone/>
                      </a:pPr>
                      <a:r>
                        <a:rPr lang="en">
                          <a:solidFill>
                            <a:schemeClr val="dk1"/>
                          </a:solidFill>
                        </a:rPr>
                        <a:t>$100,000</a:t>
                      </a:r>
                      <a:endParaRPr>
                        <a:solidFill>
                          <a:schemeClr val="dk1"/>
                        </a:solidFill>
                      </a:endParaRPr>
                    </a:p>
                  </a:txBody>
                  <a:tcPr marT="91425" marB="91425" marR="91425" marL="91425"/>
                </a:tc>
              </a:tr>
              <a:tr h="381000">
                <a:tc>
                  <a:txBody>
                    <a:bodyPr/>
                    <a:lstStyle/>
                    <a:p>
                      <a:pPr indent="0" lvl="0" marL="0" rtl="0" algn="l">
                        <a:spcBef>
                          <a:spcPts val="0"/>
                        </a:spcBef>
                        <a:spcAft>
                          <a:spcPts val="0"/>
                        </a:spcAft>
                        <a:buNone/>
                      </a:pPr>
                      <a:r>
                        <a:rPr b="1" lang="en">
                          <a:solidFill>
                            <a:schemeClr val="dk1"/>
                          </a:solidFill>
                        </a:rPr>
                        <a:t>AHTF</a:t>
                      </a:r>
                      <a:endParaRPr b="1">
                        <a:solidFill>
                          <a:schemeClr val="dk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dk1"/>
                          </a:solidFill>
                        </a:rPr>
                        <a:t>As needed</a:t>
                      </a:r>
                      <a:endParaRPr>
                        <a:solidFill>
                          <a:schemeClr val="dk1"/>
                        </a:solidFill>
                      </a:endParaRPr>
                    </a:p>
                  </a:txBody>
                  <a:tcPr marT="91425" marB="91425" marR="91425" marL="91425">
                    <a:lnL cap="flat" cmpd="sng" w="9525">
                      <a:solidFill>
                        <a:srgbClr val="9E9E9E"/>
                      </a:solidFill>
                      <a:prstDash val="solid"/>
                      <a:round/>
                      <a:headEnd len="sm" w="sm" type="none"/>
                      <a:tailEnd len="sm" w="sm" type="none"/>
                    </a:lnL>
                  </a:tcPr>
                </a:tc>
                <a:tc>
                  <a:txBody>
                    <a:bodyPr/>
                    <a:lstStyle/>
                    <a:p>
                      <a:pPr indent="0" lvl="0" marL="0" rtl="0" algn="l">
                        <a:spcBef>
                          <a:spcPts val="0"/>
                        </a:spcBef>
                        <a:spcAft>
                          <a:spcPts val="0"/>
                        </a:spcAft>
                        <a:buNone/>
                      </a:pPr>
                      <a:r>
                        <a:rPr lang="en">
                          <a:solidFill>
                            <a:schemeClr val="dk1"/>
                          </a:solidFill>
                        </a:rPr>
                        <a:t>0% deferred loan</a:t>
                      </a:r>
                      <a:endParaRPr>
                        <a:solidFill>
                          <a:schemeClr val="dk1"/>
                        </a:solidFill>
                      </a:endParaRPr>
                    </a:p>
                  </a:txBody>
                  <a:tcPr marT="91425" marB="91425" marR="91425" marL="91425"/>
                </a:tc>
                <a:tc>
                  <a:txBody>
                    <a:bodyPr/>
                    <a:lstStyle/>
                    <a:p>
                      <a:pPr indent="0" lvl="0" marL="0" rtl="0" algn="l">
                        <a:spcBef>
                          <a:spcPts val="0"/>
                        </a:spcBef>
                        <a:spcAft>
                          <a:spcPts val="0"/>
                        </a:spcAft>
                        <a:buNone/>
                      </a:pPr>
                      <a:r>
                        <a:rPr lang="en">
                          <a:solidFill>
                            <a:schemeClr val="dk1"/>
                          </a:solidFill>
                        </a:rPr>
                        <a:t>$100,000</a:t>
                      </a:r>
                      <a:endParaRPr>
                        <a:solidFill>
                          <a:schemeClr val="dk1"/>
                        </a:solidFill>
                      </a:endParaRPr>
                    </a:p>
                  </a:txBody>
                  <a:tcPr marT="91425" marB="91425" marR="91425" marL="91425"/>
                </a:tc>
              </a:tr>
            </a:tbl>
          </a:graphicData>
        </a:graphic>
      </p:graphicFrame>
      <p:sp>
        <p:nvSpPr>
          <p:cNvPr id="103" name="Google Shape;103;p17"/>
          <p:cNvSpPr txBox="1"/>
          <p:nvPr>
            <p:ph idx="4294967295"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600">
                <a:latin typeface="Gill Sans"/>
                <a:ea typeface="Gill Sans"/>
                <a:cs typeface="Gill Sans"/>
                <a:sym typeface="Gill Sans"/>
              </a:rPr>
              <a:t>Funding </a:t>
            </a:r>
            <a:endParaRPr sz="3600">
              <a:latin typeface="Gill Sans"/>
              <a:ea typeface="Gill Sans"/>
              <a:cs typeface="Gill Sans"/>
              <a:sym typeface="Gill Sans"/>
            </a:endParaRPr>
          </a:p>
        </p:txBody>
      </p:sp>
      <p:sp>
        <p:nvSpPr>
          <p:cNvPr id="104" name="Google Shape;104;p17"/>
          <p:cNvSpPr/>
          <p:nvPr/>
        </p:nvSpPr>
        <p:spPr>
          <a:xfrm>
            <a:off x="451975" y="1166100"/>
            <a:ext cx="560400" cy="153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5" name="Google Shape;105;p17"/>
          <p:cNvCxnSpPr/>
          <p:nvPr/>
        </p:nvCxnSpPr>
        <p:spPr>
          <a:xfrm flipH="1" rot="10800000">
            <a:off x="435300" y="1139025"/>
            <a:ext cx="1517400" cy="2700"/>
          </a:xfrm>
          <a:prstGeom prst="straightConnector1">
            <a:avLst/>
          </a:prstGeom>
          <a:noFill/>
          <a:ln cap="flat" cmpd="sng" w="38100">
            <a:solidFill>
              <a:schemeClr val="accent5"/>
            </a:solidFill>
            <a:prstDash val="solid"/>
            <a:round/>
            <a:headEnd len="med" w="med" type="none"/>
            <a:tailEnd len="med" w="med"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8"/>
          <p:cNvSpPr/>
          <p:nvPr/>
        </p:nvSpPr>
        <p:spPr>
          <a:xfrm rot="-5400000">
            <a:off x="2279350" y="3535075"/>
            <a:ext cx="1277400" cy="1550100"/>
          </a:xfrm>
          <a:prstGeom prst="bentArrow">
            <a:avLst>
              <a:gd fmla="val 25000" name="adj1"/>
              <a:gd fmla="val 25618" name="adj2"/>
              <a:gd fmla="val 25000" name="adj3"/>
              <a:gd fmla="val 43750" name="adj4"/>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8"/>
          <p:cNvSpPr/>
          <p:nvPr/>
        </p:nvSpPr>
        <p:spPr>
          <a:xfrm>
            <a:off x="3616900" y="4630825"/>
            <a:ext cx="1998900" cy="318000"/>
          </a:xfrm>
          <a:prstGeom prst="rect">
            <a:avLst/>
          </a:prstGeom>
          <a:solidFill>
            <a:schemeClr val="accent5"/>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2" name="Google Shape;112;p18"/>
          <p:cNvPicPr preferRelativeResize="0"/>
          <p:nvPr/>
        </p:nvPicPr>
        <p:blipFill>
          <a:blip r:embed="rId3">
            <a:alphaModFix/>
          </a:blip>
          <a:stretch>
            <a:fillRect/>
          </a:stretch>
        </p:blipFill>
        <p:spPr>
          <a:xfrm>
            <a:off x="328975" y="1233187"/>
            <a:ext cx="4090625" cy="3067963"/>
          </a:xfrm>
          <a:prstGeom prst="rect">
            <a:avLst/>
          </a:prstGeom>
          <a:noFill/>
          <a:ln>
            <a:noFill/>
          </a:ln>
        </p:spPr>
      </p:pic>
      <p:pic>
        <p:nvPicPr>
          <p:cNvPr id="113" name="Google Shape;113;p18"/>
          <p:cNvPicPr preferRelativeResize="0"/>
          <p:nvPr/>
        </p:nvPicPr>
        <p:blipFill>
          <a:blip r:embed="rId4">
            <a:alphaModFix/>
          </a:blip>
          <a:stretch>
            <a:fillRect/>
          </a:stretch>
        </p:blipFill>
        <p:spPr>
          <a:xfrm>
            <a:off x="4724401" y="1233175"/>
            <a:ext cx="4095532" cy="3067975"/>
          </a:xfrm>
          <a:prstGeom prst="rect">
            <a:avLst/>
          </a:prstGeom>
          <a:noFill/>
          <a:ln>
            <a:noFill/>
          </a:ln>
        </p:spPr>
      </p:pic>
      <p:sp>
        <p:nvSpPr>
          <p:cNvPr id="114" name="Google Shape;114;p18"/>
          <p:cNvSpPr/>
          <p:nvPr/>
        </p:nvSpPr>
        <p:spPr>
          <a:xfrm flipH="1" rot="5400000">
            <a:off x="5748750" y="3535075"/>
            <a:ext cx="1277400" cy="1550100"/>
          </a:xfrm>
          <a:prstGeom prst="bentArrow">
            <a:avLst>
              <a:gd fmla="val 25000" name="adj1"/>
              <a:gd fmla="val 25618" name="adj2"/>
              <a:gd fmla="val 25000" name="adj3"/>
              <a:gd fmla="val 43750" name="adj4"/>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8"/>
          <p:cNvSpPr txBox="1"/>
          <p:nvPr>
            <p:ph idx="4294967295"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600">
                <a:latin typeface="Gill Sans"/>
                <a:ea typeface="Gill Sans"/>
                <a:cs typeface="Gill Sans"/>
                <a:sym typeface="Gill Sans"/>
              </a:rPr>
              <a:t>Past Projects</a:t>
            </a:r>
            <a:endParaRPr sz="3600">
              <a:latin typeface="Gill Sans"/>
              <a:ea typeface="Gill Sans"/>
              <a:cs typeface="Gill Sans"/>
              <a:sym typeface="Gill Sans"/>
            </a:endParaRPr>
          </a:p>
        </p:txBody>
      </p:sp>
      <p:cxnSp>
        <p:nvCxnSpPr>
          <p:cNvPr id="116" name="Google Shape;116;p18"/>
          <p:cNvCxnSpPr/>
          <p:nvPr/>
        </p:nvCxnSpPr>
        <p:spPr>
          <a:xfrm flipH="1" rot="10800000">
            <a:off x="435300" y="1139025"/>
            <a:ext cx="2529000" cy="2700"/>
          </a:xfrm>
          <a:prstGeom prst="straightConnector1">
            <a:avLst/>
          </a:prstGeom>
          <a:noFill/>
          <a:ln cap="flat" cmpd="sng" w="38100">
            <a:solidFill>
              <a:schemeClr val="accent5"/>
            </a:solidFill>
            <a:prstDash val="solid"/>
            <a:round/>
            <a:headEnd len="med" w="med" type="none"/>
            <a:tailEnd len="med" w="med"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19"/>
          <p:cNvSpPr/>
          <p:nvPr/>
        </p:nvSpPr>
        <p:spPr>
          <a:xfrm>
            <a:off x="3616900" y="4173625"/>
            <a:ext cx="1998900" cy="318000"/>
          </a:xfrm>
          <a:prstGeom prst="rect">
            <a:avLst/>
          </a:prstGeom>
          <a:solidFill>
            <a:schemeClr val="accent5"/>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2" name="Google Shape;122;p19"/>
          <p:cNvPicPr preferRelativeResize="0"/>
          <p:nvPr/>
        </p:nvPicPr>
        <p:blipFill>
          <a:blip r:embed="rId3">
            <a:alphaModFix/>
          </a:blip>
          <a:stretch>
            <a:fillRect/>
          </a:stretch>
        </p:blipFill>
        <p:spPr>
          <a:xfrm>
            <a:off x="328975" y="775987"/>
            <a:ext cx="4090625" cy="3067963"/>
          </a:xfrm>
          <a:prstGeom prst="rect">
            <a:avLst/>
          </a:prstGeom>
          <a:noFill/>
          <a:ln>
            <a:noFill/>
          </a:ln>
        </p:spPr>
      </p:pic>
      <p:sp>
        <p:nvSpPr>
          <p:cNvPr id="123" name="Google Shape;123;p19"/>
          <p:cNvSpPr/>
          <p:nvPr/>
        </p:nvSpPr>
        <p:spPr>
          <a:xfrm rot="-5400000">
            <a:off x="2279350" y="3077875"/>
            <a:ext cx="1277400" cy="1550100"/>
          </a:xfrm>
          <a:prstGeom prst="bentArrow">
            <a:avLst>
              <a:gd fmla="val 25000" name="adj1"/>
              <a:gd fmla="val 25618" name="adj2"/>
              <a:gd fmla="val 25000" name="adj3"/>
              <a:gd fmla="val 43750" name="adj4"/>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4" name="Google Shape;124;p19"/>
          <p:cNvPicPr preferRelativeResize="0"/>
          <p:nvPr/>
        </p:nvPicPr>
        <p:blipFill>
          <a:blip r:embed="rId4">
            <a:alphaModFix/>
          </a:blip>
          <a:stretch>
            <a:fillRect/>
          </a:stretch>
        </p:blipFill>
        <p:spPr>
          <a:xfrm>
            <a:off x="328975" y="775975"/>
            <a:ext cx="4095524" cy="3071651"/>
          </a:xfrm>
          <a:prstGeom prst="rect">
            <a:avLst/>
          </a:prstGeom>
          <a:noFill/>
          <a:ln>
            <a:noFill/>
          </a:ln>
        </p:spPr>
      </p:pic>
      <p:pic>
        <p:nvPicPr>
          <p:cNvPr id="125" name="Google Shape;125;p19"/>
          <p:cNvPicPr preferRelativeResize="0"/>
          <p:nvPr/>
        </p:nvPicPr>
        <p:blipFill rotWithShape="1">
          <a:blip r:embed="rId5">
            <a:alphaModFix/>
          </a:blip>
          <a:srcRect b="0" l="28525" r="0" t="0"/>
          <a:stretch/>
        </p:blipFill>
        <p:spPr>
          <a:xfrm>
            <a:off x="5429025" y="775975"/>
            <a:ext cx="2923827" cy="3067976"/>
          </a:xfrm>
          <a:prstGeom prst="rect">
            <a:avLst/>
          </a:prstGeom>
          <a:noFill/>
          <a:ln>
            <a:noFill/>
          </a:ln>
        </p:spPr>
      </p:pic>
      <p:sp>
        <p:nvSpPr>
          <p:cNvPr id="126" name="Google Shape;126;p19"/>
          <p:cNvSpPr/>
          <p:nvPr/>
        </p:nvSpPr>
        <p:spPr>
          <a:xfrm flipH="1" rot="5400000">
            <a:off x="5748750" y="3077875"/>
            <a:ext cx="1277400" cy="1550100"/>
          </a:xfrm>
          <a:prstGeom prst="bentArrow">
            <a:avLst>
              <a:gd fmla="val 25000" name="adj1"/>
              <a:gd fmla="val 25618" name="adj2"/>
              <a:gd fmla="val 25000" name="adj3"/>
              <a:gd fmla="val 43750" name="adj4"/>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id="131" name="Google Shape;131;p20"/>
          <p:cNvPicPr preferRelativeResize="0"/>
          <p:nvPr/>
        </p:nvPicPr>
        <p:blipFill rotWithShape="1">
          <a:blip r:embed="rId3">
            <a:alphaModFix/>
          </a:blip>
          <a:srcRect b="0" l="52010" r="0" t="0"/>
          <a:stretch/>
        </p:blipFill>
        <p:spPr>
          <a:xfrm>
            <a:off x="4923149" y="897525"/>
            <a:ext cx="3738201" cy="2759400"/>
          </a:xfrm>
          <a:prstGeom prst="rect">
            <a:avLst/>
          </a:prstGeom>
          <a:noFill/>
          <a:ln>
            <a:noFill/>
          </a:ln>
        </p:spPr>
      </p:pic>
      <p:sp>
        <p:nvSpPr>
          <p:cNvPr id="132" name="Google Shape;132;p20"/>
          <p:cNvSpPr/>
          <p:nvPr/>
        </p:nvSpPr>
        <p:spPr>
          <a:xfrm>
            <a:off x="3616900" y="4173625"/>
            <a:ext cx="1998900" cy="318000"/>
          </a:xfrm>
          <a:prstGeom prst="rect">
            <a:avLst/>
          </a:prstGeom>
          <a:solidFill>
            <a:schemeClr val="accent5"/>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20"/>
          <p:cNvSpPr/>
          <p:nvPr/>
        </p:nvSpPr>
        <p:spPr>
          <a:xfrm rot="-5400000">
            <a:off x="2279350" y="3077875"/>
            <a:ext cx="1277400" cy="1550100"/>
          </a:xfrm>
          <a:prstGeom prst="bentArrow">
            <a:avLst>
              <a:gd fmla="val 25000" name="adj1"/>
              <a:gd fmla="val 25618" name="adj2"/>
              <a:gd fmla="val 25000" name="adj3"/>
              <a:gd fmla="val 43750" name="adj4"/>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0"/>
          <p:cNvSpPr/>
          <p:nvPr/>
        </p:nvSpPr>
        <p:spPr>
          <a:xfrm flipH="1" rot="5400000">
            <a:off x="5748750" y="3077875"/>
            <a:ext cx="1277400" cy="1550100"/>
          </a:xfrm>
          <a:prstGeom prst="bentArrow">
            <a:avLst>
              <a:gd fmla="val 25000" name="adj1"/>
              <a:gd fmla="val 25618" name="adj2"/>
              <a:gd fmla="val 25000" name="adj3"/>
              <a:gd fmla="val 43750" name="adj4"/>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5" name="Google Shape;135;p20"/>
          <p:cNvPicPr preferRelativeResize="0"/>
          <p:nvPr/>
        </p:nvPicPr>
        <p:blipFill rotWithShape="1">
          <a:blip r:embed="rId3">
            <a:alphaModFix/>
          </a:blip>
          <a:srcRect b="0" l="0" r="52680" t="0"/>
          <a:stretch/>
        </p:blipFill>
        <p:spPr>
          <a:xfrm>
            <a:off x="742875" y="897525"/>
            <a:ext cx="3686051" cy="2759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1"/>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600">
                <a:latin typeface="Gill Sans"/>
                <a:ea typeface="Gill Sans"/>
                <a:cs typeface="Gill Sans"/>
                <a:sym typeface="Gill Sans"/>
              </a:rPr>
              <a:t>Implementing a Successful Program: 5 Bs</a:t>
            </a:r>
            <a:endParaRPr sz="3600">
              <a:latin typeface="Gill Sans"/>
              <a:ea typeface="Gill Sans"/>
              <a:cs typeface="Gill Sans"/>
              <a:sym typeface="Gill Sans"/>
            </a:endParaRPr>
          </a:p>
        </p:txBody>
      </p:sp>
      <p:sp>
        <p:nvSpPr>
          <p:cNvPr id="141" name="Google Shape;141;p21"/>
          <p:cNvSpPr txBox="1"/>
          <p:nvPr>
            <p:ph idx="1" type="body"/>
          </p:nvPr>
        </p:nvSpPr>
        <p:spPr>
          <a:xfrm>
            <a:off x="387900" y="1489825"/>
            <a:ext cx="8368200" cy="34557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t/>
            </a:r>
            <a:endParaRPr sz="2400">
              <a:latin typeface="Gill Sans"/>
              <a:ea typeface="Gill Sans"/>
              <a:cs typeface="Gill Sans"/>
              <a:sym typeface="Gill Sans"/>
            </a:endParaRPr>
          </a:p>
          <a:p>
            <a:pPr indent="-381000" lvl="0" marL="457200" rtl="0" algn="l">
              <a:lnSpc>
                <a:spcPct val="100000"/>
              </a:lnSpc>
              <a:spcBef>
                <a:spcPts val="0"/>
              </a:spcBef>
              <a:spcAft>
                <a:spcPts val="0"/>
              </a:spcAft>
              <a:buSzPts val="2400"/>
              <a:buFont typeface="Gill Sans"/>
              <a:buChar char="●"/>
            </a:pPr>
            <a:r>
              <a:rPr lang="en" sz="2400">
                <a:latin typeface="Gill Sans"/>
                <a:ea typeface="Gill Sans"/>
                <a:cs typeface="Gill Sans"/>
                <a:sym typeface="Gill Sans"/>
              </a:rPr>
              <a:t>Be present</a:t>
            </a:r>
            <a:endParaRPr sz="2400">
              <a:latin typeface="Gill Sans"/>
              <a:ea typeface="Gill Sans"/>
              <a:cs typeface="Gill Sans"/>
              <a:sym typeface="Gill Sans"/>
            </a:endParaRPr>
          </a:p>
          <a:p>
            <a:pPr indent="-381000" lvl="0" marL="457200" rtl="0" algn="l">
              <a:lnSpc>
                <a:spcPct val="100000"/>
              </a:lnSpc>
              <a:spcBef>
                <a:spcPts val="0"/>
              </a:spcBef>
              <a:spcAft>
                <a:spcPts val="0"/>
              </a:spcAft>
              <a:buSzPts val="2400"/>
              <a:buFont typeface="Gill Sans"/>
              <a:buChar char="●"/>
            </a:pPr>
            <a:r>
              <a:rPr lang="en" sz="2400">
                <a:latin typeface="Gill Sans"/>
                <a:ea typeface="Gill Sans"/>
                <a:cs typeface="Gill Sans"/>
                <a:sym typeface="Gill Sans"/>
              </a:rPr>
              <a:t>Be a partner</a:t>
            </a:r>
            <a:endParaRPr sz="2400">
              <a:latin typeface="Gill Sans"/>
              <a:ea typeface="Gill Sans"/>
              <a:cs typeface="Gill Sans"/>
              <a:sym typeface="Gill Sans"/>
            </a:endParaRPr>
          </a:p>
          <a:p>
            <a:pPr indent="-381000" lvl="0" marL="457200" rtl="0" algn="l">
              <a:lnSpc>
                <a:spcPct val="100000"/>
              </a:lnSpc>
              <a:spcBef>
                <a:spcPts val="0"/>
              </a:spcBef>
              <a:spcAft>
                <a:spcPts val="0"/>
              </a:spcAft>
              <a:buSzPts val="2400"/>
              <a:buFont typeface="Gill Sans"/>
              <a:buChar char="●"/>
            </a:pPr>
            <a:r>
              <a:rPr lang="en" sz="2400">
                <a:latin typeface="Gill Sans"/>
                <a:ea typeface="Gill Sans"/>
                <a:cs typeface="Gill Sans"/>
                <a:sym typeface="Gill Sans"/>
              </a:rPr>
              <a:t>Be open to change</a:t>
            </a:r>
            <a:endParaRPr sz="2400">
              <a:latin typeface="Gill Sans"/>
              <a:ea typeface="Gill Sans"/>
              <a:cs typeface="Gill Sans"/>
              <a:sym typeface="Gill Sans"/>
            </a:endParaRPr>
          </a:p>
          <a:p>
            <a:pPr indent="-381000" lvl="0" marL="457200" rtl="0" algn="l">
              <a:lnSpc>
                <a:spcPct val="100000"/>
              </a:lnSpc>
              <a:spcBef>
                <a:spcPts val="0"/>
              </a:spcBef>
              <a:spcAft>
                <a:spcPts val="0"/>
              </a:spcAft>
              <a:buSzPts val="2400"/>
              <a:buFont typeface="Gill Sans"/>
              <a:buChar char="●"/>
            </a:pPr>
            <a:r>
              <a:rPr lang="en" sz="2400">
                <a:latin typeface="Gill Sans"/>
                <a:ea typeface="Gill Sans"/>
                <a:cs typeface="Gill Sans"/>
                <a:sym typeface="Gill Sans"/>
              </a:rPr>
              <a:t>Be competitive</a:t>
            </a:r>
            <a:endParaRPr sz="2400">
              <a:latin typeface="Gill Sans"/>
              <a:ea typeface="Gill Sans"/>
              <a:cs typeface="Gill Sans"/>
              <a:sym typeface="Gill Sans"/>
            </a:endParaRPr>
          </a:p>
          <a:p>
            <a:pPr indent="-381000" lvl="0" marL="457200" rtl="0" algn="l">
              <a:lnSpc>
                <a:spcPct val="100000"/>
              </a:lnSpc>
              <a:spcBef>
                <a:spcPts val="0"/>
              </a:spcBef>
              <a:spcAft>
                <a:spcPts val="0"/>
              </a:spcAft>
              <a:buSzPts val="2400"/>
              <a:buFont typeface="Gill Sans"/>
              <a:buChar char="●"/>
            </a:pPr>
            <a:r>
              <a:rPr lang="en" sz="2400">
                <a:latin typeface="Gill Sans"/>
                <a:ea typeface="Gill Sans"/>
                <a:cs typeface="Gill Sans"/>
                <a:sym typeface="Gill Sans"/>
              </a:rPr>
              <a:t>Be patient </a:t>
            </a:r>
            <a:endParaRPr sz="2400">
              <a:latin typeface="Gill Sans"/>
              <a:ea typeface="Gill Sans"/>
              <a:cs typeface="Gill Sans"/>
              <a:sym typeface="Gill Sans"/>
            </a:endParaRPr>
          </a:p>
          <a:p>
            <a:pPr indent="0" lvl="0" marL="457200" rtl="0" algn="l">
              <a:lnSpc>
                <a:spcPct val="100000"/>
              </a:lnSpc>
              <a:spcBef>
                <a:spcPts val="0"/>
              </a:spcBef>
              <a:spcAft>
                <a:spcPts val="0"/>
              </a:spcAft>
              <a:buNone/>
            </a:pPr>
            <a:r>
              <a:t/>
            </a:r>
            <a:endParaRPr sz="2400">
              <a:latin typeface="Gill Sans"/>
              <a:ea typeface="Gill Sans"/>
              <a:cs typeface="Gill Sans"/>
              <a:sym typeface="Gill Sans"/>
            </a:endParaRPr>
          </a:p>
          <a:p>
            <a:pPr indent="0" lvl="0" marL="0" rtl="0" algn="l">
              <a:lnSpc>
                <a:spcPct val="100000"/>
              </a:lnSpc>
              <a:spcBef>
                <a:spcPts val="0"/>
              </a:spcBef>
              <a:spcAft>
                <a:spcPts val="0"/>
              </a:spcAft>
              <a:buNone/>
            </a:pPr>
            <a:r>
              <a:t/>
            </a:r>
            <a:endParaRPr>
              <a:latin typeface="Gill Sans"/>
              <a:ea typeface="Gill Sans"/>
              <a:cs typeface="Gill Sans"/>
              <a:sym typeface="Gill Sans"/>
            </a:endParaRPr>
          </a:p>
          <a:p>
            <a:pPr indent="0" lvl="0" marL="0" rtl="0" algn="l">
              <a:lnSpc>
                <a:spcPct val="100000"/>
              </a:lnSpc>
              <a:spcBef>
                <a:spcPts val="0"/>
              </a:spcBef>
              <a:spcAft>
                <a:spcPts val="0"/>
              </a:spcAft>
              <a:buNone/>
            </a:pPr>
            <a:r>
              <a:t/>
            </a:r>
            <a:endParaRPr>
              <a:latin typeface="Gill Sans"/>
              <a:ea typeface="Gill Sans"/>
              <a:cs typeface="Gill Sans"/>
              <a:sym typeface="Gill Sans"/>
            </a:endParaRPr>
          </a:p>
        </p:txBody>
      </p:sp>
      <p:sp>
        <p:nvSpPr>
          <p:cNvPr id="142" name="Google Shape;142;p21"/>
          <p:cNvSpPr/>
          <p:nvPr/>
        </p:nvSpPr>
        <p:spPr>
          <a:xfrm>
            <a:off x="451975" y="1166100"/>
            <a:ext cx="560400" cy="153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3" name="Google Shape;143;p21"/>
          <p:cNvCxnSpPr/>
          <p:nvPr/>
        </p:nvCxnSpPr>
        <p:spPr>
          <a:xfrm flipH="1" rot="10800000">
            <a:off x="435300" y="1132125"/>
            <a:ext cx="5529000" cy="9600"/>
          </a:xfrm>
          <a:prstGeom prst="straightConnector1">
            <a:avLst/>
          </a:prstGeom>
          <a:noFill/>
          <a:ln cap="flat" cmpd="sng" w="38100">
            <a:solidFill>
              <a:schemeClr val="accent5"/>
            </a:solidFill>
            <a:prstDash val="solid"/>
            <a:round/>
            <a:headEnd len="med" w="med" type="none"/>
            <a:tailEnd len="med" w="med" type="none"/>
          </a:ln>
        </p:spPr>
      </p:cxnSp>
    </p:spTree>
  </p:cSld>
  <p:clrMapOvr>
    <a:masterClrMapping/>
  </p:clrMapOvr>
</p:sld>
</file>

<file path=ppt/theme/theme1.xml><?xml version="1.0" encoding="utf-8"?>
<a:theme xmlns:a="http://schemas.openxmlformats.org/drawingml/2006/main" xmlns:r="http://schemas.openxmlformats.org/officeDocument/2006/relationships" name="Marina">
  <a:themeElements>
    <a:clrScheme name="Marina">
      <a:dk1>
        <a:srgbClr val="FFFFFF"/>
      </a:dk1>
      <a:lt1>
        <a:srgbClr val="1F5D93"/>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