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media/image75.jpg" ContentType="image/png"/>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6" r:id="rId4"/>
    <p:sldMasterId id="2147483758" r:id="rId5"/>
  </p:sldMasterIdLst>
  <p:notesMasterIdLst>
    <p:notesMasterId r:id="rId56"/>
  </p:notesMasterIdLst>
  <p:handoutMasterIdLst>
    <p:handoutMasterId r:id="rId57"/>
  </p:handoutMasterIdLst>
  <p:sldIdLst>
    <p:sldId id="2707" r:id="rId6"/>
    <p:sldId id="2718" r:id="rId7"/>
    <p:sldId id="2706" r:id="rId8"/>
    <p:sldId id="256" r:id="rId9"/>
    <p:sldId id="2676" r:id="rId10"/>
    <p:sldId id="2661" r:id="rId11"/>
    <p:sldId id="2723" r:id="rId12"/>
    <p:sldId id="2722" r:id="rId13"/>
    <p:sldId id="2677" r:id="rId14"/>
    <p:sldId id="2695" r:id="rId15"/>
    <p:sldId id="2699" r:id="rId16"/>
    <p:sldId id="2714" r:id="rId17"/>
    <p:sldId id="2682" r:id="rId18"/>
    <p:sldId id="2687" r:id="rId19"/>
    <p:sldId id="2652" r:id="rId20"/>
    <p:sldId id="2705" r:id="rId21"/>
    <p:sldId id="2643" r:id="rId22"/>
    <p:sldId id="2645" r:id="rId23"/>
    <p:sldId id="2728" r:id="rId24"/>
    <p:sldId id="2729" r:id="rId25"/>
    <p:sldId id="2730" r:id="rId26"/>
    <p:sldId id="1878" r:id="rId27"/>
    <p:sldId id="2647" r:id="rId28"/>
    <p:sldId id="2731" r:id="rId29"/>
    <p:sldId id="257" r:id="rId30"/>
    <p:sldId id="2732" r:id="rId31"/>
    <p:sldId id="2734" r:id="rId32"/>
    <p:sldId id="2733" r:id="rId33"/>
    <p:sldId id="2735" r:id="rId34"/>
    <p:sldId id="2655" r:id="rId35"/>
    <p:sldId id="2736" r:id="rId36"/>
    <p:sldId id="2656" r:id="rId37"/>
    <p:sldId id="2737" r:id="rId38"/>
    <p:sldId id="2738" r:id="rId39"/>
    <p:sldId id="2739" r:id="rId40"/>
    <p:sldId id="2740" r:id="rId41"/>
    <p:sldId id="2741" r:id="rId42"/>
    <p:sldId id="2742" r:id="rId43"/>
    <p:sldId id="2743" r:id="rId44"/>
    <p:sldId id="2691" r:id="rId45"/>
    <p:sldId id="2697" r:id="rId46"/>
    <p:sldId id="2708" r:id="rId47"/>
    <p:sldId id="2711" r:id="rId48"/>
    <p:sldId id="2713" r:id="rId49"/>
    <p:sldId id="2720" r:id="rId50"/>
    <p:sldId id="2721" r:id="rId51"/>
    <p:sldId id="2719" r:id="rId52"/>
    <p:sldId id="2709" r:id="rId53"/>
    <p:sldId id="2716" r:id="rId54"/>
    <p:sldId id="2717" r:id="rId55"/>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1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9C0"/>
    <a:srgbClr val="6CC2FF"/>
    <a:srgbClr val="00A060"/>
    <a:srgbClr val="1933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617" autoAdjust="0"/>
    <p:restoredTop sz="54233" autoAdjust="0"/>
  </p:normalViewPr>
  <p:slideViewPr>
    <p:cSldViewPr snapToGrid="0" showGuides="1">
      <p:cViewPr varScale="1">
        <p:scale>
          <a:sx n="59" d="100"/>
          <a:sy n="59" d="100"/>
        </p:scale>
        <p:origin x="1794" y="66"/>
      </p:cViewPr>
      <p:guideLst>
        <p:guide orient="horz" pos="2184"/>
        <p:guide pos="3816"/>
      </p:guideLst>
    </p:cSldViewPr>
  </p:slideViewPr>
  <p:notesTextViewPr>
    <p:cViewPr>
      <p:scale>
        <a:sx n="1" d="1"/>
        <a:sy n="1" d="1"/>
      </p:scale>
      <p:origin x="0" y="0"/>
    </p:cViewPr>
  </p:notesTextViewPr>
  <p:sorterViewPr>
    <p:cViewPr>
      <p:scale>
        <a:sx n="100" d="100"/>
        <a:sy n="100" d="100"/>
      </p:scale>
      <p:origin x="0" y="-6932"/>
    </p:cViewPr>
  </p:sorterViewPr>
  <p:notesViewPr>
    <p:cSldViewPr snapToGrid="0" showGuides="1">
      <p:cViewPr varScale="1">
        <p:scale>
          <a:sx n="111" d="100"/>
          <a:sy n="111" d="100"/>
        </p:scale>
        <p:origin x="2448"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image" Target="../media/image18.jpg"/><Relationship Id="rId4" Type="http://schemas.openxmlformats.org/officeDocument/2006/relationships/image" Target="../media/image21.jpg"/></Relationships>
</file>

<file path=ppt/diagrams/_rels/drawing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image" Target="../media/image18.jpg"/><Relationship Id="rId4" Type="http://schemas.openxmlformats.org/officeDocument/2006/relationships/image" Target="../media/image21.jpg"/></Relationships>
</file>

<file path=ppt/diagrams/colors1.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425366A-2F5E-4A6E-B7AE-354AE218A26C}" type="doc">
      <dgm:prSet loTypeId="urn:microsoft.com/office/officeart/2008/layout/AlternatingPictureBlocks" loCatId="list" qsTypeId="urn:microsoft.com/office/officeart/2005/8/quickstyle/simple1" qsCatId="simple" csTypeId="urn:microsoft.com/office/officeart/2005/8/colors/accent4_5" csCatId="accent4" phldr="1"/>
      <dgm:spPr/>
      <dgm:t>
        <a:bodyPr/>
        <a:lstStyle/>
        <a:p>
          <a:endParaRPr lang="en-US"/>
        </a:p>
      </dgm:t>
    </dgm:pt>
    <dgm:pt modelId="{746D2D9F-EEDA-4F17-87DE-38EEE09C9F25}">
      <dgm:prSet phldrT="[Text]"/>
      <dgm:spPr>
        <a:solidFill>
          <a:schemeClr val="accent1">
            <a:lumMod val="60000"/>
            <a:lumOff val="40000"/>
            <a:alpha val="90000"/>
          </a:schemeClr>
        </a:solidFill>
      </dgm:spPr>
      <dgm:t>
        <a:bodyPr/>
        <a:lstStyle/>
        <a:p>
          <a:pPr algn="ctr"/>
          <a:r>
            <a:rPr lang="en-US" dirty="0"/>
            <a:t>Economic Development</a:t>
          </a:r>
        </a:p>
      </dgm:t>
    </dgm:pt>
    <dgm:pt modelId="{8C0A291C-B2F6-4A22-91F7-06F3E80B934C}" type="parTrans" cxnId="{52BDA962-5A96-4696-BD37-DE8E81B2A4C6}">
      <dgm:prSet/>
      <dgm:spPr/>
      <dgm:t>
        <a:bodyPr/>
        <a:lstStyle/>
        <a:p>
          <a:pPr algn="ctr"/>
          <a:endParaRPr lang="en-US"/>
        </a:p>
      </dgm:t>
    </dgm:pt>
    <dgm:pt modelId="{2138EAC4-A005-4E2A-B39B-A3F9C6945534}" type="sibTrans" cxnId="{52BDA962-5A96-4696-BD37-DE8E81B2A4C6}">
      <dgm:prSet/>
      <dgm:spPr/>
      <dgm:t>
        <a:bodyPr/>
        <a:lstStyle/>
        <a:p>
          <a:pPr algn="ctr"/>
          <a:endParaRPr lang="en-US"/>
        </a:p>
      </dgm:t>
    </dgm:pt>
    <dgm:pt modelId="{E693571C-2977-4CDC-A309-5D1B8E037323}">
      <dgm:prSet phldrT="[Text]"/>
      <dgm:spPr>
        <a:solidFill>
          <a:srgbClr val="6CC2FF"/>
        </a:solidFill>
      </dgm:spPr>
      <dgm:t>
        <a:bodyPr/>
        <a:lstStyle/>
        <a:p>
          <a:pPr algn="ctr"/>
          <a:r>
            <a:rPr lang="en-US" dirty="0"/>
            <a:t>Housing</a:t>
          </a:r>
        </a:p>
      </dgm:t>
    </dgm:pt>
    <dgm:pt modelId="{0101A50B-6944-4EB6-A2BD-D963E36E4AC7}" type="parTrans" cxnId="{24C9D003-EC93-4C04-9709-BDB4663ED67C}">
      <dgm:prSet/>
      <dgm:spPr/>
      <dgm:t>
        <a:bodyPr/>
        <a:lstStyle/>
        <a:p>
          <a:pPr algn="ctr"/>
          <a:endParaRPr lang="en-US"/>
        </a:p>
      </dgm:t>
    </dgm:pt>
    <dgm:pt modelId="{1CCF90B9-B911-4EC0-A7E2-37508D771C8C}" type="sibTrans" cxnId="{24C9D003-EC93-4C04-9709-BDB4663ED67C}">
      <dgm:prSet/>
      <dgm:spPr/>
      <dgm:t>
        <a:bodyPr/>
        <a:lstStyle/>
        <a:p>
          <a:pPr algn="ctr"/>
          <a:endParaRPr lang="en-US"/>
        </a:p>
      </dgm:t>
    </dgm:pt>
    <dgm:pt modelId="{AA897D70-77CE-485B-A894-888BEF473373}">
      <dgm:prSet phldrT="[Text]"/>
      <dgm:spPr>
        <a:solidFill>
          <a:schemeClr val="accent5">
            <a:lumMod val="60000"/>
            <a:lumOff val="40000"/>
            <a:alpha val="63333"/>
          </a:schemeClr>
        </a:solidFill>
      </dgm:spPr>
      <dgm:t>
        <a:bodyPr/>
        <a:lstStyle/>
        <a:p>
          <a:pPr algn="ctr"/>
          <a:r>
            <a:rPr lang="en-US" dirty="0"/>
            <a:t>Public Facilities</a:t>
          </a:r>
        </a:p>
      </dgm:t>
    </dgm:pt>
    <dgm:pt modelId="{94E2C709-54AC-4EBF-9893-4301DDCFF530}" type="parTrans" cxnId="{8C8A3904-B167-4644-8ACD-F72C8FF0F812}">
      <dgm:prSet/>
      <dgm:spPr/>
      <dgm:t>
        <a:bodyPr/>
        <a:lstStyle/>
        <a:p>
          <a:pPr algn="ctr"/>
          <a:endParaRPr lang="en-US"/>
        </a:p>
      </dgm:t>
    </dgm:pt>
    <dgm:pt modelId="{0F393549-45FC-4FDC-9A5F-6334AAA9D257}" type="sibTrans" cxnId="{8C8A3904-B167-4644-8ACD-F72C8FF0F812}">
      <dgm:prSet/>
      <dgm:spPr/>
      <dgm:t>
        <a:bodyPr/>
        <a:lstStyle/>
        <a:p>
          <a:pPr algn="ctr"/>
          <a:endParaRPr lang="en-US"/>
        </a:p>
      </dgm:t>
    </dgm:pt>
    <dgm:pt modelId="{AC440AC2-577D-40B4-B407-49BAE4838532}">
      <dgm:prSet phldrT="[Text]"/>
      <dgm:spPr>
        <a:solidFill>
          <a:srgbClr val="002060">
            <a:alpha val="50000"/>
          </a:srgbClr>
        </a:solidFill>
      </dgm:spPr>
      <dgm:t>
        <a:bodyPr/>
        <a:lstStyle/>
        <a:p>
          <a:pPr algn="ctr"/>
          <a:r>
            <a:rPr lang="en-US" dirty="0"/>
            <a:t>Infrastructure</a:t>
          </a:r>
        </a:p>
      </dgm:t>
    </dgm:pt>
    <dgm:pt modelId="{A05E26A3-82D6-4641-B337-1493B7897E66}" type="parTrans" cxnId="{D423F38C-46C0-4DAE-9CD9-F96656BB40B5}">
      <dgm:prSet/>
      <dgm:spPr/>
      <dgm:t>
        <a:bodyPr/>
        <a:lstStyle/>
        <a:p>
          <a:pPr algn="ctr"/>
          <a:endParaRPr lang="en-US"/>
        </a:p>
      </dgm:t>
    </dgm:pt>
    <dgm:pt modelId="{67543B89-EFA1-4E92-8C27-166A1BBBA449}" type="sibTrans" cxnId="{D423F38C-46C0-4DAE-9CD9-F96656BB40B5}">
      <dgm:prSet/>
      <dgm:spPr/>
      <dgm:t>
        <a:bodyPr/>
        <a:lstStyle/>
        <a:p>
          <a:pPr algn="ctr"/>
          <a:endParaRPr lang="en-US"/>
        </a:p>
      </dgm:t>
    </dgm:pt>
    <dgm:pt modelId="{D48F6318-1C07-440C-BAC2-229EA246E0A8}" type="pres">
      <dgm:prSet presAssocID="{0425366A-2F5E-4A6E-B7AE-354AE218A26C}" presName="linearFlow" presStyleCnt="0">
        <dgm:presLayoutVars>
          <dgm:dir/>
          <dgm:resizeHandles val="exact"/>
        </dgm:presLayoutVars>
      </dgm:prSet>
      <dgm:spPr/>
    </dgm:pt>
    <dgm:pt modelId="{57DAD35C-2790-41EA-936E-12817D0CCAE0}" type="pres">
      <dgm:prSet presAssocID="{746D2D9F-EEDA-4F17-87DE-38EEE09C9F25}" presName="comp" presStyleCnt="0"/>
      <dgm:spPr/>
    </dgm:pt>
    <dgm:pt modelId="{FDA191AB-26C4-401B-A436-DE89325D8574}" type="pres">
      <dgm:prSet presAssocID="{746D2D9F-EEDA-4F17-87DE-38EEE09C9F25}" presName="rect2" presStyleLbl="node1" presStyleIdx="0" presStyleCnt="4">
        <dgm:presLayoutVars>
          <dgm:bulletEnabled val="1"/>
        </dgm:presLayoutVars>
      </dgm:prSet>
      <dgm:spPr/>
    </dgm:pt>
    <dgm:pt modelId="{AB08DAE3-0706-4BC2-BADA-9289022BA298}" type="pres">
      <dgm:prSet presAssocID="{746D2D9F-EEDA-4F17-87DE-38EEE09C9F25}" presName="rect1" presStyleLbl="lnNod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6000" r="-6000"/>
          </a:stretch>
        </a:blipFill>
      </dgm:spPr>
    </dgm:pt>
    <dgm:pt modelId="{98E3F8CA-53AD-4F11-ADB7-770C25391F31}" type="pres">
      <dgm:prSet presAssocID="{2138EAC4-A005-4E2A-B39B-A3F9C6945534}" presName="sibTrans" presStyleCnt="0"/>
      <dgm:spPr/>
    </dgm:pt>
    <dgm:pt modelId="{61AF6096-6CB2-49F2-8398-14B9F62FB51C}" type="pres">
      <dgm:prSet presAssocID="{E693571C-2977-4CDC-A309-5D1B8E037323}" presName="comp" presStyleCnt="0"/>
      <dgm:spPr/>
    </dgm:pt>
    <dgm:pt modelId="{8554067D-F136-4A4B-90E5-A17E9279B8DA}" type="pres">
      <dgm:prSet presAssocID="{E693571C-2977-4CDC-A309-5D1B8E037323}" presName="rect2" presStyleLbl="node1" presStyleIdx="1" presStyleCnt="4">
        <dgm:presLayoutVars>
          <dgm:bulletEnabled val="1"/>
        </dgm:presLayoutVars>
      </dgm:prSet>
      <dgm:spPr/>
    </dgm:pt>
    <dgm:pt modelId="{E3C13E68-739F-4E4F-875C-C2004F3A6936}" type="pres">
      <dgm:prSet presAssocID="{E693571C-2977-4CDC-A309-5D1B8E037323}" presName="rect1" presStyleLbl="lnNod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1000" r="-1000"/>
          </a:stretch>
        </a:blipFill>
      </dgm:spPr>
    </dgm:pt>
    <dgm:pt modelId="{51BE15B7-15FB-4494-9630-E9C7758F1E56}" type="pres">
      <dgm:prSet presAssocID="{1CCF90B9-B911-4EC0-A7E2-37508D771C8C}" presName="sibTrans" presStyleCnt="0"/>
      <dgm:spPr/>
    </dgm:pt>
    <dgm:pt modelId="{ADC05C27-6710-4176-91D1-849A2B4C7333}" type="pres">
      <dgm:prSet presAssocID="{AA897D70-77CE-485B-A894-888BEF473373}" presName="comp" presStyleCnt="0"/>
      <dgm:spPr/>
    </dgm:pt>
    <dgm:pt modelId="{C46A6380-F3AC-490E-9FE6-5794D75CC995}" type="pres">
      <dgm:prSet presAssocID="{AA897D70-77CE-485B-A894-888BEF473373}" presName="rect2" presStyleLbl="node1" presStyleIdx="2" presStyleCnt="4" custLinFactNeighborX="625" custLinFactNeighborY="1277">
        <dgm:presLayoutVars>
          <dgm:bulletEnabled val="1"/>
        </dgm:presLayoutVars>
      </dgm:prSet>
      <dgm:spPr/>
    </dgm:pt>
    <dgm:pt modelId="{57816273-E69F-4A6B-95CA-0A006E462DC1}" type="pres">
      <dgm:prSet presAssocID="{AA897D70-77CE-485B-A894-888BEF473373}" presName="rect1" presStyleLbl="lnNod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28000" r="-28000"/>
          </a:stretch>
        </a:blipFill>
      </dgm:spPr>
    </dgm:pt>
    <dgm:pt modelId="{CBCD2C9F-7CD4-4B3A-892C-CA4C762E5692}" type="pres">
      <dgm:prSet presAssocID="{0F393549-45FC-4FDC-9A5F-6334AAA9D257}" presName="sibTrans" presStyleCnt="0"/>
      <dgm:spPr/>
    </dgm:pt>
    <dgm:pt modelId="{08BFA8E0-E63A-4861-8D60-06F9A77CDCA0}" type="pres">
      <dgm:prSet presAssocID="{AC440AC2-577D-40B4-B407-49BAE4838532}" presName="comp" presStyleCnt="0"/>
      <dgm:spPr/>
    </dgm:pt>
    <dgm:pt modelId="{7BC2F40F-24B0-4C87-9CDF-C1AC9CB39B76}" type="pres">
      <dgm:prSet presAssocID="{AC440AC2-577D-40B4-B407-49BAE4838532}" presName="rect2" presStyleLbl="node1" presStyleIdx="3" presStyleCnt="4">
        <dgm:presLayoutVars>
          <dgm:bulletEnabled val="1"/>
        </dgm:presLayoutVars>
      </dgm:prSet>
      <dgm:spPr/>
    </dgm:pt>
    <dgm:pt modelId="{1BB66922-8EC3-4934-8957-2612DA75718A}" type="pres">
      <dgm:prSet presAssocID="{AC440AC2-577D-40B4-B407-49BAE4838532}" presName="rect1" presStyleLbl="lnNod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51000" r="-51000"/>
          </a:stretch>
        </a:blipFill>
      </dgm:spPr>
    </dgm:pt>
  </dgm:ptLst>
  <dgm:cxnLst>
    <dgm:cxn modelId="{24C9D003-EC93-4C04-9709-BDB4663ED67C}" srcId="{0425366A-2F5E-4A6E-B7AE-354AE218A26C}" destId="{E693571C-2977-4CDC-A309-5D1B8E037323}" srcOrd="1" destOrd="0" parTransId="{0101A50B-6944-4EB6-A2BD-D963E36E4AC7}" sibTransId="{1CCF90B9-B911-4EC0-A7E2-37508D771C8C}"/>
    <dgm:cxn modelId="{8C8A3904-B167-4644-8ACD-F72C8FF0F812}" srcId="{0425366A-2F5E-4A6E-B7AE-354AE218A26C}" destId="{AA897D70-77CE-485B-A894-888BEF473373}" srcOrd="2" destOrd="0" parTransId="{94E2C709-54AC-4EBF-9893-4301DDCFF530}" sibTransId="{0F393549-45FC-4FDC-9A5F-6334AAA9D257}"/>
    <dgm:cxn modelId="{513A6614-FF7E-430C-A71A-9AAFD7867F2F}" type="presOf" srcId="{0425366A-2F5E-4A6E-B7AE-354AE218A26C}" destId="{D48F6318-1C07-440C-BAC2-229EA246E0A8}" srcOrd="0" destOrd="0" presId="urn:microsoft.com/office/officeart/2008/layout/AlternatingPictureBlocks"/>
    <dgm:cxn modelId="{AB4A1615-6E66-4599-80C0-91FA362F237F}" type="presOf" srcId="{746D2D9F-EEDA-4F17-87DE-38EEE09C9F25}" destId="{FDA191AB-26C4-401B-A436-DE89325D8574}" srcOrd="0" destOrd="0" presId="urn:microsoft.com/office/officeart/2008/layout/AlternatingPictureBlocks"/>
    <dgm:cxn modelId="{10B5162A-04D9-4427-90F0-A28696ED8972}" type="presOf" srcId="{AA897D70-77CE-485B-A894-888BEF473373}" destId="{C46A6380-F3AC-490E-9FE6-5794D75CC995}" srcOrd="0" destOrd="0" presId="urn:microsoft.com/office/officeart/2008/layout/AlternatingPictureBlocks"/>
    <dgm:cxn modelId="{52BDA962-5A96-4696-BD37-DE8E81B2A4C6}" srcId="{0425366A-2F5E-4A6E-B7AE-354AE218A26C}" destId="{746D2D9F-EEDA-4F17-87DE-38EEE09C9F25}" srcOrd="0" destOrd="0" parTransId="{8C0A291C-B2F6-4A22-91F7-06F3E80B934C}" sibTransId="{2138EAC4-A005-4E2A-B39B-A3F9C6945534}"/>
    <dgm:cxn modelId="{DAA85646-8534-4D51-B9AB-14C9A585E06F}" type="presOf" srcId="{E693571C-2977-4CDC-A309-5D1B8E037323}" destId="{8554067D-F136-4A4B-90E5-A17E9279B8DA}" srcOrd="0" destOrd="0" presId="urn:microsoft.com/office/officeart/2008/layout/AlternatingPictureBlocks"/>
    <dgm:cxn modelId="{D423F38C-46C0-4DAE-9CD9-F96656BB40B5}" srcId="{0425366A-2F5E-4A6E-B7AE-354AE218A26C}" destId="{AC440AC2-577D-40B4-B407-49BAE4838532}" srcOrd="3" destOrd="0" parTransId="{A05E26A3-82D6-4641-B337-1493B7897E66}" sibTransId="{67543B89-EFA1-4E92-8C27-166A1BBBA449}"/>
    <dgm:cxn modelId="{52AE67DC-0FAC-4835-A3A2-4CDA9BA5A57C}" type="presOf" srcId="{AC440AC2-577D-40B4-B407-49BAE4838532}" destId="{7BC2F40F-24B0-4C87-9CDF-C1AC9CB39B76}" srcOrd="0" destOrd="0" presId="urn:microsoft.com/office/officeart/2008/layout/AlternatingPictureBlocks"/>
    <dgm:cxn modelId="{C4416347-61A2-4C59-84D1-E6EADBDF4194}" type="presParOf" srcId="{D48F6318-1C07-440C-BAC2-229EA246E0A8}" destId="{57DAD35C-2790-41EA-936E-12817D0CCAE0}" srcOrd="0" destOrd="0" presId="urn:microsoft.com/office/officeart/2008/layout/AlternatingPictureBlocks"/>
    <dgm:cxn modelId="{CE1ADA96-03D5-4C14-8E4B-881D7B0B4011}" type="presParOf" srcId="{57DAD35C-2790-41EA-936E-12817D0CCAE0}" destId="{FDA191AB-26C4-401B-A436-DE89325D8574}" srcOrd="0" destOrd="0" presId="urn:microsoft.com/office/officeart/2008/layout/AlternatingPictureBlocks"/>
    <dgm:cxn modelId="{A4F804BA-0580-4270-872D-E9E0241C28D4}" type="presParOf" srcId="{57DAD35C-2790-41EA-936E-12817D0CCAE0}" destId="{AB08DAE3-0706-4BC2-BADA-9289022BA298}" srcOrd="1" destOrd="0" presId="urn:microsoft.com/office/officeart/2008/layout/AlternatingPictureBlocks"/>
    <dgm:cxn modelId="{41CF4E0F-057C-4B20-84D3-35D20F5168FF}" type="presParOf" srcId="{D48F6318-1C07-440C-BAC2-229EA246E0A8}" destId="{98E3F8CA-53AD-4F11-ADB7-770C25391F31}" srcOrd="1" destOrd="0" presId="urn:microsoft.com/office/officeart/2008/layout/AlternatingPictureBlocks"/>
    <dgm:cxn modelId="{DCB0649D-0D01-4DEA-B5BD-D62361F4548B}" type="presParOf" srcId="{D48F6318-1C07-440C-BAC2-229EA246E0A8}" destId="{61AF6096-6CB2-49F2-8398-14B9F62FB51C}" srcOrd="2" destOrd="0" presId="urn:microsoft.com/office/officeart/2008/layout/AlternatingPictureBlocks"/>
    <dgm:cxn modelId="{BE8B7580-CADB-40F1-892C-3D61D32E4C3B}" type="presParOf" srcId="{61AF6096-6CB2-49F2-8398-14B9F62FB51C}" destId="{8554067D-F136-4A4B-90E5-A17E9279B8DA}" srcOrd="0" destOrd="0" presId="urn:microsoft.com/office/officeart/2008/layout/AlternatingPictureBlocks"/>
    <dgm:cxn modelId="{8825A904-884D-47F7-8868-AE2B18089B36}" type="presParOf" srcId="{61AF6096-6CB2-49F2-8398-14B9F62FB51C}" destId="{E3C13E68-739F-4E4F-875C-C2004F3A6936}" srcOrd="1" destOrd="0" presId="urn:microsoft.com/office/officeart/2008/layout/AlternatingPictureBlocks"/>
    <dgm:cxn modelId="{E8E41F91-FF1E-409A-9A85-FD236535F40E}" type="presParOf" srcId="{D48F6318-1C07-440C-BAC2-229EA246E0A8}" destId="{51BE15B7-15FB-4494-9630-E9C7758F1E56}" srcOrd="3" destOrd="0" presId="urn:microsoft.com/office/officeart/2008/layout/AlternatingPictureBlocks"/>
    <dgm:cxn modelId="{E2254569-FCA6-4DA4-A887-B967CBE46D5F}" type="presParOf" srcId="{D48F6318-1C07-440C-BAC2-229EA246E0A8}" destId="{ADC05C27-6710-4176-91D1-849A2B4C7333}" srcOrd="4" destOrd="0" presId="urn:microsoft.com/office/officeart/2008/layout/AlternatingPictureBlocks"/>
    <dgm:cxn modelId="{5F6AEEE0-810E-4A64-B53F-2B5C3AD70F64}" type="presParOf" srcId="{ADC05C27-6710-4176-91D1-849A2B4C7333}" destId="{C46A6380-F3AC-490E-9FE6-5794D75CC995}" srcOrd="0" destOrd="0" presId="urn:microsoft.com/office/officeart/2008/layout/AlternatingPictureBlocks"/>
    <dgm:cxn modelId="{53351F1A-B8AB-4AC8-B406-CF2C942E7589}" type="presParOf" srcId="{ADC05C27-6710-4176-91D1-849A2B4C7333}" destId="{57816273-E69F-4A6B-95CA-0A006E462DC1}" srcOrd="1" destOrd="0" presId="urn:microsoft.com/office/officeart/2008/layout/AlternatingPictureBlocks"/>
    <dgm:cxn modelId="{77B5F528-B42B-49D6-AE64-ADF0E064ADF6}" type="presParOf" srcId="{D48F6318-1C07-440C-BAC2-229EA246E0A8}" destId="{CBCD2C9F-7CD4-4B3A-892C-CA4C762E5692}" srcOrd="5" destOrd="0" presId="urn:microsoft.com/office/officeart/2008/layout/AlternatingPictureBlocks"/>
    <dgm:cxn modelId="{9CC3F5F7-51AE-47C0-8798-72A0A346665A}" type="presParOf" srcId="{D48F6318-1C07-440C-BAC2-229EA246E0A8}" destId="{08BFA8E0-E63A-4861-8D60-06F9A77CDCA0}" srcOrd="6" destOrd="0" presId="urn:microsoft.com/office/officeart/2008/layout/AlternatingPictureBlocks"/>
    <dgm:cxn modelId="{580359D0-DBD8-4918-BF9D-4E50BB6D07B2}" type="presParOf" srcId="{08BFA8E0-E63A-4861-8D60-06F9A77CDCA0}" destId="{7BC2F40F-24B0-4C87-9CDF-C1AC9CB39B76}" srcOrd="0" destOrd="0" presId="urn:microsoft.com/office/officeart/2008/layout/AlternatingPictureBlocks"/>
    <dgm:cxn modelId="{2EE4CBE6-04C7-4A24-9830-570DBAE31B51}" type="presParOf" srcId="{08BFA8E0-E63A-4861-8D60-06F9A77CDCA0}" destId="{1BB66922-8EC3-4934-8957-2612DA75718A}" srcOrd="1" destOrd="0" presId="urn:microsoft.com/office/officeart/2008/layout/Alternating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425366A-2F5E-4A6E-B7AE-354AE218A26C}" type="doc">
      <dgm:prSet loTypeId="urn:microsoft.com/office/officeart/2005/8/layout/default" loCatId="list" qsTypeId="urn:microsoft.com/office/officeart/2005/8/quickstyle/simple1" qsCatId="simple" csTypeId="urn:microsoft.com/office/officeart/2005/8/colors/accent4_5" csCatId="accent4" phldr="1"/>
      <dgm:spPr/>
      <dgm:t>
        <a:bodyPr/>
        <a:lstStyle/>
        <a:p>
          <a:endParaRPr lang="en-US"/>
        </a:p>
      </dgm:t>
    </dgm:pt>
    <dgm:pt modelId="{98D064CF-2EAA-46A5-B08A-A84C38A7163C}">
      <dgm:prSet phldrT="[Text]" custT="1"/>
      <dgm:spPr>
        <a:solidFill>
          <a:srgbClr val="6CC2FF">
            <a:alpha val="79333"/>
          </a:srgbClr>
        </a:solidFill>
      </dgm:spPr>
      <dgm:t>
        <a:bodyPr/>
        <a:lstStyle/>
        <a:p>
          <a:r>
            <a:rPr lang="en-US" sz="1800" dirty="0"/>
            <a:t>Loan Funds for Developers</a:t>
          </a:r>
        </a:p>
      </dgm:t>
    </dgm:pt>
    <dgm:pt modelId="{CAEBB04B-8C0A-4807-94E2-A7AE2DAF3437}" type="parTrans" cxnId="{179BD5EF-33C0-43E4-B900-42CA747A9C59}">
      <dgm:prSet/>
      <dgm:spPr/>
      <dgm:t>
        <a:bodyPr/>
        <a:lstStyle/>
        <a:p>
          <a:endParaRPr lang="en-US" sz="1600"/>
        </a:p>
      </dgm:t>
    </dgm:pt>
    <dgm:pt modelId="{3C5D9CF3-2A00-4C34-BFB8-378BBEC2F66A}" type="sibTrans" cxnId="{179BD5EF-33C0-43E4-B900-42CA747A9C59}">
      <dgm:prSet/>
      <dgm:spPr/>
      <dgm:t>
        <a:bodyPr/>
        <a:lstStyle/>
        <a:p>
          <a:endParaRPr lang="en-US" sz="1600"/>
        </a:p>
      </dgm:t>
    </dgm:pt>
    <dgm:pt modelId="{68559719-5014-4094-A34C-715747CABEEB}">
      <dgm:prSet phldrT="[Text]" custT="1"/>
      <dgm:spPr>
        <a:solidFill>
          <a:srgbClr val="6CC2FF">
            <a:alpha val="76667"/>
          </a:srgbClr>
        </a:solidFill>
      </dgm:spPr>
      <dgm:t>
        <a:bodyPr/>
        <a:lstStyle/>
        <a:p>
          <a:r>
            <a:rPr lang="en-US" sz="1800" dirty="0"/>
            <a:t>Adaptive Reuse</a:t>
          </a:r>
        </a:p>
      </dgm:t>
    </dgm:pt>
    <dgm:pt modelId="{C981A684-AF11-45F8-A358-403B55DE1E62}" type="parTrans" cxnId="{9FCF1EBB-CA8C-45E7-81FB-6071AB9D0FD0}">
      <dgm:prSet/>
      <dgm:spPr/>
      <dgm:t>
        <a:bodyPr/>
        <a:lstStyle/>
        <a:p>
          <a:endParaRPr lang="en-US" sz="1600"/>
        </a:p>
      </dgm:t>
    </dgm:pt>
    <dgm:pt modelId="{2C1A8F7C-8224-4F43-963B-914143FF4B09}" type="sibTrans" cxnId="{9FCF1EBB-CA8C-45E7-81FB-6071AB9D0FD0}">
      <dgm:prSet/>
      <dgm:spPr/>
      <dgm:t>
        <a:bodyPr/>
        <a:lstStyle/>
        <a:p>
          <a:endParaRPr lang="en-US" sz="1600"/>
        </a:p>
      </dgm:t>
    </dgm:pt>
    <dgm:pt modelId="{CAB480C3-5133-4BE8-846D-EF7957F715B9}">
      <dgm:prSet phldrT="[Text]" custT="1"/>
      <dgm:spPr>
        <a:solidFill>
          <a:srgbClr val="6CC2FF">
            <a:alpha val="74000"/>
          </a:srgbClr>
        </a:solidFill>
      </dgm:spPr>
      <dgm:t>
        <a:bodyPr/>
        <a:lstStyle/>
        <a:p>
          <a:r>
            <a:rPr lang="en-US" sz="1800" dirty="0"/>
            <a:t>Supporting New Housing Construction</a:t>
          </a:r>
        </a:p>
      </dgm:t>
    </dgm:pt>
    <dgm:pt modelId="{99D7D093-F332-42FD-877F-6CD4C2184672}" type="parTrans" cxnId="{B417C02C-63EC-478E-9F15-D82B55DFC606}">
      <dgm:prSet/>
      <dgm:spPr/>
      <dgm:t>
        <a:bodyPr/>
        <a:lstStyle/>
        <a:p>
          <a:endParaRPr lang="en-US" sz="1600"/>
        </a:p>
      </dgm:t>
    </dgm:pt>
    <dgm:pt modelId="{B44BE592-71EF-4C5D-80BA-6CFCEB40D481}" type="sibTrans" cxnId="{B417C02C-63EC-478E-9F15-D82B55DFC606}">
      <dgm:prSet/>
      <dgm:spPr/>
      <dgm:t>
        <a:bodyPr/>
        <a:lstStyle/>
        <a:p>
          <a:endParaRPr lang="en-US" sz="1600"/>
        </a:p>
      </dgm:t>
    </dgm:pt>
    <dgm:pt modelId="{5A6EC2FF-8753-4A83-A636-59B238A84C68}">
      <dgm:prSet phldrT="[Text]" custT="1"/>
      <dgm:spPr>
        <a:solidFill>
          <a:srgbClr val="6CC2FF">
            <a:alpha val="71333"/>
          </a:srgbClr>
        </a:solidFill>
      </dgm:spPr>
      <dgm:t>
        <a:bodyPr/>
        <a:lstStyle/>
        <a:p>
          <a:r>
            <a:rPr lang="en-US" sz="1800" dirty="0"/>
            <a:t>Rehab of private housing stock and public housing</a:t>
          </a:r>
        </a:p>
      </dgm:t>
    </dgm:pt>
    <dgm:pt modelId="{E6BE9591-2E09-491C-BDE2-64686886E348}" type="parTrans" cxnId="{7C3A0F0F-9DA0-4ED8-92B4-5AE50B7B4FC8}">
      <dgm:prSet/>
      <dgm:spPr/>
      <dgm:t>
        <a:bodyPr/>
        <a:lstStyle/>
        <a:p>
          <a:endParaRPr lang="en-US" sz="1600"/>
        </a:p>
      </dgm:t>
    </dgm:pt>
    <dgm:pt modelId="{4B408FE4-EDAF-4218-BC57-D8662BB125CD}" type="sibTrans" cxnId="{7C3A0F0F-9DA0-4ED8-92B4-5AE50B7B4FC8}">
      <dgm:prSet/>
      <dgm:spPr/>
      <dgm:t>
        <a:bodyPr/>
        <a:lstStyle/>
        <a:p>
          <a:endParaRPr lang="en-US" sz="1600"/>
        </a:p>
      </dgm:t>
    </dgm:pt>
    <dgm:pt modelId="{BEE559B5-9693-4D68-ACAE-B4CD9A0C6EC3}">
      <dgm:prSet phldrT="[Text]" custT="1"/>
      <dgm:spPr>
        <a:solidFill>
          <a:schemeClr val="accent5">
            <a:lumMod val="60000"/>
            <a:lumOff val="40000"/>
            <a:alpha val="68667"/>
          </a:schemeClr>
        </a:solidFill>
      </dgm:spPr>
      <dgm:t>
        <a:bodyPr/>
        <a:lstStyle/>
        <a:p>
          <a:r>
            <a:rPr lang="en-US" sz="1800" dirty="0"/>
            <a:t>Community Centers</a:t>
          </a:r>
        </a:p>
      </dgm:t>
    </dgm:pt>
    <dgm:pt modelId="{0CC068FB-2C1A-4FF1-889D-D15F2C6B93C0}" type="parTrans" cxnId="{B3D79783-CD91-47E4-9B70-F54158FFF58E}">
      <dgm:prSet/>
      <dgm:spPr/>
      <dgm:t>
        <a:bodyPr/>
        <a:lstStyle/>
        <a:p>
          <a:endParaRPr lang="en-US" sz="1600"/>
        </a:p>
      </dgm:t>
    </dgm:pt>
    <dgm:pt modelId="{7ACCC87F-12FB-4876-B419-795C8630B246}" type="sibTrans" cxnId="{B3D79783-CD91-47E4-9B70-F54158FFF58E}">
      <dgm:prSet/>
      <dgm:spPr/>
      <dgm:t>
        <a:bodyPr/>
        <a:lstStyle/>
        <a:p>
          <a:endParaRPr lang="en-US" sz="1600"/>
        </a:p>
      </dgm:t>
    </dgm:pt>
    <dgm:pt modelId="{46F19D4B-2DCE-43CD-9E9F-3D51A3F6A977}">
      <dgm:prSet phldrT="[Text]" custT="1"/>
      <dgm:spPr>
        <a:solidFill>
          <a:schemeClr val="accent5">
            <a:lumMod val="60000"/>
            <a:lumOff val="40000"/>
            <a:alpha val="66000"/>
          </a:schemeClr>
        </a:solidFill>
      </dgm:spPr>
      <dgm:t>
        <a:bodyPr/>
        <a:lstStyle/>
        <a:p>
          <a:r>
            <a:rPr lang="en-US" sz="1800" dirty="0"/>
            <a:t>Park Upgrades</a:t>
          </a:r>
        </a:p>
      </dgm:t>
    </dgm:pt>
    <dgm:pt modelId="{76223B5B-2283-4341-AAE3-10401733DCBD}" type="parTrans" cxnId="{46D355C2-5043-4F57-90E2-C4C03167D26C}">
      <dgm:prSet/>
      <dgm:spPr/>
      <dgm:t>
        <a:bodyPr/>
        <a:lstStyle/>
        <a:p>
          <a:endParaRPr lang="en-US" sz="1600"/>
        </a:p>
      </dgm:t>
    </dgm:pt>
    <dgm:pt modelId="{DF768861-A30D-4FE4-A2C8-05AD66DD0FE6}" type="sibTrans" cxnId="{46D355C2-5043-4F57-90E2-C4C03167D26C}">
      <dgm:prSet/>
      <dgm:spPr/>
      <dgm:t>
        <a:bodyPr/>
        <a:lstStyle/>
        <a:p>
          <a:endParaRPr lang="en-US" sz="1600"/>
        </a:p>
      </dgm:t>
    </dgm:pt>
    <dgm:pt modelId="{062CA8B9-4B1E-4F55-8B24-402115AC6D00}">
      <dgm:prSet phldrT="[Text]" custT="1"/>
      <dgm:spPr>
        <a:solidFill>
          <a:schemeClr val="accent5">
            <a:lumMod val="60000"/>
            <a:lumOff val="40000"/>
            <a:alpha val="63333"/>
          </a:schemeClr>
        </a:solidFill>
      </dgm:spPr>
      <dgm:t>
        <a:bodyPr/>
        <a:lstStyle/>
        <a:p>
          <a:r>
            <a:rPr lang="en-US" sz="1800" dirty="0"/>
            <a:t>Hospitals</a:t>
          </a:r>
        </a:p>
      </dgm:t>
    </dgm:pt>
    <dgm:pt modelId="{076D9319-239C-4E04-B77A-ECEBD3329E48}" type="parTrans" cxnId="{EB6CC985-FC9D-4DB1-8D01-0A9A9777F88B}">
      <dgm:prSet/>
      <dgm:spPr/>
      <dgm:t>
        <a:bodyPr/>
        <a:lstStyle/>
        <a:p>
          <a:endParaRPr lang="en-US" sz="1600"/>
        </a:p>
      </dgm:t>
    </dgm:pt>
    <dgm:pt modelId="{EF8382ED-8960-4034-BE94-1A9542776D11}" type="sibTrans" cxnId="{EB6CC985-FC9D-4DB1-8D01-0A9A9777F88B}">
      <dgm:prSet/>
      <dgm:spPr/>
      <dgm:t>
        <a:bodyPr/>
        <a:lstStyle/>
        <a:p>
          <a:endParaRPr lang="en-US" sz="1600"/>
        </a:p>
      </dgm:t>
    </dgm:pt>
    <dgm:pt modelId="{CAA47E6B-0EEC-4A79-AAB3-E822B92C3271}">
      <dgm:prSet phldrT="[Text]" custT="1"/>
      <dgm:spPr>
        <a:solidFill>
          <a:schemeClr val="accent5">
            <a:lumMod val="60000"/>
            <a:lumOff val="40000"/>
            <a:alpha val="60667"/>
          </a:schemeClr>
        </a:solidFill>
      </dgm:spPr>
      <dgm:t>
        <a:bodyPr/>
        <a:lstStyle/>
        <a:p>
          <a:r>
            <a:rPr lang="en-US" sz="1800" dirty="0"/>
            <a:t>Gov’t </a:t>
          </a:r>
          <a:r>
            <a:rPr lang="en-US" sz="1800" dirty="0" err="1"/>
            <a:t>Bldgs</a:t>
          </a:r>
          <a:r>
            <a:rPr lang="en-US" sz="1800" dirty="0"/>
            <a:t> serving Residents</a:t>
          </a:r>
        </a:p>
      </dgm:t>
    </dgm:pt>
    <dgm:pt modelId="{25724E0B-D6F9-4B4F-94F3-BD90339A9D32}" type="parTrans" cxnId="{2581F8A6-F4D0-4EE8-85CC-732AB4EBEAD4}">
      <dgm:prSet/>
      <dgm:spPr/>
      <dgm:t>
        <a:bodyPr/>
        <a:lstStyle/>
        <a:p>
          <a:endParaRPr lang="en-US" sz="1600"/>
        </a:p>
      </dgm:t>
    </dgm:pt>
    <dgm:pt modelId="{3E3022CA-44E6-4D34-92EC-1D252965EE17}" type="sibTrans" cxnId="{2581F8A6-F4D0-4EE8-85CC-732AB4EBEAD4}">
      <dgm:prSet/>
      <dgm:spPr/>
      <dgm:t>
        <a:bodyPr/>
        <a:lstStyle/>
        <a:p>
          <a:endParaRPr lang="en-US" sz="1600"/>
        </a:p>
      </dgm:t>
    </dgm:pt>
    <dgm:pt modelId="{097572DC-76D7-45F5-8278-83268918C757}">
      <dgm:prSet phldrT="[Text]" custT="1"/>
      <dgm:spPr>
        <a:solidFill>
          <a:schemeClr val="accent1">
            <a:lumMod val="60000"/>
            <a:lumOff val="40000"/>
            <a:alpha val="90000"/>
          </a:schemeClr>
        </a:solidFill>
      </dgm:spPr>
      <dgm:t>
        <a:bodyPr/>
        <a:lstStyle/>
        <a:p>
          <a:r>
            <a:rPr lang="en-US" sz="1800" dirty="0"/>
            <a:t>Central Business District Support</a:t>
          </a:r>
        </a:p>
      </dgm:t>
    </dgm:pt>
    <dgm:pt modelId="{65299D36-0B72-406C-B19F-0FB0E6C5E17C}" type="parTrans" cxnId="{6F850472-C722-4B89-88D0-E73C8ABE2BEF}">
      <dgm:prSet/>
      <dgm:spPr/>
      <dgm:t>
        <a:bodyPr/>
        <a:lstStyle/>
        <a:p>
          <a:endParaRPr lang="en-US" sz="1600"/>
        </a:p>
      </dgm:t>
    </dgm:pt>
    <dgm:pt modelId="{DDD32C96-7DD3-4C9E-B3FA-63E4FF17C657}" type="sibTrans" cxnId="{6F850472-C722-4B89-88D0-E73C8ABE2BEF}">
      <dgm:prSet/>
      <dgm:spPr/>
      <dgm:t>
        <a:bodyPr/>
        <a:lstStyle/>
        <a:p>
          <a:endParaRPr lang="en-US" sz="1600"/>
        </a:p>
      </dgm:t>
    </dgm:pt>
    <dgm:pt modelId="{74560BB2-56A0-4488-A0E9-40F0C6CC8B4B}">
      <dgm:prSet phldrT="[Text]" custT="1"/>
      <dgm:spPr>
        <a:solidFill>
          <a:schemeClr val="accent1">
            <a:lumMod val="60000"/>
            <a:lumOff val="40000"/>
            <a:alpha val="87333"/>
          </a:schemeClr>
        </a:solidFill>
      </dgm:spPr>
      <dgm:t>
        <a:bodyPr/>
        <a:lstStyle/>
        <a:p>
          <a:r>
            <a:rPr lang="en-US" sz="1800" dirty="0"/>
            <a:t>Retail/Office and Manufacturing</a:t>
          </a:r>
        </a:p>
      </dgm:t>
    </dgm:pt>
    <dgm:pt modelId="{E98E0384-FE6C-4B68-85ED-DC15F3376B4C}" type="parTrans" cxnId="{3929672E-F1BC-4C3D-A732-AB297DD435C4}">
      <dgm:prSet/>
      <dgm:spPr/>
      <dgm:t>
        <a:bodyPr/>
        <a:lstStyle/>
        <a:p>
          <a:endParaRPr lang="en-US" sz="1600"/>
        </a:p>
      </dgm:t>
    </dgm:pt>
    <dgm:pt modelId="{07A473E2-08E7-489B-9CC8-1B7A81C6D89B}" type="sibTrans" cxnId="{3929672E-F1BC-4C3D-A732-AB297DD435C4}">
      <dgm:prSet/>
      <dgm:spPr/>
      <dgm:t>
        <a:bodyPr/>
        <a:lstStyle/>
        <a:p>
          <a:endParaRPr lang="en-US" sz="1600"/>
        </a:p>
      </dgm:t>
    </dgm:pt>
    <dgm:pt modelId="{FD9C59A9-AB20-4C0B-941B-7D901BB4D363}">
      <dgm:prSet phldrT="[Text]" custT="1"/>
      <dgm:spPr>
        <a:solidFill>
          <a:schemeClr val="accent1">
            <a:lumMod val="60000"/>
            <a:lumOff val="40000"/>
            <a:alpha val="84667"/>
          </a:schemeClr>
        </a:solidFill>
      </dgm:spPr>
      <dgm:t>
        <a:bodyPr/>
        <a:lstStyle/>
        <a:p>
          <a:r>
            <a:rPr lang="en-US" sz="1800" dirty="0"/>
            <a:t>Small Business Financing</a:t>
          </a:r>
        </a:p>
      </dgm:t>
    </dgm:pt>
    <dgm:pt modelId="{1BF4232B-3313-466F-9BDB-41E264BA1EB5}" type="parTrans" cxnId="{F9922F6E-1262-4DCC-A861-84AFB0277433}">
      <dgm:prSet/>
      <dgm:spPr/>
      <dgm:t>
        <a:bodyPr/>
        <a:lstStyle/>
        <a:p>
          <a:endParaRPr lang="en-US" sz="1600"/>
        </a:p>
      </dgm:t>
    </dgm:pt>
    <dgm:pt modelId="{70812A8F-A1B2-4FD5-92A9-AEB718F290FD}" type="sibTrans" cxnId="{F9922F6E-1262-4DCC-A861-84AFB0277433}">
      <dgm:prSet/>
      <dgm:spPr/>
      <dgm:t>
        <a:bodyPr/>
        <a:lstStyle/>
        <a:p>
          <a:endParaRPr lang="en-US" sz="1600"/>
        </a:p>
      </dgm:t>
    </dgm:pt>
    <dgm:pt modelId="{ED90B523-62CD-42B8-943D-3F1A4189F7C0}">
      <dgm:prSet custT="1"/>
      <dgm:spPr>
        <a:solidFill>
          <a:schemeClr val="accent1">
            <a:lumMod val="60000"/>
            <a:lumOff val="40000"/>
            <a:alpha val="82000"/>
          </a:schemeClr>
        </a:solidFill>
      </dgm:spPr>
      <dgm:t>
        <a:bodyPr/>
        <a:lstStyle/>
        <a:p>
          <a:r>
            <a:rPr lang="en-US" sz="1800" dirty="0"/>
            <a:t>Business Retention</a:t>
          </a:r>
        </a:p>
      </dgm:t>
    </dgm:pt>
    <dgm:pt modelId="{00E01028-1C06-4353-8F03-F396F1812D49}" type="parTrans" cxnId="{B90CF471-1713-49D9-84BD-766BA983C974}">
      <dgm:prSet/>
      <dgm:spPr/>
      <dgm:t>
        <a:bodyPr/>
        <a:lstStyle/>
        <a:p>
          <a:endParaRPr lang="en-US" sz="1600"/>
        </a:p>
      </dgm:t>
    </dgm:pt>
    <dgm:pt modelId="{5380A33E-7D77-41E8-9DCF-8BB5D8957EB0}" type="sibTrans" cxnId="{B90CF471-1713-49D9-84BD-766BA983C974}">
      <dgm:prSet/>
      <dgm:spPr/>
      <dgm:t>
        <a:bodyPr/>
        <a:lstStyle/>
        <a:p>
          <a:endParaRPr lang="en-US" sz="1600"/>
        </a:p>
      </dgm:t>
    </dgm:pt>
    <dgm:pt modelId="{641748FA-4719-494C-81CC-55F1B01AE643}">
      <dgm:prSet phldrT="[Text]" custT="1"/>
      <dgm:spPr>
        <a:solidFill>
          <a:srgbClr val="002060">
            <a:alpha val="52667"/>
          </a:srgbClr>
        </a:solidFill>
      </dgm:spPr>
      <dgm:t>
        <a:bodyPr/>
        <a:lstStyle/>
        <a:p>
          <a:r>
            <a:rPr lang="en-US" sz="1800" dirty="0"/>
            <a:t>Broadband Line Extensions</a:t>
          </a:r>
        </a:p>
      </dgm:t>
    </dgm:pt>
    <dgm:pt modelId="{8B31E175-7095-43D2-BD8B-B2699D3B0DCB}" type="parTrans" cxnId="{5024BEFB-EDC2-4398-B593-A3D33B6F545B}">
      <dgm:prSet/>
      <dgm:spPr/>
      <dgm:t>
        <a:bodyPr/>
        <a:lstStyle/>
        <a:p>
          <a:endParaRPr lang="en-US" sz="1600"/>
        </a:p>
      </dgm:t>
    </dgm:pt>
    <dgm:pt modelId="{667350AE-BB76-432A-AA2C-94629ACB2743}" type="sibTrans" cxnId="{5024BEFB-EDC2-4398-B593-A3D33B6F545B}">
      <dgm:prSet/>
      <dgm:spPr/>
      <dgm:t>
        <a:bodyPr/>
        <a:lstStyle/>
        <a:p>
          <a:endParaRPr lang="en-US" sz="1600"/>
        </a:p>
      </dgm:t>
    </dgm:pt>
    <dgm:pt modelId="{D861DA7B-3E10-4FD0-8C25-4C63E4490748}">
      <dgm:prSet phldrT="[Text]" custT="1"/>
      <dgm:spPr>
        <a:solidFill>
          <a:srgbClr val="002060">
            <a:alpha val="50000"/>
          </a:srgbClr>
        </a:solidFill>
      </dgm:spPr>
      <dgm:t>
        <a:bodyPr/>
        <a:lstStyle/>
        <a:p>
          <a:r>
            <a:rPr lang="en-US" sz="1800" dirty="0"/>
            <a:t>Devastated Landscapes</a:t>
          </a:r>
        </a:p>
      </dgm:t>
    </dgm:pt>
    <dgm:pt modelId="{E355DB2A-3CF4-44B2-AD36-BC3D391811C0}" type="parTrans" cxnId="{B258D837-79FA-4AA6-98A6-6BBC9CD12CA0}">
      <dgm:prSet/>
      <dgm:spPr/>
      <dgm:t>
        <a:bodyPr/>
        <a:lstStyle/>
        <a:p>
          <a:endParaRPr lang="en-US"/>
        </a:p>
      </dgm:t>
    </dgm:pt>
    <dgm:pt modelId="{37D547ED-3A92-4382-B4B7-D88F729AF4D5}" type="sibTrans" cxnId="{B258D837-79FA-4AA6-98A6-6BBC9CD12CA0}">
      <dgm:prSet/>
      <dgm:spPr/>
      <dgm:t>
        <a:bodyPr/>
        <a:lstStyle/>
        <a:p>
          <a:endParaRPr lang="en-US"/>
        </a:p>
      </dgm:t>
    </dgm:pt>
    <dgm:pt modelId="{2E54E59E-28A5-41F7-AE61-6426B957CC2B}">
      <dgm:prSet phldrT="[Text]" custT="1"/>
      <dgm:spPr>
        <a:solidFill>
          <a:srgbClr val="002060">
            <a:alpha val="58000"/>
          </a:srgbClr>
        </a:solidFill>
      </dgm:spPr>
      <dgm:t>
        <a:bodyPr/>
        <a:lstStyle/>
        <a:p>
          <a:r>
            <a:rPr lang="en-US" sz="1800" dirty="0"/>
            <a:t>Water &amp; Sanitation</a:t>
          </a:r>
        </a:p>
      </dgm:t>
    </dgm:pt>
    <dgm:pt modelId="{6C94662F-650A-4BFC-9176-670DEE74A984}" type="sibTrans" cxnId="{CF67FB19-62C0-49FE-B03D-99A23129A17E}">
      <dgm:prSet/>
      <dgm:spPr/>
      <dgm:t>
        <a:bodyPr/>
        <a:lstStyle/>
        <a:p>
          <a:endParaRPr lang="en-US" sz="1600"/>
        </a:p>
      </dgm:t>
    </dgm:pt>
    <dgm:pt modelId="{D2CF2D84-D24D-4796-9FEA-781A58023EE2}" type="parTrans" cxnId="{CF67FB19-62C0-49FE-B03D-99A23129A17E}">
      <dgm:prSet/>
      <dgm:spPr/>
      <dgm:t>
        <a:bodyPr/>
        <a:lstStyle/>
        <a:p>
          <a:endParaRPr lang="en-US" sz="1600"/>
        </a:p>
      </dgm:t>
    </dgm:pt>
    <dgm:pt modelId="{9C595F49-BD3D-454D-AE40-2F1BCD1415D9}">
      <dgm:prSet phldrT="[Text]" custT="1"/>
      <dgm:spPr>
        <a:solidFill>
          <a:srgbClr val="002060">
            <a:alpha val="55333"/>
          </a:srgbClr>
        </a:solidFill>
      </dgm:spPr>
      <dgm:t>
        <a:bodyPr/>
        <a:lstStyle/>
        <a:p>
          <a:r>
            <a:rPr lang="en-US" sz="1800" dirty="0"/>
            <a:t>Streets, Curbs and Gutter Improvements</a:t>
          </a:r>
        </a:p>
      </dgm:t>
    </dgm:pt>
    <dgm:pt modelId="{51BD1416-15AA-43F9-86AB-F3BBF9C5F0C8}" type="sibTrans" cxnId="{57092CFF-6F2E-4FC9-812B-FC0DA3065C1A}">
      <dgm:prSet/>
      <dgm:spPr/>
      <dgm:t>
        <a:bodyPr/>
        <a:lstStyle/>
        <a:p>
          <a:endParaRPr lang="en-US" sz="1600"/>
        </a:p>
      </dgm:t>
    </dgm:pt>
    <dgm:pt modelId="{5C863D55-045F-4D11-BFCD-12C5F4ABFAB9}" type="parTrans" cxnId="{57092CFF-6F2E-4FC9-812B-FC0DA3065C1A}">
      <dgm:prSet/>
      <dgm:spPr/>
      <dgm:t>
        <a:bodyPr/>
        <a:lstStyle/>
        <a:p>
          <a:endParaRPr lang="en-US" sz="1600"/>
        </a:p>
      </dgm:t>
    </dgm:pt>
    <dgm:pt modelId="{7AC47E08-366A-41F4-A876-148726226F81}" type="pres">
      <dgm:prSet presAssocID="{0425366A-2F5E-4A6E-B7AE-354AE218A26C}" presName="diagram" presStyleCnt="0">
        <dgm:presLayoutVars>
          <dgm:dir/>
          <dgm:resizeHandles val="exact"/>
        </dgm:presLayoutVars>
      </dgm:prSet>
      <dgm:spPr/>
    </dgm:pt>
    <dgm:pt modelId="{4FBD802A-A755-4477-80ED-BA3AFBD9E43C}" type="pres">
      <dgm:prSet presAssocID="{097572DC-76D7-45F5-8278-83268918C757}" presName="node" presStyleLbl="node1" presStyleIdx="0" presStyleCnt="16">
        <dgm:presLayoutVars>
          <dgm:bulletEnabled val="1"/>
        </dgm:presLayoutVars>
      </dgm:prSet>
      <dgm:spPr/>
    </dgm:pt>
    <dgm:pt modelId="{55CE4394-C370-4836-974C-7863AB1E370F}" type="pres">
      <dgm:prSet presAssocID="{DDD32C96-7DD3-4C9E-B3FA-63E4FF17C657}" presName="sibTrans" presStyleCnt="0"/>
      <dgm:spPr/>
    </dgm:pt>
    <dgm:pt modelId="{A3D200A2-2FAA-49DD-8213-EFD5C0154225}" type="pres">
      <dgm:prSet presAssocID="{74560BB2-56A0-4488-A0E9-40F0C6CC8B4B}" presName="node" presStyleLbl="node1" presStyleIdx="1" presStyleCnt="16">
        <dgm:presLayoutVars>
          <dgm:bulletEnabled val="1"/>
        </dgm:presLayoutVars>
      </dgm:prSet>
      <dgm:spPr/>
    </dgm:pt>
    <dgm:pt modelId="{3821224F-C133-4078-AA65-E13143FC4BA0}" type="pres">
      <dgm:prSet presAssocID="{07A473E2-08E7-489B-9CC8-1B7A81C6D89B}" presName="sibTrans" presStyleCnt="0"/>
      <dgm:spPr/>
    </dgm:pt>
    <dgm:pt modelId="{8DB72AD6-3533-4706-9953-880FE1B6AFB7}" type="pres">
      <dgm:prSet presAssocID="{FD9C59A9-AB20-4C0B-941B-7D901BB4D363}" presName="node" presStyleLbl="node1" presStyleIdx="2" presStyleCnt="16">
        <dgm:presLayoutVars>
          <dgm:bulletEnabled val="1"/>
        </dgm:presLayoutVars>
      </dgm:prSet>
      <dgm:spPr/>
    </dgm:pt>
    <dgm:pt modelId="{2D9AD756-3F76-4B77-B3A9-FF29165D128C}" type="pres">
      <dgm:prSet presAssocID="{70812A8F-A1B2-4FD5-92A9-AEB718F290FD}" presName="sibTrans" presStyleCnt="0"/>
      <dgm:spPr/>
    </dgm:pt>
    <dgm:pt modelId="{A8A6B3A1-645A-4C4B-A7F9-533A25EE9AE0}" type="pres">
      <dgm:prSet presAssocID="{ED90B523-62CD-42B8-943D-3F1A4189F7C0}" presName="node" presStyleLbl="node1" presStyleIdx="3" presStyleCnt="16">
        <dgm:presLayoutVars>
          <dgm:bulletEnabled val="1"/>
        </dgm:presLayoutVars>
      </dgm:prSet>
      <dgm:spPr/>
    </dgm:pt>
    <dgm:pt modelId="{EB2FB669-A1B8-41B5-97B5-59B52A7E4981}" type="pres">
      <dgm:prSet presAssocID="{5380A33E-7D77-41E8-9DCF-8BB5D8957EB0}" presName="sibTrans" presStyleCnt="0"/>
      <dgm:spPr/>
    </dgm:pt>
    <dgm:pt modelId="{5A68239E-9DC5-41C3-9F59-490C81F1CDC7}" type="pres">
      <dgm:prSet presAssocID="{98D064CF-2EAA-46A5-B08A-A84C38A7163C}" presName="node" presStyleLbl="node1" presStyleIdx="4" presStyleCnt="16">
        <dgm:presLayoutVars>
          <dgm:bulletEnabled val="1"/>
        </dgm:presLayoutVars>
      </dgm:prSet>
      <dgm:spPr/>
    </dgm:pt>
    <dgm:pt modelId="{0C3553CE-9DFF-4546-931F-192FF4B9CD55}" type="pres">
      <dgm:prSet presAssocID="{3C5D9CF3-2A00-4C34-BFB8-378BBEC2F66A}" presName="sibTrans" presStyleCnt="0"/>
      <dgm:spPr/>
    </dgm:pt>
    <dgm:pt modelId="{A62863DB-BD5B-430E-9A9E-E6D34F59EADC}" type="pres">
      <dgm:prSet presAssocID="{68559719-5014-4094-A34C-715747CABEEB}" presName="node" presStyleLbl="node1" presStyleIdx="5" presStyleCnt="16">
        <dgm:presLayoutVars>
          <dgm:bulletEnabled val="1"/>
        </dgm:presLayoutVars>
      </dgm:prSet>
      <dgm:spPr/>
    </dgm:pt>
    <dgm:pt modelId="{2F6C2749-D0B5-44A7-AC26-831F074BAE73}" type="pres">
      <dgm:prSet presAssocID="{2C1A8F7C-8224-4F43-963B-914143FF4B09}" presName="sibTrans" presStyleCnt="0"/>
      <dgm:spPr/>
    </dgm:pt>
    <dgm:pt modelId="{D2BFFEA4-DAE9-4355-96C1-6602910EC1E7}" type="pres">
      <dgm:prSet presAssocID="{CAB480C3-5133-4BE8-846D-EF7957F715B9}" presName="node" presStyleLbl="node1" presStyleIdx="6" presStyleCnt="16">
        <dgm:presLayoutVars>
          <dgm:bulletEnabled val="1"/>
        </dgm:presLayoutVars>
      </dgm:prSet>
      <dgm:spPr/>
    </dgm:pt>
    <dgm:pt modelId="{2FBDD968-ED26-459C-B17D-1B3F46B6A785}" type="pres">
      <dgm:prSet presAssocID="{B44BE592-71EF-4C5D-80BA-6CFCEB40D481}" presName="sibTrans" presStyleCnt="0"/>
      <dgm:spPr/>
    </dgm:pt>
    <dgm:pt modelId="{91DA3577-1F8C-432C-A960-7A1611C2D497}" type="pres">
      <dgm:prSet presAssocID="{5A6EC2FF-8753-4A83-A636-59B238A84C68}" presName="node" presStyleLbl="node1" presStyleIdx="7" presStyleCnt="16">
        <dgm:presLayoutVars>
          <dgm:bulletEnabled val="1"/>
        </dgm:presLayoutVars>
      </dgm:prSet>
      <dgm:spPr/>
    </dgm:pt>
    <dgm:pt modelId="{6CEFD0F1-3867-4754-87B2-9E5FBDB09505}" type="pres">
      <dgm:prSet presAssocID="{4B408FE4-EDAF-4218-BC57-D8662BB125CD}" presName="sibTrans" presStyleCnt="0"/>
      <dgm:spPr/>
    </dgm:pt>
    <dgm:pt modelId="{D82794B2-3E9B-4EA2-8D76-530089158602}" type="pres">
      <dgm:prSet presAssocID="{BEE559B5-9693-4D68-ACAE-B4CD9A0C6EC3}" presName="node" presStyleLbl="node1" presStyleIdx="8" presStyleCnt="16">
        <dgm:presLayoutVars>
          <dgm:bulletEnabled val="1"/>
        </dgm:presLayoutVars>
      </dgm:prSet>
      <dgm:spPr/>
    </dgm:pt>
    <dgm:pt modelId="{EF8CF313-6420-434A-963D-F278760AEC9F}" type="pres">
      <dgm:prSet presAssocID="{7ACCC87F-12FB-4876-B419-795C8630B246}" presName="sibTrans" presStyleCnt="0"/>
      <dgm:spPr/>
    </dgm:pt>
    <dgm:pt modelId="{C437DB6E-ED35-405F-84AF-88201F27E8B5}" type="pres">
      <dgm:prSet presAssocID="{46F19D4B-2DCE-43CD-9E9F-3D51A3F6A977}" presName="node" presStyleLbl="node1" presStyleIdx="9" presStyleCnt="16">
        <dgm:presLayoutVars>
          <dgm:bulletEnabled val="1"/>
        </dgm:presLayoutVars>
      </dgm:prSet>
      <dgm:spPr/>
    </dgm:pt>
    <dgm:pt modelId="{9CA11D98-6F93-4395-9B27-6AC07854846D}" type="pres">
      <dgm:prSet presAssocID="{DF768861-A30D-4FE4-A2C8-05AD66DD0FE6}" presName="sibTrans" presStyleCnt="0"/>
      <dgm:spPr/>
    </dgm:pt>
    <dgm:pt modelId="{263B418C-CC6F-48D8-A089-C30040491A89}" type="pres">
      <dgm:prSet presAssocID="{062CA8B9-4B1E-4F55-8B24-402115AC6D00}" presName="node" presStyleLbl="node1" presStyleIdx="10" presStyleCnt="16">
        <dgm:presLayoutVars>
          <dgm:bulletEnabled val="1"/>
        </dgm:presLayoutVars>
      </dgm:prSet>
      <dgm:spPr/>
    </dgm:pt>
    <dgm:pt modelId="{401A3BC3-B2A0-430D-A46A-4E1B57FEE514}" type="pres">
      <dgm:prSet presAssocID="{EF8382ED-8960-4034-BE94-1A9542776D11}" presName="sibTrans" presStyleCnt="0"/>
      <dgm:spPr/>
    </dgm:pt>
    <dgm:pt modelId="{FBACF06F-2A18-42A3-B1F3-7B0D1CBB7F57}" type="pres">
      <dgm:prSet presAssocID="{CAA47E6B-0EEC-4A79-AAB3-E822B92C3271}" presName="node" presStyleLbl="node1" presStyleIdx="11" presStyleCnt="16">
        <dgm:presLayoutVars>
          <dgm:bulletEnabled val="1"/>
        </dgm:presLayoutVars>
      </dgm:prSet>
      <dgm:spPr/>
    </dgm:pt>
    <dgm:pt modelId="{489FC763-C63D-44F2-BB01-4D722EB64D7D}" type="pres">
      <dgm:prSet presAssocID="{3E3022CA-44E6-4D34-92EC-1D252965EE17}" presName="sibTrans" presStyleCnt="0"/>
      <dgm:spPr/>
    </dgm:pt>
    <dgm:pt modelId="{6773FAB7-4A1B-4589-B29F-33591D18486D}" type="pres">
      <dgm:prSet presAssocID="{2E54E59E-28A5-41F7-AE61-6426B957CC2B}" presName="node" presStyleLbl="node1" presStyleIdx="12" presStyleCnt="16">
        <dgm:presLayoutVars>
          <dgm:bulletEnabled val="1"/>
        </dgm:presLayoutVars>
      </dgm:prSet>
      <dgm:spPr/>
    </dgm:pt>
    <dgm:pt modelId="{76717B30-A1CC-4574-84E5-EAE0B3EBF608}" type="pres">
      <dgm:prSet presAssocID="{6C94662F-650A-4BFC-9176-670DEE74A984}" presName="sibTrans" presStyleCnt="0"/>
      <dgm:spPr/>
    </dgm:pt>
    <dgm:pt modelId="{930B9D24-36C1-42D8-B18B-1D59A81EF5D4}" type="pres">
      <dgm:prSet presAssocID="{9C595F49-BD3D-454D-AE40-2F1BCD1415D9}" presName="node" presStyleLbl="node1" presStyleIdx="13" presStyleCnt="16">
        <dgm:presLayoutVars>
          <dgm:bulletEnabled val="1"/>
        </dgm:presLayoutVars>
      </dgm:prSet>
      <dgm:spPr/>
    </dgm:pt>
    <dgm:pt modelId="{751043E4-42AD-4956-AD15-09E982140407}" type="pres">
      <dgm:prSet presAssocID="{51BD1416-15AA-43F9-86AB-F3BBF9C5F0C8}" presName="sibTrans" presStyleCnt="0"/>
      <dgm:spPr/>
    </dgm:pt>
    <dgm:pt modelId="{046A1074-5176-49F3-B5C8-8C30451C07EC}" type="pres">
      <dgm:prSet presAssocID="{641748FA-4719-494C-81CC-55F1B01AE643}" presName="node" presStyleLbl="node1" presStyleIdx="14" presStyleCnt="16">
        <dgm:presLayoutVars>
          <dgm:bulletEnabled val="1"/>
        </dgm:presLayoutVars>
      </dgm:prSet>
      <dgm:spPr/>
    </dgm:pt>
    <dgm:pt modelId="{7B3E74B4-516B-4E59-A239-18C6F0F5610D}" type="pres">
      <dgm:prSet presAssocID="{667350AE-BB76-432A-AA2C-94629ACB2743}" presName="sibTrans" presStyleCnt="0"/>
      <dgm:spPr/>
    </dgm:pt>
    <dgm:pt modelId="{CC09DECC-38D9-4F0E-9496-6B36E200AC9D}" type="pres">
      <dgm:prSet presAssocID="{D861DA7B-3E10-4FD0-8C25-4C63E4490748}" presName="node" presStyleLbl="node1" presStyleIdx="15" presStyleCnt="16">
        <dgm:presLayoutVars>
          <dgm:bulletEnabled val="1"/>
        </dgm:presLayoutVars>
      </dgm:prSet>
      <dgm:spPr/>
    </dgm:pt>
  </dgm:ptLst>
  <dgm:cxnLst>
    <dgm:cxn modelId="{E5F74002-CCB5-4867-9886-7586D5F0E7CA}" type="presOf" srcId="{BEE559B5-9693-4D68-ACAE-B4CD9A0C6EC3}" destId="{D82794B2-3E9B-4EA2-8D76-530089158602}" srcOrd="0" destOrd="0" presId="urn:microsoft.com/office/officeart/2005/8/layout/default"/>
    <dgm:cxn modelId="{7C3A0F0F-9DA0-4ED8-92B4-5AE50B7B4FC8}" srcId="{0425366A-2F5E-4A6E-B7AE-354AE218A26C}" destId="{5A6EC2FF-8753-4A83-A636-59B238A84C68}" srcOrd="7" destOrd="0" parTransId="{E6BE9591-2E09-491C-BDE2-64686886E348}" sibTransId="{4B408FE4-EDAF-4218-BC57-D8662BB125CD}"/>
    <dgm:cxn modelId="{947A890F-E3E0-43AC-9A47-A06D3B928CFD}" type="presOf" srcId="{062CA8B9-4B1E-4F55-8B24-402115AC6D00}" destId="{263B418C-CC6F-48D8-A089-C30040491A89}" srcOrd="0" destOrd="0" presId="urn:microsoft.com/office/officeart/2005/8/layout/default"/>
    <dgm:cxn modelId="{CF67FB19-62C0-49FE-B03D-99A23129A17E}" srcId="{0425366A-2F5E-4A6E-B7AE-354AE218A26C}" destId="{2E54E59E-28A5-41F7-AE61-6426B957CC2B}" srcOrd="12" destOrd="0" parTransId="{D2CF2D84-D24D-4796-9FEA-781A58023EE2}" sibTransId="{6C94662F-650A-4BFC-9176-670DEE74A984}"/>
    <dgm:cxn modelId="{1378631F-D623-42ED-9287-CCD160E26A4A}" type="presOf" srcId="{D861DA7B-3E10-4FD0-8C25-4C63E4490748}" destId="{CC09DECC-38D9-4F0E-9496-6B36E200AC9D}" srcOrd="0" destOrd="0" presId="urn:microsoft.com/office/officeart/2005/8/layout/default"/>
    <dgm:cxn modelId="{B417C02C-63EC-478E-9F15-D82B55DFC606}" srcId="{0425366A-2F5E-4A6E-B7AE-354AE218A26C}" destId="{CAB480C3-5133-4BE8-846D-EF7957F715B9}" srcOrd="6" destOrd="0" parTransId="{99D7D093-F332-42FD-877F-6CD4C2184672}" sibTransId="{B44BE592-71EF-4C5D-80BA-6CFCEB40D481}"/>
    <dgm:cxn modelId="{3929672E-F1BC-4C3D-A732-AB297DD435C4}" srcId="{0425366A-2F5E-4A6E-B7AE-354AE218A26C}" destId="{74560BB2-56A0-4488-A0E9-40F0C6CC8B4B}" srcOrd="1" destOrd="0" parTransId="{E98E0384-FE6C-4B68-85ED-DC15F3376B4C}" sibTransId="{07A473E2-08E7-489B-9CC8-1B7A81C6D89B}"/>
    <dgm:cxn modelId="{15BF8430-BE94-4F49-9912-F9E5F9000DD0}" type="presOf" srcId="{ED90B523-62CD-42B8-943D-3F1A4189F7C0}" destId="{A8A6B3A1-645A-4C4B-A7F9-533A25EE9AE0}" srcOrd="0" destOrd="0" presId="urn:microsoft.com/office/officeart/2005/8/layout/default"/>
    <dgm:cxn modelId="{B258D837-79FA-4AA6-98A6-6BBC9CD12CA0}" srcId="{0425366A-2F5E-4A6E-B7AE-354AE218A26C}" destId="{D861DA7B-3E10-4FD0-8C25-4C63E4490748}" srcOrd="15" destOrd="0" parTransId="{E355DB2A-3CF4-44B2-AD36-BC3D391811C0}" sibTransId="{37D547ED-3A92-4382-B4B7-D88F729AF4D5}"/>
    <dgm:cxn modelId="{8DF16338-AB78-4C4D-A4E4-F8D44A59C023}" type="presOf" srcId="{CAB480C3-5133-4BE8-846D-EF7957F715B9}" destId="{D2BFFEA4-DAE9-4355-96C1-6602910EC1E7}" srcOrd="0" destOrd="0" presId="urn:microsoft.com/office/officeart/2005/8/layout/default"/>
    <dgm:cxn modelId="{D3745238-52B3-4575-A5BF-A5AF51FB6643}" type="presOf" srcId="{74560BB2-56A0-4488-A0E9-40F0C6CC8B4B}" destId="{A3D200A2-2FAA-49DD-8213-EFD5C0154225}" srcOrd="0" destOrd="0" presId="urn:microsoft.com/office/officeart/2005/8/layout/default"/>
    <dgm:cxn modelId="{C323303F-0C3C-41F3-8421-BFBD9670E3E8}" type="presOf" srcId="{0425366A-2F5E-4A6E-B7AE-354AE218A26C}" destId="{7AC47E08-366A-41F4-A876-148726226F81}" srcOrd="0" destOrd="0" presId="urn:microsoft.com/office/officeart/2005/8/layout/default"/>
    <dgm:cxn modelId="{F980A767-2ADF-4B4E-976A-308656F7F8A1}" type="presOf" srcId="{68559719-5014-4094-A34C-715747CABEEB}" destId="{A62863DB-BD5B-430E-9A9E-E6D34F59EADC}" srcOrd="0" destOrd="0" presId="urn:microsoft.com/office/officeart/2005/8/layout/default"/>
    <dgm:cxn modelId="{31A89A6B-6935-438A-B5FF-2442FF5E6D77}" type="presOf" srcId="{9C595F49-BD3D-454D-AE40-2F1BCD1415D9}" destId="{930B9D24-36C1-42D8-B18B-1D59A81EF5D4}" srcOrd="0" destOrd="0" presId="urn:microsoft.com/office/officeart/2005/8/layout/default"/>
    <dgm:cxn modelId="{E785D44C-0867-4292-9DF0-BABE82990C0D}" type="presOf" srcId="{98D064CF-2EAA-46A5-B08A-A84C38A7163C}" destId="{5A68239E-9DC5-41C3-9F59-490C81F1CDC7}" srcOrd="0" destOrd="0" presId="urn:microsoft.com/office/officeart/2005/8/layout/default"/>
    <dgm:cxn modelId="{4C18354D-FAA7-45D1-B5BF-D6E34C9620CA}" type="presOf" srcId="{641748FA-4719-494C-81CC-55F1B01AE643}" destId="{046A1074-5176-49F3-B5C8-8C30451C07EC}" srcOrd="0" destOrd="0" presId="urn:microsoft.com/office/officeart/2005/8/layout/default"/>
    <dgm:cxn modelId="{F9922F6E-1262-4DCC-A861-84AFB0277433}" srcId="{0425366A-2F5E-4A6E-B7AE-354AE218A26C}" destId="{FD9C59A9-AB20-4C0B-941B-7D901BB4D363}" srcOrd="2" destOrd="0" parTransId="{1BF4232B-3313-466F-9BDB-41E264BA1EB5}" sibTransId="{70812A8F-A1B2-4FD5-92A9-AEB718F290FD}"/>
    <dgm:cxn modelId="{B90CF471-1713-49D9-84BD-766BA983C974}" srcId="{0425366A-2F5E-4A6E-B7AE-354AE218A26C}" destId="{ED90B523-62CD-42B8-943D-3F1A4189F7C0}" srcOrd="3" destOrd="0" parTransId="{00E01028-1C06-4353-8F03-F396F1812D49}" sibTransId="{5380A33E-7D77-41E8-9DCF-8BB5D8957EB0}"/>
    <dgm:cxn modelId="{6F850472-C722-4B89-88D0-E73C8ABE2BEF}" srcId="{0425366A-2F5E-4A6E-B7AE-354AE218A26C}" destId="{097572DC-76D7-45F5-8278-83268918C757}" srcOrd="0" destOrd="0" parTransId="{65299D36-0B72-406C-B19F-0FB0E6C5E17C}" sibTransId="{DDD32C96-7DD3-4C9E-B3FA-63E4FF17C657}"/>
    <dgm:cxn modelId="{B3D79783-CD91-47E4-9B70-F54158FFF58E}" srcId="{0425366A-2F5E-4A6E-B7AE-354AE218A26C}" destId="{BEE559B5-9693-4D68-ACAE-B4CD9A0C6EC3}" srcOrd="8" destOrd="0" parTransId="{0CC068FB-2C1A-4FF1-889D-D15F2C6B93C0}" sibTransId="{7ACCC87F-12FB-4876-B419-795C8630B246}"/>
    <dgm:cxn modelId="{EC521C85-05F2-4167-83CB-945AD1D57AB0}" type="presOf" srcId="{5A6EC2FF-8753-4A83-A636-59B238A84C68}" destId="{91DA3577-1F8C-432C-A960-7A1611C2D497}" srcOrd="0" destOrd="0" presId="urn:microsoft.com/office/officeart/2005/8/layout/default"/>
    <dgm:cxn modelId="{EB6CC985-FC9D-4DB1-8D01-0A9A9777F88B}" srcId="{0425366A-2F5E-4A6E-B7AE-354AE218A26C}" destId="{062CA8B9-4B1E-4F55-8B24-402115AC6D00}" srcOrd="10" destOrd="0" parTransId="{076D9319-239C-4E04-B77A-ECEBD3329E48}" sibTransId="{EF8382ED-8960-4034-BE94-1A9542776D11}"/>
    <dgm:cxn modelId="{97F9B1A5-C688-43FE-8833-7C2E9BDB5D49}" type="presOf" srcId="{46F19D4B-2DCE-43CD-9E9F-3D51A3F6A977}" destId="{C437DB6E-ED35-405F-84AF-88201F27E8B5}" srcOrd="0" destOrd="0" presId="urn:microsoft.com/office/officeart/2005/8/layout/default"/>
    <dgm:cxn modelId="{2581F8A6-F4D0-4EE8-85CC-732AB4EBEAD4}" srcId="{0425366A-2F5E-4A6E-B7AE-354AE218A26C}" destId="{CAA47E6B-0EEC-4A79-AAB3-E822B92C3271}" srcOrd="11" destOrd="0" parTransId="{25724E0B-D6F9-4B4F-94F3-BD90339A9D32}" sibTransId="{3E3022CA-44E6-4D34-92EC-1D252965EE17}"/>
    <dgm:cxn modelId="{27A22AAD-3169-457D-8CE4-F226A71B1CE8}" type="presOf" srcId="{FD9C59A9-AB20-4C0B-941B-7D901BB4D363}" destId="{8DB72AD6-3533-4706-9953-880FE1B6AFB7}" srcOrd="0" destOrd="0" presId="urn:microsoft.com/office/officeart/2005/8/layout/default"/>
    <dgm:cxn modelId="{9FCF1EBB-CA8C-45E7-81FB-6071AB9D0FD0}" srcId="{0425366A-2F5E-4A6E-B7AE-354AE218A26C}" destId="{68559719-5014-4094-A34C-715747CABEEB}" srcOrd="5" destOrd="0" parTransId="{C981A684-AF11-45F8-A358-403B55DE1E62}" sibTransId="{2C1A8F7C-8224-4F43-963B-914143FF4B09}"/>
    <dgm:cxn modelId="{46D355C2-5043-4F57-90E2-C4C03167D26C}" srcId="{0425366A-2F5E-4A6E-B7AE-354AE218A26C}" destId="{46F19D4B-2DCE-43CD-9E9F-3D51A3F6A977}" srcOrd="9" destOrd="0" parTransId="{76223B5B-2283-4341-AAE3-10401733DCBD}" sibTransId="{DF768861-A30D-4FE4-A2C8-05AD66DD0FE6}"/>
    <dgm:cxn modelId="{4C306AD4-CFC1-4D9B-BB19-E437BEAE10B8}" type="presOf" srcId="{097572DC-76D7-45F5-8278-83268918C757}" destId="{4FBD802A-A755-4477-80ED-BA3AFBD9E43C}" srcOrd="0" destOrd="0" presId="urn:microsoft.com/office/officeart/2005/8/layout/default"/>
    <dgm:cxn modelId="{7F9F0BD7-4731-43CA-8E00-707C367F6CFF}" type="presOf" srcId="{2E54E59E-28A5-41F7-AE61-6426B957CC2B}" destId="{6773FAB7-4A1B-4589-B29F-33591D18486D}" srcOrd="0" destOrd="0" presId="urn:microsoft.com/office/officeart/2005/8/layout/default"/>
    <dgm:cxn modelId="{AD74B7EC-A988-44CB-93D5-6B99DB249C82}" type="presOf" srcId="{CAA47E6B-0EEC-4A79-AAB3-E822B92C3271}" destId="{FBACF06F-2A18-42A3-B1F3-7B0D1CBB7F57}" srcOrd="0" destOrd="0" presId="urn:microsoft.com/office/officeart/2005/8/layout/default"/>
    <dgm:cxn modelId="{179BD5EF-33C0-43E4-B900-42CA747A9C59}" srcId="{0425366A-2F5E-4A6E-B7AE-354AE218A26C}" destId="{98D064CF-2EAA-46A5-B08A-A84C38A7163C}" srcOrd="4" destOrd="0" parTransId="{CAEBB04B-8C0A-4807-94E2-A7AE2DAF3437}" sibTransId="{3C5D9CF3-2A00-4C34-BFB8-378BBEC2F66A}"/>
    <dgm:cxn modelId="{5024BEFB-EDC2-4398-B593-A3D33B6F545B}" srcId="{0425366A-2F5E-4A6E-B7AE-354AE218A26C}" destId="{641748FA-4719-494C-81CC-55F1B01AE643}" srcOrd="14" destOrd="0" parTransId="{8B31E175-7095-43D2-BD8B-B2699D3B0DCB}" sibTransId="{667350AE-BB76-432A-AA2C-94629ACB2743}"/>
    <dgm:cxn modelId="{57092CFF-6F2E-4FC9-812B-FC0DA3065C1A}" srcId="{0425366A-2F5E-4A6E-B7AE-354AE218A26C}" destId="{9C595F49-BD3D-454D-AE40-2F1BCD1415D9}" srcOrd="13" destOrd="0" parTransId="{5C863D55-045F-4D11-BFCD-12C5F4ABFAB9}" sibTransId="{51BD1416-15AA-43F9-86AB-F3BBF9C5F0C8}"/>
    <dgm:cxn modelId="{A36B287D-6C80-41E6-A872-2817BFE27034}" type="presParOf" srcId="{7AC47E08-366A-41F4-A876-148726226F81}" destId="{4FBD802A-A755-4477-80ED-BA3AFBD9E43C}" srcOrd="0" destOrd="0" presId="urn:microsoft.com/office/officeart/2005/8/layout/default"/>
    <dgm:cxn modelId="{6C91FE8B-54A2-449A-BF07-A42EC862705D}" type="presParOf" srcId="{7AC47E08-366A-41F4-A876-148726226F81}" destId="{55CE4394-C370-4836-974C-7863AB1E370F}" srcOrd="1" destOrd="0" presId="urn:microsoft.com/office/officeart/2005/8/layout/default"/>
    <dgm:cxn modelId="{10CAA4CC-A195-4977-8282-B0461CA52306}" type="presParOf" srcId="{7AC47E08-366A-41F4-A876-148726226F81}" destId="{A3D200A2-2FAA-49DD-8213-EFD5C0154225}" srcOrd="2" destOrd="0" presId="urn:microsoft.com/office/officeart/2005/8/layout/default"/>
    <dgm:cxn modelId="{D739DAB4-DD57-43A0-A254-BF151C60B363}" type="presParOf" srcId="{7AC47E08-366A-41F4-A876-148726226F81}" destId="{3821224F-C133-4078-AA65-E13143FC4BA0}" srcOrd="3" destOrd="0" presId="urn:microsoft.com/office/officeart/2005/8/layout/default"/>
    <dgm:cxn modelId="{8E45BBD7-94F7-4A55-9734-5670BBBC6FBB}" type="presParOf" srcId="{7AC47E08-366A-41F4-A876-148726226F81}" destId="{8DB72AD6-3533-4706-9953-880FE1B6AFB7}" srcOrd="4" destOrd="0" presId="urn:microsoft.com/office/officeart/2005/8/layout/default"/>
    <dgm:cxn modelId="{65663D25-8C11-40BC-BC6D-195D270912AF}" type="presParOf" srcId="{7AC47E08-366A-41F4-A876-148726226F81}" destId="{2D9AD756-3F76-4B77-B3A9-FF29165D128C}" srcOrd="5" destOrd="0" presId="urn:microsoft.com/office/officeart/2005/8/layout/default"/>
    <dgm:cxn modelId="{5358ADE8-907F-4AE6-AD2B-D0866640ACC7}" type="presParOf" srcId="{7AC47E08-366A-41F4-A876-148726226F81}" destId="{A8A6B3A1-645A-4C4B-A7F9-533A25EE9AE0}" srcOrd="6" destOrd="0" presId="urn:microsoft.com/office/officeart/2005/8/layout/default"/>
    <dgm:cxn modelId="{04257865-C65A-4029-98D7-0EC793D5D7F2}" type="presParOf" srcId="{7AC47E08-366A-41F4-A876-148726226F81}" destId="{EB2FB669-A1B8-41B5-97B5-59B52A7E4981}" srcOrd="7" destOrd="0" presId="urn:microsoft.com/office/officeart/2005/8/layout/default"/>
    <dgm:cxn modelId="{D3AD0C52-C51E-4FFB-A0B2-BAED010A0EA2}" type="presParOf" srcId="{7AC47E08-366A-41F4-A876-148726226F81}" destId="{5A68239E-9DC5-41C3-9F59-490C81F1CDC7}" srcOrd="8" destOrd="0" presId="urn:microsoft.com/office/officeart/2005/8/layout/default"/>
    <dgm:cxn modelId="{39D7134D-CD9C-4C51-B077-271A15F2C650}" type="presParOf" srcId="{7AC47E08-366A-41F4-A876-148726226F81}" destId="{0C3553CE-9DFF-4546-931F-192FF4B9CD55}" srcOrd="9" destOrd="0" presId="urn:microsoft.com/office/officeart/2005/8/layout/default"/>
    <dgm:cxn modelId="{72C09232-6A00-4D04-B15B-849C1BC28AE9}" type="presParOf" srcId="{7AC47E08-366A-41F4-A876-148726226F81}" destId="{A62863DB-BD5B-430E-9A9E-E6D34F59EADC}" srcOrd="10" destOrd="0" presId="urn:microsoft.com/office/officeart/2005/8/layout/default"/>
    <dgm:cxn modelId="{D6E21FEF-4C4A-4D40-8633-C9A59768FA04}" type="presParOf" srcId="{7AC47E08-366A-41F4-A876-148726226F81}" destId="{2F6C2749-D0B5-44A7-AC26-831F074BAE73}" srcOrd="11" destOrd="0" presId="urn:microsoft.com/office/officeart/2005/8/layout/default"/>
    <dgm:cxn modelId="{CB6BB6F9-0819-4D54-B489-9A692EE4CFBC}" type="presParOf" srcId="{7AC47E08-366A-41F4-A876-148726226F81}" destId="{D2BFFEA4-DAE9-4355-96C1-6602910EC1E7}" srcOrd="12" destOrd="0" presId="urn:microsoft.com/office/officeart/2005/8/layout/default"/>
    <dgm:cxn modelId="{DC3C41C6-A511-41BB-8F8D-1B6A5BA3BE43}" type="presParOf" srcId="{7AC47E08-366A-41F4-A876-148726226F81}" destId="{2FBDD968-ED26-459C-B17D-1B3F46B6A785}" srcOrd="13" destOrd="0" presId="urn:microsoft.com/office/officeart/2005/8/layout/default"/>
    <dgm:cxn modelId="{A7E7DCC4-AC80-47EC-BC2C-A0A028667A73}" type="presParOf" srcId="{7AC47E08-366A-41F4-A876-148726226F81}" destId="{91DA3577-1F8C-432C-A960-7A1611C2D497}" srcOrd="14" destOrd="0" presId="urn:microsoft.com/office/officeart/2005/8/layout/default"/>
    <dgm:cxn modelId="{6C063712-BAB7-4CC0-BC31-3179EB936EF8}" type="presParOf" srcId="{7AC47E08-366A-41F4-A876-148726226F81}" destId="{6CEFD0F1-3867-4754-87B2-9E5FBDB09505}" srcOrd="15" destOrd="0" presId="urn:microsoft.com/office/officeart/2005/8/layout/default"/>
    <dgm:cxn modelId="{79B27778-9237-4DB5-83E4-241D0EA6E1BB}" type="presParOf" srcId="{7AC47E08-366A-41F4-A876-148726226F81}" destId="{D82794B2-3E9B-4EA2-8D76-530089158602}" srcOrd="16" destOrd="0" presId="urn:microsoft.com/office/officeart/2005/8/layout/default"/>
    <dgm:cxn modelId="{09476A37-7C74-4F6B-A61E-0192DD4C6AE5}" type="presParOf" srcId="{7AC47E08-366A-41F4-A876-148726226F81}" destId="{EF8CF313-6420-434A-963D-F278760AEC9F}" srcOrd="17" destOrd="0" presId="urn:microsoft.com/office/officeart/2005/8/layout/default"/>
    <dgm:cxn modelId="{304BEDE8-8647-418F-A60F-5E0D1CA67711}" type="presParOf" srcId="{7AC47E08-366A-41F4-A876-148726226F81}" destId="{C437DB6E-ED35-405F-84AF-88201F27E8B5}" srcOrd="18" destOrd="0" presId="urn:microsoft.com/office/officeart/2005/8/layout/default"/>
    <dgm:cxn modelId="{EA3033CF-3454-4C64-9969-CEBE9F2A979B}" type="presParOf" srcId="{7AC47E08-366A-41F4-A876-148726226F81}" destId="{9CA11D98-6F93-4395-9B27-6AC07854846D}" srcOrd="19" destOrd="0" presId="urn:microsoft.com/office/officeart/2005/8/layout/default"/>
    <dgm:cxn modelId="{F455A01B-AC68-4D31-B5D7-50F53E4E3F96}" type="presParOf" srcId="{7AC47E08-366A-41F4-A876-148726226F81}" destId="{263B418C-CC6F-48D8-A089-C30040491A89}" srcOrd="20" destOrd="0" presId="urn:microsoft.com/office/officeart/2005/8/layout/default"/>
    <dgm:cxn modelId="{FBF84BC1-1A3A-4B74-B90C-1C641666AD86}" type="presParOf" srcId="{7AC47E08-366A-41F4-A876-148726226F81}" destId="{401A3BC3-B2A0-430D-A46A-4E1B57FEE514}" srcOrd="21" destOrd="0" presId="urn:microsoft.com/office/officeart/2005/8/layout/default"/>
    <dgm:cxn modelId="{54DC6E31-A1C8-4FA9-AA31-09CB604A9890}" type="presParOf" srcId="{7AC47E08-366A-41F4-A876-148726226F81}" destId="{FBACF06F-2A18-42A3-B1F3-7B0D1CBB7F57}" srcOrd="22" destOrd="0" presId="urn:microsoft.com/office/officeart/2005/8/layout/default"/>
    <dgm:cxn modelId="{95368532-1254-405A-8EB5-DEF80D355547}" type="presParOf" srcId="{7AC47E08-366A-41F4-A876-148726226F81}" destId="{489FC763-C63D-44F2-BB01-4D722EB64D7D}" srcOrd="23" destOrd="0" presId="urn:microsoft.com/office/officeart/2005/8/layout/default"/>
    <dgm:cxn modelId="{A5E6FEE8-37D7-4EB6-BB28-6B8DF22F139D}" type="presParOf" srcId="{7AC47E08-366A-41F4-A876-148726226F81}" destId="{6773FAB7-4A1B-4589-B29F-33591D18486D}" srcOrd="24" destOrd="0" presId="urn:microsoft.com/office/officeart/2005/8/layout/default"/>
    <dgm:cxn modelId="{6F624564-BA84-46B6-AC5E-1696DE1A0129}" type="presParOf" srcId="{7AC47E08-366A-41F4-A876-148726226F81}" destId="{76717B30-A1CC-4574-84E5-EAE0B3EBF608}" srcOrd="25" destOrd="0" presId="urn:microsoft.com/office/officeart/2005/8/layout/default"/>
    <dgm:cxn modelId="{7CD8734F-C301-4AE6-AA48-04700A48720E}" type="presParOf" srcId="{7AC47E08-366A-41F4-A876-148726226F81}" destId="{930B9D24-36C1-42D8-B18B-1D59A81EF5D4}" srcOrd="26" destOrd="0" presId="urn:microsoft.com/office/officeart/2005/8/layout/default"/>
    <dgm:cxn modelId="{C5AEBEB3-A802-45AD-8BF0-0A51172673AD}" type="presParOf" srcId="{7AC47E08-366A-41F4-A876-148726226F81}" destId="{751043E4-42AD-4956-AD15-09E982140407}" srcOrd="27" destOrd="0" presId="urn:microsoft.com/office/officeart/2005/8/layout/default"/>
    <dgm:cxn modelId="{B46546FB-A73C-410A-BFCC-1E3AB1430E87}" type="presParOf" srcId="{7AC47E08-366A-41F4-A876-148726226F81}" destId="{046A1074-5176-49F3-B5C8-8C30451C07EC}" srcOrd="28" destOrd="0" presId="urn:microsoft.com/office/officeart/2005/8/layout/default"/>
    <dgm:cxn modelId="{D3CFF1AB-F7B8-4A28-99DE-78D8B514F5EB}" type="presParOf" srcId="{7AC47E08-366A-41F4-A876-148726226F81}" destId="{7B3E74B4-516B-4E59-A239-18C6F0F5610D}" srcOrd="29" destOrd="0" presId="urn:microsoft.com/office/officeart/2005/8/layout/default"/>
    <dgm:cxn modelId="{0B2D0A81-E023-44EB-B2DF-7DDDDA444786}" type="presParOf" srcId="{7AC47E08-366A-41F4-A876-148726226F81}" destId="{CC09DECC-38D9-4F0E-9496-6B36E200AC9D}" srcOrd="30"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6A07883-7B85-4FAB-B09D-18C854BBADFA}" type="doc">
      <dgm:prSet loTypeId="urn:microsoft.com/office/officeart/2008/layout/AlternatingPictureBlocks" loCatId="list" qsTypeId="urn:microsoft.com/office/officeart/2005/8/quickstyle/simple1" qsCatId="simple" csTypeId="urn:microsoft.com/office/officeart/2005/8/colors/accent6_2" csCatId="accent6" phldr="1"/>
      <dgm:spPr/>
    </dgm:pt>
    <dgm:pt modelId="{A4CF9C36-BBC0-473F-B6DB-0A255A49B8F4}" type="pres">
      <dgm:prSet presAssocID="{26A07883-7B85-4FAB-B09D-18C854BBADFA}" presName="linearFlow" presStyleCnt="0">
        <dgm:presLayoutVars>
          <dgm:dir/>
          <dgm:resizeHandles val="exact"/>
        </dgm:presLayoutVars>
      </dgm:prSet>
      <dgm:spPr/>
    </dgm:pt>
  </dgm:ptLst>
  <dgm:cxnLst>
    <dgm:cxn modelId="{BC838909-E5B5-4556-8D73-0E5C8AA03FDC}" type="presOf" srcId="{26A07883-7B85-4FAB-B09D-18C854BBADFA}" destId="{A4CF9C36-BBC0-473F-B6DB-0A255A49B8F4}" srcOrd="0" destOrd="0" presId="urn:microsoft.com/office/officeart/2008/layout/Alternating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22094B0-6F9E-4378-B0FE-6007F85FBCC5}" type="doc">
      <dgm:prSet loTypeId="urn:microsoft.com/office/officeart/2008/layout/NameandTitleOrganizationalChart" loCatId="hierarchy" qsTypeId="urn:microsoft.com/office/officeart/2005/8/quickstyle/simple1" qsCatId="simple" csTypeId="urn:microsoft.com/office/officeart/2005/8/colors/accent1_2" csCatId="accent1" phldr="1"/>
      <dgm:spPr/>
      <dgm:t>
        <a:bodyPr/>
        <a:lstStyle/>
        <a:p>
          <a:endParaRPr lang="en-US"/>
        </a:p>
      </dgm:t>
    </dgm:pt>
    <dgm:pt modelId="{71B9F3B8-D519-4E89-831B-D1FA8A64D055}">
      <dgm:prSet phldrT="[Text]"/>
      <dgm:spPr/>
      <dgm:t>
        <a:bodyPr/>
        <a:lstStyle/>
        <a:p>
          <a:r>
            <a:rPr lang="en-US"/>
            <a:t>Local Government’s </a:t>
          </a:r>
        </a:p>
        <a:p>
          <a:r>
            <a:rPr lang="en-US"/>
            <a:t>Section 108 Commitment </a:t>
          </a:r>
        </a:p>
      </dgm:t>
    </dgm:pt>
    <dgm:pt modelId="{8E6C12F1-190E-4755-81B4-F2A491C41114}" type="parTrans" cxnId="{DD77B818-53A2-472D-9384-B42C1151570B}">
      <dgm:prSet/>
      <dgm:spPr/>
      <dgm:t>
        <a:bodyPr/>
        <a:lstStyle/>
        <a:p>
          <a:endParaRPr lang="en-US"/>
        </a:p>
      </dgm:t>
    </dgm:pt>
    <dgm:pt modelId="{D2C8244B-113D-4DC4-A779-EBBA514B0752}" type="sibTrans" cxnId="{DD77B818-53A2-472D-9384-B42C1151570B}">
      <dgm:prSet/>
      <dgm:spPr/>
      <dgm:t>
        <a:bodyPr/>
        <a:lstStyle/>
        <a:p>
          <a:pPr algn="ctr"/>
          <a:r>
            <a:rPr lang="en-US" dirty="0"/>
            <a:t>$3,000,000</a:t>
          </a:r>
        </a:p>
      </dgm:t>
    </dgm:pt>
    <dgm:pt modelId="{5709FECD-5EEE-45D4-BE9F-900DF0F75C07}">
      <dgm:prSet phldrT="[Text]"/>
      <dgm:spPr/>
      <dgm:t>
        <a:bodyPr anchor="b" anchorCtr="0"/>
        <a:lstStyle/>
        <a:p>
          <a:r>
            <a:rPr lang="en-US"/>
            <a:t>Loan Term: 20-year Interest: 3-month Treasury Bill Auction Rate + 35 Basis Points</a:t>
          </a:r>
        </a:p>
      </dgm:t>
    </dgm:pt>
    <dgm:pt modelId="{F931680B-7333-4798-84F2-60F9CC4A3D3F}" type="parTrans" cxnId="{26F7343B-29D1-4316-B48D-EBB843B061D2}">
      <dgm:prSet/>
      <dgm:spPr/>
      <dgm:t>
        <a:bodyPr/>
        <a:lstStyle/>
        <a:p>
          <a:endParaRPr lang="en-US"/>
        </a:p>
      </dgm:t>
    </dgm:pt>
    <dgm:pt modelId="{8C5EA882-DE6B-4700-B2E2-FA08C914E2FA}" type="sibTrans" cxnId="{26F7343B-29D1-4316-B48D-EBB843B061D2}">
      <dgm:prSet/>
      <dgm:spPr/>
      <dgm:t>
        <a:bodyPr/>
        <a:lstStyle/>
        <a:p>
          <a:r>
            <a:rPr lang="en-US"/>
            <a:t>HUD Note #1 ($1,000,000)</a:t>
          </a:r>
        </a:p>
      </dgm:t>
    </dgm:pt>
    <dgm:pt modelId="{B06F93E9-4A54-41EC-B42B-E341E6732E61}">
      <dgm:prSet phldrT="[Text]"/>
      <dgm:spPr/>
      <dgm:t>
        <a:bodyPr anchor="b" anchorCtr="0"/>
        <a:lstStyle/>
        <a:p>
          <a:r>
            <a:rPr lang="en-US"/>
            <a:t>Loan Term: 15-year Interest: 3-month Treasury Bill Auction Rate + 35 Basis Points</a:t>
          </a:r>
        </a:p>
      </dgm:t>
    </dgm:pt>
    <dgm:pt modelId="{20AF72B2-F698-4F07-9B46-D61DF2A76E44}" type="parTrans" cxnId="{B4C400C8-77CE-4E45-9A16-769B6CE95012}">
      <dgm:prSet/>
      <dgm:spPr/>
      <dgm:t>
        <a:bodyPr/>
        <a:lstStyle/>
        <a:p>
          <a:endParaRPr lang="en-US"/>
        </a:p>
      </dgm:t>
    </dgm:pt>
    <dgm:pt modelId="{41ED546F-3466-4AAB-8BDF-6B787390EE17}" type="sibTrans" cxnId="{B4C400C8-77CE-4E45-9A16-769B6CE95012}">
      <dgm:prSet/>
      <dgm:spPr/>
      <dgm:t>
        <a:bodyPr/>
        <a:lstStyle/>
        <a:p>
          <a:r>
            <a:rPr lang="en-US"/>
            <a:t>HUD Note #2 ($1,000,000)</a:t>
          </a:r>
        </a:p>
      </dgm:t>
    </dgm:pt>
    <dgm:pt modelId="{E43A0D71-2535-49E1-AA52-C3218FF27FE0}">
      <dgm:prSet phldrT="[Text]"/>
      <dgm:spPr/>
      <dgm:t>
        <a:bodyPr anchor="b" anchorCtr="0"/>
        <a:lstStyle/>
        <a:p>
          <a:r>
            <a:rPr lang="en-US"/>
            <a:t>Loan Term: 12-year Interest: 3-month Treasury Bill Auction Rate + 35 Basis Points</a:t>
          </a:r>
        </a:p>
      </dgm:t>
    </dgm:pt>
    <dgm:pt modelId="{CDBC5E9E-D294-41C3-9A71-14D3945A80A7}" type="parTrans" cxnId="{A2794C6D-F616-47AE-B718-C3B6012C140B}">
      <dgm:prSet/>
      <dgm:spPr/>
      <dgm:t>
        <a:bodyPr/>
        <a:lstStyle/>
        <a:p>
          <a:endParaRPr lang="en-US"/>
        </a:p>
      </dgm:t>
    </dgm:pt>
    <dgm:pt modelId="{770E6683-50C6-4F73-BEDD-B1CF6B7A0B14}" type="sibTrans" cxnId="{A2794C6D-F616-47AE-B718-C3B6012C140B}">
      <dgm:prSet/>
      <dgm:spPr/>
      <dgm:t>
        <a:bodyPr/>
        <a:lstStyle/>
        <a:p>
          <a:r>
            <a:rPr lang="en-US"/>
            <a:t>HUD Note #2 ($1,000,000)</a:t>
          </a:r>
        </a:p>
      </dgm:t>
    </dgm:pt>
    <dgm:pt modelId="{11B748B5-EBE4-4A51-ADE8-169AA0F1762B}" type="asst">
      <dgm:prSet/>
      <dgm:spPr/>
      <dgm:t>
        <a:bodyPr anchor="b" anchorCtr="0"/>
        <a:lstStyle/>
        <a:p>
          <a:r>
            <a:rPr lang="en-US"/>
            <a:t>Loan Term: 20-year Interest: 3-month Treasury Bill Auction Rate + 60 Basis Points</a:t>
          </a:r>
        </a:p>
      </dgm:t>
    </dgm:pt>
    <dgm:pt modelId="{2D9D50C6-DD05-4929-9D82-C025F92FD6CA}" type="parTrans" cxnId="{2E0C7A82-72FF-4C9C-AD7A-2E5844BF9940}">
      <dgm:prSet/>
      <dgm:spPr/>
      <dgm:t>
        <a:bodyPr/>
        <a:lstStyle/>
        <a:p>
          <a:endParaRPr lang="en-US"/>
        </a:p>
      </dgm:t>
    </dgm:pt>
    <dgm:pt modelId="{11EA3334-09C6-492C-BEF2-95762F0C69B1}" type="sibTrans" cxnId="{2E0C7A82-72FF-4C9C-AD7A-2E5844BF9940}">
      <dgm:prSet/>
      <dgm:spPr/>
      <dgm:t>
        <a:bodyPr/>
        <a:lstStyle/>
        <a:p>
          <a:r>
            <a:rPr lang="en-US"/>
            <a:t>Business Borrower 1</a:t>
          </a:r>
        </a:p>
      </dgm:t>
    </dgm:pt>
    <dgm:pt modelId="{73631DC6-2A67-4868-B34C-712C218AC9D8}" type="asst">
      <dgm:prSet/>
      <dgm:spPr/>
      <dgm:t>
        <a:bodyPr anchor="b" anchorCtr="0"/>
        <a:lstStyle/>
        <a:p>
          <a:r>
            <a:rPr lang="en-US"/>
            <a:t>Loan Term: 15-year Interest: 3-month Treasury Bill Auction Rate + 55 Basis Points</a:t>
          </a:r>
        </a:p>
      </dgm:t>
    </dgm:pt>
    <dgm:pt modelId="{820BF8F6-E06B-480D-855A-85EB6FF6B58C}" type="parTrans" cxnId="{C3CBBEA1-0ADC-44BB-BE24-C09B3466D742}">
      <dgm:prSet/>
      <dgm:spPr/>
      <dgm:t>
        <a:bodyPr/>
        <a:lstStyle/>
        <a:p>
          <a:endParaRPr lang="en-US"/>
        </a:p>
      </dgm:t>
    </dgm:pt>
    <dgm:pt modelId="{42EBFB65-D142-464C-BA63-D7F5C9491DE8}" type="sibTrans" cxnId="{C3CBBEA1-0ADC-44BB-BE24-C09B3466D742}">
      <dgm:prSet/>
      <dgm:spPr/>
      <dgm:t>
        <a:bodyPr/>
        <a:lstStyle/>
        <a:p>
          <a:r>
            <a:rPr lang="en-US"/>
            <a:t>Business Borrower 2</a:t>
          </a:r>
        </a:p>
      </dgm:t>
    </dgm:pt>
    <dgm:pt modelId="{30D2148D-2A3A-4A1D-92E0-D03951B7A142}" type="asst">
      <dgm:prSet/>
      <dgm:spPr/>
      <dgm:t>
        <a:bodyPr anchor="b" anchorCtr="0"/>
        <a:lstStyle/>
        <a:p>
          <a:r>
            <a:rPr lang="en-US"/>
            <a:t>Loan Term: 12-year Interest: 3-month Treasury Bill Auction Rate + 45 Basis Points</a:t>
          </a:r>
        </a:p>
      </dgm:t>
    </dgm:pt>
    <dgm:pt modelId="{266CEF3A-BF07-4AFE-9A0D-97CF2F375B1E}" type="parTrans" cxnId="{89447837-1286-40B4-BAE9-425A5097D35C}">
      <dgm:prSet/>
      <dgm:spPr/>
      <dgm:t>
        <a:bodyPr/>
        <a:lstStyle/>
        <a:p>
          <a:endParaRPr lang="en-US"/>
        </a:p>
      </dgm:t>
    </dgm:pt>
    <dgm:pt modelId="{7C506F54-1484-4674-B4AC-3A415A79165A}" type="sibTrans" cxnId="{89447837-1286-40B4-BAE9-425A5097D35C}">
      <dgm:prSet/>
      <dgm:spPr/>
      <dgm:t>
        <a:bodyPr/>
        <a:lstStyle/>
        <a:p>
          <a:r>
            <a:rPr lang="en-US"/>
            <a:t>Business Borrower 3</a:t>
          </a:r>
        </a:p>
      </dgm:t>
    </dgm:pt>
    <dgm:pt modelId="{22209F21-A73C-48C6-BB5E-A00B8C3DAC4E}" type="pres">
      <dgm:prSet presAssocID="{D22094B0-6F9E-4378-B0FE-6007F85FBCC5}" presName="hierChild1" presStyleCnt="0">
        <dgm:presLayoutVars>
          <dgm:orgChart val="1"/>
          <dgm:chPref val="1"/>
          <dgm:dir/>
          <dgm:animOne val="branch"/>
          <dgm:animLvl val="lvl"/>
          <dgm:resizeHandles/>
        </dgm:presLayoutVars>
      </dgm:prSet>
      <dgm:spPr/>
    </dgm:pt>
    <dgm:pt modelId="{7A348323-E789-4A49-82B8-2EB7D92BE8A2}" type="pres">
      <dgm:prSet presAssocID="{71B9F3B8-D519-4E89-831B-D1FA8A64D055}" presName="hierRoot1" presStyleCnt="0">
        <dgm:presLayoutVars>
          <dgm:hierBranch val="init"/>
        </dgm:presLayoutVars>
      </dgm:prSet>
      <dgm:spPr/>
    </dgm:pt>
    <dgm:pt modelId="{F2B13522-8D75-4654-81AC-67B62C2A7A8C}" type="pres">
      <dgm:prSet presAssocID="{71B9F3B8-D519-4E89-831B-D1FA8A64D055}" presName="rootComposite1" presStyleCnt="0"/>
      <dgm:spPr/>
    </dgm:pt>
    <dgm:pt modelId="{C3E2EA87-DDFC-4EAA-882D-13CFB0B839B0}" type="pres">
      <dgm:prSet presAssocID="{71B9F3B8-D519-4E89-831B-D1FA8A64D055}" presName="rootText1" presStyleLbl="node0" presStyleIdx="0" presStyleCnt="1" custLinFactNeighborY="-82682">
        <dgm:presLayoutVars>
          <dgm:chMax/>
          <dgm:chPref val="3"/>
        </dgm:presLayoutVars>
      </dgm:prSet>
      <dgm:spPr/>
    </dgm:pt>
    <dgm:pt modelId="{62B8EC73-87D1-4AB9-8E57-33A91BB55CEB}" type="pres">
      <dgm:prSet presAssocID="{71B9F3B8-D519-4E89-831B-D1FA8A64D055}" presName="titleText1" presStyleLbl="fgAcc0" presStyleIdx="0" presStyleCnt="1" custLinFactY="-93078" custLinFactNeighborX="-6549" custLinFactNeighborY="-100000">
        <dgm:presLayoutVars>
          <dgm:chMax val="0"/>
          <dgm:chPref val="0"/>
        </dgm:presLayoutVars>
      </dgm:prSet>
      <dgm:spPr/>
    </dgm:pt>
    <dgm:pt modelId="{7824C028-634A-4A56-ACCC-0D19E8386EFD}" type="pres">
      <dgm:prSet presAssocID="{71B9F3B8-D519-4E89-831B-D1FA8A64D055}" presName="rootConnector1" presStyleLbl="node1" presStyleIdx="0" presStyleCnt="3"/>
      <dgm:spPr/>
    </dgm:pt>
    <dgm:pt modelId="{FAD9C7CF-0A8C-4B53-93CC-6B105D8F86CA}" type="pres">
      <dgm:prSet presAssocID="{71B9F3B8-D519-4E89-831B-D1FA8A64D055}" presName="hierChild2" presStyleCnt="0"/>
      <dgm:spPr/>
    </dgm:pt>
    <dgm:pt modelId="{84A2E1AC-9121-4F48-A3C9-9D89CCA051CC}" type="pres">
      <dgm:prSet presAssocID="{F931680B-7333-4798-84F2-60F9CC4A3D3F}" presName="Name37" presStyleLbl="parChTrans1D2" presStyleIdx="0" presStyleCnt="3"/>
      <dgm:spPr/>
    </dgm:pt>
    <dgm:pt modelId="{EC5C119E-DE16-4616-9644-633DB714E2A1}" type="pres">
      <dgm:prSet presAssocID="{5709FECD-5EEE-45D4-BE9F-900DF0F75C07}" presName="hierRoot2" presStyleCnt="0">
        <dgm:presLayoutVars>
          <dgm:hierBranch val="init"/>
        </dgm:presLayoutVars>
      </dgm:prSet>
      <dgm:spPr/>
    </dgm:pt>
    <dgm:pt modelId="{87616DA4-BF89-4923-9EFF-4101564CA997}" type="pres">
      <dgm:prSet presAssocID="{5709FECD-5EEE-45D4-BE9F-900DF0F75C07}" presName="rootComposite" presStyleCnt="0"/>
      <dgm:spPr/>
    </dgm:pt>
    <dgm:pt modelId="{D6D091A9-64BE-4C56-8E1A-044181F43F4B}" type="pres">
      <dgm:prSet presAssocID="{5709FECD-5EEE-45D4-BE9F-900DF0F75C07}" presName="rootText" presStyleLbl="node1" presStyleIdx="0" presStyleCnt="3" custScaleY="120598" custLinFactNeighborX="1686" custLinFactNeighborY="-73333">
        <dgm:presLayoutVars>
          <dgm:chMax/>
          <dgm:chPref val="3"/>
        </dgm:presLayoutVars>
      </dgm:prSet>
      <dgm:spPr/>
    </dgm:pt>
    <dgm:pt modelId="{50C61842-AC00-4BBB-86E2-5701871B8B23}" type="pres">
      <dgm:prSet presAssocID="{5709FECD-5EEE-45D4-BE9F-900DF0F75C07}" presName="titleText2" presStyleLbl="fgAcc1" presStyleIdx="0" presStyleCnt="3" custLinFactY="-225071" custLinFactNeighborX="-17796" custLinFactNeighborY="-300000">
        <dgm:presLayoutVars>
          <dgm:chMax val="0"/>
          <dgm:chPref val="0"/>
        </dgm:presLayoutVars>
      </dgm:prSet>
      <dgm:spPr/>
    </dgm:pt>
    <dgm:pt modelId="{90A784BC-B50A-4663-AB3C-5AB063F9ACAC}" type="pres">
      <dgm:prSet presAssocID="{5709FECD-5EEE-45D4-BE9F-900DF0F75C07}" presName="rootConnector" presStyleLbl="node2" presStyleIdx="0" presStyleCnt="0"/>
      <dgm:spPr/>
    </dgm:pt>
    <dgm:pt modelId="{73D5D5A3-D8E4-4EE0-AB8A-72E0C10934B9}" type="pres">
      <dgm:prSet presAssocID="{5709FECD-5EEE-45D4-BE9F-900DF0F75C07}" presName="hierChild4" presStyleCnt="0"/>
      <dgm:spPr/>
    </dgm:pt>
    <dgm:pt modelId="{9A1E2E47-9F21-46EA-9322-589BEFAC13A9}" type="pres">
      <dgm:prSet presAssocID="{5709FECD-5EEE-45D4-BE9F-900DF0F75C07}" presName="hierChild5" presStyleCnt="0"/>
      <dgm:spPr/>
    </dgm:pt>
    <dgm:pt modelId="{380AC104-755C-4D67-B332-940AA54B6CA8}" type="pres">
      <dgm:prSet presAssocID="{2D9D50C6-DD05-4929-9D82-C025F92FD6CA}" presName="Name96" presStyleLbl="parChTrans1D3" presStyleIdx="0" presStyleCnt="3"/>
      <dgm:spPr/>
    </dgm:pt>
    <dgm:pt modelId="{C234088A-AD0E-4B8C-96B5-735B3168DAA6}" type="pres">
      <dgm:prSet presAssocID="{11B748B5-EBE4-4A51-ADE8-169AA0F1762B}" presName="hierRoot3" presStyleCnt="0">
        <dgm:presLayoutVars>
          <dgm:hierBranch val="init"/>
        </dgm:presLayoutVars>
      </dgm:prSet>
      <dgm:spPr/>
    </dgm:pt>
    <dgm:pt modelId="{C86A44F6-3264-4A96-A2BE-5CD83F8314CE}" type="pres">
      <dgm:prSet presAssocID="{11B748B5-EBE4-4A51-ADE8-169AA0F1762B}" presName="rootComposite3" presStyleCnt="0"/>
      <dgm:spPr/>
    </dgm:pt>
    <dgm:pt modelId="{52437759-6862-4DD9-B439-DD9A2C08D3D8}" type="pres">
      <dgm:prSet presAssocID="{11B748B5-EBE4-4A51-ADE8-169AA0F1762B}" presName="rootText3" presStyleLbl="asst1" presStyleIdx="0" presStyleCnt="3" custScaleY="118503" custLinFactNeighborX="1488" custLinFactNeighborY="3833">
        <dgm:presLayoutVars>
          <dgm:chPref val="3"/>
        </dgm:presLayoutVars>
      </dgm:prSet>
      <dgm:spPr/>
    </dgm:pt>
    <dgm:pt modelId="{B7A728F3-220D-4A1F-9FD3-EF29186229B4}" type="pres">
      <dgm:prSet presAssocID="{11B748B5-EBE4-4A51-ADE8-169AA0F1762B}" presName="titleText3" presStyleLbl="fgAcc2" presStyleIdx="0" presStyleCnt="3" custLinFactY="-100000" custLinFactNeighborX="-15987" custLinFactNeighborY="-196715">
        <dgm:presLayoutVars>
          <dgm:chMax val="0"/>
          <dgm:chPref val="0"/>
        </dgm:presLayoutVars>
      </dgm:prSet>
      <dgm:spPr/>
    </dgm:pt>
    <dgm:pt modelId="{072DBD30-11ED-4C09-B9D9-A68B4C668688}" type="pres">
      <dgm:prSet presAssocID="{11B748B5-EBE4-4A51-ADE8-169AA0F1762B}" presName="rootConnector3" presStyleLbl="asst2" presStyleIdx="0" presStyleCnt="0"/>
      <dgm:spPr/>
    </dgm:pt>
    <dgm:pt modelId="{E55E4259-77A6-4434-952C-A9A12AAE2299}" type="pres">
      <dgm:prSet presAssocID="{11B748B5-EBE4-4A51-ADE8-169AA0F1762B}" presName="hierChild6" presStyleCnt="0"/>
      <dgm:spPr/>
    </dgm:pt>
    <dgm:pt modelId="{53B58CF0-0FB2-4FEA-9699-53D5D153F59A}" type="pres">
      <dgm:prSet presAssocID="{11B748B5-EBE4-4A51-ADE8-169AA0F1762B}" presName="hierChild7" presStyleCnt="0"/>
      <dgm:spPr/>
    </dgm:pt>
    <dgm:pt modelId="{C5CF4F38-49BD-40B7-91BB-BF3FD1294096}" type="pres">
      <dgm:prSet presAssocID="{20AF72B2-F698-4F07-9B46-D61DF2A76E44}" presName="Name37" presStyleLbl="parChTrans1D2" presStyleIdx="1" presStyleCnt="3"/>
      <dgm:spPr/>
    </dgm:pt>
    <dgm:pt modelId="{B745EE4C-295B-4743-9BEA-65F9D54845B1}" type="pres">
      <dgm:prSet presAssocID="{B06F93E9-4A54-41EC-B42B-E341E6732E61}" presName="hierRoot2" presStyleCnt="0">
        <dgm:presLayoutVars>
          <dgm:hierBranch val="init"/>
        </dgm:presLayoutVars>
      </dgm:prSet>
      <dgm:spPr/>
    </dgm:pt>
    <dgm:pt modelId="{E4DF8B69-7671-4B9C-B89A-AD6F198A54F1}" type="pres">
      <dgm:prSet presAssocID="{B06F93E9-4A54-41EC-B42B-E341E6732E61}" presName="rootComposite" presStyleCnt="0"/>
      <dgm:spPr/>
    </dgm:pt>
    <dgm:pt modelId="{13EEE613-6F1D-48FB-B4FA-4645443B97F7}" type="pres">
      <dgm:prSet presAssocID="{B06F93E9-4A54-41EC-B42B-E341E6732E61}" presName="rootText" presStyleLbl="node1" presStyleIdx="1" presStyleCnt="3" custScaleY="122443" custLinFactNeighborX="-421" custLinFactNeighborY="-73333">
        <dgm:presLayoutVars>
          <dgm:chMax/>
          <dgm:chPref val="3"/>
        </dgm:presLayoutVars>
      </dgm:prSet>
      <dgm:spPr/>
    </dgm:pt>
    <dgm:pt modelId="{3EF8B5D6-506C-411A-A1C2-B627952AAA1A}" type="pres">
      <dgm:prSet presAssocID="{B06F93E9-4A54-41EC-B42B-E341E6732E61}" presName="titleText2" presStyleLbl="fgAcc1" presStyleIdx="1" presStyleCnt="3" custLinFactY="-225070" custLinFactNeighborX="-20137" custLinFactNeighborY="-300000">
        <dgm:presLayoutVars>
          <dgm:chMax val="0"/>
          <dgm:chPref val="0"/>
        </dgm:presLayoutVars>
      </dgm:prSet>
      <dgm:spPr/>
    </dgm:pt>
    <dgm:pt modelId="{4DB1F340-9CE1-421A-B16D-1C84CBE8C1AE}" type="pres">
      <dgm:prSet presAssocID="{B06F93E9-4A54-41EC-B42B-E341E6732E61}" presName="rootConnector" presStyleLbl="node2" presStyleIdx="0" presStyleCnt="0"/>
      <dgm:spPr/>
    </dgm:pt>
    <dgm:pt modelId="{7875388D-E480-4211-9646-D451E18BC5B4}" type="pres">
      <dgm:prSet presAssocID="{B06F93E9-4A54-41EC-B42B-E341E6732E61}" presName="hierChild4" presStyleCnt="0"/>
      <dgm:spPr/>
    </dgm:pt>
    <dgm:pt modelId="{83FBD2F6-0915-42CF-BD37-082E67F832EE}" type="pres">
      <dgm:prSet presAssocID="{B06F93E9-4A54-41EC-B42B-E341E6732E61}" presName="hierChild5" presStyleCnt="0"/>
      <dgm:spPr/>
    </dgm:pt>
    <dgm:pt modelId="{67DF99D1-21BA-453F-8471-E39261A4E18C}" type="pres">
      <dgm:prSet presAssocID="{820BF8F6-E06B-480D-855A-85EB6FF6B58C}" presName="Name96" presStyleLbl="parChTrans1D3" presStyleIdx="1" presStyleCnt="3"/>
      <dgm:spPr/>
    </dgm:pt>
    <dgm:pt modelId="{56CAA023-818E-4A91-A1D7-E866C740838D}" type="pres">
      <dgm:prSet presAssocID="{73631DC6-2A67-4868-B34C-712C218AC9D8}" presName="hierRoot3" presStyleCnt="0">
        <dgm:presLayoutVars>
          <dgm:hierBranch val="init"/>
        </dgm:presLayoutVars>
      </dgm:prSet>
      <dgm:spPr/>
    </dgm:pt>
    <dgm:pt modelId="{7CCC4C0C-5CDA-429E-9678-DB3186C9E902}" type="pres">
      <dgm:prSet presAssocID="{73631DC6-2A67-4868-B34C-712C218AC9D8}" presName="rootComposite3" presStyleCnt="0"/>
      <dgm:spPr/>
    </dgm:pt>
    <dgm:pt modelId="{8194E5DE-2096-4810-999E-58FCFFA57C55}" type="pres">
      <dgm:prSet presAssocID="{73631DC6-2A67-4868-B34C-712C218AC9D8}" presName="rootText3" presStyleLbl="asst1" presStyleIdx="1" presStyleCnt="3" custScaleY="119119">
        <dgm:presLayoutVars>
          <dgm:chPref val="3"/>
        </dgm:presLayoutVars>
      </dgm:prSet>
      <dgm:spPr/>
    </dgm:pt>
    <dgm:pt modelId="{65E38931-97D7-4CB6-9A3D-F611EED862DA}" type="pres">
      <dgm:prSet presAssocID="{73631DC6-2A67-4868-B34C-712C218AC9D8}" presName="titleText3" presStyleLbl="fgAcc2" presStyleIdx="1" presStyleCnt="3" custLinFactY="-110470" custLinFactNeighborX="-16538" custLinFactNeighborY="-200000">
        <dgm:presLayoutVars>
          <dgm:chMax val="0"/>
          <dgm:chPref val="0"/>
        </dgm:presLayoutVars>
      </dgm:prSet>
      <dgm:spPr/>
    </dgm:pt>
    <dgm:pt modelId="{379365F8-2344-44DB-BC11-F1BCA646C93A}" type="pres">
      <dgm:prSet presAssocID="{73631DC6-2A67-4868-B34C-712C218AC9D8}" presName="rootConnector3" presStyleLbl="asst2" presStyleIdx="0" presStyleCnt="0"/>
      <dgm:spPr/>
    </dgm:pt>
    <dgm:pt modelId="{3E5DE375-8624-417A-89B7-D88369C6AE39}" type="pres">
      <dgm:prSet presAssocID="{73631DC6-2A67-4868-B34C-712C218AC9D8}" presName="hierChild6" presStyleCnt="0"/>
      <dgm:spPr/>
    </dgm:pt>
    <dgm:pt modelId="{264B1012-BC53-47C5-954A-CC6DF19AD804}" type="pres">
      <dgm:prSet presAssocID="{73631DC6-2A67-4868-B34C-712C218AC9D8}" presName="hierChild7" presStyleCnt="0"/>
      <dgm:spPr/>
    </dgm:pt>
    <dgm:pt modelId="{4756222B-7FAD-4536-85FB-9343BA187BB4}" type="pres">
      <dgm:prSet presAssocID="{CDBC5E9E-D294-41C3-9A71-14D3945A80A7}" presName="Name37" presStyleLbl="parChTrans1D2" presStyleIdx="2" presStyleCnt="3"/>
      <dgm:spPr/>
    </dgm:pt>
    <dgm:pt modelId="{A1E1041E-F53A-49E7-B68E-02F7B63AEA18}" type="pres">
      <dgm:prSet presAssocID="{E43A0D71-2535-49E1-AA52-C3218FF27FE0}" presName="hierRoot2" presStyleCnt="0">
        <dgm:presLayoutVars>
          <dgm:hierBranch val="init"/>
        </dgm:presLayoutVars>
      </dgm:prSet>
      <dgm:spPr/>
    </dgm:pt>
    <dgm:pt modelId="{9BDBFE62-1FA7-4269-BC14-F9B9343680B2}" type="pres">
      <dgm:prSet presAssocID="{E43A0D71-2535-49E1-AA52-C3218FF27FE0}" presName="rootComposite" presStyleCnt="0"/>
      <dgm:spPr/>
    </dgm:pt>
    <dgm:pt modelId="{B16011B0-0987-4E58-B03C-EDB5DB68335C}" type="pres">
      <dgm:prSet presAssocID="{E43A0D71-2535-49E1-AA52-C3218FF27FE0}" presName="rootText" presStyleLbl="node1" presStyleIdx="2" presStyleCnt="3" custScaleY="116366" custLinFactNeighborX="-843" custLinFactNeighborY="-73333">
        <dgm:presLayoutVars>
          <dgm:chMax/>
          <dgm:chPref val="3"/>
        </dgm:presLayoutVars>
      </dgm:prSet>
      <dgm:spPr/>
    </dgm:pt>
    <dgm:pt modelId="{8810DC5D-AEEB-4C69-A021-3D66BA6BC27A}" type="pres">
      <dgm:prSet presAssocID="{E43A0D71-2535-49E1-AA52-C3218FF27FE0}" presName="titleText2" presStyleLbl="fgAcc1" presStyleIdx="2" presStyleCnt="3" custLinFactY="-222629" custLinFactNeighborX="-16859" custLinFactNeighborY="-300000">
        <dgm:presLayoutVars>
          <dgm:chMax val="0"/>
          <dgm:chPref val="0"/>
        </dgm:presLayoutVars>
      </dgm:prSet>
      <dgm:spPr/>
    </dgm:pt>
    <dgm:pt modelId="{B7536354-8B75-46E7-B593-0AD444EE1F70}" type="pres">
      <dgm:prSet presAssocID="{E43A0D71-2535-49E1-AA52-C3218FF27FE0}" presName="rootConnector" presStyleLbl="node2" presStyleIdx="0" presStyleCnt="0"/>
      <dgm:spPr/>
    </dgm:pt>
    <dgm:pt modelId="{C2085CD2-A87B-4276-BDA2-05D4489E9CA5}" type="pres">
      <dgm:prSet presAssocID="{E43A0D71-2535-49E1-AA52-C3218FF27FE0}" presName="hierChild4" presStyleCnt="0"/>
      <dgm:spPr/>
    </dgm:pt>
    <dgm:pt modelId="{974AAF00-8F70-431F-87E9-93E4E9B1752C}" type="pres">
      <dgm:prSet presAssocID="{E43A0D71-2535-49E1-AA52-C3218FF27FE0}" presName="hierChild5" presStyleCnt="0"/>
      <dgm:spPr/>
    </dgm:pt>
    <dgm:pt modelId="{1321DF93-6E4E-42F2-A76C-8B5368BDB825}" type="pres">
      <dgm:prSet presAssocID="{266CEF3A-BF07-4AFE-9A0D-97CF2F375B1E}" presName="Name96" presStyleLbl="parChTrans1D3" presStyleIdx="2" presStyleCnt="3"/>
      <dgm:spPr/>
    </dgm:pt>
    <dgm:pt modelId="{6062300E-AD5A-4706-B29B-0750E8DA7A13}" type="pres">
      <dgm:prSet presAssocID="{30D2148D-2A3A-4A1D-92E0-D03951B7A142}" presName="hierRoot3" presStyleCnt="0">
        <dgm:presLayoutVars>
          <dgm:hierBranch val="init"/>
        </dgm:presLayoutVars>
      </dgm:prSet>
      <dgm:spPr/>
    </dgm:pt>
    <dgm:pt modelId="{A24F0D74-9A61-45D5-B0CD-8FF560629B7E}" type="pres">
      <dgm:prSet presAssocID="{30D2148D-2A3A-4A1D-92E0-D03951B7A142}" presName="rootComposite3" presStyleCnt="0"/>
      <dgm:spPr/>
    </dgm:pt>
    <dgm:pt modelId="{3040DBD1-4F42-4BC0-BCEA-297D9EB2D9AB}" type="pres">
      <dgm:prSet presAssocID="{30D2148D-2A3A-4A1D-92E0-D03951B7A142}" presName="rootText3" presStyleLbl="asst1" presStyleIdx="2" presStyleCnt="3" custScaleY="123819">
        <dgm:presLayoutVars>
          <dgm:chPref val="3"/>
        </dgm:presLayoutVars>
      </dgm:prSet>
      <dgm:spPr/>
    </dgm:pt>
    <dgm:pt modelId="{289731A8-F2FB-49FC-9B15-A81B038E74E3}" type="pres">
      <dgm:prSet presAssocID="{30D2148D-2A3A-4A1D-92E0-D03951B7A142}" presName="titleText3" presStyleLbl="fgAcc2" presStyleIdx="2" presStyleCnt="3" custLinFactY="-111490" custLinFactNeighborX="-17462" custLinFactNeighborY="-200000">
        <dgm:presLayoutVars>
          <dgm:chMax val="0"/>
          <dgm:chPref val="0"/>
        </dgm:presLayoutVars>
      </dgm:prSet>
      <dgm:spPr/>
    </dgm:pt>
    <dgm:pt modelId="{CC821069-BC0A-4140-AA56-1A6D814E8DE3}" type="pres">
      <dgm:prSet presAssocID="{30D2148D-2A3A-4A1D-92E0-D03951B7A142}" presName="rootConnector3" presStyleLbl="asst2" presStyleIdx="0" presStyleCnt="0"/>
      <dgm:spPr/>
    </dgm:pt>
    <dgm:pt modelId="{DA872399-5385-4EF2-8272-85DF982C8F5A}" type="pres">
      <dgm:prSet presAssocID="{30D2148D-2A3A-4A1D-92E0-D03951B7A142}" presName="hierChild6" presStyleCnt="0"/>
      <dgm:spPr/>
    </dgm:pt>
    <dgm:pt modelId="{8599193D-1067-4CD0-92B2-328EA551654E}" type="pres">
      <dgm:prSet presAssocID="{30D2148D-2A3A-4A1D-92E0-D03951B7A142}" presName="hierChild7" presStyleCnt="0"/>
      <dgm:spPr/>
    </dgm:pt>
    <dgm:pt modelId="{975DF894-4658-4C2B-A4E6-135675C324B2}" type="pres">
      <dgm:prSet presAssocID="{71B9F3B8-D519-4E89-831B-D1FA8A64D055}" presName="hierChild3" presStyleCnt="0"/>
      <dgm:spPr/>
    </dgm:pt>
  </dgm:ptLst>
  <dgm:cxnLst>
    <dgm:cxn modelId="{97DB9204-CF8C-4B3E-B288-3B16D2D53ECA}" type="presOf" srcId="{B06F93E9-4A54-41EC-B42B-E341E6732E61}" destId="{13EEE613-6F1D-48FB-B4FA-4645443B97F7}" srcOrd="0" destOrd="0" presId="urn:microsoft.com/office/officeart/2008/layout/NameandTitleOrganizationalChart"/>
    <dgm:cxn modelId="{00B83A09-C3C9-4CAE-8C16-5342401A91C3}" type="presOf" srcId="{F931680B-7333-4798-84F2-60F9CC4A3D3F}" destId="{84A2E1AC-9121-4F48-A3C9-9D89CCA051CC}" srcOrd="0" destOrd="0" presId="urn:microsoft.com/office/officeart/2008/layout/NameandTitleOrganizationalChart"/>
    <dgm:cxn modelId="{EDAEA910-06D3-491D-B252-5437B9AC8000}" type="presOf" srcId="{D2C8244B-113D-4DC4-A779-EBBA514B0752}" destId="{62B8EC73-87D1-4AB9-8E57-33A91BB55CEB}" srcOrd="0" destOrd="0" presId="urn:microsoft.com/office/officeart/2008/layout/NameandTitleOrganizationalChart"/>
    <dgm:cxn modelId="{DD77B818-53A2-472D-9384-B42C1151570B}" srcId="{D22094B0-6F9E-4378-B0FE-6007F85FBCC5}" destId="{71B9F3B8-D519-4E89-831B-D1FA8A64D055}" srcOrd="0" destOrd="0" parTransId="{8E6C12F1-190E-4755-81B4-F2A491C41114}" sibTransId="{D2C8244B-113D-4DC4-A779-EBBA514B0752}"/>
    <dgm:cxn modelId="{E4EBF41B-2C5B-4F08-9F7B-828A8CA901D7}" type="presOf" srcId="{11B748B5-EBE4-4A51-ADE8-169AA0F1762B}" destId="{52437759-6862-4DD9-B439-DD9A2C08D3D8}" srcOrd="0" destOrd="0" presId="urn:microsoft.com/office/officeart/2008/layout/NameandTitleOrganizationalChart"/>
    <dgm:cxn modelId="{6E027B2A-A805-4151-99EE-CDEF95BF8204}" type="presOf" srcId="{2D9D50C6-DD05-4929-9D82-C025F92FD6CA}" destId="{380AC104-755C-4D67-B332-940AA54B6CA8}" srcOrd="0" destOrd="0" presId="urn:microsoft.com/office/officeart/2008/layout/NameandTitleOrganizationalChart"/>
    <dgm:cxn modelId="{B2E6FC2E-1171-40E5-9501-E11A5578C8F4}" type="presOf" srcId="{266CEF3A-BF07-4AFE-9A0D-97CF2F375B1E}" destId="{1321DF93-6E4E-42F2-A76C-8B5368BDB825}" srcOrd="0" destOrd="0" presId="urn:microsoft.com/office/officeart/2008/layout/NameandTitleOrganizationalChart"/>
    <dgm:cxn modelId="{03ACB834-5037-45D4-8787-58A34B44E21E}" type="presOf" srcId="{71B9F3B8-D519-4E89-831B-D1FA8A64D055}" destId="{7824C028-634A-4A56-ACCC-0D19E8386EFD}" srcOrd="1" destOrd="0" presId="urn:microsoft.com/office/officeart/2008/layout/NameandTitleOrganizationalChart"/>
    <dgm:cxn modelId="{89447837-1286-40B4-BAE9-425A5097D35C}" srcId="{E43A0D71-2535-49E1-AA52-C3218FF27FE0}" destId="{30D2148D-2A3A-4A1D-92E0-D03951B7A142}" srcOrd="0" destOrd="0" parTransId="{266CEF3A-BF07-4AFE-9A0D-97CF2F375B1E}" sibTransId="{7C506F54-1484-4674-B4AC-3A415A79165A}"/>
    <dgm:cxn modelId="{26F7343B-29D1-4316-B48D-EBB843B061D2}" srcId="{71B9F3B8-D519-4E89-831B-D1FA8A64D055}" destId="{5709FECD-5EEE-45D4-BE9F-900DF0F75C07}" srcOrd="0" destOrd="0" parTransId="{F931680B-7333-4798-84F2-60F9CC4A3D3F}" sibTransId="{8C5EA882-DE6B-4700-B2E2-FA08C914E2FA}"/>
    <dgm:cxn modelId="{7901D65C-CBC8-49F2-9F55-1BA1C92CA4A1}" type="presOf" srcId="{30D2148D-2A3A-4A1D-92E0-D03951B7A142}" destId="{CC821069-BC0A-4140-AA56-1A6D814E8DE3}" srcOrd="1" destOrd="0" presId="urn:microsoft.com/office/officeart/2008/layout/NameandTitleOrganizationalChart"/>
    <dgm:cxn modelId="{B1D47A5E-7C8F-482E-9F04-1BDE8515E1CF}" type="presOf" srcId="{CDBC5E9E-D294-41C3-9A71-14D3945A80A7}" destId="{4756222B-7FAD-4536-85FB-9343BA187BB4}" srcOrd="0" destOrd="0" presId="urn:microsoft.com/office/officeart/2008/layout/NameandTitleOrganizationalChart"/>
    <dgm:cxn modelId="{0DD81642-2A88-48FF-B9B1-9C07BCE7F0BB}" type="presOf" srcId="{20AF72B2-F698-4F07-9B46-D61DF2A76E44}" destId="{C5CF4F38-49BD-40B7-91BB-BF3FD1294096}" srcOrd="0" destOrd="0" presId="urn:microsoft.com/office/officeart/2008/layout/NameandTitleOrganizationalChart"/>
    <dgm:cxn modelId="{6761D865-147F-493F-9F25-82C3AF6B6F8E}" type="presOf" srcId="{8C5EA882-DE6B-4700-B2E2-FA08C914E2FA}" destId="{50C61842-AC00-4BBB-86E2-5701871B8B23}" srcOrd="0" destOrd="0" presId="urn:microsoft.com/office/officeart/2008/layout/NameandTitleOrganizationalChart"/>
    <dgm:cxn modelId="{FD48E467-5F48-4716-A657-4DF6E7982F87}" type="presOf" srcId="{41ED546F-3466-4AAB-8BDF-6B787390EE17}" destId="{3EF8B5D6-506C-411A-A1C2-B627952AAA1A}" srcOrd="0" destOrd="0" presId="urn:microsoft.com/office/officeart/2008/layout/NameandTitleOrganizationalChart"/>
    <dgm:cxn modelId="{B3ADEC68-8F2D-41F3-8031-90A21D174A43}" type="presOf" srcId="{770E6683-50C6-4F73-BEDD-B1CF6B7A0B14}" destId="{8810DC5D-AEEB-4C69-A021-3D66BA6BC27A}" srcOrd="0" destOrd="0" presId="urn:microsoft.com/office/officeart/2008/layout/NameandTitleOrganizationalChart"/>
    <dgm:cxn modelId="{021A346C-A374-4596-AD45-59E7794B10CF}" type="presOf" srcId="{7C506F54-1484-4674-B4AC-3A415A79165A}" destId="{289731A8-F2FB-49FC-9B15-A81B038E74E3}" srcOrd="0" destOrd="0" presId="urn:microsoft.com/office/officeart/2008/layout/NameandTitleOrganizationalChart"/>
    <dgm:cxn modelId="{A2794C6D-F616-47AE-B718-C3B6012C140B}" srcId="{71B9F3B8-D519-4E89-831B-D1FA8A64D055}" destId="{E43A0D71-2535-49E1-AA52-C3218FF27FE0}" srcOrd="2" destOrd="0" parTransId="{CDBC5E9E-D294-41C3-9A71-14D3945A80A7}" sibTransId="{770E6683-50C6-4F73-BEDD-B1CF6B7A0B14}"/>
    <dgm:cxn modelId="{3A712E56-3C95-48FE-A9A4-33C9E648DC6A}" type="presOf" srcId="{D22094B0-6F9E-4378-B0FE-6007F85FBCC5}" destId="{22209F21-A73C-48C6-BB5E-A00B8C3DAC4E}" srcOrd="0" destOrd="0" presId="urn:microsoft.com/office/officeart/2008/layout/NameandTitleOrganizationalChart"/>
    <dgm:cxn modelId="{C9EF147C-0FDF-415F-A7C9-C32B458CD784}" type="presOf" srcId="{71B9F3B8-D519-4E89-831B-D1FA8A64D055}" destId="{C3E2EA87-DDFC-4EAA-882D-13CFB0B839B0}" srcOrd="0" destOrd="0" presId="urn:microsoft.com/office/officeart/2008/layout/NameandTitleOrganizationalChart"/>
    <dgm:cxn modelId="{2E0C7A82-72FF-4C9C-AD7A-2E5844BF9940}" srcId="{5709FECD-5EEE-45D4-BE9F-900DF0F75C07}" destId="{11B748B5-EBE4-4A51-ADE8-169AA0F1762B}" srcOrd="0" destOrd="0" parTransId="{2D9D50C6-DD05-4929-9D82-C025F92FD6CA}" sibTransId="{11EA3334-09C6-492C-BEF2-95762F0C69B1}"/>
    <dgm:cxn modelId="{B83BF487-F6D0-4365-8078-4DC64563BCA7}" type="presOf" srcId="{73631DC6-2A67-4868-B34C-712C218AC9D8}" destId="{379365F8-2344-44DB-BC11-F1BCA646C93A}" srcOrd="1" destOrd="0" presId="urn:microsoft.com/office/officeart/2008/layout/NameandTitleOrganizationalChart"/>
    <dgm:cxn modelId="{8B39D694-74B6-4417-8D5B-304FB8EA4F93}" type="presOf" srcId="{B06F93E9-4A54-41EC-B42B-E341E6732E61}" destId="{4DB1F340-9CE1-421A-B16D-1C84CBE8C1AE}" srcOrd="1" destOrd="0" presId="urn:microsoft.com/office/officeart/2008/layout/NameandTitleOrganizationalChart"/>
    <dgm:cxn modelId="{FFAE7F98-6F00-43B6-9BE8-4511494DCB5E}" type="presOf" srcId="{42EBFB65-D142-464C-BA63-D7F5C9491DE8}" destId="{65E38931-97D7-4CB6-9A3D-F611EED862DA}" srcOrd="0" destOrd="0" presId="urn:microsoft.com/office/officeart/2008/layout/NameandTitleOrganizationalChart"/>
    <dgm:cxn modelId="{A9A7599B-0B43-4830-AD5C-EEF26BA4DB39}" type="presOf" srcId="{11EA3334-09C6-492C-BEF2-95762F0C69B1}" destId="{B7A728F3-220D-4A1F-9FD3-EF29186229B4}" srcOrd="0" destOrd="0" presId="urn:microsoft.com/office/officeart/2008/layout/NameandTitleOrganizationalChart"/>
    <dgm:cxn modelId="{C3CBBEA1-0ADC-44BB-BE24-C09B3466D742}" srcId="{B06F93E9-4A54-41EC-B42B-E341E6732E61}" destId="{73631DC6-2A67-4868-B34C-712C218AC9D8}" srcOrd="0" destOrd="0" parTransId="{820BF8F6-E06B-480D-855A-85EB6FF6B58C}" sibTransId="{42EBFB65-D142-464C-BA63-D7F5C9491DE8}"/>
    <dgm:cxn modelId="{EE1F37A4-10A2-4E96-92B3-B765B92E2FAE}" type="presOf" srcId="{E43A0D71-2535-49E1-AA52-C3218FF27FE0}" destId="{B16011B0-0987-4E58-B03C-EDB5DB68335C}" srcOrd="0" destOrd="0" presId="urn:microsoft.com/office/officeart/2008/layout/NameandTitleOrganizationalChart"/>
    <dgm:cxn modelId="{80B532BB-5E63-45D6-B884-F09BA0F5437A}" type="presOf" srcId="{30D2148D-2A3A-4A1D-92E0-D03951B7A142}" destId="{3040DBD1-4F42-4BC0-BCEA-297D9EB2D9AB}" srcOrd="0" destOrd="0" presId="urn:microsoft.com/office/officeart/2008/layout/NameandTitleOrganizationalChart"/>
    <dgm:cxn modelId="{B4C400C8-77CE-4E45-9A16-769B6CE95012}" srcId="{71B9F3B8-D519-4E89-831B-D1FA8A64D055}" destId="{B06F93E9-4A54-41EC-B42B-E341E6732E61}" srcOrd="1" destOrd="0" parTransId="{20AF72B2-F698-4F07-9B46-D61DF2A76E44}" sibTransId="{41ED546F-3466-4AAB-8BDF-6B787390EE17}"/>
    <dgm:cxn modelId="{DE7CBBCA-CC7A-4AC5-8240-5926AB3E81E8}" type="presOf" srcId="{11B748B5-EBE4-4A51-ADE8-169AA0F1762B}" destId="{072DBD30-11ED-4C09-B9D9-A68B4C668688}" srcOrd="1" destOrd="0" presId="urn:microsoft.com/office/officeart/2008/layout/NameandTitleOrganizationalChart"/>
    <dgm:cxn modelId="{F46C97D5-BC0E-4C50-815F-42456D755FF6}" type="presOf" srcId="{5709FECD-5EEE-45D4-BE9F-900DF0F75C07}" destId="{D6D091A9-64BE-4C56-8E1A-044181F43F4B}" srcOrd="0" destOrd="0" presId="urn:microsoft.com/office/officeart/2008/layout/NameandTitleOrganizationalChart"/>
    <dgm:cxn modelId="{1D79BBDE-BA9E-4CC2-A931-3E8099FAE473}" type="presOf" srcId="{73631DC6-2A67-4868-B34C-712C218AC9D8}" destId="{8194E5DE-2096-4810-999E-58FCFFA57C55}" srcOrd="0" destOrd="0" presId="urn:microsoft.com/office/officeart/2008/layout/NameandTitleOrganizationalChart"/>
    <dgm:cxn modelId="{06FCBBEF-B049-432D-8E5E-C26045B9F6B0}" type="presOf" srcId="{5709FECD-5EEE-45D4-BE9F-900DF0F75C07}" destId="{90A784BC-B50A-4663-AB3C-5AB063F9ACAC}" srcOrd="1" destOrd="0" presId="urn:microsoft.com/office/officeart/2008/layout/NameandTitleOrganizationalChart"/>
    <dgm:cxn modelId="{52A0BDF4-0EBE-4BE3-AFC6-EC57E21D871D}" type="presOf" srcId="{E43A0D71-2535-49E1-AA52-C3218FF27FE0}" destId="{B7536354-8B75-46E7-B593-0AD444EE1F70}" srcOrd="1" destOrd="0" presId="urn:microsoft.com/office/officeart/2008/layout/NameandTitleOrganizationalChart"/>
    <dgm:cxn modelId="{2365BCF5-927F-44B2-A505-47CFEDA0DDE5}" type="presOf" srcId="{820BF8F6-E06B-480D-855A-85EB6FF6B58C}" destId="{67DF99D1-21BA-453F-8471-E39261A4E18C}" srcOrd="0" destOrd="0" presId="urn:microsoft.com/office/officeart/2008/layout/NameandTitleOrganizationalChart"/>
    <dgm:cxn modelId="{7E20522D-C693-43E3-B343-095E70C69A54}" type="presParOf" srcId="{22209F21-A73C-48C6-BB5E-A00B8C3DAC4E}" destId="{7A348323-E789-4A49-82B8-2EB7D92BE8A2}" srcOrd="0" destOrd="0" presId="urn:microsoft.com/office/officeart/2008/layout/NameandTitleOrganizationalChart"/>
    <dgm:cxn modelId="{9DA0FD38-42AF-4B2F-B6D4-74572DC4B748}" type="presParOf" srcId="{7A348323-E789-4A49-82B8-2EB7D92BE8A2}" destId="{F2B13522-8D75-4654-81AC-67B62C2A7A8C}" srcOrd="0" destOrd="0" presId="urn:microsoft.com/office/officeart/2008/layout/NameandTitleOrganizationalChart"/>
    <dgm:cxn modelId="{0D2D6F2F-3AF4-47CD-9F42-7CB6533955AF}" type="presParOf" srcId="{F2B13522-8D75-4654-81AC-67B62C2A7A8C}" destId="{C3E2EA87-DDFC-4EAA-882D-13CFB0B839B0}" srcOrd="0" destOrd="0" presId="urn:microsoft.com/office/officeart/2008/layout/NameandTitleOrganizationalChart"/>
    <dgm:cxn modelId="{B97E036E-EE6D-4D64-9A04-8D20AD3D2E82}" type="presParOf" srcId="{F2B13522-8D75-4654-81AC-67B62C2A7A8C}" destId="{62B8EC73-87D1-4AB9-8E57-33A91BB55CEB}" srcOrd="1" destOrd="0" presId="urn:microsoft.com/office/officeart/2008/layout/NameandTitleOrganizationalChart"/>
    <dgm:cxn modelId="{0C97A376-12DD-4BD3-9C37-9745F0FA656F}" type="presParOf" srcId="{F2B13522-8D75-4654-81AC-67B62C2A7A8C}" destId="{7824C028-634A-4A56-ACCC-0D19E8386EFD}" srcOrd="2" destOrd="0" presId="urn:microsoft.com/office/officeart/2008/layout/NameandTitleOrganizationalChart"/>
    <dgm:cxn modelId="{7E3D68B0-25ED-4C22-8FA2-3643871AD181}" type="presParOf" srcId="{7A348323-E789-4A49-82B8-2EB7D92BE8A2}" destId="{FAD9C7CF-0A8C-4B53-93CC-6B105D8F86CA}" srcOrd="1" destOrd="0" presId="urn:microsoft.com/office/officeart/2008/layout/NameandTitleOrganizationalChart"/>
    <dgm:cxn modelId="{33EEF2E0-6AFB-4B6A-AEF3-6AFEACDD147B}" type="presParOf" srcId="{FAD9C7CF-0A8C-4B53-93CC-6B105D8F86CA}" destId="{84A2E1AC-9121-4F48-A3C9-9D89CCA051CC}" srcOrd="0" destOrd="0" presId="urn:microsoft.com/office/officeart/2008/layout/NameandTitleOrganizationalChart"/>
    <dgm:cxn modelId="{9368BB91-97F8-481C-B616-57A52C8AC1AC}" type="presParOf" srcId="{FAD9C7CF-0A8C-4B53-93CC-6B105D8F86CA}" destId="{EC5C119E-DE16-4616-9644-633DB714E2A1}" srcOrd="1" destOrd="0" presId="urn:microsoft.com/office/officeart/2008/layout/NameandTitleOrganizationalChart"/>
    <dgm:cxn modelId="{10571C1E-25F0-4927-900B-CFDA3BBD4838}" type="presParOf" srcId="{EC5C119E-DE16-4616-9644-633DB714E2A1}" destId="{87616DA4-BF89-4923-9EFF-4101564CA997}" srcOrd="0" destOrd="0" presId="urn:microsoft.com/office/officeart/2008/layout/NameandTitleOrganizationalChart"/>
    <dgm:cxn modelId="{C62E4923-9194-414E-AD74-546FBF6FE498}" type="presParOf" srcId="{87616DA4-BF89-4923-9EFF-4101564CA997}" destId="{D6D091A9-64BE-4C56-8E1A-044181F43F4B}" srcOrd="0" destOrd="0" presId="urn:microsoft.com/office/officeart/2008/layout/NameandTitleOrganizationalChart"/>
    <dgm:cxn modelId="{B57CF5BA-70CD-41AD-B921-7128BB3D77CE}" type="presParOf" srcId="{87616DA4-BF89-4923-9EFF-4101564CA997}" destId="{50C61842-AC00-4BBB-86E2-5701871B8B23}" srcOrd="1" destOrd="0" presId="urn:microsoft.com/office/officeart/2008/layout/NameandTitleOrganizationalChart"/>
    <dgm:cxn modelId="{57CC7664-0415-4026-9344-8005472F80CA}" type="presParOf" srcId="{87616DA4-BF89-4923-9EFF-4101564CA997}" destId="{90A784BC-B50A-4663-AB3C-5AB063F9ACAC}" srcOrd="2" destOrd="0" presId="urn:microsoft.com/office/officeart/2008/layout/NameandTitleOrganizationalChart"/>
    <dgm:cxn modelId="{AB9B5B58-64D3-4E80-8AD2-CC6D84EF6C62}" type="presParOf" srcId="{EC5C119E-DE16-4616-9644-633DB714E2A1}" destId="{73D5D5A3-D8E4-4EE0-AB8A-72E0C10934B9}" srcOrd="1" destOrd="0" presId="urn:microsoft.com/office/officeart/2008/layout/NameandTitleOrganizationalChart"/>
    <dgm:cxn modelId="{79533FD2-FAEE-4840-AC2A-B62E0AE6644E}" type="presParOf" srcId="{EC5C119E-DE16-4616-9644-633DB714E2A1}" destId="{9A1E2E47-9F21-46EA-9322-589BEFAC13A9}" srcOrd="2" destOrd="0" presId="urn:microsoft.com/office/officeart/2008/layout/NameandTitleOrganizationalChart"/>
    <dgm:cxn modelId="{309F640C-E518-47F5-A80C-D2D10312F5ED}" type="presParOf" srcId="{9A1E2E47-9F21-46EA-9322-589BEFAC13A9}" destId="{380AC104-755C-4D67-B332-940AA54B6CA8}" srcOrd="0" destOrd="0" presId="urn:microsoft.com/office/officeart/2008/layout/NameandTitleOrganizationalChart"/>
    <dgm:cxn modelId="{EA104F0E-C137-4413-BAAF-C738A6BE8996}" type="presParOf" srcId="{9A1E2E47-9F21-46EA-9322-589BEFAC13A9}" destId="{C234088A-AD0E-4B8C-96B5-735B3168DAA6}" srcOrd="1" destOrd="0" presId="urn:microsoft.com/office/officeart/2008/layout/NameandTitleOrganizationalChart"/>
    <dgm:cxn modelId="{9C88458F-5026-444F-A6E7-6ABB6ED1A06B}" type="presParOf" srcId="{C234088A-AD0E-4B8C-96B5-735B3168DAA6}" destId="{C86A44F6-3264-4A96-A2BE-5CD83F8314CE}" srcOrd="0" destOrd="0" presId="urn:microsoft.com/office/officeart/2008/layout/NameandTitleOrganizationalChart"/>
    <dgm:cxn modelId="{A9D13C7E-8FD2-4D4A-8EB9-09E52BE1150B}" type="presParOf" srcId="{C86A44F6-3264-4A96-A2BE-5CD83F8314CE}" destId="{52437759-6862-4DD9-B439-DD9A2C08D3D8}" srcOrd="0" destOrd="0" presId="urn:microsoft.com/office/officeart/2008/layout/NameandTitleOrganizationalChart"/>
    <dgm:cxn modelId="{C841A837-463B-4346-B27D-DC5F34519335}" type="presParOf" srcId="{C86A44F6-3264-4A96-A2BE-5CD83F8314CE}" destId="{B7A728F3-220D-4A1F-9FD3-EF29186229B4}" srcOrd="1" destOrd="0" presId="urn:microsoft.com/office/officeart/2008/layout/NameandTitleOrganizationalChart"/>
    <dgm:cxn modelId="{48D3C818-0400-404F-B4DA-FA80ED3A40C4}" type="presParOf" srcId="{C86A44F6-3264-4A96-A2BE-5CD83F8314CE}" destId="{072DBD30-11ED-4C09-B9D9-A68B4C668688}" srcOrd="2" destOrd="0" presId="urn:microsoft.com/office/officeart/2008/layout/NameandTitleOrganizationalChart"/>
    <dgm:cxn modelId="{1FAA1AE4-DC1A-4807-A207-22854BE49E54}" type="presParOf" srcId="{C234088A-AD0E-4B8C-96B5-735B3168DAA6}" destId="{E55E4259-77A6-4434-952C-A9A12AAE2299}" srcOrd="1" destOrd="0" presId="urn:microsoft.com/office/officeart/2008/layout/NameandTitleOrganizationalChart"/>
    <dgm:cxn modelId="{8D0CFA20-13F5-46E1-9AB3-D8653E0663E0}" type="presParOf" srcId="{C234088A-AD0E-4B8C-96B5-735B3168DAA6}" destId="{53B58CF0-0FB2-4FEA-9699-53D5D153F59A}" srcOrd="2" destOrd="0" presId="urn:microsoft.com/office/officeart/2008/layout/NameandTitleOrganizationalChart"/>
    <dgm:cxn modelId="{4F5E3AE3-2F10-40A2-91FC-08A5AB9AD78F}" type="presParOf" srcId="{FAD9C7CF-0A8C-4B53-93CC-6B105D8F86CA}" destId="{C5CF4F38-49BD-40B7-91BB-BF3FD1294096}" srcOrd="2" destOrd="0" presId="urn:microsoft.com/office/officeart/2008/layout/NameandTitleOrganizationalChart"/>
    <dgm:cxn modelId="{D2EFFEF6-078D-4B3E-BC85-667192B20B0B}" type="presParOf" srcId="{FAD9C7CF-0A8C-4B53-93CC-6B105D8F86CA}" destId="{B745EE4C-295B-4743-9BEA-65F9D54845B1}" srcOrd="3" destOrd="0" presId="urn:microsoft.com/office/officeart/2008/layout/NameandTitleOrganizationalChart"/>
    <dgm:cxn modelId="{599A191C-4534-492E-B7C0-A52995B77F5C}" type="presParOf" srcId="{B745EE4C-295B-4743-9BEA-65F9D54845B1}" destId="{E4DF8B69-7671-4B9C-B89A-AD6F198A54F1}" srcOrd="0" destOrd="0" presId="urn:microsoft.com/office/officeart/2008/layout/NameandTitleOrganizationalChart"/>
    <dgm:cxn modelId="{CBE7C993-9724-4457-BF8B-7CF1701378D8}" type="presParOf" srcId="{E4DF8B69-7671-4B9C-B89A-AD6F198A54F1}" destId="{13EEE613-6F1D-48FB-B4FA-4645443B97F7}" srcOrd="0" destOrd="0" presId="urn:microsoft.com/office/officeart/2008/layout/NameandTitleOrganizationalChart"/>
    <dgm:cxn modelId="{878E2AC3-64A6-43A6-B278-2FBDBD18855A}" type="presParOf" srcId="{E4DF8B69-7671-4B9C-B89A-AD6F198A54F1}" destId="{3EF8B5D6-506C-411A-A1C2-B627952AAA1A}" srcOrd="1" destOrd="0" presId="urn:microsoft.com/office/officeart/2008/layout/NameandTitleOrganizationalChart"/>
    <dgm:cxn modelId="{3B5A377B-885E-4340-948C-26C9F46420D3}" type="presParOf" srcId="{E4DF8B69-7671-4B9C-B89A-AD6F198A54F1}" destId="{4DB1F340-9CE1-421A-B16D-1C84CBE8C1AE}" srcOrd="2" destOrd="0" presId="urn:microsoft.com/office/officeart/2008/layout/NameandTitleOrganizationalChart"/>
    <dgm:cxn modelId="{8CB478D0-E2B4-4685-90B7-6E51B22E2DA0}" type="presParOf" srcId="{B745EE4C-295B-4743-9BEA-65F9D54845B1}" destId="{7875388D-E480-4211-9646-D451E18BC5B4}" srcOrd="1" destOrd="0" presId="urn:microsoft.com/office/officeart/2008/layout/NameandTitleOrganizationalChart"/>
    <dgm:cxn modelId="{CE5D10E3-2E88-4A22-8442-71CE7660923E}" type="presParOf" srcId="{B745EE4C-295B-4743-9BEA-65F9D54845B1}" destId="{83FBD2F6-0915-42CF-BD37-082E67F832EE}" srcOrd="2" destOrd="0" presId="urn:microsoft.com/office/officeart/2008/layout/NameandTitleOrganizationalChart"/>
    <dgm:cxn modelId="{D22CBB3D-B1A2-4353-8D4C-6C4B810CFA01}" type="presParOf" srcId="{83FBD2F6-0915-42CF-BD37-082E67F832EE}" destId="{67DF99D1-21BA-453F-8471-E39261A4E18C}" srcOrd="0" destOrd="0" presId="urn:microsoft.com/office/officeart/2008/layout/NameandTitleOrganizationalChart"/>
    <dgm:cxn modelId="{84D44BFB-291E-4F8C-85F0-C5388FC246D4}" type="presParOf" srcId="{83FBD2F6-0915-42CF-BD37-082E67F832EE}" destId="{56CAA023-818E-4A91-A1D7-E866C740838D}" srcOrd="1" destOrd="0" presId="urn:microsoft.com/office/officeart/2008/layout/NameandTitleOrganizationalChart"/>
    <dgm:cxn modelId="{AC36F430-58B8-49C2-8336-678AF666093C}" type="presParOf" srcId="{56CAA023-818E-4A91-A1D7-E866C740838D}" destId="{7CCC4C0C-5CDA-429E-9678-DB3186C9E902}" srcOrd="0" destOrd="0" presId="urn:microsoft.com/office/officeart/2008/layout/NameandTitleOrganizationalChart"/>
    <dgm:cxn modelId="{41006068-848C-4726-B26D-147EED0B7028}" type="presParOf" srcId="{7CCC4C0C-5CDA-429E-9678-DB3186C9E902}" destId="{8194E5DE-2096-4810-999E-58FCFFA57C55}" srcOrd="0" destOrd="0" presId="urn:microsoft.com/office/officeart/2008/layout/NameandTitleOrganizationalChart"/>
    <dgm:cxn modelId="{01B917EF-4A8D-41EE-81A3-DEA7E0AB549E}" type="presParOf" srcId="{7CCC4C0C-5CDA-429E-9678-DB3186C9E902}" destId="{65E38931-97D7-4CB6-9A3D-F611EED862DA}" srcOrd="1" destOrd="0" presId="urn:microsoft.com/office/officeart/2008/layout/NameandTitleOrganizationalChart"/>
    <dgm:cxn modelId="{9AE90F56-1664-4721-8A08-CD8803901A7D}" type="presParOf" srcId="{7CCC4C0C-5CDA-429E-9678-DB3186C9E902}" destId="{379365F8-2344-44DB-BC11-F1BCA646C93A}" srcOrd="2" destOrd="0" presId="urn:microsoft.com/office/officeart/2008/layout/NameandTitleOrganizationalChart"/>
    <dgm:cxn modelId="{E5497624-3CBC-42D3-865A-ECFE756F6EFD}" type="presParOf" srcId="{56CAA023-818E-4A91-A1D7-E866C740838D}" destId="{3E5DE375-8624-417A-89B7-D88369C6AE39}" srcOrd="1" destOrd="0" presId="urn:microsoft.com/office/officeart/2008/layout/NameandTitleOrganizationalChart"/>
    <dgm:cxn modelId="{EE3153A5-D8FD-4572-9A2C-1ECF74B2ECFF}" type="presParOf" srcId="{56CAA023-818E-4A91-A1D7-E866C740838D}" destId="{264B1012-BC53-47C5-954A-CC6DF19AD804}" srcOrd="2" destOrd="0" presId="urn:microsoft.com/office/officeart/2008/layout/NameandTitleOrganizationalChart"/>
    <dgm:cxn modelId="{267E569C-1DDB-4EA7-A670-F877D98BE661}" type="presParOf" srcId="{FAD9C7CF-0A8C-4B53-93CC-6B105D8F86CA}" destId="{4756222B-7FAD-4536-85FB-9343BA187BB4}" srcOrd="4" destOrd="0" presId="urn:microsoft.com/office/officeart/2008/layout/NameandTitleOrganizationalChart"/>
    <dgm:cxn modelId="{F853B0C8-2AB9-434E-86DD-85E95A66D64D}" type="presParOf" srcId="{FAD9C7CF-0A8C-4B53-93CC-6B105D8F86CA}" destId="{A1E1041E-F53A-49E7-B68E-02F7B63AEA18}" srcOrd="5" destOrd="0" presId="urn:microsoft.com/office/officeart/2008/layout/NameandTitleOrganizationalChart"/>
    <dgm:cxn modelId="{CFCD9869-D1C2-498B-96FE-F7EB55D6B764}" type="presParOf" srcId="{A1E1041E-F53A-49E7-B68E-02F7B63AEA18}" destId="{9BDBFE62-1FA7-4269-BC14-F9B9343680B2}" srcOrd="0" destOrd="0" presId="urn:microsoft.com/office/officeart/2008/layout/NameandTitleOrganizationalChart"/>
    <dgm:cxn modelId="{1344059B-C89A-4DB3-AFBA-D9752D9FC19E}" type="presParOf" srcId="{9BDBFE62-1FA7-4269-BC14-F9B9343680B2}" destId="{B16011B0-0987-4E58-B03C-EDB5DB68335C}" srcOrd="0" destOrd="0" presId="urn:microsoft.com/office/officeart/2008/layout/NameandTitleOrganizationalChart"/>
    <dgm:cxn modelId="{0BB151FB-978D-45E7-B9A2-A774F29030DD}" type="presParOf" srcId="{9BDBFE62-1FA7-4269-BC14-F9B9343680B2}" destId="{8810DC5D-AEEB-4C69-A021-3D66BA6BC27A}" srcOrd="1" destOrd="0" presId="urn:microsoft.com/office/officeart/2008/layout/NameandTitleOrganizationalChart"/>
    <dgm:cxn modelId="{1F60114A-7A78-44B2-B40F-C6BF6616F159}" type="presParOf" srcId="{9BDBFE62-1FA7-4269-BC14-F9B9343680B2}" destId="{B7536354-8B75-46E7-B593-0AD444EE1F70}" srcOrd="2" destOrd="0" presId="urn:microsoft.com/office/officeart/2008/layout/NameandTitleOrganizationalChart"/>
    <dgm:cxn modelId="{FABD0647-C655-4BA6-8C97-E4DA7D5816B9}" type="presParOf" srcId="{A1E1041E-F53A-49E7-B68E-02F7B63AEA18}" destId="{C2085CD2-A87B-4276-BDA2-05D4489E9CA5}" srcOrd="1" destOrd="0" presId="urn:microsoft.com/office/officeart/2008/layout/NameandTitleOrganizationalChart"/>
    <dgm:cxn modelId="{F510854E-E0C7-45B7-8723-85CEB1E07A21}" type="presParOf" srcId="{A1E1041E-F53A-49E7-B68E-02F7B63AEA18}" destId="{974AAF00-8F70-431F-87E9-93E4E9B1752C}" srcOrd="2" destOrd="0" presId="urn:microsoft.com/office/officeart/2008/layout/NameandTitleOrganizationalChart"/>
    <dgm:cxn modelId="{B63C5CF8-319E-4ADE-913F-B643DCCAD4C5}" type="presParOf" srcId="{974AAF00-8F70-431F-87E9-93E4E9B1752C}" destId="{1321DF93-6E4E-42F2-A76C-8B5368BDB825}" srcOrd="0" destOrd="0" presId="urn:microsoft.com/office/officeart/2008/layout/NameandTitleOrganizationalChart"/>
    <dgm:cxn modelId="{6A387197-85BC-4EF2-A758-EE9D5A386CA0}" type="presParOf" srcId="{974AAF00-8F70-431F-87E9-93E4E9B1752C}" destId="{6062300E-AD5A-4706-B29B-0750E8DA7A13}" srcOrd="1" destOrd="0" presId="urn:microsoft.com/office/officeart/2008/layout/NameandTitleOrganizationalChart"/>
    <dgm:cxn modelId="{5919F676-FC13-46BE-8F20-92084A3B324C}" type="presParOf" srcId="{6062300E-AD5A-4706-B29B-0750E8DA7A13}" destId="{A24F0D74-9A61-45D5-B0CD-8FF560629B7E}" srcOrd="0" destOrd="0" presId="urn:microsoft.com/office/officeart/2008/layout/NameandTitleOrganizationalChart"/>
    <dgm:cxn modelId="{A77E4702-250A-4575-B8FA-783F3AD5AABC}" type="presParOf" srcId="{A24F0D74-9A61-45D5-B0CD-8FF560629B7E}" destId="{3040DBD1-4F42-4BC0-BCEA-297D9EB2D9AB}" srcOrd="0" destOrd="0" presId="urn:microsoft.com/office/officeart/2008/layout/NameandTitleOrganizationalChart"/>
    <dgm:cxn modelId="{8A66FFC5-74E5-41E7-8833-6AC5B46C00B0}" type="presParOf" srcId="{A24F0D74-9A61-45D5-B0CD-8FF560629B7E}" destId="{289731A8-F2FB-49FC-9B15-A81B038E74E3}" srcOrd="1" destOrd="0" presId="urn:microsoft.com/office/officeart/2008/layout/NameandTitleOrganizationalChart"/>
    <dgm:cxn modelId="{29B40B10-8EFB-403B-883B-46EDA34549EB}" type="presParOf" srcId="{A24F0D74-9A61-45D5-B0CD-8FF560629B7E}" destId="{CC821069-BC0A-4140-AA56-1A6D814E8DE3}" srcOrd="2" destOrd="0" presId="urn:microsoft.com/office/officeart/2008/layout/NameandTitleOrganizationalChart"/>
    <dgm:cxn modelId="{C39AFE20-454A-41E9-AE58-9A9454BE8F6C}" type="presParOf" srcId="{6062300E-AD5A-4706-B29B-0750E8DA7A13}" destId="{DA872399-5385-4EF2-8272-85DF982C8F5A}" srcOrd="1" destOrd="0" presId="urn:microsoft.com/office/officeart/2008/layout/NameandTitleOrganizationalChart"/>
    <dgm:cxn modelId="{0BBB21EA-3BCE-4DB4-88E9-4974B26E3414}" type="presParOf" srcId="{6062300E-AD5A-4706-B29B-0750E8DA7A13}" destId="{8599193D-1067-4CD0-92B2-328EA551654E}" srcOrd="2" destOrd="0" presId="urn:microsoft.com/office/officeart/2008/layout/NameandTitleOrganizationalChart"/>
    <dgm:cxn modelId="{26E69B34-2D27-4975-B96A-9E8ECDD6A173}" type="presParOf" srcId="{7A348323-E789-4A49-82B8-2EB7D92BE8A2}" destId="{975DF894-4658-4C2B-A4E6-135675C324B2}" srcOrd="2" destOrd="0" presId="urn:microsoft.com/office/officeart/2008/layout/NameandTitleOrganizational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A191AB-26C4-401B-A436-DE89325D8574}">
      <dsp:nvSpPr>
        <dsp:cNvPr id="0" name=""/>
        <dsp:cNvSpPr/>
      </dsp:nvSpPr>
      <dsp:spPr>
        <a:xfrm>
          <a:off x="2247506" y="2837"/>
          <a:ext cx="2226633" cy="1007070"/>
        </a:xfrm>
        <a:prstGeom prst="rect">
          <a:avLst/>
        </a:prstGeom>
        <a:solidFill>
          <a:schemeClr val="accent1">
            <a:lumMod val="60000"/>
            <a:lumOff val="40000"/>
            <a:alpha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Economic Development</a:t>
          </a:r>
        </a:p>
      </dsp:txBody>
      <dsp:txXfrm>
        <a:off x="2247506" y="2837"/>
        <a:ext cx="2226633" cy="1007070"/>
      </dsp:txXfrm>
    </dsp:sp>
    <dsp:sp modelId="{AB08DAE3-0706-4BC2-BADA-9289022BA298}">
      <dsp:nvSpPr>
        <dsp:cNvPr id="0" name=""/>
        <dsp:cNvSpPr/>
      </dsp:nvSpPr>
      <dsp:spPr>
        <a:xfrm>
          <a:off x="1150807" y="2837"/>
          <a:ext cx="996999" cy="100707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6000" r="-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54067D-F136-4A4B-90E5-A17E9279B8DA}">
      <dsp:nvSpPr>
        <dsp:cNvPr id="0" name=""/>
        <dsp:cNvSpPr/>
      </dsp:nvSpPr>
      <dsp:spPr>
        <a:xfrm>
          <a:off x="1150807" y="1176074"/>
          <a:ext cx="2226633" cy="1007070"/>
        </a:xfrm>
        <a:prstGeom prst="rect">
          <a:avLst/>
        </a:prstGeom>
        <a:solidFill>
          <a:srgbClr val="6CC2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Housing</a:t>
          </a:r>
        </a:p>
      </dsp:txBody>
      <dsp:txXfrm>
        <a:off x="1150807" y="1176074"/>
        <a:ext cx="2226633" cy="1007070"/>
      </dsp:txXfrm>
    </dsp:sp>
    <dsp:sp modelId="{E3C13E68-739F-4E4F-875C-C2004F3A6936}">
      <dsp:nvSpPr>
        <dsp:cNvPr id="0" name=""/>
        <dsp:cNvSpPr/>
      </dsp:nvSpPr>
      <dsp:spPr>
        <a:xfrm>
          <a:off x="3477140" y="1176074"/>
          <a:ext cx="996999" cy="1007070"/>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6A6380-F3AC-490E-9FE6-5794D75CC995}">
      <dsp:nvSpPr>
        <dsp:cNvPr id="0" name=""/>
        <dsp:cNvSpPr/>
      </dsp:nvSpPr>
      <dsp:spPr>
        <a:xfrm>
          <a:off x="2261423" y="2362172"/>
          <a:ext cx="2226633" cy="1007070"/>
        </a:xfrm>
        <a:prstGeom prst="rect">
          <a:avLst/>
        </a:prstGeom>
        <a:solidFill>
          <a:schemeClr val="accent5">
            <a:lumMod val="60000"/>
            <a:lumOff val="40000"/>
            <a:alpha val="63333"/>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Public Facilities</a:t>
          </a:r>
        </a:p>
      </dsp:txBody>
      <dsp:txXfrm>
        <a:off x="2261423" y="2362172"/>
        <a:ext cx="2226633" cy="1007070"/>
      </dsp:txXfrm>
    </dsp:sp>
    <dsp:sp modelId="{57816273-E69F-4A6B-95CA-0A006E462DC1}">
      <dsp:nvSpPr>
        <dsp:cNvPr id="0" name=""/>
        <dsp:cNvSpPr/>
      </dsp:nvSpPr>
      <dsp:spPr>
        <a:xfrm>
          <a:off x="1150807" y="2349311"/>
          <a:ext cx="996999" cy="1007070"/>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8000" r="-2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C2F40F-24B0-4C87-9CDF-C1AC9CB39B76}">
      <dsp:nvSpPr>
        <dsp:cNvPr id="0" name=""/>
        <dsp:cNvSpPr/>
      </dsp:nvSpPr>
      <dsp:spPr>
        <a:xfrm>
          <a:off x="1150807" y="3522549"/>
          <a:ext cx="2226633" cy="1007070"/>
        </a:xfrm>
        <a:prstGeom prst="rect">
          <a:avLst/>
        </a:prstGeom>
        <a:solidFill>
          <a:srgbClr val="00206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Infrastructure</a:t>
          </a:r>
        </a:p>
      </dsp:txBody>
      <dsp:txXfrm>
        <a:off x="1150807" y="3522549"/>
        <a:ext cx="2226633" cy="1007070"/>
      </dsp:txXfrm>
    </dsp:sp>
    <dsp:sp modelId="{1BB66922-8EC3-4934-8957-2612DA75718A}">
      <dsp:nvSpPr>
        <dsp:cNvPr id="0" name=""/>
        <dsp:cNvSpPr/>
      </dsp:nvSpPr>
      <dsp:spPr>
        <a:xfrm>
          <a:off x="3477140" y="3522549"/>
          <a:ext cx="996999" cy="1007070"/>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51000" r="-5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BD802A-A755-4477-80ED-BA3AFBD9E43C}">
      <dsp:nvSpPr>
        <dsp:cNvPr id="0" name=""/>
        <dsp:cNvSpPr/>
      </dsp:nvSpPr>
      <dsp:spPr>
        <a:xfrm>
          <a:off x="2118" y="269283"/>
          <a:ext cx="1680891" cy="1008535"/>
        </a:xfrm>
        <a:prstGeom prst="rect">
          <a:avLst/>
        </a:prstGeom>
        <a:solidFill>
          <a:schemeClr val="accent1">
            <a:lumMod val="60000"/>
            <a:lumOff val="40000"/>
            <a:alpha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Central Business District Support</a:t>
          </a:r>
        </a:p>
      </dsp:txBody>
      <dsp:txXfrm>
        <a:off x="2118" y="269283"/>
        <a:ext cx="1680891" cy="1008535"/>
      </dsp:txXfrm>
    </dsp:sp>
    <dsp:sp modelId="{A3D200A2-2FAA-49DD-8213-EFD5C0154225}">
      <dsp:nvSpPr>
        <dsp:cNvPr id="0" name=""/>
        <dsp:cNvSpPr/>
      </dsp:nvSpPr>
      <dsp:spPr>
        <a:xfrm>
          <a:off x="1851099" y="269283"/>
          <a:ext cx="1680891" cy="1008535"/>
        </a:xfrm>
        <a:prstGeom prst="rect">
          <a:avLst/>
        </a:prstGeom>
        <a:solidFill>
          <a:schemeClr val="accent1">
            <a:lumMod val="60000"/>
            <a:lumOff val="40000"/>
            <a:alpha val="87333"/>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Retail/Office and Manufacturing</a:t>
          </a:r>
        </a:p>
      </dsp:txBody>
      <dsp:txXfrm>
        <a:off x="1851099" y="269283"/>
        <a:ext cx="1680891" cy="1008535"/>
      </dsp:txXfrm>
    </dsp:sp>
    <dsp:sp modelId="{8DB72AD6-3533-4706-9953-880FE1B6AFB7}">
      <dsp:nvSpPr>
        <dsp:cNvPr id="0" name=""/>
        <dsp:cNvSpPr/>
      </dsp:nvSpPr>
      <dsp:spPr>
        <a:xfrm>
          <a:off x="3700081" y="269283"/>
          <a:ext cx="1680891" cy="1008535"/>
        </a:xfrm>
        <a:prstGeom prst="rect">
          <a:avLst/>
        </a:prstGeom>
        <a:solidFill>
          <a:schemeClr val="accent1">
            <a:lumMod val="60000"/>
            <a:lumOff val="40000"/>
            <a:alpha val="84667"/>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Small Business Financing</a:t>
          </a:r>
        </a:p>
      </dsp:txBody>
      <dsp:txXfrm>
        <a:off x="3700081" y="269283"/>
        <a:ext cx="1680891" cy="1008535"/>
      </dsp:txXfrm>
    </dsp:sp>
    <dsp:sp modelId="{A8A6B3A1-645A-4C4B-A7F9-533A25EE9AE0}">
      <dsp:nvSpPr>
        <dsp:cNvPr id="0" name=""/>
        <dsp:cNvSpPr/>
      </dsp:nvSpPr>
      <dsp:spPr>
        <a:xfrm>
          <a:off x="5549062" y="269283"/>
          <a:ext cx="1680891" cy="1008535"/>
        </a:xfrm>
        <a:prstGeom prst="rect">
          <a:avLst/>
        </a:prstGeom>
        <a:solidFill>
          <a:schemeClr val="accent1">
            <a:lumMod val="60000"/>
            <a:lumOff val="40000"/>
            <a:alpha val="82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Business Retention</a:t>
          </a:r>
        </a:p>
      </dsp:txBody>
      <dsp:txXfrm>
        <a:off x="5549062" y="269283"/>
        <a:ext cx="1680891" cy="1008535"/>
      </dsp:txXfrm>
    </dsp:sp>
    <dsp:sp modelId="{5A68239E-9DC5-41C3-9F59-490C81F1CDC7}">
      <dsp:nvSpPr>
        <dsp:cNvPr id="0" name=""/>
        <dsp:cNvSpPr/>
      </dsp:nvSpPr>
      <dsp:spPr>
        <a:xfrm>
          <a:off x="2118" y="1445907"/>
          <a:ext cx="1680891" cy="1008535"/>
        </a:xfrm>
        <a:prstGeom prst="rect">
          <a:avLst/>
        </a:prstGeom>
        <a:solidFill>
          <a:srgbClr val="6CC2FF">
            <a:alpha val="79333"/>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Loan Funds for Developers</a:t>
          </a:r>
        </a:p>
      </dsp:txBody>
      <dsp:txXfrm>
        <a:off x="2118" y="1445907"/>
        <a:ext cx="1680891" cy="1008535"/>
      </dsp:txXfrm>
    </dsp:sp>
    <dsp:sp modelId="{A62863DB-BD5B-430E-9A9E-E6D34F59EADC}">
      <dsp:nvSpPr>
        <dsp:cNvPr id="0" name=""/>
        <dsp:cNvSpPr/>
      </dsp:nvSpPr>
      <dsp:spPr>
        <a:xfrm>
          <a:off x="1851099" y="1445907"/>
          <a:ext cx="1680891" cy="1008535"/>
        </a:xfrm>
        <a:prstGeom prst="rect">
          <a:avLst/>
        </a:prstGeom>
        <a:solidFill>
          <a:srgbClr val="6CC2FF">
            <a:alpha val="76667"/>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Adaptive Reuse</a:t>
          </a:r>
        </a:p>
      </dsp:txBody>
      <dsp:txXfrm>
        <a:off x="1851099" y="1445907"/>
        <a:ext cx="1680891" cy="1008535"/>
      </dsp:txXfrm>
    </dsp:sp>
    <dsp:sp modelId="{D2BFFEA4-DAE9-4355-96C1-6602910EC1E7}">
      <dsp:nvSpPr>
        <dsp:cNvPr id="0" name=""/>
        <dsp:cNvSpPr/>
      </dsp:nvSpPr>
      <dsp:spPr>
        <a:xfrm>
          <a:off x="3700081" y="1445907"/>
          <a:ext cx="1680891" cy="1008535"/>
        </a:xfrm>
        <a:prstGeom prst="rect">
          <a:avLst/>
        </a:prstGeom>
        <a:solidFill>
          <a:srgbClr val="6CC2FF">
            <a:alpha val="74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Supporting New Housing Construction</a:t>
          </a:r>
        </a:p>
      </dsp:txBody>
      <dsp:txXfrm>
        <a:off x="3700081" y="1445907"/>
        <a:ext cx="1680891" cy="1008535"/>
      </dsp:txXfrm>
    </dsp:sp>
    <dsp:sp modelId="{91DA3577-1F8C-432C-A960-7A1611C2D497}">
      <dsp:nvSpPr>
        <dsp:cNvPr id="0" name=""/>
        <dsp:cNvSpPr/>
      </dsp:nvSpPr>
      <dsp:spPr>
        <a:xfrm>
          <a:off x="5549062" y="1445907"/>
          <a:ext cx="1680891" cy="1008535"/>
        </a:xfrm>
        <a:prstGeom prst="rect">
          <a:avLst/>
        </a:prstGeom>
        <a:solidFill>
          <a:srgbClr val="6CC2FF">
            <a:alpha val="71333"/>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Rehab of private housing stock and public housing</a:t>
          </a:r>
        </a:p>
      </dsp:txBody>
      <dsp:txXfrm>
        <a:off x="5549062" y="1445907"/>
        <a:ext cx="1680891" cy="1008535"/>
      </dsp:txXfrm>
    </dsp:sp>
    <dsp:sp modelId="{D82794B2-3E9B-4EA2-8D76-530089158602}">
      <dsp:nvSpPr>
        <dsp:cNvPr id="0" name=""/>
        <dsp:cNvSpPr/>
      </dsp:nvSpPr>
      <dsp:spPr>
        <a:xfrm>
          <a:off x="2118" y="2622532"/>
          <a:ext cx="1680891" cy="1008535"/>
        </a:xfrm>
        <a:prstGeom prst="rect">
          <a:avLst/>
        </a:prstGeom>
        <a:solidFill>
          <a:schemeClr val="accent5">
            <a:lumMod val="60000"/>
            <a:lumOff val="40000"/>
            <a:alpha val="68667"/>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Community Centers</a:t>
          </a:r>
        </a:p>
      </dsp:txBody>
      <dsp:txXfrm>
        <a:off x="2118" y="2622532"/>
        <a:ext cx="1680891" cy="1008535"/>
      </dsp:txXfrm>
    </dsp:sp>
    <dsp:sp modelId="{C437DB6E-ED35-405F-84AF-88201F27E8B5}">
      <dsp:nvSpPr>
        <dsp:cNvPr id="0" name=""/>
        <dsp:cNvSpPr/>
      </dsp:nvSpPr>
      <dsp:spPr>
        <a:xfrm>
          <a:off x="1851099" y="2622532"/>
          <a:ext cx="1680891" cy="1008535"/>
        </a:xfrm>
        <a:prstGeom prst="rect">
          <a:avLst/>
        </a:prstGeom>
        <a:solidFill>
          <a:schemeClr val="accent5">
            <a:lumMod val="60000"/>
            <a:lumOff val="40000"/>
            <a:alpha val="66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Park Upgrades</a:t>
          </a:r>
        </a:p>
      </dsp:txBody>
      <dsp:txXfrm>
        <a:off x="1851099" y="2622532"/>
        <a:ext cx="1680891" cy="1008535"/>
      </dsp:txXfrm>
    </dsp:sp>
    <dsp:sp modelId="{263B418C-CC6F-48D8-A089-C30040491A89}">
      <dsp:nvSpPr>
        <dsp:cNvPr id="0" name=""/>
        <dsp:cNvSpPr/>
      </dsp:nvSpPr>
      <dsp:spPr>
        <a:xfrm>
          <a:off x="3700081" y="2622532"/>
          <a:ext cx="1680891" cy="1008535"/>
        </a:xfrm>
        <a:prstGeom prst="rect">
          <a:avLst/>
        </a:prstGeom>
        <a:solidFill>
          <a:schemeClr val="accent5">
            <a:lumMod val="60000"/>
            <a:lumOff val="40000"/>
            <a:alpha val="63333"/>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Hospitals</a:t>
          </a:r>
        </a:p>
      </dsp:txBody>
      <dsp:txXfrm>
        <a:off x="3700081" y="2622532"/>
        <a:ext cx="1680891" cy="1008535"/>
      </dsp:txXfrm>
    </dsp:sp>
    <dsp:sp modelId="{FBACF06F-2A18-42A3-B1F3-7B0D1CBB7F57}">
      <dsp:nvSpPr>
        <dsp:cNvPr id="0" name=""/>
        <dsp:cNvSpPr/>
      </dsp:nvSpPr>
      <dsp:spPr>
        <a:xfrm>
          <a:off x="5549062" y="2622532"/>
          <a:ext cx="1680891" cy="1008535"/>
        </a:xfrm>
        <a:prstGeom prst="rect">
          <a:avLst/>
        </a:prstGeom>
        <a:solidFill>
          <a:schemeClr val="accent5">
            <a:lumMod val="60000"/>
            <a:lumOff val="40000"/>
            <a:alpha val="60667"/>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Gov’t </a:t>
          </a:r>
          <a:r>
            <a:rPr lang="en-US" sz="1800" kern="1200" dirty="0" err="1"/>
            <a:t>Bldgs</a:t>
          </a:r>
          <a:r>
            <a:rPr lang="en-US" sz="1800" kern="1200" dirty="0"/>
            <a:t> serving Residents</a:t>
          </a:r>
        </a:p>
      </dsp:txBody>
      <dsp:txXfrm>
        <a:off x="5549062" y="2622532"/>
        <a:ext cx="1680891" cy="1008535"/>
      </dsp:txXfrm>
    </dsp:sp>
    <dsp:sp modelId="{6773FAB7-4A1B-4589-B29F-33591D18486D}">
      <dsp:nvSpPr>
        <dsp:cNvPr id="0" name=""/>
        <dsp:cNvSpPr/>
      </dsp:nvSpPr>
      <dsp:spPr>
        <a:xfrm>
          <a:off x="2118" y="3799156"/>
          <a:ext cx="1680891" cy="1008535"/>
        </a:xfrm>
        <a:prstGeom prst="rect">
          <a:avLst/>
        </a:prstGeom>
        <a:solidFill>
          <a:srgbClr val="002060">
            <a:alpha val="58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Water &amp; Sanitation</a:t>
          </a:r>
        </a:p>
      </dsp:txBody>
      <dsp:txXfrm>
        <a:off x="2118" y="3799156"/>
        <a:ext cx="1680891" cy="1008535"/>
      </dsp:txXfrm>
    </dsp:sp>
    <dsp:sp modelId="{930B9D24-36C1-42D8-B18B-1D59A81EF5D4}">
      <dsp:nvSpPr>
        <dsp:cNvPr id="0" name=""/>
        <dsp:cNvSpPr/>
      </dsp:nvSpPr>
      <dsp:spPr>
        <a:xfrm>
          <a:off x="1851099" y="3799156"/>
          <a:ext cx="1680891" cy="1008535"/>
        </a:xfrm>
        <a:prstGeom prst="rect">
          <a:avLst/>
        </a:prstGeom>
        <a:solidFill>
          <a:srgbClr val="002060">
            <a:alpha val="55333"/>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Streets, Curbs and Gutter Improvements</a:t>
          </a:r>
        </a:p>
      </dsp:txBody>
      <dsp:txXfrm>
        <a:off x="1851099" y="3799156"/>
        <a:ext cx="1680891" cy="1008535"/>
      </dsp:txXfrm>
    </dsp:sp>
    <dsp:sp modelId="{046A1074-5176-49F3-B5C8-8C30451C07EC}">
      <dsp:nvSpPr>
        <dsp:cNvPr id="0" name=""/>
        <dsp:cNvSpPr/>
      </dsp:nvSpPr>
      <dsp:spPr>
        <a:xfrm>
          <a:off x="3700081" y="3799156"/>
          <a:ext cx="1680891" cy="1008535"/>
        </a:xfrm>
        <a:prstGeom prst="rect">
          <a:avLst/>
        </a:prstGeom>
        <a:solidFill>
          <a:srgbClr val="002060">
            <a:alpha val="52667"/>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Broadband Line Extensions</a:t>
          </a:r>
        </a:p>
      </dsp:txBody>
      <dsp:txXfrm>
        <a:off x="3700081" y="3799156"/>
        <a:ext cx="1680891" cy="1008535"/>
      </dsp:txXfrm>
    </dsp:sp>
    <dsp:sp modelId="{CC09DECC-38D9-4F0E-9496-6B36E200AC9D}">
      <dsp:nvSpPr>
        <dsp:cNvPr id="0" name=""/>
        <dsp:cNvSpPr/>
      </dsp:nvSpPr>
      <dsp:spPr>
        <a:xfrm>
          <a:off x="5549062" y="3799156"/>
          <a:ext cx="1680891" cy="1008535"/>
        </a:xfrm>
        <a:prstGeom prst="rect">
          <a:avLst/>
        </a:prstGeom>
        <a:solidFill>
          <a:srgbClr val="00206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Devastated Landscapes</a:t>
          </a:r>
        </a:p>
      </dsp:txBody>
      <dsp:txXfrm>
        <a:off x="5549062" y="3799156"/>
        <a:ext cx="1680891" cy="10085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21DF93-6E4E-42F2-A76C-8B5368BDB825}">
      <dsp:nvSpPr>
        <dsp:cNvPr id="0" name=""/>
        <dsp:cNvSpPr/>
      </dsp:nvSpPr>
      <dsp:spPr>
        <a:xfrm>
          <a:off x="6669702" y="2496542"/>
          <a:ext cx="290556" cy="1712434"/>
        </a:xfrm>
        <a:custGeom>
          <a:avLst/>
          <a:gdLst/>
          <a:ahLst/>
          <a:cxnLst/>
          <a:rect l="0" t="0" r="0" b="0"/>
          <a:pathLst>
            <a:path>
              <a:moveTo>
                <a:pt x="290556" y="0"/>
              </a:moveTo>
              <a:lnTo>
                <a:pt x="290556" y="1712434"/>
              </a:lnTo>
              <a:lnTo>
                <a:pt x="0" y="171243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756222B-7FAD-4536-85FB-9343BA187BB4}">
      <dsp:nvSpPr>
        <dsp:cNvPr id="0" name=""/>
        <dsp:cNvSpPr/>
      </dsp:nvSpPr>
      <dsp:spPr>
        <a:xfrm>
          <a:off x="4574694" y="926455"/>
          <a:ext cx="2385565" cy="492009"/>
        </a:xfrm>
        <a:custGeom>
          <a:avLst/>
          <a:gdLst/>
          <a:ahLst/>
          <a:cxnLst/>
          <a:rect l="0" t="0" r="0" b="0"/>
          <a:pathLst>
            <a:path>
              <a:moveTo>
                <a:pt x="0" y="0"/>
              </a:moveTo>
              <a:lnTo>
                <a:pt x="0" y="275836"/>
              </a:lnTo>
              <a:lnTo>
                <a:pt x="2385565" y="275836"/>
              </a:lnTo>
              <a:lnTo>
                <a:pt x="2385565" y="49200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7DF99D1-21BA-453F-8471-E39261A4E18C}">
      <dsp:nvSpPr>
        <dsp:cNvPr id="0" name=""/>
        <dsp:cNvSpPr/>
      </dsp:nvSpPr>
      <dsp:spPr>
        <a:xfrm>
          <a:off x="4269052" y="2552843"/>
          <a:ext cx="298107" cy="1663535"/>
        </a:xfrm>
        <a:custGeom>
          <a:avLst/>
          <a:gdLst/>
          <a:ahLst/>
          <a:cxnLst/>
          <a:rect l="0" t="0" r="0" b="0"/>
          <a:pathLst>
            <a:path>
              <a:moveTo>
                <a:pt x="298107" y="0"/>
              </a:moveTo>
              <a:lnTo>
                <a:pt x="298107" y="1663535"/>
              </a:lnTo>
              <a:lnTo>
                <a:pt x="0" y="166353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5CF4F38-49BD-40B7-91BB-BF3FD1294096}">
      <dsp:nvSpPr>
        <dsp:cNvPr id="0" name=""/>
        <dsp:cNvSpPr/>
      </dsp:nvSpPr>
      <dsp:spPr>
        <a:xfrm>
          <a:off x="4521440" y="926455"/>
          <a:ext cx="91440" cy="492009"/>
        </a:xfrm>
        <a:custGeom>
          <a:avLst/>
          <a:gdLst/>
          <a:ahLst/>
          <a:cxnLst/>
          <a:rect l="0" t="0" r="0" b="0"/>
          <a:pathLst>
            <a:path>
              <a:moveTo>
                <a:pt x="53253" y="0"/>
              </a:moveTo>
              <a:lnTo>
                <a:pt x="53253" y="275836"/>
              </a:lnTo>
              <a:lnTo>
                <a:pt x="45720" y="275836"/>
              </a:lnTo>
              <a:lnTo>
                <a:pt x="45720" y="49200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0AC104-755C-4D67-B332-940AA54B6CA8}">
      <dsp:nvSpPr>
        <dsp:cNvPr id="0" name=""/>
        <dsp:cNvSpPr/>
      </dsp:nvSpPr>
      <dsp:spPr>
        <a:xfrm>
          <a:off x="1895028" y="2535750"/>
          <a:ext cx="309184" cy="1703716"/>
        </a:xfrm>
        <a:custGeom>
          <a:avLst/>
          <a:gdLst/>
          <a:ahLst/>
          <a:cxnLst/>
          <a:rect l="0" t="0" r="0" b="0"/>
          <a:pathLst>
            <a:path>
              <a:moveTo>
                <a:pt x="309184" y="0"/>
              </a:moveTo>
              <a:lnTo>
                <a:pt x="309184" y="1703716"/>
              </a:lnTo>
              <a:lnTo>
                <a:pt x="0" y="170371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4A2E1AC-9121-4F48-A3C9-9D89CCA051CC}">
      <dsp:nvSpPr>
        <dsp:cNvPr id="0" name=""/>
        <dsp:cNvSpPr/>
      </dsp:nvSpPr>
      <dsp:spPr>
        <a:xfrm>
          <a:off x="2204213" y="926455"/>
          <a:ext cx="2370480" cy="492009"/>
        </a:xfrm>
        <a:custGeom>
          <a:avLst/>
          <a:gdLst/>
          <a:ahLst/>
          <a:cxnLst/>
          <a:rect l="0" t="0" r="0" b="0"/>
          <a:pathLst>
            <a:path>
              <a:moveTo>
                <a:pt x="2370480" y="0"/>
              </a:moveTo>
              <a:lnTo>
                <a:pt x="2370480" y="275836"/>
              </a:lnTo>
              <a:lnTo>
                <a:pt x="0" y="275836"/>
              </a:lnTo>
              <a:lnTo>
                <a:pt x="0" y="49200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3E2EA87-DDFC-4EAA-882D-13CFB0B839B0}">
      <dsp:nvSpPr>
        <dsp:cNvPr id="0" name=""/>
        <dsp:cNvSpPr/>
      </dsp:nvSpPr>
      <dsp:spPr>
        <a:xfrm>
          <a:off x="3680010" y="0"/>
          <a:ext cx="1789367" cy="92645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130733" numCol="1" spcCol="1270" anchor="ctr" anchorCtr="0">
          <a:noAutofit/>
        </a:bodyPr>
        <a:lstStyle/>
        <a:p>
          <a:pPr marL="0" lvl="0" indent="0" algn="ctr" defTabSz="622300">
            <a:lnSpc>
              <a:spcPct val="90000"/>
            </a:lnSpc>
            <a:spcBef>
              <a:spcPct val="0"/>
            </a:spcBef>
            <a:spcAft>
              <a:spcPct val="35000"/>
            </a:spcAft>
            <a:buNone/>
          </a:pPr>
          <a:r>
            <a:rPr lang="en-US" sz="1400" kern="1200"/>
            <a:t>Local Government’s </a:t>
          </a:r>
        </a:p>
        <a:p>
          <a:pPr marL="0" lvl="0" indent="0" algn="ctr" defTabSz="622300">
            <a:lnSpc>
              <a:spcPct val="90000"/>
            </a:lnSpc>
            <a:spcBef>
              <a:spcPct val="0"/>
            </a:spcBef>
            <a:spcAft>
              <a:spcPct val="35000"/>
            </a:spcAft>
            <a:buNone/>
          </a:pPr>
          <a:r>
            <a:rPr lang="en-US" sz="1400" kern="1200"/>
            <a:t>Section 108 Commitment </a:t>
          </a:r>
        </a:p>
      </dsp:txBody>
      <dsp:txXfrm>
        <a:off x="3680010" y="0"/>
        <a:ext cx="1789367" cy="926455"/>
      </dsp:txXfrm>
    </dsp:sp>
    <dsp:sp modelId="{62B8EC73-87D1-4AB9-8E57-33A91BB55CEB}">
      <dsp:nvSpPr>
        <dsp:cNvPr id="0" name=""/>
        <dsp:cNvSpPr/>
      </dsp:nvSpPr>
      <dsp:spPr>
        <a:xfrm>
          <a:off x="3932416" y="760437"/>
          <a:ext cx="1610430" cy="308818"/>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10160" rIns="40640" bIns="10160" numCol="1" spcCol="1270" anchor="ctr" anchorCtr="0">
          <a:noAutofit/>
        </a:bodyPr>
        <a:lstStyle/>
        <a:p>
          <a:pPr marL="0" lvl="0" indent="0" algn="ctr" defTabSz="711200">
            <a:lnSpc>
              <a:spcPct val="90000"/>
            </a:lnSpc>
            <a:spcBef>
              <a:spcPct val="0"/>
            </a:spcBef>
            <a:spcAft>
              <a:spcPct val="35000"/>
            </a:spcAft>
            <a:buNone/>
          </a:pPr>
          <a:r>
            <a:rPr lang="en-US" sz="1600" kern="1200" dirty="0"/>
            <a:t>$3,000,000</a:t>
          </a:r>
        </a:p>
      </dsp:txBody>
      <dsp:txXfrm>
        <a:off x="3932416" y="760437"/>
        <a:ext cx="1610430" cy="308818"/>
      </dsp:txXfrm>
    </dsp:sp>
    <dsp:sp modelId="{D6D091A9-64BE-4C56-8E1A-044181F43F4B}">
      <dsp:nvSpPr>
        <dsp:cNvPr id="0" name=""/>
        <dsp:cNvSpPr/>
      </dsp:nvSpPr>
      <dsp:spPr>
        <a:xfrm>
          <a:off x="1309529" y="1418464"/>
          <a:ext cx="1789367" cy="111728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130733" numCol="1" spcCol="1270" anchor="b" anchorCtr="0">
          <a:noAutofit/>
        </a:bodyPr>
        <a:lstStyle/>
        <a:p>
          <a:pPr marL="0" lvl="0" indent="0" algn="ctr" defTabSz="622300">
            <a:lnSpc>
              <a:spcPct val="90000"/>
            </a:lnSpc>
            <a:spcBef>
              <a:spcPct val="0"/>
            </a:spcBef>
            <a:spcAft>
              <a:spcPct val="35000"/>
            </a:spcAft>
            <a:buNone/>
          </a:pPr>
          <a:r>
            <a:rPr lang="en-US" sz="1400" kern="1200"/>
            <a:t>Loan Term: 20-year Interest: 3-month Treasury Bill Auction Rate + 35 Basis Points</a:t>
          </a:r>
        </a:p>
      </dsp:txBody>
      <dsp:txXfrm>
        <a:off x="1309529" y="1418464"/>
        <a:ext cx="1789367" cy="1117286"/>
      </dsp:txXfrm>
    </dsp:sp>
    <dsp:sp modelId="{50C61842-AC00-4BBB-86E2-5701871B8B23}">
      <dsp:nvSpPr>
        <dsp:cNvPr id="0" name=""/>
        <dsp:cNvSpPr/>
      </dsp:nvSpPr>
      <dsp:spPr>
        <a:xfrm>
          <a:off x="1350641" y="1292337"/>
          <a:ext cx="1610430" cy="308818"/>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6985" rIns="27940" bIns="6985" numCol="1" spcCol="1270" anchor="ctr" anchorCtr="0">
          <a:noAutofit/>
        </a:bodyPr>
        <a:lstStyle/>
        <a:p>
          <a:pPr marL="0" lvl="0" indent="0" algn="r" defTabSz="488950">
            <a:lnSpc>
              <a:spcPct val="90000"/>
            </a:lnSpc>
            <a:spcBef>
              <a:spcPct val="0"/>
            </a:spcBef>
            <a:spcAft>
              <a:spcPct val="35000"/>
            </a:spcAft>
            <a:buNone/>
          </a:pPr>
          <a:r>
            <a:rPr lang="en-US" sz="1100" kern="1200"/>
            <a:t>HUD Note #1 ($1,000,000)</a:t>
          </a:r>
        </a:p>
      </dsp:txBody>
      <dsp:txXfrm>
        <a:off x="1350641" y="1292337"/>
        <a:ext cx="1610430" cy="308818"/>
      </dsp:txXfrm>
    </dsp:sp>
    <dsp:sp modelId="{52437759-6862-4DD9-B439-DD9A2C08D3D8}">
      <dsp:nvSpPr>
        <dsp:cNvPr id="0" name=""/>
        <dsp:cNvSpPr/>
      </dsp:nvSpPr>
      <dsp:spPr>
        <a:xfrm>
          <a:off x="105661" y="3690528"/>
          <a:ext cx="1789367" cy="109787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130733" numCol="1" spcCol="1270" anchor="b" anchorCtr="0">
          <a:noAutofit/>
        </a:bodyPr>
        <a:lstStyle/>
        <a:p>
          <a:pPr marL="0" lvl="0" indent="0" algn="ctr" defTabSz="622300">
            <a:lnSpc>
              <a:spcPct val="90000"/>
            </a:lnSpc>
            <a:spcBef>
              <a:spcPct val="0"/>
            </a:spcBef>
            <a:spcAft>
              <a:spcPct val="35000"/>
            </a:spcAft>
            <a:buNone/>
          </a:pPr>
          <a:r>
            <a:rPr lang="en-US" sz="1400" kern="1200"/>
            <a:t>Loan Term: 20-year Interest: 3-month Treasury Bill Auction Rate + 60 Basis Points</a:t>
          </a:r>
        </a:p>
      </dsp:txBody>
      <dsp:txXfrm>
        <a:off x="105661" y="3690528"/>
        <a:ext cx="1789367" cy="1097877"/>
      </dsp:txXfrm>
    </dsp:sp>
    <dsp:sp modelId="{B7A728F3-220D-4A1F-9FD3-EF29186229B4}">
      <dsp:nvSpPr>
        <dsp:cNvPr id="0" name=""/>
        <dsp:cNvSpPr/>
      </dsp:nvSpPr>
      <dsp:spPr>
        <a:xfrm>
          <a:off x="179449" y="3544994"/>
          <a:ext cx="1610430" cy="308818"/>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8890" rIns="35560" bIns="8890" numCol="1" spcCol="1270" anchor="ctr" anchorCtr="0">
          <a:noAutofit/>
        </a:bodyPr>
        <a:lstStyle/>
        <a:p>
          <a:pPr marL="0" lvl="0" indent="0" algn="r" defTabSz="622300">
            <a:lnSpc>
              <a:spcPct val="90000"/>
            </a:lnSpc>
            <a:spcBef>
              <a:spcPct val="0"/>
            </a:spcBef>
            <a:spcAft>
              <a:spcPct val="35000"/>
            </a:spcAft>
            <a:buNone/>
          </a:pPr>
          <a:r>
            <a:rPr lang="en-US" sz="1400" kern="1200"/>
            <a:t>Business Borrower 1</a:t>
          </a:r>
        </a:p>
      </dsp:txBody>
      <dsp:txXfrm>
        <a:off x="179449" y="3544994"/>
        <a:ext cx="1610430" cy="308818"/>
      </dsp:txXfrm>
    </dsp:sp>
    <dsp:sp modelId="{13EEE613-6F1D-48FB-B4FA-4645443B97F7}">
      <dsp:nvSpPr>
        <dsp:cNvPr id="0" name=""/>
        <dsp:cNvSpPr/>
      </dsp:nvSpPr>
      <dsp:spPr>
        <a:xfrm>
          <a:off x="3672477" y="1418464"/>
          <a:ext cx="1789367" cy="11343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130733" numCol="1" spcCol="1270" anchor="b" anchorCtr="0">
          <a:noAutofit/>
        </a:bodyPr>
        <a:lstStyle/>
        <a:p>
          <a:pPr marL="0" lvl="0" indent="0" algn="ctr" defTabSz="622300">
            <a:lnSpc>
              <a:spcPct val="90000"/>
            </a:lnSpc>
            <a:spcBef>
              <a:spcPct val="0"/>
            </a:spcBef>
            <a:spcAft>
              <a:spcPct val="35000"/>
            </a:spcAft>
            <a:buNone/>
          </a:pPr>
          <a:r>
            <a:rPr lang="en-US" sz="1400" kern="1200"/>
            <a:t>Loan Term: 15-year Interest: 3-month Treasury Bill Auction Rate + 35 Basis Points</a:t>
          </a:r>
        </a:p>
      </dsp:txBody>
      <dsp:txXfrm>
        <a:off x="3672477" y="1418464"/>
        <a:ext cx="1789367" cy="1134379"/>
      </dsp:txXfrm>
    </dsp:sp>
    <dsp:sp modelId="{3EF8B5D6-506C-411A-A1C2-B627952AAA1A}">
      <dsp:nvSpPr>
        <dsp:cNvPr id="0" name=""/>
        <dsp:cNvSpPr/>
      </dsp:nvSpPr>
      <dsp:spPr>
        <a:xfrm>
          <a:off x="3713591" y="1300887"/>
          <a:ext cx="1610430" cy="308818"/>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6985" rIns="27940" bIns="6985" numCol="1" spcCol="1270" anchor="ctr" anchorCtr="0">
          <a:noAutofit/>
        </a:bodyPr>
        <a:lstStyle/>
        <a:p>
          <a:pPr marL="0" lvl="0" indent="0" algn="r" defTabSz="488950">
            <a:lnSpc>
              <a:spcPct val="90000"/>
            </a:lnSpc>
            <a:spcBef>
              <a:spcPct val="0"/>
            </a:spcBef>
            <a:spcAft>
              <a:spcPct val="35000"/>
            </a:spcAft>
            <a:buNone/>
          </a:pPr>
          <a:r>
            <a:rPr lang="en-US" sz="1100" kern="1200"/>
            <a:t>HUD Note #2 ($1,000,000)</a:t>
          </a:r>
        </a:p>
      </dsp:txBody>
      <dsp:txXfrm>
        <a:off x="3713591" y="1300887"/>
        <a:ext cx="1610430" cy="308818"/>
      </dsp:txXfrm>
    </dsp:sp>
    <dsp:sp modelId="{8194E5DE-2096-4810-999E-58FCFFA57C55}">
      <dsp:nvSpPr>
        <dsp:cNvPr id="0" name=""/>
        <dsp:cNvSpPr/>
      </dsp:nvSpPr>
      <dsp:spPr>
        <a:xfrm>
          <a:off x="2479685" y="3664586"/>
          <a:ext cx="1789367" cy="110358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130733" numCol="1" spcCol="1270" anchor="b" anchorCtr="0">
          <a:noAutofit/>
        </a:bodyPr>
        <a:lstStyle/>
        <a:p>
          <a:pPr marL="0" lvl="0" indent="0" algn="ctr" defTabSz="622300">
            <a:lnSpc>
              <a:spcPct val="90000"/>
            </a:lnSpc>
            <a:spcBef>
              <a:spcPct val="0"/>
            </a:spcBef>
            <a:spcAft>
              <a:spcPct val="35000"/>
            </a:spcAft>
            <a:buNone/>
          </a:pPr>
          <a:r>
            <a:rPr lang="en-US" sz="1400" kern="1200"/>
            <a:t>Loan Term: 15-year Interest: 3-month Treasury Bill Auction Rate + 55 Basis Points</a:t>
          </a:r>
        </a:p>
      </dsp:txBody>
      <dsp:txXfrm>
        <a:off x="2479685" y="3664586"/>
        <a:ext cx="1789367" cy="1103584"/>
      </dsp:txXfrm>
    </dsp:sp>
    <dsp:sp modelId="{65E38931-97D7-4CB6-9A3D-F611EED862DA}">
      <dsp:nvSpPr>
        <dsp:cNvPr id="0" name=""/>
        <dsp:cNvSpPr/>
      </dsp:nvSpPr>
      <dsp:spPr>
        <a:xfrm>
          <a:off x="2571226" y="3514938"/>
          <a:ext cx="1610430" cy="308818"/>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8890" rIns="35560" bIns="8890" numCol="1" spcCol="1270" anchor="ctr" anchorCtr="0">
          <a:noAutofit/>
        </a:bodyPr>
        <a:lstStyle/>
        <a:p>
          <a:pPr marL="0" lvl="0" indent="0" algn="r" defTabSz="622300">
            <a:lnSpc>
              <a:spcPct val="90000"/>
            </a:lnSpc>
            <a:spcBef>
              <a:spcPct val="0"/>
            </a:spcBef>
            <a:spcAft>
              <a:spcPct val="35000"/>
            </a:spcAft>
            <a:buNone/>
          </a:pPr>
          <a:r>
            <a:rPr lang="en-US" sz="1400" kern="1200"/>
            <a:t>Business Borrower 2</a:t>
          </a:r>
        </a:p>
      </dsp:txBody>
      <dsp:txXfrm>
        <a:off x="2571226" y="3514938"/>
        <a:ext cx="1610430" cy="308818"/>
      </dsp:txXfrm>
    </dsp:sp>
    <dsp:sp modelId="{B16011B0-0987-4E58-B03C-EDB5DB68335C}">
      <dsp:nvSpPr>
        <dsp:cNvPr id="0" name=""/>
        <dsp:cNvSpPr/>
      </dsp:nvSpPr>
      <dsp:spPr>
        <a:xfrm>
          <a:off x="6065575" y="1418464"/>
          <a:ext cx="1789367" cy="107807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130733" numCol="1" spcCol="1270" anchor="b" anchorCtr="0">
          <a:noAutofit/>
        </a:bodyPr>
        <a:lstStyle/>
        <a:p>
          <a:pPr marL="0" lvl="0" indent="0" algn="ctr" defTabSz="622300">
            <a:lnSpc>
              <a:spcPct val="90000"/>
            </a:lnSpc>
            <a:spcBef>
              <a:spcPct val="0"/>
            </a:spcBef>
            <a:spcAft>
              <a:spcPct val="35000"/>
            </a:spcAft>
            <a:buNone/>
          </a:pPr>
          <a:r>
            <a:rPr lang="en-US" sz="1400" kern="1200"/>
            <a:t>Loan Term: 12-year Interest: 3-month Treasury Bill Auction Rate + 35 Basis Points</a:t>
          </a:r>
        </a:p>
      </dsp:txBody>
      <dsp:txXfrm>
        <a:off x="6065575" y="1418464"/>
        <a:ext cx="1789367" cy="1078078"/>
      </dsp:txXfrm>
    </dsp:sp>
    <dsp:sp modelId="{8810DC5D-AEEB-4C69-A021-3D66BA6BC27A}">
      <dsp:nvSpPr>
        <dsp:cNvPr id="0" name=""/>
        <dsp:cNvSpPr/>
      </dsp:nvSpPr>
      <dsp:spPr>
        <a:xfrm>
          <a:off x="6167031" y="1280275"/>
          <a:ext cx="1610430" cy="308818"/>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6985" rIns="27940" bIns="6985" numCol="1" spcCol="1270" anchor="ctr" anchorCtr="0">
          <a:noAutofit/>
        </a:bodyPr>
        <a:lstStyle/>
        <a:p>
          <a:pPr marL="0" lvl="0" indent="0" algn="r" defTabSz="488950">
            <a:lnSpc>
              <a:spcPct val="90000"/>
            </a:lnSpc>
            <a:spcBef>
              <a:spcPct val="0"/>
            </a:spcBef>
            <a:spcAft>
              <a:spcPct val="35000"/>
            </a:spcAft>
            <a:buNone/>
          </a:pPr>
          <a:r>
            <a:rPr lang="en-US" sz="1100" kern="1200"/>
            <a:t>HUD Note #2 ($1,000,000)</a:t>
          </a:r>
        </a:p>
      </dsp:txBody>
      <dsp:txXfrm>
        <a:off x="6167031" y="1280275"/>
        <a:ext cx="1610430" cy="308818"/>
      </dsp:txXfrm>
    </dsp:sp>
    <dsp:sp modelId="{3040DBD1-4F42-4BC0-BCEA-297D9EB2D9AB}">
      <dsp:nvSpPr>
        <dsp:cNvPr id="0" name=""/>
        <dsp:cNvSpPr/>
      </dsp:nvSpPr>
      <dsp:spPr>
        <a:xfrm>
          <a:off x="4880335" y="3635413"/>
          <a:ext cx="1789367" cy="114712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130733" numCol="1" spcCol="1270" anchor="b" anchorCtr="0">
          <a:noAutofit/>
        </a:bodyPr>
        <a:lstStyle/>
        <a:p>
          <a:pPr marL="0" lvl="0" indent="0" algn="ctr" defTabSz="622300">
            <a:lnSpc>
              <a:spcPct val="90000"/>
            </a:lnSpc>
            <a:spcBef>
              <a:spcPct val="0"/>
            </a:spcBef>
            <a:spcAft>
              <a:spcPct val="35000"/>
            </a:spcAft>
            <a:buNone/>
          </a:pPr>
          <a:r>
            <a:rPr lang="en-US" sz="1400" kern="1200"/>
            <a:t>Loan Term: 12-year Interest: 3-month Treasury Bill Auction Rate + 45 Basis Points</a:t>
          </a:r>
        </a:p>
      </dsp:txBody>
      <dsp:txXfrm>
        <a:off x="4880335" y="3635413"/>
        <a:ext cx="1789367" cy="1147127"/>
      </dsp:txXfrm>
    </dsp:sp>
    <dsp:sp modelId="{289731A8-F2FB-49FC-9B15-A81B038E74E3}">
      <dsp:nvSpPr>
        <dsp:cNvPr id="0" name=""/>
        <dsp:cNvSpPr/>
      </dsp:nvSpPr>
      <dsp:spPr>
        <a:xfrm>
          <a:off x="4956995" y="3504387"/>
          <a:ext cx="1610430" cy="308818"/>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8890" rIns="35560" bIns="8890" numCol="1" spcCol="1270" anchor="ctr" anchorCtr="0">
          <a:noAutofit/>
        </a:bodyPr>
        <a:lstStyle/>
        <a:p>
          <a:pPr marL="0" lvl="0" indent="0" algn="r" defTabSz="622300">
            <a:lnSpc>
              <a:spcPct val="90000"/>
            </a:lnSpc>
            <a:spcBef>
              <a:spcPct val="0"/>
            </a:spcBef>
            <a:spcAft>
              <a:spcPct val="35000"/>
            </a:spcAft>
            <a:buNone/>
          </a:pPr>
          <a:r>
            <a:rPr lang="en-US" sz="1400" kern="1200"/>
            <a:t>Business Borrower 3</a:t>
          </a:r>
        </a:p>
      </dsp:txBody>
      <dsp:txXfrm>
        <a:off x="4956995" y="3504387"/>
        <a:ext cx="1610430" cy="308818"/>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37D73DB-F441-42D6-AF11-C094F6BA81C5}"/>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6" name="Date Placeholder 5">
            <a:extLst>
              <a:ext uri="{FF2B5EF4-FFF2-40B4-BE49-F238E27FC236}">
                <a16:creationId xmlns:a16="http://schemas.microsoft.com/office/drawing/2014/main" id="{81656C6F-4BE5-568F-9BE0-B3A642A7DC0A}"/>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B33BF4C2-85B0-4D7D-AF9D-7130E9EF9B3A}" type="datetimeFigureOut">
              <a:rPr lang="en-US" smtClean="0"/>
              <a:t>1/24/2023</a:t>
            </a:fld>
            <a:endParaRPr lang="en-US"/>
          </a:p>
        </p:txBody>
      </p:sp>
    </p:spTree>
    <p:extLst>
      <p:ext uri="{BB962C8B-B14F-4D97-AF65-F5344CB8AC3E}">
        <p14:creationId xmlns:p14="http://schemas.microsoft.com/office/powerpoint/2010/main" val="29403782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D800FA56-22D0-4021-AA94-43567B4596FC}" type="datetimeFigureOut">
              <a:rPr lang="en-US" smtClean="0"/>
              <a:t>1/24/2023</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B95C6460-F63D-4AF5-92F3-D66E73A5E789}" type="slidenum">
              <a:rPr lang="en-US" smtClean="0"/>
              <a:t>‹#›</a:t>
            </a:fld>
            <a:endParaRPr lang="en-US"/>
          </a:p>
        </p:txBody>
      </p:sp>
    </p:spTree>
    <p:extLst>
      <p:ext uri="{BB962C8B-B14F-4D97-AF65-F5344CB8AC3E}">
        <p14:creationId xmlns:p14="http://schemas.microsoft.com/office/powerpoint/2010/main" val="5529588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Seema</a:t>
            </a:r>
          </a:p>
        </p:txBody>
      </p:sp>
      <p:sp>
        <p:nvSpPr>
          <p:cNvPr id="4" name="Slide Number Placeholder 3"/>
          <p:cNvSpPr>
            <a:spLocks noGrp="1"/>
          </p:cNvSpPr>
          <p:nvPr>
            <p:ph type="sldNum" sz="quarter" idx="5"/>
          </p:nvPr>
        </p:nvSpPr>
        <p:spPr/>
        <p:txBody>
          <a:bodyPr/>
          <a:lstStyle/>
          <a:p>
            <a:fld id="{B95C6460-F63D-4AF5-92F3-D66E73A5E789}" type="slidenum">
              <a:rPr lang="en-US" smtClean="0"/>
              <a:t>1</a:t>
            </a:fld>
            <a:endParaRPr lang="en-US"/>
          </a:p>
        </p:txBody>
      </p:sp>
    </p:spTree>
    <p:extLst>
      <p:ext uri="{BB962C8B-B14F-4D97-AF65-F5344CB8AC3E}">
        <p14:creationId xmlns:p14="http://schemas.microsoft.com/office/powerpoint/2010/main" val="41801006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B95C6460-F63D-4AF5-92F3-D66E73A5E789}" type="slidenum">
              <a:rPr lang="en-US" smtClean="0"/>
              <a:t>10</a:t>
            </a:fld>
            <a:endParaRPr lang="en-US"/>
          </a:p>
        </p:txBody>
      </p:sp>
    </p:spTree>
    <p:extLst>
      <p:ext uri="{BB962C8B-B14F-4D97-AF65-F5344CB8AC3E}">
        <p14:creationId xmlns:p14="http://schemas.microsoft.com/office/powerpoint/2010/main" val="30466358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r>
              <a:rPr lang="en-US" b="1" dirty="0"/>
              <a:t>Key info: </a:t>
            </a:r>
          </a:p>
        </p:txBody>
      </p:sp>
      <p:sp>
        <p:nvSpPr>
          <p:cNvPr id="4" name="Slide Number Placeholder 3"/>
          <p:cNvSpPr>
            <a:spLocks noGrp="1"/>
          </p:cNvSpPr>
          <p:nvPr>
            <p:ph type="sldNum" sz="quarter" idx="5"/>
          </p:nvPr>
        </p:nvSpPr>
        <p:spPr/>
        <p:txBody>
          <a:bodyPr/>
          <a:lstStyle/>
          <a:p>
            <a:fld id="{B95C6460-F63D-4AF5-92F3-D66E73A5E789}" type="slidenum">
              <a:rPr lang="en-US" smtClean="0"/>
              <a:t>11</a:t>
            </a:fld>
            <a:endParaRPr lang="en-US"/>
          </a:p>
        </p:txBody>
      </p:sp>
    </p:spTree>
    <p:extLst>
      <p:ext uri="{BB962C8B-B14F-4D97-AF65-F5344CB8AC3E}">
        <p14:creationId xmlns:p14="http://schemas.microsoft.com/office/powerpoint/2010/main" val="38164745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r>
              <a:rPr lang="en-US" b="1" dirty="0"/>
              <a:t>Key Info: </a:t>
            </a:r>
          </a:p>
          <a:p>
            <a:r>
              <a:rPr lang="en-US" dirty="0"/>
              <a:t>Both have equal importance!</a:t>
            </a:r>
          </a:p>
        </p:txBody>
      </p:sp>
      <p:sp>
        <p:nvSpPr>
          <p:cNvPr id="4" name="Slide Number Placeholder 3"/>
          <p:cNvSpPr>
            <a:spLocks noGrp="1"/>
          </p:cNvSpPr>
          <p:nvPr>
            <p:ph type="sldNum" sz="quarter" idx="5"/>
          </p:nvPr>
        </p:nvSpPr>
        <p:spPr/>
        <p:txBody>
          <a:bodyPr/>
          <a:lstStyle/>
          <a:p>
            <a:fld id="{B95C6460-F63D-4AF5-92F3-D66E73A5E789}" type="slidenum">
              <a:rPr lang="en-US" smtClean="0"/>
              <a:t>12</a:t>
            </a:fld>
            <a:endParaRPr lang="en-US"/>
          </a:p>
        </p:txBody>
      </p:sp>
    </p:spTree>
    <p:extLst>
      <p:ext uri="{BB962C8B-B14F-4D97-AF65-F5344CB8AC3E}">
        <p14:creationId xmlns:p14="http://schemas.microsoft.com/office/powerpoint/2010/main" val="27359117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Key info: </a:t>
            </a:r>
            <a:r>
              <a:rPr lang="en-US" sz="1200" b="0" dirty="0">
                <a:effectLst/>
                <a:latin typeface="Calibri" panose="020F0502020204030204" pitchFamily="34" charset="0"/>
                <a:ea typeface="Calibri" panose="020F0502020204030204" pitchFamily="34" charset="0"/>
                <a:cs typeface="Times New Roman" panose="02020603050405020304" pitchFamily="18" charset="0"/>
              </a:rPr>
              <a:t>For 108 activities must cite 570.703 not 570.201 activities</a:t>
            </a:r>
          </a:p>
          <a:p>
            <a:pPr marL="0" marR="0">
              <a:lnSpc>
                <a:spcPct val="107000"/>
              </a:lnSpc>
              <a:spcBef>
                <a:spcPts val="0"/>
              </a:spcBef>
              <a:spcAft>
                <a:spcPts val="800"/>
              </a:spcAft>
            </a:pP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Eligible Activities Example:</a:t>
            </a:r>
          </a:p>
          <a:p>
            <a:pPr marL="228600" marR="0" indent="-228600">
              <a:lnSpc>
                <a:spcPct val="107000"/>
              </a:lnSpc>
              <a:spcBef>
                <a:spcPts val="0"/>
              </a:spcBef>
              <a:spcAft>
                <a:spcPts val="800"/>
              </a:spcAft>
              <a:buAutoNum type="alphaLcParenBoth"/>
            </a:pPr>
            <a:r>
              <a:rPr lang="en-US" sz="1200" dirty="0">
                <a:effectLst/>
                <a:latin typeface="Calibri" panose="020F0502020204030204" pitchFamily="34" charset="0"/>
                <a:ea typeface="Calibri" panose="020F0502020204030204" pitchFamily="34" charset="0"/>
                <a:cs typeface="Times New Roman" panose="02020603050405020304" pitchFamily="18" charset="0"/>
              </a:rPr>
              <a:t>Acquisition of improved or unimproved real property in fee or by long-term lease, including acquisition for economic development purposes. </a:t>
            </a:r>
          </a:p>
          <a:p>
            <a:pPr marL="228600" marR="0" indent="-228600">
              <a:lnSpc>
                <a:spcPct val="107000"/>
              </a:lnSpc>
              <a:spcBef>
                <a:spcPts val="0"/>
              </a:spcBef>
              <a:spcAft>
                <a:spcPts val="800"/>
              </a:spcAft>
              <a:buAutoNum type="alphaLcParenBoth"/>
            </a:pPr>
            <a:r>
              <a:rPr lang="en-US" sz="1200" dirty="0">
                <a:effectLst/>
                <a:latin typeface="Calibri" panose="020F0502020204030204" pitchFamily="34" charset="0"/>
                <a:ea typeface="Calibri" panose="020F0502020204030204" pitchFamily="34" charset="0"/>
                <a:cs typeface="Times New Roman" panose="02020603050405020304" pitchFamily="18" charset="0"/>
              </a:rPr>
              <a:t>Rehabilitation of real property owned or acquired by the public entity or its designated public agency. .</a:t>
            </a:r>
          </a:p>
          <a:p>
            <a:pPr marL="228600" marR="0" indent="-228600">
              <a:lnSpc>
                <a:spcPct val="107000"/>
              </a:lnSpc>
              <a:spcBef>
                <a:spcPts val="0"/>
              </a:spcBef>
              <a:spcAft>
                <a:spcPts val="800"/>
              </a:spcAft>
              <a:buAutoNum type="alphaLcParenBoth"/>
            </a:pPr>
            <a:r>
              <a:rPr lang="en-US" sz="1200" dirty="0">
                <a:effectLst/>
                <a:latin typeface="Calibri" panose="020F0502020204030204" pitchFamily="34" charset="0"/>
                <a:ea typeface="Calibri" panose="020F0502020204030204" pitchFamily="34" charset="0"/>
                <a:cs typeface="Times New Roman" panose="02020603050405020304" pitchFamily="18" charset="0"/>
              </a:rPr>
              <a:t>Payment of interest on obligations guaranteed under this subpart. </a:t>
            </a:r>
          </a:p>
          <a:p>
            <a:pPr marL="228600" marR="0" indent="-228600">
              <a:lnSpc>
                <a:spcPct val="107000"/>
              </a:lnSpc>
              <a:spcBef>
                <a:spcPts val="0"/>
              </a:spcBef>
              <a:spcAft>
                <a:spcPts val="800"/>
              </a:spcAft>
              <a:buAutoNum type="alphaLcParenBoth"/>
            </a:pPr>
            <a:r>
              <a:rPr lang="en-US" sz="1200" dirty="0">
                <a:effectLst/>
                <a:latin typeface="Calibri" panose="020F0502020204030204" pitchFamily="34" charset="0"/>
                <a:ea typeface="Calibri" panose="020F0502020204030204" pitchFamily="34" charset="0"/>
                <a:cs typeface="Times New Roman" panose="02020603050405020304" pitchFamily="18" charset="0"/>
              </a:rPr>
              <a:t>Relocation payments and other relocation assistance for individuals, families, businesses, nonprofit organizations, and farm operations who must relocate permanently or temporarily as a result of an activity financed with guaranteed loan funds, where the assistance is: (1) Required under the provisions of § 570.606(b) or (c); or (2) Determined by the public entity to be appropriate under the provisions of § 570.606(d). </a:t>
            </a:r>
          </a:p>
          <a:p>
            <a:pPr marL="228600" marR="0" indent="-228600">
              <a:lnSpc>
                <a:spcPct val="107000"/>
              </a:lnSpc>
              <a:spcBef>
                <a:spcPts val="0"/>
              </a:spcBef>
              <a:spcAft>
                <a:spcPts val="800"/>
              </a:spcAft>
              <a:buAutoNum type="alphaLcParenBoth"/>
            </a:pPr>
            <a:r>
              <a:rPr lang="en-US" sz="1200" dirty="0">
                <a:effectLst/>
                <a:latin typeface="Calibri" panose="020F0502020204030204" pitchFamily="34" charset="0"/>
                <a:ea typeface="Calibri" panose="020F0502020204030204" pitchFamily="34" charset="0"/>
                <a:cs typeface="Times New Roman" panose="02020603050405020304" pitchFamily="18" charset="0"/>
              </a:rPr>
              <a:t>Clearance, demolition, and removal, including movement of structures to other sites and remediation of properties with known or suspected environmental contamination, of buildings and improvements on real property acquired or rehabilitated pursuant to paragraphs (a) and (b) of this section. Remediation may include project-specific environmental assessment costs not otherwise eligible under § 570.205. </a:t>
            </a:r>
          </a:p>
          <a:p>
            <a:pPr marL="228600" marR="0" indent="-228600">
              <a:lnSpc>
                <a:spcPct val="107000"/>
              </a:lnSpc>
              <a:spcBef>
                <a:spcPts val="0"/>
              </a:spcBef>
              <a:spcAft>
                <a:spcPts val="800"/>
              </a:spcAft>
              <a:buAutoNum type="alphaLcParenBoth"/>
            </a:pPr>
            <a:r>
              <a:rPr lang="en-US" sz="1200" dirty="0">
                <a:effectLst/>
                <a:latin typeface="Calibri" panose="020F0502020204030204" pitchFamily="34" charset="0"/>
                <a:ea typeface="Calibri" panose="020F0502020204030204" pitchFamily="34" charset="0"/>
                <a:cs typeface="Times New Roman" panose="02020603050405020304" pitchFamily="18" charset="0"/>
              </a:rPr>
              <a:t>Site preparation, including construction, reconstruction, installation of public and other site improvements, utilities or facilities (other than buildings), or remediation of properties (remediation can include project-specific environmental assessment costs not otherwise eligible under § 570.205) with known or suspected environmental contamination, which is: (1) Related to the redevelopment or use of the real property acquired or rehabilitated pursuant to paragraphs (a) and (b) of this section, or (2) For an economic development purpose. </a:t>
            </a:r>
          </a:p>
          <a:p>
            <a:pPr marL="228600" marR="0" indent="-228600">
              <a:lnSpc>
                <a:spcPct val="107000"/>
              </a:lnSpc>
              <a:spcBef>
                <a:spcPts val="0"/>
              </a:spcBef>
              <a:spcAft>
                <a:spcPts val="800"/>
              </a:spcAft>
              <a:buAutoNum type="alphaLcParenBoth"/>
            </a:pPr>
            <a:r>
              <a:rPr lang="en-US" sz="1200" dirty="0">
                <a:effectLst/>
                <a:latin typeface="Calibri" panose="020F0502020204030204" pitchFamily="34" charset="0"/>
                <a:ea typeface="Calibri" panose="020F0502020204030204" pitchFamily="34" charset="0"/>
                <a:cs typeface="Times New Roman" panose="02020603050405020304" pitchFamily="18" charset="0"/>
              </a:rPr>
              <a:t>Payment of issuance, underwriting, servicing, trust administration and other costs associated with private sector financing of debt obligations under this subpart. </a:t>
            </a:r>
          </a:p>
          <a:p>
            <a:pPr marL="228600" marR="0" indent="-228600">
              <a:lnSpc>
                <a:spcPct val="107000"/>
              </a:lnSpc>
              <a:spcBef>
                <a:spcPts val="0"/>
              </a:spcBef>
              <a:spcAft>
                <a:spcPts val="800"/>
              </a:spcAft>
              <a:buAutoNum type="alphaLcParenBoth"/>
            </a:pPr>
            <a:r>
              <a:rPr lang="en-US" sz="1200" dirty="0">
                <a:effectLst/>
                <a:latin typeface="Calibri" panose="020F0502020204030204" pitchFamily="34" charset="0"/>
                <a:ea typeface="Calibri" panose="020F0502020204030204" pitchFamily="34" charset="0"/>
                <a:cs typeface="Times New Roman" panose="02020603050405020304" pitchFamily="18" charset="0"/>
              </a:rPr>
              <a:t>Housing rehabilitation eligible under § 570.202. </a:t>
            </a:r>
          </a:p>
          <a:p>
            <a:pPr marL="228600" marR="0" indent="-228600">
              <a:lnSpc>
                <a:spcPct val="107000"/>
              </a:lnSpc>
              <a:spcBef>
                <a:spcPts val="0"/>
              </a:spcBef>
              <a:spcAft>
                <a:spcPts val="800"/>
              </a:spcAft>
              <a:buAutoNum type="alphaLcParenBoth"/>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following economic development activities: (1) Activities eligible under § 570.203; and (2) Community economic development projects eligible under § 570.204. </a:t>
            </a:r>
          </a:p>
          <a:p>
            <a:pPr marL="228600" marR="0" indent="-228600">
              <a:lnSpc>
                <a:spcPct val="107000"/>
              </a:lnSpc>
              <a:spcBef>
                <a:spcPts val="0"/>
              </a:spcBef>
              <a:spcAft>
                <a:spcPts val="800"/>
              </a:spcAft>
              <a:buAutoNum type="alphaLcParenBoth"/>
            </a:pPr>
            <a:r>
              <a:rPr lang="en-US" sz="1200" dirty="0">
                <a:effectLst/>
                <a:latin typeface="Calibri" panose="020F0502020204030204" pitchFamily="34" charset="0"/>
                <a:ea typeface="Calibri" panose="020F0502020204030204" pitchFamily="34" charset="0"/>
                <a:cs typeface="Times New Roman" panose="02020603050405020304" pitchFamily="18" charset="0"/>
              </a:rPr>
              <a:t>Construction of housing by non-profit organizations for homeownership under section 17(d) of the United States Housing Act of 1937 (Housing Development Grants Program, 24 CFR part 850). </a:t>
            </a:r>
          </a:p>
          <a:p>
            <a:pPr marL="228600" marR="0" indent="-228600">
              <a:lnSpc>
                <a:spcPct val="107000"/>
              </a:lnSpc>
              <a:spcBef>
                <a:spcPts val="0"/>
              </a:spcBef>
              <a:spcAft>
                <a:spcPts val="800"/>
              </a:spcAft>
              <a:buAutoNum type="alphaLcParenBoth"/>
            </a:pPr>
            <a:r>
              <a:rPr lang="en-US" sz="1200" dirty="0">
                <a:effectLst/>
                <a:latin typeface="Calibri" panose="020F0502020204030204" pitchFamily="34" charset="0"/>
                <a:ea typeface="Calibri" panose="020F0502020204030204" pitchFamily="34" charset="0"/>
                <a:cs typeface="Times New Roman" panose="02020603050405020304" pitchFamily="18" charset="0"/>
              </a:rPr>
              <a:t>A debt service reserve to be used in accordance with requirements specified in the contract entered into pursuant to § 570.705(b)(1). </a:t>
            </a:r>
          </a:p>
          <a:p>
            <a:pPr marL="228600" marR="0" indent="-228600">
              <a:lnSpc>
                <a:spcPct val="107000"/>
              </a:lnSpc>
              <a:spcBef>
                <a:spcPts val="0"/>
              </a:spcBef>
              <a:spcAft>
                <a:spcPts val="800"/>
              </a:spcAft>
              <a:buAutoNum type="alphaLcParenBoth"/>
            </a:pPr>
            <a:r>
              <a:rPr lang="en-US" sz="1200" dirty="0">
                <a:effectLst/>
                <a:latin typeface="Calibri" panose="020F0502020204030204" pitchFamily="34" charset="0"/>
                <a:ea typeface="Calibri" panose="020F0502020204030204" pitchFamily="34" charset="0"/>
                <a:cs typeface="Times New Roman" panose="02020603050405020304" pitchFamily="18" charset="0"/>
              </a:rPr>
              <a:t>Acquisition, construction, reconstruction, rehabilitation or historic preservation, or installation of public facilities (except for buildings for the general conduct of government) to the extent eligible under § 570.201(c), including public streets, sidewalks, other site improvements and public utilities, and remediation of known or suspected environmental contamination in conjunction with these activities. Remediation may include project-specific environmental assessment costs not otherwise eligible under § 570.205. </a:t>
            </a:r>
          </a:p>
          <a:p>
            <a:pPr marL="228600" marR="0" indent="-228600">
              <a:lnSpc>
                <a:spcPct val="107000"/>
              </a:lnSpc>
              <a:spcBef>
                <a:spcPts val="0"/>
              </a:spcBef>
              <a:spcAft>
                <a:spcPts val="800"/>
              </a:spcAft>
              <a:buAutoNum type="alphaLcParenBoth"/>
            </a:pPr>
            <a:r>
              <a:rPr lang="en-US" sz="1200" dirty="0">
                <a:effectLst/>
                <a:latin typeface="Calibri" panose="020F0502020204030204" pitchFamily="34" charset="0"/>
                <a:ea typeface="Calibri" panose="020F0502020204030204" pitchFamily="34" charset="0"/>
                <a:cs typeface="Times New Roman" panose="02020603050405020304" pitchFamily="18" charset="0"/>
              </a:rPr>
              <a:t>In the case of applications by public entities which are, or which contain,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colonias</a:t>
            </a:r>
            <a:r>
              <a:rPr lang="en-US" sz="1200" dirty="0">
                <a:effectLst/>
                <a:latin typeface="Calibri" panose="020F0502020204030204" pitchFamily="34" charset="0"/>
                <a:ea typeface="Calibri" panose="020F0502020204030204" pitchFamily="34" charset="0"/>
                <a:cs typeface="Times New Roman" panose="02020603050405020304" pitchFamily="18" charset="0"/>
              </a:rPr>
              <a:t>” as defined in section 916 of the Cranston-Gonzalez National Affordable Housing Act (42 U.S.C. 5306 note), as amended by section 810 of the Housing and Community Development Act of 1992, acquisition, construction, reconstruction, rehabilitation or installation of public works and site or other improvements which serve the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colonia</a:t>
            </a:r>
            <a:r>
              <a:rPr lang="en-US" sz="1200" dirty="0">
                <a:effectLst/>
                <a:latin typeface="Calibri" panose="020F0502020204030204" pitchFamily="34" charset="0"/>
                <a:ea typeface="Calibri" panose="020F0502020204030204" pitchFamily="34" charset="0"/>
                <a:cs typeface="Times New Roman" panose="02020603050405020304" pitchFamily="18" charset="0"/>
              </a:rPr>
              <a:t>.</a:t>
            </a:r>
          </a:p>
          <a:p>
            <a:pPr marL="228600" marR="0" indent="-228600">
              <a:lnSpc>
                <a:spcPct val="107000"/>
              </a:lnSpc>
              <a:spcBef>
                <a:spcPts val="0"/>
              </a:spcBef>
              <a:spcAft>
                <a:spcPts val="800"/>
              </a:spcAft>
              <a:buAutoNum type="alphaLcParenBoth"/>
            </a:pPr>
            <a:r>
              <a:rPr lang="en-US" sz="1200" dirty="0">
                <a:effectLst/>
                <a:latin typeface="Calibri" panose="020F0502020204030204" pitchFamily="34" charset="0"/>
                <a:ea typeface="Calibri" panose="020F0502020204030204" pitchFamily="34" charset="0"/>
                <a:cs typeface="Times New Roman" panose="02020603050405020304" pitchFamily="18" charset="0"/>
              </a:rPr>
              <a:t> Payment of fees charged by HUD pursuant to § 570.712.	</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National Objective Example: </a:t>
            </a:r>
          </a:p>
          <a:p>
            <a:pPr marL="628650" marR="0" lvl="1" indent="-171450">
              <a:lnSpc>
                <a:spcPct val="107000"/>
              </a:lnSpc>
              <a:spcBef>
                <a:spcPts val="0"/>
              </a:spcBef>
              <a:spcAft>
                <a:spcPts val="800"/>
              </a:spcAft>
              <a:buFont typeface="Arial" panose="020B0604020202020204" pitchFamily="34" charset="0"/>
              <a:buChar char="•"/>
            </a:pPr>
            <a:r>
              <a:rPr lang="en-US" b="0" i="0" dirty="0">
                <a:solidFill>
                  <a:srgbClr val="FFFFFF"/>
                </a:solidFill>
                <a:effectLst/>
                <a:latin typeface="-apple-system"/>
              </a:rPr>
              <a:t>Benefit to low- and moderate- income (</a:t>
            </a:r>
            <a:r>
              <a:rPr lang="en-US" b="0" i="0" dirty="0" err="1">
                <a:solidFill>
                  <a:srgbClr val="FFFFFF"/>
                </a:solidFill>
                <a:effectLst/>
                <a:latin typeface="-apple-system"/>
              </a:rPr>
              <a:t>LMI</a:t>
            </a:r>
            <a:r>
              <a:rPr lang="en-US" b="0" i="0" dirty="0">
                <a:solidFill>
                  <a:srgbClr val="FFFFFF"/>
                </a:solidFill>
                <a:effectLst/>
                <a:latin typeface="-apple-system"/>
              </a:rPr>
              <a:t>) persons;</a:t>
            </a:r>
          </a:p>
          <a:p>
            <a:pPr marL="628650" marR="0" lvl="1" indent="-171450">
              <a:lnSpc>
                <a:spcPct val="107000"/>
              </a:lnSpc>
              <a:spcBef>
                <a:spcPts val="0"/>
              </a:spcBef>
              <a:spcAft>
                <a:spcPts val="800"/>
              </a:spcAft>
              <a:buFont typeface="Arial" panose="020B0604020202020204" pitchFamily="34" charset="0"/>
              <a:buChar char="•"/>
            </a:pPr>
            <a:r>
              <a:rPr lang="en-US" b="0" i="0" dirty="0">
                <a:solidFill>
                  <a:srgbClr val="FFFFFF"/>
                </a:solidFill>
                <a:effectLst/>
                <a:latin typeface="-apple-system"/>
              </a:rPr>
              <a:t>Aid in the prevention or elimination of slums or blight</a:t>
            </a:r>
          </a:p>
          <a:p>
            <a:pPr marL="628650" marR="0" lvl="1" indent="-171450">
              <a:lnSpc>
                <a:spcPct val="107000"/>
              </a:lnSpc>
              <a:spcBef>
                <a:spcPts val="0"/>
              </a:spcBef>
              <a:spcAft>
                <a:spcPts val="800"/>
              </a:spcAft>
              <a:buFont typeface="Arial" panose="020B0604020202020204" pitchFamily="34" charset="0"/>
              <a:buChar char="•"/>
            </a:pPr>
            <a:r>
              <a:rPr lang="en-US" b="0" i="0" dirty="0">
                <a:solidFill>
                  <a:srgbClr val="FFFFFF"/>
                </a:solidFill>
                <a:effectLst/>
                <a:latin typeface="-apple-system"/>
              </a:rPr>
              <a:t>Meet a need having a particular urgency (referred to as urgent need).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95C6460-F63D-4AF5-92F3-D66E73A5E789}" type="slidenum">
              <a:rPr lang="en-US" smtClean="0"/>
              <a:t>13</a:t>
            </a:fld>
            <a:endParaRPr lang="en-US"/>
          </a:p>
        </p:txBody>
      </p:sp>
    </p:spTree>
    <p:extLst>
      <p:ext uri="{BB962C8B-B14F-4D97-AF65-F5344CB8AC3E}">
        <p14:creationId xmlns:p14="http://schemas.microsoft.com/office/powerpoint/2010/main" val="3806951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Info: </a:t>
            </a:r>
          </a:p>
          <a:p>
            <a:r>
              <a:rPr lang="en-US" dirty="0"/>
              <a:t>Need primary and secondary sources of collateral</a:t>
            </a:r>
          </a:p>
          <a:p>
            <a:endParaRPr lang="en-US" dirty="0"/>
          </a:p>
          <a:p>
            <a:r>
              <a:rPr lang="en-US" dirty="0"/>
              <a:t>Main different ways of collateralizing loans.</a:t>
            </a:r>
          </a:p>
        </p:txBody>
      </p:sp>
      <p:sp>
        <p:nvSpPr>
          <p:cNvPr id="4" name="Slide Number Placeholder 3"/>
          <p:cNvSpPr>
            <a:spLocks noGrp="1"/>
          </p:cNvSpPr>
          <p:nvPr>
            <p:ph type="sldNum" sz="quarter" idx="5"/>
          </p:nvPr>
        </p:nvSpPr>
        <p:spPr/>
        <p:txBody>
          <a:bodyPr/>
          <a:lstStyle/>
          <a:p>
            <a:fld id="{B95C6460-F63D-4AF5-92F3-D66E73A5E789}" type="slidenum">
              <a:rPr lang="en-US" smtClean="0"/>
              <a:t>14</a:t>
            </a:fld>
            <a:endParaRPr lang="en-US"/>
          </a:p>
        </p:txBody>
      </p:sp>
    </p:spTree>
    <p:extLst>
      <p:ext uri="{BB962C8B-B14F-4D97-AF65-F5344CB8AC3E}">
        <p14:creationId xmlns:p14="http://schemas.microsoft.com/office/powerpoint/2010/main" val="4541328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info:</a:t>
            </a:r>
          </a:p>
        </p:txBody>
      </p:sp>
      <p:sp>
        <p:nvSpPr>
          <p:cNvPr id="4" name="Slide Number Placeholder 3"/>
          <p:cNvSpPr>
            <a:spLocks noGrp="1"/>
          </p:cNvSpPr>
          <p:nvPr>
            <p:ph type="sldNum" sz="quarter" idx="5"/>
          </p:nvPr>
        </p:nvSpPr>
        <p:spPr/>
        <p:txBody>
          <a:bodyPr/>
          <a:lstStyle/>
          <a:p>
            <a:fld id="{B95C6460-F63D-4AF5-92F3-D66E73A5E789}" type="slidenum">
              <a:rPr lang="en-US" smtClean="0"/>
              <a:t>15</a:t>
            </a:fld>
            <a:endParaRPr lang="en-US"/>
          </a:p>
        </p:txBody>
      </p:sp>
    </p:spTree>
    <p:extLst>
      <p:ext uri="{BB962C8B-B14F-4D97-AF65-F5344CB8AC3E}">
        <p14:creationId xmlns:p14="http://schemas.microsoft.com/office/powerpoint/2010/main" val="34363393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B95C6460-F63D-4AF5-92F3-D66E73A5E789}" type="slidenum">
              <a:rPr lang="en-US" smtClean="0"/>
              <a:t>16</a:t>
            </a:fld>
            <a:endParaRPr lang="en-US"/>
          </a:p>
        </p:txBody>
      </p:sp>
    </p:spTree>
    <p:extLst>
      <p:ext uri="{BB962C8B-B14F-4D97-AF65-F5344CB8AC3E}">
        <p14:creationId xmlns:p14="http://schemas.microsoft.com/office/powerpoint/2010/main" val="38492709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Rectangle 2"/>
          <p:cNvSpPr>
            <a:spLocks noChangeArrowheads="1"/>
          </p:cNvSpPr>
          <p:nvPr/>
        </p:nvSpPr>
        <p:spPr bwMode="auto">
          <a:xfrm>
            <a:off x="4239876" y="-1694"/>
            <a:ext cx="3251434" cy="488729"/>
          </a:xfrm>
          <a:prstGeom prst="rect">
            <a:avLst/>
          </a:prstGeom>
          <a:noFill/>
          <a:ln w="12700">
            <a:noFill/>
            <a:miter lim="800000"/>
            <a:headEnd/>
            <a:tailEnd/>
          </a:ln>
        </p:spPr>
        <p:txBody>
          <a:bodyPr wrap="none" lIns="90042" tIns="45022" rIns="90042" bIns="45022" anchor="ctr"/>
          <a:lstStyle/>
          <a:p>
            <a:pPr defTabSz="466392" fontAlgn="base">
              <a:spcBef>
                <a:spcPct val="0"/>
              </a:spcBef>
              <a:spcAft>
                <a:spcPct val="0"/>
              </a:spcAft>
              <a:defRPr/>
            </a:pPr>
            <a:endParaRPr lang="en-US" kern="0">
              <a:solidFill>
                <a:prstClr val="black"/>
              </a:solidFill>
              <a:latin typeface="Arial" pitchFamily="34" charset="0"/>
            </a:endParaRPr>
          </a:p>
        </p:txBody>
      </p:sp>
      <p:sp>
        <p:nvSpPr>
          <p:cNvPr id="521219" name="Rectangle 3"/>
          <p:cNvSpPr>
            <a:spLocks noChangeArrowheads="1"/>
          </p:cNvSpPr>
          <p:nvPr/>
        </p:nvSpPr>
        <p:spPr bwMode="auto">
          <a:xfrm>
            <a:off x="4239876" y="9282441"/>
            <a:ext cx="3251434" cy="492121"/>
          </a:xfrm>
          <a:prstGeom prst="rect">
            <a:avLst/>
          </a:prstGeom>
          <a:noFill/>
          <a:ln w="12700">
            <a:noFill/>
            <a:miter lim="800000"/>
            <a:headEnd/>
            <a:tailEnd/>
          </a:ln>
        </p:spPr>
        <p:txBody>
          <a:bodyPr lIns="19834" tIns="0" rIns="19834" bIns="0" anchor="b"/>
          <a:lstStyle/>
          <a:p>
            <a:pPr algn="r" defTabSz="991597" fontAlgn="base">
              <a:spcBef>
                <a:spcPct val="0"/>
              </a:spcBef>
              <a:spcAft>
                <a:spcPct val="0"/>
              </a:spcAft>
              <a:defRPr/>
            </a:pPr>
            <a:r>
              <a:rPr lang="en-US" sz="900" i="1" kern="0">
                <a:solidFill>
                  <a:prstClr val="black"/>
                </a:solidFill>
                <a:latin typeface="Times New Roman" pitchFamily="18" charset="0"/>
              </a:rPr>
              <a:t>144</a:t>
            </a:r>
          </a:p>
        </p:txBody>
      </p:sp>
      <p:sp>
        <p:nvSpPr>
          <p:cNvPr id="521220" name="Rectangle 4"/>
          <p:cNvSpPr>
            <a:spLocks noChangeArrowheads="1"/>
          </p:cNvSpPr>
          <p:nvPr/>
        </p:nvSpPr>
        <p:spPr bwMode="auto">
          <a:xfrm>
            <a:off x="-1731" y="9282441"/>
            <a:ext cx="3246234" cy="492121"/>
          </a:xfrm>
          <a:prstGeom prst="rect">
            <a:avLst/>
          </a:prstGeom>
          <a:noFill/>
          <a:ln w="12700">
            <a:noFill/>
            <a:miter lim="800000"/>
            <a:headEnd/>
            <a:tailEnd/>
          </a:ln>
        </p:spPr>
        <p:txBody>
          <a:bodyPr wrap="none" lIns="90042" tIns="45022" rIns="90042" bIns="45022" anchor="ctr"/>
          <a:lstStyle/>
          <a:p>
            <a:pPr defTabSz="466392" fontAlgn="base">
              <a:spcBef>
                <a:spcPct val="0"/>
              </a:spcBef>
              <a:spcAft>
                <a:spcPct val="0"/>
              </a:spcAft>
              <a:defRPr/>
            </a:pPr>
            <a:endParaRPr lang="en-US" kern="0">
              <a:solidFill>
                <a:prstClr val="black"/>
              </a:solidFill>
              <a:latin typeface="Arial" pitchFamily="34" charset="0"/>
            </a:endParaRPr>
          </a:p>
        </p:txBody>
      </p:sp>
      <p:sp>
        <p:nvSpPr>
          <p:cNvPr id="521221" name="Rectangle 5"/>
          <p:cNvSpPr>
            <a:spLocks noChangeArrowheads="1"/>
          </p:cNvSpPr>
          <p:nvPr/>
        </p:nvSpPr>
        <p:spPr bwMode="auto">
          <a:xfrm>
            <a:off x="-1731" y="-1694"/>
            <a:ext cx="3246234" cy="488729"/>
          </a:xfrm>
          <a:prstGeom prst="rect">
            <a:avLst/>
          </a:prstGeom>
          <a:noFill/>
          <a:ln w="12700">
            <a:noFill/>
            <a:miter lim="800000"/>
            <a:headEnd/>
            <a:tailEnd/>
          </a:ln>
        </p:spPr>
        <p:txBody>
          <a:bodyPr wrap="none" lIns="90042" tIns="45022" rIns="90042" bIns="45022" anchor="ctr"/>
          <a:lstStyle/>
          <a:p>
            <a:pPr defTabSz="466392" fontAlgn="base">
              <a:spcBef>
                <a:spcPct val="0"/>
              </a:spcBef>
              <a:spcAft>
                <a:spcPct val="0"/>
              </a:spcAft>
              <a:defRPr/>
            </a:pPr>
            <a:endParaRPr lang="en-US" kern="0">
              <a:solidFill>
                <a:prstClr val="black"/>
              </a:solidFill>
              <a:latin typeface="Arial" pitchFamily="34" charset="0"/>
            </a:endParaRPr>
          </a:p>
        </p:txBody>
      </p:sp>
      <p:sp>
        <p:nvSpPr>
          <p:cNvPr id="521222" name="Rectangle 6"/>
          <p:cNvSpPr>
            <a:spLocks noGrp="1" noChangeArrowheads="1"/>
          </p:cNvSpPr>
          <p:nvPr>
            <p:ph type="body" idx="1"/>
          </p:nvPr>
        </p:nvSpPr>
        <p:spPr bwMode="auto">
          <a:xfrm>
            <a:off x="993643" y="4639526"/>
            <a:ext cx="5498826" cy="4483398"/>
          </a:xfrm>
          <a:noFill/>
          <a:ln>
            <a:miter lim="800000"/>
            <a:headEnd/>
            <a:tailEnd/>
          </a:ln>
        </p:spPr>
        <p:txBody>
          <a:bodyPr wrap="square" lIns="99173" tIns="51241" rIns="99173" bIns="51241" numCol="1" anchor="t" anchorCtr="0" compatLnSpc="1">
            <a:prstTxWarp prst="textNoShape">
              <a:avLst/>
            </a:prstTxWarp>
          </a:bodyPr>
          <a:lstStyle/>
          <a:p>
            <a:pPr defTabSz="980028"/>
            <a:r>
              <a:rPr lang="en-US"/>
              <a:t>Paul</a:t>
            </a:r>
          </a:p>
        </p:txBody>
      </p:sp>
      <p:sp>
        <p:nvSpPr>
          <p:cNvPr id="521223" name="Rectangle 7"/>
          <p:cNvSpPr>
            <a:spLocks noGrp="1" noRot="1" noChangeAspect="1" noChangeArrowheads="1" noTextEdit="1"/>
          </p:cNvSpPr>
          <p:nvPr>
            <p:ph type="sldImg"/>
          </p:nvPr>
        </p:nvSpPr>
        <p:spPr bwMode="auto">
          <a:xfrm>
            <a:off x="504825" y="741363"/>
            <a:ext cx="6491288" cy="3652837"/>
          </a:xfrm>
          <a:noFill/>
          <a:ln cap="flat">
            <a:solidFill>
              <a:srgbClr val="000000"/>
            </a:solidFill>
            <a:miter lim="800000"/>
            <a:headEnd/>
            <a:tailEnd/>
          </a:ln>
        </p:spPr>
      </p:sp>
    </p:spTree>
    <p:extLst>
      <p:ext uri="{BB962C8B-B14F-4D97-AF65-F5344CB8AC3E}">
        <p14:creationId xmlns:p14="http://schemas.microsoft.com/office/powerpoint/2010/main" val="33210219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t>Seema</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defTabSz="933237">
              <a:defRPr/>
            </a:pPr>
            <a:fld id="{0415CC7E-CDD1-458A-8A47-EC18644F779C}" type="slidenum">
              <a:rPr lang="en-US" sz="1800" kern="0">
                <a:solidFill>
                  <a:prstClr val="black"/>
                </a:solidFill>
                <a:latin typeface="Calibri"/>
              </a:rPr>
              <a:pPr defTabSz="933237">
                <a:defRPr/>
              </a:pPr>
              <a:t>18</a:t>
            </a:fld>
            <a:endParaRPr lang="en-US" sz="1800" kern="0">
              <a:solidFill>
                <a:prstClr val="black"/>
              </a:solidFill>
              <a:latin typeface="Calibri"/>
            </a:endParaRPr>
          </a:p>
        </p:txBody>
      </p:sp>
    </p:spTree>
    <p:extLst>
      <p:ext uri="{BB962C8B-B14F-4D97-AF65-F5344CB8AC3E}">
        <p14:creationId xmlns:p14="http://schemas.microsoft.com/office/powerpoint/2010/main" val="15978690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pPr marL="457200" lvl="0" indent="-457200">
              <a:buFont typeface="Arial" panose="020B0604020202020204" pitchFamily="34" charset="0"/>
              <a:buChar char="•"/>
            </a:pPr>
            <a:r>
              <a:rPr lang="en-US" sz="1800" dirty="0">
                <a:solidFill>
                  <a:schemeClr val="bg1"/>
                </a:solidFill>
                <a:latin typeface="Gill Sans MT" panose="020B0502020104020203" pitchFamily="34" charset="0"/>
              </a:rPr>
              <a:t>Section 108 loan funds allow local governments to </a:t>
            </a:r>
            <a:r>
              <a:rPr lang="en-US" sz="1800" b="1" dirty="0">
                <a:solidFill>
                  <a:schemeClr val="bg1"/>
                </a:solidFill>
                <a:latin typeface="Gill Sans MT" panose="020B0502020104020203" pitchFamily="34" charset="0"/>
              </a:rPr>
              <a:t>fund multiple projects</a:t>
            </a:r>
            <a:r>
              <a:rPr lang="en-US" sz="1800" dirty="0">
                <a:solidFill>
                  <a:schemeClr val="bg1"/>
                </a:solidFill>
                <a:latin typeface="Gill Sans MT" panose="020B0502020104020203" pitchFamily="34" charset="0"/>
              </a:rPr>
              <a:t> under a single loan guarantee commitment (and avoid having to submit separate applications). </a:t>
            </a:r>
          </a:p>
          <a:p>
            <a:pPr marL="457200" lvl="0" indent="-457200">
              <a:buFont typeface="Arial" panose="020B0604020202020204" pitchFamily="34" charset="0"/>
              <a:buChar char="•"/>
            </a:pPr>
            <a:r>
              <a:rPr lang="en-US" sz="1800" dirty="0">
                <a:solidFill>
                  <a:schemeClr val="bg1"/>
                </a:solidFill>
                <a:latin typeface="Gill Sans MT" panose="020B0502020104020203" pitchFamily="34" charset="0"/>
              </a:rPr>
              <a:t>This use of Section 108 is ideal for </a:t>
            </a:r>
            <a:r>
              <a:rPr lang="en-US" sz="1800" dirty="0">
                <a:solidFill>
                  <a:schemeClr val="bg1"/>
                </a:solidFill>
                <a:latin typeface="Gill Sans MT" panose="020B0502020104020203" pitchFamily="34" charset="0"/>
                <a:ea typeface="+mn-lt"/>
                <a:cs typeface="+mn-lt"/>
              </a:rPr>
              <a:t>local governments</a:t>
            </a:r>
            <a:r>
              <a:rPr lang="en-US" sz="1800" dirty="0">
                <a:solidFill>
                  <a:schemeClr val="bg1"/>
                </a:solidFill>
                <a:latin typeface="Gill Sans MT" panose="020B0502020104020203" pitchFamily="34" charset="0"/>
              </a:rPr>
              <a:t> who are wanting </a:t>
            </a:r>
            <a:r>
              <a:rPr lang="en-US" sz="1800" b="1" dirty="0">
                <a:solidFill>
                  <a:schemeClr val="bg1"/>
                </a:solidFill>
                <a:latin typeface="Gill Sans MT" panose="020B0502020104020203" pitchFamily="34" charset="0"/>
              </a:rPr>
              <a:t>to target investment </a:t>
            </a:r>
            <a:r>
              <a:rPr lang="en-US" sz="1800" dirty="0">
                <a:solidFill>
                  <a:schemeClr val="bg1"/>
                </a:solidFill>
                <a:latin typeface="Gill Sans MT" panose="020B0502020104020203" pitchFamily="34" charset="0"/>
              </a:rPr>
              <a:t>into a particular geographic area, or that have </a:t>
            </a:r>
            <a:r>
              <a:rPr lang="en-US" sz="1800" b="1" dirty="0">
                <a:solidFill>
                  <a:schemeClr val="bg1"/>
                </a:solidFill>
                <a:latin typeface="Gill Sans MT" panose="020B0502020104020203" pitchFamily="34" charset="0"/>
              </a:rPr>
              <a:t>a pipeline of projects </a:t>
            </a:r>
            <a:r>
              <a:rPr lang="en-US" sz="1800" dirty="0">
                <a:solidFill>
                  <a:schemeClr val="bg1"/>
                </a:solidFill>
                <a:latin typeface="Gill Sans MT" panose="020B0502020104020203" pitchFamily="34" charset="0"/>
              </a:rPr>
              <a:t>that need financing. </a:t>
            </a:r>
          </a:p>
          <a:p>
            <a:pPr marL="457200" lvl="0" indent="-457200">
              <a:buFont typeface="Arial" panose="020B0604020202020204" pitchFamily="34" charset="0"/>
              <a:buChar char="•"/>
            </a:pPr>
            <a:r>
              <a:rPr lang="en-US" sz="1800" dirty="0">
                <a:solidFill>
                  <a:schemeClr val="bg1"/>
                </a:solidFill>
                <a:latin typeface="Gill Sans MT" panose="020B0502020104020203" pitchFamily="34" charset="0"/>
              </a:rPr>
              <a:t>An advantage of a loan fund is that it </a:t>
            </a:r>
            <a:r>
              <a:rPr lang="en-US" sz="1800" b="1" dirty="0">
                <a:solidFill>
                  <a:schemeClr val="bg1"/>
                </a:solidFill>
                <a:latin typeface="Gill Sans MT" panose="020B0502020104020203" pitchFamily="34" charset="0"/>
              </a:rPr>
              <a:t>provides flexibility </a:t>
            </a:r>
            <a:r>
              <a:rPr lang="en-US" sz="1800" dirty="0">
                <a:solidFill>
                  <a:schemeClr val="bg1"/>
                </a:solidFill>
                <a:latin typeface="Gill Sans MT" panose="020B0502020104020203" pitchFamily="34" charset="0"/>
              </a:rPr>
              <a:t>in a </a:t>
            </a:r>
            <a:r>
              <a:rPr lang="en-US" sz="1800" dirty="0">
                <a:solidFill>
                  <a:schemeClr val="bg1"/>
                </a:solidFill>
                <a:latin typeface="Gill Sans MT" panose="020B0502020104020203" pitchFamily="34" charset="0"/>
                <a:ea typeface="+mn-lt"/>
                <a:cs typeface="+mn-lt"/>
              </a:rPr>
              <a:t>local government’s</a:t>
            </a:r>
            <a:r>
              <a:rPr lang="en-US" sz="1800" dirty="0">
                <a:solidFill>
                  <a:schemeClr val="bg1"/>
                </a:solidFill>
                <a:latin typeface="Gill Sans MT" panose="020B0502020104020203" pitchFamily="34" charset="0"/>
              </a:rPr>
              <a:t> loan portfolio i.e., ability to finance small and large loans with a combination of more and less risk.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cs typeface="Calibri"/>
              </a:rPr>
              <a:t>Section 108 Loan funds are similar to a line of credit, giving the borrower the ability to draw down funds over time as the needed for individual projects.</a:t>
            </a:r>
          </a:p>
          <a:p>
            <a:endParaRPr lang="en-US" sz="1800" dirty="0">
              <a:cs typeface="Calibri"/>
            </a:endParaRPr>
          </a:p>
          <a:p>
            <a:r>
              <a:rPr lang="en-US" sz="1800" dirty="0">
                <a:cs typeface="Calibri"/>
              </a:rPr>
              <a:t>Loan funds are ideal for borrowers that have several projects in the pipeline or if they are looking to target resources in a specific geographic area. </a:t>
            </a:r>
          </a:p>
          <a:p>
            <a:endParaRPr lang="en-US" sz="1800" dirty="0">
              <a:cs typeface="Calibri"/>
            </a:endParaRPr>
          </a:p>
          <a:p>
            <a:r>
              <a:rPr lang="en-US" sz="1800" dirty="0">
                <a:cs typeface="Calibri"/>
              </a:rPr>
              <a:t>Loan funds allow borrowers to diversify their loan portfolio by funding multiple projects of varying risk. Borrowers can fund multiple projects with low risk that can support loan fund projects with more risk.   </a:t>
            </a:r>
          </a:p>
          <a:p>
            <a:endParaRPr lang="en-US" sz="1800" dirty="0">
              <a:cs typeface="Calibri"/>
            </a:endParaRPr>
          </a:p>
        </p:txBody>
      </p:sp>
      <p:sp>
        <p:nvSpPr>
          <p:cNvPr id="4" name="Slide Number Placeholder 3"/>
          <p:cNvSpPr>
            <a:spLocks noGrp="1"/>
          </p:cNvSpPr>
          <p:nvPr>
            <p:ph type="sldNum" sz="quarter" idx="10"/>
          </p:nvPr>
        </p:nvSpPr>
        <p:spPr/>
        <p:txBody>
          <a:bodyPr/>
          <a:lstStyle/>
          <a:p>
            <a:pPr defTabSz="933237">
              <a:defRPr/>
            </a:pPr>
            <a:fld id="{0415CC7E-CDD1-458A-8A47-EC18644F779C}" type="slidenum">
              <a:rPr lang="en-US" sz="1800" kern="0">
                <a:solidFill>
                  <a:prstClr val="black"/>
                </a:solidFill>
                <a:latin typeface="Calibri"/>
              </a:rPr>
              <a:pPr defTabSz="933237">
                <a:defRPr/>
              </a:pPr>
              <a:t>19</a:t>
            </a:fld>
            <a:endParaRPr lang="en-US" sz="1800" kern="0">
              <a:solidFill>
                <a:prstClr val="black"/>
              </a:solidFill>
              <a:latin typeface="Calibri"/>
            </a:endParaRPr>
          </a:p>
        </p:txBody>
      </p:sp>
    </p:spTree>
    <p:extLst>
      <p:ext uri="{BB962C8B-B14F-4D97-AF65-F5344CB8AC3E}">
        <p14:creationId xmlns:p14="http://schemas.microsoft.com/office/powerpoint/2010/main" val="3921631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B95C6460-F63D-4AF5-92F3-D66E73A5E789}" type="slidenum">
              <a:rPr lang="en-US" smtClean="0"/>
              <a:t>2</a:t>
            </a:fld>
            <a:endParaRPr lang="en-US"/>
          </a:p>
        </p:txBody>
      </p:sp>
    </p:spTree>
    <p:extLst>
      <p:ext uri="{BB962C8B-B14F-4D97-AF65-F5344CB8AC3E}">
        <p14:creationId xmlns:p14="http://schemas.microsoft.com/office/powerpoint/2010/main" val="38962037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a:t>Borrower includes its Designated Public Agency or Subrecipient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5CC7E-CDD1-458A-8A47-EC18644F779C}" type="slidenum">
              <a:rPr kumimoji="0" lang="en-US" sz="1800" b="0" i="0" u="none" strike="noStrike" kern="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87243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endParaRPr lang="en-US" sz="1800" dirty="0"/>
          </a:p>
          <a:p>
            <a:endParaRPr lang="en-US" sz="1800" dirty="0"/>
          </a:p>
          <a:p>
            <a:r>
              <a:rPr lang="en-US" sz="1800" dirty="0"/>
              <a:t>HUD Section 108 Program policy is that business loan rates and terms at least match the rates and terms of the loan between HUD and the local government borrower. </a:t>
            </a:r>
          </a:p>
          <a:p>
            <a:endParaRPr lang="en-US" sz="1800" dirty="0"/>
          </a:p>
          <a:p>
            <a:r>
              <a:rPr lang="en-US" sz="1800" dirty="0"/>
              <a:t>Local government borrowers may charge an additional amount of interest, and/or a loan fee to business borrowers to help local governments cover its costs of operating a business loan program.</a:t>
            </a:r>
          </a:p>
          <a:p>
            <a:endParaRPr lang="en-US" sz="1800" dirty="0"/>
          </a:p>
          <a:p>
            <a:r>
              <a:rPr lang="en-US" sz="1800" dirty="0"/>
              <a:t>Section 108 loan term can be up to 20 years. Loan term may be less than 20 years but cannot exceed 20 years. </a:t>
            </a:r>
          </a:p>
          <a:p>
            <a:endParaRPr lang="en-US" sz="1800" dirty="0"/>
          </a:p>
          <a:p>
            <a:r>
              <a:rPr lang="en-US" sz="1800" dirty="0"/>
              <a:t>There are two types of financing offered by the Section 108 program, interim and permanent. Permanent rates are offered about once every 3 years while interim financing is offered on a rolling basis. Interim rates are based off the 3-month London Interbank Offering rate plus a 20 basis point spread. For more information on Section 108 rates and fees, contact the HUD Section 108 office. </a:t>
            </a:r>
          </a:p>
          <a:p>
            <a:endParaRPr lang="en-US" sz="1800" dirty="0"/>
          </a:p>
          <a:p>
            <a:r>
              <a:rPr lang="en-US" sz="1800" dirty="0"/>
              <a:t>In limited circumstances, local government borrowers may find it pertinent to provide Section 108 guaranteed loan funds as a grant to a local business. This is allowed under the program regulations.  </a:t>
            </a:r>
          </a:p>
        </p:txBody>
      </p:sp>
      <p:sp>
        <p:nvSpPr>
          <p:cNvPr id="4" name="Slide Number Placeholder 3"/>
          <p:cNvSpPr>
            <a:spLocks noGrp="1"/>
          </p:cNvSpPr>
          <p:nvPr>
            <p:ph type="sldNum" sz="quarter" idx="10"/>
          </p:nvPr>
        </p:nvSpPr>
        <p:spPr/>
        <p:txBody>
          <a:bodyPr/>
          <a:lstStyle/>
          <a:p>
            <a:pPr defTabSz="933237">
              <a:defRPr/>
            </a:pPr>
            <a:fld id="{0415CC7E-CDD1-458A-8A47-EC18644F779C}" type="slidenum">
              <a:rPr lang="en-US" sz="1800" kern="0">
                <a:solidFill>
                  <a:prstClr val="black"/>
                </a:solidFill>
                <a:latin typeface="Calibri"/>
              </a:rPr>
              <a:pPr defTabSz="933237">
                <a:defRPr/>
              </a:pPr>
              <a:t>21</a:t>
            </a:fld>
            <a:endParaRPr lang="en-US" sz="1800" kern="0">
              <a:solidFill>
                <a:prstClr val="black"/>
              </a:solidFill>
              <a:latin typeface="Calibri"/>
            </a:endParaRPr>
          </a:p>
        </p:txBody>
      </p:sp>
    </p:spTree>
    <p:extLst>
      <p:ext uri="{BB962C8B-B14F-4D97-AF65-F5344CB8AC3E}">
        <p14:creationId xmlns:p14="http://schemas.microsoft.com/office/powerpoint/2010/main" val="23393065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r>
              <a:rPr lang="en-US" sz="1800" dirty="0"/>
              <a:t>Paul This is an example of how local government borrowers can structure individual business loans. </a:t>
            </a:r>
          </a:p>
          <a:p>
            <a:pPr marL="685800" marR="0" lvl="1" indent="-228600" algn="l" defTabSz="914400" rtl="0" eaLnBrk="1" fontAlgn="auto" latinLnBrk="0" hangingPunct="1">
              <a:lnSpc>
                <a:spcPct val="110000"/>
              </a:lnSpc>
              <a:spcBef>
                <a:spcPts val="60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Calibri"/>
                <a:ea typeface="+mn-ea"/>
                <a:cs typeface="Calibri"/>
              </a:rPr>
              <a:t>: 3-month Treasury Bill Auction Rate + 35 bps =</a:t>
            </a:r>
            <a:endParaRPr lang="en-US" sz="1800" dirty="0"/>
          </a:p>
          <a:p>
            <a:r>
              <a:rPr lang="en-US" sz="1800" dirty="0"/>
              <a:t>As you can see each business loan’s rates and terms at least match the rates and terms between the local government borrower and HUD. </a:t>
            </a:r>
          </a:p>
          <a:p>
            <a:endParaRPr lang="en-US" sz="1800" dirty="0"/>
          </a:p>
          <a:p>
            <a:r>
              <a:rPr lang="en-US" sz="1800" dirty="0"/>
              <a:t>The local government borrower has chosen to charge a spread for the 1</a:t>
            </a:r>
            <a:r>
              <a:rPr lang="en-US" sz="1800" baseline="30000" dirty="0"/>
              <a:t>st</a:t>
            </a:r>
            <a:r>
              <a:rPr lang="en-US" sz="1800" dirty="0"/>
              <a:t> and 3</a:t>
            </a:r>
            <a:r>
              <a:rPr lang="en-US" sz="1800" baseline="30000" dirty="0"/>
              <a:t>rd</a:t>
            </a:r>
            <a:r>
              <a:rPr lang="en-US" sz="1800" dirty="0"/>
              <a:t> business loan as well as have a shorter loan term for the first business loan.  </a:t>
            </a:r>
          </a:p>
          <a:p>
            <a:endParaRPr lang="en-US" sz="1800" dirty="0"/>
          </a:p>
        </p:txBody>
      </p:sp>
      <p:sp>
        <p:nvSpPr>
          <p:cNvPr id="4" name="Slide Number Placeholder 3"/>
          <p:cNvSpPr>
            <a:spLocks noGrp="1"/>
          </p:cNvSpPr>
          <p:nvPr>
            <p:ph type="sldNum" sz="quarter" idx="10"/>
          </p:nvPr>
        </p:nvSpPr>
        <p:spPr/>
        <p:txBody>
          <a:bodyPr/>
          <a:lstStyle/>
          <a:p>
            <a:pPr defTabSz="933237">
              <a:defRPr/>
            </a:pPr>
            <a:fld id="{0415CC7E-CDD1-458A-8A47-EC18644F779C}" type="slidenum">
              <a:rPr lang="en-US" sz="1800" kern="0">
                <a:solidFill>
                  <a:prstClr val="black"/>
                </a:solidFill>
                <a:latin typeface="Calibri"/>
              </a:rPr>
              <a:pPr defTabSz="933237">
                <a:defRPr/>
              </a:pPr>
              <a:t>22</a:t>
            </a:fld>
            <a:endParaRPr lang="en-US" sz="1800" kern="0">
              <a:solidFill>
                <a:prstClr val="black"/>
              </a:solidFill>
              <a:latin typeface="Calibri"/>
            </a:endParaRPr>
          </a:p>
        </p:txBody>
      </p:sp>
    </p:spTree>
    <p:extLst>
      <p:ext uri="{BB962C8B-B14F-4D97-AF65-F5344CB8AC3E}">
        <p14:creationId xmlns:p14="http://schemas.microsoft.com/office/powerpoint/2010/main" val="8191162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Rectangle 2"/>
          <p:cNvSpPr>
            <a:spLocks noChangeArrowheads="1"/>
          </p:cNvSpPr>
          <p:nvPr/>
        </p:nvSpPr>
        <p:spPr bwMode="auto">
          <a:xfrm>
            <a:off x="4239876" y="-1694"/>
            <a:ext cx="3251434" cy="488729"/>
          </a:xfrm>
          <a:prstGeom prst="rect">
            <a:avLst/>
          </a:prstGeom>
          <a:noFill/>
          <a:ln w="12700">
            <a:noFill/>
            <a:miter lim="800000"/>
            <a:headEnd/>
            <a:tailEnd/>
          </a:ln>
        </p:spPr>
        <p:txBody>
          <a:bodyPr wrap="none" lIns="90042" tIns="45022" rIns="90042" bIns="45022" anchor="ctr"/>
          <a:lstStyle/>
          <a:p>
            <a:pPr defTabSz="466392" fontAlgn="base">
              <a:spcBef>
                <a:spcPct val="0"/>
              </a:spcBef>
              <a:spcAft>
                <a:spcPct val="0"/>
              </a:spcAft>
              <a:defRPr/>
            </a:pPr>
            <a:endParaRPr lang="en-US" kern="0">
              <a:solidFill>
                <a:prstClr val="black"/>
              </a:solidFill>
              <a:latin typeface="Arial" pitchFamily="34" charset="0"/>
            </a:endParaRPr>
          </a:p>
        </p:txBody>
      </p:sp>
      <p:sp>
        <p:nvSpPr>
          <p:cNvPr id="521219" name="Rectangle 3"/>
          <p:cNvSpPr>
            <a:spLocks noChangeArrowheads="1"/>
          </p:cNvSpPr>
          <p:nvPr/>
        </p:nvSpPr>
        <p:spPr bwMode="auto">
          <a:xfrm>
            <a:off x="4239876" y="9282441"/>
            <a:ext cx="3251434" cy="492121"/>
          </a:xfrm>
          <a:prstGeom prst="rect">
            <a:avLst/>
          </a:prstGeom>
          <a:noFill/>
          <a:ln w="12700">
            <a:noFill/>
            <a:miter lim="800000"/>
            <a:headEnd/>
            <a:tailEnd/>
          </a:ln>
        </p:spPr>
        <p:txBody>
          <a:bodyPr lIns="19834" tIns="0" rIns="19834" bIns="0" anchor="b"/>
          <a:lstStyle/>
          <a:p>
            <a:pPr algn="r" defTabSz="991597" fontAlgn="base">
              <a:spcBef>
                <a:spcPct val="0"/>
              </a:spcBef>
              <a:spcAft>
                <a:spcPct val="0"/>
              </a:spcAft>
              <a:defRPr/>
            </a:pPr>
            <a:r>
              <a:rPr lang="en-US" sz="900" i="1" kern="0">
                <a:solidFill>
                  <a:prstClr val="black"/>
                </a:solidFill>
                <a:latin typeface="Times New Roman" pitchFamily="18" charset="0"/>
              </a:rPr>
              <a:t>144</a:t>
            </a:r>
          </a:p>
        </p:txBody>
      </p:sp>
      <p:sp>
        <p:nvSpPr>
          <p:cNvPr id="521220" name="Rectangle 4"/>
          <p:cNvSpPr>
            <a:spLocks noChangeArrowheads="1"/>
          </p:cNvSpPr>
          <p:nvPr/>
        </p:nvSpPr>
        <p:spPr bwMode="auto">
          <a:xfrm>
            <a:off x="-1731" y="9282441"/>
            <a:ext cx="3246234" cy="492121"/>
          </a:xfrm>
          <a:prstGeom prst="rect">
            <a:avLst/>
          </a:prstGeom>
          <a:noFill/>
          <a:ln w="12700">
            <a:noFill/>
            <a:miter lim="800000"/>
            <a:headEnd/>
            <a:tailEnd/>
          </a:ln>
        </p:spPr>
        <p:txBody>
          <a:bodyPr wrap="none" lIns="90042" tIns="45022" rIns="90042" bIns="45022" anchor="ctr"/>
          <a:lstStyle/>
          <a:p>
            <a:pPr defTabSz="466392" fontAlgn="base">
              <a:spcBef>
                <a:spcPct val="0"/>
              </a:spcBef>
              <a:spcAft>
                <a:spcPct val="0"/>
              </a:spcAft>
              <a:defRPr/>
            </a:pPr>
            <a:endParaRPr lang="en-US" kern="0">
              <a:solidFill>
                <a:prstClr val="black"/>
              </a:solidFill>
              <a:latin typeface="Arial" pitchFamily="34" charset="0"/>
            </a:endParaRPr>
          </a:p>
        </p:txBody>
      </p:sp>
      <p:sp>
        <p:nvSpPr>
          <p:cNvPr id="521221" name="Rectangle 5"/>
          <p:cNvSpPr>
            <a:spLocks noChangeArrowheads="1"/>
          </p:cNvSpPr>
          <p:nvPr/>
        </p:nvSpPr>
        <p:spPr bwMode="auto">
          <a:xfrm>
            <a:off x="-1731" y="-1694"/>
            <a:ext cx="3246234" cy="488729"/>
          </a:xfrm>
          <a:prstGeom prst="rect">
            <a:avLst/>
          </a:prstGeom>
          <a:noFill/>
          <a:ln w="12700">
            <a:noFill/>
            <a:miter lim="800000"/>
            <a:headEnd/>
            <a:tailEnd/>
          </a:ln>
        </p:spPr>
        <p:txBody>
          <a:bodyPr wrap="none" lIns="90042" tIns="45022" rIns="90042" bIns="45022" anchor="ctr"/>
          <a:lstStyle/>
          <a:p>
            <a:pPr defTabSz="466392" fontAlgn="base">
              <a:spcBef>
                <a:spcPct val="0"/>
              </a:spcBef>
              <a:spcAft>
                <a:spcPct val="0"/>
              </a:spcAft>
              <a:defRPr/>
            </a:pPr>
            <a:endParaRPr lang="en-US" kern="0">
              <a:solidFill>
                <a:prstClr val="black"/>
              </a:solidFill>
              <a:latin typeface="Arial" pitchFamily="34" charset="0"/>
            </a:endParaRPr>
          </a:p>
        </p:txBody>
      </p:sp>
      <p:sp>
        <p:nvSpPr>
          <p:cNvPr id="521222" name="Rectangle 6"/>
          <p:cNvSpPr>
            <a:spLocks noGrp="1" noChangeArrowheads="1"/>
          </p:cNvSpPr>
          <p:nvPr>
            <p:ph type="body" idx="1"/>
          </p:nvPr>
        </p:nvSpPr>
        <p:spPr bwMode="auto">
          <a:xfrm>
            <a:off x="993643" y="4639526"/>
            <a:ext cx="5498826" cy="4483398"/>
          </a:xfrm>
          <a:noFill/>
          <a:ln>
            <a:miter lim="800000"/>
            <a:headEnd/>
            <a:tailEnd/>
          </a:ln>
        </p:spPr>
        <p:txBody>
          <a:bodyPr wrap="square" lIns="99173" tIns="51241" rIns="99173" bIns="51241" numCol="1" anchor="t" anchorCtr="0" compatLnSpc="1">
            <a:prstTxWarp prst="textNoShape">
              <a:avLst/>
            </a:prstTxWarp>
          </a:bodyPr>
          <a:lstStyle/>
          <a:p>
            <a:pPr defTabSz="980028"/>
            <a:r>
              <a:rPr lang="en-US"/>
              <a:t>Jorge</a:t>
            </a:r>
          </a:p>
        </p:txBody>
      </p:sp>
      <p:sp>
        <p:nvSpPr>
          <p:cNvPr id="521223" name="Rectangle 7"/>
          <p:cNvSpPr>
            <a:spLocks noGrp="1" noRot="1" noChangeAspect="1" noChangeArrowheads="1" noTextEdit="1"/>
          </p:cNvSpPr>
          <p:nvPr>
            <p:ph type="sldImg"/>
          </p:nvPr>
        </p:nvSpPr>
        <p:spPr bwMode="auto">
          <a:xfrm>
            <a:off x="504825" y="741363"/>
            <a:ext cx="6491288" cy="3652837"/>
          </a:xfrm>
          <a:noFill/>
          <a:ln cap="flat">
            <a:solidFill>
              <a:srgbClr val="000000"/>
            </a:solidFill>
            <a:miter lim="800000"/>
            <a:headEnd/>
            <a:tailEnd/>
          </a:ln>
        </p:spPr>
      </p:sp>
    </p:spTree>
    <p:extLst>
      <p:ext uri="{BB962C8B-B14F-4D97-AF65-F5344CB8AC3E}">
        <p14:creationId xmlns:p14="http://schemas.microsoft.com/office/powerpoint/2010/main" val="10978159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real estate investment trust (“REIT”) is a company that owns, operates or finances income-producing real estate.</a:t>
            </a:r>
          </a:p>
          <a:p>
            <a:endParaRPr lang="en-US" dirty="0"/>
          </a:p>
          <a:p>
            <a:pPr marL="171450" indent="-171450">
              <a:buFont typeface="Arial" panose="020B0604020202020204" pitchFamily="34" charset="0"/>
              <a:buChar char="•"/>
            </a:pPr>
            <a:r>
              <a:rPr lang="en-US" sz="1200" dirty="0"/>
              <a:t>Opportunities to gain access to the mixed-use asset class through REITs and other traded vehicles are more limited. </a:t>
            </a:r>
          </a:p>
          <a:p>
            <a:pPr marL="171450" indent="-171450">
              <a:buFont typeface="Arial" panose="020B0604020202020204" pitchFamily="34" charset="0"/>
              <a:buChar char="•"/>
            </a:pPr>
            <a:r>
              <a:rPr lang="en-US" sz="1200" dirty="0"/>
              <a:t>While some publicly owned developer/owner/operators do mixed-use, most continue to be single-use focused, which Wall Street still prefers</a:t>
            </a:r>
          </a:p>
          <a:p>
            <a:pPr marL="171450" indent="-171450">
              <a:buFont typeface="Arial" panose="020B0604020202020204" pitchFamily="34" charset="0"/>
              <a:buChar char="•"/>
            </a:pPr>
            <a:r>
              <a:rPr lang="en-US" sz="1200" dirty="0"/>
              <a:t>Historically, there was a lack of a secondary market for mixed use properties because Fannie Mae/Freddie Mac/other HUD programs set limits on % of square footage/income that could come from non-housing uses in secured properties</a:t>
            </a:r>
          </a:p>
          <a:p>
            <a:pPr marL="171450" indent="-171450">
              <a:buFont typeface="Arial" panose="020B0604020202020204" pitchFamily="34" charset="0"/>
              <a:buChar char="•"/>
            </a:pPr>
            <a:r>
              <a:rPr lang="en-US" sz="1200" dirty="0"/>
              <a:t>Some institutional capital is still not compatible with the complexity of mixed-use development/repositioning of underperforming mixed-use properties</a:t>
            </a:r>
          </a:p>
          <a:p>
            <a:endParaRPr lang="en-US" dirty="0"/>
          </a:p>
        </p:txBody>
      </p:sp>
      <p:sp>
        <p:nvSpPr>
          <p:cNvPr id="4" name="Slide Number Placeholder 3"/>
          <p:cNvSpPr>
            <a:spLocks noGrp="1"/>
          </p:cNvSpPr>
          <p:nvPr>
            <p:ph type="sldNum" sz="quarter" idx="5"/>
          </p:nvPr>
        </p:nvSpPr>
        <p:spPr/>
        <p:txBody>
          <a:bodyPr/>
          <a:lstStyle/>
          <a:p>
            <a:fld id="{DD1FA57A-7C9B-43AE-9376-143518606381}" type="slidenum">
              <a:rPr lang="en-US" smtClean="0"/>
              <a:t>24</a:t>
            </a:fld>
            <a:endParaRPr lang="en-US"/>
          </a:p>
        </p:txBody>
      </p:sp>
    </p:spTree>
    <p:extLst>
      <p:ext uri="{BB962C8B-B14F-4D97-AF65-F5344CB8AC3E}">
        <p14:creationId xmlns:p14="http://schemas.microsoft.com/office/powerpoint/2010/main" val="23823644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E36EFC6-462D-488B-AF6C-1811ED8C898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Times New Roman" panose="02020603050405020304" pitchFamily="18" charset="0"/>
              </a:rPr>
              <a:t>Mixed-use projects involve at least two discrete activities within one of two physical configurations: a single structure or an area-based development.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Times New Roman" panose="02020603050405020304" pitchFamily="18" charset="0"/>
              </a:rPr>
              <a:t>Single-structure projects consist of multiple uses within a single structure.  For example, one building may contain space dedicated to housing and other space to commercial or retail uses.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Times New Roman" panose="02020603050405020304" pitchFamily="18" charset="0"/>
              </a:rPr>
              <a:t>Area-based projects are typically composed of a mix of residential, retail and/or commercial buildings in close proximity to one another (and are related to one another, e.g., they have the same owner or developer, are on the same parcel, etc.).  </a:t>
            </a:r>
          </a:p>
          <a:p>
            <a:endParaRPr lang="en-US"/>
          </a:p>
        </p:txBody>
      </p:sp>
    </p:spTree>
    <p:extLst>
      <p:ext uri="{BB962C8B-B14F-4D97-AF65-F5344CB8AC3E}">
        <p14:creationId xmlns:p14="http://schemas.microsoft.com/office/powerpoint/2010/main" val="902801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F5438D85-6F3D-4EEA-962F-FC0D402A1DF8}"/>
              </a:ext>
            </a:extLst>
          </p:cNvPr>
          <p:cNvSpPr>
            <a:spLocks noGrp="1"/>
          </p:cNvSpPr>
          <p:nvPr>
            <p:ph type="body" idx="1"/>
          </p:nvPr>
        </p:nvSpPr>
        <p:spPr/>
        <p:txBody>
          <a:bodyPr/>
          <a:lstStyle/>
          <a:p>
            <a:pPr marL="457200" lvl="1" indent="0">
              <a:buNone/>
              <a:defRPr/>
            </a:pPr>
            <a:r>
              <a:rPr lang="en-US" dirty="0">
                <a:solidFill>
                  <a:sysClr val="window" lastClr="FFFFFF"/>
                </a:solidFill>
                <a:latin typeface="Gill Sans MT" panose="020B0502020104020203" pitchFamily="34" charset="0"/>
              </a:rPr>
              <a:t>Section 108 is often used to finance portions of mixed-use developments </a:t>
            </a:r>
          </a:p>
          <a:p>
            <a:pPr marL="1085850" lvl="2" indent="-171450">
              <a:buFont typeface="Arial" panose="020B0604020202020204" pitchFamily="34" charset="0"/>
              <a:buChar char="•"/>
              <a:defRPr/>
            </a:pPr>
            <a:r>
              <a:rPr lang="en-US" dirty="0">
                <a:solidFill>
                  <a:sysClr val="window" lastClr="FFFFFF"/>
                </a:solidFill>
                <a:latin typeface="Gill Sans MT" panose="020B0502020104020203" pitchFamily="34" charset="0"/>
              </a:rPr>
              <a:t>For adaptive reuse of existing buildings, fewer limitations on uses of Section 108 funds</a:t>
            </a:r>
          </a:p>
          <a:p>
            <a:pPr marL="1085850" lvl="2" indent="-171450">
              <a:buFont typeface="Arial" panose="020B0604020202020204" pitchFamily="34" charset="0"/>
              <a:buChar char="•"/>
              <a:defRPr/>
            </a:pPr>
            <a:r>
              <a:rPr lang="en-US" dirty="0">
                <a:solidFill>
                  <a:sysClr val="window" lastClr="FFFFFF"/>
                </a:solidFill>
                <a:latin typeface="Gill Sans MT" panose="020B0502020104020203" pitchFamily="34" charset="0"/>
              </a:rPr>
              <a:t>For new construction that involves housing, more restrictions </a:t>
            </a:r>
            <a:r>
              <a:rPr lang="en-US" dirty="0">
                <a:solidFill>
                  <a:sysClr val="window" lastClr="FFFFFF"/>
                </a:solidFill>
                <a:latin typeface="Gill Sans MT" panose="020B0502020104020203" pitchFamily="34" charset="0"/>
                <a:sym typeface="Wingdings" panose="05000000000000000000" pitchFamily="2" charset="2"/>
              </a:rPr>
              <a:t> solution: consult us early on in the process</a:t>
            </a:r>
          </a:p>
          <a:p>
            <a:pPr marL="1085850" lvl="2" indent="-171450">
              <a:buFont typeface="Arial" panose="020B0604020202020204" pitchFamily="34" charset="0"/>
              <a:buChar char="•"/>
              <a:defRPr/>
            </a:pPr>
            <a:r>
              <a:rPr lang="en-US" dirty="0">
                <a:solidFill>
                  <a:sysClr val="window" lastClr="FFFFFF"/>
                </a:solidFill>
                <a:latin typeface="Gill Sans MT" panose="020B0502020104020203" pitchFamily="34" charset="0"/>
                <a:sym typeface="Wingdings" panose="05000000000000000000" pitchFamily="2" charset="2"/>
              </a:rPr>
              <a:t>Generally, Section 108 helps to fill a ‘gap’ in budget, so it’s about matching it to eligible </a:t>
            </a:r>
            <a:r>
              <a:rPr lang="en-US" dirty="0">
                <a:solidFill>
                  <a:sysClr val="window" lastClr="FFFFFF"/>
                </a:solidFill>
                <a:sym typeface="Wingdings" panose="05000000000000000000" pitchFamily="2" charset="2"/>
              </a:rPr>
              <a:t>uses</a:t>
            </a:r>
            <a:endParaRPr lang="en-US" dirty="0">
              <a:solidFill>
                <a:sysClr val="window" lastClr="FFFFFF"/>
              </a:solidFill>
            </a:endParaRPr>
          </a:p>
          <a:p>
            <a:endParaRPr lang="en-US" dirty="0"/>
          </a:p>
        </p:txBody>
      </p:sp>
    </p:spTree>
    <p:extLst>
      <p:ext uri="{BB962C8B-B14F-4D97-AF65-F5344CB8AC3E}">
        <p14:creationId xmlns:p14="http://schemas.microsoft.com/office/powerpoint/2010/main" val="19268270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There has been an increase in Section 108 loan applications seeking funding to carry out projects with mixed-use components. </a:t>
            </a:r>
          </a:p>
          <a:p>
            <a:endParaRPr lang="en-US" sz="18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 The issues raised in connection with these applications have demonstrated the need for guidance in determining the permissible uses of Section 108 funds for mixed-use projects.  </a:t>
            </a:r>
          </a:p>
          <a:p>
            <a:endParaRPr lang="en-US" sz="18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As this guidance will explain, grantees must apply the same </a:t>
            </a:r>
            <a:r>
              <a:rPr lang="en-US" sz="1800" b="1" dirty="0">
                <a:effectLst/>
                <a:latin typeface="Times New Roman" panose="02020603050405020304" pitchFamily="18" charset="0"/>
                <a:ea typeface="Times New Roman" panose="02020603050405020304" pitchFamily="18" charset="0"/>
              </a:rPr>
              <a:t>analytical framework  </a:t>
            </a:r>
            <a:r>
              <a:rPr lang="en-US" sz="1800" dirty="0">
                <a:effectLst/>
                <a:latin typeface="Times New Roman" panose="02020603050405020304" pitchFamily="18" charset="0"/>
                <a:ea typeface="Times New Roman" panose="02020603050405020304" pitchFamily="18" charset="0"/>
              </a:rPr>
              <a:t>they would use in determining the eligibility of any CDBG-funded activity in deciding whether CDBG funds may be used to finance any portion of a mixed-use project</a:t>
            </a:r>
          </a:p>
          <a:p>
            <a:endParaRPr lang="en-US" sz="1800" dirty="0">
              <a:effectLst/>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D1FA57A-7C9B-43AE-9376-143518606381}" type="slidenum">
              <a:rPr lang="en-US" smtClean="0"/>
              <a:t>27</a:t>
            </a:fld>
            <a:endParaRPr lang="en-US"/>
          </a:p>
        </p:txBody>
      </p:sp>
    </p:spTree>
    <p:extLst>
      <p:ext uri="{BB962C8B-B14F-4D97-AF65-F5344CB8AC3E}">
        <p14:creationId xmlns:p14="http://schemas.microsoft.com/office/powerpoint/2010/main" val="3073194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1D04EAC-5D0E-4015-8BB7-0A15DBCFC369}"/>
              </a:ext>
            </a:extLst>
          </p:cNvPr>
          <p:cNvSpPr>
            <a:spLocks noGrp="1"/>
          </p:cNvSpPr>
          <p:nvPr>
            <p:ph type="body" idx="1"/>
          </p:nvPr>
        </p:nvSpPr>
        <p:spPr/>
        <p:txBody>
          <a:bodyPr/>
          <a:lstStyle/>
          <a:p>
            <a:pPr>
              <a:defRPr/>
            </a:pPr>
            <a:r>
              <a:rPr lang="en-US" sz="1200" dirty="0">
                <a:solidFill>
                  <a:sysClr val="window" lastClr="FFFFFF"/>
                </a:solidFill>
              </a:rPr>
              <a:t>Let take a look at some of the requirements that needs to be present before we can assist a mixed-used project.</a:t>
            </a:r>
          </a:p>
          <a:p>
            <a:pPr>
              <a:defRPr/>
            </a:pPr>
            <a:endParaRPr lang="en-US" sz="1200" dirty="0">
              <a:solidFill>
                <a:sysClr val="window" lastClr="FFFFFF"/>
              </a:solidFill>
            </a:endParaRPr>
          </a:p>
          <a:p>
            <a:pPr>
              <a:defRPr/>
            </a:pPr>
            <a:r>
              <a:rPr lang="en-US" sz="1200" dirty="0">
                <a:solidFill>
                  <a:sysClr val="window" lastClr="FFFFFF"/>
                </a:solidFill>
              </a:rPr>
              <a:t>The component activity(</a:t>
            </a:r>
            <a:r>
              <a:rPr lang="en-US" sz="1200" dirty="0" err="1">
                <a:solidFill>
                  <a:sysClr val="window" lastClr="FFFFFF"/>
                </a:solidFill>
              </a:rPr>
              <a:t>ies</a:t>
            </a:r>
            <a:r>
              <a:rPr lang="en-US" sz="1200" dirty="0">
                <a:solidFill>
                  <a:sysClr val="window" lastClr="FFFFFF"/>
                </a:solidFill>
              </a:rPr>
              <a:t>) must be eligible, specifically authorized as an eligible use of CDBG funds (pursuant to 24 CFR 570.201-570.204 or § 570.482 and Section 105(a) of the HCDA) or Section 108 Loan Guarantee financing (pursuant to 24 CFR 570.703);</a:t>
            </a:r>
          </a:p>
          <a:p>
            <a:pPr>
              <a:defRPr/>
            </a:pPr>
            <a:r>
              <a:rPr lang="en-US" sz="1200" dirty="0">
                <a:solidFill>
                  <a:sysClr val="window" lastClr="FFFFFF"/>
                </a:solidFill>
              </a:rPr>
              <a:t> (2) the activity must meet the national objectives criteria at § 570.208 or § 570.483; </a:t>
            </a:r>
          </a:p>
          <a:p>
            <a:pPr>
              <a:defRPr/>
            </a:pPr>
            <a:r>
              <a:rPr lang="en-US" sz="1200" dirty="0">
                <a:solidFill>
                  <a:sysClr val="window" lastClr="FFFFFF"/>
                </a:solidFill>
              </a:rPr>
              <a:t>(3) the activity must comply with any other federal requirements, such as public benefit standards (see § 570.209(b) or § 570.482(f)); and </a:t>
            </a:r>
          </a:p>
          <a:p>
            <a:pPr>
              <a:defRPr/>
            </a:pPr>
            <a:r>
              <a:rPr lang="en-US" sz="2800" dirty="0">
                <a:solidFill>
                  <a:srgbClr val="FFFF00"/>
                </a:solidFill>
              </a:rPr>
              <a:t>(4)</a:t>
            </a:r>
            <a:r>
              <a:rPr lang="en-US" sz="2800" dirty="0">
                <a:solidFill>
                  <a:sysClr val="window" lastClr="FFFFFF"/>
                </a:solidFill>
              </a:rPr>
              <a:t>the costs paid with CDBG/Section 108 funds must comply with the applicable cost principles.</a:t>
            </a:r>
          </a:p>
          <a:p>
            <a:pPr>
              <a:defRPr/>
            </a:pPr>
            <a:r>
              <a:rPr lang="en-US" sz="2400" dirty="0">
                <a:solidFill>
                  <a:sysClr val="window" lastClr="FFFFFF"/>
                </a:solidFill>
              </a:rPr>
              <a:t>For cost allocation, use General Accepted Accounting Principles (GAAP), most often involves cost allocation related to square footage of different uses’</a:t>
            </a:r>
          </a:p>
          <a:p>
            <a:pPr>
              <a:defRPr/>
            </a:pPr>
            <a:endParaRPr lang="en-US" sz="2400" dirty="0">
              <a:solidFill>
                <a:sysClr val="window" lastClr="FFFFFF"/>
              </a:solidFill>
            </a:endParaRPr>
          </a:p>
          <a:p>
            <a:pPr>
              <a:defRPr/>
            </a:pPr>
            <a:r>
              <a:rPr lang="en-US" sz="2400" dirty="0">
                <a:solidFill>
                  <a:sysClr val="window" lastClr="FFFFFF"/>
                </a:solidFill>
              </a:rPr>
              <a:t>Don’t forget that portion of common areas costs can be assigned to specific uses</a:t>
            </a:r>
          </a:p>
          <a:p>
            <a:endParaRPr lang="en-US" dirty="0"/>
          </a:p>
        </p:txBody>
      </p:sp>
    </p:spTree>
    <p:extLst>
      <p:ext uri="{BB962C8B-B14F-4D97-AF65-F5344CB8AC3E}">
        <p14:creationId xmlns:p14="http://schemas.microsoft.com/office/powerpoint/2010/main" val="36804992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1D04EAC-5D0E-4015-8BB7-0A15DBCFC369}"/>
              </a:ext>
            </a:extLst>
          </p:cNvPr>
          <p:cNvSpPr>
            <a:spLocks noGrp="1"/>
          </p:cNvSpPr>
          <p:nvPr>
            <p:ph type="body" idx="1"/>
          </p:nvPr>
        </p:nvSpPr>
        <p:spPr/>
        <p:txBody>
          <a:bodyPr/>
          <a:lstStyle/>
          <a:p>
            <a:r>
              <a:rPr lang="en-US"/>
              <a:t>Break the mixed-use project into discrete activities</a:t>
            </a:r>
          </a:p>
          <a:p>
            <a:endParaRPr lang="en-US"/>
          </a:p>
          <a:p>
            <a:r>
              <a:rPr lang="en-US"/>
              <a:t>Determine if each proposed activity falls within eligible category.</a:t>
            </a:r>
          </a:p>
          <a:p>
            <a:endParaRPr lang="en-US"/>
          </a:p>
          <a:p>
            <a:r>
              <a:rPr lang="en-US"/>
              <a:t>The borrower must accurately distinguish activities in a mixed-use project because each activity must be evaluated separately in order to determine its eligibility for receiving funds.</a:t>
            </a:r>
          </a:p>
          <a:p>
            <a:endParaRPr lang="en-US"/>
          </a:p>
          <a:p>
            <a:r>
              <a:rPr lang="en-US"/>
              <a:t>Example:   A Borrower providing assistance to a for-profit developer to finance the rehabilitation of a building that will contain both commercial and residential housing uses must divide the project into two component activity categories: special economic development (§ 570.703(i) pursuant to 570.203(b) and housing rehabilitation ((§ 570.703(h) pursuant to § 570.202.)</a:t>
            </a:r>
          </a:p>
          <a:p>
            <a:endParaRPr lang="en-US"/>
          </a:p>
        </p:txBody>
      </p:sp>
    </p:spTree>
    <p:extLst>
      <p:ext uri="{BB962C8B-B14F-4D97-AF65-F5344CB8AC3E}">
        <p14:creationId xmlns:p14="http://schemas.microsoft.com/office/powerpoint/2010/main" val="1309902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B95C6460-F63D-4AF5-92F3-D66E73A5E789}" type="slidenum">
              <a:rPr lang="en-US" smtClean="0"/>
              <a:t>3</a:t>
            </a:fld>
            <a:endParaRPr lang="en-US"/>
          </a:p>
        </p:txBody>
      </p:sp>
    </p:spTree>
    <p:extLst>
      <p:ext uri="{BB962C8B-B14F-4D97-AF65-F5344CB8AC3E}">
        <p14:creationId xmlns:p14="http://schemas.microsoft.com/office/powerpoint/2010/main" val="17421197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1D04EAC-5D0E-4015-8BB7-0A15DBCFC369}"/>
              </a:ext>
            </a:extLst>
          </p:cNvPr>
          <p:cNvSpPr>
            <a:spLocks noGrp="1"/>
          </p:cNvSpPr>
          <p:nvPr>
            <p:ph type="body" idx="1"/>
          </p:nvPr>
        </p:nvSpPr>
        <p:spPr/>
        <p:txBody>
          <a:bodyPr/>
          <a:lstStyle/>
          <a:p>
            <a:r>
              <a:rPr lang="en-US"/>
              <a:t>Break the mixed-use project into discrete activities</a:t>
            </a:r>
          </a:p>
          <a:p>
            <a:endParaRPr lang="en-US"/>
          </a:p>
          <a:p>
            <a:r>
              <a:rPr lang="en-US"/>
              <a:t>Determine if each proposed activity falls within eligible category.</a:t>
            </a:r>
          </a:p>
          <a:p>
            <a:endParaRPr lang="en-US"/>
          </a:p>
          <a:p>
            <a:r>
              <a:rPr lang="en-US"/>
              <a:t>The borrower must accurately distinguish activities in a mixed-use project because each activity must be evaluated separately in order to determine its eligibility for receiving funds.</a:t>
            </a:r>
          </a:p>
          <a:p>
            <a:endParaRPr lang="en-US"/>
          </a:p>
          <a:p>
            <a:r>
              <a:rPr lang="en-US"/>
              <a:t>Example:   A Borrower providing assistance to a for-profit developer to finance the rehabilitation of a building that will contain both commercial and residential housing uses must divide the project into two component activity categories: special economic development (§ 570.703(i) pursuant to 570.203(b) and housing rehabilitation ((§ 570.703(h) pursuant to § 570.202.)</a:t>
            </a:r>
          </a:p>
          <a:p>
            <a:endParaRPr lang="en-US"/>
          </a:p>
        </p:txBody>
      </p:sp>
    </p:spTree>
    <p:extLst>
      <p:ext uri="{BB962C8B-B14F-4D97-AF65-F5344CB8AC3E}">
        <p14:creationId xmlns:p14="http://schemas.microsoft.com/office/powerpoint/2010/main" val="3327277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1D04EAC-5D0E-4015-8BB7-0A15DBCFC369}"/>
              </a:ext>
            </a:extLst>
          </p:cNvPr>
          <p:cNvSpPr>
            <a:spLocks noGrp="1"/>
          </p:cNvSpPr>
          <p:nvPr>
            <p:ph type="body" idx="1"/>
          </p:nvPr>
        </p:nvSpPr>
        <p:spPr/>
        <p:txBody>
          <a:bodyPr/>
          <a:lstStyle/>
          <a:p>
            <a:r>
              <a:rPr lang="en-US" dirty="0"/>
              <a:t>The second step in evaluating eligibility for CDBG funding is to determine that each component activity identified in Step 1 meets the criteria for a national objective at 24 CFR 570.208 or § 570.483. </a:t>
            </a:r>
          </a:p>
          <a:p>
            <a:endParaRPr lang="en-US" dirty="0"/>
          </a:p>
          <a:p>
            <a:r>
              <a:rPr lang="en-US" dirty="0"/>
              <a:t> Each component activity must (i) benefit low- or moderate-income persons; (ii) aid in the prevention or elimination of slums or blight; or (iii) meet community development needs having a particular urgency. </a:t>
            </a:r>
          </a:p>
          <a:p>
            <a:endParaRPr lang="en-US" dirty="0"/>
          </a:p>
          <a:p>
            <a:r>
              <a:rPr lang="en-US" dirty="0"/>
              <a:t>Note that, except as authorized by regulation, each activity in its entirety must meet a national objective.  This is a key point with respect to mixed-use projects that include acquisition of real property.</a:t>
            </a:r>
          </a:p>
          <a:p>
            <a:endParaRPr lang="en-US" dirty="0"/>
          </a:p>
          <a:p>
            <a:r>
              <a:rPr lang="en-US" dirty="0"/>
              <a:t>The use of CDBG funds to acquire property that has different uses (e.g., housing and commercial) is permissible provided each use can be shown to meet the national objectives criteria.  </a:t>
            </a:r>
          </a:p>
          <a:p>
            <a:endParaRPr lang="en-US" dirty="0"/>
          </a:p>
          <a:p>
            <a:r>
              <a:rPr lang="en-US" dirty="0"/>
              <a:t>This may limit the use of CDBG funds for mixed-use projects because using such funds for land acquisition means that all the component uses of the property are CDBG-assisted. </a:t>
            </a:r>
          </a:p>
          <a:p>
            <a:endParaRPr lang="en-US" dirty="0"/>
          </a:p>
          <a:p>
            <a:r>
              <a:rPr lang="en-US" dirty="0"/>
              <a:t>For example, if the uses of the acquired property include housing and commercial components and each component complies with the national objectives criteria, the activity in its entirety meets the national objectives requirements.  On the other hand, if the property to be acquired in a mixed-use project contains some component(s) that do not meet the criteria for national objectives, the CDBG funds cannot be used for acquisition of real property.</a:t>
            </a:r>
          </a:p>
          <a:p>
            <a:endParaRPr lang="en-US" dirty="0"/>
          </a:p>
        </p:txBody>
      </p:sp>
    </p:spTree>
    <p:extLst>
      <p:ext uri="{BB962C8B-B14F-4D97-AF65-F5344CB8AC3E}">
        <p14:creationId xmlns:p14="http://schemas.microsoft.com/office/powerpoint/2010/main" val="23962896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1D04EAC-5D0E-4015-8BB7-0A15DBCFC369}"/>
              </a:ext>
            </a:extLst>
          </p:cNvPr>
          <p:cNvSpPr>
            <a:spLocks noGrp="1"/>
          </p:cNvSpPr>
          <p:nvPr>
            <p:ph type="body" idx="1"/>
          </p:nvPr>
        </p:nvSpPr>
        <p:spPr/>
        <p:txBody>
          <a:bodyPr/>
          <a:lstStyle/>
          <a:p>
            <a:r>
              <a:rPr lang="en-US" dirty="0"/>
              <a:t>The second step in evaluating eligibility for CDBG funding is to determine that each component activity identified in Step 1 meets the criteria for a national objective at 24 CFR 570.208 or § 570.483. </a:t>
            </a:r>
          </a:p>
          <a:p>
            <a:endParaRPr lang="en-US" dirty="0"/>
          </a:p>
          <a:p>
            <a:r>
              <a:rPr lang="en-US" dirty="0"/>
              <a:t> Each component activity must (i) benefit low- or moderate-income persons; (ii) aid in the prevention or elimination of slums or blight; or (iii) meet community development needs having a particular urgency. </a:t>
            </a:r>
          </a:p>
          <a:p>
            <a:endParaRPr lang="en-US" dirty="0"/>
          </a:p>
          <a:p>
            <a:r>
              <a:rPr lang="en-US" dirty="0"/>
              <a:t>Note that, except as authorized by regulation, each activity in its entirety must meet a national objective.  This is a key point with respect to mixed-use projects that include acquisition of real property.</a:t>
            </a:r>
          </a:p>
          <a:p>
            <a:endParaRPr lang="en-US" dirty="0"/>
          </a:p>
          <a:p>
            <a:r>
              <a:rPr lang="en-US" dirty="0"/>
              <a:t>The use of CDBG funds to acquire property that has different uses (e.g., housing and commercial) is permissible provided each use can be shown to meet the national objectives criteria.  </a:t>
            </a:r>
          </a:p>
          <a:p>
            <a:endParaRPr lang="en-US" dirty="0"/>
          </a:p>
          <a:p>
            <a:r>
              <a:rPr lang="en-US" dirty="0"/>
              <a:t>This may limit the use of CDBG funds for mixed-use projects because using such funds for land acquisition means that all the component uses of the property are CDBG-assisted. </a:t>
            </a:r>
          </a:p>
          <a:p>
            <a:endParaRPr lang="en-US" dirty="0"/>
          </a:p>
          <a:p>
            <a:r>
              <a:rPr lang="en-US" dirty="0"/>
              <a:t>For example, if the uses of the acquired property include housing and commercial components and each component complies with the national objectives criteria, the activity in its entirety meets the national objectives requirements.  On the other hand, if the property to be acquired in a mixed-use project contains some component(s) that do not meet the criteria for national objectives, the CDBG funds cannot be used for acquisition of real property.</a:t>
            </a:r>
          </a:p>
          <a:p>
            <a:endParaRPr lang="en-US" dirty="0"/>
          </a:p>
          <a:p>
            <a:r>
              <a:rPr lang="en-US" dirty="0"/>
              <a:t>Example (see Step 1): If one of the component activities meets the applicable national objective criteria (i.e., the special economic development activity satisfies § 570.208(a)(4) or § 570.483(b)(4), providing at least 51% of its jobs go to low- and moderate-income persons) while the other does not (i.e., the housing is market-rate and not in a slum or blighted area, pursuant to § 570.208(b) or 570.483(c)), the use of CDBG funds will be limited to the component activity that complies.  If both components meet the applicable national objectives criteria, CDBG funds may be used to assist both activities.</a:t>
            </a:r>
          </a:p>
        </p:txBody>
      </p:sp>
    </p:spTree>
    <p:extLst>
      <p:ext uri="{BB962C8B-B14F-4D97-AF65-F5344CB8AC3E}">
        <p14:creationId xmlns:p14="http://schemas.microsoft.com/office/powerpoint/2010/main" val="3736103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1D04EAC-5D0E-4015-8BB7-0A15DBCFC369}"/>
              </a:ext>
            </a:extLst>
          </p:cNvPr>
          <p:cNvSpPr>
            <a:spLocks noGrp="1"/>
          </p:cNvSpPr>
          <p:nvPr>
            <p:ph type="body" idx="1"/>
          </p:nvPr>
        </p:nvSpPr>
        <p:spPr/>
        <p:txBody>
          <a:bodyPr/>
          <a:lstStyle/>
          <a:p>
            <a:r>
              <a:rPr lang="en-US"/>
              <a:t>The borrower  must be able to document that the amount of Section 108 funds used for the eligible component of the mixed-use project does not exceed the costs allocable to that component pursuant to the principles in 2 CFR 200.  </a:t>
            </a:r>
          </a:p>
          <a:p>
            <a:endParaRPr lang="en-US"/>
          </a:p>
          <a:p>
            <a:r>
              <a:rPr lang="en-US"/>
              <a:t>The borrower must implement procedures to ensure that guaranteed loan funds are used solely </a:t>
            </a:r>
            <a:r>
              <a:rPr lang="en-US">
                <a:highlight>
                  <a:srgbClr val="FFFF00"/>
                </a:highlight>
              </a:rPr>
              <a:t>to </a:t>
            </a:r>
            <a:r>
              <a:rPr lang="en-US" b="1">
                <a:highlight>
                  <a:srgbClr val="FFFF00"/>
                </a:highlight>
              </a:rPr>
              <a:t>pay costs allocable </a:t>
            </a:r>
            <a:r>
              <a:rPr lang="en-US"/>
              <a:t>to the approved activity.  </a:t>
            </a:r>
          </a:p>
          <a:p>
            <a:endParaRPr lang="en-US"/>
          </a:p>
          <a:p>
            <a:r>
              <a:rPr lang="en-US"/>
              <a:t>Such procedures should include the imposition of a requirement on the Developer that it maintain cost accounting records that support the determination and allocation of costs related to the approved activity in accordance with generally accepted accounting principles.</a:t>
            </a:r>
          </a:p>
          <a:p>
            <a:endParaRPr lang="en-US"/>
          </a:p>
          <a:p>
            <a:r>
              <a:rPr lang="en-US" b="1"/>
              <a:t>One aspect of the cost allocation merits special attention</a:t>
            </a:r>
            <a:r>
              <a:rPr lang="en-US"/>
              <a:t>.  Financing of mixed-use projects involving a single structure often include “</a:t>
            </a:r>
            <a:r>
              <a:rPr lang="en-US" b="1"/>
              <a:t>common costs” </a:t>
            </a:r>
            <a:r>
              <a:rPr lang="en-US"/>
              <a:t>that benefit all uses within the building and cannot be readily identified with a particular use.  Examples of common costs are those related to the purchase and installation of HVAC systems, certain construction costs (e.g., for common areas, foundations, and roofs), site preparation costs, and certain soft costs (engineering, design, architectural) that can be capitalized.  The purposes for which these costs are incurred will produce benefits that accrue to each use within the project, including one or more uses that may be ineligible for assistance.  </a:t>
            </a:r>
          </a:p>
          <a:p>
            <a:endParaRPr lang="en-US"/>
          </a:p>
          <a:p>
            <a:r>
              <a:rPr lang="en-US"/>
              <a:t>Consequently, in order to document the eligibility of the use of CDBG funds or Section 108 financing for such common costs, the grantee must ensure that the Developer’s cost accounting records highlight the methodology for measuring, assigning, and allocating common costs to the assisted component.  If the borrower does not possess the in-house expertise to evaluate the adequacy of the Developer’s cost accounting records, it should require the Developer to have the allocation reviewed and accepted by a qualified and independent accountant.</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Example: Grantees cannot pay 30 percent of the cost of constructing a water system with CDBG funds where low- and moderate-income persons compose 30 percent of the population served by the water system.</a:t>
            </a:r>
          </a:p>
          <a:p>
            <a:endParaRPr lang="en-US"/>
          </a:p>
          <a:p>
            <a:endParaRPr lang="en-US"/>
          </a:p>
        </p:txBody>
      </p:sp>
    </p:spTree>
    <p:extLst>
      <p:ext uri="{BB962C8B-B14F-4D97-AF65-F5344CB8AC3E}">
        <p14:creationId xmlns:p14="http://schemas.microsoft.com/office/powerpoint/2010/main" val="19182189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1D04EAC-5D0E-4015-8BB7-0A15DBCFC369}"/>
              </a:ext>
            </a:extLst>
          </p:cNvPr>
          <p:cNvSpPr>
            <a:spLocks noGrp="1"/>
          </p:cNvSpPr>
          <p:nvPr>
            <p:ph type="body" idx="1"/>
          </p:nvPr>
        </p:nvSpPr>
        <p:spPr/>
        <p:txBody>
          <a:bodyPr/>
          <a:lstStyle/>
          <a:p>
            <a:endParaRPr lang="en-US"/>
          </a:p>
          <a:p>
            <a:endParaRPr lang="en-US"/>
          </a:p>
        </p:txBody>
      </p:sp>
    </p:spTree>
    <p:extLst>
      <p:ext uri="{BB962C8B-B14F-4D97-AF65-F5344CB8AC3E}">
        <p14:creationId xmlns:p14="http://schemas.microsoft.com/office/powerpoint/2010/main" val="11298570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B947A40-9728-4110-BF77-C855A68A012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554869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B947A40-9728-4110-BF77-C855A68A012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9278673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B947A40-9728-4110-BF77-C855A68A012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0137747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B947A40-9728-4110-BF77-C855A68A012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2655443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B947A40-9728-4110-BF77-C855A68A012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3756080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General Intro / Warm up &amp; lead in:</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95C6460-F63D-4AF5-92F3-D66E73A5E789}" type="slidenum">
              <a:rPr lang="en-US" smtClean="0"/>
              <a:t>4</a:t>
            </a:fld>
            <a:endParaRPr lang="en-US"/>
          </a:p>
        </p:txBody>
      </p:sp>
    </p:spTree>
    <p:extLst>
      <p:ext uri="{BB962C8B-B14F-4D97-AF65-F5344CB8AC3E}">
        <p14:creationId xmlns:p14="http://schemas.microsoft.com/office/powerpoint/2010/main" val="41585401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Arial" panose="020B0604020202020204" pitchFamily="34" charset="0"/>
                <a:cs typeface="Arial" panose="020B0604020202020204" pitchFamily="34" charset="0"/>
              </a:rPr>
              <a:t>Key Info: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Arial" panose="020B0604020202020204" pitchFamily="34" charset="0"/>
                <a:cs typeface="Arial" panose="020B0604020202020204" pitchFamily="34" charset="0"/>
              </a:rPr>
              <a:t>HUD has created resources on HUD Exchange to assist potential borrowers with developing applications: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effectLst/>
                <a:uLnTx/>
                <a:uFillTx/>
                <a:latin typeface="Arial" panose="020B0604020202020204" pitchFamily="34" charset="0"/>
                <a:cs typeface="Arial" panose="020B0604020202020204" pitchFamily="34" charset="0"/>
              </a:rPr>
              <a:t>FMD is willing to provide 1-on-1 Technical Assistance for CDBG Grantees during any project cycle stage for interested applicants.</a:t>
            </a:r>
          </a:p>
          <a:p>
            <a:endParaRPr lang="en-US" dirty="0"/>
          </a:p>
        </p:txBody>
      </p:sp>
      <p:sp>
        <p:nvSpPr>
          <p:cNvPr id="4" name="Slide Number Placeholder 3"/>
          <p:cNvSpPr>
            <a:spLocks noGrp="1"/>
          </p:cNvSpPr>
          <p:nvPr>
            <p:ph type="sldNum" sz="quarter" idx="5"/>
          </p:nvPr>
        </p:nvSpPr>
        <p:spPr/>
        <p:txBody>
          <a:bodyPr/>
          <a:lstStyle/>
          <a:p>
            <a:fld id="{B95C6460-F63D-4AF5-92F3-D66E73A5E789}" type="slidenum">
              <a:rPr lang="en-US" smtClean="0"/>
              <a:t>40</a:t>
            </a:fld>
            <a:endParaRPr lang="en-US"/>
          </a:p>
        </p:txBody>
      </p:sp>
    </p:spTree>
    <p:extLst>
      <p:ext uri="{BB962C8B-B14F-4D97-AF65-F5344CB8AC3E}">
        <p14:creationId xmlns:p14="http://schemas.microsoft.com/office/powerpoint/2010/main" val="1949315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B95C6460-F63D-4AF5-92F3-D66E73A5E789}" type="slidenum">
              <a:rPr lang="en-US" smtClean="0"/>
              <a:t>41</a:t>
            </a:fld>
            <a:endParaRPr lang="en-US"/>
          </a:p>
        </p:txBody>
      </p:sp>
    </p:spTree>
    <p:extLst>
      <p:ext uri="{BB962C8B-B14F-4D97-AF65-F5344CB8AC3E}">
        <p14:creationId xmlns:p14="http://schemas.microsoft.com/office/powerpoint/2010/main" val="37061883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B95C6460-F63D-4AF5-92F3-D66E73A5E789}" type="slidenum">
              <a:rPr lang="en-US" smtClean="0"/>
              <a:t>42</a:t>
            </a:fld>
            <a:endParaRPr lang="en-US"/>
          </a:p>
        </p:txBody>
      </p:sp>
    </p:spTree>
    <p:extLst>
      <p:ext uri="{BB962C8B-B14F-4D97-AF65-F5344CB8AC3E}">
        <p14:creationId xmlns:p14="http://schemas.microsoft.com/office/powerpoint/2010/main" val="12944271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B95C6460-F63D-4AF5-92F3-D66E73A5E789}" type="slidenum">
              <a:rPr lang="en-US" smtClean="0"/>
              <a:t>43</a:t>
            </a:fld>
            <a:endParaRPr lang="en-US"/>
          </a:p>
        </p:txBody>
      </p:sp>
    </p:spTree>
    <p:extLst>
      <p:ext uri="{BB962C8B-B14F-4D97-AF65-F5344CB8AC3E}">
        <p14:creationId xmlns:p14="http://schemas.microsoft.com/office/powerpoint/2010/main" val="12886106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B95C6460-F63D-4AF5-92F3-D66E73A5E789}" type="slidenum">
              <a:rPr lang="en-US" smtClean="0"/>
              <a:t>44</a:t>
            </a:fld>
            <a:endParaRPr lang="en-US"/>
          </a:p>
        </p:txBody>
      </p:sp>
    </p:spTree>
    <p:extLst>
      <p:ext uri="{BB962C8B-B14F-4D97-AF65-F5344CB8AC3E}">
        <p14:creationId xmlns:p14="http://schemas.microsoft.com/office/powerpoint/2010/main" val="9712096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This is an example of a project using 108 to meet multiple community goals. The City of Waltham will use about $4M to </a:t>
            </a:r>
            <a:r>
              <a:rPr lang="x-none"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test, cap and </a:t>
            </a:r>
            <a:r>
              <a:rPr lang="x-none"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revitalize</a:t>
            </a:r>
            <a:r>
              <a:rPr lang="x-none"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Waltham’s former municipal landfill. Th</a:t>
            </a: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is</a:t>
            </a:r>
            <a:r>
              <a:rPr lang="x-none"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former landfill site is non-operational </a:t>
            </a: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but it </a:t>
            </a:r>
            <a:r>
              <a:rPr lang="x-none"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occupies </a:t>
            </a: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critical </a:t>
            </a:r>
            <a:r>
              <a:rPr lang="x-none"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land in one of Waltham’s lowest income neighborhoods. </a:t>
            </a: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It’s </a:t>
            </a:r>
            <a:r>
              <a:rPr lang="x-none"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located on the Waltham</a:t>
            </a: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r>
              <a:rPr lang="x-none"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Newton border and occupies </a:t>
            </a: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almost 9 </a:t>
            </a:r>
            <a:r>
              <a:rPr lang="x-none"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acres. The landfill began as a small dump for coal ashes from home heating furnaces in </a:t>
            </a: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early </a:t>
            </a:r>
            <a:r>
              <a:rPr lang="x-none"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19</a:t>
            </a: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00s until the </a:t>
            </a:r>
            <a:r>
              <a:rPr lang="x-none"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197</a:t>
            </a: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0s</a:t>
            </a:r>
            <a:r>
              <a:rPr lang="x-none"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The landfill has been closed since the early 1970’s and has remained untouched since.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r>
              <a:rPr lang="x-none" sz="1200" dirty="0">
                <a:solidFill>
                  <a:srgbClr val="000000"/>
                </a:solidFill>
                <a:effectLst/>
                <a:latin typeface="Calibri" panose="020F0502020204030204" pitchFamily="34" charset="0"/>
                <a:ea typeface="Times New Roman" panose="02020603050405020304" pitchFamily="18" charset="0"/>
              </a:rPr>
              <a:t>The City </a:t>
            </a:r>
            <a:r>
              <a:rPr lang="en-US" sz="1200" dirty="0">
                <a:solidFill>
                  <a:srgbClr val="000000"/>
                </a:solidFill>
                <a:effectLst/>
                <a:latin typeface="Calibri" panose="020F0502020204030204" pitchFamily="34" charset="0"/>
                <a:ea typeface="Times New Roman" panose="02020603050405020304" pitchFamily="18" charset="0"/>
              </a:rPr>
              <a:t>plans to use </a:t>
            </a:r>
            <a:r>
              <a:rPr lang="x-none" sz="1200" dirty="0">
                <a:solidFill>
                  <a:srgbClr val="000000"/>
                </a:solidFill>
                <a:effectLst/>
                <a:latin typeface="Calibri" panose="020F0502020204030204" pitchFamily="34" charset="0"/>
                <a:ea typeface="Times New Roman" panose="02020603050405020304" pitchFamily="18" charset="0"/>
              </a:rPr>
              <a:t>Section 108 to continue testing and capping the landfill and </a:t>
            </a:r>
            <a:r>
              <a:rPr lang="en-US" sz="1200" dirty="0">
                <a:solidFill>
                  <a:srgbClr val="000000"/>
                </a:solidFill>
                <a:effectLst/>
                <a:latin typeface="Calibri" panose="020F0502020204030204" pitchFamily="34" charset="0"/>
                <a:ea typeface="Times New Roman" panose="02020603050405020304" pitchFamily="18" charset="0"/>
              </a:rPr>
              <a:t>ultimately </a:t>
            </a:r>
            <a:r>
              <a:rPr lang="x-none" sz="1200" dirty="0">
                <a:solidFill>
                  <a:srgbClr val="000000"/>
                </a:solidFill>
                <a:effectLst/>
                <a:latin typeface="Calibri" panose="020F0502020204030204" pitchFamily="34" charset="0"/>
                <a:ea typeface="Times New Roman" panose="02020603050405020304" pitchFamily="18" charset="0"/>
              </a:rPr>
              <a:t>building a park. The funding up-front would allow the City to</a:t>
            </a:r>
            <a:r>
              <a:rPr lang="en-US" sz="1200" dirty="0">
                <a:solidFill>
                  <a:srgbClr val="000000"/>
                </a:solidFill>
                <a:effectLst/>
                <a:latin typeface="Calibri" panose="020F0502020204030204" pitchFamily="34" charset="0"/>
                <a:ea typeface="Times New Roman" panose="02020603050405020304" pitchFamily="18" charset="0"/>
              </a:rPr>
              <a:t> start </a:t>
            </a:r>
            <a:r>
              <a:rPr lang="en-US" sz="1200" b="1" dirty="0">
                <a:solidFill>
                  <a:srgbClr val="000000"/>
                </a:solidFill>
                <a:effectLst/>
                <a:latin typeface="Calibri" panose="020F0502020204030204" pitchFamily="34" charset="0"/>
                <a:ea typeface="Times New Roman" panose="02020603050405020304" pitchFamily="18" charset="0"/>
              </a:rPr>
              <a:t>all</a:t>
            </a:r>
            <a:r>
              <a:rPr lang="en-US" sz="1200" dirty="0">
                <a:solidFill>
                  <a:srgbClr val="000000"/>
                </a:solidFill>
                <a:effectLst/>
                <a:latin typeface="Calibri" panose="020F0502020204030204" pitchFamily="34" charset="0"/>
                <a:ea typeface="Times New Roman" panose="02020603050405020304" pitchFamily="18" charset="0"/>
              </a:rPr>
              <a:t> stages of the project rather</a:t>
            </a:r>
            <a:r>
              <a:rPr lang="x-none" sz="1200" dirty="0">
                <a:solidFill>
                  <a:srgbClr val="000000"/>
                </a:solidFill>
                <a:effectLst/>
                <a:latin typeface="Calibri" panose="020F0502020204030204" pitchFamily="34" charset="0"/>
                <a:ea typeface="Times New Roman" panose="02020603050405020304" pitchFamily="18" charset="0"/>
              </a:rPr>
              <a:t> than phase </a:t>
            </a:r>
            <a:r>
              <a:rPr lang="en-US" sz="1200" dirty="0">
                <a:solidFill>
                  <a:srgbClr val="000000"/>
                </a:solidFill>
                <a:effectLst/>
                <a:latin typeface="Calibri" panose="020F0502020204030204" pitchFamily="34" charset="0"/>
                <a:ea typeface="Times New Roman" panose="02020603050405020304" pitchFamily="18" charset="0"/>
              </a:rPr>
              <a:t>or sequence </a:t>
            </a:r>
            <a:r>
              <a:rPr lang="x-none" sz="1200" dirty="0">
                <a:solidFill>
                  <a:srgbClr val="000000"/>
                </a:solidFill>
                <a:effectLst/>
                <a:latin typeface="Calibri" panose="020F0502020204030204" pitchFamily="34" charset="0"/>
                <a:ea typeface="Times New Roman" panose="02020603050405020304" pitchFamily="18" charset="0"/>
              </a:rPr>
              <a:t>the project over the course of the ye</a:t>
            </a:r>
            <a:r>
              <a:rPr lang="en-US" sz="1200" dirty="0" err="1">
                <a:solidFill>
                  <a:srgbClr val="000000"/>
                </a:solidFill>
                <a:effectLst/>
                <a:latin typeface="Calibri" panose="020F0502020204030204" pitchFamily="34" charset="0"/>
                <a:ea typeface="Times New Roman" panose="02020603050405020304" pitchFamily="18" charset="0"/>
              </a:rPr>
              <a:t>ars</a:t>
            </a:r>
            <a:r>
              <a:rPr lang="x-none" sz="1200" dirty="0">
                <a:solidFill>
                  <a:srgbClr val="000000"/>
                </a:solidFill>
                <a:effectLst/>
                <a:latin typeface="Calibri" panose="020F0502020204030204" pitchFamily="34" charset="0"/>
                <a:ea typeface="Times New Roman" panose="02020603050405020304" pitchFamily="18" charset="0"/>
              </a:rPr>
              <a:t>. </a:t>
            </a:r>
            <a:endParaRPr lang="en-US" sz="10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B95C6460-F63D-4AF5-92F3-D66E73A5E789}" type="slidenum">
              <a:rPr lang="en-US" smtClean="0"/>
              <a:t>45</a:t>
            </a:fld>
            <a:endParaRPr lang="en-US"/>
          </a:p>
        </p:txBody>
      </p:sp>
    </p:spTree>
    <p:extLst>
      <p:ext uri="{BB962C8B-B14F-4D97-AF65-F5344CB8AC3E}">
        <p14:creationId xmlns:p14="http://schemas.microsoft.com/office/powerpoint/2010/main" val="39003877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2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This is another exciting and interesting project. It too combines multiple goals with Section 108 financing. The City of Cleveland used Section 108 financing for the remediation and the redevelopment of almost 11 acres of industrial and residential properties into an employee-owned cooperative greenhouse. After the site was developed, the developer leased the facility to the Green City Growers (GCG), who now operate the greenhouse as an Ohio employee cooperative.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95C6460-F63D-4AF5-92F3-D66E73A5E789}" type="slidenum">
              <a:rPr lang="en-US" smtClean="0"/>
              <a:t>46</a:t>
            </a:fld>
            <a:endParaRPr lang="en-US"/>
          </a:p>
        </p:txBody>
      </p:sp>
    </p:spTree>
    <p:extLst>
      <p:ext uri="{BB962C8B-B14F-4D97-AF65-F5344CB8AC3E}">
        <p14:creationId xmlns:p14="http://schemas.microsoft.com/office/powerpoint/2010/main" val="29583010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07000"/>
              </a:lnSpc>
              <a:spcAft>
                <a:spcPts val="800"/>
              </a:spcAft>
              <a:buFont typeface="Arial" panose="020B0604020202020204" pitchFamily="34" charset="0"/>
              <a:buChar char="•"/>
            </a:pPr>
            <a:r>
              <a:rPr lang="en-US" sz="1200" dirty="0">
                <a:solidFill>
                  <a:srgbClr val="000000"/>
                </a:solidFill>
                <a:effectLst/>
                <a:ea typeface="Calibri" panose="020F0502020204030204" pitchFamily="34" charset="0"/>
              </a:rPr>
              <a:t>Section 108 funded the demolition of abandoned structures on a seven-acre Factory H Brownfield site as a precursor to the installation of flood control infrastructure and creation of an open/green space public facility. </a:t>
            </a:r>
            <a:endParaRPr lang="en-US" sz="1200" dirty="0">
              <a:effectLst/>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sz="1200" dirty="0">
                <a:solidFill>
                  <a:srgbClr val="000000"/>
                </a:solidFill>
                <a:ea typeface="Calibri" panose="020F0502020204030204" pitchFamily="34" charset="0"/>
              </a:rPr>
              <a:t>T</a:t>
            </a:r>
            <a:r>
              <a:rPr lang="en-US" sz="1200" dirty="0">
                <a:solidFill>
                  <a:srgbClr val="000000"/>
                </a:solidFill>
                <a:effectLst/>
                <a:ea typeface="Calibri" panose="020F0502020204030204" pitchFamily="34" charset="0"/>
              </a:rPr>
              <a:t>he City created flood control infrastructure to prevent future flooding in low- and moderate-income neighborhoods surrounding Factory H. This improved the immediate area from one that can currently only contain water from a 25-year storm to one that can contain water from a 100-year storm.</a:t>
            </a:r>
          </a:p>
          <a:p>
            <a:pPr marL="285750" indent="-285750" fontAlgn="base">
              <a:buFont typeface="Arial" panose="020B0604020202020204" pitchFamily="34" charset="0"/>
              <a:buChar char="•"/>
            </a:pPr>
            <a:r>
              <a:rPr lang="en-US" sz="1200" dirty="0">
                <a:solidFill>
                  <a:srgbClr val="000000"/>
                </a:solidFill>
                <a:effectLst/>
                <a:ea typeface="Calibri" panose="020F0502020204030204" pitchFamily="34" charset="0"/>
              </a:rPr>
              <a:t>The City is repaying the Section 108 loan over a 15-year term using its annual CDBG allocation as the source of its repayment.</a:t>
            </a:r>
            <a:endParaRPr lang="en-US" sz="1200" dirty="0">
              <a:effectLst/>
              <a:ea typeface="PMingLiU" panose="02020500000000000000" pitchFamily="18" charset="-120"/>
            </a:endParaRPr>
          </a:p>
          <a:p>
            <a:pPr marL="285750" marR="274320" indent="-285750" algn="just" fontAlgn="base">
              <a:lnSpc>
                <a:spcPts val="1380"/>
              </a:lnSpc>
              <a:spcBef>
                <a:spcPts val="1380"/>
              </a:spcBef>
              <a:buFont typeface="Arial" panose="020B0604020202020204" pitchFamily="34" charset="0"/>
              <a:buChar char="•"/>
            </a:pPr>
            <a:r>
              <a:rPr lang="en-US" sz="1200" dirty="0">
                <a:solidFill>
                  <a:srgbClr val="000000"/>
                </a:solidFill>
                <a:effectLst/>
                <a:ea typeface="Times New Roman" panose="02020603050405020304" pitchFamily="18" charset="0"/>
              </a:rPr>
              <a:t>For Additional </a:t>
            </a:r>
            <a:r>
              <a:rPr lang="en-US" sz="1200" dirty="0">
                <a:solidFill>
                  <a:srgbClr val="000000"/>
                </a:solidFill>
                <a:ea typeface="Times New Roman" panose="02020603050405020304" pitchFamily="18" charset="0"/>
              </a:rPr>
              <a:t>S</a:t>
            </a:r>
            <a:r>
              <a:rPr lang="en-US" sz="1200" dirty="0">
                <a:solidFill>
                  <a:srgbClr val="000000"/>
                </a:solidFill>
                <a:effectLst/>
                <a:ea typeface="Times New Roman" panose="02020603050405020304" pitchFamily="18" charset="0"/>
              </a:rPr>
              <a:t>ecurity, </a:t>
            </a:r>
            <a:r>
              <a:rPr lang="en-US" sz="1200" u="none" dirty="0">
                <a:solidFill>
                  <a:srgbClr val="000000"/>
                </a:solidFill>
                <a:effectLst/>
                <a:ea typeface="Times New Roman" panose="02020603050405020304" pitchFamily="18" charset="0"/>
              </a:rPr>
              <a:t>the City pledged its full faith and credit.</a:t>
            </a:r>
            <a:endParaRPr lang="en-US" sz="1200" u="none" dirty="0">
              <a:effectLst/>
              <a:ea typeface="PMingLiU" panose="02020500000000000000" pitchFamily="18" charset="-120"/>
            </a:endParaRPr>
          </a:p>
          <a:p>
            <a:endParaRPr lang="en-US" dirty="0"/>
          </a:p>
        </p:txBody>
      </p:sp>
      <p:sp>
        <p:nvSpPr>
          <p:cNvPr id="4" name="Slide Number Placeholder 3"/>
          <p:cNvSpPr>
            <a:spLocks noGrp="1"/>
          </p:cNvSpPr>
          <p:nvPr>
            <p:ph type="sldNum" sz="quarter" idx="5"/>
          </p:nvPr>
        </p:nvSpPr>
        <p:spPr/>
        <p:txBody>
          <a:bodyPr/>
          <a:lstStyle/>
          <a:p>
            <a:fld id="{B95C6460-F63D-4AF5-92F3-D66E73A5E789}" type="slidenum">
              <a:rPr lang="en-US" smtClean="0"/>
              <a:t>47</a:t>
            </a:fld>
            <a:endParaRPr lang="en-US"/>
          </a:p>
        </p:txBody>
      </p:sp>
    </p:spTree>
    <p:extLst>
      <p:ext uri="{BB962C8B-B14F-4D97-AF65-F5344CB8AC3E}">
        <p14:creationId xmlns:p14="http://schemas.microsoft.com/office/powerpoint/2010/main" val="40752042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B95C6460-F63D-4AF5-92F3-D66E73A5E789}" type="slidenum">
              <a:rPr lang="en-US" smtClean="0"/>
              <a:t>48</a:t>
            </a:fld>
            <a:endParaRPr lang="en-US"/>
          </a:p>
        </p:txBody>
      </p:sp>
    </p:spTree>
    <p:extLst>
      <p:ext uri="{BB962C8B-B14F-4D97-AF65-F5344CB8AC3E}">
        <p14:creationId xmlns:p14="http://schemas.microsoft.com/office/powerpoint/2010/main" val="24285469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B95C6460-F63D-4AF5-92F3-D66E73A5E789}" type="slidenum">
              <a:rPr lang="en-US" smtClean="0"/>
              <a:t>49</a:t>
            </a:fld>
            <a:endParaRPr lang="en-US"/>
          </a:p>
        </p:txBody>
      </p:sp>
    </p:spTree>
    <p:extLst>
      <p:ext uri="{BB962C8B-B14F-4D97-AF65-F5344CB8AC3E}">
        <p14:creationId xmlns:p14="http://schemas.microsoft.com/office/powerpoint/2010/main" val="474529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r>
              <a:rPr lang="en-US" b="1" dirty="0"/>
              <a:t>Key Info:</a:t>
            </a:r>
          </a:p>
          <a:p>
            <a:r>
              <a:rPr lang="en-US" b="0" dirty="0"/>
              <a:t>Must benefit at least 70% LMI persons = Primary objective of CDBG. </a:t>
            </a:r>
          </a:p>
        </p:txBody>
      </p:sp>
      <p:sp>
        <p:nvSpPr>
          <p:cNvPr id="4" name="Slide Number Placeholder 3"/>
          <p:cNvSpPr>
            <a:spLocks noGrp="1"/>
          </p:cNvSpPr>
          <p:nvPr>
            <p:ph type="sldNum" sz="quarter" idx="5"/>
          </p:nvPr>
        </p:nvSpPr>
        <p:spPr/>
        <p:txBody>
          <a:bodyPr/>
          <a:lstStyle/>
          <a:p>
            <a:fld id="{B95C6460-F63D-4AF5-92F3-D66E73A5E789}" type="slidenum">
              <a:rPr lang="en-US" smtClean="0"/>
              <a:t>5</a:t>
            </a:fld>
            <a:endParaRPr lang="en-US"/>
          </a:p>
        </p:txBody>
      </p:sp>
    </p:spTree>
    <p:extLst>
      <p:ext uri="{BB962C8B-B14F-4D97-AF65-F5344CB8AC3E}">
        <p14:creationId xmlns:p14="http://schemas.microsoft.com/office/powerpoint/2010/main" val="41668558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t>Restoration and expansion of the market allows for increased flexibility and use by the community.</a:t>
            </a:r>
          </a:p>
          <a:p>
            <a:pPr marL="171450" indent="-171450">
              <a:buFont typeface="Arial" panose="020B0604020202020204" pitchFamily="34" charset="0"/>
              <a:buChar char="•"/>
            </a:pPr>
            <a:r>
              <a:rPr lang="en-US" sz="1200" dirty="0"/>
              <a:t>Restoration of adjacent park updated it to modern standards, creating a more open and inviting public space that will also benefit surrounding businesses.</a:t>
            </a:r>
          </a:p>
          <a:p>
            <a:pPr marL="171450" indent="-171450">
              <a:buFont typeface="Arial" panose="020B0604020202020204" pitchFamily="34" charset="0"/>
              <a:buChar char="•"/>
            </a:pPr>
            <a:r>
              <a:rPr lang="en-US" sz="1200" dirty="0"/>
              <a:t>Complements the City’s investment in the Pasco Specialty Kitchen, a state-of-the-art certified commercial kitchen for local entrepreneurs located across the street from the park.</a:t>
            </a:r>
          </a:p>
          <a:p>
            <a:pPr marL="171450" indent="-171450">
              <a:buFont typeface="Arial" panose="020B0604020202020204" pitchFamily="34" charset="0"/>
              <a:buChar char="•"/>
            </a:pPr>
            <a:r>
              <a:rPr lang="en-US" sz="1200" dirty="0"/>
              <a:t>The City has secured a commitment from one of the market’s neighboring property owners to redevelop/repurpose another building into a public dining hall that will be designed to open towards the Market.</a:t>
            </a:r>
          </a:p>
          <a:p>
            <a:pPr marL="171450" indent="-171450">
              <a:buFont typeface="Arial" panose="020B0604020202020204" pitchFamily="34" charset="0"/>
              <a:buChar char="•"/>
            </a:pPr>
            <a:r>
              <a:rPr lang="en-US" sz="1200" dirty="0"/>
              <a:t>This dining hall will create multiple new food businesses and provide a launch site for future Pasco Specialty Kitchen incubator clients.</a:t>
            </a:r>
          </a:p>
          <a:p>
            <a:endParaRPr lang="en-US" b="1" dirty="0"/>
          </a:p>
        </p:txBody>
      </p:sp>
      <p:sp>
        <p:nvSpPr>
          <p:cNvPr id="4" name="Slide Number Placeholder 3"/>
          <p:cNvSpPr>
            <a:spLocks noGrp="1"/>
          </p:cNvSpPr>
          <p:nvPr>
            <p:ph type="sldNum" sz="quarter" idx="5"/>
          </p:nvPr>
        </p:nvSpPr>
        <p:spPr/>
        <p:txBody>
          <a:bodyPr/>
          <a:lstStyle/>
          <a:p>
            <a:fld id="{B95C6460-F63D-4AF5-92F3-D66E73A5E789}" type="slidenum">
              <a:rPr lang="en-US" smtClean="0"/>
              <a:t>50</a:t>
            </a:fld>
            <a:endParaRPr lang="en-US"/>
          </a:p>
        </p:txBody>
      </p:sp>
    </p:spTree>
    <p:extLst>
      <p:ext uri="{BB962C8B-B14F-4D97-AF65-F5344CB8AC3E}">
        <p14:creationId xmlns:p14="http://schemas.microsoft.com/office/powerpoint/2010/main" val="25869516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chemeClr val="tx1">
                  <a:lumMod val="65000"/>
                  <a:lumOff val="35000"/>
                </a:schemeClr>
              </a:solidFill>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latin typeface="Calibri"/>
                <a:cs typeface="Calibri"/>
              </a:rPr>
              <a:t>Key Info: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65000"/>
                    <a:lumOff val="35000"/>
                  </a:schemeClr>
                </a:solidFill>
                <a:latin typeface="Calibri"/>
                <a:cs typeface="Calibri"/>
              </a:rPr>
              <a:t>HUD is guarantor not lender. Main takeaways.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95C6460-F63D-4AF5-92F3-D66E73A5E789}" type="slidenum">
              <a:rPr lang="en-US" smtClean="0"/>
              <a:t>6</a:t>
            </a:fld>
            <a:endParaRPr lang="en-US"/>
          </a:p>
        </p:txBody>
      </p:sp>
    </p:spTree>
    <p:extLst>
      <p:ext uri="{BB962C8B-B14F-4D97-AF65-F5344CB8AC3E}">
        <p14:creationId xmlns:p14="http://schemas.microsoft.com/office/powerpoint/2010/main" val="20150074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5C6460-F63D-4AF5-92F3-D66E73A5E789}" type="slidenum">
              <a:rPr lang="en-US" smtClean="0"/>
              <a:t>7</a:t>
            </a:fld>
            <a:endParaRPr lang="en-US"/>
          </a:p>
        </p:txBody>
      </p:sp>
    </p:spTree>
    <p:extLst>
      <p:ext uri="{BB962C8B-B14F-4D97-AF65-F5344CB8AC3E}">
        <p14:creationId xmlns:p14="http://schemas.microsoft.com/office/powerpoint/2010/main" val="17998558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5C6460-F63D-4AF5-92F3-D66E73A5E789}" type="slidenum">
              <a:rPr lang="en-US" smtClean="0"/>
              <a:t>8</a:t>
            </a:fld>
            <a:endParaRPr lang="en-US"/>
          </a:p>
        </p:txBody>
      </p:sp>
    </p:spTree>
    <p:extLst>
      <p:ext uri="{BB962C8B-B14F-4D97-AF65-F5344CB8AC3E}">
        <p14:creationId xmlns:p14="http://schemas.microsoft.com/office/powerpoint/2010/main" val="3044733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r>
              <a:rPr lang="en-US" b="1" dirty="0"/>
              <a:t>Key Info:</a:t>
            </a:r>
          </a:p>
          <a:p>
            <a:endParaRPr lang="en-US" dirty="0"/>
          </a:p>
          <a:p>
            <a:r>
              <a:rPr lang="en-US" dirty="0" err="1"/>
              <a:t>DPA</a:t>
            </a:r>
            <a:r>
              <a:rPr lang="en-US" dirty="0"/>
              <a:t> Definition. Non-Profit Entities that can issue debt. </a:t>
            </a:r>
          </a:p>
          <a:p>
            <a:endParaRPr lang="en-US" dirty="0"/>
          </a:p>
        </p:txBody>
      </p:sp>
      <p:sp>
        <p:nvSpPr>
          <p:cNvPr id="4" name="Slide Number Placeholder 3"/>
          <p:cNvSpPr>
            <a:spLocks noGrp="1"/>
          </p:cNvSpPr>
          <p:nvPr>
            <p:ph type="sldNum" sz="quarter" idx="5"/>
          </p:nvPr>
        </p:nvSpPr>
        <p:spPr/>
        <p:txBody>
          <a:bodyPr/>
          <a:lstStyle/>
          <a:p>
            <a:fld id="{B95C6460-F63D-4AF5-92F3-D66E73A5E789}" type="slidenum">
              <a:rPr lang="en-US" smtClean="0"/>
              <a:t>9</a:t>
            </a:fld>
            <a:endParaRPr lang="en-US"/>
          </a:p>
        </p:txBody>
      </p:sp>
    </p:spTree>
    <p:extLst>
      <p:ext uri="{BB962C8B-B14F-4D97-AF65-F5344CB8AC3E}">
        <p14:creationId xmlns:p14="http://schemas.microsoft.com/office/powerpoint/2010/main" val="27437416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0556D58-55B1-4DFD-9829-C74F59C05C5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B2A7D68-B126-4FE3-9C52-5C4A15D9C6F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B70611D-A0D2-4849-987A-3E0E55DDA96E}"/>
              </a:ext>
            </a:extLst>
          </p:cNvPr>
          <p:cNvSpPr>
            <a:spLocks noGrp="1"/>
          </p:cNvSpPr>
          <p:nvPr>
            <p:ph type="sldNum" sz="quarter" idx="12"/>
          </p:nvPr>
        </p:nvSpPr>
        <p:spPr/>
        <p:txBody>
          <a:bodyPr/>
          <a:lstStyle/>
          <a:p>
            <a:fld id="{1059A2CD-846E-48BA-B968-8B34CC2250AF}" type="slidenum">
              <a:rPr lang="en-US" smtClean="0"/>
              <a:t>‹#›</a:t>
            </a:fld>
            <a:endParaRPr lang="en-US"/>
          </a:p>
        </p:txBody>
      </p:sp>
      <p:pic>
        <p:nvPicPr>
          <p:cNvPr id="8" name="Picture 7">
            <a:extLst>
              <a:ext uri="{FF2B5EF4-FFF2-40B4-BE49-F238E27FC236}">
                <a16:creationId xmlns:a16="http://schemas.microsoft.com/office/drawing/2014/main" id="{511F0457-F8DC-49F6-9A4A-1279D1367D11}"/>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38405940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Content 2- Left Text">
    <p:spTree>
      <p:nvGrpSpPr>
        <p:cNvPr id="1" name=""/>
        <p:cNvGrpSpPr/>
        <p:nvPr/>
      </p:nvGrpSpPr>
      <p:grpSpPr>
        <a:xfrm>
          <a:off x="0" y="0"/>
          <a:ext cx="0" cy="0"/>
          <a:chOff x="0" y="0"/>
          <a:chExt cx="0" cy="0"/>
        </a:xfrm>
      </p:grpSpPr>
      <p:sp>
        <p:nvSpPr>
          <p:cNvPr id="2" name="Title 1"/>
          <p:cNvSpPr>
            <a:spLocks noGrp="1"/>
          </p:cNvSpPr>
          <p:nvPr>
            <p:ph type="title"/>
          </p:nvPr>
        </p:nvSpPr>
        <p:spPr>
          <a:xfrm>
            <a:off x="6780945" y="492125"/>
            <a:ext cx="5270642" cy="1600200"/>
          </a:xfrm>
          <a:solidFill>
            <a:srgbClr val="19336C"/>
          </a:solidFill>
        </p:spPr>
        <p:txBody>
          <a:bodyPr anchor="b"/>
          <a:lstStyle>
            <a:lvl1pPr>
              <a:defRPr sz="3200">
                <a:solidFill>
                  <a:schemeClr val="bg1"/>
                </a:solidFill>
                <a:latin typeface="Arial Black" panose="020B0A04020102020204" pitchFamily="34" charset="0"/>
              </a:defRPr>
            </a:lvl1pPr>
          </a:lstStyle>
          <a:p>
            <a:r>
              <a:rPr lang="en-US" dirty="0"/>
              <a:t>Click to edit Master title style</a:t>
            </a:r>
          </a:p>
        </p:txBody>
      </p:sp>
      <p:sp>
        <p:nvSpPr>
          <p:cNvPr id="3" name="Content Placeholder 2"/>
          <p:cNvSpPr>
            <a:spLocks noGrp="1"/>
          </p:cNvSpPr>
          <p:nvPr>
            <p:ph idx="1"/>
          </p:nvPr>
        </p:nvSpPr>
        <p:spPr>
          <a:xfrm>
            <a:off x="313238" y="492125"/>
            <a:ext cx="6172200" cy="54381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780945" y="2118662"/>
            <a:ext cx="5270642" cy="3811588"/>
          </a:xfrm>
        </p:spPr>
        <p:txBody>
          <a:bodyPr>
            <a:normAutofit/>
          </a:bodyPr>
          <a:lstStyle>
            <a:lvl1pPr marL="287338"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1059A2CD-846E-48BA-B968-8B34CC2250AF}" type="slidenum">
              <a:rPr lang="en-US" smtClean="0"/>
              <a:t>‹#›</a:t>
            </a:fld>
            <a:endParaRPr lang="en-US"/>
          </a:p>
        </p:txBody>
      </p:sp>
    </p:spTree>
    <p:extLst>
      <p:ext uri="{BB962C8B-B14F-4D97-AF65-F5344CB8AC3E}">
        <p14:creationId xmlns:p14="http://schemas.microsoft.com/office/powerpoint/2010/main" val="37498480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77E3A-BA1F-98AF-0139-25E144764CF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B1A3A64-F0C0-495E-435D-3B4E1F3A6A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4CB12F8-951A-1DB5-A816-2CE07C90D9C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9ADCD1D-ED78-C391-8FEE-02F9574BC1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B02FAB-C711-98BB-35A8-B189BFE0202D}"/>
              </a:ext>
            </a:extLst>
          </p:cNvPr>
          <p:cNvSpPr>
            <a:spLocks noGrp="1"/>
          </p:cNvSpPr>
          <p:nvPr>
            <p:ph type="sldNum" sz="quarter" idx="12"/>
          </p:nvPr>
        </p:nvSpPr>
        <p:spPr/>
        <p:txBody>
          <a:bodyPr/>
          <a:lstStyle/>
          <a:p>
            <a:fld id="{4AE34B34-59D4-4E51-8EED-74036C8BA472}" type="slidenum">
              <a:rPr lang="en-US" smtClean="0"/>
              <a:t>‹#›</a:t>
            </a:fld>
            <a:endParaRPr lang="en-US"/>
          </a:p>
        </p:txBody>
      </p:sp>
    </p:spTree>
    <p:extLst>
      <p:ext uri="{BB962C8B-B14F-4D97-AF65-F5344CB8AC3E}">
        <p14:creationId xmlns:p14="http://schemas.microsoft.com/office/powerpoint/2010/main" val="18091193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C8AE8-64BA-9E29-1BA1-664E90D92B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DF8A1C-D8A4-073C-8093-B268AB6D2CC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5D2CAF-82ED-606A-D997-6134D0FE11C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99EF525-1997-0716-A825-A62B0FAA81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40009D-A3DA-2C98-A03A-E54F81B21D95}"/>
              </a:ext>
            </a:extLst>
          </p:cNvPr>
          <p:cNvSpPr>
            <a:spLocks noGrp="1"/>
          </p:cNvSpPr>
          <p:nvPr>
            <p:ph type="sldNum" sz="quarter" idx="12"/>
          </p:nvPr>
        </p:nvSpPr>
        <p:spPr/>
        <p:txBody>
          <a:bodyPr/>
          <a:lstStyle/>
          <a:p>
            <a:fld id="{4AE34B34-59D4-4E51-8EED-74036C8BA472}" type="slidenum">
              <a:rPr lang="en-US" smtClean="0"/>
              <a:t>‹#›</a:t>
            </a:fld>
            <a:endParaRPr lang="en-US"/>
          </a:p>
        </p:txBody>
      </p:sp>
    </p:spTree>
    <p:extLst>
      <p:ext uri="{BB962C8B-B14F-4D97-AF65-F5344CB8AC3E}">
        <p14:creationId xmlns:p14="http://schemas.microsoft.com/office/powerpoint/2010/main" val="37814745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158DB-C5E5-377D-7115-F9DA278EE2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B9361DF-1563-47C7-4C19-8520D763E6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902F7B6-7159-010E-2FA8-6A7E65E4E84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3EB2533-AD46-7E05-1042-B17CFC4081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DEDD9B-CCE8-D1BC-D906-973664023902}"/>
              </a:ext>
            </a:extLst>
          </p:cNvPr>
          <p:cNvSpPr>
            <a:spLocks noGrp="1"/>
          </p:cNvSpPr>
          <p:nvPr>
            <p:ph type="sldNum" sz="quarter" idx="12"/>
          </p:nvPr>
        </p:nvSpPr>
        <p:spPr/>
        <p:txBody>
          <a:bodyPr/>
          <a:lstStyle/>
          <a:p>
            <a:fld id="{4AE34B34-59D4-4E51-8EED-74036C8BA472}" type="slidenum">
              <a:rPr lang="en-US" smtClean="0"/>
              <a:t>‹#›</a:t>
            </a:fld>
            <a:endParaRPr lang="en-US"/>
          </a:p>
        </p:txBody>
      </p:sp>
    </p:spTree>
    <p:extLst>
      <p:ext uri="{BB962C8B-B14F-4D97-AF65-F5344CB8AC3E}">
        <p14:creationId xmlns:p14="http://schemas.microsoft.com/office/powerpoint/2010/main" val="38335589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3887B-48D5-C4E3-AB2A-DC0839A18D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A82F85-284E-D076-6B4E-4649B935836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A2F2515-812F-A4CC-4123-A1EF1A7B5F8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13A67C-3DF7-4A5B-B921-DC21B814BE15}"/>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FEE2517E-0C12-8CBC-9CBD-B99CB6884C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03113A-EF60-19C6-7908-E17F32D8912B}"/>
              </a:ext>
            </a:extLst>
          </p:cNvPr>
          <p:cNvSpPr>
            <a:spLocks noGrp="1"/>
          </p:cNvSpPr>
          <p:nvPr>
            <p:ph type="sldNum" sz="quarter" idx="12"/>
          </p:nvPr>
        </p:nvSpPr>
        <p:spPr/>
        <p:txBody>
          <a:bodyPr/>
          <a:lstStyle/>
          <a:p>
            <a:fld id="{4AE34B34-59D4-4E51-8EED-74036C8BA472}" type="slidenum">
              <a:rPr lang="en-US" smtClean="0"/>
              <a:t>‹#›</a:t>
            </a:fld>
            <a:endParaRPr lang="en-US"/>
          </a:p>
        </p:txBody>
      </p:sp>
    </p:spTree>
    <p:extLst>
      <p:ext uri="{BB962C8B-B14F-4D97-AF65-F5344CB8AC3E}">
        <p14:creationId xmlns:p14="http://schemas.microsoft.com/office/powerpoint/2010/main" val="17880431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82684-B646-6F6A-5C44-B86ACB719A6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B1531F8-2FF2-2626-872E-0CA40D60B0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CE5FC3-E692-D805-CA18-62CBB4DCBF6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9244E8-B911-CA17-3701-532B7867C2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6BC606-747D-56C2-5375-4A668ECB93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F0AA5B9-F080-4B38-0681-F261623A3195}"/>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47081520-1B0E-869F-51D7-BA648D39D5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00F34C-659E-E953-80AC-CA7308FFEE48}"/>
              </a:ext>
            </a:extLst>
          </p:cNvPr>
          <p:cNvSpPr>
            <a:spLocks noGrp="1"/>
          </p:cNvSpPr>
          <p:nvPr>
            <p:ph type="sldNum" sz="quarter" idx="12"/>
          </p:nvPr>
        </p:nvSpPr>
        <p:spPr/>
        <p:txBody>
          <a:bodyPr/>
          <a:lstStyle/>
          <a:p>
            <a:fld id="{4AE34B34-59D4-4E51-8EED-74036C8BA472}" type="slidenum">
              <a:rPr lang="en-US" smtClean="0"/>
              <a:t>‹#›</a:t>
            </a:fld>
            <a:endParaRPr lang="en-US"/>
          </a:p>
        </p:txBody>
      </p:sp>
    </p:spTree>
    <p:extLst>
      <p:ext uri="{BB962C8B-B14F-4D97-AF65-F5344CB8AC3E}">
        <p14:creationId xmlns:p14="http://schemas.microsoft.com/office/powerpoint/2010/main" val="29702963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63218-DC43-41C9-9310-6819765DB49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51A07F-9D2F-4205-66D1-1BA917C8E34C}"/>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8BB0DCC4-9E8A-D510-01ED-F1C48BAA67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84B3D1B-2A57-9705-3A84-33497E02EFE8}"/>
              </a:ext>
            </a:extLst>
          </p:cNvPr>
          <p:cNvSpPr>
            <a:spLocks noGrp="1"/>
          </p:cNvSpPr>
          <p:nvPr>
            <p:ph type="sldNum" sz="quarter" idx="12"/>
          </p:nvPr>
        </p:nvSpPr>
        <p:spPr/>
        <p:txBody>
          <a:bodyPr/>
          <a:lstStyle/>
          <a:p>
            <a:fld id="{4AE34B34-59D4-4E51-8EED-74036C8BA472}" type="slidenum">
              <a:rPr lang="en-US" smtClean="0"/>
              <a:t>‹#›</a:t>
            </a:fld>
            <a:endParaRPr lang="en-US"/>
          </a:p>
        </p:txBody>
      </p:sp>
    </p:spTree>
    <p:extLst>
      <p:ext uri="{BB962C8B-B14F-4D97-AF65-F5344CB8AC3E}">
        <p14:creationId xmlns:p14="http://schemas.microsoft.com/office/powerpoint/2010/main" val="16598642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0D6FDC-8620-7539-3020-70621D811ADE}"/>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07596DBF-F0E9-BD39-F187-49847C9E84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DEF3EF4-3195-CF63-436B-39AAAB95E158}"/>
              </a:ext>
            </a:extLst>
          </p:cNvPr>
          <p:cNvSpPr>
            <a:spLocks noGrp="1"/>
          </p:cNvSpPr>
          <p:nvPr>
            <p:ph type="sldNum" sz="quarter" idx="12"/>
          </p:nvPr>
        </p:nvSpPr>
        <p:spPr/>
        <p:txBody>
          <a:bodyPr/>
          <a:lstStyle/>
          <a:p>
            <a:fld id="{4AE34B34-59D4-4E51-8EED-74036C8BA472}" type="slidenum">
              <a:rPr lang="en-US" smtClean="0"/>
              <a:t>‹#›</a:t>
            </a:fld>
            <a:endParaRPr lang="en-US"/>
          </a:p>
        </p:txBody>
      </p:sp>
    </p:spTree>
    <p:extLst>
      <p:ext uri="{BB962C8B-B14F-4D97-AF65-F5344CB8AC3E}">
        <p14:creationId xmlns:p14="http://schemas.microsoft.com/office/powerpoint/2010/main" val="6158209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33F19-C6BA-633F-8721-16A3B04573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8BA4253-CF6B-447B-767F-322A1BE5C3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BE4FBF2-3946-60F7-39A0-7FEF2AECF0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CD7D54-CA37-D69A-A5E5-6DE0ABEA76E1}"/>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2CA2EF79-738A-217E-160B-7A8908C872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0ABAB8-06A2-2F17-6C90-A7E76A4F6942}"/>
              </a:ext>
            </a:extLst>
          </p:cNvPr>
          <p:cNvSpPr>
            <a:spLocks noGrp="1"/>
          </p:cNvSpPr>
          <p:nvPr>
            <p:ph type="sldNum" sz="quarter" idx="12"/>
          </p:nvPr>
        </p:nvSpPr>
        <p:spPr/>
        <p:txBody>
          <a:bodyPr/>
          <a:lstStyle/>
          <a:p>
            <a:fld id="{4AE34B34-59D4-4E51-8EED-74036C8BA472}" type="slidenum">
              <a:rPr lang="en-US" smtClean="0"/>
              <a:t>‹#›</a:t>
            </a:fld>
            <a:endParaRPr lang="en-US"/>
          </a:p>
        </p:txBody>
      </p:sp>
    </p:spTree>
    <p:extLst>
      <p:ext uri="{BB962C8B-B14F-4D97-AF65-F5344CB8AC3E}">
        <p14:creationId xmlns:p14="http://schemas.microsoft.com/office/powerpoint/2010/main" val="24940739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8704E-7DF9-D1C1-462E-22E8C878D3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915C564-C01E-5B51-203A-48524D3ED8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AE4721-2FA3-AC4A-62A7-6A2B1151D6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F656AF-CF54-D7FD-DA4C-3C09722B22A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57C832CD-57CE-F200-C0E6-2D1C17B35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469E30-1AE4-7232-F4D9-946BFBB4BAD9}"/>
              </a:ext>
            </a:extLst>
          </p:cNvPr>
          <p:cNvSpPr>
            <a:spLocks noGrp="1"/>
          </p:cNvSpPr>
          <p:nvPr>
            <p:ph type="sldNum" sz="quarter" idx="12"/>
          </p:nvPr>
        </p:nvSpPr>
        <p:spPr/>
        <p:txBody>
          <a:bodyPr/>
          <a:lstStyle/>
          <a:p>
            <a:fld id="{4AE34B34-59D4-4E51-8EED-74036C8BA472}" type="slidenum">
              <a:rPr lang="en-US" smtClean="0"/>
              <a:t>‹#›</a:t>
            </a:fld>
            <a:endParaRPr lang="en-US"/>
          </a:p>
        </p:txBody>
      </p:sp>
    </p:spTree>
    <p:extLst>
      <p:ext uri="{BB962C8B-B14F-4D97-AF65-F5344CB8AC3E}">
        <p14:creationId xmlns:p14="http://schemas.microsoft.com/office/powerpoint/2010/main" val="3743485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sp>
        <p:nvSpPr>
          <p:cNvPr id="23" name="Text Placeholder 22">
            <a:extLst>
              <a:ext uri="{FF2B5EF4-FFF2-40B4-BE49-F238E27FC236}">
                <a16:creationId xmlns:a16="http://schemas.microsoft.com/office/drawing/2014/main" id="{533F9DB5-61B1-47C0-90F4-A417BADEA4DF}"/>
              </a:ext>
            </a:extLst>
          </p:cNvPr>
          <p:cNvSpPr>
            <a:spLocks noGrp="1"/>
          </p:cNvSpPr>
          <p:nvPr>
            <p:ph type="body" sz="quarter" idx="13" hasCustomPrompt="1"/>
          </p:nvPr>
        </p:nvSpPr>
        <p:spPr>
          <a:xfrm>
            <a:off x="276060" y="3094231"/>
            <a:ext cx="4707859" cy="752475"/>
          </a:xfrm>
        </p:spPr>
        <p:txBody>
          <a:bodyPr>
            <a:normAutofit/>
          </a:bodyPr>
          <a:lstStyle>
            <a:lvl1pPr marL="0" indent="0">
              <a:buNone/>
              <a:defRPr sz="3600">
                <a:solidFill>
                  <a:schemeClr val="bg1"/>
                </a:solidFill>
                <a:latin typeface="Arial Black" panose="020B0A04020102020204" pitchFamily="34" charset="0"/>
              </a:defRPr>
            </a:lvl1pPr>
          </a:lstStyle>
          <a:p>
            <a:pPr lvl="0"/>
            <a:r>
              <a:rPr lang="en-US" dirty="0"/>
              <a:t>SECTION TITLE</a:t>
            </a:r>
          </a:p>
        </p:txBody>
      </p:sp>
      <p:sp>
        <p:nvSpPr>
          <p:cNvPr id="29" name="SmartArt Placeholder 28">
            <a:extLst>
              <a:ext uri="{FF2B5EF4-FFF2-40B4-BE49-F238E27FC236}">
                <a16:creationId xmlns:a16="http://schemas.microsoft.com/office/drawing/2014/main" id="{C199004B-4401-472E-A083-6B250A74353F}"/>
              </a:ext>
            </a:extLst>
          </p:cNvPr>
          <p:cNvSpPr>
            <a:spLocks noGrp="1"/>
          </p:cNvSpPr>
          <p:nvPr>
            <p:ph type="dgm" sz="quarter" idx="14"/>
          </p:nvPr>
        </p:nvSpPr>
        <p:spPr>
          <a:xfrm>
            <a:off x="5957888" y="147638"/>
            <a:ext cx="6067425" cy="6508750"/>
          </a:xfrm>
        </p:spPr>
        <p:txBody>
          <a:bodyPr/>
          <a:lstStyle/>
          <a:p>
            <a:r>
              <a:rPr lang="en-US"/>
              <a:t>Click icon to add SmartArt graphic</a:t>
            </a:r>
            <a:endParaRPr lang="en-US" dirty="0"/>
          </a:p>
        </p:txBody>
      </p:sp>
      <p:sp>
        <p:nvSpPr>
          <p:cNvPr id="6" name="Slide Number Placeholder 5">
            <a:extLst>
              <a:ext uri="{FF2B5EF4-FFF2-40B4-BE49-F238E27FC236}">
                <a16:creationId xmlns:a16="http://schemas.microsoft.com/office/drawing/2014/main" id="{E73900FD-2B45-49EB-BDB8-D110273A60FB}"/>
              </a:ext>
            </a:extLst>
          </p:cNvPr>
          <p:cNvSpPr>
            <a:spLocks noGrp="1"/>
          </p:cNvSpPr>
          <p:nvPr>
            <p:ph type="sldNum" sz="quarter" idx="17"/>
          </p:nvPr>
        </p:nvSpPr>
        <p:spPr/>
        <p:txBody>
          <a:bodyPr/>
          <a:lstStyle/>
          <a:p>
            <a:fld id="{1059A2CD-846E-48BA-B968-8B34CC2250AF}" type="slidenum">
              <a:rPr lang="en-US" smtClean="0"/>
              <a:t>‹#›</a:t>
            </a:fld>
            <a:endParaRPr lang="en-US"/>
          </a:p>
        </p:txBody>
      </p:sp>
      <p:sp>
        <p:nvSpPr>
          <p:cNvPr id="7" name="Arrow: Pentagon 6">
            <a:extLst>
              <a:ext uri="{FF2B5EF4-FFF2-40B4-BE49-F238E27FC236}">
                <a16:creationId xmlns:a16="http://schemas.microsoft.com/office/drawing/2014/main" id="{21A66CA7-B1FC-415B-A4B8-A30C4DE67001}"/>
              </a:ext>
            </a:extLst>
          </p:cNvPr>
          <p:cNvSpPr/>
          <p:nvPr userDrawn="1"/>
        </p:nvSpPr>
        <p:spPr>
          <a:xfrm>
            <a:off x="0" y="0"/>
            <a:ext cx="5259981" cy="6858000"/>
          </a:xfrm>
          <a:prstGeom prst="homePlate">
            <a:avLst>
              <a:gd name="adj" fmla="val 6328"/>
            </a:avLst>
          </a:prstGeom>
          <a:solidFill>
            <a:srgbClr val="19336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2">
            <a:extLst>
              <a:ext uri="{FF2B5EF4-FFF2-40B4-BE49-F238E27FC236}">
                <a16:creationId xmlns:a16="http://schemas.microsoft.com/office/drawing/2014/main" id="{49554115-6841-E5CD-6C56-267153DC5838}"/>
              </a:ext>
            </a:extLst>
          </p:cNvPr>
          <p:cNvSpPr>
            <a:spLocks noGrp="1"/>
          </p:cNvSpPr>
          <p:nvPr>
            <p:ph type="body" sz="quarter" idx="18" hasCustomPrompt="1"/>
          </p:nvPr>
        </p:nvSpPr>
        <p:spPr>
          <a:xfrm>
            <a:off x="428460" y="3246631"/>
            <a:ext cx="4707859" cy="752475"/>
          </a:xfrm>
        </p:spPr>
        <p:txBody>
          <a:bodyPr>
            <a:normAutofit/>
          </a:bodyPr>
          <a:lstStyle>
            <a:lvl1pPr marL="0" indent="0">
              <a:buNone/>
              <a:defRPr sz="3600">
                <a:solidFill>
                  <a:schemeClr val="bg1"/>
                </a:solidFill>
                <a:latin typeface="Arial Black" panose="020B0A04020102020204" pitchFamily="34" charset="0"/>
              </a:defRPr>
            </a:lvl1pPr>
          </a:lstStyle>
          <a:p>
            <a:pPr lvl="0"/>
            <a:r>
              <a:rPr lang="en-US" dirty="0"/>
              <a:t>SECTION TITLE</a:t>
            </a:r>
          </a:p>
        </p:txBody>
      </p:sp>
    </p:spTree>
    <p:extLst>
      <p:ext uri="{BB962C8B-B14F-4D97-AF65-F5344CB8AC3E}">
        <p14:creationId xmlns:p14="http://schemas.microsoft.com/office/powerpoint/2010/main" val="2223211805"/>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F3EDC-B0A8-231A-C838-AC6ED18D8A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00E52C9-8356-8ED0-C6A0-1682321C2A0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4BEBCF-8EEB-71C3-F69F-9530D965BDD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39C164C-7FEA-329A-B23C-C520727669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8A169A-ACA0-7F18-727E-ACCD2A4E11F8}"/>
              </a:ext>
            </a:extLst>
          </p:cNvPr>
          <p:cNvSpPr>
            <a:spLocks noGrp="1"/>
          </p:cNvSpPr>
          <p:nvPr>
            <p:ph type="sldNum" sz="quarter" idx="12"/>
          </p:nvPr>
        </p:nvSpPr>
        <p:spPr/>
        <p:txBody>
          <a:bodyPr/>
          <a:lstStyle/>
          <a:p>
            <a:fld id="{4AE34B34-59D4-4E51-8EED-74036C8BA472}" type="slidenum">
              <a:rPr lang="en-US" smtClean="0"/>
              <a:t>‹#›</a:t>
            </a:fld>
            <a:endParaRPr lang="en-US"/>
          </a:p>
        </p:txBody>
      </p:sp>
    </p:spTree>
    <p:extLst>
      <p:ext uri="{BB962C8B-B14F-4D97-AF65-F5344CB8AC3E}">
        <p14:creationId xmlns:p14="http://schemas.microsoft.com/office/powerpoint/2010/main" val="13555067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13F0DC-8391-185A-AD74-5C05CBDE356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2B953DE-5EFA-77F9-27E5-EEFAB045A8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2496C5-13D6-B664-7095-3FC13F89A44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279F044-4B38-7A95-B84A-3B00592509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2C6493-284A-20C1-3873-0E27DEBD3F1E}"/>
              </a:ext>
            </a:extLst>
          </p:cNvPr>
          <p:cNvSpPr>
            <a:spLocks noGrp="1"/>
          </p:cNvSpPr>
          <p:nvPr>
            <p:ph type="sldNum" sz="quarter" idx="12"/>
          </p:nvPr>
        </p:nvSpPr>
        <p:spPr/>
        <p:txBody>
          <a:bodyPr/>
          <a:lstStyle/>
          <a:p>
            <a:fld id="{4AE34B34-59D4-4E51-8EED-74036C8BA472}" type="slidenum">
              <a:rPr lang="en-US" smtClean="0"/>
              <a:t>‹#›</a:t>
            </a:fld>
            <a:endParaRPr lang="en-US"/>
          </a:p>
        </p:txBody>
      </p:sp>
    </p:spTree>
    <p:extLst>
      <p:ext uri="{BB962C8B-B14F-4D97-AF65-F5344CB8AC3E}">
        <p14:creationId xmlns:p14="http://schemas.microsoft.com/office/powerpoint/2010/main" val="29711762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0556D58-55B1-4DFD-9829-C74F59C05C5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B2A7D68-B126-4FE3-9C52-5C4A15D9C6F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B70611D-A0D2-4849-987A-3E0E55DDA96E}"/>
              </a:ext>
            </a:extLst>
          </p:cNvPr>
          <p:cNvSpPr>
            <a:spLocks noGrp="1"/>
          </p:cNvSpPr>
          <p:nvPr>
            <p:ph type="sldNum" sz="quarter" idx="12"/>
          </p:nvPr>
        </p:nvSpPr>
        <p:spPr/>
        <p:txBody>
          <a:bodyPr/>
          <a:lstStyle/>
          <a:p>
            <a:fld id="{1059A2CD-846E-48BA-B968-8B34CC2250AF}" type="slidenum">
              <a:rPr lang="en-US" smtClean="0"/>
              <a:t>‹#›</a:t>
            </a:fld>
            <a:endParaRPr lang="en-US"/>
          </a:p>
        </p:txBody>
      </p:sp>
      <p:pic>
        <p:nvPicPr>
          <p:cNvPr id="8" name="Picture 7">
            <a:extLst>
              <a:ext uri="{FF2B5EF4-FFF2-40B4-BE49-F238E27FC236}">
                <a16:creationId xmlns:a16="http://schemas.microsoft.com/office/drawing/2014/main" id="{511F0457-F8DC-49F6-9A4A-1279D1367D11}"/>
              </a:ext>
            </a:extLst>
          </p:cNvPr>
          <p:cNvPicPr>
            <a:picLocks noChangeAspect="1"/>
          </p:cNvPicPr>
          <p:nvPr/>
        </p:nvPicPr>
        <p:blipFill>
          <a:blip r:embed="rId2"/>
          <a:stretch>
            <a:fillRect/>
          </a:stretch>
        </p:blipFill>
        <p:spPr>
          <a:xfrm>
            <a:off x="0" y="0"/>
            <a:ext cx="12192000" cy="6857999"/>
          </a:xfrm>
          <a:prstGeom prst="rect">
            <a:avLst/>
          </a:prstGeom>
        </p:spPr>
      </p:pic>
      <p:pic>
        <p:nvPicPr>
          <p:cNvPr id="7" name="Picture 6">
            <a:extLst>
              <a:ext uri="{FF2B5EF4-FFF2-40B4-BE49-F238E27FC236}">
                <a16:creationId xmlns:a16="http://schemas.microsoft.com/office/drawing/2014/main" id="{86D90169-78C3-A5F0-33D6-334A0D0BAE6B}"/>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38401612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Section Divider">
    <p:spTree>
      <p:nvGrpSpPr>
        <p:cNvPr id="1" name=""/>
        <p:cNvGrpSpPr/>
        <p:nvPr/>
      </p:nvGrpSpPr>
      <p:grpSpPr>
        <a:xfrm>
          <a:off x="0" y="0"/>
          <a:ext cx="0" cy="0"/>
          <a:chOff x="0" y="0"/>
          <a:chExt cx="0" cy="0"/>
        </a:xfrm>
      </p:grpSpPr>
      <p:sp>
        <p:nvSpPr>
          <p:cNvPr id="23" name="Text Placeholder 22">
            <a:extLst>
              <a:ext uri="{FF2B5EF4-FFF2-40B4-BE49-F238E27FC236}">
                <a16:creationId xmlns:a16="http://schemas.microsoft.com/office/drawing/2014/main" id="{533F9DB5-61B1-47C0-90F4-A417BADEA4DF}"/>
              </a:ext>
            </a:extLst>
          </p:cNvPr>
          <p:cNvSpPr>
            <a:spLocks noGrp="1"/>
          </p:cNvSpPr>
          <p:nvPr>
            <p:ph type="body" sz="quarter" idx="13" hasCustomPrompt="1"/>
          </p:nvPr>
        </p:nvSpPr>
        <p:spPr>
          <a:xfrm>
            <a:off x="276060" y="3094231"/>
            <a:ext cx="4707859" cy="752475"/>
          </a:xfrm>
        </p:spPr>
        <p:txBody>
          <a:bodyPr>
            <a:normAutofit/>
          </a:bodyPr>
          <a:lstStyle>
            <a:lvl1pPr marL="0" indent="0">
              <a:buNone/>
              <a:defRPr sz="3600">
                <a:solidFill>
                  <a:schemeClr val="bg1"/>
                </a:solidFill>
                <a:latin typeface="Arial Black" panose="020B0A04020102020204" pitchFamily="34" charset="0"/>
              </a:defRPr>
            </a:lvl1pPr>
          </a:lstStyle>
          <a:p>
            <a:pPr lvl="0"/>
            <a:r>
              <a:rPr lang="en-US" dirty="0"/>
              <a:t>SECTION TITLE</a:t>
            </a:r>
          </a:p>
        </p:txBody>
      </p:sp>
      <p:sp>
        <p:nvSpPr>
          <p:cNvPr id="29" name="SmartArt Placeholder 28">
            <a:extLst>
              <a:ext uri="{FF2B5EF4-FFF2-40B4-BE49-F238E27FC236}">
                <a16:creationId xmlns:a16="http://schemas.microsoft.com/office/drawing/2014/main" id="{C199004B-4401-472E-A083-6B250A74353F}"/>
              </a:ext>
            </a:extLst>
          </p:cNvPr>
          <p:cNvSpPr>
            <a:spLocks noGrp="1"/>
          </p:cNvSpPr>
          <p:nvPr>
            <p:ph type="dgm" sz="quarter" idx="14"/>
          </p:nvPr>
        </p:nvSpPr>
        <p:spPr>
          <a:xfrm>
            <a:off x="5957888" y="147638"/>
            <a:ext cx="6067425" cy="6508750"/>
          </a:xfrm>
        </p:spPr>
        <p:txBody>
          <a:bodyPr/>
          <a:lstStyle/>
          <a:p>
            <a:r>
              <a:rPr lang="en-US"/>
              <a:t>Click icon to add SmartArt graphic</a:t>
            </a:r>
            <a:endParaRPr lang="en-US" dirty="0"/>
          </a:p>
        </p:txBody>
      </p:sp>
      <p:sp>
        <p:nvSpPr>
          <p:cNvPr id="6" name="Slide Number Placeholder 5">
            <a:extLst>
              <a:ext uri="{FF2B5EF4-FFF2-40B4-BE49-F238E27FC236}">
                <a16:creationId xmlns:a16="http://schemas.microsoft.com/office/drawing/2014/main" id="{E73900FD-2B45-49EB-BDB8-D110273A60FB}"/>
              </a:ext>
            </a:extLst>
          </p:cNvPr>
          <p:cNvSpPr>
            <a:spLocks noGrp="1"/>
          </p:cNvSpPr>
          <p:nvPr>
            <p:ph type="sldNum" sz="quarter" idx="17"/>
          </p:nvPr>
        </p:nvSpPr>
        <p:spPr/>
        <p:txBody>
          <a:bodyPr/>
          <a:lstStyle/>
          <a:p>
            <a:fld id="{1059A2CD-846E-48BA-B968-8B34CC2250AF}" type="slidenum">
              <a:rPr lang="en-US" smtClean="0"/>
              <a:t>‹#›</a:t>
            </a:fld>
            <a:endParaRPr lang="en-US"/>
          </a:p>
        </p:txBody>
      </p:sp>
      <p:sp>
        <p:nvSpPr>
          <p:cNvPr id="7" name="Arrow: Pentagon 6">
            <a:extLst>
              <a:ext uri="{FF2B5EF4-FFF2-40B4-BE49-F238E27FC236}">
                <a16:creationId xmlns:a16="http://schemas.microsoft.com/office/drawing/2014/main" id="{21A66CA7-B1FC-415B-A4B8-A30C4DE67001}"/>
              </a:ext>
            </a:extLst>
          </p:cNvPr>
          <p:cNvSpPr/>
          <p:nvPr/>
        </p:nvSpPr>
        <p:spPr>
          <a:xfrm>
            <a:off x="0" y="0"/>
            <a:ext cx="5259981" cy="6858000"/>
          </a:xfrm>
          <a:prstGeom prst="homePlate">
            <a:avLst>
              <a:gd name="adj" fmla="val 6328"/>
            </a:avLst>
          </a:prstGeom>
          <a:solidFill>
            <a:srgbClr val="19336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2">
            <a:extLst>
              <a:ext uri="{FF2B5EF4-FFF2-40B4-BE49-F238E27FC236}">
                <a16:creationId xmlns:a16="http://schemas.microsoft.com/office/drawing/2014/main" id="{49554115-6841-E5CD-6C56-267153DC5838}"/>
              </a:ext>
            </a:extLst>
          </p:cNvPr>
          <p:cNvSpPr>
            <a:spLocks noGrp="1"/>
          </p:cNvSpPr>
          <p:nvPr>
            <p:ph type="body" sz="quarter" idx="18" hasCustomPrompt="1"/>
          </p:nvPr>
        </p:nvSpPr>
        <p:spPr>
          <a:xfrm>
            <a:off x="428460" y="3246631"/>
            <a:ext cx="4707859" cy="752475"/>
          </a:xfrm>
        </p:spPr>
        <p:txBody>
          <a:bodyPr>
            <a:normAutofit/>
          </a:bodyPr>
          <a:lstStyle>
            <a:lvl1pPr marL="0" indent="0">
              <a:buNone/>
              <a:defRPr sz="3600">
                <a:solidFill>
                  <a:schemeClr val="bg1"/>
                </a:solidFill>
                <a:latin typeface="Arial Black" panose="020B0A04020102020204" pitchFamily="34" charset="0"/>
              </a:defRPr>
            </a:lvl1pPr>
          </a:lstStyle>
          <a:p>
            <a:pPr lvl="0"/>
            <a:r>
              <a:rPr lang="en-US" dirty="0"/>
              <a:t>SECTION TITLE</a:t>
            </a:r>
          </a:p>
        </p:txBody>
      </p:sp>
      <p:sp>
        <p:nvSpPr>
          <p:cNvPr id="9" name="Arrow: Pentagon 8">
            <a:extLst>
              <a:ext uri="{FF2B5EF4-FFF2-40B4-BE49-F238E27FC236}">
                <a16:creationId xmlns:a16="http://schemas.microsoft.com/office/drawing/2014/main" id="{666CE469-6F42-921D-78C7-07206B30EE9B}"/>
              </a:ext>
            </a:extLst>
          </p:cNvPr>
          <p:cNvSpPr/>
          <p:nvPr userDrawn="1"/>
        </p:nvSpPr>
        <p:spPr>
          <a:xfrm>
            <a:off x="0" y="0"/>
            <a:ext cx="5259981" cy="6858000"/>
          </a:xfrm>
          <a:prstGeom prst="homePlate">
            <a:avLst>
              <a:gd name="adj" fmla="val 6328"/>
            </a:avLst>
          </a:prstGeom>
          <a:solidFill>
            <a:srgbClr val="19336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3780937"/>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Content With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987425"/>
            <a:ext cx="6172200" cy="4873625"/>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0" y="2057400"/>
            <a:ext cx="4772025" cy="3811588"/>
          </a:xfrm>
        </p:spPr>
        <p:txBody>
          <a:bodyPr>
            <a:normAutofit/>
          </a:bodyPr>
          <a:lstStyle>
            <a:lvl1pPr marL="287338" indent="0">
              <a:buNone/>
              <a:defRPr sz="24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1059A2CD-846E-48BA-B968-8B34CC2250AF}" type="slidenum">
              <a:rPr lang="en-US" smtClean="0"/>
              <a:t>‹#›</a:t>
            </a:fld>
            <a:endParaRPr lang="en-US"/>
          </a:p>
        </p:txBody>
      </p:sp>
      <p:sp>
        <p:nvSpPr>
          <p:cNvPr id="10" name="Picture Placeholder 9">
            <a:extLst>
              <a:ext uri="{FF2B5EF4-FFF2-40B4-BE49-F238E27FC236}">
                <a16:creationId xmlns:a16="http://schemas.microsoft.com/office/drawing/2014/main" id="{4134290F-F2A7-4AF7-8945-3DDFF340CEAA}"/>
              </a:ext>
            </a:extLst>
          </p:cNvPr>
          <p:cNvSpPr>
            <a:spLocks noGrp="1"/>
          </p:cNvSpPr>
          <p:nvPr>
            <p:ph type="pic" sz="quarter" idx="13"/>
          </p:nvPr>
        </p:nvSpPr>
        <p:spPr>
          <a:xfrm>
            <a:off x="3200759" y="857928"/>
            <a:ext cx="928790" cy="790652"/>
          </a:xfrm>
        </p:spPr>
        <p:txBody>
          <a:bodyPr/>
          <a:lstStyle/>
          <a:p>
            <a:r>
              <a:rPr lang="en-US"/>
              <a:t>Click icon to add picture</a:t>
            </a:r>
            <a:endParaRPr lang="en-US" dirty="0"/>
          </a:p>
        </p:txBody>
      </p:sp>
      <p:sp>
        <p:nvSpPr>
          <p:cNvPr id="11" name="Text Placeholder 13">
            <a:extLst>
              <a:ext uri="{FF2B5EF4-FFF2-40B4-BE49-F238E27FC236}">
                <a16:creationId xmlns:a16="http://schemas.microsoft.com/office/drawing/2014/main" id="{E0ED72D0-BBFB-4DD0-A731-5770448A4F14}"/>
              </a:ext>
            </a:extLst>
          </p:cNvPr>
          <p:cNvSpPr>
            <a:spLocks noGrp="1"/>
          </p:cNvSpPr>
          <p:nvPr>
            <p:ph type="body" sz="quarter" idx="14"/>
          </p:nvPr>
        </p:nvSpPr>
        <p:spPr>
          <a:xfrm>
            <a:off x="0" y="735845"/>
            <a:ext cx="2998788" cy="703263"/>
          </a:xfrm>
        </p:spPr>
        <p:txBody>
          <a:bodyPr/>
          <a:lstStyle>
            <a:lvl1pPr marL="0" indent="0">
              <a:buNone/>
              <a:defRPr>
                <a:solidFill>
                  <a:schemeClr val="bg1"/>
                </a:solidFill>
                <a:latin typeface="Arial Black" panose="020B0A04020102020204" pitchFamily="34" charset="0"/>
              </a:defRPr>
            </a:lvl1pPr>
          </a:lstStyle>
          <a:p>
            <a:pPr lvl="0"/>
            <a:r>
              <a:rPr lang="en-US"/>
              <a:t>Click to edit Master text styles</a:t>
            </a:r>
          </a:p>
        </p:txBody>
      </p:sp>
      <p:sp>
        <p:nvSpPr>
          <p:cNvPr id="12" name="Rectangle 11">
            <a:extLst>
              <a:ext uri="{FF2B5EF4-FFF2-40B4-BE49-F238E27FC236}">
                <a16:creationId xmlns:a16="http://schemas.microsoft.com/office/drawing/2014/main" id="{738167E1-2EE0-4B4F-9464-EB086D76B8C9}"/>
              </a:ext>
            </a:extLst>
          </p:cNvPr>
          <p:cNvSpPr/>
          <p:nvPr/>
        </p:nvSpPr>
        <p:spPr>
          <a:xfrm>
            <a:off x="4954772" y="0"/>
            <a:ext cx="723722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Pentagon 12">
            <a:extLst>
              <a:ext uri="{FF2B5EF4-FFF2-40B4-BE49-F238E27FC236}">
                <a16:creationId xmlns:a16="http://schemas.microsoft.com/office/drawing/2014/main" id="{17DF85E1-9BD1-495F-9556-7CD7E4D2F4D7}"/>
              </a:ext>
            </a:extLst>
          </p:cNvPr>
          <p:cNvSpPr/>
          <p:nvPr/>
        </p:nvSpPr>
        <p:spPr>
          <a:xfrm>
            <a:off x="0" y="476174"/>
            <a:ext cx="4739148" cy="1484466"/>
          </a:xfrm>
          <a:prstGeom prst="homePlate">
            <a:avLst>
              <a:gd name="adj" fmla="val 32779"/>
            </a:avLst>
          </a:prstGeom>
          <a:solidFill>
            <a:srgbClr val="19336C"/>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D138C01-845A-7D14-60F8-93EF921713B3}"/>
              </a:ext>
            </a:extLst>
          </p:cNvPr>
          <p:cNvSpPr/>
          <p:nvPr userDrawn="1"/>
        </p:nvSpPr>
        <p:spPr>
          <a:xfrm>
            <a:off x="4954772" y="0"/>
            <a:ext cx="723722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Pentagon 13">
            <a:extLst>
              <a:ext uri="{FF2B5EF4-FFF2-40B4-BE49-F238E27FC236}">
                <a16:creationId xmlns:a16="http://schemas.microsoft.com/office/drawing/2014/main" id="{DA707DCE-6CBD-CBBA-4E4E-D0F9536108AA}"/>
              </a:ext>
            </a:extLst>
          </p:cNvPr>
          <p:cNvSpPr/>
          <p:nvPr userDrawn="1"/>
        </p:nvSpPr>
        <p:spPr>
          <a:xfrm>
            <a:off x="0" y="476174"/>
            <a:ext cx="4739148" cy="1484466"/>
          </a:xfrm>
          <a:prstGeom prst="homePlate">
            <a:avLst>
              <a:gd name="adj" fmla="val 32779"/>
            </a:avLst>
          </a:prstGeom>
          <a:solidFill>
            <a:srgbClr val="19336C"/>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94957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Content OPen Text">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0" y="2057400"/>
            <a:ext cx="12074013" cy="3811588"/>
          </a:xfrm>
        </p:spPr>
        <p:txBody>
          <a:bodyPr>
            <a:normAutofit/>
          </a:bodyPr>
          <a:lstStyle>
            <a:lvl1pPr marL="630238" indent="-342900">
              <a:buFont typeface="Arial" panose="020B0604020202020204" pitchFamily="34" charset="0"/>
              <a:buChar char="•"/>
              <a:defRPr sz="4400">
                <a:latin typeface="Arial" panose="020B0604020202020204" pitchFamily="34" charset="0"/>
                <a:cs typeface="Arial" panose="020B0604020202020204" pitchFamily="34" charset="0"/>
              </a:defRPr>
            </a:lvl1pPr>
            <a:lvl2pPr marL="742950" indent="-285750">
              <a:buFont typeface="Arial" panose="020B0604020202020204" pitchFamily="34" charset="0"/>
              <a:buChar char="•"/>
              <a:defRPr sz="2800">
                <a:latin typeface="Arial" panose="020B0604020202020204" pitchFamily="34" charset="0"/>
                <a:cs typeface="Arial" panose="020B0604020202020204" pitchFamily="34" charset="0"/>
              </a:defRPr>
            </a:lvl2pPr>
            <a:lvl3pPr marL="1085850" indent="-171450">
              <a:buFont typeface="Arial" panose="020B0604020202020204" pitchFamily="34" charset="0"/>
              <a:buChar char="•"/>
              <a:defRPr sz="2400">
                <a:latin typeface="Arial" panose="020B0604020202020204" pitchFamily="34" charset="0"/>
                <a:cs typeface="Arial" panose="020B0604020202020204" pitchFamily="34" charset="0"/>
              </a:defRPr>
            </a:lvl3pPr>
            <a:lvl4pPr marL="1543050" indent="-171450">
              <a:buFont typeface="Arial" panose="020B0604020202020204" pitchFamily="34" charset="0"/>
              <a:buChar char="•"/>
              <a:defRPr sz="1600">
                <a:latin typeface="Arial" panose="020B0604020202020204" pitchFamily="34" charset="0"/>
                <a:cs typeface="Arial" panose="020B0604020202020204" pitchFamily="34" charset="0"/>
              </a:defRPr>
            </a:lvl4pPr>
            <a:lvl5pPr marL="2000250" indent="-171450">
              <a:buFont typeface="Arial" panose="020B0604020202020204" pitchFamily="34" charset="0"/>
              <a:buChar char="•"/>
              <a:defRPr sz="1600">
                <a:latin typeface="Arial" panose="020B0604020202020204" pitchFamily="34" charset="0"/>
                <a:cs typeface="Arial" panose="020B0604020202020204" pitchFamily="34" charset="0"/>
              </a:defRPr>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1059A2CD-846E-48BA-B968-8B34CC2250AF}" type="slidenum">
              <a:rPr lang="en-US" smtClean="0"/>
              <a:t>‹#›</a:t>
            </a:fld>
            <a:endParaRPr lang="en-US"/>
          </a:p>
        </p:txBody>
      </p:sp>
      <p:sp>
        <p:nvSpPr>
          <p:cNvPr id="10" name="Picture Placeholder 9">
            <a:extLst>
              <a:ext uri="{FF2B5EF4-FFF2-40B4-BE49-F238E27FC236}">
                <a16:creationId xmlns:a16="http://schemas.microsoft.com/office/drawing/2014/main" id="{50F8B98D-5ABD-4CC4-9605-4861A4485C9C}"/>
              </a:ext>
            </a:extLst>
          </p:cNvPr>
          <p:cNvSpPr>
            <a:spLocks noGrp="1"/>
          </p:cNvSpPr>
          <p:nvPr>
            <p:ph type="pic" sz="quarter" idx="13"/>
          </p:nvPr>
        </p:nvSpPr>
        <p:spPr>
          <a:xfrm>
            <a:off x="3200759" y="857928"/>
            <a:ext cx="928790" cy="790652"/>
          </a:xfrm>
        </p:spPr>
        <p:txBody>
          <a:bodyPr/>
          <a:lstStyle/>
          <a:p>
            <a:r>
              <a:rPr lang="en-US"/>
              <a:t>Click icon to add picture</a:t>
            </a:r>
            <a:endParaRPr lang="en-US" dirty="0"/>
          </a:p>
        </p:txBody>
      </p:sp>
      <p:sp>
        <p:nvSpPr>
          <p:cNvPr id="14" name="Text Placeholder 13">
            <a:extLst>
              <a:ext uri="{FF2B5EF4-FFF2-40B4-BE49-F238E27FC236}">
                <a16:creationId xmlns:a16="http://schemas.microsoft.com/office/drawing/2014/main" id="{24678645-C5C1-4E60-AB1A-99DA781F64CB}"/>
              </a:ext>
            </a:extLst>
          </p:cNvPr>
          <p:cNvSpPr>
            <a:spLocks noGrp="1"/>
          </p:cNvSpPr>
          <p:nvPr>
            <p:ph type="body" sz="quarter" idx="14"/>
          </p:nvPr>
        </p:nvSpPr>
        <p:spPr>
          <a:xfrm>
            <a:off x="0" y="735845"/>
            <a:ext cx="2998788" cy="703263"/>
          </a:xfrm>
        </p:spPr>
        <p:txBody>
          <a:bodyPr/>
          <a:lstStyle>
            <a:lvl1pPr marL="0" indent="0">
              <a:buNone/>
              <a:defRPr>
                <a:solidFill>
                  <a:schemeClr val="bg1"/>
                </a:solidFill>
                <a:latin typeface="Arial Black" panose="020B0A04020102020204" pitchFamily="34" charset="0"/>
              </a:defRPr>
            </a:lvl1pPr>
          </a:lstStyle>
          <a:p>
            <a:pPr lvl="0"/>
            <a:r>
              <a:rPr lang="en-US"/>
              <a:t>Click to edit Master text styles</a:t>
            </a:r>
          </a:p>
        </p:txBody>
      </p:sp>
      <p:sp>
        <p:nvSpPr>
          <p:cNvPr id="8" name="Rectangle 7">
            <a:extLst>
              <a:ext uri="{FF2B5EF4-FFF2-40B4-BE49-F238E27FC236}">
                <a16:creationId xmlns:a16="http://schemas.microsoft.com/office/drawing/2014/main" id="{BBF1F774-5F0E-4E39-AD99-057D2A5CA198}"/>
              </a:ext>
            </a:extLst>
          </p:cNvPr>
          <p:cNvSpPr/>
          <p:nvPr/>
        </p:nvSpPr>
        <p:spPr>
          <a:xfrm>
            <a:off x="0" y="1253254"/>
            <a:ext cx="12192000" cy="51030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Pentagon 8">
            <a:extLst>
              <a:ext uri="{FF2B5EF4-FFF2-40B4-BE49-F238E27FC236}">
                <a16:creationId xmlns:a16="http://schemas.microsoft.com/office/drawing/2014/main" id="{A8E63C6E-B6F0-44FF-AA60-C911B0C67E33}"/>
              </a:ext>
            </a:extLst>
          </p:cNvPr>
          <p:cNvSpPr/>
          <p:nvPr/>
        </p:nvSpPr>
        <p:spPr>
          <a:xfrm>
            <a:off x="0" y="476174"/>
            <a:ext cx="4739148" cy="1484466"/>
          </a:xfrm>
          <a:prstGeom prst="homePlate">
            <a:avLst>
              <a:gd name="adj" fmla="val 32779"/>
            </a:avLst>
          </a:prstGeom>
          <a:solidFill>
            <a:srgbClr val="19336C"/>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FC3675C-0169-DF94-DB21-1B08416A4C14}"/>
              </a:ext>
            </a:extLst>
          </p:cNvPr>
          <p:cNvSpPr/>
          <p:nvPr userDrawn="1"/>
        </p:nvSpPr>
        <p:spPr>
          <a:xfrm>
            <a:off x="0" y="1253254"/>
            <a:ext cx="12192000" cy="51030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Pentagon 11">
            <a:extLst>
              <a:ext uri="{FF2B5EF4-FFF2-40B4-BE49-F238E27FC236}">
                <a16:creationId xmlns:a16="http://schemas.microsoft.com/office/drawing/2014/main" id="{AEED063D-4399-4928-9BE2-91D63149E83E}"/>
              </a:ext>
            </a:extLst>
          </p:cNvPr>
          <p:cNvSpPr/>
          <p:nvPr userDrawn="1"/>
        </p:nvSpPr>
        <p:spPr>
          <a:xfrm>
            <a:off x="0" y="476174"/>
            <a:ext cx="4739148" cy="1484466"/>
          </a:xfrm>
          <a:prstGeom prst="homePlate">
            <a:avLst>
              <a:gd name="adj" fmla="val 32779"/>
            </a:avLst>
          </a:prstGeom>
          <a:solidFill>
            <a:srgbClr val="19336C"/>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9607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Content 2 With Picture">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0" y="2057400"/>
            <a:ext cx="4772025" cy="3811588"/>
          </a:xfrm>
        </p:spPr>
        <p:txBody>
          <a:bodyPr>
            <a:normAutofit/>
          </a:bodyPr>
          <a:lstStyle>
            <a:lvl1pPr marL="287338"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1059A2CD-846E-48BA-B968-8B34CC2250AF}" type="slidenum">
              <a:rPr lang="en-US" smtClean="0"/>
              <a:t>‹#›</a:t>
            </a:fld>
            <a:endParaRPr lang="en-US"/>
          </a:p>
        </p:txBody>
      </p:sp>
      <p:sp>
        <p:nvSpPr>
          <p:cNvPr id="6" name="Picture Placeholder 5">
            <a:extLst>
              <a:ext uri="{FF2B5EF4-FFF2-40B4-BE49-F238E27FC236}">
                <a16:creationId xmlns:a16="http://schemas.microsoft.com/office/drawing/2014/main" id="{CF19434D-F6A3-4116-8285-010725BA0071}"/>
              </a:ext>
            </a:extLst>
          </p:cNvPr>
          <p:cNvSpPr>
            <a:spLocks noGrp="1"/>
          </p:cNvSpPr>
          <p:nvPr>
            <p:ph type="pic" sz="quarter" idx="13"/>
          </p:nvPr>
        </p:nvSpPr>
        <p:spPr>
          <a:xfrm>
            <a:off x="5249595" y="783038"/>
            <a:ext cx="6483350" cy="5291923"/>
          </a:xfrm>
        </p:spPr>
        <p:txBody>
          <a:bodyPr/>
          <a:lstStyle/>
          <a:p>
            <a:r>
              <a:rPr lang="en-US"/>
              <a:t>Click icon to add picture</a:t>
            </a:r>
          </a:p>
        </p:txBody>
      </p:sp>
      <p:sp>
        <p:nvSpPr>
          <p:cNvPr id="13" name="Picture Placeholder 9">
            <a:extLst>
              <a:ext uri="{FF2B5EF4-FFF2-40B4-BE49-F238E27FC236}">
                <a16:creationId xmlns:a16="http://schemas.microsoft.com/office/drawing/2014/main" id="{EBED2EDB-291F-41B0-A7BA-EA9A10A17F9B}"/>
              </a:ext>
            </a:extLst>
          </p:cNvPr>
          <p:cNvSpPr>
            <a:spLocks noGrp="1"/>
          </p:cNvSpPr>
          <p:nvPr>
            <p:ph type="pic" sz="quarter" idx="14"/>
          </p:nvPr>
        </p:nvSpPr>
        <p:spPr>
          <a:xfrm>
            <a:off x="3200759" y="857928"/>
            <a:ext cx="928790" cy="790652"/>
          </a:xfrm>
        </p:spPr>
        <p:txBody>
          <a:bodyPr/>
          <a:lstStyle/>
          <a:p>
            <a:r>
              <a:rPr lang="en-US"/>
              <a:t>Click icon to add picture</a:t>
            </a:r>
            <a:endParaRPr lang="en-US" dirty="0"/>
          </a:p>
        </p:txBody>
      </p:sp>
      <p:sp>
        <p:nvSpPr>
          <p:cNvPr id="14" name="Text Placeholder 13">
            <a:extLst>
              <a:ext uri="{FF2B5EF4-FFF2-40B4-BE49-F238E27FC236}">
                <a16:creationId xmlns:a16="http://schemas.microsoft.com/office/drawing/2014/main" id="{295D4813-A2E9-455C-8EC1-418CA4CEE32C}"/>
              </a:ext>
            </a:extLst>
          </p:cNvPr>
          <p:cNvSpPr>
            <a:spLocks noGrp="1"/>
          </p:cNvSpPr>
          <p:nvPr>
            <p:ph type="body" sz="quarter" idx="15"/>
          </p:nvPr>
        </p:nvSpPr>
        <p:spPr>
          <a:xfrm>
            <a:off x="0" y="735845"/>
            <a:ext cx="2998788" cy="703263"/>
          </a:xfrm>
        </p:spPr>
        <p:txBody>
          <a:bodyPr/>
          <a:lstStyle>
            <a:lvl1pPr marL="0" indent="0">
              <a:buNone/>
              <a:defRPr>
                <a:solidFill>
                  <a:schemeClr val="bg1"/>
                </a:solidFill>
                <a:latin typeface="Arial Black" panose="020B0A04020102020204" pitchFamily="34" charset="0"/>
              </a:defRPr>
            </a:lvl1pPr>
          </a:lstStyle>
          <a:p>
            <a:pPr lvl="0"/>
            <a:r>
              <a:rPr lang="en-US"/>
              <a:t>Click to edit Master text styles</a:t>
            </a:r>
          </a:p>
        </p:txBody>
      </p:sp>
      <p:sp>
        <p:nvSpPr>
          <p:cNvPr id="9" name="Rectangle 8">
            <a:extLst>
              <a:ext uri="{FF2B5EF4-FFF2-40B4-BE49-F238E27FC236}">
                <a16:creationId xmlns:a16="http://schemas.microsoft.com/office/drawing/2014/main" id="{6B36A2DC-94FA-444C-B6B1-2FC0B119C876}"/>
              </a:ext>
            </a:extLst>
          </p:cNvPr>
          <p:cNvSpPr/>
          <p:nvPr/>
        </p:nvSpPr>
        <p:spPr>
          <a:xfrm>
            <a:off x="4954772" y="0"/>
            <a:ext cx="723722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Pentagon 9">
            <a:extLst>
              <a:ext uri="{FF2B5EF4-FFF2-40B4-BE49-F238E27FC236}">
                <a16:creationId xmlns:a16="http://schemas.microsoft.com/office/drawing/2014/main" id="{588CD305-27B8-4282-B061-58FC7202030A}"/>
              </a:ext>
            </a:extLst>
          </p:cNvPr>
          <p:cNvSpPr/>
          <p:nvPr/>
        </p:nvSpPr>
        <p:spPr>
          <a:xfrm>
            <a:off x="0" y="476174"/>
            <a:ext cx="4739148" cy="1484466"/>
          </a:xfrm>
          <a:prstGeom prst="homePlate">
            <a:avLst>
              <a:gd name="adj" fmla="val 32779"/>
            </a:avLst>
          </a:prstGeom>
          <a:solidFill>
            <a:srgbClr val="19336C"/>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AE15AB2-1B51-F0DA-3A1B-C1B20FB4C3D3}"/>
              </a:ext>
            </a:extLst>
          </p:cNvPr>
          <p:cNvSpPr/>
          <p:nvPr userDrawn="1"/>
        </p:nvSpPr>
        <p:spPr>
          <a:xfrm>
            <a:off x="4954772" y="0"/>
            <a:ext cx="723722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Pentagon 11">
            <a:extLst>
              <a:ext uri="{FF2B5EF4-FFF2-40B4-BE49-F238E27FC236}">
                <a16:creationId xmlns:a16="http://schemas.microsoft.com/office/drawing/2014/main" id="{68B82AAC-059F-655D-C4BC-9537E2969E52}"/>
              </a:ext>
            </a:extLst>
          </p:cNvPr>
          <p:cNvSpPr/>
          <p:nvPr userDrawn="1"/>
        </p:nvSpPr>
        <p:spPr>
          <a:xfrm>
            <a:off x="0" y="476174"/>
            <a:ext cx="4739148" cy="1484466"/>
          </a:xfrm>
          <a:prstGeom prst="homePlate">
            <a:avLst>
              <a:gd name="adj" fmla="val 32779"/>
            </a:avLst>
          </a:prstGeom>
          <a:solidFill>
            <a:srgbClr val="19336C"/>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09744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1_Section Divider">
    <p:spTree>
      <p:nvGrpSpPr>
        <p:cNvPr id="1" name=""/>
        <p:cNvGrpSpPr/>
        <p:nvPr/>
      </p:nvGrpSpPr>
      <p:grpSpPr>
        <a:xfrm>
          <a:off x="0" y="0"/>
          <a:ext cx="0" cy="0"/>
          <a:chOff x="0" y="0"/>
          <a:chExt cx="0" cy="0"/>
        </a:xfrm>
      </p:grpSpPr>
      <p:sp>
        <p:nvSpPr>
          <p:cNvPr id="21" name="Arrow: Pentagon 20">
            <a:extLst>
              <a:ext uri="{FF2B5EF4-FFF2-40B4-BE49-F238E27FC236}">
                <a16:creationId xmlns:a16="http://schemas.microsoft.com/office/drawing/2014/main" id="{510B7063-CC84-42D6-81C6-0BBEBAD7CE2D}"/>
              </a:ext>
            </a:extLst>
          </p:cNvPr>
          <p:cNvSpPr/>
          <p:nvPr/>
        </p:nvSpPr>
        <p:spPr>
          <a:xfrm>
            <a:off x="0" y="0"/>
            <a:ext cx="5259981" cy="6858000"/>
          </a:xfrm>
          <a:prstGeom prst="homePlate">
            <a:avLst>
              <a:gd name="adj" fmla="val 6328"/>
            </a:avLst>
          </a:prstGeom>
          <a:solidFill>
            <a:srgbClr val="19336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2">
            <a:extLst>
              <a:ext uri="{FF2B5EF4-FFF2-40B4-BE49-F238E27FC236}">
                <a16:creationId xmlns:a16="http://schemas.microsoft.com/office/drawing/2014/main" id="{533F9DB5-61B1-47C0-90F4-A417BADEA4DF}"/>
              </a:ext>
            </a:extLst>
          </p:cNvPr>
          <p:cNvSpPr>
            <a:spLocks noGrp="1"/>
          </p:cNvSpPr>
          <p:nvPr>
            <p:ph type="body" sz="quarter" idx="13" hasCustomPrompt="1"/>
          </p:nvPr>
        </p:nvSpPr>
        <p:spPr>
          <a:xfrm>
            <a:off x="276060" y="3094231"/>
            <a:ext cx="4707859" cy="752475"/>
          </a:xfrm>
        </p:spPr>
        <p:txBody>
          <a:bodyPr>
            <a:normAutofit/>
          </a:bodyPr>
          <a:lstStyle>
            <a:lvl1pPr marL="0" indent="0">
              <a:buNone/>
              <a:defRPr sz="3600">
                <a:solidFill>
                  <a:schemeClr val="bg1"/>
                </a:solidFill>
                <a:latin typeface="Arial Black" panose="020B0A04020102020204" pitchFamily="34" charset="0"/>
              </a:defRPr>
            </a:lvl1pPr>
          </a:lstStyle>
          <a:p>
            <a:pPr lvl="0"/>
            <a:r>
              <a:rPr lang="en-US" dirty="0"/>
              <a:t>SECTION TITLE</a:t>
            </a:r>
          </a:p>
        </p:txBody>
      </p:sp>
      <p:sp>
        <p:nvSpPr>
          <p:cNvPr id="29" name="SmartArt Placeholder 28">
            <a:extLst>
              <a:ext uri="{FF2B5EF4-FFF2-40B4-BE49-F238E27FC236}">
                <a16:creationId xmlns:a16="http://schemas.microsoft.com/office/drawing/2014/main" id="{C199004B-4401-472E-A083-6B250A74353F}"/>
              </a:ext>
            </a:extLst>
          </p:cNvPr>
          <p:cNvSpPr>
            <a:spLocks noGrp="1"/>
          </p:cNvSpPr>
          <p:nvPr>
            <p:ph type="dgm" sz="quarter" idx="14"/>
          </p:nvPr>
        </p:nvSpPr>
        <p:spPr>
          <a:xfrm>
            <a:off x="5957888" y="147638"/>
            <a:ext cx="6067425" cy="6508750"/>
          </a:xfrm>
        </p:spPr>
        <p:txBody>
          <a:bodyPr/>
          <a:lstStyle/>
          <a:p>
            <a:r>
              <a:rPr lang="en-US"/>
              <a:t>Click icon to add SmartArt graphic</a:t>
            </a:r>
            <a:endParaRPr lang="en-US" dirty="0"/>
          </a:p>
        </p:txBody>
      </p:sp>
      <p:sp>
        <p:nvSpPr>
          <p:cNvPr id="6" name="Slide Number Placeholder 5">
            <a:extLst>
              <a:ext uri="{FF2B5EF4-FFF2-40B4-BE49-F238E27FC236}">
                <a16:creationId xmlns:a16="http://schemas.microsoft.com/office/drawing/2014/main" id="{E73900FD-2B45-49EB-BDB8-D110273A60FB}"/>
              </a:ext>
            </a:extLst>
          </p:cNvPr>
          <p:cNvSpPr>
            <a:spLocks noGrp="1"/>
          </p:cNvSpPr>
          <p:nvPr>
            <p:ph type="sldNum" sz="quarter" idx="17"/>
          </p:nvPr>
        </p:nvSpPr>
        <p:spPr/>
        <p:txBody>
          <a:bodyPr/>
          <a:lstStyle/>
          <a:p>
            <a:fld id="{1059A2CD-846E-48BA-B968-8B34CC2250AF}" type="slidenum">
              <a:rPr lang="en-US" smtClean="0"/>
              <a:t>‹#›</a:t>
            </a:fld>
            <a:endParaRPr lang="en-US"/>
          </a:p>
        </p:txBody>
      </p:sp>
      <p:sp>
        <p:nvSpPr>
          <p:cNvPr id="7" name="Arrow: Pentagon 6">
            <a:extLst>
              <a:ext uri="{FF2B5EF4-FFF2-40B4-BE49-F238E27FC236}">
                <a16:creationId xmlns:a16="http://schemas.microsoft.com/office/drawing/2014/main" id="{3E07EE3D-383B-06C3-A99F-D32A2CE1272B}"/>
              </a:ext>
            </a:extLst>
          </p:cNvPr>
          <p:cNvSpPr/>
          <p:nvPr userDrawn="1"/>
        </p:nvSpPr>
        <p:spPr>
          <a:xfrm>
            <a:off x="0" y="0"/>
            <a:ext cx="5259981" cy="6858000"/>
          </a:xfrm>
          <a:prstGeom prst="homePlate">
            <a:avLst>
              <a:gd name="adj" fmla="val 6328"/>
            </a:avLst>
          </a:prstGeom>
          <a:solidFill>
            <a:srgbClr val="19336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9838978"/>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1_Content With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91E5AB6-FA45-4784-8F17-1B4CE3D45CE6}"/>
              </a:ext>
            </a:extLst>
          </p:cNvPr>
          <p:cNvSpPr/>
          <p:nvPr/>
        </p:nvSpPr>
        <p:spPr>
          <a:xfrm>
            <a:off x="4954772" y="0"/>
            <a:ext cx="723722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183188" y="987425"/>
            <a:ext cx="6172200" cy="4873625"/>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0" y="2057400"/>
            <a:ext cx="4772025" cy="3811588"/>
          </a:xfrm>
        </p:spPr>
        <p:txBody>
          <a:bodyPr>
            <a:normAutofit/>
          </a:bodyPr>
          <a:lstStyle>
            <a:lvl1pPr marL="287338" indent="0">
              <a:buNone/>
              <a:defRPr sz="24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1059A2CD-846E-48BA-B968-8B34CC2250AF}" type="slidenum">
              <a:rPr lang="en-US" smtClean="0"/>
              <a:t>‹#›</a:t>
            </a:fld>
            <a:endParaRPr lang="en-US"/>
          </a:p>
        </p:txBody>
      </p:sp>
      <p:sp>
        <p:nvSpPr>
          <p:cNvPr id="9" name="Arrow: Pentagon 8">
            <a:extLst>
              <a:ext uri="{FF2B5EF4-FFF2-40B4-BE49-F238E27FC236}">
                <a16:creationId xmlns:a16="http://schemas.microsoft.com/office/drawing/2014/main" id="{4E026C46-B6CE-4AE9-B119-C05830402799}"/>
              </a:ext>
            </a:extLst>
          </p:cNvPr>
          <p:cNvSpPr/>
          <p:nvPr/>
        </p:nvSpPr>
        <p:spPr>
          <a:xfrm>
            <a:off x="0" y="476174"/>
            <a:ext cx="4739148" cy="1484466"/>
          </a:xfrm>
          <a:prstGeom prst="homePlate">
            <a:avLst>
              <a:gd name="adj" fmla="val 32779"/>
            </a:avLst>
          </a:prstGeom>
          <a:solidFill>
            <a:srgbClr val="19336C"/>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4134290F-F2A7-4AF7-8945-3DDFF340CEAA}"/>
              </a:ext>
            </a:extLst>
          </p:cNvPr>
          <p:cNvSpPr>
            <a:spLocks noGrp="1"/>
          </p:cNvSpPr>
          <p:nvPr>
            <p:ph type="pic" sz="quarter" idx="13"/>
          </p:nvPr>
        </p:nvSpPr>
        <p:spPr>
          <a:xfrm>
            <a:off x="3200759" y="857928"/>
            <a:ext cx="928790" cy="790652"/>
          </a:xfrm>
        </p:spPr>
        <p:txBody>
          <a:bodyPr/>
          <a:lstStyle/>
          <a:p>
            <a:r>
              <a:rPr lang="en-US"/>
              <a:t>Click icon to add picture</a:t>
            </a:r>
            <a:endParaRPr lang="en-US" dirty="0"/>
          </a:p>
        </p:txBody>
      </p:sp>
      <p:sp>
        <p:nvSpPr>
          <p:cNvPr id="11" name="Text Placeholder 13">
            <a:extLst>
              <a:ext uri="{FF2B5EF4-FFF2-40B4-BE49-F238E27FC236}">
                <a16:creationId xmlns:a16="http://schemas.microsoft.com/office/drawing/2014/main" id="{E0ED72D0-BBFB-4DD0-A731-5770448A4F14}"/>
              </a:ext>
            </a:extLst>
          </p:cNvPr>
          <p:cNvSpPr>
            <a:spLocks noGrp="1"/>
          </p:cNvSpPr>
          <p:nvPr>
            <p:ph type="body" sz="quarter" idx="14"/>
          </p:nvPr>
        </p:nvSpPr>
        <p:spPr>
          <a:xfrm>
            <a:off x="0" y="735845"/>
            <a:ext cx="2998788" cy="703263"/>
          </a:xfrm>
        </p:spPr>
        <p:txBody>
          <a:bodyPr/>
          <a:lstStyle>
            <a:lvl1pPr marL="0" indent="0">
              <a:buNone/>
              <a:defRPr>
                <a:solidFill>
                  <a:schemeClr val="bg1"/>
                </a:solidFill>
                <a:latin typeface="Arial Black" panose="020B0A04020102020204" pitchFamily="34" charset="0"/>
              </a:defRPr>
            </a:lvl1pPr>
          </a:lstStyle>
          <a:p>
            <a:pPr lvl="0"/>
            <a:r>
              <a:rPr lang="en-US"/>
              <a:t>Click to edit Master text styles</a:t>
            </a:r>
          </a:p>
        </p:txBody>
      </p:sp>
      <p:sp>
        <p:nvSpPr>
          <p:cNvPr id="12" name="Rectangle 11">
            <a:extLst>
              <a:ext uri="{FF2B5EF4-FFF2-40B4-BE49-F238E27FC236}">
                <a16:creationId xmlns:a16="http://schemas.microsoft.com/office/drawing/2014/main" id="{650A9245-3813-3F85-4A8D-BD087600652D}"/>
              </a:ext>
            </a:extLst>
          </p:cNvPr>
          <p:cNvSpPr/>
          <p:nvPr userDrawn="1"/>
        </p:nvSpPr>
        <p:spPr>
          <a:xfrm>
            <a:off x="4954772" y="0"/>
            <a:ext cx="723722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Pentagon 12">
            <a:extLst>
              <a:ext uri="{FF2B5EF4-FFF2-40B4-BE49-F238E27FC236}">
                <a16:creationId xmlns:a16="http://schemas.microsoft.com/office/drawing/2014/main" id="{19C6C370-DDFC-D03B-3AC1-48DAD9C68B40}"/>
              </a:ext>
            </a:extLst>
          </p:cNvPr>
          <p:cNvSpPr/>
          <p:nvPr userDrawn="1"/>
        </p:nvSpPr>
        <p:spPr>
          <a:xfrm>
            <a:off x="0" y="476174"/>
            <a:ext cx="4739148" cy="1484466"/>
          </a:xfrm>
          <a:prstGeom prst="homePlate">
            <a:avLst>
              <a:gd name="adj" fmla="val 32779"/>
            </a:avLst>
          </a:prstGeom>
          <a:solidFill>
            <a:srgbClr val="19336C"/>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49593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1_Content 2 With Pictur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13DABB3-76D5-43B9-B68B-C8624930BCA4}"/>
              </a:ext>
            </a:extLst>
          </p:cNvPr>
          <p:cNvSpPr/>
          <p:nvPr/>
        </p:nvSpPr>
        <p:spPr>
          <a:xfrm>
            <a:off x="4954772" y="0"/>
            <a:ext cx="723722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0" y="2057400"/>
            <a:ext cx="4772025" cy="3811588"/>
          </a:xfrm>
        </p:spPr>
        <p:txBody>
          <a:bodyPr>
            <a:normAutofit/>
          </a:bodyPr>
          <a:lstStyle>
            <a:lvl1pPr marL="287338"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1059A2CD-846E-48BA-B968-8B34CC2250AF}" type="slidenum">
              <a:rPr lang="en-US" smtClean="0"/>
              <a:t>‹#›</a:t>
            </a:fld>
            <a:endParaRPr lang="en-US"/>
          </a:p>
        </p:txBody>
      </p:sp>
      <p:sp>
        <p:nvSpPr>
          <p:cNvPr id="6" name="Picture Placeholder 5">
            <a:extLst>
              <a:ext uri="{FF2B5EF4-FFF2-40B4-BE49-F238E27FC236}">
                <a16:creationId xmlns:a16="http://schemas.microsoft.com/office/drawing/2014/main" id="{CF19434D-F6A3-4116-8285-010725BA0071}"/>
              </a:ext>
            </a:extLst>
          </p:cNvPr>
          <p:cNvSpPr>
            <a:spLocks noGrp="1"/>
          </p:cNvSpPr>
          <p:nvPr>
            <p:ph type="pic" sz="quarter" idx="13"/>
          </p:nvPr>
        </p:nvSpPr>
        <p:spPr>
          <a:xfrm>
            <a:off x="5249595" y="783038"/>
            <a:ext cx="6483350" cy="5291923"/>
          </a:xfrm>
        </p:spPr>
        <p:txBody>
          <a:bodyPr/>
          <a:lstStyle/>
          <a:p>
            <a:r>
              <a:rPr lang="en-US"/>
              <a:t>Click icon to add picture</a:t>
            </a:r>
          </a:p>
        </p:txBody>
      </p:sp>
      <p:sp>
        <p:nvSpPr>
          <p:cNvPr id="12" name="Arrow: Pentagon 11">
            <a:extLst>
              <a:ext uri="{FF2B5EF4-FFF2-40B4-BE49-F238E27FC236}">
                <a16:creationId xmlns:a16="http://schemas.microsoft.com/office/drawing/2014/main" id="{57CD4F13-DDA7-45CB-9E36-2F6E267D3372}"/>
              </a:ext>
            </a:extLst>
          </p:cNvPr>
          <p:cNvSpPr/>
          <p:nvPr/>
        </p:nvSpPr>
        <p:spPr>
          <a:xfrm>
            <a:off x="0" y="476174"/>
            <a:ext cx="4739148" cy="1484466"/>
          </a:xfrm>
          <a:prstGeom prst="homePlate">
            <a:avLst>
              <a:gd name="adj" fmla="val 32779"/>
            </a:avLst>
          </a:prstGeom>
          <a:solidFill>
            <a:srgbClr val="19336C"/>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9">
            <a:extLst>
              <a:ext uri="{FF2B5EF4-FFF2-40B4-BE49-F238E27FC236}">
                <a16:creationId xmlns:a16="http://schemas.microsoft.com/office/drawing/2014/main" id="{EBED2EDB-291F-41B0-A7BA-EA9A10A17F9B}"/>
              </a:ext>
            </a:extLst>
          </p:cNvPr>
          <p:cNvSpPr>
            <a:spLocks noGrp="1"/>
          </p:cNvSpPr>
          <p:nvPr>
            <p:ph type="pic" sz="quarter" idx="14"/>
          </p:nvPr>
        </p:nvSpPr>
        <p:spPr>
          <a:xfrm>
            <a:off x="3200759" y="857928"/>
            <a:ext cx="928790" cy="790652"/>
          </a:xfrm>
        </p:spPr>
        <p:txBody>
          <a:bodyPr/>
          <a:lstStyle/>
          <a:p>
            <a:r>
              <a:rPr lang="en-US"/>
              <a:t>Click icon to add picture</a:t>
            </a:r>
            <a:endParaRPr lang="en-US" dirty="0"/>
          </a:p>
        </p:txBody>
      </p:sp>
      <p:sp>
        <p:nvSpPr>
          <p:cNvPr id="14" name="Text Placeholder 13">
            <a:extLst>
              <a:ext uri="{FF2B5EF4-FFF2-40B4-BE49-F238E27FC236}">
                <a16:creationId xmlns:a16="http://schemas.microsoft.com/office/drawing/2014/main" id="{295D4813-A2E9-455C-8EC1-418CA4CEE32C}"/>
              </a:ext>
            </a:extLst>
          </p:cNvPr>
          <p:cNvSpPr>
            <a:spLocks noGrp="1"/>
          </p:cNvSpPr>
          <p:nvPr>
            <p:ph type="body" sz="quarter" idx="15"/>
          </p:nvPr>
        </p:nvSpPr>
        <p:spPr>
          <a:xfrm>
            <a:off x="0" y="735845"/>
            <a:ext cx="2998788" cy="703263"/>
          </a:xfrm>
        </p:spPr>
        <p:txBody>
          <a:bodyPr/>
          <a:lstStyle>
            <a:lvl1pPr marL="0" indent="0">
              <a:buNone/>
              <a:defRPr>
                <a:solidFill>
                  <a:schemeClr val="bg1"/>
                </a:solidFill>
                <a:latin typeface="Arial Black" panose="020B0A04020102020204" pitchFamily="34" charset="0"/>
              </a:defRPr>
            </a:lvl1pPr>
          </a:lstStyle>
          <a:p>
            <a:pPr lvl="0"/>
            <a:r>
              <a:rPr lang="en-US"/>
              <a:t>Click to edit Master text styles</a:t>
            </a:r>
          </a:p>
        </p:txBody>
      </p:sp>
      <p:sp>
        <p:nvSpPr>
          <p:cNvPr id="9" name="Rectangle 8">
            <a:extLst>
              <a:ext uri="{FF2B5EF4-FFF2-40B4-BE49-F238E27FC236}">
                <a16:creationId xmlns:a16="http://schemas.microsoft.com/office/drawing/2014/main" id="{AC0558B7-3C5D-C6C5-48E6-18365483454B}"/>
              </a:ext>
            </a:extLst>
          </p:cNvPr>
          <p:cNvSpPr/>
          <p:nvPr userDrawn="1"/>
        </p:nvSpPr>
        <p:spPr>
          <a:xfrm>
            <a:off x="4954772" y="0"/>
            <a:ext cx="723722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Pentagon 9">
            <a:extLst>
              <a:ext uri="{FF2B5EF4-FFF2-40B4-BE49-F238E27FC236}">
                <a16:creationId xmlns:a16="http://schemas.microsoft.com/office/drawing/2014/main" id="{0371A77B-3ECD-3F2B-2429-5DC6892CAFA7}"/>
              </a:ext>
            </a:extLst>
          </p:cNvPr>
          <p:cNvSpPr/>
          <p:nvPr userDrawn="1"/>
        </p:nvSpPr>
        <p:spPr>
          <a:xfrm>
            <a:off x="0" y="476174"/>
            <a:ext cx="4739148" cy="1484466"/>
          </a:xfrm>
          <a:prstGeom prst="homePlate">
            <a:avLst>
              <a:gd name="adj" fmla="val 32779"/>
            </a:avLst>
          </a:prstGeom>
          <a:solidFill>
            <a:srgbClr val="19336C"/>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103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Content With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987425"/>
            <a:ext cx="6172200" cy="4873625"/>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0" y="2057400"/>
            <a:ext cx="4772025" cy="3811588"/>
          </a:xfrm>
        </p:spPr>
        <p:txBody>
          <a:bodyPr>
            <a:normAutofit/>
          </a:bodyPr>
          <a:lstStyle>
            <a:lvl1pPr marL="287338" indent="0">
              <a:buNone/>
              <a:defRPr sz="24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1059A2CD-846E-48BA-B968-8B34CC2250AF}" type="slidenum">
              <a:rPr lang="en-US" smtClean="0"/>
              <a:t>‹#›</a:t>
            </a:fld>
            <a:endParaRPr lang="en-US"/>
          </a:p>
        </p:txBody>
      </p:sp>
      <p:sp>
        <p:nvSpPr>
          <p:cNvPr id="10" name="Picture Placeholder 9">
            <a:extLst>
              <a:ext uri="{FF2B5EF4-FFF2-40B4-BE49-F238E27FC236}">
                <a16:creationId xmlns:a16="http://schemas.microsoft.com/office/drawing/2014/main" id="{4134290F-F2A7-4AF7-8945-3DDFF340CEAA}"/>
              </a:ext>
            </a:extLst>
          </p:cNvPr>
          <p:cNvSpPr>
            <a:spLocks noGrp="1"/>
          </p:cNvSpPr>
          <p:nvPr>
            <p:ph type="pic" sz="quarter" idx="13"/>
          </p:nvPr>
        </p:nvSpPr>
        <p:spPr>
          <a:xfrm>
            <a:off x="3200759" y="857928"/>
            <a:ext cx="928790" cy="790652"/>
          </a:xfrm>
        </p:spPr>
        <p:txBody>
          <a:bodyPr/>
          <a:lstStyle/>
          <a:p>
            <a:r>
              <a:rPr lang="en-US"/>
              <a:t>Click icon to add picture</a:t>
            </a:r>
            <a:endParaRPr lang="en-US" dirty="0"/>
          </a:p>
        </p:txBody>
      </p:sp>
      <p:sp>
        <p:nvSpPr>
          <p:cNvPr id="11" name="Text Placeholder 13">
            <a:extLst>
              <a:ext uri="{FF2B5EF4-FFF2-40B4-BE49-F238E27FC236}">
                <a16:creationId xmlns:a16="http://schemas.microsoft.com/office/drawing/2014/main" id="{E0ED72D0-BBFB-4DD0-A731-5770448A4F14}"/>
              </a:ext>
            </a:extLst>
          </p:cNvPr>
          <p:cNvSpPr>
            <a:spLocks noGrp="1"/>
          </p:cNvSpPr>
          <p:nvPr>
            <p:ph type="body" sz="quarter" idx="14"/>
          </p:nvPr>
        </p:nvSpPr>
        <p:spPr>
          <a:xfrm>
            <a:off x="0" y="735845"/>
            <a:ext cx="2998788" cy="703263"/>
          </a:xfrm>
        </p:spPr>
        <p:txBody>
          <a:bodyPr/>
          <a:lstStyle>
            <a:lvl1pPr marL="0" indent="0">
              <a:buNone/>
              <a:defRPr>
                <a:solidFill>
                  <a:schemeClr val="bg1"/>
                </a:solidFill>
                <a:latin typeface="Arial Black" panose="020B0A04020102020204" pitchFamily="34" charset="0"/>
              </a:defRPr>
            </a:lvl1pPr>
          </a:lstStyle>
          <a:p>
            <a:pPr lvl="0"/>
            <a:r>
              <a:rPr lang="en-US"/>
              <a:t>Click to edit Master text styles</a:t>
            </a:r>
          </a:p>
        </p:txBody>
      </p:sp>
      <p:sp>
        <p:nvSpPr>
          <p:cNvPr id="12" name="Rectangle 11">
            <a:extLst>
              <a:ext uri="{FF2B5EF4-FFF2-40B4-BE49-F238E27FC236}">
                <a16:creationId xmlns:a16="http://schemas.microsoft.com/office/drawing/2014/main" id="{738167E1-2EE0-4B4F-9464-EB086D76B8C9}"/>
              </a:ext>
            </a:extLst>
          </p:cNvPr>
          <p:cNvSpPr/>
          <p:nvPr userDrawn="1"/>
        </p:nvSpPr>
        <p:spPr>
          <a:xfrm>
            <a:off x="4954772" y="0"/>
            <a:ext cx="723722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Pentagon 12">
            <a:extLst>
              <a:ext uri="{FF2B5EF4-FFF2-40B4-BE49-F238E27FC236}">
                <a16:creationId xmlns:a16="http://schemas.microsoft.com/office/drawing/2014/main" id="{17DF85E1-9BD1-495F-9556-7CD7E4D2F4D7}"/>
              </a:ext>
            </a:extLst>
          </p:cNvPr>
          <p:cNvSpPr/>
          <p:nvPr userDrawn="1"/>
        </p:nvSpPr>
        <p:spPr>
          <a:xfrm>
            <a:off x="0" y="476174"/>
            <a:ext cx="4739148" cy="1484466"/>
          </a:xfrm>
          <a:prstGeom prst="homePlate">
            <a:avLst>
              <a:gd name="adj" fmla="val 32779"/>
            </a:avLst>
          </a:prstGeom>
          <a:solidFill>
            <a:srgbClr val="19336C"/>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98114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1_Content OPen 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16F5C78-FBED-492E-A420-5B9A063AFFD3}"/>
              </a:ext>
            </a:extLst>
          </p:cNvPr>
          <p:cNvSpPr/>
          <p:nvPr/>
        </p:nvSpPr>
        <p:spPr>
          <a:xfrm>
            <a:off x="0" y="1253254"/>
            <a:ext cx="12192000" cy="51030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0" y="2057400"/>
            <a:ext cx="12074013" cy="3811588"/>
          </a:xfrm>
        </p:spPr>
        <p:txBody>
          <a:bodyPr>
            <a:normAutofit/>
          </a:bodyPr>
          <a:lstStyle>
            <a:lvl1pPr marL="630238" indent="-342900">
              <a:buFont typeface="Arial" panose="020B0604020202020204" pitchFamily="34" charset="0"/>
              <a:buChar char="•"/>
              <a:defRPr sz="4400">
                <a:latin typeface="Arial" panose="020B0604020202020204" pitchFamily="34" charset="0"/>
                <a:cs typeface="Arial" panose="020B0604020202020204" pitchFamily="34" charset="0"/>
              </a:defRPr>
            </a:lvl1pPr>
            <a:lvl2pPr marL="742950" indent="-285750">
              <a:buFont typeface="Arial" panose="020B0604020202020204" pitchFamily="34" charset="0"/>
              <a:buChar char="•"/>
              <a:defRPr sz="2800">
                <a:latin typeface="Arial" panose="020B0604020202020204" pitchFamily="34" charset="0"/>
                <a:cs typeface="Arial" panose="020B0604020202020204" pitchFamily="34" charset="0"/>
              </a:defRPr>
            </a:lvl2pPr>
            <a:lvl3pPr marL="1085850" indent="-171450">
              <a:buFont typeface="Arial" panose="020B0604020202020204" pitchFamily="34" charset="0"/>
              <a:buChar char="•"/>
              <a:defRPr sz="2400">
                <a:latin typeface="Arial" panose="020B0604020202020204" pitchFamily="34" charset="0"/>
                <a:cs typeface="Arial" panose="020B0604020202020204" pitchFamily="34" charset="0"/>
              </a:defRPr>
            </a:lvl3pPr>
            <a:lvl4pPr marL="1543050" indent="-171450">
              <a:buFont typeface="Arial" panose="020B0604020202020204" pitchFamily="34" charset="0"/>
              <a:buChar char="•"/>
              <a:defRPr sz="1600">
                <a:latin typeface="Arial" panose="020B0604020202020204" pitchFamily="34" charset="0"/>
                <a:cs typeface="Arial" panose="020B0604020202020204" pitchFamily="34" charset="0"/>
              </a:defRPr>
            </a:lvl4pPr>
            <a:lvl5pPr marL="2000250" indent="-171450">
              <a:buFont typeface="Arial" panose="020B0604020202020204" pitchFamily="34" charset="0"/>
              <a:buChar char="•"/>
              <a:defRPr sz="1600">
                <a:latin typeface="Arial" panose="020B0604020202020204" pitchFamily="34" charset="0"/>
                <a:cs typeface="Arial" panose="020B0604020202020204" pitchFamily="34" charset="0"/>
              </a:defRPr>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1059A2CD-846E-48BA-B968-8B34CC2250AF}" type="slidenum">
              <a:rPr lang="en-US" smtClean="0"/>
              <a:t>‹#›</a:t>
            </a:fld>
            <a:endParaRPr lang="en-US"/>
          </a:p>
        </p:txBody>
      </p:sp>
      <p:sp>
        <p:nvSpPr>
          <p:cNvPr id="6" name="Arrow: Pentagon 5">
            <a:extLst>
              <a:ext uri="{FF2B5EF4-FFF2-40B4-BE49-F238E27FC236}">
                <a16:creationId xmlns:a16="http://schemas.microsoft.com/office/drawing/2014/main" id="{D5CBEB5D-2EA9-49E9-8829-339C0F1305FB}"/>
              </a:ext>
            </a:extLst>
          </p:cNvPr>
          <p:cNvSpPr/>
          <p:nvPr/>
        </p:nvSpPr>
        <p:spPr>
          <a:xfrm>
            <a:off x="0" y="476174"/>
            <a:ext cx="4739148" cy="1484466"/>
          </a:xfrm>
          <a:prstGeom prst="homePlate">
            <a:avLst>
              <a:gd name="adj" fmla="val 32779"/>
            </a:avLst>
          </a:prstGeom>
          <a:solidFill>
            <a:srgbClr val="19336C"/>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50F8B98D-5ABD-4CC4-9605-4861A4485C9C}"/>
              </a:ext>
            </a:extLst>
          </p:cNvPr>
          <p:cNvSpPr>
            <a:spLocks noGrp="1"/>
          </p:cNvSpPr>
          <p:nvPr>
            <p:ph type="pic" sz="quarter" idx="13"/>
          </p:nvPr>
        </p:nvSpPr>
        <p:spPr>
          <a:xfrm>
            <a:off x="3200759" y="857928"/>
            <a:ext cx="928790" cy="790652"/>
          </a:xfrm>
        </p:spPr>
        <p:txBody>
          <a:bodyPr/>
          <a:lstStyle/>
          <a:p>
            <a:r>
              <a:rPr lang="en-US"/>
              <a:t>Click icon to add picture</a:t>
            </a:r>
            <a:endParaRPr lang="en-US" dirty="0"/>
          </a:p>
        </p:txBody>
      </p:sp>
      <p:sp>
        <p:nvSpPr>
          <p:cNvPr id="14" name="Text Placeholder 13">
            <a:extLst>
              <a:ext uri="{FF2B5EF4-FFF2-40B4-BE49-F238E27FC236}">
                <a16:creationId xmlns:a16="http://schemas.microsoft.com/office/drawing/2014/main" id="{24678645-C5C1-4E60-AB1A-99DA781F64CB}"/>
              </a:ext>
            </a:extLst>
          </p:cNvPr>
          <p:cNvSpPr>
            <a:spLocks noGrp="1"/>
          </p:cNvSpPr>
          <p:nvPr>
            <p:ph type="body" sz="quarter" idx="14"/>
          </p:nvPr>
        </p:nvSpPr>
        <p:spPr>
          <a:xfrm>
            <a:off x="0" y="735845"/>
            <a:ext cx="2998788" cy="703263"/>
          </a:xfrm>
        </p:spPr>
        <p:txBody>
          <a:bodyPr/>
          <a:lstStyle>
            <a:lvl1pPr marL="0" indent="0">
              <a:buNone/>
              <a:defRPr>
                <a:solidFill>
                  <a:schemeClr val="bg1"/>
                </a:solidFill>
                <a:latin typeface="Arial Black" panose="020B0A04020102020204" pitchFamily="34" charset="0"/>
              </a:defRPr>
            </a:lvl1pPr>
          </a:lstStyle>
          <a:p>
            <a:pPr lvl="0"/>
            <a:r>
              <a:rPr lang="en-US"/>
              <a:t>Click to edit Master text styles</a:t>
            </a:r>
          </a:p>
        </p:txBody>
      </p:sp>
      <p:sp>
        <p:nvSpPr>
          <p:cNvPr id="8" name="Rectangle 7">
            <a:extLst>
              <a:ext uri="{FF2B5EF4-FFF2-40B4-BE49-F238E27FC236}">
                <a16:creationId xmlns:a16="http://schemas.microsoft.com/office/drawing/2014/main" id="{A13CF76D-B409-EAB5-F748-49BF30E75521}"/>
              </a:ext>
            </a:extLst>
          </p:cNvPr>
          <p:cNvSpPr/>
          <p:nvPr userDrawn="1"/>
        </p:nvSpPr>
        <p:spPr>
          <a:xfrm>
            <a:off x="0" y="1253254"/>
            <a:ext cx="12192000" cy="51030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Pentagon 8">
            <a:extLst>
              <a:ext uri="{FF2B5EF4-FFF2-40B4-BE49-F238E27FC236}">
                <a16:creationId xmlns:a16="http://schemas.microsoft.com/office/drawing/2014/main" id="{A9A858C3-6AE0-F9A7-7512-BE53520C85E5}"/>
              </a:ext>
            </a:extLst>
          </p:cNvPr>
          <p:cNvSpPr/>
          <p:nvPr userDrawn="1"/>
        </p:nvSpPr>
        <p:spPr>
          <a:xfrm>
            <a:off x="0" y="476174"/>
            <a:ext cx="4739148" cy="1484466"/>
          </a:xfrm>
          <a:prstGeom prst="homePlate">
            <a:avLst>
              <a:gd name="adj" fmla="val 32779"/>
            </a:avLst>
          </a:prstGeom>
          <a:solidFill>
            <a:srgbClr val="19336C"/>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1210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1_Content 2- Left Text">
    <p:spTree>
      <p:nvGrpSpPr>
        <p:cNvPr id="1" name=""/>
        <p:cNvGrpSpPr/>
        <p:nvPr/>
      </p:nvGrpSpPr>
      <p:grpSpPr>
        <a:xfrm>
          <a:off x="0" y="0"/>
          <a:ext cx="0" cy="0"/>
          <a:chOff x="0" y="0"/>
          <a:chExt cx="0" cy="0"/>
        </a:xfrm>
      </p:grpSpPr>
      <p:sp>
        <p:nvSpPr>
          <p:cNvPr id="2" name="Title 1"/>
          <p:cNvSpPr>
            <a:spLocks noGrp="1"/>
          </p:cNvSpPr>
          <p:nvPr>
            <p:ph type="title"/>
          </p:nvPr>
        </p:nvSpPr>
        <p:spPr>
          <a:xfrm>
            <a:off x="6780945" y="492125"/>
            <a:ext cx="5270642" cy="1600200"/>
          </a:xfrm>
          <a:solidFill>
            <a:srgbClr val="19336C"/>
          </a:solidFill>
        </p:spPr>
        <p:txBody>
          <a:bodyPr anchor="b"/>
          <a:lstStyle>
            <a:lvl1pPr>
              <a:defRPr sz="3200">
                <a:solidFill>
                  <a:schemeClr val="bg1"/>
                </a:solidFill>
                <a:latin typeface="Arial Black" panose="020B0A040201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313238" y="492125"/>
            <a:ext cx="6172200" cy="54381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80945" y="2118662"/>
            <a:ext cx="5270642" cy="3811588"/>
          </a:xfrm>
        </p:spPr>
        <p:txBody>
          <a:bodyPr>
            <a:normAutofit/>
          </a:bodyPr>
          <a:lstStyle>
            <a:lvl1pPr marL="287338"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1059A2CD-846E-48BA-B968-8B34CC2250AF}" type="slidenum">
              <a:rPr lang="en-US" smtClean="0"/>
              <a:t>‹#›</a:t>
            </a:fld>
            <a:endParaRPr lang="en-US"/>
          </a:p>
        </p:txBody>
      </p:sp>
    </p:spTree>
    <p:extLst>
      <p:ext uri="{BB962C8B-B14F-4D97-AF65-F5344CB8AC3E}">
        <p14:creationId xmlns:p14="http://schemas.microsoft.com/office/powerpoint/2010/main" val="28733410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77E3A-BA1F-98AF-0139-25E144764CF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B1A3A64-F0C0-495E-435D-3B4E1F3A6A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4CB12F8-951A-1DB5-A816-2CE07C90D9C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9ADCD1D-ED78-C391-8FEE-02F9574BC1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B02FAB-C711-98BB-35A8-B189BFE0202D}"/>
              </a:ext>
            </a:extLst>
          </p:cNvPr>
          <p:cNvSpPr>
            <a:spLocks noGrp="1"/>
          </p:cNvSpPr>
          <p:nvPr>
            <p:ph type="sldNum" sz="quarter" idx="12"/>
          </p:nvPr>
        </p:nvSpPr>
        <p:spPr/>
        <p:txBody>
          <a:bodyPr/>
          <a:lstStyle/>
          <a:p>
            <a:fld id="{4AE34B34-59D4-4E51-8EED-74036C8BA472}" type="slidenum">
              <a:rPr lang="en-US" smtClean="0"/>
              <a:t>‹#›</a:t>
            </a:fld>
            <a:endParaRPr lang="en-US"/>
          </a:p>
        </p:txBody>
      </p:sp>
    </p:spTree>
    <p:extLst>
      <p:ext uri="{BB962C8B-B14F-4D97-AF65-F5344CB8AC3E}">
        <p14:creationId xmlns:p14="http://schemas.microsoft.com/office/powerpoint/2010/main" val="30981115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C8AE8-64BA-9E29-1BA1-664E90D92B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DF8A1C-D8A4-073C-8093-B268AB6D2CC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5D2CAF-82ED-606A-D997-6134D0FE11C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99EF525-1997-0716-A825-A62B0FAA81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40009D-A3DA-2C98-A03A-E54F81B21D95}"/>
              </a:ext>
            </a:extLst>
          </p:cNvPr>
          <p:cNvSpPr>
            <a:spLocks noGrp="1"/>
          </p:cNvSpPr>
          <p:nvPr>
            <p:ph type="sldNum" sz="quarter" idx="12"/>
          </p:nvPr>
        </p:nvSpPr>
        <p:spPr/>
        <p:txBody>
          <a:bodyPr/>
          <a:lstStyle/>
          <a:p>
            <a:fld id="{4AE34B34-59D4-4E51-8EED-74036C8BA472}" type="slidenum">
              <a:rPr lang="en-US" smtClean="0"/>
              <a:t>‹#›</a:t>
            </a:fld>
            <a:endParaRPr lang="en-US"/>
          </a:p>
        </p:txBody>
      </p:sp>
    </p:spTree>
    <p:extLst>
      <p:ext uri="{BB962C8B-B14F-4D97-AF65-F5344CB8AC3E}">
        <p14:creationId xmlns:p14="http://schemas.microsoft.com/office/powerpoint/2010/main" val="40952402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158DB-C5E5-377D-7115-F9DA278EE2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B9361DF-1563-47C7-4C19-8520D763E6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902F7B6-7159-010E-2FA8-6A7E65E4E84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3EB2533-AD46-7E05-1042-B17CFC4081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DEDD9B-CCE8-D1BC-D906-973664023902}"/>
              </a:ext>
            </a:extLst>
          </p:cNvPr>
          <p:cNvSpPr>
            <a:spLocks noGrp="1"/>
          </p:cNvSpPr>
          <p:nvPr>
            <p:ph type="sldNum" sz="quarter" idx="12"/>
          </p:nvPr>
        </p:nvSpPr>
        <p:spPr/>
        <p:txBody>
          <a:bodyPr/>
          <a:lstStyle/>
          <a:p>
            <a:fld id="{4AE34B34-59D4-4E51-8EED-74036C8BA472}" type="slidenum">
              <a:rPr lang="en-US" smtClean="0"/>
              <a:t>‹#›</a:t>
            </a:fld>
            <a:endParaRPr lang="en-US"/>
          </a:p>
        </p:txBody>
      </p:sp>
    </p:spTree>
    <p:extLst>
      <p:ext uri="{BB962C8B-B14F-4D97-AF65-F5344CB8AC3E}">
        <p14:creationId xmlns:p14="http://schemas.microsoft.com/office/powerpoint/2010/main" val="29901846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3887B-48D5-C4E3-AB2A-DC0839A18D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A82F85-284E-D076-6B4E-4649B935836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A2F2515-812F-A4CC-4123-A1EF1A7B5F8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13A67C-3DF7-4A5B-B921-DC21B814BE15}"/>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FEE2517E-0C12-8CBC-9CBD-B99CB6884C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03113A-EF60-19C6-7908-E17F32D8912B}"/>
              </a:ext>
            </a:extLst>
          </p:cNvPr>
          <p:cNvSpPr>
            <a:spLocks noGrp="1"/>
          </p:cNvSpPr>
          <p:nvPr>
            <p:ph type="sldNum" sz="quarter" idx="12"/>
          </p:nvPr>
        </p:nvSpPr>
        <p:spPr/>
        <p:txBody>
          <a:bodyPr/>
          <a:lstStyle/>
          <a:p>
            <a:fld id="{4AE34B34-59D4-4E51-8EED-74036C8BA472}" type="slidenum">
              <a:rPr lang="en-US" smtClean="0"/>
              <a:t>‹#›</a:t>
            </a:fld>
            <a:endParaRPr lang="en-US"/>
          </a:p>
        </p:txBody>
      </p:sp>
    </p:spTree>
    <p:extLst>
      <p:ext uri="{BB962C8B-B14F-4D97-AF65-F5344CB8AC3E}">
        <p14:creationId xmlns:p14="http://schemas.microsoft.com/office/powerpoint/2010/main" val="41503444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82684-B646-6F6A-5C44-B86ACB719A6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B1531F8-2FF2-2626-872E-0CA40D60B0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CE5FC3-E692-D805-CA18-62CBB4DCBF6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9244E8-B911-CA17-3701-532B7867C2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6BC606-747D-56C2-5375-4A668ECB93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F0AA5B9-F080-4B38-0681-F261623A3195}"/>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47081520-1B0E-869F-51D7-BA648D39D5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00F34C-659E-E953-80AC-CA7308FFEE48}"/>
              </a:ext>
            </a:extLst>
          </p:cNvPr>
          <p:cNvSpPr>
            <a:spLocks noGrp="1"/>
          </p:cNvSpPr>
          <p:nvPr>
            <p:ph type="sldNum" sz="quarter" idx="12"/>
          </p:nvPr>
        </p:nvSpPr>
        <p:spPr/>
        <p:txBody>
          <a:bodyPr/>
          <a:lstStyle/>
          <a:p>
            <a:fld id="{4AE34B34-59D4-4E51-8EED-74036C8BA472}" type="slidenum">
              <a:rPr lang="en-US" smtClean="0"/>
              <a:t>‹#›</a:t>
            </a:fld>
            <a:endParaRPr lang="en-US"/>
          </a:p>
        </p:txBody>
      </p:sp>
    </p:spTree>
    <p:extLst>
      <p:ext uri="{BB962C8B-B14F-4D97-AF65-F5344CB8AC3E}">
        <p14:creationId xmlns:p14="http://schemas.microsoft.com/office/powerpoint/2010/main" val="5430296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63218-DC43-41C9-9310-6819765DB49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51A07F-9D2F-4205-66D1-1BA917C8E34C}"/>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8BB0DCC4-9E8A-D510-01ED-F1C48BAA67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84B3D1B-2A57-9705-3A84-33497E02EFE8}"/>
              </a:ext>
            </a:extLst>
          </p:cNvPr>
          <p:cNvSpPr>
            <a:spLocks noGrp="1"/>
          </p:cNvSpPr>
          <p:nvPr>
            <p:ph type="sldNum" sz="quarter" idx="12"/>
          </p:nvPr>
        </p:nvSpPr>
        <p:spPr/>
        <p:txBody>
          <a:bodyPr/>
          <a:lstStyle/>
          <a:p>
            <a:fld id="{4AE34B34-59D4-4E51-8EED-74036C8BA472}" type="slidenum">
              <a:rPr lang="en-US" smtClean="0"/>
              <a:t>‹#›</a:t>
            </a:fld>
            <a:endParaRPr lang="en-US"/>
          </a:p>
        </p:txBody>
      </p:sp>
    </p:spTree>
    <p:extLst>
      <p:ext uri="{BB962C8B-B14F-4D97-AF65-F5344CB8AC3E}">
        <p14:creationId xmlns:p14="http://schemas.microsoft.com/office/powerpoint/2010/main" val="29915874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0D6FDC-8620-7539-3020-70621D811ADE}"/>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07596DBF-F0E9-BD39-F187-49847C9E84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DEF3EF4-3195-CF63-436B-39AAAB95E158}"/>
              </a:ext>
            </a:extLst>
          </p:cNvPr>
          <p:cNvSpPr>
            <a:spLocks noGrp="1"/>
          </p:cNvSpPr>
          <p:nvPr>
            <p:ph type="sldNum" sz="quarter" idx="12"/>
          </p:nvPr>
        </p:nvSpPr>
        <p:spPr/>
        <p:txBody>
          <a:bodyPr/>
          <a:lstStyle/>
          <a:p>
            <a:fld id="{4AE34B34-59D4-4E51-8EED-74036C8BA472}" type="slidenum">
              <a:rPr lang="en-US" smtClean="0"/>
              <a:t>‹#›</a:t>
            </a:fld>
            <a:endParaRPr lang="en-US"/>
          </a:p>
        </p:txBody>
      </p:sp>
    </p:spTree>
    <p:extLst>
      <p:ext uri="{BB962C8B-B14F-4D97-AF65-F5344CB8AC3E}">
        <p14:creationId xmlns:p14="http://schemas.microsoft.com/office/powerpoint/2010/main" val="26296262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33F19-C6BA-633F-8721-16A3B04573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8BA4253-CF6B-447B-767F-322A1BE5C3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BE4FBF2-3946-60F7-39A0-7FEF2AECF0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CD7D54-CA37-D69A-A5E5-6DE0ABEA76E1}"/>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2CA2EF79-738A-217E-160B-7A8908C872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0ABAB8-06A2-2F17-6C90-A7E76A4F6942}"/>
              </a:ext>
            </a:extLst>
          </p:cNvPr>
          <p:cNvSpPr>
            <a:spLocks noGrp="1"/>
          </p:cNvSpPr>
          <p:nvPr>
            <p:ph type="sldNum" sz="quarter" idx="12"/>
          </p:nvPr>
        </p:nvSpPr>
        <p:spPr/>
        <p:txBody>
          <a:bodyPr/>
          <a:lstStyle/>
          <a:p>
            <a:fld id="{4AE34B34-59D4-4E51-8EED-74036C8BA472}" type="slidenum">
              <a:rPr lang="en-US" smtClean="0"/>
              <a:t>‹#›</a:t>
            </a:fld>
            <a:endParaRPr lang="en-US"/>
          </a:p>
        </p:txBody>
      </p:sp>
    </p:spTree>
    <p:extLst>
      <p:ext uri="{BB962C8B-B14F-4D97-AF65-F5344CB8AC3E}">
        <p14:creationId xmlns:p14="http://schemas.microsoft.com/office/powerpoint/2010/main" val="2664068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Content OPen Text">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0" y="2057400"/>
            <a:ext cx="12074013" cy="3811588"/>
          </a:xfrm>
        </p:spPr>
        <p:txBody>
          <a:bodyPr>
            <a:normAutofit/>
          </a:bodyPr>
          <a:lstStyle>
            <a:lvl1pPr marL="630238" indent="-342900">
              <a:buFont typeface="Arial" panose="020B0604020202020204" pitchFamily="34" charset="0"/>
              <a:buChar char="•"/>
              <a:defRPr sz="4400">
                <a:latin typeface="Arial" panose="020B0604020202020204" pitchFamily="34" charset="0"/>
                <a:cs typeface="Arial" panose="020B0604020202020204" pitchFamily="34" charset="0"/>
              </a:defRPr>
            </a:lvl1pPr>
            <a:lvl2pPr marL="742950" indent="-285750">
              <a:buFont typeface="Arial" panose="020B0604020202020204" pitchFamily="34" charset="0"/>
              <a:buChar char="•"/>
              <a:defRPr sz="2800">
                <a:latin typeface="Arial" panose="020B0604020202020204" pitchFamily="34" charset="0"/>
                <a:cs typeface="Arial" panose="020B0604020202020204" pitchFamily="34" charset="0"/>
              </a:defRPr>
            </a:lvl2pPr>
            <a:lvl3pPr marL="1085850" indent="-171450">
              <a:buFont typeface="Arial" panose="020B0604020202020204" pitchFamily="34" charset="0"/>
              <a:buChar char="•"/>
              <a:defRPr sz="2400">
                <a:latin typeface="Arial" panose="020B0604020202020204" pitchFamily="34" charset="0"/>
                <a:cs typeface="Arial" panose="020B0604020202020204" pitchFamily="34" charset="0"/>
              </a:defRPr>
            </a:lvl3pPr>
            <a:lvl4pPr marL="1543050" indent="-171450">
              <a:buFont typeface="Arial" panose="020B0604020202020204" pitchFamily="34" charset="0"/>
              <a:buChar char="•"/>
              <a:defRPr sz="1600">
                <a:latin typeface="Arial" panose="020B0604020202020204" pitchFamily="34" charset="0"/>
                <a:cs typeface="Arial" panose="020B0604020202020204" pitchFamily="34" charset="0"/>
              </a:defRPr>
            </a:lvl4pPr>
            <a:lvl5pPr marL="2000250" indent="-171450">
              <a:buFont typeface="Arial" panose="020B0604020202020204" pitchFamily="34" charset="0"/>
              <a:buChar char="•"/>
              <a:defRPr sz="1600">
                <a:latin typeface="Arial" panose="020B0604020202020204" pitchFamily="34" charset="0"/>
                <a:cs typeface="Arial" panose="020B0604020202020204" pitchFamily="34" charset="0"/>
              </a:defRPr>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1059A2CD-846E-48BA-B968-8B34CC2250AF}" type="slidenum">
              <a:rPr lang="en-US" smtClean="0"/>
              <a:t>‹#›</a:t>
            </a:fld>
            <a:endParaRPr lang="en-US"/>
          </a:p>
        </p:txBody>
      </p:sp>
      <p:sp>
        <p:nvSpPr>
          <p:cNvPr id="10" name="Picture Placeholder 9">
            <a:extLst>
              <a:ext uri="{FF2B5EF4-FFF2-40B4-BE49-F238E27FC236}">
                <a16:creationId xmlns:a16="http://schemas.microsoft.com/office/drawing/2014/main" id="{50F8B98D-5ABD-4CC4-9605-4861A4485C9C}"/>
              </a:ext>
            </a:extLst>
          </p:cNvPr>
          <p:cNvSpPr>
            <a:spLocks noGrp="1"/>
          </p:cNvSpPr>
          <p:nvPr>
            <p:ph type="pic" sz="quarter" idx="13"/>
          </p:nvPr>
        </p:nvSpPr>
        <p:spPr>
          <a:xfrm>
            <a:off x="3200759" y="857928"/>
            <a:ext cx="928790" cy="790652"/>
          </a:xfrm>
        </p:spPr>
        <p:txBody>
          <a:bodyPr/>
          <a:lstStyle/>
          <a:p>
            <a:r>
              <a:rPr lang="en-US"/>
              <a:t>Click icon to add picture</a:t>
            </a:r>
            <a:endParaRPr lang="en-US" dirty="0"/>
          </a:p>
        </p:txBody>
      </p:sp>
      <p:sp>
        <p:nvSpPr>
          <p:cNvPr id="14" name="Text Placeholder 13">
            <a:extLst>
              <a:ext uri="{FF2B5EF4-FFF2-40B4-BE49-F238E27FC236}">
                <a16:creationId xmlns:a16="http://schemas.microsoft.com/office/drawing/2014/main" id="{24678645-C5C1-4E60-AB1A-99DA781F64CB}"/>
              </a:ext>
            </a:extLst>
          </p:cNvPr>
          <p:cNvSpPr>
            <a:spLocks noGrp="1"/>
          </p:cNvSpPr>
          <p:nvPr>
            <p:ph type="body" sz="quarter" idx="14"/>
          </p:nvPr>
        </p:nvSpPr>
        <p:spPr>
          <a:xfrm>
            <a:off x="0" y="735845"/>
            <a:ext cx="2998788" cy="703263"/>
          </a:xfrm>
        </p:spPr>
        <p:txBody>
          <a:bodyPr/>
          <a:lstStyle>
            <a:lvl1pPr marL="0" indent="0">
              <a:buNone/>
              <a:defRPr>
                <a:solidFill>
                  <a:schemeClr val="bg1"/>
                </a:solidFill>
                <a:latin typeface="Arial Black" panose="020B0A04020102020204" pitchFamily="34" charset="0"/>
              </a:defRPr>
            </a:lvl1pPr>
          </a:lstStyle>
          <a:p>
            <a:pPr lvl="0"/>
            <a:r>
              <a:rPr lang="en-US"/>
              <a:t>Click to edit Master text styles</a:t>
            </a:r>
          </a:p>
        </p:txBody>
      </p:sp>
      <p:sp>
        <p:nvSpPr>
          <p:cNvPr id="8" name="Rectangle 7">
            <a:extLst>
              <a:ext uri="{FF2B5EF4-FFF2-40B4-BE49-F238E27FC236}">
                <a16:creationId xmlns:a16="http://schemas.microsoft.com/office/drawing/2014/main" id="{BBF1F774-5F0E-4E39-AD99-057D2A5CA198}"/>
              </a:ext>
            </a:extLst>
          </p:cNvPr>
          <p:cNvSpPr/>
          <p:nvPr userDrawn="1"/>
        </p:nvSpPr>
        <p:spPr>
          <a:xfrm>
            <a:off x="0" y="1253254"/>
            <a:ext cx="12192000" cy="51030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Pentagon 8">
            <a:extLst>
              <a:ext uri="{FF2B5EF4-FFF2-40B4-BE49-F238E27FC236}">
                <a16:creationId xmlns:a16="http://schemas.microsoft.com/office/drawing/2014/main" id="{A8E63C6E-B6F0-44FF-AA60-C911B0C67E33}"/>
              </a:ext>
            </a:extLst>
          </p:cNvPr>
          <p:cNvSpPr/>
          <p:nvPr userDrawn="1"/>
        </p:nvSpPr>
        <p:spPr>
          <a:xfrm>
            <a:off x="0" y="476174"/>
            <a:ext cx="4739148" cy="1484466"/>
          </a:xfrm>
          <a:prstGeom prst="homePlate">
            <a:avLst>
              <a:gd name="adj" fmla="val 32779"/>
            </a:avLst>
          </a:prstGeom>
          <a:solidFill>
            <a:srgbClr val="19336C"/>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83606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8704E-7DF9-D1C1-462E-22E8C878D3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915C564-C01E-5B51-203A-48524D3ED8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AAE4721-2FA3-AC4A-62A7-6A2B1151D6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F656AF-CF54-D7FD-DA4C-3C09722B22A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57C832CD-57CE-F200-C0E6-2D1C17B35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469E30-1AE4-7232-F4D9-946BFBB4BAD9}"/>
              </a:ext>
            </a:extLst>
          </p:cNvPr>
          <p:cNvSpPr>
            <a:spLocks noGrp="1"/>
          </p:cNvSpPr>
          <p:nvPr>
            <p:ph type="sldNum" sz="quarter" idx="12"/>
          </p:nvPr>
        </p:nvSpPr>
        <p:spPr/>
        <p:txBody>
          <a:bodyPr/>
          <a:lstStyle/>
          <a:p>
            <a:fld id="{4AE34B34-59D4-4E51-8EED-74036C8BA472}" type="slidenum">
              <a:rPr lang="en-US" smtClean="0"/>
              <a:t>‹#›</a:t>
            </a:fld>
            <a:endParaRPr lang="en-US"/>
          </a:p>
        </p:txBody>
      </p:sp>
    </p:spTree>
    <p:extLst>
      <p:ext uri="{BB962C8B-B14F-4D97-AF65-F5344CB8AC3E}">
        <p14:creationId xmlns:p14="http://schemas.microsoft.com/office/powerpoint/2010/main" val="38776482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F3EDC-B0A8-231A-C838-AC6ED18D8A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00E52C9-8356-8ED0-C6A0-1682321C2A0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4BEBCF-8EEB-71C3-F69F-9530D965BDD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39C164C-7FEA-329A-B23C-C520727669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8A169A-ACA0-7F18-727E-ACCD2A4E11F8}"/>
              </a:ext>
            </a:extLst>
          </p:cNvPr>
          <p:cNvSpPr>
            <a:spLocks noGrp="1"/>
          </p:cNvSpPr>
          <p:nvPr>
            <p:ph type="sldNum" sz="quarter" idx="12"/>
          </p:nvPr>
        </p:nvSpPr>
        <p:spPr/>
        <p:txBody>
          <a:bodyPr/>
          <a:lstStyle/>
          <a:p>
            <a:fld id="{4AE34B34-59D4-4E51-8EED-74036C8BA472}" type="slidenum">
              <a:rPr lang="en-US" smtClean="0"/>
              <a:t>‹#›</a:t>
            </a:fld>
            <a:endParaRPr lang="en-US"/>
          </a:p>
        </p:txBody>
      </p:sp>
    </p:spTree>
    <p:extLst>
      <p:ext uri="{BB962C8B-B14F-4D97-AF65-F5344CB8AC3E}">
        <p14:creationId xmlns:p14="http://schemas.microsoft.com/office/powerpoint/2010/main" val="9236304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13F0DC-8391-185A-AD74-5C05CBDE356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2B953DE-5EFA-77F9-27E5-EEFAB045A8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2496C5-13D6-B664-7095-3FC13F89A44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279F044-4B38-7A95-B84A-3B00592509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2C6493-284A-20C1-3873-0E27DEBD3F1E}"/>
              </a:ext>
            </a:extLst>
          </p:cNvPr>
          <p:cNvSpPr>
            <a:spLocks noGrp="1"/>
          </p:cNvSpPr>
          <p:nvPr>
            <p:ph type="sldNum" sz="quarter" idx="12"/>
          </p:nvPr>
        </p:nvSpPr>
        <p:spPr/>
        <p:txBody>
          <a:bodyPr/>
          <a:lstStyle/>
          <a:p>
            <a:fld id="{4AE34B34-59D4-4E51-8EED-74036C8BA472}" type="slidenum">
              <a:rPr lang="en-US" smtClean="0"/>
              <a:t>‹#›</a:t>
            </a:fld>
            <a:endParaRPr lang="en-US"/>
          </a:p>
        </p:txBody>
      </p:sp>
    </p:spTree>
    <p:extLst>
      <p:ext uri="{BB962C8B-B14F-4D97-AF65-F5344CB8AC3E}">
        <p14:creationId xmlns:p14="http://schemas.microsoft.com/office/powerpoint/2010/main" val="2882596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Content 2 With Picture">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0" y="2057400"/>
            <a:ext cx="4772025" cy="3811588"/>
          </a:xfrm>
        </p:spPr>
        <p:txBody>
          <a:bodyPr>
            <a:normAutofit/>
          </a:bodyPr>
          <a:lstStyle>
            <a:lvl1pPr marL="287338"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1059A2CD-846E-48BA-B968-8B34CC2250AF}" type="slidenum">
              <a:rPr lang="en-US" smtClean="0"/>
              <a:t>‹#›</a:t>
            </a:fld>
            <a:endParaRPr lang="en-US"/>
          </a:p>
        </p:txBody>
      </p:sp>
      <p:sp>
        <p:nvSpPr>
          <p:cNvPr id="6" name="Picture Placeholder 5">
            <a:extLst>
              <a:ext uri="{FF2B5EF4-FFF2-40B4-BE49-F238E27FC236}">
                <a16:creationId xmlns:a16="http://schemas.microsoft.com/office/drawing/2014/main" id="{CF19434D-F6A3-4116-8285-010725BA0071}"/>
              </a:ext>
            </a:extLst>
          </p:cNvPr>
          <p:cNvSpPr>
            <a:spLocks noGrp="1"/>
          </p:cNvSpPr>
          <p:nvPr>
            <p:ph type="pic" sz="quarter" idx="13"/>
          </p:nvPr>
        </p:nvSpPr>
        <p:spPr>
          <a:xfrm>
            <a:off x="5249595" y="783038"/>
            <a:ext cx="6483350" cy="5291923"/>
          </a:xfrm>
        </p:spPr>
        <p:txBody>
          <a:bodyPr/>
          <a:lstStyle/>
          <a:p>
            <a:r>
              <a:rPr lang="en-US"/>
              <a:t>Click icon to add picture</a:t>
            </a:r>
          </a:p>
        </p:txBody>
      </p:sp>
      <p:sp>
        <p:nvSpPr>
          <p:cNvPr id="13" name="Picture Placeholder 9">
            <a:extLst>
              <a:ext uri="{FF2B5EF4-FFF2-40B4-BE49-F238E27FC236}">
                <a16:creationId xmlns:a16="http://schemas.microsoft.com/office/drawing/2014/main" id="{EBED2EDB-291F-41B0-A7BA-EA9A10A17F9B}"/>
              </a:ext>
            </a:extLst>
          </p:cNvPr>
          <p:cNvSpPr>
            <a:spLocks noGrp="1"/>
          </p:cNvSpPr>
          <p:nvPr>
            <p:ph type="pic" sz="quarter" idx="14"/>
          </p:nvPr>
        </p:nvSpPr>
        <p:spPr>
          <a:xfrm>
            <a:off x="3200759" y="857928"/>
            <a:ext cx="928790" cy="790652"/>
          </a:xfrm>
        </p:spPr>
        <p:txBody>
          <a:bodyPr/>
          <a:lstStyle/>
          <a:p>
            <a:r>
              <a:rPr lang="en-US"/>
              <a:t>Click icon to add picture</a:t>
            </a:r>
            <a:endParaRPr lang="en-US" dirty="0"/>
          </a:p>
        </p:txBody>
      </p:sp>
      <p:sp>
        <p:nvSpPr>
          <p:cNvPr id="14" name="Text Placeholder 13">
            <a:extLst>
              <a:ext uri="{FF2B5EF4-FFF2-40B4-BE49-F238E27FC236}">
                <a16:creationId xmlns:a16="http://schemas.microsoft.com/office/drawing/2014/main" id="{295D4813-A2E9-455C-8EC1-418CA4CEE32C}"/>
              </a:ext>
            </a:extLst>
          </p:cNvPr>
          <p:cNvSpPr>
            <a:spLocks noGrp="1"/>
          </p:cNvSpPr>
          <p:nvPr>
            <p:ph type="body" sz="quarter" idx="15"/>
          </p:nvPr>
        </p:nvSpPr>
        <p:spPr>
          <a:xfrm>
            <a:off x="0" y="735845"/>
            <a:ext cx="2998788" cy="703263"/>
          </a:xfrm>
        </p:spPr>
        <p:txBody>
          <a:bodyPr/>
          <a:lstStyle>
            <a:lvl1pPr marL="0" indent="0">
              <a:buNone/>
              <a:defRPr>
                <a:solidFill>
                  <a:schemeClr val="bg1"/>
                </a:solidFill>
                <a:latin typeface="Arial Black" panose="020B0A04020102020204" pitchFamily="34" charset="0"/>
              </a:defRPr>
            </a:lvl1pPr>
          </a:lstStyle>
          <a:p>
            <a:pPr lvl="0"/>
            <a:r>
              <a:rPr lang="en-US"/>
              <a:t>Click to edit Master text styles</a:t>
            </a:r>
          </a:p>
        </p:txBody>
      </p:sp>
      <p:sp>
        <p:nvSpPr>
          <p:cNvPr id="9" name="Rectangle 8">
            <a:extLst>
              <a:ext uri="{FF2B5EF4-FFF2-40B4-BE49-F238E27FC236}">
                <a16:creationId xmlns:a16="http://schemas.microsoft.com/office/drawing/2014/main" id="{6B36A2DC-94FA-444C-B6B1-2FC0B119C876}"/>
              </a:ext>
            </a:extLst>
          </p:cNvPr>
          <p:cNvSpPr/>
          <p:nvPr userDrawn="1"/>
        </p:nvSpPr>
        <p:spPr>
          <a:xfrm>
            <a:off x="4954772" y="0"/>
            <a:ext cx="723722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Pentagon 9">
            <a:extLst>
              <a:ext uri="{FF2B5EF4-FFF2-40B4-BE49-F238E27FC236}">
                <a16:creationId xmlns:a16="http://schemas.microsoft.com/office/drawing/2014/main" id="{588CD305-27B8-4282-B061-58FC7202030A}"/>
              </a:ext>
            </a:extLst>
          </p:cNvPr>
          <p:cNvSpPr/>
          <p:nvPr userDrawn="1"/>
        </p:nvSpPr>
        <p:spPr>
          <a:xfrm>
            <a:off x="0" y="476174"/>
            <a:ext cx="4739148" cy="1484466"/>
          </a:xfrm>
          <a:prstGeom prst="homePlate">
            <a:avLst>
              <a:gd name="adj" fmla="val 32779"/>
            </a:avLst>
          </a:prstGeom>
          <a:solidFill>
            <a:srgbClr val="19336C"/>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6281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Section Divider">
    <p:spTree>
      <p:nvGrpSpPr>
        <p:cNvPr id="1" name=""/>
        <p:cNvGrpSpPr/>
        <p:nvPr/>
      </p:nvGrpSpPr>
      <p:grpSpPr>
        <a:xfrm>
          <a:off x="0" y="0"/>
          <a:ext cx="0" cy="0"/>
          <a:chOff x="0" y="0"/>
          <a:chExt cx="0" cy="0"/>
        </a:xfrm>
      </p:grpSpPr>
      <p:sp>
        <p:nvSpPr>
          <p:cNvPr id="21" name="Arrow: Pentagon 20">
            <a:extLst>
              <a:ext uri="{FF2B5EF4-FFF2-40B4-BE49-F238E27FC236}">
                <a16:creationId xmlns:a16="http://schemas.microsoft.com/office/drawing/2014/main" id="{510B7063-CC84-42D6-81C6-0BBEBAD7CE2D}"/>
              </a:ext>
            </a:extLst>
          </p:cNvPr>
          <p:cNvSpPr/>
          <p:nvPr userDrawn="1"/>
        </p:nvSpPr>
        <p:spPr>
          <a:xfrm>
            <a:off x="0" y="0"/>
            <a:ext cx="5259981" cy="6858000"/>
          </a:xfrm>
          <a:prstGeom prst="homePlate">
            <a:avLst>
              <a:gd name="adj" fmla="val 6328"/>
            </a:avLst>
          </a:prstGeom>
          <a:solidFill>
            <a:srgbClr val="19336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2">
            <a:extLst>
              <a:ext uri="{FF2B5EF4-FFF2-40B4-BE49-F238E27FC236}">
                <a16:creationId xmlns:a16="http://schemas.microsoft.com/office/drawing/2014/main" id="{533F9DB5-61B1-47C0-90F4-A417BADEA4DF}"/>
              </a:ext>
            </a:extLst>
          </p:cNvPr>
          <p:cNvSpPr>
            <a:spLocks noGrp="1"/>
          </p:cNvSpPr>
          <p:nvPr>
            <p:ph type="body" sz="quarter" idx="13" hasCustomPrompt="1"/>
          </p:nvPr>
        </p:nvSpPr>
        <p:spPr>
          <a:xfrm>
            <a:off x="276060" y="3094231"/>
            <a:ext cx="4707859" cy="752475"/>
          </a:xfrm>
        </p:spPr>
        <p:txBody>
          <a:bodyPr>
            <a:normAutofit/>
          </a:bodyPr>
          <a:lstStyle>
            <a:lvl1pPr marL="0" indent="0">
              <a:buNone/>
              <a:defRPr sz="3600">
                <a:solidFill>
                  <a:schemeClr val="bg1"/>
                </a:solidFill>
                <a:latin typeface="Arial Black" panose="020B0A04020102020204" pitchFamily="34" charset="0"/>
              </a:defRPr>
            </a:lvl1pPr>
          </a:lstStyle>
          <a:p>
            <a:pPr lvl="0"/>
            <a:r>
              <a:rPr lang="en-US" dirty="0"/>
              <a:t>SECTION TITLE</a:t>
            </a:r>
          </a:p>
        </p:txBody>
      </p:sp>
      <p:sp>
        <p:nvSpPr>
          <p:cNvPr id="29" name="SmartArt Placeholder 28">
            <a:extLst>
              <a:ext uri="{FF2B5EF4-FFF2-40B4-BE49-F238E27FC236}">
                <a16:creationId xmlns:a16="http://schemas.microsoft.com/office/drawing/2014/main" id="{C199004B-4401-472E-A083-6B250A74353F}"/>
              </a:ext>
            </a:extLst>
          </p:cNvPr>
          <p:cNvSpPr>
            <a:spLocks noGrp="1"/>
          </p:cNvSpPr>
          <p:nvPr>
            <p:ph type="dgm" sz="quarter" idx="14"/>
          </p:nvPr>
        </p:nvSpPr>
        <p:spPr>
          <a:xfrm>
            <a:off x="5957888" y="147638"/>
            <a:ext cx="6067425" cy="6508750"/>
          </a:xfrm>
        </p:spPr>
        <p:txBody>
          <a:bodyPr/>
          <a:lstStyle/>
          <a:p>
            <a:endParaRPr lang="en-US" dirty="0"/>
          </a:p>
        </p:txBody>
      </p:sp>
      <p:sp>
        <p:nvSpPr>
          <p:cNvPr id="6" name="Slide Number Placeholder 5">
            <a:extLst>
              <a:ext uri="{FF2B5EF4-FFF2-40B4-BE49-F238E27FC236}">
                <a16:creationId xmlns:a16="http://schemas.microsoft.com/office/drawing/2014/main" id="{E73900FD-2B45-49EB-BDB8-D110273A60FB}"/>
              </a:ext>
            </a:extLst>
          </p:cNvPr>
          <p:cNvSpPr>
            <a:spLocks noGrp="1"/>
          </p:cNvSpPr>
          <p:nvPr>
            <p:ph type="sldNum" sz="quarter" idx="17"/>
          </p:nvPr>
        </p:nvSpPr>
        <p:spPr/>
        <p:txBody>
          <a:bodyPr/>
          <a:lstStyle/>
          <a:p>
            <a:fld id="{1059A2CD-846E-48BA-B968-8B34CC2250AF}" type="slidenum">
              <a:rPr lang="en-US" smtClean="0"/>
              <a:t>‹#›</a:t>
            </a:fld>
            <a:endParaRPr lang="en-US"/>
          </a:p>
        </p:txBody>
      </p:sp>
    </p:spTree>
    <p:extLst>
      <p:ext uri="{BB962C8B-B14F-4D97-AF65-F5344CB8AC3E}">
        <p14:creationId xmlns:p14="http://schemas.microsoft.com/office/powerpoint/2010/main" val="1572029813"/>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Content With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91E5AB6-FA45-4784-8F17-1B4CE3D45CE6}"/>
              </a:ext>
            </a:extLst>
          </p:cNvPr>
          <p:cNvSpPr/>
          <p:nvPr userDrawn="1"/>
        </p:nvSpPr>
        <p:spPr>
          <a:xfrm>
            <a:off x="4954772" y="0"/>
            <a:ext cx="723722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183188" y="987425"/>
            <a:ext cx="6172200" cy="4873625"/>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0" y="2057400"/>
            <a:ext cx="4772025" cy="3811588"/>
          </a:xfrm>
        </p:spPr>
        <p:txBody>
          <a:bodyPr>
            <a:normAutofit/>
          </a:bodyPr>
          <a:lstStyle>
            <a:lvl1pPr marL="287338" indent="0">
              <a:buNone/>
              <a:defRPr sz="24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1059A2CD-846E-48BA-B968-8B34CC2250AF}" type="slidenum">
              <a:rPr lang="en-US" smtClean="0"/>
              <a:t>‹#›</a:t>
            </a:fld>
            <a:endParaRPr lang="en-US"/>
          </a:p>
        </p:txBody>
      </p:sp>
      <p:sp>
        <p:nvSpPr>
          <p:cNvPr id="9" name="Arrow: Pentagon 8">
            <a:extLst>
              <a:ext uri="{FF2B5EF4-FFF2-40B4-BE49-F238E27FC236}">
                <a16:creationId xmlns:a16="http://schemas.microsoft.com/office/drawing/2014/main" id="{4E026C46-B6CE-4AE9-B119-C05830402799}"/>
              </a:ext>
            </a:extLst>
          </p:cNvPr>
          <p:cNvSpPr/>
          <p:nvPr userDrawn="1"/>
        </p:nvSpPr>
        <p:spPr>
          <a:xfrm>
            <a:off x="0" y="476174"/>
            <a:ext cx="4739148" cy="1484466"/>
          </a:xfrm>
          <a:prstGeom prst="homePlate">
            <a:avLst>
              <a:gd name="adj" fmla="val 32779"/>
            </a:avLst>
          </a:prstGeom>
          <a:solidFill>
            <a:srgbClr val="19336C"/>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4134290F-F2A7-4AF7-8945-3DDFF340CEAA}"/>
              </a:ext>
            </a:extLst>
          </p:cNvPr>
          <p:cNvSpPr>
            <a:spLocks noGrp="1"/>
          </p:cNvSpPr>
          <p:nvPr>
            <p:ph type="pic" sz="quarter" idx="13"/>
          </p:nvPr>
        </p:nvSpPr>
        <p:spPr>
          <a:xfrm>
            <a:off x="3200759" y="857928"/>
            <a:ext cx="928790" cy="790652"/>
          </a:xfrm>
        </p:spPr>
        <p:txBody>
          <a:bodyPr/>
          <a:lstStyle/>
          <a:p>
            <a:endParaRPr lang="en-US" dirty="0"/>
          </a:p>
        </p:txBody>
      </p:sp>
      <p:sp>
        <p:nvSpPr>
          <p:cNvPr id="11" name="Text Placeholder 13">
            <a:extLst>
              <a:ext uri="{FF2B5EF4-FFF2-40B4-BE49-F238E27FC236}">
                <a16:creationId xmlns:a16="http://schemas.microsoft.com/office/drawing/2014/main" id="{E0ED72D0-BBFB-4DD0-A731-5770448A4F14}"/>
              </a:ext>
            </a:extLst>
          </p:cNvPr>
          <p:cNvSpPr>
            <a:spLocks noGrp="1"/>
          </p:cNvSpPr>
          <p:nvPr>
            <p:ph type="body" sz="quarter" idx="14"/>
          </p:nvPr>
        </p:nvSpPr>
        <p:spPr>
          <a:xfrm>
            <a:off x="0" y="735845"/>
            <a:ext cx="2998788" cy="703263"/>
          </a:xfrm>
        </p:spPr>
        <p:txBody>
          <a:bodyPr/>
          <a:lstStyle>
            <a:lvl1pPr marL="57150" indent="0">
              <a:buNone/>
              <a:defRPr>
                <a:solidFill>
                  <a:schemeClr val="bg1"/>
                </a:solidFill>
                <a:latin typeface="Arial Black" panose="020B0A040201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3556983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Content 2 With Pictur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13DABB3-76D5-43B9-B68B-C8624930BCA4}"/>
              </a:ext>
            </a:extLst>
          </p:cNvPr>
          <p:cNvSpPr/>
          <p:nvPr userDrawn="1"/>
        </p:nvSpPr>
        <p:spPr>
          <a:xfrm>
            <a:off x="4954772" y="0"/>
            <a:ext cx="723722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0" y="2057400"/>
            <a:ext cx="4772025" cy="3811588"/>
          </a:xfrm>
        </p:spPr>
        <p:txBody>
          <a:bodyPr>
            <a:normAutofit/>
          </a:bodyPr>
          <a:lstStyle>
            <a:lvl1pPr marL="287338"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1059A2CD-846E-48BA-B968-8B34CC2250AF}" type="slidenum">
              <a:rPr lang="en-US" smtClean="0"/>
              <a:t>‹#›</a:t>
            </a:fld>
            <a:endParaRPr lang="en-US"/>
          </a:p>
        </p:txBody>
      </p:sp>
      <p:sp>
        <p:nvSpPr>
          <p:cNvPr id="6" name="Picture Placeholder 5">
            <a:extLst>
              <a:ext uri="{FF2B5EF4-FFF2-40B4-BE49-F238E27FC236}">
                <a16:creationId xmlns:a16="http://schemas.microsoft.com/office/drawing/2014/main" id="{CF19434D-F6A3-4116-8285-010725BA0071}"/>
              </a:ext>
            </a:extLst>
          </p:cNvPr>
          <p:cNvSpPr>
            <a:spLocks noGrp="1"/>
          </p:cNvSpPr>
          <p:nvPr>
            <p:ph type="pic" sz="quarter" idx="13"/>
          </p:nvPr>
        </p:nvSpPr>
        <p:spPr>
          <a:xfrm>
            <a:off x="5249595" y="783038"/>
            <a:ext cx="6483350" cy="5291923"/>
          </a:xfrm>
        </p:spPr>
        <p:txBody>
          <a:bodyPr/>
          <a:lstStyle/>
          <a:p>
            <a:endParaRPr lang="en-US"/>
          </a:p>
        </p:txBody>
      </p:sp>
      <p:sp>
        <p:nvSpPr>
          <p:cNvPr id="12" name="Arrow: Pentagon 11">
            <a:extLst>
              <a:ext uri="{FF2B5EF4-FFF2-40B4-BE49-F238E27FC236}">
                <a16:creationId xmlns:a16="http://schemas.microsoft.com/office/drawing/2014/main" id="{57CD4F13-DDA7-45CB-9E36-2F6E267D3372}"/>
              </a:ext>
            </a:extLst>
          </p:cNvPr>
          <p:cNvSpPr/>
          <p:nvPr userDrawn="1"/>
        </p:nvSpPr>
        <p:spPr>
          <a:xfrm>
            <a:off x="0" y="476174"/>
            <a:ext cx="4739148" cy="1484466"/>
          </a:xfrm>
          <a:prstGeom prst="homePlate">
            <a:avLst>
              <a:gd name="adj" fmla="val 32779"/>
            </a:avLst>
          </a:prstGeom>
          <a:solidFill>
            <a:srgbClr val="19336C"/>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9">
            <a:extLst>
              <a:ext uri="{FF2B5EF4-FFF2-40B4-BE49-F238E27FC236}">
                <a16:creationId xmlns:a16="http://schemas.microsoft.com/office/drawing/2014/main" id="{EBED2EDB-291F-41B0-A7BA-EA9A10A17F9B}"/>
              </a:ext>
            </a:extLst>
          </p:cNvPr>
          <p:cNvSpPr>
            <a:spLocks noGrp="1"/>
          </p:cNvSpPr>
          <p:nvPr>
            <p:ph type="pic" sz="quarter" idx="14"/>
          </p:nvPr>
        </p:nvSpPr>
        <p:spPr>
          <a:xfrm>
            <a:off x="3200759" y="857928"/>
            <a:ext cx="928790" cy="790652"/>
          </a:xfrm>
        </p:spPr>
        <p:txBody>
          <a:bodyPr/>
          <a:lstStyle/>
          <a:p>
            <a:endParaRPr lang="en-US" dirty="0"/>
          </a:p>
        </p:txBody>
      </p:sp>
      <p:sp>
        <p:nvSpPr>
          <p:cNvPr id="14" name="Text Placeholder 13">
            <a:extLst>
              <a:ext uri="{FF2B5EF4-FFF2-40B4-BE49-F238E27FC236}">
                <a16:creationId xmlns:a16="http://schemas.microsoft.com/office/drawing/2014/main" id="{295D4813-A2E9-455C-8EC1-418CA4CEE32C}"/>
              </a:ext>
            </a:extLst>
          </p:cNvPr>
          <p:cNvSpPr>
            <a:spLocks noGrp="1"/>
          </p:cNvSpPr>
          <p:nvPr>
            <p:ph type="body" sz="quarter" idx="15"/>
          </p:nvPr>
        </p:nvSpPr>
        <p:spPr>
          <a:xfrm>
            <a:off x="0" y="735845"/>
            <a:ext cx="2998788" cy="703263"/>
          </a:xfrm>
        </p:spPr>
        <p:txBody>
          <a:bodyPr/>
          <a:lstStyle>
            <a:lvl1pPr marL="57150" indent="0">
              <a:buNone/>
              <a:defRPr>
                <a:solidFill>
                  <a:schemeClr val="bg1"/>
                </a:solidFill>
                <a:latin typeface="Arial Black" panose="020B0A040201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1716682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Content OPen 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16F5C78-FBED-492E-A420-5B9A063AFFD3}"/>
              </a:ext>
            </a:extLst>
          </p:cNvPr>
          <p:cNvSpPr/>
          <p:nvPr userDrawn="1"/>
        </p:nvSpPr>
        <p:spPr>
          <a:xfrm>
            <a:off x="0" y="1253254"/>
            <a:ext cx="12192000" cy="51030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0" y="2057400"/>
            <a:ext cx="12074013" cy="3811588"/>
          </a:xfrm>
        </p:spPr>
        <p:txBody>
          <a:bodyPr>
            <a:normAutofit/>
          </a:bodyPr>
          <a:lstStyle>
            <a:lvl1pPr marL="630238" indent="-342900">
              <a:buFont typeface="Arial" panose="020B0604020202020204" pitchFamily="34" charset="0"/>
              <a:buChar char="•"/>
              <a:defRPr sz="4400">
                <a:latin typeface="Arial" panose="020B0604020202020204" pitchFamily="34" charset="0"/>
                <a:cs typeface="Arial" panose="020B0604020202020204" pitchFamily="34" charset="0"/>
              </a:defRPr>
            </a:lvl1pPr>
            <a:lvl2pPr marL="742950" indent="-285750">
              <a:buFont typeface="Arial" panose="020B0604020202020204" pitchFamily="34" charset="0"/>
              <a:buChar char="•"/>
              <a:defRPr sz="2800">
                <a:latin typeface="Arial" panose="020B0604020202020204" pitchFamily="34" charset="0"/>
                <a:cs typeface="Arial" panose="020B0604020202020204" pitchFamily="34" charset="0"/>
              </a:defRPr>
            </a:lvl2pPr>
            <a:lvl3pPr marL="1085850" indent="-171450">
              <a:buFont typeface="Arial" panose="020B0604020202020204" pitchFamily="34" charset="0"/>
              <a:buChar char="•"/>
              <a:defRPr sz="2400">
                <a:latin typeface="Arial" panose="020B0604020202020204" pitchFamily="34" charset="0"/>
                <a:cs typeface="Arial" panose="020B0604020202020204" pitchFamily="34" charset="0"/>
              </a:defRPr>
            </a:lvl3pPr>
            <a:lvl4pPr marL="1543050" indent="-171450">
              <a:buFont typeface="Arial" panose="020B0604020202020204" pitchFamily="34" charset="0"/>
              <a:buChar char="•"/>
              <a:defRPr sz="1600">
                <a:latin typeface="Arial" panose="020B0604020202020204" pitchFamily="34" charset="0"/>
                <a:cs typeface="Arial" panose="020B0604020202020204" pitchFamily="34" charset="0"/>
              </a:defRPr>
            </a:lvl4pPr>
            <a:lvl5pPr marL="2000250" indent="-171450">
              <a:buFont typeface="Arial" panose="020B0604020202020204" pitchFamily="34" charset="0"/>
              <a:buChar char="•"/>
              <a:defRPr sz="1600">
                <a:latin typeface="Arial" panose="020B0604020202020204" pitchFamily="34" charset="0"/>
                <a:cs typeface="Arial" panose="020B0604020202020204" pitchFamily="34" charset="0"/>
              </a:defRPr>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1059A2CD-846E-48BA-B968-8B34CC2250AF}" type="slidenum">
              <a:rPr lang="en-US" smtClean="0"/>
              <a:t>‹#›</a:t>
            </a:fld>
            <a:endParaRPr lang="en-US"/>
          </a:p>
        </p:txBody>
      </p:sp>
      <p:sp>
        <p:nvSpPr>
          <p:cNvPr id="6" name="Arrow: Pentagon 5">
            <a:extLst>
              <a:ext uri="{FF2B5EF4-FFF2-40B4-BE49-F238E27FC236}">
                <a16:creationId xmlns:a16="http://schemas.microsoft.com/office/drawing/2014/main" id="{D5CBEB5D-2EA9-49E9-8829-339C0F1305FB}"/>
              </a:ext>
            </a:extLst>
          </p:cNvPr>
          <p:cNvSpPr/>
          <p:nvPr userDrawn="1"/>
        </p:nvSpPr>
        <p:spPr>
          <a:xfrm>
            <a:off x="0" y="476174"/>
            <a:ext cx="4739148" cy="1484466"/>
          </a:xfrm>
          <a:prstGeom prst="homePlate">
            <a:avLst>
              <a:gd name="adj" fmla="val 32779"/>
            </a:avLst>
          </a:prstGeom>
          <a:solidFill>
            <a:srgbClr val="19336C"/>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50F8B98D-5ABD-4CC4-9605-4861A4485C9C}"/>
              </a:ext>
            </a:extLst>
          </p:cNvPr>
          <p:cNvSpPr>
            <a:spLocks noGrp="1"/>
          </p:cNvSpPr>
          <p:nvPr>
            <p:ph type="pic" sz="quarter" idx="13"/>
          </p:nvPr>
        </p:nvSpPr>
        <p:spPr>
          <a:xfrm>
            <a:off x="3200759" y="857928"/>
            <a:ext cx="928790" cy="790652"/>
          </a:xfrm>
        </p:spPr>
        <p:txBody>
          <a:bodyPr/>
          <a:lstStyle/>
          <a:p>
            <a:endParaRPr lang="en-US" dirty="0"/>
          </a:p>
        </p:txBody>
      </p:sp>
      <p:sp>
        <p:nvSpPr>
          <p:cNvPr id="14" name="Text Placeholder 13">
            <a:extLst>
              <a:ext uri="{FF2B5EF4-FFF2-40B4-BE49-F238E27FC236}">
                <a16:creationId xmlns:a16="http://schemas.microsoft.com/office/drawing/2014/main" id="{24678645-C5C1-4E60-AB1A-99DA781F64CB}"/>
              </a:ext>
            </a:extLst>
          </p:cNvPr>
          <p:cNvSpPr>
            <a:spLocks noGrp="1"/>
          </p:cNvSpPr>
          <p:nvPr>
            <p:ph type="body" sz="quarter" idx="14"/>
          </p:nvPr>
        </p:nvSpPr>
        <p:spPr>
          <a:xfrm>
            <a:off x="0" y="735845"/>
            <a:ext cx="2998788" cy="703263"/>
          </a:xfrm>
        </p:spPr>
        <p:txBody>
          <a:bodyPr/>
          <a:lstStyle>
            <a:lvl1pPr marL="57150" indent="0">
              <a:buNone/>
              <a:defRPr>
                <a:solidFill>
                  <a:schemeClr val="bg1"/>
                </a:solidFill>
                <a:latin typeface="Arial Black" panose="020B0A040201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15602594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image" Target="../media/image1.jpg"/><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68CA2F-72D0-0DC1-CC76-22935B7C5A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FMD </a:t>
            </a:r>
            <a:r>
              <a:rPr lang="en-US"/>
              <a:t>Slide Master - 2022</a:t>
            </a:r>
            <a:endParaRPr lang="en-US" dirty="0"/>
          </a:p>
        </p:txBody>
      </p:sp>
      <p:sp>
        <p:nvSpPr>
          <p:cNvPr id="3" name="Text Placeholder 2">
            <a:extLst>
              <a:ext uri="{FF2B5EF4-FFF2-40B4-BE49-F238E27FC236}">
                <a16:creationId xmlns:a16="http://schemas.microsoft.com/office/drawing/2014/main" id="{AB9C12CE-35B2-5F24-0080-606FEDD0B3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F5776F-CF7D-BCA3-97AB-D0E9681073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AF55ADD5-B8C0-12F6-74E5-61272F2BA3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CDAC289-C97F-7027-364D-0A4D92D92B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E34B34-59D4-4E51-8EED-74036C8BA472}" type="slidenum">
              <a:rPr lang="en-US" smtClean="0"/>
              <a:t>‹#›</a:t>
            </a:fld>
            <a:endParaRPr lang="en-US"/>
          </a:p>
        </p:txBody>
      </p:sp>
    </p:spTree>
    <p:extLst>
      <p:ext uri="{BB962C8B-B14F-4D97-AF65-F5344CB8AC3E}">
        <p14:creationId xmlns:p14="http://schemas.microsoft.com/office/powerpoint/2010/main" val="4071318947"/>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 id="2147483745" r:id="rId19"/>
    <p:sldLayoutId id="2147483746" r:id="rId20"/>
    <p:sldLayoutId id="2147483747" r:id="rId2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68CA2F-72D0-0DC1-CC76-22935B7C5A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B9C12CE-35B2-5F24-0080-606FEDD0B3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F5776F-CF7D-BCA3-97AB-D0E9681073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AF55ADD5-B8C0-12F6-74E5-61272F2BA3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CDAC289-C97F-7027-364D-0A4D92D92B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E34B34-59D4-4E51-8EED-74036C8BA472}" type="slidenum">
              <a:rPr lang="en-US" smtClean="0"/>
              <a:t>‹#›</a:t>
            </a:fld>
            <a:endParaRPr lang="en-US"/>
          </a:p>
        </p:txBody>
      </p:sp>
    </p:spTree>
    <p:extLst>
      <p:ext uri="{BB962C8B-B14F-4D97-AF65-F5344CB8AC3E}">
        <p14:creationId xmlns:p14="http://schemas.microsoft.com/office/powerpoint/2010/main" val="651178511"/>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 id="2147483773" r:id="rId15"/>
    <p:sldLayoutId id="2147483774" r:id="rId16"/>
    <p:sldLayoutId id="2147483775" r:id="rId17"/>
    <p:sldLayoutId id="2147483776" r:id="rId18"/>
    <p:sldLayoutId id="2147483777" r:id="rId19"/>
    <p:sldLayoutId id="2147483778" r:id="rId20"/>
    <p:sldLayoutId id="2147483779" r:id="rId2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hyperlink" Target="https://www.hudexchange.info/resource/5197/current-availability-of-section-108-financing-cdbg-entitlement-and-state-grantees/" TargetMode="External"/><Relationship Id="rId4" Type="http://schemas.openxmlformats.org/officeDocument/2006/relationships/image" Target="../media/image51.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image" Target="../media/image55.svg"/><Relationship Id="rId5" Type="http://schemas.openxmlformats.org/officeDocument/2006/relationships/diagramQuickStyle" Target="../diagrams/quickStyle3.xml"/><Relationship Id="rId10" Type="http://schemas.openxmlformats.org/officeDocument/2006/relationships/image" Target="../media/image54.png"/><Relationship Id="rId4" Type="http://schemas.openxmlformats.org/officeDocument/2006/relationships/diagramLayout" Target="../diagrams/layout3.xml"/><Relationship Id="rId9" Type="http://schemas.openxmlformats.org/officeDocument/2006/relationships/image" Target="../media/image53.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9.svg"/><Relationship Id="rId5" Type="http://schemas.openxmlformats.org/officeDocument/2006/relationships/image" Target="../media/image58.png"/><Relationship Id="rId10" Type="http://schemas.openxmlformats.org/officeDocument/2006/relationships/image" Target="../media/image53.svg"/><Relationship Id="rId4" Type="http://schemas.openxmlformats.org/officeDocument/2006/relationships/image" Target="../media/image57.svg"/><Relationship Id="rId9" Type="http://schemas.openxmlformats.org/officeDocument/2006/relationships/image" Target="../media/image52.png"/></Relationships>
</file>

<file path=ppt/slides/_rels/slide16.xml.rels><?xml version="1.0" encoding="UTF-8" standalone="yes"?>
<Relationships xmlns="http://schemas.openxmlformats.org/package/2006/relationships"><Relationship Id="rId8" Type="http://schemas.openxmlformats.org/officeDocument/2006/relationships/image" Target="../media/image67.svg"/><Relationship Id="rId13" Type="http://schemas.openxmlformats.org/officeDocument/2006/relationships/image" Target="../media/image70.pn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69.svg"/><Relationship Id="rId17" Type="http://schemas.openxmlformats.org/officeDocument/2006/relationships/image" Target="../media/image39.svg"/><Relationship Id="rId2" Type="http://schemas.openxmlformats.org/officeDocument/2006/relationships/notesSlide" Target="../notesSlides/notesSlide16.xml"/><Relationship Id="rId16" Type="http://schemas.openxmlformats.org/officeDocument/2006/relationships/image" Target="../media/image38.png"/><Relationship Id="rId1" Type="http://schemas.openxmlformats.org/officeDocument/2006/relationships/slideLayout" Target="../slideLayouts/slideLayout9.xml"/><Relationship Id="rId6" Type="http://schemas.openxmlformats.org/officeDocument/2006/relationships/image" Target="../media/image65.svg"/><Relationship Id="rId11" Type="http://schemas.openxmlformats.org/officeDocument/2006/relationships/image" Target="../media/image68.png"/><Relationship Id="rId5" Type="http://schemas.openxmlformats.org/officeDocument/2006/relationships/image" Target="../media/image64.png"/><Relationship Id="rId15" Type="http://schemas.openxmlformats.org/officeDocument/2006/relationships/image" Target="../media/image72.svg"/><Relationship Id="rId10" Type="http://schemas.openxmlformats.org/officeDocument/2006/relationships/image" Target="../media/image47.svg"/><Relationship Id="rId4" Type="http://schemas.openxmlformats.org/officeDocument/2006/relationships/image" Target="../media/image63.svg"/><Relationship Id="rId9" Type="http://schemas.openxmlformats.org/officeDocument/2006/relationships/image" Target="../media/image46.png"/><Relationship Id="rId14" Type="http://schemas.openxmlformats.org/officeDocument/2006/relationships/image" Target="../media/image7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hyperlink" Target="https://www.hudexchange.info/programs/section-108/"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75.jpg"/><Relationship Id="rId3" Type="http://schemas.openxmlformats.org/officeDocument/2006/relationships/hyperlink" Target="https://www.hudexchange.info/resource/5197/current-availability-of-section-108-financing-cdbg-entitlement-and-state-grantees/" TargetMode="External"/><Relationship Id="rId7" Type="http://schemas.openxmlformats.org/officeDocument/2006/relationships/hyperlink" Target="https://www.hudexchange.info/programs/section-108/section-108-program-eligibility-requirements/#section-108-loan-project-profiles"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hyperlink" Target="https://files.hudexchange.info/resources/documents/Overview-HUD-Section-108-Loan-Guarantee-Process-and-Typical-Associated-Timelines.pdf" TargetMode="External"/><Relationship Id="rId5" Type="http://schemas.openxmlformats.org/officeDocument/2006/relationships/hyperlink" Target="https://www.hudexchange.info/resource/5978/certifications-to-accompany-hud-section-108-loan-guarantee-program-applications-for-entitlement-public-entities/" TargetMode="External"/><Relationship Id="rId4" Type="http://schemas.openxmlformats.org/officeDocument/2006/relationships/hyperlink" Target="https://www.hudexchange.info/resource/5818/section-108-loan-guarantee-program-application-tool/" TargetMode="External"/><Relationship Id="rId9" Type="http://schemas.openxmlformats.org/officeDocument/2006/relationships/hyperlink" Target="https://www.hudexchange.info/mailinglist/"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www.hudexchange.info/programs/section-108" TargetMode="External"/><Relationship Id="rId2" Type="http://schemas.openxmlformats.org/officeDocument/2006/relationships/notesSlide" Target="../notesSlides/notesSlide41.xml"/><Relationship Id="rId1" Type="http://schemas.openxmlformats.org/officeDocument/2006/relationships/slideLayout" Target="../slideLayouts/slideLayout14.xml"/><Relationship Id="rId6" Type="http://schemas.openxmlformats.org/officeDocument/2006/relationships/hyperlink" Target="mailto:Jorge.L.Morales@hud.gov" TargetMode="External"/><Relationship Id="rId5" Type="http://schemas.openxmlformats.org/officeDocument/2006/relationships/hyperlink" Target="mailto:Seema.M.Thomas@hud.gov" TargetMode="External"/><Relationship Id="rId4" Type="http://schemas.openxmlformats.org/officeDocument/2006/relationships/hyperlink" Target="mailto:Paul.Webster@hud.gov"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4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81.jpeg"/></Relationships>
</file>

<file path=ppt/slides/_rels/slide4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86.emf"/><Relationship Id="rId4" Type="http://schemas.openxmlformats.org/officeDocument/2006/relationships/image" Target="../media/image85.emf"/></Relationships>
</file>

<file path=ppt/slides/_rels/slide4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image" Target="../media/image89.pn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18" Type="http://schemas.openxmlformats.org/officeDocument/2006/relationships/image" Target="../media/image37.svg"/><Relationship Id="rId3" Type="http://schemas.openxmlformats.org/officeDocument/2006/relationships/image" Target="../media/image22.png"/><Relationship Id="rId21" Type="http://schemas.openxmlformats.org/officeDocument/2006/relationships/image" Target="../media/image40.png"/><Relationship Id="rId7" Type="http://schemas.openxmlformats.org/officeDocument/2006/relationships/image" Target="../media/image26.png"/><Relationship Id="rId12" Type="http://schemas.openxmlformats.org/officeDocument/2006/relationships/image" Target="../media/image31.svg"/><Relationship Id="rId17" Type="http://schemas.openxmlformats.org/officeDocument/2006/relationships/image" Target="../media/image36.png"/><Relationship Id="rId2" Type="http://schemas.openxmlformats.org/officeDocument/2006/relationships/notesSlide" Target="../notesSlides/notesSlide8.xml"/><Relationship Id="rId16" Type="http://schemas.openxmlformats.org/officeDocument/2006/relationships/image" Target="../media/image35.svg"/><Relationship Id="rId20" Type="http://schemas.openxmlformats.org/officeDocument/2006/relationships/image" Target="../media/image39.svg"/><Relationship Id="rId1" Type="http://schemas.openxmlformats.org/officeDocument/2006/relationships/slideLayout" Target="../slideLayouts/slideLayout3.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svg"/><Relationship Id="rId19" Type="http://schemas.openxmlformats.org/officeDocument/2006/relationships/image" Target="../media/image38.png"/><Relationship Id="rId4" Type="http://schemas.openxmlformats.org/officeDocument/2006/relationships/image" Target="../media/image23.svg"/><Relationship Id="rId9" Type="http://schemas.openxmlformats.org/officeDocument/2006/relationships/image" Target="../media/image28.png"/><Relationship Id="rId14" Type="http://schemas.openxmlformats.org/officeDocument/2006/relationships/image" Target="../media/image33.svg"/><Relationship Id="rId22" Type="http://schemas.openxmlformats.org/officeDocument/2006/relationships/image" Target="../media/image41.svg"/></Relationships>
</file>

<file path=ppt/slides/_rels/slide9.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2.png"/><Relationship Id="rId7" Type="http://schemas.openxmlformats.org/officeDocument/2006/relationships/image" Target="../media/image44.png"/><Relationship Id="rId12" Type="http://schemas.openxmlformats.org/officeDocument/2006/relationships/image" Target="../media/image49.sv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33.svg"/><Relationship Id="rId11" Type="http://schemas.openxmlformats.org/officeDocument/2006/relationships/image" Target="../media/image48.png"/><Relationship Id="rId5" Type="http://schemas.openxmlformats.org/officeDocument/2006/relationships/image" Target="../media/image32.png"/><Relationship Id="rId10" Type="http://schemas.openxmlformats.org/officeDocument/2006/relationships/image" Target="../media/image47.svg"/><Relationship Id="rId4" Type="http://schemas.openxmlformats.org/officeDocument/2006/relationships/image" Target="../media/image43.svg"/><Relationship Id="rId9"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A tall monument with a building in the background&#10;&#10;Description automatically generated with low confidence">
            <a:extLst>
              <a:ext uri="{FF2B5EF4-FFF2-40B4-BE49-F238E27FC236}">
                <a16:creationId xmlns:a16="http://schemas.microsoft.com/office/drawing/2014/main" id="{6362DE53-AD00-9FD6-6BBC-7757CEC282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6890" y="426605"/>
            <a:ext cx="8735291" cy="5823526"/>
          </a:xfrm>
          <a:prstGeom prst="rect">
            <a:avLst/>
          </a:prstGeom>
        </p:spPr>
      </p:pic>
      <p:sp>
        <p:nvSpPr>
          <p:cNvPr id="4" name="Slide Number Placeholder 3">
            <a:extLst>
              <a:ext uri="{FF2B5EF4-FFF2-40B4-BE49-F238E27FC236}">
                <a16:creationId xmlns:a16="http://schemas.microsoft.com/office/drawing/2014/main" id="{78806A0B-8A09-7101-F020-6A5D55E3598A}"/>
              </a:ext>
            </a:extLst>
          </p:cNvPr>
          <p:cNvSpPr>
            <a:spLocks noGrp="1"/>
          </p:cNvSpPr>
          <p:nvPr>
            <p:ph type="sldNum" sz="quarter" idx="17"/>
          </p:nvPr>
        </p:nvSpPr>
        <p:spPr/>
        <p:txBody>
          <a:bodyPr/>
          <a:lstStyle/>
          <a:p>
            <a:fld id="{1059A2CD-846E-48BA-B968-8B34CC2250AF}" type="slidenum">
              <a:rPr lang="en-US" smtClean="0"/>
              <a:t>1</a:t>
            </a:fld>
            <a:endParaRPr lang="en-US"/>
          </a:p>
        </p:txBody>
      </p:sp>
      <p:sp>
        <p:nvSpPr>
          <p:cNvPr id="10" name="TextBox 9">
            <a:extLst>
              <a:ext uri="{FF2B5EF4-FFF2-40B4-BE49-F238E27FC236}">
                <a16:creationId xmlns:a16="http://schemas.microsoft.com/office/drawing/2014/main" id="{52FB4470-249A-227A-BE39-A52EF0DD41AA}"/>
              </a:ext>
            </a:extLst>
          </p:cNvPr>
          <p:cNvSpPr txBox="1"/>
          <p:nvPr/>
        </p:nvSpPr>
        <p:spPr>
          <a:xfrm>
            <a:off x="2486873" y="624763"/>
            <a:ext cx="7495327" cy="3170099"/>
          </a:xfrm>
          <a:prstGeom prst="rect">
            <a:avLst/>
          </a:prstGeom>
          <a:noFill/>
        </p:spPr>
        <p:txBody>
          <a:bodyPr wrap="square" rtlCol="0">
            <a:spAutoFit/>
          </a:bodyPr>
          <a:lstStyle/>
          <a:p>
            <a:pPr algn="ctr"/>
            <a:r>
              <a:rPr lang="en-US" sz="4000" dirty="0">
                <a:solidFill>
                  <a:schemeClr val="bg1"/>
                </a:solidFill>
                <a:latin typeface="Gill Sans MT" panose="020B0502020104020203" pitchFamily="34" charset="0"/>
              </a:rPr>
              <a:t>NCDA Winter Legislative, Policy, and Professional Development Meeting 2023</a:t>
            </a:r>
          </a:p>
          <a:p>
            <a:pPr algn="ctr"/>
            <a:r>
              <a:rPr lang="en-US" sz="4000" b="1" dirty="0">
                <a:solidFill>
                  <a:schemeClr val="accent5">
                    <a:lumMod val="75000"/>
                  </a:schemeClr>
                </a:solidFill>
                <a:effectLst>
                  <a:glow>
                    <a:schemeClr val="bg2">
                      <a:alpha val="63000"/>
                    </a:schemeClr>
                  </a:glow>
                </a:effectLst>
                <a:latin typeface="Gill Sans MT" panose="020B0502020104020203" pitchFamily="34" charset="0"/>
              </a:rPr>
              <a:t>Leveraging your CDBG funds through HUD’s Section 108</a:t>
            </a:r>
          </a:p>
        </p:txBody>
      </p:sp>
      <p:pic>
        <p:nvPicPr>
          <p:cNvPr id="3" name="Picture 2" descr="A picture containing chart&#10;&#10;Description automatically generated">
            <a:extLst>
              <a:ext uri="{FF2B5EF4-FFF2-40B4-BE49-F238E27FC236}">
                <a16:creationId xmlns:a16="http://schemas.microsoft.com/office/drawing/2014/main" id="{78CF3DEA-365B-46A1-E94E-B7D6F2A834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755" y="5420485"/>
            <a:ext cx="1129162" cy="1010910"/>
          </a:xfrm>
          <a:prstGeom prst="rect">
            <a:avLst/>
          </a:prstGeom>
          <a:solidFill>
            <a:schemeClr val="bg1"/>
          </a:solidFill>
        </p:spPr>
      </p:pic>
      <p:pic>
        <p:nvPicPr>
          <p:cNvPr id="8" name="Picture 7" descr="Logo&#10;&#10;Description automatically generated">
            <a:extLst>
              <a:ext uri="{FF2B5EF4-FFF2-40B4-BE49-F238E27FC236}">
                <a16:creationId xmlns:a16="http://schemas.microsoft.com/office/drawing/2014/main" id="{39A86659-FC6F-001F-7770-371E2E449D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111" y="426605"/>
            <a:ext cx="1568450" cy="1568450"/>
          </a:xfrm>
          <a:prstGeom prst="rect">
            <a:avLst/>
          </a:prstGeom>
        </p:spPr>
      </p:pic>
    </p:spTree>
    <p:extLst>
      <p:ext uri="{BB962C8B-B14F-4D97-AF65-F5344CB8AC3E}">
        <p14:creationId xmlns:p14="http://schemas.microsoft.com/office/powerpoint/2010/main" val="24219767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8D456B2-B73B-41A7-AA4B-1EC154B87426}"/>
              </a:ext>
            </a:extLst>
          </p:cNvPr>
          <p:cNvSpPr>
            <a:spLocks noGrp="1"/>
          </p:cNvSpPr>
          <p:nvPr>
            <p:ph type="body" sz="half" idx="2"/>
          </p:nvPr>
        </p:nvSpPr>
        <p:spPr>
          <a:xfrm>
            <a:off x="-1" y="808608"/>
            <a:ext cx="7226144" cy="923330"/>
          </a:xfrm>
        </p:spPr>
        <p:txBody>
          <a:bodyPr>
            <a:noAutofit/>
          </a:bodyPr>
          <a:lstStyle/>
          <a:p>
            <a:pPr marL="114300" indent="0">
              <a:buNone/>
            </a:pPr>
            <a:r>
              <a:rPr lang="en-US" sz="3600" b="1" dirty="0">
                <a:solidFill>
                  <a:schemeClr val="bg1"/>
                </a:solidFill>
                <a:latin typeface="Gill Sans MT" panose="020B0502020104020203" pitchFamily="34" charset="0"/>
                <a:cs typeface="+mn-cs"/>
              </a:rPr>
              <a:t>Section 108 Borrowing Capacity</a:t>
            </a:r>
          </a:p>
        </p:txBody>
      </p:sp>
      <p:sp>
        <p:nvSpPr>
          <p:cNvPr id="2" name="Slide Number Placeholder 1">
            <a:extLst>
              <a:ext uri="{FF2B5EF4-FFF2-40B4-BE49-F238E27FC236}">
                <a16:creationId xmlns:a16="http://schemas.microsoft.com/office/drawing/2014/main" id="{BD3C6049-85DC-CC56-C0DE-F9428ACF5E0C}"/>
              </a:ext>
            </a:extLst>
          </p:cNvPr>
          <p:cNvSpPr>
            <a:spLocks noGrp="1"/>
          </p:cNvSpPr>
          <p:nvPr>
            <p:ph type="sldNum" sz="quarter" idx="12"/>
          </p:nvPr>
        </p:nvSpPr>
        <p:spPr/>
        <p:txBody>
          <a:bodyPr/>
          <a:lstStyle/>
          <a:p>
            <a:fld id="{1059A2CD-846E-48BA-B968-8B34CC2250AF}" type="slidenum">
              <a:rPr lang="en-US" smtClean="0"/>
              <a:t>10</a:t>
            </a:fld>
            <a:endParaRPr lang="en-US" dirty="0"/>
          </a:p>
        </p:txBody>
      </p:sp>
      <p:pic>
        <p:nvPicPr>
          <p:cNvPr id="6" name="Picture Placeholder 5" descr="Treasure chest with solid fill">
            <a:extLst>
              <a:ext uri="{FF2B5EF4-FFF2-40B4-BE49-F238E27FC236}">
                <a16:creationId xmlns:a16="http://schemas.microsoft.com/office/drawing/2014/main" id="{FA60E546-EF19-45DE-8C49-9B9A257D7348}"/>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7436" b="7436"/>
          <a:stretch>
            <a:fillRect/>
          </a:stretch>
        </p:blipFill>
        <p:spPr bwMode="black">
          <a:xfrm>
            <a:off x="7444934" y="749237"/>
            <a:ext cx="1031000" cy="877660"/>
          </a:xfrm>
        </p:spPr>
      </p:pic>
      <p:sp>
        <p:nvSpPr>
          <p:cNvPr id="8" name="TextBox 7">
            <a:extLst>
              <a:ext uri="{FF2B5EF4-FFF2-40B4-BE49-F238E27FC236}">
                <a16:creationId xmlns:a16="http://schemas.microsoft.com/office/drawing/2014/main" id="{BB8F1D06-BA3F-4A35-B6ED-D72F62EC954C}"/>
              </a:ext>
            </a:extLst>
          </p:cNvPr>
          <p:cNvSpPr txBox="1"/>
          <p:nvPr/>
        </p:nvSpPr>
        <p:spPr>
          <a:xfrm>
            <a:off x="6247127" y="2170317"/>
            <a:ext cx="4715040" cy="2862322"/>
          </a:xfrm>
          <a:prstGeom prst="rect">
            <a:avLst/>
          </a:prstGeom>
          <a:noFill/>
        </p:spPr>
        <p:txBody>
          <a:bodyPr wrap="square">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$3,000,000</a:t>
            </a:r>
          </a:p>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3600" b="0" i="0" u="sng"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sz="3600" b="1" i="0" u="sng"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x 5 	= $15,000,000</a:t>
            </a:r>
          </a:p>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       $800,000</a:t>
            </a:r>
          </a:p>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3600" b="0" i="0" u="sng"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    $2,000,000</a:t>
            </a:r>
          </a:p>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 </a:t>
            </a:r>
            <a:r>
              <a:rPr kumimoji="0" lang="en-US" sz="36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$12,200,000</a:t>
            </a:r>
            <a:endParaRPr lang="en-US" sz="3600" dirty="0">
              <a:solidFill>
                <a:schemeClr val="bg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476C680-4DC0-4087-96DA-2D0528FDE24B}"/>
              </a:ext>
            </a:extLst>
          </p:cNvPr>
          <p:cNvSpPr txBox="1"/>
          <p:nvPr/>
        </p:nvSpPr>
        <p:spPr>
          <a:xfrm>
            <a:off x="206374" y="2293427"/>
            <a:ext cx="7019769" cy="2616101"/>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cs typeface="Arial" panose="020B0604020202020204" pitchFamily="34" charset="0"/>
              </a:rPr>
              <a:t>Annual CDBG Allocation</a:t>
            </a:r>
          </a:p>
          <a:p>
            <a:pPr marL="0" marR="0" lvl="0" indent="0" algn="l" defTabSz="914377" rtl="0" eaLnBrk="1" fontAlgn="auto" latinLnBrk="0" hangingPunct="1">
              <a:spcBef>
                <a:spcPts val="0"/>
              </a:spcBef>
              <a:spcAft>
                <a:spcPts val="0"/>
              </a:spcAft>
              <a:buClrTx/>
              <a:buSzTx/>
              <a:buFontTx/>
              <a:buNone/>
              <a:tabLst/>
              <a:defRPr/>
            </a:pPr>
            <a:r>
              <a:rPr kumimoji="0" lang="en-US" sz="3200" b="1" i="0" strike="noStrike" kern="1200" cap="none" spc="0" normalizeH="0" baseline="0" noProof="0" dirty="0">
                <a:ln>
                  <a:noFill/>
                </a:ln>
                <a:solidFill>
                  <a:srgbClr val="FFFF00"/>
                </a:solidFill>
                <a:effectLst/>
                <a:uLnTx/>
                <a:uFillTx/>
                <a:cs typeface="Arial" panose="020B0604020202020204" pitchFamily="34" charset="0"/>
              </a:rPr>
              <a:t>Max available borrowing capacity</a:t>
            </a:r>
          </a:p>
          <a:p>
            <a:pPr marL="0" marR="0" lvl="0" indent="0" algn="l" defTabSz="914377" rtl="0" eaLnBrk="1" fontAlgn="auto" latinLnBrk="0" hangingPunct="1">
              <a:spcBef>
                <a:spcPts val="0"/>
              </a:spcBef>
              <a:spcAft>
                <a:spcPts val="0"/>
              </a:spcAft>
              <a:buClrTx/>
              <a:buSzTx/>
              <a:buFontTx/>
              <a:buNone/>
              <a:tabLst/>
              <a:defRPr/>
            </a:pPr>
            <a:r>
              <a:rPr kumimoji="0" lang="en-US" sz="3200" i="0" u="none" strike="noStrike" kern="1200" cap="none" spc="0" normalizeH="0" baseline="0" noProof="0" dirty="0">
                <a:ln>
                  <a:noFill/>
                </a:ln>
                <a:solidFill>
                  <a:schemeClr val="bg1"/>
                </a:solidFill>
                <a:effectLst/>
                <a:uLnTx/>
                <a:uFillTx/>
                <a:cs typeface="Arial" panose="020B0604020202020204" pitchFamily="34" charset="0"/>
              </a:rPr>
              <a:t>Outstanding 108 commitments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chemeClr val="bg1"/>
                </a:solidFill>
                <a:effectLst/>
                <a:uLnTx/>
                <a:uFillTx/>
                <a:cs typeface="Arial" panose="020B0604020202020204" pitchFamily="34" charset="0"/>
              </a:rPr>
              <a:t>Outstanding 108 loan balance</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cs typeface="Arial" panose="020B0604020202020204" pitchFamily="34" charset="0"/>
              </a:rPr>
              <a:t>Available borrowing capacity</a:t>
            </a:r>
            <a:endParaRPr kumimoji="0" lang="en-US" b="0" i="0" u="none" strike="noStrike" kern="1200" cap="none" spc="0" normalizeH="0" baseline="0" noProof="0" dirty="0">
              <a:ln>
                <a:noFill/>
              </a:ln>
              <a:solidFill>
                <a:schemeClr val="bg1"/>
              </a:solidFill>
              <a:effectLst/>
              <a:uLnTx/>
              <a:uFillTx/>
              <a:cs typeface="Arial" panose="020B0604020202020204" pitchFamily="34" charset="0"/>
            </a:endParaRPr>
          </a:p>
        </p:txBody>
      </p:sp>
      <p:sp>
        <p:nvSpPr>
          <p:cNvPr id="10" name="TextBox 9">
            <a:extLst>
              <a:ext uri="{FF2B5EF4-FFF2-40B4-BE49-F238E27FC236}">
                <a16:creationId xmlns:a16="http://schemas.microsoft.com/office/drawing/2014/main" id="{B9677D2D-9C97-47E4-92E4-FC44917A64E8}"/>
              </a:ext>
            </a:extLst>
          </p:cNvPr>
          <p:cNvSpPr txBox="1"/>
          <p:nvPr/>
        </p:nvSpPr>
        <p:spPr>
          <a:xfrm>
            <a:off x="428047" y="5118709"/>
            <a:ext cx="10213976" cy="1261884"/>
          </a:xfrm>
          <a:prstGeom prst="rect">
            <a:avLst/>
          </a:prstGeom>
          <a:noFill/>
        </p:spPr>
        <p:txBody>
          <a:bodyPr wrap="square" lIns="91440" tIns="45720" rIns="91440" bIns="45720" anchor="t">
            <a:spAutoFit/>
          </a:bodyPr>
          <a:lstStyle/>
          <a:p>
            <a:pPr>
              <a:defRPr/>
            </a:pPr>
            <a:r>
              <a:rPr kumimoji="0" lang="en-US" sz="2000" b="1" i="1" u="none" strike="noStrike" kern="1200" cap="none" spc="0" normalizeH="0" baseline="0" noProof="0" dirty="0">
                <a:ln>
                  <a:noFill/>
                </a:ln>
                <a:solidFill>
                  <a:schemeClr val="bg1"/>
                </a:solidFill>
                <a:effectLst/>
                <a:uLnTx/>
                <a:uFillTx/>
                <a:cs typeface="Arial"/>
              </a:rPr>
              <a:t>Check your </a:t>
            </a:r>
            <a:r>
              <a:rPr lang="en-US" sz="2000" b="1" i="1" dirty="0">
                <a:solidFill>
                  <a:schemeClr val="bg1"/>
                </a:solidFill>
                <a:cs typeface="Arial"/>
              </a:rPr>
              <a:t>calculation </a:t>
            </a:r>
            <a:r>
              <a:rPr kumimoji="0" lang="en-US" sz="2000" b="1" i="1" u="none" strike="noStrike" kern="1200" cap="none" spc="0" normalizeH="0" baseline="0" noProof="0" dirty="0">
                <a:ln>
                  <a:noFill/>
                </a:ln>
                <a:solidFill>
                  <a:schemeClr val="bg1"/>
                </a:solidFill>
                <a:effectLst/>
                <a:uLnTx/>
                <a:uFillTx/>
                <a:cs typeface="Arial"/>
              </a:rPr>
              <a:t>on our website:</a:t>
            </a:r>
            <a:r>
              <a:rPr lang="en-US" sz="2000" b="1" i="1" dirty="0">
                <a:solidFill>
                  <a:schemeClr val="bg1"/>
                </a:solidFill>
                <a:cs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cs typeface="Arial" panose="020B0604020202020204" pitchFamily="34" charset="0"/>
                <a:hlinkClick r:id="rId5">
                  <a:extLst>
                    <a:ext uri="{A12FA001-AC4F-418D-AE19-62706E023703}">
                      <ahyp:hlinkClr xmlns:ahyp="http://schemas.microsoft.com/office/drawing/2018/hyperlinkcolor" val="tx"/>
                    </a:ext>
                  </a:extLst>
                </a:hlinkClick>
              </a:rPr>
              <a:t>https://www.hudexchange.info/resource/5197/current-availability-of-section-108-financing-cdbg-entitlement-and-state-grantees/</a:t>
            </a:r>
            <a:r>
              <a:rPr kumimoji="0" lang="en-US" sz="2800" b="0" i="0" u="none" strike="noStrike" kern="1200" cap="none" spc="0" normalizeH="0" baseline="0" noProof="0" dirty="0">
                <a:ln>
                  <a:noFill/>
                </a:ln>
                <a:solidFill>
                  <a:srgbClr val="FFFF00"/>
                </a:solidFill>
                <a:effectLst/>
                <a:uLnTx/>
                <a:uFillTx/>
                <a:cs typeface="Arial" panose="020B0604020202020204" pitchFamily="34" charset="0"/>
              </a:rPr>
              <a:t> </a:t>
            </a:r>
          </a:p>
        </p:txBody>
      </p:sp>
    </p:spTree>
    <p:extLst>
      <p:ext uri="{BB962C8B-B14F-4D97-AF65-F5344CB8AC3E}">
        <p14:creationId xmlns:p14="http://schemas.microsoft.com/office/powerpoint/2010/main" val="3070044470"/>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B697E20-2136-4548-9EC2-6EC51A7FE556}"/>
              </a:ext>
            </a:extLst>
          </p:cNvPr>
          <p:cNvSpPr>
            <a:spLocks noGrp="1"/>
          </p:cNvSpPr>
          <p:nvPr>
            <p:ph type="body" sz="half" idx="2"/>
          </p:nvPr>
        </p:nvSpPr>
        <p:spPr>
          <a:xfrm>
            <a:off x="0" y="942975"/>
            <a:ext cx="5458691" cy="500081"/>
          </a:xfrm>
        </p:spPr>
        <p:txBody>
          <a:bodyPr anchor="ctr">
            <a:noAutofit/>
          </a:bodyPr>
          <a:lstStyle/>
          <a:p>
            <a:pPr marL="114300" indent="0">
              <a:lnSpc>
                <a:spcPct val="140000"/>
              </a:lnSpc>
              <a:buNone/>
            </a:pPr>
            <a:r>
              <a:rPr lang="en-US" sz="4000" b="1" dirty="0">
                <a:solidFill>
                  <a:schemeClr val="bg1"/>
                </a:solidFill>
                <a:latin typeface="Gill Sans MT" panose="020B0502020104020203" pitchFamily="34" charset="0"/>
                <a:cs typeface="+mn-cs"/>
              </a:rPr>
              <a:t>Financing Strategy</a:t>
            </a:r>
            <a:endParaRPr lang="en-US" sz="4000" dirty="0">
              <a:latin typeface="Gill Sans MT" panose="020B0502020104020203" pitchFamily="34" charset="0"/>
            </a:endParaRPr>
          </a:p>
        </p:txBody>
      </p:sp>
      <p:sp>
        <p:nvSpPr>
          <p:cNvPr id="3" name="Slide Number Placeholder 2">
            <a:extLst>
              <a:ext uri="{FF2B5EF4-FFF2-40B4-BE49-F238E27FC236}">
                <a16:creationId xmlns:a16="http://schemas.microsoft.com/office/drawing/2014/main" id="{FE9E4FCC-74BF-4FB0-89E0-88E92233FD48}"/>
              </a:ext>
            </a:extLst>
          </p:cNvPr>
          <p:cNvSpPr>
            <a:spLocks noGrp="1"/>
          </p:cNvSpPr>
          <p:nvPr>
            <p:ph type="sldNum" sz="quarter" idx="12"/>
          </p:nvPr>
        </p:nvSpPr>
        <p:spPr/>
        <p:txBody>
          <a:bodyPr/>
          <a:lstStyle/>
          <a:p>
            <a:fld id="{1059A2CD-846E-48BA-B968-8B34CC2250AF}" type="slidenum">
              <a:rPr lang="en-US" smtClean="0"/>
              <a:t>11</a:t>
            </a:fld>
            <a:endParaRPr lang="en-US"/>
          </a:p>
        </p:txBody>
      </p:sp>
      <p:grpSp>
        <p:nvGrpSpPr>
          <p:cNvPr id="29" name="Group 28">
            <a:extLst>
              <a:ext uri="{FF2B5EF4-FFF2-40B4-BE49-F238E27FC236}">
                <a16:creationId xmlns:a16="http://schemas.microsoft.com/office/drawing/2014/main" id="{2FEC67D6-7705-98C4-A8DD-8B00CA14EA2F}"/>
              </a:ext>
            </a:extLst>
          </p:cNvPr>
          <p:cNvGrpSpPr/>
          <p:nvPr/>
        </p:nvGrpSpPr>
        <p:grpSpPr>
          <a:xfrm>
            <a:off x="4774586" y="2557089"/>
            <a:ext cx="2742231" cy="2805762"/>
            <a:chOff x="4699204" y="2527175"/>
            <a:chExt cx="2742231" cy="2805762"/>
          </a:xfrm>
        </p:grpSpPr>
        <p:sp>
          <p:nvSpPr>
            <p:cNvPr id="13" name="TextBox 12">
              <a:extLst>
                <a:ext uri="{FF2B5EF4-FFF2-40B4-BE49-F238E27FC236}">
                  <a16:creationId xmlns:a16="http://schemas.microsoft.com/office/drawing/2014/main" id="{08B57031-1CEA-4E77-B35A-242B290737BF}"/>
                </a:ext>
              </a:extLst>
            </p:cNvPr>
            <p:cNvSpPr txBox="1"/>
            <p:nvPr/>
          </p:nvSpPr>
          <p:spPr>
            <a:xfrm>
              <a:off x="4699204" y="4748162"/>
              <a:ext cx="2742231" cy="584775"/>
            </a:xfrm>
            <a:prstGeom prst="rect">
              <a:avLst/>
            </a:prstGeom>
            <a:noFill/>
          </p:spPr>
          <p:txBody>
            <a:bodyPr wrap="square" rtlCol="0">
              <a:spAutoFit/>
            </a:bodyPr>
            <a:lstStyle/>
            <a:p>
              <a:pPr algn="ctr"/>
              <a:r>
                <a:rPr lang="en-US" sz="3200" dirty="0">
                  <a:solidFill>
                    <a:schemeClr val="bg1"/>
                  </a:solidFill>
                  <a:latin typeface="Gill Sans MT" panose="020B0502020104020203" pitchFamily="34" charset="0"/>
                </a:rPr>
                <a:t>COMBINED</a:t>
              </a:r>
            </a:p>
          </p:txBody>
        </p:sp>
        <p:grpSp>
          <p:nvGrpSpPr>
            <p:cNvPr id="4" name="Group 3">
              <a:extLst>
                <a:ext uri="{FF2B5EF4-FFF2-40B4-BE49-F238E27FC236}">
                  <a16:creationId xmlns:a16="http://schemas.microsoft.com/office/drawing/2014/main" id="{BBEA0AA6-2D3E-F490-C577-E9DAE1812D06}"/>
                </a:ext>
              </a:extLst>
            </p:cNvPr>
            <p:cNvGrpSpPr/>
            <p:nvPr/>
          </p:nvGrpSpPr>
          <p:grpSpPr>
            <a:xfrm>
              <a:off x="5035604" y="2527175"/>
              <a:ext cx="2069430" cy="1882206"/>
              <a:chOff x="5035605" y="2527175"/>
              <a:chExt cx="2069430" cy="1882206"/>
            </a:xfrm>
          </p:grpSpPr>
          <p:sp>
            <p:nvSpPr>
              <p:cNvPr id="14" name="Oval 13">
                <a:extLst>
                  <a:ext uri="{FF2B5EF4-FFF2-40B4-BE49-F238E27FC236}">
                    <a16:creationId xmlns:a16="http://schemas.microsoft.com/office/drawing/2014/main" id="{10895B7F-23BC-43E4-AD09-6DF273FA348A}"/>
                  </a:ext>
                </a:extLst>
              </p:cNvPr>
              <p:cNvSpPr/>
              <p:nvPr/>
            </p:nvSpPr>
            <p:spPr>
              <a:xfrm>
                <a:off x="5035605" y="2527175"/>
                <a:ext cx="2069430" cy="1882206"/>
              </a:xfrm>
              <a:prstGeom prst="ellipse">
                <a:avLst/>
              </a:prstGeom>
              <a:solidFill>
                <a:srgbClr val="0079C0"/>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grpSp>
            <p:nvGrpSpPr>
              <p:cNvPr id="15" name="Group 14">
                <a:extLst>
                  <a:ext uri="{FF2B5EF4-FFF2-40B4-BE49-F238E27FC236}">
                    <a16:creationId xmlns:a16="http://schemas.microsoft.com/office/drawing/2014/main" id="{736E080D-842A-4CE3-9D38-3E164B70AD8A}"/>
                  </a:ext>
                </a:extLst>
              </p:cNvPr>
              <p:cNvGrpSpPr/>
              <p:nvPr/>
            </p:nvGrpSpPr>
            <p:grpSpPr>
              <a:xfrm>
                <a:off x="5590260" y="3006506"/>
                <a:ext cx="960120" cy="923544"/>
                <a:chOff x="5775960" y="3053742"/>
                <a:chExt cx="640080" cy="708157"/>
              </a:xfrm>
            </p:grpSpPr>
            <p:sp>
              <p:nvSpPr>
                <p:cNvPr id="16" name="Cylinder 15">
                  <a:extLst>
                    <a:ext uri="{FF2B5EF4-FFF2-40B4-BE49-F238E27FC236}">
                      <a16:creationId xmlns:a16="http://schemas.microsoft.com/office/drawing/2014/main" id="{3E19DC52-5BE1-48CF-9D50-3FA475552A2A}"/>
                    </a:ext>
                  </a:extLst>
                </p:cNvPr>
                <p:cNvSpPr/>
                <p:nvPr/>
              </p:nvSpPr>
              <p:spPr>
                <a:xfrm>
                  <a:off x="5775960" y="3487579"/>
                  <a:ext cx="640080" cy="274320"/>
                </a:xfrm>
                <a:prstGeom prst="can">
                  <a:avLst/>
                </a:prstGeom>
                <a:solidFill>
                  <a:srgbClr val="00A06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ylinder 16">
                  <a:extLst>
                    <a:ext uri="{FF2B5EF4-FFF2-40B4-BE49-F238E27FC236}">
                      <a16:creationId xmlns:a16="http://schemas.microsoft.com/office/drawing/2014/main" id="{D2FA3072-AE5B-467D-8C9C-B80105AFCEBD}"/>
                    </a:ext>
                  </a:extLst>
                </p:cNvPr>
                <p:cNvSpPr/>
                <p:nvPr/>
              </p:nvSpPr>
              <p:spPr>
                <a:xfrm>
                  <a:off x="5775960" y="3270661"/>
                  <a:ext cx="640080" cy="274320"/>
                </a:xfrm>
                <a:prstGeom prst="can">
                  <a:avLst/>
                </a:prstGeom>
                <a:solidFill>
                  <a:srgbClr val="19336C"/>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ylinder 17">
                  <a:extLst>
                    <a:ext uri="{FF2B5EF4-FFF2-40B4-BE49-F238E27FC236}">
                      <a16:creationId xmlns:a16="http://schemas.microsoft.com/office/drawing/2014/main" id="{4A69FED4-BC65-459C-8E11-1F867587012B}"/>
                    </a:ext>
                  </a:extLst>
                </p:cNvPr>
                <p:cNvSpPr/>
                <p:nvPr/>
              </p:nvSpPr>
              <p:spPr>
                <a:xfrm>
                  <a:off x="5775960" y="3053742"/>
                  <a:ext cx="640080" cy="274320"/>
                </a:xfrm>
                <a:prstGeom prst="can">
                  <a:avLst/>
                </a:prstGeom>
                <a:solidFill>
                  <a:schemeClr val="accent1">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8" name="Group 7">
            <a:extLst>
              <a:ext uri="{FF2B5EF4-FFF2-40B4-BE49-F238E27FC236}">
                <a16:creationId xmlns:a16="http://schemas.microsoft.com/office/drawing/2014/main" id="{0D552CEE-E1CB-21C2-2FDE-F065B654E2A3}"/>
              </a:ext>
            </a:extLst>
          </p:cNvPr>
          <p:cNvGrpSpPr/>
          <p:nvPr/>
        </p:nvGrpSpPr>
        <p:grpSpPr bwMode="auto">
          <a:xfrm>
            <a:off x="671040" y="2571671"/>
            <a:ext cx="3144008" cy="2668694"/>
            <a:chOff x="671040" y="2556339"/>
            <a:chExt cx="3144008" cy="2668694"/>
          </a:xfrm>
        </p:grpSpPr>
        <p:sp>
          <p:nvSpPr>
            <p:cNvPr id="12" name="TextBox 11">
              <a:extLst>
                <a:ext uri="{FF2B5EF4-FFF2-40B4-BE49-F238E27FC236}">
                  <a16:creationId xmlns:a16="http://schemas.microsoft.com/office/drawing/2014/main" id="{6C68074B-F75E-437E-9C97-5490EE36AF89}"/>
                </a:ext>
              </a:extLst>
            </p:cNvPr>
            <p:cNvSpPr txBox="1"/>
            <p:nvPr/>
          </p:nvSpPr>
          <p:spPr bwMode="auto">
            <a:xfrm>
              <a:off x="671040" y="4640258"/>
              <a:ext cx="3144008" cy="584775"/>
            </a:xfrm>
            <a:prstGeom prst="rect">
              <a:avLst/>
            </a:prstGeom>
            <a:noFill/>
          </p:spPr>
          <p:txBody>
            <a:bodyPr wrap="square" rtlCol="0">
              <a:spAutoFit/>
            </a:bodyPr>
            <a:lstStyle/>
            <a:p>
              <a:pPr algn="ctr"/>
              <a:r>
                <a:rPr lang="en-US" sz="3200" dirty="0">
                  <a:solidFill>
                    <a:schemeClr val="bg1"/>
                  </a:solidFill>
                  <a:latin typeface="Gill Sans MT" panose="020B0502020104020203" pitchFamily="34" charset="0"/>
                </a:rPr>
                <a:t>STANDALONE</a:t>
              </a:r>
            </a:p>
          </p:txBody>
        </p:sp>
        <p:grpSp>
          <p:nvGrpSpPr>
            <p:cNvPr id="2" name="Group 1">
              <a:extLst>
                <a:ext uri="{FF2B5EF4-FFF2-40B4-BE49-F238E27FC236}">
                  <a16:creationId xmlns:a16="http://schemas.microsoft.com/office/drawing/2014/main" id="{38250DC6-094E-FFC6-FA64-97F9D23D1D04}"/>
                </a:ext>
              </a:extLst>
            </p:cNvPr>
            <p:cNvGrpSpPr/>
            <p:nvPr/>
          </p:nvGrpSpPr>
          <p:grpSpPr bwMode="auto">
            <a:xfrm>
              <a:off x="1208329" y="2556339"/>
              <a:ext cx="2069430" cy="1882206"/>
              <a:chOff x="1048825" y="2556339"/>
              <a:chExt cx="2069430" cy="1882206"/>
            </a:xfrm>
          </p:grpSpPr>
          <p:sp>
            <p:nvSpPr>
              <p:cNvPr id="10" name="Oval 9">
                <a:extLst>
                  <a:ext uri="{FF2B5EF4-FFF2-40B4-BE49-F238E27FC236}">
                    <a16:creationId xmlns:a16="http://schemas.microsoft.com/office/drawing/2014/main" id="{13ABD217-3F6C-455F-B147-A68554E25AFB}"/>
                  </a:ext>
                </a:extLst>
              </p:cNvPr>
              <p:cNvSpPr/>
              <p:nvPr/>
            </p:nvSpPr>
            <p:spPr bwMode="auto">
              <a:xfrm>
                <a:off x="1048825" y="2556339"/>
                <a:ext cx="2069430" cy="1882206"/>
              </a:xfrm>
              <a:prstGeom prst="ellipse">
                <a:avLst/>
              </a:prstGeom>
              <a:solidFill>
                <a:srgbClr val="0079C0"/>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9" name="Cylinder 18">
                <a:extLst>
                  <a:ext uri="{FF2B5EF4-FFF2-40B4-BE49-F238E27FC236}">
                    <a16:creationId xmlns:a16="http://schemas.microsoft.com/office/drawing/2014/main" id="{758F8FE5-C2C6-45C9-8814-1CBB0A27C581}"/>
                  </a:ext>
                </a:extLst>
              </p:cNvPr>
              <p:cNvSpPr/>
              <p:nvPr/>
            </p:nvSpPr>
            <p:spPr bwMode="auto">
              <a:xfrm>
                <a:off x="1603746" y="2966638"/>
                <a:ext cx="959588" cy="1000924"/>
              </a:xfrm>
              <a:prstGeom prst="can">
                <a:avLst/>
              </a:prstGeom>
              <a:solidFill>
                <a:srgbClr val="00A06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20" name="Straight Connector 19">
            <a:extLst>
              <a:ext uri="{FF2B5EF4-FFF2-40B4-BE49-F238E27FC236}">
                <a16:creationId xmlns:a16="http://schemas.microsoft.com/office/drawing/2014/main" id="{B7C6F7BA-D5C3-45F9-9D2A-E47D4723DF8B}"/>
              </a:ext>
            </a:extLst>
          </p:cNvPr>
          <p:cNvCxnSpPr>
            <a:cxnSpLocks/>
          </p:cNvCxnSpPr>
          <p:nvPr/>
        </p:nvCxnSpPr>
        <p:spPr>
          <a:xfrm>
            <a:off x="10193341" y="3198420"/>
            <a:ext cx="0" cy="36576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367D100-51D5-458A-A4F8-E0F1B4FE6138}"/>
              </a:ext>
            </a:extLst>
          </p:cNvPr>
          <p:cNvCxnSpPr>
            <a:cxnSpLocks/>
          </p:cNvCxnSpPr>
          <p:nvPr/>
        </p:nvCxnSpPr>
        <p:spPr>
          <a:xfrm>
            <a:off x="10161903" y="3382080"/>
            <a:ext cx="0" cy="155448"/>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86162964-BEA1-1EB9-52E6-ADB0F0FCDA51}"/>
              </a:ext>
            </a:extLst>
          </p:cNvPr>
          <p:cNvGrpSpPr/>
          <p:nvPr/>
        </p:nvGrpSpPr>
        <p:grpSpPr>
          <a:xfrm>
            <a:off x="8476355" y="2556465"/>
            <a:ext cx="2742231" cy="2798923"/>
            <a:chOff x="8476355" y="2585754"/>
            <a:chExt cx="2742231" cy="2798923"/>
          </a:xfrm>
        </p:grpSpPr>
        <p:sp>
          <p:nvSpPr>
            <p:cNvPr id="11" name="TextBox 10">
              <a:extLst>
                <a:ext uri="{FF2B5EF4-FFF2-40B4-BE49-F238E27FC236}">
                  <a16:creationId xmlns:a16="http://schemas.microsoft.com/office/drawing/2014/main" id="{C34B45EB-DB83-4936-8224-972463E429D5}"/>
                </a:ext>
              </a:extLst>
            </p:cNvPr>
            <p:cNvSpPr txBox="1"/>
            <p:nvPr/>
          </p:nvSpPr>
          <p:spPr>
            <a:xfrm>
              <a:off x="8476355" y="4799902"/>
              <a:ext cx="2742231" cy="584775"/>
            </a:xfrm>
            <a:prstGeom prst="rect">
              <a:avLst/>
            </a:prstGeom>
            <a:noFill/>
          </p:spPr>
          <p:txBody>
            <a:bodyPr wrap="square" rtlCol="0">
              <a:spAutoFit/>
            </a:bodyPr>
            <a:lstStyle/>
            <a:p>
              <a:pPr algn="ctr"/>
              <a:r>
                <a:rPr lang="en-US" sz="3200" dirty="0">
                  <a:solidFill>
                    <a:schemeClr val="bg1"/>
                  </a:solidFill>
                  <a:latin typeface="Gill Sans MT" panose="020B0502020104020203" pitchFamily="34" charset="0"/>
                </a:rPr>
                <a:t>GAP</a:t>
              </a:r>
            </a:p>
          </p:txBody>
        </p:sp>
        <p:grpSp>
          <p:nvGrpSpPr>
            <p:cNvPr id="6" name="Group 5">
              <a:extLst>
                <a:ext uri="{FF2B5EF4-FFF2-40B4-BE49-F238E27FC236}">
                  <a16:creationId xmlns:a16="http://schemas.microsoft.com/office/drawing/2014/main" id="{42E8C43D-D2C5-3E33-A9FF-7AEAAA4E9B5F}"/>
                </a:ext>
              </a:extLst>
            </p:cNvPr>
            <p:cNvGrpSpPr/>
            <p:nvPr/>
          </p:nvGrpSpPr>
          <p:grpSpPr>
            <a:xfrm>
              <a:off x="8812754" y="2585754"/>
              <a:ext cx="2069430" cy="1882206"/>
              <a:chOff x="8812755" y="2585754"/>
              <a:chExt cx="2069430" cy="1882206"/>
            </a:xfrm>
          </p:grpSpPr>
          <p:sp>
            <p:nvSpPr>
              <p:cNvPr id="9" name="Oval 8">
                <a:extLst>
                  <a:ext uri="{FF2B5EF4-FFF2-40B4-BE49-F238E27FC236}">
                    <a16:creationId xmlns:a16="http://schemas.microsoft.com/office/drawing/2014/main" id="{9D73D07A-59D8-4197-B833-918DC6F1DE42}"/>
                  </a:ext>
                </a:extLst>
              </p:cNvPr>
              <p:cNvSpPr/>
              <p:nvPr/>
            </p:nvSpPr>
            <p:spPr>
              <a:xfrm>
                <a:off x="8812755" y="2585754"/>
                <a:ext cx="2069430" cy="1882206"/>
              </a:xfrm>
              <a:prstGeom prst="ellipse">
                <a:avLst/>
              </a:prstGeom>
              <a:solidFill>
                <a:srgbClr val="0079C0"/>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grpSp>
            <p:nvGrpSpPr>
              <p:cNvPr id="22" name="Group 21">
                <a:extLst>
                  <a:ext uri="{FF2B5EF4-FFF2-40B4-BE49-F238E27FC236}">
                    <a16:creationId xmlns:a16="http://schemas.microsoft.com/office/drawing/2014/main" id="{9BCD1047-705A-4B1D-B4CB-7F58CB8F0D4A}"/>
                  </a:ext>
                </a:extLst>
              </p:cNvPr>
              <p:cNvGrpSpPr/>
              <p:nvPr/>
            </p:nvGrpSpPr>
            <p:grpSpPr>
              <a:xfrm>
                <a:off x="9361191" y="2942058"/>
                <a:ext cx="964930" cy="1077646"/>
                <a:chOff x="9357702" y="3082306"/>
                <a:chExt cx="644882" cy="765156"/>
              </a:xfrm>
            </p:grpSpPr>
            <p:sp>
              <p:nvSpPr>
                <p:cNvPr id="23" name="Cylinder 22">
                  <a:extLst>
                    <a:ext uri="{FF2B5EF4-FFF2-40B4-BE49-F238E27FC236}">
                      <a16:creationId xmlns:a16="http://schemas.microsoft.com/office/drawing/2014/main" id="{F1CA5A58-9B1E-4D2F-A89F-55F315EED80B}"/>
                    </a:ext>
                  </a:extLst>
                </p:cNvPr>
                <p:cNvSpPr/>
                <p:nvPr/>
              </p:nvSpPr>
              <p:spPr>
                <a:xfrm>
                  <a:off x="9361868" y="3573142"/>
                  <a:ext cx="640080" cy="274320"/>
                </a:xfrm>
                <a:prstGeom prst="can">
                  <a:avLst/>
                </a:prstGeom>
                <a:solidFill>
                  <a:schemeClr val="accent1">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ylinder 23">
                  <a:extLst>
                    <a:ext uri="{FF2B5EF4-FFF2-40B4-BE49-F238E27FC236}">
                      <a16:creationId xmlns:a16="http://schemas.microsoft.com/office/drawing/2014/main" id="{514F14F1-CE0A-4881-A5D4-36C8E140B67F}"/>
                    </a:ext>
                  </a:extLst>
                </p:cNvPr>
                <p:cNvSpPr/>
                <p:nvPr/>
              </p:nvSpPr>
              <p:spPr>
                <a:xfrm>
                  <a:off x="9362504" y="3370385"/>
                  <a:ext cx="640080" cy="274320"/>
                </a:xfrm>
                <a:prstGeom prst="can">
                  <a:avLst/>
                </a:prstGeom>
                <a:solidFill>
                  <a:srgbClr val="00A06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ylinder 24">
                  <a:extLst>
                    <a:ext uri="{FF2B5EF4-FFF2-40B4-BE49-F238E27FC236}">
                      <a16:creationId xmlns:a16="http://schemas.microsoft.com/office/drawing/2014/main" id="{A9DAFE5A-2916-495D-BFE4-83DC5E55CD68}"/>
                    </a:ext>
                  </a:extLst>
                </p:cNvPr>
                <p:cNvSpPr/>
                <p:nvPr/>
              </p:nvSpPr>
              <p:spPr>
                <a:xfrm>
                  <a:off x="9357702" y="3282642"/>
                  <a:ext cx="640080" cy="274320"/>
                </a:xfrm>
                <a:prstGeom prst="can">
                  <a:avLst/>
                </a:prstGeom>
                <a:solidFill>
                  <a:schemeClr val="accent1">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ylinder 25">
                  <a:extLst>
                    <a:ext uri="{FF2B5EF4-FFF2-40B4-BE49-F238E27FC236}">
                      <a16:creationId xmlns:a16="http://schemas.microsoft.com/office/drawing/2014/main" id="{DE8A12FF-7E82-4166-93FA-C4177B10AE52}"/>
                    </a:ext>
                  </a:extLst>
                </p:cNvPr>
                <p:cNvSpPr/>
                <p:nvPr/>
              </p:nvSpPr>
              <p:spPr>
                <a:xfrm>
                  <a:off x="9361868" y="3082306"/>
                  <a:ext cx="640080" cy="274320"/>
                </a:xfrm>
                <a:prstGeom prst="can">
                  <a:avLst/>
                </a:prstGeom>
                <a:solidFill>
                  <a:schemeClr val="accent1">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5C374FF-BA18-49AC-9AF0-72EECD1C605B}"/>
                    </a:ext>
                  </a:extLst>
                </p:cNvPr>
                <p:cNvSpPr/>
                <p:nvPr/>
              </p:nvSpPr>
              <p:spPr>
                <a:xfrm>
                  <a:off x="9948875" y="3397918"/>
                  <a:ext cx="45719" cy="6573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17218768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84C114C-933B-4427-985B-7D5A5EB726A8}"/>
              </a:ext>
            </a:extLst>
          </p:cNvPr>
          <p:cNvSpPr>
            <a:spLocks noGrp="1"/>
          </p:cNvSpPr>
          <p:nvPr>
            <p:ph type="body" sz="quarter" idx="13"/>
          </p:nvPr>
        </p:nvSpPr>
        <p:spPr>
          <a:xfrm>
            <a:off x="1137786" y="2723537"/>
            <a:ext cx="3429633" cy="601554"/>
          </a:xfrm>
        </p:spPr>
        <p:txBody>
          <a:bodyPr>
            <a:noAutofit/>
          </a:bodyPr>
          <a:lstStyle/>
          <a:p>
            <a:r>
              <a:rPr lang="en-US" b="1" dirty="0">
                <a:solidFill>
                  <a:srgbClr val="FFFFFF"/>
                </a:solidFill>
                <a:latin typeface="Gill Sans MT" panose="020B0502020104020203" pitchFamily="34" charset="0"/>
                <a:ea typeface="+mj-ea"/>
                <a:cs typeface="+mj-cs"/>
              </a:rPr>
              <a:t>Section 108 Requirements</a:t>
            </a:r>
          </a:p>
        </p:txBody>
      </p:sp>
      <p:graphicFrame>
        <p:nvGraphicFramePr>
          <p:cNvPr id="4" name="SmartArt Placeholder 3">
            <a:extLst>
              <a:ext uri="{FF2B5EF4-FFF2-40B4-BE49-F238E27FC236}">
                <a16:creationId xmlns:a16="http://schemas.microsoft.com/office/drawing/2014/main" id="{169F376E-319E-4936-B780-13C1DF659E05}"/>
              </a:ext>
            </a:extLst>
          </p:cNvPr>
          <p:cNvGraphicFramePr>
            <a:graphicFrameLocks noGrp="1"/>
          </p:cNvGraphicFramePr>
          <p:nvPr>
            <p:ph type="dgm" sz="quarter" idx="14"/>
          </p:nvPr>
        </p:nvGraphicFramePr>
        <p:xfrm>
          <a:off x="6096000" y="503238"/>
          <a:ext cx="5918791" cy="5676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053D61AB-BAE7-8F7B-502E-DAADCE61C9CC}"/>
              </a:ext>
            </a:extLst>
          </p:cNvPr>
          <p:cNvSpPr>
            <a:spLocks noGrp="1"/>
          </p:cNvSpPr>
          <p:nvPr>
            <p:ph type="sldNum" sz="quarter" idx="17"/>
          </p:nvPr>
        </p:nvSpPr>
        <p:spPr/>
        <p:txBody>
          <a:bodyPr/>
          <a:lstStyle/>
          <a:p>
            <a:fld id="{1059A2CD-846E-48BA-B968-8B34CC2250AF}" type="slidenum">
              <a:rPr lang="en-US" smtClean="0"/>
              <a:t>12</a:t>
            </a:fld>
            <a:endParaRPr lang="en-US"/>
          </a:p>
        </p:txBody>
      </p:sp>
      <p:sp>
        <p:nvSpPr>
          <p:cNvPr id="11" name="Rectangle: Rounded Corners 10">
            <a:extLst>
              <a:ext uri="{FF2B5EF4-FFF2-40B4-BE49-F238E27FC236}">
                <a16:creationId xmlns:a16="http://schemas.microsoft.com/office/drawing/2014/main" id="{498C6018-F6FC-401F-83C4-713E688ABBB8}"/>
              </a:ext>
            </a:extLst>
          </p:cNvPr>
          <p:cNvSpPr/>
          <p:nvPr/>
        </p:nvSpPr>
        <p:spPr>
          <a:xfrm>
            <a:off x="5505484" y="3573287"/>
            <a:ext cx="5571242" cy="1084083"/>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4">
            <a:extLst>
              <a:ext uri="{FF2B5EF4-FFF2-40B4-BE49-F238E27FC236}">
                <a16:creationId xmlns:a16="http://schemas.microsoft.com/office/drawing/2014/main" id="{4D5AF4FC-B4A3-4919-B130-19A8D7241F0C}"/>
              </a:ext>
            </a:extLst>
          </p:cNvPr>
          <p:cNvSpPr txBox="1">
            <a:spLocks/>
          </p:cNvSpPr>
          <p:nvPr/>
        </p:nvSpPr>
        <p:spPr>
          <a:xfrm>
            <a:off x="6681828" y="3834341"/>
            <a:ext cx="4204968" cy="56197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Gill Sans MT" panose="020B0502020104020203" pitchFamily="34" charset="0"/>
                <a:cs typeface="Arial" panose="020B0604020202020204" pitchFamily="34" charset="0"/>
              </a:rPr>
              <a:t>Financial Requirements</a:t>
            </a:r>
          </a:p>
        </p:txBody>
      </p:sp>
      <p:sp>
        <p:nvSpPr>
          <p:cNvPr id="13" name="Rectangle: Rounded Corners 12">
            <a:extLst>
              <a:ext uri="{FF2B5EF4-FFF2-40B4-BE49-F238E27FC236}">
                <a16:creationId xmlns:a16="http://schemas.microsoft.com/office/drawing/2014/main" id="{AB4BB648-1291-4F37-A7E3-61968C61EA6C}"/>
              </a:ext>
            </a:extLst>
          </p:cNvPr>
          <p:cNvSpPr/>
          <p:nvPr/>
        </p:nvSpPr>
        <p:spPr>
          <a:xfrm>
            <a:off x="5505484" y="2142953"/>
            <a:ext cx="5571242" cy="1084083"/>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4">
            <a:extLst>
              <a:ext uri="{FF2B5EF4-FFF2-40B4-BE49-F238E27FC236}">
                <a16:creationId xmlns:a16="http://schemas.microsoft.com/office/drawing/2014/main" id="{51CD05BB-D4CB-4CD7-AAF2-C2EE75843576}"/>
              </a:ext>
            </a:extLst>
          </p:cNvPr>
          <p:cNvSpPr txBox="1">
            <a:spLocks/>
          </p:cNvSpPr>
          <p:nvPr/>
        </p:nvSpPr>
        <p:spPr>
          <a:xfrm>
            <a:off x="6681828" y="2404007"/>
            <a:ext cx="4204968" cy="56197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Gill Sans MT" panose="020B0502020104020203" pitchFamily="34" charset="0"/>
                <a:cs typeface="Arial" panose="020B0604020202020204" pitchFamily="34" charset="0"/>
              </a:rPr>
              <a:t>Program Requirements</a:t>
            </a:r>
          </a:p>
        </p:txBody>
      </p:sp>
      <p:pic>
        <p:nvPicPr>
          <p:cNvPr id="15" name="Graphic 14" descr="Calculator with solid fill">
            <a:extLst>
              <a:ext uri="{FF2B5EF4-FFF2-40B4-BE49-F238E27FC236}">
                <a16:creationId xmlns:a16="http://schemas.microsoft.com/office/drawing/2014/main" id="{0E1F422A-A801-453F-8C52-269473BDC72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bwMode="black">
          <a:xfrm>
            <a:off x="5553959" y="3574633"/>
            <a:ext cx="1084082" cy="1084082"/>
          </a:xfrm>
          <a:prstGeom prst="rect">
            <a:avLst/>
          </a:prstGeom>
        </p:spPr>
      </p:pic>
      <p:pic>
        <p:nvPicPr>
          <p:cNvPr id="16" name="Graphic 15" descr="Checklist with solid fill">
            <a:extLst>
              <a:ext uri="{FF2B5EF4-FFF2-40B4-BE49-F238E27FC236}">
                <a16:creationId xmlns:a16="http://schemas.microsoft.com/office/drawing/2014/main" id="{5F107C34-347E-4C3E-8A9E-408B61A04E3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bwMode="black">
          <a:xfrm>
            <a:off x="5553959" y="2138824"/>
            <a:ext cx="1084082" cy="1084082"/>
          </a:xfrm>
          <a:prstGeom prst="rect">
            <a:avLst/>
          </a:prstGeom>
        </p:spPr>
      </p:pic>
    </p:spTree>
    <p:extLst>
      <p:ext uri="{BB962C8B-B14F-4D97-AF65-F5344CB8AC3E}">
        <p14:creationId xmlns:p14="http://schemas.microsoft.com/office/powerpoint/2010/main" val="897412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0AEB7-248D-426B-9649-587C1381A329}"/>
              </a:ext>
            </a:extLst>
          </p:cNvPr>
          <p:cNvSpPr>
            <a:spLocks noGrp="1"/>
          </p:cNvSpPr>
          <p:nvPr>
            <p:ph type="title"/>
          </p:nvPr>
        </p:nvSpPr>
        <p:spPr/>
        <p:txBody>
          <a:bodyPr>
            <a:normAutofit/>
          </a:bodyPr>
          <a:lstStyle/>
          <a:p>
            <a:r>
              <a:rPr lang="en-US" sz="3600" b="1" u="sng" dirty="0">
                <a:solidFill>
                  <a:schemeClr val="bg1"/>
                </a:solidFill>
                <a:latin typeface="Gill Sans MT" panose="020B0502020104020203" pitchFamily="34" charset="0"/>
              </a:rPr>
              <a:t>PROGRAM REQUIREMENTS</a:t>
            </a:r>
          </a:p>
        </p:txBody>
      </p:sp>
      <p:sp>
        <p:nvSpPr>
          <p:cNvPr id="3" name="Text Placeholder 2">
            <a:extLst>
              <a:ext uri="{FF2B5EF4-FFF2-40B4-BE49-F238E27FC236}">
                <a16:creationId xmlns:a16="http://schemas.microsoft.com/office/drawing/2014/main" id="{DB40EC62-A017-4BA4-B9B0-EA159F127E81}"/>
              </a:ext>
            </a:extLst>
          </p:cNvPr>
          <p:cNvSpPr>
            <a:spLocks noGrp="1"/>
          </p:cNvSpPr>
          <p:nvPr>
            <p:ph type="body" idx="1"/>
          </p:nvPr>
        </p:nvSpPr>
        <p:spPr>
          <a:xfrm>
            <a:off x="839788" y="1681163"/>
            <a:ext cx="4172383" cy="551674"/>
          </a:xfrm>
          <a:solidFill>
            <a:srgbClr val="0079C0"/>
          </a:solidFill>
        </p:spPr>
        <p:txBody>
          <a:bodyPr>
            <a:noAutofit/>
          </a:bodyPr>
          <a:lstStyle/>
          <a:p>
            <a:pPr>
              <a:lnSpc>
                <a:spcPct val="200000"/>
              </a:lnSpc>
              <a:spcBef>
                <a:spcPts val="0"/>
              </a:spcBef>
              <a:defRPr/>
            </a:pPr>
            <a:r>
              <a:rPr lang="en-US" sz="2800" dirty="0">
                <a:solidFill>
                  <a:schemeClr val="bg1"/>
                </a:solidFill>
                <a:latin typeface="Calibri" panose="020F0502020204030204"/>
              </a:rPr>
              <a:t>Eligible Activities</a:t>
            </a:r>
          </a:p>
        </p:txBody>
      </p:sp>
      <p:sp>
        <p:nvSpPr>
          <p:cNvPr id="4" name="Content Placeholder 3">
            <a:extLst>
              <a:ext uri="{FF2B5EF4-FFF2-40B4-BE49-F238E27FC236}">
                <a16:creationId xmlns:a16="http://schemas.microsoft.com/office/drawing/2014/main" id="{A0749419-AB1F-4D45-9C77-1AB4EAC04466}"/>
              </a:ext>
            </a:extLst>
          </p:cNvPr>
          <p:cNvSpPr>
            <a:spLocks noGrp="1"/>
          </p:cNvSpPr>
          <p:nvPr>
            <p:ph sz="half" idx="2"/>
          </p:nvPr>
        </p:nvSpPr>
        <p:spPr>
          <a:xfrm>
            <a:off x="839786" y="4763773"/>
            <a:ext cx="4175559" cy="1592577"/>
          </a:xfrm>
          <a:solidFill>
            <a:schemeClr val="bg2"/>
          </a:solidFill>
        </p:spPr>
        <p:txBody>
          <a:bodyPr>
            <a:normAutofit/>
          </a:bodyPr>
          <a:lstStyle/>
          <a:p>
            <a:pPr marL="0" indent="0">
              <a:buNone/>
            </a:pPr>
            <a:endParaRPr lang="en-US" sz="2800" dirty="0">
              <a:latin typeface="Arial" panose="020B0604020202020204" pitchFamily="34" charset="0"/>
              <a:cs typeface="Arial" panose="020B0604020202020204" pitchFamily="34" charset="0"/>
            </a:endParaRPr>
          </a:p>
          <a:p>
            <a:pPr marL="0" indent="0" algn="ctr">
              <a:buNone/>
              <a:defRPr/>
            </a:pPr>
            <a:r>
              <a:rPr lang="en-US" dirty="0">
                <a:cs typeface="Arial" panose="020B0604020202020204" pitchFamily="34" charset="0"/>
              </a:rPr>
              <a:t>24 CFR 570.209</a:t>
            </a:r>
          </a:p>
        </p:txBody>
      </p:sp>
      <p:sp>
        <p:nvSpPr>
          <p:cNvPr id="5" name="Text Placeholder 4">
            <a:extLst>
              <a:ext uri="{FF2B5EF4-FFF2-40B4-BE49-F238E27FC236}">
                <a16:creationId xmlns:a16="http://schemas.microsoft.com/office/drawing/2014/main" id="{BC97BDF0-65DA-4495-BDB8-6A213101D460}"/>
              </a:ext>
            </a:extLst>
          </p:cNvPr>
          <p:cNvSpPr>
            <a:spLocks noGrp="1"/>
          </p:cNvSpPr>
          <p:nvPr>
            <p:ph type="body" sz="quarter" idx="3"/>
          </p:nvPr>
        </p:nvSpPr>
        <p:spPr>
          <a:xfrm>
            <a:off x="5592186" y="1696500"/>
            <a:ext cx="4396942" cy="509431"/>
          </a:xfrm>
          <a:solidFill>
            <a:srgbClr val="0079C0"/>
          </a:solidFill>
        </p:spPr>
        <p:txBody>
          <a:bodyPr>
            <a:noAutofit/>
          </a:bodyPr>
          <a:lstStyle/>
          <a:p>
            <a:pPr>
              <a:lnSpc>
                <a:spcPct val="200000"/>
              </a:lnSpc>
              <a:spcBef>
                <a:spcPts val="0"/>
              </a:spcBef>
              <a:defRPr/>
            </a:pPr>
            <a:r>
              <a:rPr lang="en-US" sz="2800" dirty="0">
                <a:solidFill>
                  <a:schemeClr val="bg1"/>
                </a:solidFill>
                <a:latin typeface="Calibri" panose="020F0502020204030204"/>
              </a:rPr>
              <a:t>National Objective  </a:t>
            </a:r>
          </a:p>
        </p:txBody>
      </p:sp>
      <p:sp>
        <p:nvSpPr>
          <p:cNvPr id="6" name="Content Placeholder 5">
            <a:extLst>
              <a:ext uri="{FF2B5EF4-FFF2-40B4-BE49-F238E27FC236}">
                <a16:creationId xmlns:a16="http://schemas.microsoft.com/office/drawing/2014/main" id="{E68524F9-457B-4E6C-83CF-6AB1BF0D84DB}"/>
              </a:ext>
            </a:extLst>
          </p:cNvPr>
          <p:cNvSpPr>
            <a:spLocks noGrp="1"/>
          </p:cNvSpPr>
          <p:nvPr>
            <p:ph sz="quarter" idx="4"/>
          </p:nvPr>
        </p:nvSpPr>
        <p:spPr>
          <a:xfrm>
            <a:off x="5592186" y="2248175"/>
            <a:ext cx="4396942" cy="1561124"/>
          </a:xfrm>
          <a:solidFill>
            <a:schemeClr val="bg2"/>
          </a:solidFill>
        </p:spPr>
        <p:txBody>
          <a:bodyPr>
            <a:normAutofit/>
          </a:bodyPr>
          <a:lstStyle/>
          <a:p>
            <a:pPr marL="0" indent="0" algn="ctr">
              <a:lnSpc>
                <a:spcPct val="100000"/>
              </a:lnSpc>
              <a:spcBef>
                <a:spcPts val="0"/>
              </a:spcBef>
              <a:buNone/>
              <a:defRPr/>
            </a:pPr>
            <a:endParaRPr lang="en-US" sz="2800" dirty="0">
              <a:latin typeface="Arial" panose="020B0604020202020204" pitchFamily="34" charset="0"/>
              <a:cs typeface="Arial" panose="020B0604020202020204" pitchFamily="34" charset="0"/>
            </a:endParaRPr>
          </a:p>
          <a:p>
            <a:pPr marL="0" indent="0" algn="ctr">
              <a:buNone/>
              <a:defRPr/>
            </a:pPr>
            <a:r>
              <a:rPr lang="en-US" dirty="0">
                <a:cs typeface="Arial" panose="020B0604020202020204" pitchFamily="34" charset="0"/>
              </a:rPr>
              <a:t>24 CFR 570.208</a:t>
            </a:r>
          </a:p>
          <a:p>
            <a:pPr marL="0" marR="0" lvl="0" indent="0" algn="l" defTabSz="914400" rtl="0" eaLnBrk="1" fontAlgn="auto" latinLnBrk="0" hangingPunct="1">
              <a:lnSpc>
                <a:spcPct val="100000"/>
              </a:lnSpc>
              <a:spcBef>
                <a:spcPts val="0"/>
              </a:spcBef>
              <a:spcAft>
                <a:spcPts val="0"/>
              </a:spcAft>
              <a:buClrTx/>
              <a:buSzTx/>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Slide Number Placeholder 10">
            <a:extLst>
              <a:ext uri="{FF2B5EF4-FFF2-40B4-BE49-F238E27FC236}">
                <a16:creationId xmlns:a16="http://schemas.microsoft.com/office/drawing/2014/main" id="{22FB6546-C4B4-D13B-0FDB-C60159AC71E9}"/>
              </a:ext>
            </a:extLst>
          </p:cNvPr>
          <p:cNvSpPr>
            <a:spLocks noGrp="1"/>
          </p:cNvSpPr>
          <p:nvPr>
            <p:ph type="sldNum" sz="quarter" idx="12"/>
          </p:nvPr>
        </p:nvSpPr>
        <p:spPr/>
        <p:txBody>
          <a:bodyPr/>
          <a:lstStyle/>
          <a:p>
            <a:fld id="{0B3A79FF-2E97-45C1-9F7D-28A23CD39160}" type="slidenum">
              <a:rPr lang="en-US" smtClean="0"/>
              <a:t>13</a:t>
            </a:fld>
            <a:endParaRPr lang="en-US"/>
          </a:p>
        </p:txBody>
      </p:sp>
      <p:sp>
        <p:nvSpPr>
          <p:cNvPr id="7" name="Text Placeholder 2">
            <a:extLst>
              <a:ext uri="{FF2B5EF4-FFF2-40B4-BE49-F238E27FC236}">
                <a16:creationId xmlns:a16="http://schemas.microsoft.com/office/drawing/2014/main" id="{FEEABE93-E7B4-4A32-B4C6-96DB1ED8FEDE}"/>
              </a:ext>
            </a:extLst>
          </p:cNvPr>
          <p:cNvSpPr txBox="1">
            <a:spLocks/>
          </p:cNvSpPr>
          <p:nvPr/>
        </p:nvSpPr>
        <p:spPr>
          <a:xfrm>
            <a:off x="839787" y="4189726"/>
            <a:ext cx="4175559" cy="508116"/>
          </a:xfrm>
          <a:prstGeom prst="rect">
            <a:avLst/>
          </a:prstGeom>
          <a:solidFill>
            <a:srgbClr val="0079C0"/>
          </a:solidFill>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200000"/>
              </a:lnSpc>
              <a:spcBef>
                <a:spcPts val="0"/>
              </a:spcBef>
              <a:defRPr/>
            </a:pPr>
            <a:r>
              <a:rPr lang="en-US" sz="2800" dirty="0">
                <a:latin typeface="Calibri" panose="020F0502020204030204"/>
              </a:rPr>
              <a:t>Public Benefit Standards</a:t>
            </a:r>
          </a:p>
        </p:txBody>
      </p:sp>
      <p:sp>
        <p:nvSpPr>
          <p:cNvPr id="8" name="Content Placeholder 3">
            <a:extLst>
              <a:ext uri="{FF2B5EF4-FFF2-40B4-BE49-F238E27FC236}">
                <a16:creationId xmlns:a16="http://schemas.microsoft.com/office/drawing/2014/main" id="{7855FAB1-695C-450E-9A82-7FB978103AA4}"/>
              </a:ext>
            </a:extLst>
          </p:cNvPr>
          <p:cNvSpPr txBox="1">
            <a:spLocks/>
          </p:cNvSpPr>
          <p:nvPr/>
        </p:nvSpPr>
        <p:spPr>
          <a:xfrm>
            <a:off x="836612" y="2216721"/>
            <a:ext cx="4175559" cy="1592577"/>
          </a:xfrm>
          <a:prstGeom prst="rect">
            <a:avLst/>
          </a:prstGeom>
          <a:solidFill>
            <a:schemeClr val="bg2"/>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800" dirty="0">
              <a:latin typeface="Arial" panose="020B0604020202020204" pitchFamily="34" charset="0"/>
              <a:cs typeface="Arial" panose="020B0604020202020204" pitchFamily="34" charset="0"/>
            </a:endParaRPr>
          </a:p>
          <a:p>
            <a:pPr marL="0" indent="0" algn="ctr">
              <a:buNone/>
            </a:pPr>
            <a:r>
              <a:rPr lang="en-US" sz="2800" dirty="0">
                <a:cs typeface="Arial" panose="020B0604020202020204" pitchFamily="34" charset="0"/>
              </a:rPr>
              <a:t>24 CFR 570.703</a:t>
            </a:r>
          </a:p>
          <a:p>
            <a:pPr marL="0" indent="0">
              <a:buFont typeface="Arial" panose="020B0604020202020204" pitchFamily="34" charset="0"/>
              <a:buNone/>
            </a:pPr>
            <a:endParaRPr lang="en-US" dirty="0"/>
          </a:p>
        </p:txBody>
      </p:sp>
      <p:sp>
        <p:nvSpPr>
          <p:cNvPr id="9" name="Content Placeholder 3">
            <a:extLst>
              <a:ext uri="{FF2B5EF4-FFF2-40B4-BE49-F238E27FC236}">
                <a16:creationId xmlns:a16="http://schemas.microsoft.com/office/drawing/2014/main" id="{6DA0E2DB-FD06-49DB-B0EB-CE9A9247DB44}"/>
              </a:ext>
            </a:extLst>
          </p:cNvPr>
          <p:cNvSpPr txBox="1">
            <a:spLocks/>
          </p:cNvSpPr>
          <p:nvPr/>
        </p:nvSpPr>
        <p:spPr>
          <a:xfrm>
            <a:off x="5600655" y="4741995"/>
            <a:ext cx="4375394" cy="1614355"/>
          </a:xfrm>
          <a:prstGeom prst="rect">
            <a:avLst/>
          </a:prstGeom>
          <a:solidFill>
            <a:schemeClr val="bg2"/>
          </a:solidFill>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defRPr/>
            </a:pPr>
            <a:r>
              <a:rPr lang="en-US" sz="2000" dirty="0">
                <a:cs typeface="Arial" panose="020B0604020202020204" pitchFamily="34" charset="0"/>
              </a:rPr>
              <a:t>Environmental Review, Davis Bacon, Uniform Administrative Requirements, Relocation (URA), Fair Housing&amp; Lead-Based Paint, BABA </a:t>
            </a:r>
          </a:p>
          <a:p>
            <a:pPr marL="0" indent="0">
              <a:buFont typeface="Arial" panose="020B0604020202020204" pitchFamily="34" charset="0"/>
              <a:buNone/>
            </a:pPr>
            <a:endParaRPr lang="en-US" dirty="0"/>
          </a:p>
        </p:txBody>
      </p:sp>
      <p:sp>
        <p:nvSpPr>
          <p:cNvPr id="10" name="Text Placeholder 2">
            <a:extLst>
              <a:ext uri="{FF2B5EF4-FFF2-40B4-BE49-F238E27FC236}">
                <a16:creationId xmlns:a16="http://schemas.microsoft.com/office/drawing/2014/main" id="{759D7513-6C26-4183-96DB-5267E07BC265}"/>
              </a:ext>
            </a:extLst>
          </p:cNvPr>
          <p:cNvSpPr txBox="1">
            <a:spLocks/>
          </p:cNvSpPr>
          <p:nvPr/>
        </p:nvSpPr>
        <p:spPr>
          <a:xfrm>
            <a:off x="5600655" y="4167947"/>
            <a:ext cx="4375394" cy="508485"/>
          </a:xfrm>
          <a:prstGeom prst="rect">
            <a:avLst/>
          </a:prstGeom>
          <a:solidFill>
            <a:srgbClr val="0079C0"/>
          </a:solidFill>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200000"/>
              </a:lnSpc>
              <a:spcBef>
                <a:spcPts val="0"/>
              </a:spcBef>
              <a:defRPr/>
            </a:pPr>
            <a:r>
              <a:rPr lang="en-US" sz="2800" dirty="0">
                <a:latin typeface="Calibri" panose="020F0502020204030204"/>
              </a:rPr>
              <a:t>Crosscutting Requirements </a:t>
            </a:r>
          </a:p>
        </p:txBody>
      </p:sp>
    </p:spTree>
    <p:extLst>
      <p:ext uri="{BB962C8B-B14F-4D97-AF65-F5344CB8AC3E}">
        <p14:creationId xmlns:p14="http://schemas.microsoft.com/office/powerpoint/2010/main" val="33346923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0AEB7-248D-426B-9649-587C1381A329}"/>
              </a:ext>
            </a:extLst>
          </p:cNvPr>
          <p:cNvSpPr>
            <a:spLocks noGrp="1"/>
          </p:cNvSpPr>
          <p:nvPr>
            <p:ph type="title"/>
          </p:nvPr>
        </p:nvSpPr>
        <p:spPr/>
        <p:txBody>
          <a:bodyPr>
            <a:normAutofit/>
          </a:bodyPr>
          <a:lstStyle/>
          <a:p>
            <a:r>
              <a:rPr lang="en-US" sz="4000" b="1" u="sng" dirty="0">
                <a:solidFill>
                  <a:schemeClr val="bg1"/>
                </a:solidFill>
                <a:latin typeface="Gill Sans MT" panose="020B0502020104020203" pitchFamily="34" charset="0"/>
              </a:rPr>
              <a:t>FINANCIAL REQUIREMENTS</a:t>
            </a:r>
          </a:p>
        </p:txBody>
      </p:sp>
      <p:sp>
        <p:nvSpPr>
          <p:cNvPr id="3" name="Text Placeholder 2">
            <a:extLst>
              <a:ext uri="{FF2B5EF4-FFF2-40B4-BE49-F238E27FC236}">
                <a16:creationId xmlns:a16="http://schemas.microsoft.com/office/drawing/2014/main" id="{DB40EC62-A017-4BA4-B9B0-EA159F127E81}"/>
              </a:ext>
            </a:extLst>
          </p:cNvPr>
          <p:cNvSpPr>
            <a:spLocks noGrp="1"/>
          </p:cNvSpPr>
          <p:nvPr>
            <p:ph type="body" idx="1"/>
          </p:nvPr>
        </p:nvSpPr>
        <p:spPr>
          <a:solidFill>
            <a:srgbClr val="0079C0"/>
          </a:solidFill>
        </p:spPr>
        <p:txBody>
          <a:bodyPr anchor="ctr">
            <a:normAutofit/>
          </a:bodyPr>
          <a:lstStyle/>
          <a:p>
            <a:r>
              <a:rPr lang="en-US" sz="2800" dirty="0">
                <a:solidFill>
                  <a:schemeClr val="bg1"/>
                </a:solidFill>
                <a:latin typeface="Calibri" panose="020F0502020204030204"/>
              </a:rPr>
              <a:t>Repayment</a:t>
            </a:r>
          </a:p>
        </p:txBody>
      </p:sp>
      <p:sp>
        <p:nvSpPr>
          <p:cNvPr id="4" name="Content Placeholder 3">
            <a:extLst>
              <a:ext uri="{FF2B5EF4-FFF2-40B4-BE49-F238E27FC236}">
                <a16:creationId xmlns:a16="http://schemas.microsoft.com/office/drawing/2014/main" id="{A0749419-AB1F-4D45-9C77-1AB4EAC04466}"/>
              </a:ext>
            </a:extLst>
          </p:cNvPr>
          <p:cNvSpPr>
            <a:spLocks noGrp="1"/>
          </p:cNvSpPr>
          <p:nvPr>
            <p:ph sz="half" idx="2"/>
          </p:nvPr>
        </p:nvSpPr>
        <p:spPr>
          <a:solidFill>
            <a:schemeClr val="bg2"/>
          </a:solidFill>
        </p:spPr>
        <p:txBody>
          <a:bodyPr>
            <a:normAutofit fontScale="85000" lnSpcReduction="20000"/>
          </a:bodyPr>
          <a:lstStyle/>
          <a:p>
            <a:pPr marL="342900">
              <a:lnSpc>
                <a:spcPct val="220000"/>
              </a:lnSpc>
              <a:spcBef>
                <a:spcPts val="0"/>
              </a:spcBef>
              <a:defRPr/>
            </a:pPr>
            <a:r>
              <a:rPr lang="en-US" dirty="0">
                <a:cs typeface="Arial" panose="020B0604020202020204" pitchFamily="34" charset="0"/>
                <a:sym typeface="Wingdings" panose="05000000000000000000" pitchFamily="2" charset="2"/>
              </a:rPr>
              <a:t>CDBG</a:t>
            </a:r>
          </a:p>
          <a:p>
            <a:pPr marL="342900">
              <a:lnSpc>
                <a:spcPct val="160000"/>
              </a:lnSpc>
              <a:spcBef>
                <a:spcPts val="0"/>
              </a:spcBef>
              <a:defRPr/>
            </a:pPr>
            <a:r>
              <a:rPr lang="en-US" dirty="0">
                <a:cs typeface="Arial" panose="020B0604020202020204" pitchFamily="34" charset="0"/>
                <a:sym typeface="Wingdings" panose="05000000000000000000" pitchFamily="2" charset="2"/>
              </a:rPr>
              <a:t>Third party loan proceeds</a:t>
            </a:r>
          </a:p>
          <a:p>
            <a:pPr marL="342900">
              <a:lnSpc>
                <a:spcPct val="160000"/>
              </a:lnSpc>
              <a:spcBef>
                <a:spcPts val="0"/>
              </a:spcBef>
              <a:defRPr/>
            </a:pPr>
            <a:r>
              <a:rPr lang="en-US" dirty="0">
                <a:cs typeface="Arial" panose="020B0604020202020204" pitchFamily="34" charset="0"/>
                <a:sym typeface="Wingdings" panose="05000000000000000000" pitchFamily="2" charset="2"/>
              </a:rPr>
              <a:t>Parking revenue</a:t>
            </a:r>
          </a:p>
          <a:p>
            <a:pPr marL="342900">
              <a:lnSpc>
                <a:spcPct val="160000"/>
              </a:lnSpc>
              <a:spcBef>
                <a:spcPts val="0"/>
              </a:spcBef>
              <a:defRPr/>
            </a:pPr>
            <a:r>
              <a:rPr lang="en-US" dirty="0">
                <a:cs typeface="Arial" panose="020B0604020202020204" pitchFamily="34" charset="0"/>
                <a:sym typeface="Wingdings" panose="05000000000000000000" pitchFamily="2" charset="2"/>
              </a:rPr>
              <a:t>Tax Increment Financing revenue</a:t>
            </a:r>
          </a:p>
          <a:p>
            <a:pPr marL="342900">
              <a:lnSpc>
                <a:spcPct val="160000"/>
              </a:lnSpc>
              <a:spcBef>
                <a:spcPts val="0"/>
              </a:spcBef>
              <a:defRPr/>
            </a:pPr>
            <a:r>
              <a:rPr lang="en-US" dirty="0">
                <a:cs typeface="Arial" panose="020B0604020202020204" pitchFamily="34" charset="0"/>
                <a:sym typeface="Wingdings" panose="05000000000000000000" pitchFamily="2" charset="2"/>
              </a:rPr>
              <a:t>Other</a:t>
            </a:r>
            <a:endParaRPr lang="en-US" dirty="0">
              <a:cs typeface="Arial" panose="020B0604020202020204" pitchFamily="34" charset="0"/>
            </a:endParaRPr>
          </a:p>
        </p:txBody>
      </p:sp>
      <p:sp>
        <p:nvSpPr>
          <p:cNvPr id="5" name="Text Placeholder 4">
            <a:extLst>
              <a:ext uri="{FF2B5EF4-FFF2-40B4-BE49-F238E27FC236}">
                <a16:creationId xmlns:a16="http://schemas.microsoft.com/office/drawing/2014/main" id="{BC97BDF0-65DA-4495-BDB8-6A213101D460}"/>
              </a:ext>
            </a:extLst>
          </p:cNvPr>
          <p:cNvSpPr>
            <a:spLocks noGrp="1"/>
          </p:cNvSpPr>
          <p:nvPr>
            <p:ph type="body" sz="quarter" idx="3"/>
          </p:nvPr>
        </p:nvSpPr>
        <p:spPr>
          <a:solidFill>
            <a:srgbClr val="0079C0"/>
          </a:solidFill>
        </p:spPr>
        <p:txBody>
          <a:bodyPr anchor="ctr">
            <a:normAutofit/>
          </a:bodyPr>
          <a:lstStyle/>
          <a:p>
            <a:pPr marR="0" lvl="0" fontAlgn="auto">
              <a:spcAft>
                <a:spcPts val="0"/>
              </a:spcAft>
              <a:buClrTx/>
              <a:buSzTx/>
              <a:tabLst/>
              <a:defRPr/>
            </a:pPr>
            <a:r>
              <a:rPr lang="en-US" sz="2800" dirty="0">
                <a:solidFill>
                  <a:schemeClr val="bg1"/>
                </a:solidFill>
                <a:latin typeface="Calibri" panose="020F0502020204030204"/>
              </a:rPr>
              <a:t>Collateral</a:t>
            </a:r>
          </a:p>
        </p:txBody>
      </p:sp>
      <p:sp>
        <p:nvSpPr>
          <p:cNvPr id="6" name="Content Placeholder 5">
            <a:extLst>
              <a:ext uri="{FF2B5EF4-FFF2-40B4-BE49-F238E27FC236}">
                <a16:creationId xmlns:a16="http://schemas.microsoft.com/office/drawing/2014/main" id="{E68524F9-457B-4E6C-83CF-6AB1BF0D84DB}"/>
              </a:ext>
            </a:extLst>
          </p:cNvPr>
          <p:cNvSpPr>
            <a:spLocks noGrp="1"/>
          </p:cNvSpPr>
          <p:nvPr>
            <p:ph sz="quarter" idx="4"/>
          </p:nvPr>
        </p:nvSpPr>
        <p:spPr>
          <a:solidFill>
            <a:schemeClr val="bg2"/>
          </a:solidFill>
        </p:spPr>
        <p:txBody>
          <a:bodyPr>
            <a:normAutofit fontScale="85000" lnSpcReduction="20000"/>
          </a:bodyPr>
          <a:lstStyle/>
          <a:p>
            <a:pPr marL="0" marR="0" lvl="0" indent="0" fontAlgn="auto">
              <a:lnSpc>
                <a:spcPct val="160000"/>
              </a:lnSpc>
              <a:spcBef>
                <a:spcPts val="0"/>
              </a:spcBef>
              <a:spcAft>
                <a:spcPts val="0"/>
              </a:spcAft>
              <a:buClrTx/>
              <a:buSzTx/>
              <a:buNone/>
              <a:tabLst/>
              <a:defRPr/>
            </a:pPr>
            <a:r>
              <a:rPr lang="en-US" dirty="0">
                <a:cs typeface="Arial" panose="020B0604020202020204" pitchFamily="34" charset="0"/>
                <a:sym typeface="Wingdings" panose="05000000000000000000" pitchFamily="2" charset="2"/>
              </a:rPr>
              <a:t>Primary Source:</a:t>
            </a:r>
          </a:p>
          <a:p>
            <a:pPr marL="514350">
              <a:lnSpc>
                <a:spcPct val="160000"/>
              </a:lnSpc>
              <a:spcBef>
                <a:spcPts val="0"/>
              </a:spcBef>
              <a:defRPr/>
            </a:pPr>
            <a:r>
              <a:rPr lang="en-US" dirty="0">
                <a:cs typeface="Arial" panose="020B0604020202020204" pitchFamily="34" charset="0"/>
                <a:sym typeface="Wingdings" panose="05000000000000000000" pitchFamily="2" charset="2"/>
              </a:rPr>
              <a:t>Pledge of current and future CDBG</a:t>
            </a:r>
          </a:p>
          <a:p>
            <a:pPr marL="0" marR="0" lvl="0" indent="0" fontAlgn="auto">
              <a:lnSpc>
                <a:spcPct val="160000"/>
              </a:lnSpc>
              <a:spcBef>
                <a:spcPts val="0"/>
              </a:spcBef>
              <a:spcAft>
                <a:spcPts val="0"/>
              </a:spcAft>
              <a:buClrTx/>
              <a:buSzTx/>
              <a:buNone/>
              <a:tabLst/>
              <a:defRPr/>
            </a:pPr>
            <a:r>
              <a:rPr lang="en-US" dirty="0">
                <a:cs typeface="Arial" panose="020B0604020202020204" pitchFamily="34" charset="0"/>
                <a:sym typeface="Wingdings" panose="05000000000000000000" pitchFamily="2" charset="2"/>
              </a:rPr>
              <a:t>Sources of Additional Collateral:</a:t>
            </a:r>
          </a:p>
          <a:p>
            <a:pPr marL="514350">
              <a:lnSpc>
                <a:spcPct val="160000"/>
              </a:lnSpc>
              <a:spcBef>
                <a:spcPts val="0"/>
              </a:spcBef>
              <a:defRPr/>
            </a:pPr>
            <a:r>
              <a:rPr lang="en-US" dirty="0">
                <a:cs typeface="Arial" panose="020B0604020202020204" pitchFamily="34" charset="0"/>
                <a:sym typeface="Wingdings" panose="05000000000000000000" pitchFamily="2" charset="2"/>
              </a:rPr>
              <a:t>Property lien</a:t>
            </a:r>
          </a:p>
          <a:p>
            <a:pPr marL="514350">
              <a:lnSpc>
                <a:spcPct val="160000"/>
              </a:lnSpc>
              <a:spcBef>
                <a:spcPts val="0"/>
              </a:spcBef>
              <a:defRPr/>
            </a:pPr>
            <a:r>
              <a:rPr lang="en-US" dirty="0">
                <a:cs typeface="Arial" panose="020B0604020202020204" pitchFamily="34" charset="0"/>
                <a:sym typeface="Wingdings" panose="05000000000000000000" pitchFamily="2" charset="2"/>
              </a:rPr>
              <a:t>Full faith and credit </a:t>
            </a:r>
          </a:p>
          <a:p>
            <a:pPr marL="514350">
              <a:lnSpc>
                <a:spcPct val="160000"/>
              </a:lnSpc>
              <a:spcBef>
                <a:spcPts val="0"/>
              </a:spcBef>
              <a:defRPr/>
            </a:pPr>
            <a:r>
              <a:rPr lang="en-US" dirty="0">
                <a:cs typeface="Arial" panose="020B0604020202020204" pitchFamily="34" charset="0"/>
                <a:sym typeface="Wingdings" panose="05000000000000000000" pitchFamily="2" charset="2"/>
              </a:rPr>
              <a:t>Reserves</a:t>
            </a:r>
          </a:p>
          <a:p>
            <a:pPr marL="514350">
              <a:lnSpc>
                <a:spcPct val="160000"/>
              </a:lnSpc>
              <a:spcBef>
                <a:spcPts val="0"/>
              </a:spcBef>
              <a:defRPr/>
            </a:pPr>
            <a:r>
              <a:rPr lang="en-US" dirty="0">
                <a:cs typeface="Arial" panose="020B0604020202020204" pitchFamily="34" charset="0"/>
                <a:sym typeface="Wingdings" panose="05000000000000000000" pitchFamily="2" charset="2"/>
              </a:rPr>
              <a:t>Other</a:t>
            </a:r>
            <a:endParaRPr lang="en-US" dirty="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B6BDA12C-B73F-42D8-F815-F920AA87361F}"/>
              </a:ext>
            </a:extLst>
          </p:cNvPr>
          <p:cNvSpPr>
            <a:spLocks noGrp="1"/>
          </p:cNvSpPr>
          <p:nvPr>
            <p:ph type="sldNum" sz="quarter" idx="12"/>
          </p:nvPr>
        </p:nvSpPr>
        <p:spPr/>
        <p:txBody>
          <a:bodyPr/>
          <a:lstStyle/>
          <a:p>
            <a:fld id="{0B3A79FF-2E97-45C1-9F7D-28A23CD39160}" type="slidenum">
              <a:rPr lang="en-US" smtClean="0"/>
              <a:t>14</a:t>
            </a:fld>
            <a:endParaRPr lang="en-US"/>
          </a:p>
        </p:txBody>
      </p:sp>
    </p:spTree>
    <p:extLst>
      <p:ext uri="{BB962C8B-B14F-4D97-AF65-F5344CB8AC3E}">
        <p14:creationId xmlns:p14="http://schemas.microsoft.com/office/powerpoint/2010/main" val="13082718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9A6EDED-8E49-4375-A546-3AFB3BB089D7}"/>
              </a:ext>
            </a:extLst>
          </p:cNvPr>
          <p:cNvSpPr>
            <a:spLocks noGrp="1"/>
          </p:cNvSpPr>
          <p:nvPr>
            <p:ph type="body" sz="quarter" idx="13"/>
          </p:nvPr>
        </p:nvSpPr>
        <p:spPr>
          <a:xfrm>
            <a:off x="429491" y="3047975"/>
            <a:ext cx="4514649" cy="1175321"/>
          </a:xfrm>
        </p:spPr>
        <p:txBody>
          <a:bodyPr>
            <a:normAutofit fontScale="92500"/>
          </a:bodyPr>
          <a:lstStyle/>
          <a:p>
            <a:r>
              <a:rPr lang="en-US" b="1" dirty="0">
                <a:solidFill>
                  <a:srgbClr val="FFFFFF"/>
                </a:solidFill>
                <a:latin typeface="Gill Sans MT" panose="020B0502020104020203" pitchFamily="34" charset="0"/>
                <a:ea typeface="+mj-ea"/>
                <a:cs typeface="+mj-cs"/>
              </a:rPr>
              <a:t>PROCESS FOR LOAN GUARANTEE</a:t>
            </a:r>
          </a:p>
        </p:txBody>
      </p:sp>
      <p:sp>
        <p:nvSpPr>
          <p:cNvPr id="13" name="Slide Number Placeholder 12">
            <a:extLst>
              <a:ext uri="{FF2B5EF4-FFF2-40B4-BE49-F238E27FC236}">
                <a16:creationId xmlns:a16="http://schemas.microsoft.com/office/drawing/2014/main" id="{F2072AED-271C-0C6C-3E37-2F431FB6343F}"/>
              </a:ext>
            </a:extLst>
          </p:cNvPr>
          <p:cNvSpPr>
            <a:spLocks noGrp="1"/>
          </p:cNvSpPr>
          <p:nvPr>
            <p:ph type="sldNum" sz="quarter" idx="17"/>
          </p:nvPr>
        </p:nvSpPr>
        <p:spPr/>
        <p:txBody>
          <a:bodyPr/>
          <a:lstStyle/>
          <a:p>
            <a:fld id="{1059A2CD-846E-48BA-B968-8B34CC2250AF}" type="slidenum">
              <a:rPr lang="en-US" smtClean="0"/>
              <a:t>15</a:t>
            </a:fld>
            <a:endParaRPr lang="en-US"/>
          </a:p>
        </p:txBody>
      </p:sp>
      <p:grpSp>
        <p:nvGrpSpPr>
          <p:cNvPr id="3" name="Group 2">
            <a:extLst>
              <a:ext uri="{FF2B5EF4-FFF2-40B4-BE49-F238E27FC236}">
                <a16:creationId xmlns:a16="http://schemas.microsoft.com/office/drawing/2014/main" id="{2DA7C642-349D-3145-1032-1450CA4E4E42}"/>
              </a:ext>
            </a:extLst>
          </p:cNvPr>
          <p:cNvGrpSpPr/>
          <p:nvPr/>
        </p:nvGrpSpPr>
        <p:grpSpPr>
          <a:xfrm>
            <a:off x="5117885" y="3556230"/>
            <a:ext cx="5571242" cy="1084083"/>
            <a:chOff x="6249972" y="2517585"/>
            <a:chExt cx="5571242" cy="1084083"/>
          </a:xfrm>
        </p:grpSpPr>
        <p:sp>
          <p:nvSpPr>
            <p:cNvPr id="4" name="Rectangle: Rounded Corners 3">
              <a:extLst>
                <a:ext uri="{FF2B5EF4-FFF2-40B4-BE49-F238E27FC236}">
                  <a16:creationId xmlns:a16="http://schemas.microsoft.com/office/drawing/2014/main" id="{49FB4708-DB49-467E-83F4-6AECF229F5FA}"/>
                </a:ext>
              </a:extLst>
            </p:cNvPr>
            <p:cNvSpPr/>
            <p:nvPr/>
          </p:nvSpPr>
          <p:spPr>
            <a:xfrm>
              <a:off x="6249972" y="2517585"/>
              <a:ext cx="5571242" cy="1084083"/>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a:extLst>
                <a:ext uri="{FF2B5EF4-FFF2-40B4-BE49-F238E27FC236}">
                  <a16:creationId xmlns:a16="http://schemas.microsoft.com/office/drawing/2014/main" id="{C5AE5422-2B86-46B6-BF0F-D8D6D18345DC}"/>
                </a:ext>
              </a:extLst>
            </p:cNvPr>
            <p:cNvSpPr txBox="1">
              <a:spLocks/>
            </p:cNvSpPr>
            <p:nvPr/>
          </p:nvSpPr>
          <p:spPr>
            <a:xfrm>
              <a:off x="7426316" y="2778639"/>
              <a:ext cx="4204968" cy="56197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cs typeface="Arial" panose="020B0604020202020204" pitchFamily="34" charset="0"/>
                </a:rPr>
                <a:t>Project</a:t>
              </a:r>
              <a:r>
                <a:rPr lang="en-US" i="1" dirty="0">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p:txBody>
        </p:sp>
        <p:pic>
          <p:nvPicPr>
            <p:cNvPr id="8" name="Graphic 7" descr="Clipboard Partially Checked with solid fill">
              <a:extLst>
                <a:ext uri="{FF2B5EF4-FFF2-40B4-BE49-F238E27FC236}">
                  <a16:creationId xmlns:a16="http://schemas.microsoft.com/office/drawing/2014/main" id="{D38F52AD-FE94-4682-BF18-63F50FC316F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bwMode="black">
            <a:xfrm>
              <a:off x="6298447" y="2517585"/>
              <a:ext cx="1084082" cy="1084082"/>
            </a:xfrm>
            <a:prstGeom prst="rect">
              <a:avLst/>
            </a:prstGeom>
          </p:spPr>
        </p:pic>
      </p:grpSp>
      <p:grpSp>
        <p:nvGrpSpPr>
          <p:cNvPr id="17" name="Group 16">
            <a:extLst>
              <a:ext uri="{FF2B5EF4-FFF2-40B4-BE49-F238E27FC236}">
                <a16:creationId xmlns:a16="http://schemas.microsoft.com/office/drawing/2014/main" id="{690D5E37-EA25-6B71-3691-6522A04A3D6B}"/>
              </a:ext>
            </a:extLst>
          </p:cNvPr>
          <p:cNvGrpSpPr/>
          <p:nvPr/>
        </p:nvGrpSpPr>
        <p:grpSpPr>
          <a:xfrm>
            <a:off x="5117885" y="839512"/>
            <a:ext cx="5571242" cy="1084083"/>
            <a:chOff x="6249972" y="2143546"/>
            <a:chExt cx="5571242" cy="1084083"/>
          </a:xfrm>
        </p:grpSpPr>
        <p:sp>
          <p:nvSpPr>
            <p:cNvPr id="6" name="Rectangle: Rounded Corners 5">
              <a:extLst>
                <a:ext uri="{FF2B5EF4-FFF2-40B4-BE49-F238E27FC236}">
                  <a16:creationId xmlns:a16="http://schemas.microsoft.com/office/drawing/2014/main" id="{E56F7F61-85C5-4BC8-A76D-CC41DD8890A0}"/>
                </a:ext>
              </a:extLst>
            </p:cNvPr>
            <p:cNvSpPr/>
            <p:nvPr/>
          </p:nvSpPr>
          <p:spPr>
            <a:xfrm>
              <a:off x="6249972" y="2143546"/>
              <a:ext cx="5571242" cy="1084083"/>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4">
              <a:extLst>
                <a:ext uri="{FF2B5EF4-FFF2-40B4-BE49-F238E27FC236}">
                  <a16:creationId xmlns:a16="http://schemas.microsoft.com/office/drawing/2014/main" id="{E0F48CAD-3A92-4A20-AC05-A17984C73D1F}"/>
                </a:ext>
              </a:extLst>
            </p:cNvPr>
            <p:cNvSpPr txBox="1">
              <a:spLocks/>
            </p:cNvSpPr>
            <p:nvPr/>
          </p:nvSpPr>
          <p:spPr>
            <a:xfrm>
              <a:off x="7426316" y="2404600"/>
              <a:ext cx="4204968" cy="56197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cs typeface="Arial" panose="020B0604020202020204" pitchFamily="34" charset="0"/>
                </a:rPr>
                <a:t>Application</a:t>
              </a:r>
            </a:p>
          </p:txBody>
        </p:sp>
        <p:pic>
          <p:nvPicPr>
            <p:cNvPr id="9" name="Graphic 8" descr="Document with solid fill">
              <a:extLst>
                <a:ext uri="{FF2B5EF4-FFF2-40B4-BE49-F238E27FC236}">
                  <a16:creationId xmlns:a16="http://schemas.microsoft.com/office/drawing/2014/main" id="{66082F9A-C05A-4E48-ABC0-5ED354BED6A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bwMode="black">
            <a:xfrm>
              <a:off x="6298447" y="2143546"/>
              <a:ext cx="1084082" cy="1084082"/>
            </a:xfrm>
            <a:prstGeom prst="rect">
              <a:avLst/>
            </a:prstGeom>
          </p:spPr>
        </p:pic>
      </p:grpSp>
      <p:grpSp>
        <p:nvGrpSpPr>
          <p:cNvPr id="16" name="Group 15">
            <a:extLst>
              <a:ext uri="{FF2B5EF4-FFF2-40B4-BE49-F238E27FC236}">
                <a16:creationId xmlns:a16="http://schemas.microsoft.com/office/drawing/2014/main" id="{65B3B105-C18B-DD34-E8D8-EEBE1CA24CAB}"/>
              </a:ext>
            </a:extLst>
          </p:cNvPr>
          <p:cNvGrpSpPr/>
          <p:nvPr/>
        </p:nvGrpSpPr>
        <p:grpSpPr>
          <a:xfrm>
            <a:off x="5117885" y="2211092"/>
            <a:ext cx="5571242" cy="1084083"/>
            <a:chOff x="6249972" y="4947478"/>
            <a:chExt cx="5571242" cy="1084083"/>
          </a:xfrm>
        </p:grpSpPr>
        <p:sp>
          <p:nvSpPr>
            <p:cNvPr id="10" name="Rectangle: Rounded Corners 9">
              <a:extLst>
                <a:ext uri="{FF2B5EF4-FFF2-40B4-BE49-F238E27FC236}">
                  <a16:creationId xmlns:a16="http://schemas.microsoft.com/office/drawing/2014/main" id="{7D79AFD8-A115-73FF-8339-29027E2C569B}"/>
                </a:ext>
              </a:extLst>
            </p:cNvPr>
            <p:cNvSpPr/>
            <p:nvPr/>
          </p:nvSpPr>
          <p:spPr>
            <a:xfrm>
              <a:off x="6249972" y="4947478"/>
              <a:ext cx="5571242" cy="1084083"/>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4">
              <a:extLst>
                <a:ext uri="{FF2B5EF4-FFF2-40B4-BE49-F238E27FC236}">
                  <a16:creationId xmlns:a16="http://schemas.microsoft.com/office/drawing/2014/main" id="{DA0115C8-2FEB-94AA-66A3-4F5F8A1F2812}"/>
                </a:ext>
              </a:extLst>
            </p:cNvPr>
            <p:cNvSpPr txBox="1">
              <a:spLocks/>
            </p:cNvSpPr>
            <p:nvPr/>
          </p:nvSpPr>
          <p:spPr>
            <a:xfrm>
              <a:off x="7426316" y="5208533"/>
              <a:ext cx="4204968" cy="56197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cs typeface="Arial" panose="020B0604020202020204" pitchFamily="34" charset="0"/>
                </a:rPr>
                <a:t>Financing</a:t>
              </a:r>
            </a:p>
            <a:p>
              <a:endParaRPr lang="en-US" dirty="0">
                <a:latin typeface="Arial" panose="020B0604020202020204" pitchFamily="34" charset="0"/>
                <a:cs typeface="Arial" panose="020B0604020202020204" pitchFamily="34" charset="0"/>
              </a:endParaRPr>
            </a:p>
          </p:txBody>
        </p:sp>
        <p:pic>
          <p:nvPicPr>
            <p:cNvPr id="12" name="Graphic 11" descr="Money envelope with solid fill">
              <a:extLst>
                <a:ext uri="{FF2B5EF4-FFF2-40B4-BE49-F238E27FC236}">
                  <a16:creationId xmlns:a16="http://schemas.microsoft.com/office/drawing/2014/main" id="{0053C663-1109-BAB8-E194-0F3E63A08AC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bwMode="black">
            <a:xfrm>
              <a:off x="6298447" y="4947479"/>
              <a:ext cx="1084082" cy="1084082"/>
            </a:xfrm>
            <a:prstGeom prst="rect">
              <a:avLst/>
            </a:prstGeom>
          </p:spPr>
        </p:pic>
      </p:grpSp>
      <p:grpSp>
        <p:nvGrpSpPr>
          <p:cNvPr id="18" name="Group 17">
            <a:extLst>
              <a:ext uri="{FF2B5EF4-FFF2-40B4-BE49-F238E27FC236}">
                <a16:creationId xmlns:a16="http://schemas.microsoft.com/office/drawing/2014/main" id="{03A8FD19-B43E-A649-F058-90FD52C4E0EC}"/>
              </a:ext>
            </a:extLst>
          </p:cNvPr>
          <p:cNvGrpSpPr/>
          <p:nvPr/>
        </p:nvGrpSpPr>
        <p:grpSpPr>
          <a:xfrm>
            <a:off x="5117885" y="4879581"/>
            <a:ext cx="5571242" cy="1105869"/>
            <a:chOff x="6249972" y="2496471"/>
            <a:chExt cx="5571242" cy="1105869"/>
          </a:xfrm>
        </p:grpSpPr>
        <p:sp>
          <p:nvSpPr>
            <p:cNvPr id="19" name="Rectangle: Rounded Corners 18">
              <a:extLst>
                <a:ext uri="{FF2B5EF4-FFF2-40B4-BE49-F238E27FC236}">
                  <a16:creationId xmlns:a16="http://schemas.microsoft.com/office/drawing/2014/main" id="{7B0E3A64-FFD5-6091-8DD3-ACDE700B4178}"/>
                </a:ext>
              </a:extLst>
            </p:cNvPr>
            <p:cNvSpPr/>
            <p:nvPr/>
          </p:nvSpPr>
          <p:spPr>
            <a:xfrm>
              <a:off x="6249972" y="2496471"/>
              <a:ext cx="5571242" cy="1084083"/>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 Placeholder 4">
              <a:extLst>
                <a:ext uri="{FF2B5EF4-FFF2-40B4-BE49-F238E27FC236}">
                  <a16:creationId xmlns:a16="http://schemas.microsoft.com/office/drawing/2014/main" id="{66D0DAEC-E9EA-9378-2E0D-F9DA373F8273}"/>
                </a:ext>
              </a:extLst>
            </p:cNvPr>
            <p:cNvSpPr txBox="1">
              <a:spLocks/>
            </p:cNvSpPr>
            <p:nvPr/>
          </p:nvSpPr>
          <p:spPr>
            <a:xfrm>
              <a:off x="7426316" y="2779312"/>
              <a:ext cx="4204968" cy="56197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cs typeface="Arial" panose="020B0604020202020204" pitchFamily="34" charset="0"/>
                </a:rPr>
                <a:t>Management</a:t>
              </a:r>
              <a:r>
                <a:rPr lang="en-US" dirty="0">
                  <a:latin typeface="Arial" panose="020B0604020202020204" pitchFamily="34" charset="0"/>
                  <a:cs typeface="Arial" panose="020B0604020202020204" pitchFamily="34" charset="0"/>
                </a:rPr>
                <a:t> / Servicing</a:t>
              </a:r>
            </a:p>
            <a:p>
              <a:endParaRPr lang="en-US" dirty="0">
                <a:latin typeface="Arial" panose="020B0604020202020204" pitchFamily="34" charset="0"/>
                <a:cs typeface="Arial" panose="020B0604020202020204" pitchFamily="34" charset="0"/>
              </a:endParaRPr>
            </a:p>
          </p:txBody>
        </p:sp>
        <p:pic>
          <p:nvPicPr>
            <p:cNvPr id="21" name="Graphic 20" descr="Calculator with solid fill">
              <a:extLst>
                <a:ext uri="{FF2B5EF4-FFF2-40B4-BE49-F238E27FC236}">
                  <a16:creationId xmlns:a16="http://schemas.microsoft.com/office/drawing/2014/main" id="{839DB2BE-9AA5-0A2C-1776-85198345DF6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bwMode="black">
            <a:xfrm>
              <a:off x="6298447" y="2518258"/>
              <a:ext cx="1084082" cy="1084082"/>
            </a:xfrm>
            <a:prstGeom prst="rect">
              <a:avLst/>
            </a:prstGeom>
          </p:spPr>
        </p:pic>
      </p:grpSp>
    </p:spTree>
    <p:extLst>
      <p:ext uri="{BB962C8B-B14F-4D97-AF65-F5344CB8AC3E}">
        <p14:creationId xmlns:p14="http://schemas.microsoft.com/office/powerpoint/2010/main" val="6693507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3DCE05CA-22FF-6056-983A-A20D02EB3FFF}"/>
              </a:ext>
            </a:extLst>
          </p:cNvPr>
          <p:cNvSpPr/>
          <p:nvPr/>
        </p:nvSpPr>
        <p:spPr bwMode="gray">
          <a:xfrm>
            <a:off x="8297604" y="2985654"/>
            <a:ext cx="2807208" cy="1124712"/>
          </a:xfrm>
          <a:prstGeom prst="roundRect">
            <a:avLst/>
          </a:prstGeom>
          <a:solidFill>
            <a:srgbClr val="19336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b="1" dirty="0"/>
              <a:t>BORROWER</a:t>
            </a:r>
          </a:p>
        </p:txBody>
      </p:sp>
      <p:pic>
        <p:nvPicPr>
          <p:cNvPr id="22" name="Graphic 21" descr="Universal access with solid fill">
            <a:extLst>
              <a:ext uri="{FF2B5EF4-FFF2-40B4-BE49-F238E27FC236}">
                <a16:creationId xmlns:a16="http://schemas.microsoft.com/office/drawing/2014/main" id="{6322F703-6CF0-125D-1A62-F0A4136C70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bwMode="gray">
          <a:xfrm>
            <a:off x="9206128" y="3114233"/>
            <a:ext cx="1132713" cy="1112579"/>
          </a:xfrm>
          <a:prstGeom prst="rect">
            <a:avLst/>
          </a:prstGeom>
        </p:spPr>
      </p:pic>
      <p:sp>
        <p:nvSpPr>
          <p:cNvPr id="5" name="Text Placeholder 4">
            <a:extLst>
              <a:ext uri="{FF2B5EF4-FFF2-40B4-BE49-F238E27FC236}">
                <a16:creationId xmlns:a16="http://schemas.microsoft.com/office/drawing/2014/main" id="{7584D953-F1C4-852C-DC71-6F9A9E58B151}"/>
              </a:ext>
            </a:extLst>
          </p:cNvPr>
          <p:cNvSpPr>
            <a:spLocks noGrp="1"/>
          </p:cNvSpPr>
          <p:nvPr>
            <p:ph type="body" sz="half" idx="2"/>
          </p:nvPr>
        </p:nvSpPr>
        <p:spPr>
          <a:xfrm>
            <a:off x="4618" y="343471"/>
            <a:ext cx="5726097" cy="703263"/>
          </a:xfrm>
        </p:spPr>
        <p:txBody>
          <a:bodyPr anchor="ctr">
            <a:noAutofit/>
          </a:bodyPr>
          <a:lstStyle/>
          <a:p>
            <a:pPr marL="114300" indent="0">
              <a:buNone/>
            </a:pPr>
            <a:r>
              <a:rPr lang="en-US" sz="3600" b="1" dirty="0">
                <a:solidFill>
                  <a:schemeClr val="bg1"/>
                </a:solidFill>
                <a:latin typeface="Gill Sans MT" panose="020B0502020104020203" pitchFamily="34" charset="0"/>
                <a:cs typeface="+mn-cs"/>
              </a:rPr>
              <a:t>Financing Process</a:t>
            </a:r>
          </a:p>
        </p:txBody>
      </p:sp>
      <p:sp>
        <p:nvSpPr>
          <p:cNvPr id="3" name="Slide Number Placeholder 2">
            <a:extLst>
              <a:ext uri="{FF2B5EF4-FFF2-40B4-BE49-F238E27FC236}">
                <a16:creationId xmlns:a16="http://schemas.microsoft.com/office/drawing/2014/main" id="{50548929-B1D5-B92F-DC5F-A939D959CB9E}"/>
              </a:ext>
            </a:extLst>
          </p:cNvPr>
          <p:cNvSpPr>
            <a:spLocks noGrp="1"/>
          </p:cNvSpPr>
          <p:nvPr>
            <p:ph type="sldNum" sz="quarter" idx="12"/>
          </p:nvPr>
        </p:nvSpPr>
        <p:spPr>
          <a:xfrm>
            <a:off x="7954301" y="6006754"/>
            <a:ext cx="2743200" cy="365125"/>
          </a:xfrm>
        </p:spPr>
        <p:txBody>
          <a:bodyPr/>
          <a:lstStyle/>
          <a:p>
            <a:fld id="{1059A2CD-846E-48BA-B968-8B34CC2250AF}" type="slidenum">
              <a:rPr lang="en-US" smtClean="0"/>
              <a:t>16</a:t>
            </a:fld>
            <a:endParaRPr lang="en-US"/>
          </a:p>
        </p:txBody>
      </p:sp>
      <p:cxnSp>
        <p:nvCxnSpPr>
          <p:cNvPr id="24" name="Connector: Elbow 23">
            <a:extLst>
              <a:ext uri="{FF2B5EF4-FFF2-40B4-BE49-F238E27FC236}">
                <a16:creationId xmlns:a16="http://schemas.microsoft.com/office/drawing/2014/main" id="{83AAB646-F21B-48DF-4570-F00528349363}"/>
              </a:ext>
            </a:extLst>
          </p:cNvPr>
          <p:cNvCxnSpPr>
            <a:cxnSpLocks/>
            <a:stCxn id="21" idx="3"/>
            <a:endCxn id="32" idx="3"/>
          </p:cNvCxnSpPr>
          <p:nvPr/>
        </p:nvCxnSpPr>
        <p:spPr>
          <a:xfrm flipH="1">
            <a:off x="10290191" y="3548010"/>
            <a:ext cx="814621" cy="1431865"/>
          </a:xfrm>
          <a:prstGeom prst="bentConnector3">
            <a:avLst>
              <a:gd name="adj1" fmla="val -28062"/>
            </a:avLst>
          </a:prstGeom>
          <a:ln w="22225">
            <a:prstDash val="dash"/>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0" name="Connector: Elbow 9">
            <a:extLst>
              <a:ext uri="{FF2B5EF4-FFF2-40B4-BE49-F238E27FC236}">
                <a16:creationId xmlns:a16="http://schemas.microsoft.com/office/drawing/2014/main" id="{A924A47D-3442-E167-A2BA-55244B47EAF2}"/>
              </a:ext>
            </a:extLst>
          </p:cNvPr>
          <p:cNvCxnSpPr>
            <a:cxnSpLocks/>
            <a:stCxn id="26" idx="3"/>
            <a:endCxn id="21" idx="0"/>
          </p:cNvCxnSpPr>
          <p:nvPr/>
        </p:nvCxnSpPr>
        <p:spPr>
          <a:xfrm>
            <a:off x="6981713" y="1802960"/>
            <a:ext cx="2719495" cy="1182694"/>
          </a:xfrm>
          <a:prstGeom prst="bentConnector2">
            <a:avLst/>
          </a:prstGeom>
          <a:ln w="76200">
            <a:solidFill>
              <a:srgbClr val="00A060"/>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73" name="Group 72">
            <a:extLst>
              <a:ext uri="{FF2B5EF4-FFF2-40B4-BE49-F238E27FC236}">
                <a16:creationId xmlns:a16="http://schemas.microsoft.com/office/drawing/2014/main" id="{47A6EBCB-F31B-F55A-5606-3399CDDFCFA9}"/>
              </a:ext>
            </a:extLst>
          </p:cNvPr>
          <p:cNvGrpSpPr/>
          <p:nvPr/>
        </p:nvGrpSpPr>
        <p:grpSpPr>
          <a:xfrm>
            <a:off x="1120432" y="4335151"/>
            <a:ext cx="2401302" cy="1267754"/>
            <a:chOff x="1121079" y="5271158"/>
            <a:chExt cx="2401302" cy="1267754"/>
          </a:xfrm>
        </p:grpSpPr>
        <p:sp>
          <p:nvSpPr>
            <p:cNvPr id="11" name="Rectangle: Rounded Corners 10">
              <a:extLst>
                <a:ext uri="{FF2B5EF4-FFF2-40B4-BE49-F238E27FC236}">
                  <a16:creationId xmlns:a16="http://schemas.microsoft.com/office/drawing/2014/main" id="{07E17D32-3FAD-8EDB-92B0-484FD358E5AE}"/>
                </a:ext>
              </a:extLst>
            </p:cNvPr>
            <p:cNvSpPr/>
            <p:nvPr/>
          </p:nvSpPr>
          <p:spPr bwMode="gray">
            <a:xfrm>
              <a:off x="1171550" y="5346052"/>
              <a:ext cx="2350831" cy="1139659"/>
            </a:xfrm>
            <a:prstGeom prst="roundRect">
              <a:avLst/>
            </a:prstGeom>
            <a:solidFill>
              <a:schemeClr val="tx1">
                <a:lumMod val="50000"/>
                <a:lumOff val="5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3" algn="ctr"/>
              <a:r>
                <a:rPr lang="en-US" sz="1600" b="1" dirty="0">
                  <a:latin typeface="Calibri" panose="020F0502020204030204" pitchFamily="34" charset="0"/>
                  <a:cs typeface="Calibri" panose="020F0502020204030204" pitchFamily="34" charset="0"/>
                </a:rPr>
                <a:t>LENDER</a:t>
              </a:r>
              <a:endParaRPr lang="en-US" sz="700" b="1" dirty="0">
                <a:latin typeface="Calibri" panose="020F0502020204030204" pitchFamily="34" charset="0"/>
                <a:cs typeface="Calibri" panose="020F0502020204030204" pitchFamily="34" charset="0"/>
              </a:endParaRPr>
            </a:p>
          </p:txBody>
        </p:sp>
        <p:pic>
          <p:nvPicPr>
            <p:cNvPr id="12" name="Graphic 11" descr="Wallet with solid fill">
              <a:extLst>
                <a:ext uri="{FF2B5EF4-FFF2-40B4-BE49-F238E27FC236}">
                  <a16:creationId xmlns:a16="http://schemas.microsoft.com/office/drawing/2014/main" id="{F61ACECC-CBB1-02FD-4CDD-24837AF66C2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bwMode="gray">
            <a:xfrm>
              <a:off x="1121079" y="5271158"/>
              <a:ext cx="1596636" cy="1267754"/>
            </a:xfrm>
            <a:prstGeom prst="rect">
              <a:avLst/>
            </a:prstGeom>
          </p:spPr>
        </p:pic>
      </p:grpSp>
      <p:sp>
        <p:nvSpPr>
          <p:cNvPr id="13" name="Oval 12">
            <a:extLst>
              <a:ext uri="{FF2B5EF4-FFF2-40B4-BE49-F238E27FC236}">
                <a16:creationId xmlns:a16="http://schemas.microsoft.com/office/drawing/2014/main" id="{478DAA9F-9E20-110F-E1D1-24F6F8736C17}"/>
              </a:ext>
            </a:extLst>
          </p:cNvPr>
          <p:cNvSpPr/>
          <p:nvPr/>
        </p:nvSpPr>
        <p:spPr>
          <a:xfrm>
            <a:off x="9305833" y="1479118"/>
            <a:ext cx="717489" cy="704736"/>
          </a:xfrm>
          <a:prstGeom prst="ellipse">
            <a:avLst/>
          </a:prstGeom>
          <a:solidFill>
            <a:srgbClr val="0079C0"/>
          </a:solidFill>
          <a:ln w="57150">
            <a:solidFill>
              <a:srgbClr val="00A0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1</a:t>
            </a:r>
            <a:endParaRPr lang="en-US" b="1" dirty="0"/>
          </a:p>
        </p:txBody>
      </p:sp>
      <p:cxnSp>
        <p:nvCxnSpPr>
          <p:cNvPr id="14" name="Connector: Elbow 13">
            <a:extLst>
              <a:ext uri="{FF2B5EF4-FFF2-40B4-BE49-F238E27FC236}">
                <a16:creationId xmlns:a16="http://schemas.microsoft.com/office/drawing/2014/main" id="{AF61FA5A-2A93-D0A4-FCB1-0FCABD685F0F}"/>
              </a:ext>
            </a:extLst>
          </p:cNvPr>
          <p:cNvCxnSpPr>
            <a:cxnSpLocks/>
            <a:stCxn id="26" idx="1"/>
            <a:endCxn id="28" idx="0"/>
          </p:cNvCxnSpPr>
          <p:nvPr/>
        </p:nvCxnSpPr>
        <p:spPr>
          <a:xfrm rot="10800000" flipV="1">
            <a:off x="1895591" y="1802959"/>
            <a:ext cx="2762002" cy="1239491"/>
          </a:xfrm>
          <a:prstGeom prst="bentConnector2">
            <a:avLst/>
          </a:prstGeom>
          <a:ln w="76200">
            <a:solidFill>
              <a:srgbClr val="00A060"/>
            </a:solidFill>
            <a:tailEnd type="triangle"/>
          </a:ln>
        </p:spPr>
        <p:style>
          <a:lnRef idx="2">
            <a:schemeClr val="accent1"/>
          </a:lnRef>
          <a:fillRef idx="0">
            <a:schemeClr val="accent1"/>
          </a:fillRef>
          <a:effectRef idx="1">
            <a:schemeClr val="accent1"/>
          </a:effectRef>
          <a:fontRef idx="minor">
            <a:schemeClr val="tx1"/>
          </a:fontRef>
        </p:style>
      </p:cxnSp>
      <p:sp>
        <p:nvSpPr>
          <p:cNvPr id="15" name="Oval 14">
            <a:extLst>
              <a:ext uri="{FF2B5EF4-FFF2-40B4-BE49-F238E27FC236}">
                <a16:creationId xmlns:a16="http://schemas.microsoft.com/office/drawing/2014/main" id="{C31D97FF-0BF7-F87C-6DBC-10942BD03F8E}"/>
              </a:ext>
            </a:extLst>
          </p:cNvPr>
          <p:cNvSpPr/>
          <p:nvPr/>
        </p:nvSpPr>
        <p:spPr>
          <a:xfrm>
            <a:off x="1603594" y="1479118"/>
            <a:ext cx="717489" cy="704736"/>
          </a:xfrm>
          <a:prstGeom prst="ellipse">
            <a:avLst/>
          </a:prstGeom>
          <a:solidFill>
            <a:srgbClr val="0079C0"/>
          </a:solidFill>
          <a:ln w="57150">
            <a:solidFill>
              <a:srgbClr val="00A0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2</a:t>
            </a:r>
            <a:endParaRPr lang="en-US" b="1" dirty="0"/>
          </a:p>
        </p:txBody>
      </p:sp>
      <p:cxnSp>
        <p:nvCxnSpPr>
          <p:cNvPr id="16" name="Connector: Elbow 15">
            <a:extLst>
              <a:ext uri="{FF2B5EF4-FFF2-40B4-BE49-F238E27FC236}">
                <a16:creationId xmlns:a16="http://schemas.microsoft.com/office/drawing/2014/main" id="{EC9FA036-862B-3E56-0B4C-330FBC70B270}"/>
              </a:ext>
            </a:extLst>
          </p:cNvPr>
          <p:cNvCxnSpPr>
            <a:cxnSpLocks/>
            <a:stCxn id="28" idx="1"/>
            <a:endCxn id="12" idx="1"/>
          </p:cNvCxnSpPr>
          <p:nvPr/>
        </p:nvCxnSpPr>
        <p:spPr>
          <a:xfrm rot="10800000" flipH="1" flipV="1">
            <a:off x="490472" y="3604326"/>
            <a:ext cx="629959" cy="1364702"/>
          </a:xfrm>
          <a:prstGeom prst="bentConnector3">
            <a:avLst>
              <a:gd name="adj1" fmla="val -36288"/>
            </a:avLst>
          </a:prstGeom>
          <a:ln w="22225">
            <a:prstDash val="dash"/>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8BFA2BD3-58BC-7F73-B240-0F4C49185648}"/>
              </a:ext>
            </a:extLst>
          </p:cNvPr>
          <p:cNvCxnSpPr>
            <a:cxnSpLocks/>
            <a:stCxn id="28" idx="3"/>
            <a:endCxn id="21" idx="1"/>
          </p:cNvCxnSpPr>
          <p:nvPr/>
        </p:nvCxnSpPr>
        <p:spPr>
          <a:xfrm flipV="1">
            <a:off x="3300709" y="3548010"/>
            <a:ext cx="4996895" cy="56316"/>
          </a:xfrm>
          <a:prstGeom prst="straightConnector1">
            <a:avLst/>
          </a:prstGeom>
          <a:ln w="190500" cmpd="dbl">
            <a:solidFill>
              <a:srgbClr val="00A060"/>
            </a:solidFill>
            <a:bevel/>
            <a:headEnd type="none" w="lg" len="sm"/>
            <a:tailEnd type="none"/>
          </a:ln>
        </p:spPr>
        <p:style>
          <a:lnRef idx="2">
            <a:schemeClr val="accent1"/>
          </a:lnRef>
          <a:fillRef idx="0">
            <a:schemeClr val="accent1"/>
          </a:fillRef>
          <a:effectRef idx="1">
            <a:schemeClr val="accent1"/>
          </a:effectRef>
          <a:fontRef idx="minor">
            <a:schemeClr val="tx1"/>
          </a:fontRef>
        </p:style>
      </p:cxnSp>
      <p:grpSp>
        <p:nvGrpSpPr>
          <p:cNvPr id="19" name="Group 18">
            <a:extLst>
              <a:ext uri="{FF2B5EF4-FFF2-40B4-BE49-F238E27FC236}">
                <a16:creationId xmlns:a16="http://schemas.microsoft.com/office/drawing/2014/main" id="{A48CEC21-6C33-D672-3F4F-0D49E65C78DA}"/>
              </a:ext>
            </a:extLst>
          </p:cNvPr>
          <p:cNvGrpSpPr/>
          <p:nvPr/>
        </p:nvGrpSpPr>
        <p:grpSpPr bwMode="gray">
          <a:xfrm>
            <a:off x="7922803" y="4410045"/>
            <a:ext cx="2367388" cy="1148972"/>
            <a:chOff x="4335837" y="5128142"/>
            <a:chExt cx="1911084" cy="944310"/>
          </a:xfrm>
          <a:solidFill>
            <a:schemeClr val="tx1">
              <a:lumMod val="50000"/>
              <a:lumOff val="50000"/>
            </a:schemeClr>
          </a:solidFill>
          <a:effectLst>
            <a:outerShdw blurRad="50800" dist="38100" dir="5400000" algn="t" rotWithShape="0">
              <a:prstClr val="black">
                <a:alpha val="40000"/>
              </a:prstClr>
            </a:outerShdw>
          </a:effectLst>
        </p:grpSpPr>
        <p:sp>
          <p:nvSpPr>
            <p:cNvPr id="32" name="Rectangle: Rounded Corners 31">
              <a:extLst>
                <a:ext uri="{FF2B5EF4-FFF2-40B4-BE49-F238E27FC236}">
                  <a16:creationId xmlns:a16="http://schemas.microsoft.com/office/drawing/2014/main" id="{CFE8F648-DCF1-EDEA-31BC-51DC107FB26C}"/>
                </a:ext>
              </a:extLst>
            </p:cNvPr>
            <p:cNvSpPr/>
            <p:nvPr/>
          </p:nvSpPr>
          <p:spPr bwMode="gray">
            <a:xfrm>
              <a:off x="4335837" y="5128142"/>
              <a:ext cx="1911084" cy="936656"/>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lvl="1" algn="r"/>
              <a:r>
                <a:rPr lang="en-US" sz="1600" dirty="0">
                  <a:latin typeface="Calibri" panose="020F0502020204030204" pitchFamily="34" charset="0"/>
                  <a:cs typeface="Calibri" panose="020F0502020204030204" pitchFamily="34" charset="0"/>
                </a:rPr>
                <a:t>3</a:t>
              </a:r>
              <a:r>
                <a:rPr lang="en-US" sz="1600" baseline="30000" dirty="0">
                  <a:latin typeface="Calibri" panose="020F0502020204030204" pitchFamily="34" charset="0"/>
                  <a:cs typeface="Calibri" panose="020F0502020204030204" pitchFamily="34" charset="0"/>
                </a:rPr>
                <a:t>RD</a:t>
              </a:r>
              <a:r>
                <a:rPr lang="en-US" sz="1600" dirty="0">
                  <a:latin typeface="Calibri" panose="020F0502020204030204" pitchFamily="34" charset="0"/>
                  <a:cs typeface="Calibri" panose="020F0502020204030204" pitchFamily="34" charset="0"/>
                </a:rPr>
                <a:t> PARTY</a:t>
              </a:r>
            </a:p>
          </p:txBody>
        </p:sp>
        <p:pic>
          <p:nvPicPr>
            <p:cNvPr id="33" name="Graphic 32" descr="Store with solid fill">
              <a:extLst>
                <a:ext uri="{FF2B5EF4-FFF2-40B4-BE49-F238E27FC236}">
                  <a16:creationId xmlns:a16="http://schemas.microsoft.com/office/drawing/2014/main" id="{CBA1405E-1736-B4BD-4B91-6223D750023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bwMode="gray">
            <a:xfrm>
              <a:off x="4335838" y="5158052"/>
              <a:ext cx="914400" cy="914400"/>
            </a:xfrm>
            <a:prstGeom prst="rect">
              <a:avLst/>
            </a:prstGeom>
          </p:spPr>
        </p:pic>
      </p:grpSp>
      <p:grpSp>
        <p:nvGrpSpPr>
          <p:cNvPr id="20" name="Group 19">
            <a:extLst>
              <a:ext uri="{FF2B5EF4-FFF2-40B4-BE49-F238E27FC236}">
                <a16:creationId xmlns:a16="http://schemas.microsoft.com/office/drawing/2014/main" id="{4D268486-35A3-4CAE-EC30-7B35A647E495}"/>
              </a:ext>
            </a:extLst>
          </p:cNvPr>
          <p:cNvGrpSpPr/>
          <p:nvPr/>
        </p:nvGrpSpPr>
        <p:grpSpPr bwMode="gray">
          <a:xfrm>
            <a:off x="490473" y="3042451"/>
            <a:ext cx="2810236" cy="1123750"/>
            <a:chOff x="-1339118" y="3184688"/>
            <a:chExt cx="2268607" cy="923581"/>
          </a:xfrm>
          <a:solidFill>
            <a:srgbClr val="00A060"/>
          </a:solidFill>
          <a:effectLst>
            <a:outerShdw blurRad="50800" dist="38100" dir="5400000" algn="t" rotWithShape="0">
              <a:prstClr val="black">
                <a:alpha val="40000"/>
              </a:prstClr>
            </a:outerShdw>
          </a:effectLst>
        </p:grpSpPr>
        <p:sp>
          <p:nvSpPr>
            <p:cNvPr id="28" name="Rectangle: Rounded Corners 27">
              <a:extLst>
                <a:ext uri="{FF2B5EF4-FFF2-40B4-BE49-F238E27FC236}">
                  <a16:creationId xmlns:a16="http://schemas.microsoft.com/office/drawing/2014/main" id="{3E8F93A4-EB52-41A6-1F22-B4FE60BBE3A0}"/>
                </a:ext>
              </a:extLst>
            </p:cNvPr>
            <p:cNvSpPr/>
            <p:nvPr/>
          </p:nvSpPr>
          <p:spPr bwMode="gray">
            <a:xfrm>
              <a:off x="-1339118" y="3184688"/>
              <a:ext cx="2268607" cy="92358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r"/>
              <a:r>
                <a:rPr lang="en-US" b="1" dirty="0"/>
                <a:t>FISCAL AGENT</a:t>
              </a:r>
            </a:p>
          </p:txBody>
        </p:sp>
        <p:grpSp>
          <p:nvGrpSpPr>
            <p:cNvPr id="29" name="Group 28">
              <a:extLst>
                <a:ext uri="{FF2B5EF4-FFF2-40B4-BE49-F238E27FC236}">
                  <a16:creationId xmlns:a16="http://schemas.microsoft.com/office/drawing/2014/main" id="{00024A1B-68EB-48C6-1A15-1706FA17154E}"/>
                </a:ext>
              </a:extLst>
            </p:cNvPr>
            <p:cNvGrpSpPr/>
            <p:nvPr/>
          </p:nvGrpSpPr>
          <p:grpSpPr bwMode="gray">
            <a:xfrm>
              <a:off x="-1191534" y="3193869"/>
              <a:ext cx="914400" cy="914400"/>
              <a:chOff x="-982039" y="3080845"/>
              <a:chExt cx="816666" cy="816666"/>
            </a:xfrm>
            <a:grpFill/>
          </p:grpSpPr>
          <p:pic>
            <p:nvPicPr>
              <p:cNvPr id="30" name="Graphic 29" descr="Court with solid fill">
                <a:extLst>
                  <a:ext uri="{FF2B5EF4-FFF2-40B4-BE49-F238E27FC236}">
                    <a16:creationId xmlns:a16="http://schemas.microsoft.com/office/drawing/2014/main" id="{9525AFCC-9CDE-579A-D1B7-FCE8B3B0C61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bwMode="gray">
              <a:xfrm>
                <a:off x="-982039" y="3080845"/>
                <a:ext cx="816666" cy="816666"/>
              </a:xfrm>
              <a:prstGeom prst="rect">
                <a:avLst/>
              </a:prstGeom>
            </p:spPr>
          </p:pic>
          <p:pic>
            <p:nvPicPr>
              <p:cNvPr id="31" name="Graphic 30" descr="Dollar with solid fill">
                <a:extLst>
                  <a:ext uri="{FF2B5EF4-FFF2-40B4-BE49-F238E27FC236}">
                    <a16:creationId xmlns:a16="http://schemas.microsoft.com/office/drawing/2014/main" id="{ED3281F7-6CEF-01E9-2D8D-D85AF481D07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bwMode="gray">
              <a:xfrm>
                <a:off x="-662905" y="3224526"/>
                <a:ext cx="178396" cy="178396"/>
              </a:xfrm>
              <a:prstGeom prst="rect">
                <a:avLst/>
              </a:prstGeom>
            </p:spPr>
          </p:pic>
        </p:grpSp>
      </p:grpSp>
      <p:grpSp>
        <p:nvGrpSpPr>
          <p:cNvPr id="23" name="Group 22">
            <a:extLst>
              <a:ext uri="{FF2B5EF4-FFF2-40B4-BE49-F238E27FC236}">
                <a16:creationId xmlns:a16="http://schemas.microsoft.com/office/drawing/2014/main" id="{F65105DE-5122-C9F1-A762-09518D00261C}"/>
              </a:ext>
            </a:extLst>
          </p:cNvPr>
          <p:cNvGrpSpPr/>
          <p:nvPr/>
        </p:nvGrpSpPr>
        <p:grpSpPr>
          <a:xfrm>
            <a:off x="4657593" y="1248960"/>
            <a:ext cx="2324120" cy="1107999"/>
            <a:chOff x="1717286" y="1575295"/>
            <a:chExt cx="1876182" cy="910636"/>
          </a:xfrm>
          <a:solidFill>
            <a:srgbClr val="0079C0"/>
          </a:solidFill>
          <a:effectLst>
            <a:outerShdw blurRad="50800" dist="38100" dir="5400000" algn="t" rotWithShape="0">
              <a:prstClr val="black">
                <a:alpha val="40000"/>
              </a:prstClr>
            </a:outerShdw>
          </a:effectLst>
        </p:grpSpPr>
        <p:sp>
          <p:nvSpPr>
            <p:cNvPr id="26" name="Rectangle: Rounded Corners 25">
              <a:extLst>
                <a:ext uri="{FF2B5EF4-FFF2-40B4-BE49-F238E27FC236}">
                  <a16:creationId xmlns:a16="http://schemas.microsoft.com/office/drawing/2014/main" id="{E5544056-0D93-F99A-87AB-D4AD5D76B529}"/>
                </a:ext>
              </a:extLst>
            </p:cNvPr>
            <p:cNvSpPr/>
            <p:nvPr/>
          </p:nvSpPr>
          <p:spPr>
            <a:xfrm>
              <a:off x="1717286" y="1575295"/>
              <a:ext cx="1876182" cy="910636"/>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b="1" dirty="0"/>
                <a:t>HUD / FMD</a:t>
              </a:r>
            </a:p>
          </p:txBody>
        </p:sp>
        <p:pic>
          <p:nvPicPr>
            <p:cNvPr id="27" name="Picture 26">
              <a:extLst>
                <a:ext uri="{FF2B5EF4-FFF2-40B4-BE49-F238E27FC236}">
                  <a16:creationId xmlns:a16="http://schemas.microsoft.com/office/drawing/2014/main" id="{9287E6B1-0ABD-4157-168A-728E3C09AB6D}"/>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256123" y="1856365"/>
              <a:ext cx="798508" cy="541692"/>
            </a:xfrm>
            <a:prstGeom prst="rect">
              <a:avLst/>
            </a:prstGeom>
            <a:grpFill/>
          </p:spPr>
        </p:pic>
      </p:grpSp>
      <p:pic>
        <p:nvPicPr>
          <p:cNvPr id="25" name="Graphic 24" descr="Badge 4 with solid fill">
            <a:extLst>
              <a:ext uri="{FF2B5EF4-FFF2-40B4-BE49-F238E27FC236}">
                <a16:creationId xmlns:a16="http://schemas.microsoft.com/office/drawing/2014/main" id="{74BCDD81-C374-F271-1BE2-1F62196441D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844370" y="4390180"/>
            <a:ext cx="815854" cy="801353"/>
          </a:xfrm>
          <a:prstGeom prst="rect">
            <a:avLst/>
          </a:prstGeom>
        </p:spPr>
      </p:pic>
      <p:sp>
        <p:nvSpPr>
          <p:cNvPr id="58" name="Arrow: Right 57">
            <a:extLst>
              <a:ext uri="{FF2B5EF4-FFF2-40B4-BE49-F238E27FC236}">
                <a16:creationId xmlns:a16="http://schemas.microsoft.com/office/drawing/2014/main" id="{7CD4CBE4-17C9-6C31-30DE-878E3F42BBEC}"/>
              </a:ext>
            </a:extLst>
          </p:cNvPr>
          <p:cNvSpPr/>
          <p:nvPr/>
        </p:nvSpPr>
        <p:spPr>
          <a:xfrm>
            <a:off x="3506034" y="3373788"/>
            <a:ext cx="897375" cy="461077"/>
          </a:xfrm>
          <a:prstGeom prst="rightArrow">
            <a:avLst/>
          </a:prstGeom>
          <a:solidFill>
            <a:srgbClr val="00A06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62" name="Arrow: Left 61">
            <a:extLst>
              <a:ext uri="{FF2B5EF4-FFF2-40B4-BE49-F238E27FC236}">
                <a16:creationId xmlns:a16="http://schemas.microsoft.com/office/drawing/2014/main" id="{7B153354-22BD-CA77-3B64-DF1121EA992A}"/>
              </a:ext>
            </a:extLst>
          </p:cNvPr>
          <p:cNvSpPr/>
          <p:nvPr/>
        </p:nvSpPr>
        <p:spPr>
          <a:xfrm>
            <a:off x="7248535" y="3342971"/>
            <a:ext cx="856364" cy="427461"/>
          </a:xfrm>
          <a:prstGeom prst="leftArrow">
            <a:avLst/>
          </a:prstGeom>
          <a:solidFill>
            <a:srgbClr val="00A06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grpSp>
        <p:nvGrpSpPr>
          <p:cNvPr id="72" name="Group 71">
            <a:extLst>
              <a:ext uri="{FF2B5EF4-FFF2-40B4-BE49-F238E27FC236}">
                <a16:creationId xmlns:a16="http://schemas.microsoft.com/office/drawing/2014/main" id="{A48D8B20-E904-6831-E205-26A7A571FFA8}"/>
              </a:ext>
            </a:extLst>
          </p:cNvPr>
          <p:cNvGrpSpPr/>
          <p:nvPr/>
        </p:nvGrpSpPr>
        <p:grpSpPr>
          <a:xfrm>
            <a:off x="5253298" y="2895937"/>
            <a:ext cx="1132711" cy="1416778"/>
            <a:chOff x="4878559" y="3637307"/>
            <a:chExt cx="1132711" cy="1416778"/>
          </a:xfrm>
        </p:grpSpPr>
        <p:sp>
          <p:nvSpPr>
            <p:cNvPr id="34" name="Oval 33">
              <a:extLst>
                <a:ext uri="{FF2B5EF4-FFF2-40B4-BE49-F238E27FC236}">
                  <a16:creationId xmlns:a16="http://schemas.microsoft.com/office/drawing/2014/main" id="{57390056-FC7C-2A03-4089-0920F8E51792}"/>
                </a:ext>
              </a:extLst>
            </p:cNvPr>
            <p:cNvSpPr/>
            <p:nvPr/>
          </p:nvSpPr>
          <p:spPr>
            <a:xfrm>
              <a:off x="4878559" y="3868458"/>
              <a:ext cx="1132711" cy="971792"/>
            </a:xfrm>
            <a:prstGeom prst="ellipse">
              <a:avLst/>
            </a:prstGeom>
            <a:solidFill>
              <a:srgbClr val="0079C0"/>
            </a:solidFill>
            <a:ln w="38100">
              <a:solidFill>
                <a:srgbClr val="00A0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3</a:t>
              </a:r>
            </a:p>
          </p:txBody>
        </p:sp>
        <p:grpSp>
          <p:nvGrpSpPr>
            <p:cNvPr id="71" name="Group 70">
              <a:extLst>
                <a:ext uri="{FF2B5EF4-FFF2-40B4-BE49-F238E27FC236}">
                  <a16:creationId xmlns:a16="http://schemas.microsoft.com/office/drawing/2014/main" id="{E63D60CD-784F-3413-5310-7ADA2AE7F639}"/>
                </a:ext>
              </a:extLst>
            </p:cNvPr>
            <p:cNvGrpSpPr/>
            <p:nvPr/>
          </p:nvGrpSpPr>
          <p:grpSpPr>
            <a:xfrm>
              <a:off x="5298325" y="4591782"/>
              <a:ext cx="293179" cy="462303"/>
              <a:chOff x="5252682" y="4591782"/>
              <a:chExt cx="293179" cy="462303"/>
            </a:xfrm>
          </p:grpSpPr>
          <p:sp>
            <p:nvSpPr>
              <p:cNvPr id="64" name="Isosceles Triangle 63">
                <a:extLst>
                  <a:ext uri="{FF2B5EF4-FFF2-40B4-BE49-F238E27FC236}">
                    <a16:creationId xmlns:a16="http://schemas.microsoft.com/office/drawing/2014/main" id="{B76F2B8B-07EA-6EB3-FA60-5BF22228DCE7}"/>
                  </a:ext>
                </a:extLst>
              </p:cNvPr>
              <p:cNvSpPr/>
              <p:nvPr/>
            </p:nvSpPr>
            <p:spPr>
              <a:xfrm rot="5400000" flipV="1">
                <a:off x="5142884" y="4701580"/>
                <a:ext cx="462303" cy="242707"/>
              </a:xfrm>
              <a:prstGeom prst="triangle">
                <a:avLst/>
              </a:prstGeom>
              <a:solidFill>
                <a:srgbClr val="00A060"/>
              </a:solidFill>
              <a:ln>
                <a:solidFill>
                  <a:srgbClr val="00A060"/>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algn="ctr"/>
                <a:endParaRPr lang="en-US" dirty="0"/>
              </a:p>
            </p:txBody>
          </p:sp>
          <p:pic>
            <p:nvPicPr>
              <p:cNvPr id="53" name="Graphic 52" descr="Dollar with solid fill">
                <a:extLst>
                  <a:ext uri="{FF2B5EF4-FFF2-40B4-BE49-F238E27FC236}">
                    <a16:creationId xmlns:a16="http://schemas.microsoft.com/office/drawing/2014/main" id="{B58644B5-0AA5-3B1D-9E64-A418DD5456E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303154" y="4712492"/>
                <a:ext cx="242707" cy="242707"/>
              </a:xfrm>
              <a:prstGeom prst="rect">
                <a:avLst/>
              </a:prstGeom>
            </p:spPr>
          </p:pic>
        </p:grpSp>
        <p:grpSp>
          <p:nvGrpSpPr>
            <p:cNvPr id="70" name="Group 69">
              <a:extLst>
                <a:ext uri="{FF2B5EF4-FFF2-40B4-BE49-F238E27FC236}">
                  <a16:creationId xmlns:a16="http://schemas.microsoft.com/office/drawing/2014/main" id="{1BE33761-B079-68AE-C4E5-1FF60BF1EE3D}"/>
                </a:ext>
              </a:extLst>
            </p:cNvPr>
            <p:cNvGrpSpPr/>
            <p:nvPr/>
          </p:nvGrpSpPr>
          <p:grpSpPr>
            <a:xfrm>
              <a:off x="5307803" y="3637307"/>
              <a:ext cx="274223" cy="462303"/>
              <a:chOff x="5291931" y="3637307"/>
              <a:chExt cx="274223" cy="462303"/>
            </a:xfrm>
          </p:grpSpPr>
          <p:sp>
            <p:nvSpPr>
              <p:cNvPr id="63" name="Isosceles Triangle 62">
                <a:extLst>
                  <a:ext uri="{FF2B5EF4-FFF2-40B4-BE49-F238E27FC236}">
                    <a16:creationId xmlns:a16="http://schemas.microsoft.com/office/drawing/2014/main" id="{E8A88CBA-6406-012B-765C-FE83E7F5765A}"/>
                  </a:ext>
                </a:extLst>
              </p:cNvPr>
              <p:cNvSpPr/>
              <p:nvPr/>
            </p:nvSpPr>
            <p:spPr>
              <a:xfrm rot="16200000" flipV="1">
                <a:off x="5213649" y="3747105"/>
                <a:ext cx="462303" cy="242707"/>
              </a:xfrm>
              <a:prstGeom prst="triangle">
                <a:avLst/>
              </a:prstGeom>
              <a:solidFill>
                <a:srgbClr val="00A060"/>
              </a:solidFill>
              <a:ln>
                <a:solidFill>
                  <a:srgbClr val="00A060"/>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algn="ctr"/>
                <a:endParaRPr lang="en-US" dirty="0"/>
              </a:p>
            </p:txBody>
          </p:sp>
          <p:pic>
            <p:nvPicPr>
              <p:cNvPr id="65" name="Graphic 64" descr="Dollar with solid fill">
                <a:extLst>
                  <a:ext uri="{FF2B5EF4-FFF2-40B4-BE49-F238E27FC236}">
                    <a16:creationId xmlns:a16="http://schemas.microsoft.com/office/drawing/2014/main" id="{66733929-7FDE-ED5D-6A22-8FB34694BBB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291931" y="3739051"/>
                <a:ext cx="242707" cy="242707"/>
              </a:xfrm>
              <a:prstGeom prst="rect">
                <a:avLst/>
              </a:prstGeom>
            </p:spPr>
          </p:pic>
        </p:grpSp>
      </p:grpSp>
    </p:spTree>
    <p:extLst>
      <p:ext uri="{BB962C8B-B14F-4D97-AF65-F5344CB8AC3E}">
        <p14:creationId xmlns:p14="http://schemas.microsoft.com/office/powerpoint/2010/main" val="38647741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Rectangle 11"/>
          <p:cNvSpPr/>
          <p:nvPr/>
        </p:nvSpPr>
        <p:spPr>
          <a:xfrm>
            <a:off x="702033" y="1829788"/>
            <a:ext cx="10787931" cy="2467863"/>
          </a:xfrm>
          <a:prstGeom prst="rect">
            <a:avLst/>
          </a:prstGeom>
          <a:solidFill>
            <a:sysClr val="windowText" lastClr="000000">
              <a:alpha val="70000"/>
            </a:sysClr>
          </a:solidFill>
          <a:ln w="12700" cap="flat" cmpd="sng" algn="ctr">
            <a:noFill/>
            <a:prstDash val="solid"/>
            <a:miter lim="800000"/>
          </a:ln>
          <a:effectLst/>
        </p:spPr>
        <p:txBody>
          <a:bodyPr rtlCol="0" anchor="ctr"/>
          <a:lstStyle/>
          <a:p>
            <a:pPr algn="ctr" defTabSz="914377">
              <a:defRPr/>
            </a:pPr>
            <a:endParaRPr lang="en-US" kern="0">
              <a:solidFill>
                <a:prstClr val="white"/>
              </a:solidFill>
              <a:latin typeface="Calibri" panose="020F0502020204030204"/>
            </a:endParaRPr>
          </a:p>
        </p:txBody>
      </p:sp>
      <p:sp>
        <p:nvSpPr>
          <p:cNvPr id="16" name="TextBox 15"/>
          <p:cNvSpPr txBox="1"/>
          <p:nvPr/>
        </p:nvSpPr>
        <p:spPr>
          <a:xfrm>
            <a:off x="940366" y="2278890"/>
            <a:ext cx="10311266" cy="1569660"/>
          </a:xfrm>
          <a:prstGeom prst="rect">
            <a:avLst/>
          </a:prstGeom>
          <a:solidFill>
            <a:srgbClr val="0070C0"/>
          </a:solidFill>
        </p:spPr>
        <p:txBody>
          <a:bodyPr wrap="square" rtlCol="0">
            <a:spAutoFit/>
          </a:bodyPr>
          <a:lstStyle/>
          <a:p>
            <a:pPr algn="ctr" defTabSz="914377">
              <a:defRPr/>
            </a:pPr>
            <a:r>
              <a:rPr lang="en-US" sz="4800" b="1" dirty="0">
                <a:solidFill>
                  <a:prstClr val="white"/>
                </a:solidFill>
                <a:latin typeface="Calibri" panose="020F0502020204030204" pitchFamily="34" charset="0"/>
                <a:cs typeface="Calibri" panose="020F0502020204030204" pitchFamily="34" charset="0"/>
              </a:rPr>
              <a:t>Section 108 Loan Guarantee</a:t>
            </a:r>
          </a:p>
          <a:p>
            <a:pPr algn="ctr" defTabSz="914377">
              <a:defRPr/>
            </a:pPr>
            <a:r>
              <a:rPr lang="en-US" sz="4800" b="1" dirty="0">
                <a:solidFill>
                  <a:prstClr val="white"/>
                </a:solidFill>
                <a:latin typeface="Calibri" panose="020F0502020204030204" pitchFamily="34" charset="0"/>
                <a:cs typeface="Calibri" panose="020F0502020204030204" pitchFamily="34" charset="0"/>
              </a:rPr>
              <a:t>Creation of a Loan Fund</a:t>
            </a:r>
            <a:endParaRPr lang="en-US" sz="4800" b="1" dirty="0">
              <a:solidFill>
                <a:prstClr val="white"/>
              </a:solidFill>
              <a:latin typeface="Calibri Light" panose="020F0302020204030204"/>
              <a:cs typeface="Leelawadee" panose="020B0502040204020203" pitchFamily="34" charset="-34"/>
            </a:endParaRPr>
          </a:p>
        </p:txBody>
      </p:sp>
      <p:cxnSp>
        <p:nvCxnSpPr>
          <p:cNvPr id="17" name="Straight Connector 16"/>
          <p:cNvCxnSpPr/>
          <p:nvPr/>
        </p:nvCxnSpPr>
        <p:spPr>
          <a:xfrm flipV="1">
            <a:off x="881424" y="1903846"/>
            <a:ext cx="10340555" cy="2"/>
          </a:xfrm>
          <a:prstGeom prst="line">
            <a:avLst/>
          </a:prstGeom>
          <a:noFill/>
          <a:ln w="28575" cap="flat" cmpd="sng" algn="ctr">
            <a:solidFill>
              <a:sysClr val="window" lastClr="FFFFFF"/>
            </a:solidFill>
            <a:prstDash val="solid"/>
            <a:miter lim="800000"/>
          </a:ln>
          <a:effectLst/>
        </p:spPr>
      </p:cxnSp>
      <p:cxnSp>
        <p:nvCxnSpPr>
          <p:cNvPr id="18" name="Straight Connector 17"/>
          <p:cNvCxnSpPr>
            <a:cxnSpLocks/>
          </p:cNvCxnSpPr>
          <p:nvPr/>
        </p:nvCxnSpPr>
        <p:spPr>
          <a:xfrm>
            <a:off x="852135" y="4223592"/>
            <a:ext cx="10340555" cy="2550"/>
          </a:xfrm>
          <a:prstGeom prst="line">
            <a:avLst/>
          </a:prstGeom>
          <a:noFill/>
          <a:ln w="28575" cap="flat" cmpd="sng" algn="ctr">
            <a:solidFill>
              <a:sysClr val="window" lastClr="FFFFFF"/>
            </a:solidFill>
            <a:prstDash val="solid"/>
            <a:miter lim="800000"/>
          </a:ln>
          <a:effectLst/>
        </p:spPr>
      </p:cxnSp>
    </p:spTree>
    <p:extLst>
      <p:ext uri="{BB962C8B-B14F-4D97-AF65-F5344CB8AC3E}">
        <p14:creationId xmlns:p14="http://schemas.microsoft.com/office/powerpoint/2010/main" val="196617216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BDD75C-875C-41A4-A3C9-DA47ECCA82C5}"/>
              </a:ext>
            </a:extLst>
          </p:cNvPr>
          <p:cNvSpPr/>
          <p:nvPr/>
        </p:nvSpPr>
        <p:spPr>
          <a:xfrm>
            <a:off x="548640" y="1241116"/>
            <a:ext cx="7721687" cy="4832092"/>
          </a:xfrm>
          <a:prstGeom prst="rect">
            <a:avLst/>
          </a:prstGeom>
        </p:spPr>
        <p:txBody>
          <a:bodyPr wrap="square" anchor="t">
            <a:spAutoFit/>
          </a:bodyPr>
          <a:lstStyle/>
          <a:p>
            <a:pPr marL="457200" indent="-457200">
              <a:buFont typeface="Arial" panose="020B0604020202020204" pitchFamily="34" charset="0"/>
              <a:buChar char="•"/>
              <a:defRPr/>
            </a:pPr>
            <a:r>
              <a:rPr lang="en-US" sz="2800" b="1" dirty="0">
                <a:solidFill>
                  <a:schemeClr val="bg1"/>
                </a:solidFill>
                <a:latin typeface="Gill Sans MT" panose="020B0502020104020203" pitchFamily="34" charset="0"/>
              </a:rPr>
              <a:t>Project Specific</a:t>
            </a:r>
            <a:endParaRPr lang="en-US" sz="2800" b="1" dirty="0">
              <a:solidFill>
                <a:schemeClr val="bg1"/>
              </a:solidFill>
              <a:latin typeface="Gill Sans MT" panose="020B0502020104020203" pitchFamily="34" charset="0"/>
              <a:cs typeface="Calibri"/>
            </a:endParaRPr>
          </a:p>
          <a:p>
            <a:pPr marL="852488" lvl="2" indent="-284163">
              <a:buFont typeface="Arial" panose="020B0604020202020204" pitchFamily="34" charset="0"/>
              <a:buChar char="•"/>
              <a:defRPr/>
            </a:pPr>
            <a:r>
              <a:rPr lang="en-US" sz="2800" dirty="0">
                <a:solidFill>
                  <a:schemeClr val="bg1"/>
                </a:solidFill>
                <a:latin typeface="Gill Sans MT" panose="020B0502020104020203" pitchFamily="34" charset="0"/>
              </a:rPr>
              <a:t>Application is for a specific project or projects</a:t>
            </a:r>
            <a:endParaRPr lang="en-US" sz="2800" dirty="0">
              <a:solidFill>
                <a:schemeClr val="bg1"/>
              </a:solidFill>
              <a:latin typeface="Gill Sans MT" panose="020B0502020104020203" pitchFamily="34" charset="0"/>
              <a:cs typeface="Calibri" panose="020F0502020204030204"/>
            </a:endParaRPr>
          </a:p>
          <a:p>
            <a:pPr marL="852488" lvl="2" indent="-284163">
              <a:buFont typeface="Arial" panose="020B0604020202020204" pitchFamily="34" charset="0"/>
              <a:buChar char="•"/>
              <a:defRPr/>
            </a:pPr>
            <a:r>
              <a:rPr lang="en-US" sz="2800" dirty="0">
                <a:solidFill>
                  <a:schemeClr val="bg1"/>
                </a:solidFill>
                <a:latin typeface="Gill Sans MT" panose="020B0502020104020203" pitchFamily="34" charset="0"/>
              </a:rPr>
              <a:t>Requires a higher level of project detail &amp; specificity for underwriting by HUD</a:t>
            </a:r>
          </a:p>
          <a:p>
            <a:pPr marL="111125" lvl="1">
              <a:defRPr/>
            </a:pPr>
            <a:endParaRPr lang="en-US" sz="2800" b="1" dirty="0">
              <a:solidFill>
                <a:schemeClr val="bg1"/>
              </a:solidFill>
              <a:latin typeface="Gill Sans MT" panose="020B0502020104020203" pitchFamily="34" charset="0"/>
            </a:endParaRPr>
          </a:p>
          <a:p>
            <a:pPr marL="457200" lvl="0" indent="-457200">
              <a:buFont typeface="Arial" panose="020B0604020202020204" pitchFamily="34" charset="0"/>
              <a:buChar char="•"/>
              <a:defRPr/>
            </a:pPr>
            <a:r>
              <a:rPr lang="en-US" sz="2800" b="1" dirty="0">
                <a:solidFill>
                  <a:schemeClr val="bg1"/>
                </a:solidFill>
                <a:latin typeface="Gill Sans MT" panose="020B0502020104020203" pitchFamily="34" charset="0"/>
              </a:rPr>
              <a:t>Loan Fund</a:t>
            </a:r>
            <a:endParaRPr lang="en-US" sz="2800" b="1" dirty="0">
              <a:solidFill>
                <a:schemeClr val="bg1"/>
              </a:solidFill>
              <a:latin typeface="Gill Sans MT" panose="020B0502020104020203" pitchFamily="34" charset="0"/>
              <a:cs typeface="Calibri"/>
            </a:endParaRPr>
          </a:p>
          <a:p>
            <a:pPr marL="852488" lvl="1" indent="-285750">
              <a:buFont typeface="Arial" panose="020B0604020202020204" pitchFamily="34" charset="0"/>
              <a:buChar char="•"/>
              <a:defRPr/>
            </a:pPr>
            <a:r>
              <a:rPr lang="en-US" sz="2800" dirty="0">
                <a:solidFill>
                  <a:schemeClr val="bg1"/>
                </a:solidFill>
                <a:latin typeface="Gill Sans MT" panose="020B0502020104020203" pitchFamily="34" charset="0"/>
              </a:rPr>
              <a:t>Application describes type of projects to be funded along with the community’s underwriting process </a:t>
            </a:r>
            <a:endParaRPr lang="en-US" sz="2800" dirty="0">
              <a:solidFill>
                <a:schemeClr val="bg1"/>
              </a:solidFill>
              <a:latin typeface="Gill Sans MT" panose="020B0502020104020203" pitchFamily="34" charset="0"/>
              <a:cs typeface="Calibri"/>
            </a:endParaRPr>
          </a:p>
          <a:p>
            <a:pPr marL="852488" lvl="1" indent="-285750">
              <a:buFont typeface="Arial" panose="020B0604020202020204" pitchFamily="34" charset="0"/>
              <a:buChar char="•"/>
              <a:defRPr/>
            </a:pPr>
            <a:r>
              <a:rPr lang="en-US" sz="2800" dirty="0">
                <a:solidFill>
                  <a:schemeClr val="bg1"/>
                </a:solidFill>
                <a:latin typeface="Gill Sans MT" panose="020B0502020104020203" pitchFamily="34" charset="0"/>
              </a:rPr>
              <a:t>Individual projects must have a Field Office eligibility determination for funds to be drawn</a:t>
            </a:r>
            <a:endParaRPr lang="en-US" sz="2800" dirty="0">
              <a:solidFill>
                <a:schemeClr val="bg1"/>
              </a:solidFill>
              <a:latin typeface="Gill Sans MT" panose="020B0502020104020203" pitchFamily="34" charset="0"/>
              <a:cs typeface="Calibri"/>
            </a:endParaRPr>
          </a:p>
        </p:txBody>
      </p:sp>
      <p:sp>
        <p:nvSpPr>
          <p:cNvPr id="8" name="Content Placeholder 2">
            <a:extLst>
              <a:ext uri="{FF2B5EF4-FFF2-40B4-BE49-F238E27FC236}">
                <a16:creationId xmlns:a16="http://schemas.microsoft.com/office/drawing/2014/main" id="{03028BBC-828B-4AD7-9F7E-DE684E2C4B0D}"/>
              </a:ext>
            </a:extLst>
          </p:cNvPr>
          <p:cNvSpPr txBox="1">
            <a:spLocks/>
          </p:cNvSpPr>
          <p:nvPr/>
        </p:nvSpPr>
        <p:spPr>
          <a:xfrm>
            <a:off x="0" y="289336"/>
            <a:ext cx="12192000" cy="661628"/>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3200" kern="120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600"/>
              </a:spcBef>
              <a:spcAft>
                <a:spcPts val="600"/>
              </a:spcAft>
              <a:buFont typeface="Arial" panose="020B0604020202020204" pitchFamily="34" charset="0"/>
              <a:buChar char="•"/>
              <a:defRPr sz="28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377">
              <a:buNone/>
              <a:defRPr/>
            </a:pPr>
            <a:r>
              <a:rPr lang="en-US" sz="4000" b="1">
                <a:solidFill>
                  <a:prstClr val="white"/>
                </a:solidFill>
              </a:rPr>
              <a:t>Approaches to using Section 108</a:t>
            </a:r>
          </a:p>
        </p:txBody>
      </p:sp>
    </p:spTree>
    <p:extLst>
      <p:ext uri="{BB962C8B-B14F-4D97-AF65-F5344CB8AC3E}">
        <p14:creationId xmlns:p14="http://schemas.microsoft.com/office/powerpoint/2010/main" val="16103564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BDD75C-875C-41A4-A3C9-DA47ECCA82C5}"/>
              </a:ext>
            </a:extLst>
          </p:cNvPr>
          <p:cNvSpPr/>
          <p:nvPr/>
        </p:nvSpPr>
        <p:spPr>
          <a:xfrm>
            <a:off x="548640" y="1241116"/>
            <a:ext cx="11352848" cy="4524315"/>
          </a:xfrm>
          <a:prstGeom prst="rect">
            <a:avLst/>
          </a:prstGeom>
        </p:spPr>
        <p:txBody>
          <a:bodyPr wrap="square" anchor="t">
            <a:spAutoFit/>
          </a:bodyPr>
          <a:lstStyle/>
          <a:p>
            <a:pPr marL="914400" lvl="1" indent="-457200">
              <a:buFont typeface="Arial" panose="020B0604020202020204" pitchFamily="34" charset="0"/>
              <a:buChar char="•"/>
            </a:pPr>
            <a:r>
              <a:rPr lang="en-US" sz="3200" dirty="0">
                <a:solidFill>
                  <a:schemeClr val="bg1"/>
                </a:solidFill>
                <a:latin typeface="Gill Sans MT" panose="020B0502020104020203" pitchFamily="34" charset="0"/>
              </a:rPr>
              <a:t>Allows local governments to </a:t>
            </a:r>
            <a:r>
              <a:rPr lang="en-US" sz="3200" b="1" dirty="0">
                <a:solidFill>
                  <a:schemeClr val="bg1"/>
                </a:solidFill>
                <a:latin typeface="Gill Sans MT" panose="020B0502020104020203" pitchFamily="34" charset="0"/>
              </a:rPr>
              <a:t>fund multiple projects</a:t>
            </a:r>
            <a:r>
              <a:rPr lang="en-US" sz="3200" dirty="0">
                <a:solidFill>
                  <a:schemeClr val="bg1"/>
                </a:solidFill>
                <a:latin typeface="Gill Sans MT" panose="020B0502020104020203" pitchFamily="34" charset="0"/>
              </a:rPr>
              <a:t> under a single loan guarantee commitment. </a:t>
            </a:r>
          </a:p>
          <a:p>
            <a:pPr marL="914400" lvl="1" indent="-457200">
              <a:buFont typeface="Arial" panose="020B0604020202020204" pitchFamily="34" charset="0"/>
              <a:buChar char="•"/>
            </a:pPr>
            <a:r>
              <a:rPr lang="en-US" sz="3200" dirty="0">
                <a:solidFill>
                  <a:schemeClr val="bg1"/>
                </a:solidFill>
                <a:latin typeface="Gill Sans MT" panose="020B0502020104020203" pitchFamily="34" charset="0"/>
              </a:rPr>
              <a:t>Ideal for </a:t>
            </a:r>
            <a:r>
              <a:rPr lang="en-US" sz="3200" dirty="0">
                <a:solidFill>
                  <a:schemeClr val="bg1"/>
                </a:solidFill>
                <a:latin typeface="Gill Sans MT" panose="020B0502020104020203" pitchFamily="34" charset="0"/>
                <a:ea typeface="+mn-lt"/>
                <a:cs typeface="+mn-lt"/>
              </a:rPr>
              <a:t>local governments</a:t>
            </a:r>
            <a:r>
              <a:rPr lang="en-US" sz="3200" dirty="0">
                <a:solidFill>
                  <a:schemeClr val="bg1"/>
                </a:solidFill>
                <a:latin typeface="Gill Sans MT" panose="020B0502020104020203" pitchFamily="34" charset="0"/>
              </a:rPr>
              <a:t> who:</a:t>
            </a:r>
          </a:p>
          <a:p>
            <a:pPr marL="1371600" lvl="2" indent="-457200">
              <a:buFont typeface="Arial" panose="020B0604020202020204" pitchFamily="34" charset="0"/>
              <a:buChar char="•"/>
            </a:pPr>
            <a:r>
              <a:rPr lang="en-US" sz="3200" dirty="0">
                <a:solidFill>
                  <a:schemeClr val="bg1"/>
                </a:solidFill>
                <a:latin typeface="Gill Sans MT" panose="020B0502020104020203" pitchFamily="34" charset="0"/>
              </a:rPr>
              <a:t> Wants </a:t>
            </a:r>
            <a:r>
              <a:rPr lang="en-US" sz="3200" b="1" dirty="0">
                <a:solidFill>
                  <a:schemeClr val="bg1"/>
                </a:solidFill>
                <a:latin typeface="Gill Sans MT" panose="020B0502020104020203" pitchFamily="34" charset="0"/>
              </a:rPr>
              <a:t>to target investment </a:t>
            </a:r>
            <a:r>
              <a:rPr lang="en-US" sz="3200" dirty="0">
                <a:solidFill>
                  <a:schemeClr val="bg1"/>
                </a:solidFill>
                <a:latin typeface="Gill Sans MT" panose="020B0502020104020203" pitchFamily="34" charset="0"/>
              </a:rPr>
              <a:t>into a particular geographic area, or that have </a:t>
            </a:r>
            <a:r>
              <a:rPr lang="en-US" sz="3200" b="1" dirty="0">
                <a:solidFill>
                  <a:schemeClr val="bg1"/>
                </a:solidFill>
                <a:latin typeface="Gill Sans MT" panose="020B0502020104020203" pitchFamily="34" charset="0"/>
              </a:rPr>
              <a:t>a pipeline of projects </a:t>
            </a:r>
            <a:r>
              <a:rPr lang="en-US" sz="3200" dirty="0">
                <a:solidFill>
                  <a:schemeClr val="bg1"/>
                </a:solidFill>
                <a:latin typeface="Gill Sans MT" panose="020B0502020104020203" pitchFamily="34" charset="0"/>
              </a:rPr>
              <a:t>that need financing. </a:t>
            </a:r>
          </a:p>
          <a:p>
            <a:pPr marL="914400" lvl="1" indent="-457200">
              <a:buFont typeface="Arial" panose="020B0604020202020204" pitchFamily="34" charset="0"/>
              <a:buChar char="•"/>
            </a:pPr>
            <a:r>
              <a:rPr lang="en-US" sz="3200" dirty="0">
                <a:solidFill>
                  <a:schemeClr val="bg1"/>
                </a:solidFill>
                <a:latin typeface="Gill Sans MT" panose="020B0502020104020203" pitchFamily="34" charset="0"/>
              </a:rPr>
              <a:t>An advantage of a loan fund - </a:t>
            </a:r>
            <a:r>
              <a:rPr lang="en-US" sz="3200" b="1" dirty="0">
                <a:solidFill>
                  <a:schemeClr val="bg1"/>
                </a:solidFill>
                <a:latin typeface="Gill Sans MT" panose="020B0502020104020203" pitchFamily="34" charset="0"/>
              </a:rPr>
              <a:t>provides flexibility </a:t>
            </a:r>
            <a:r>
              <a:rPr lang="en-US" sz="3200" dirty="0">
                <a:solidFill>
                  <a:schemeClr val="bg1"/>
                </a:solidFill>
                <a:latin typeface="Gill Sans MT" panose="020B0502020104020203" pitchFamily="34" charset="0"/>
              </a:rPr>
              <a:t>in a </a:t>
            </a:r>
            <a:r>
              <a:rPr lang="en-US" sz="3200" dirty="0">
                <a:solidFill>
                  <a:schemeClr val="bg1"/>
                </a:solidFill>
                <a:latin typeface="Gill Sans MT" panose="020B0502020104020203" pitchFamily="34" charset="0"/>
                <a:ea typeface="+mn-lt"/>
                <a:cs typeface="+mn-lt"/>
              </a:rPr>
              <a:t>local government’s</a:t>
            </a:r>
            <a:r>
              <a:rPr lang="en-US" sz="3200" dirty="0">
                <a:solidFill>
                  <a:schemeClr val="bg1"/>
                </a:solidFill>
                <a:latin typeface="Gill Sans MT" panose="020B0502020104020203" pitchFamily="34" charset="0"/>
              </a:rPr>
              <a:t> loan portfolio i.e., ability to finance small and large loans with a combination of more and less risk. </a:t>
            </a:r>
          </a:p>
        </p:txBody>
      </p:sp>
      <p:sp>
        <p:nvSpPr>
          <p:cNvPr id="8" name="Content Placeholder 2">
            <a:extLst>
              <a:ext uri="{FF2B5EF4-FFF2-40B4-BE49-F238E27FC236}">
                <a16:creationId xmlns:a16="http://schemas.microsoft.com/office/drawing/2014/main" id="{03028BBC-828B-4AD7-9F7E-DE684E2C4B0D}"/>
              </a:ext>
            </a:extLst>
          </p:cNvPr>
          <p:cNvSpPr txBox="1">
            <a:spLocks/>
          </p:cNvSpPr>
          <p:nvPr/>
        </p:nvSpPr>
        <p:spPr>
          <a:xfrm>
            <a:off x="0" y="289336"/>
            <a:ext cx="12192000" cy="661628"/>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3200" kern="120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600"/>
              </a:spcBef>
              <a:spcAft>
                <a:spcPts val="600"/>
              </a:spcAft>
              <a:buFont typeface="Arial" panose="020B0604020202020204" pitchFamily="34" charset="0"/>
              <a:buChar char="•"/>
              <a:defRPr sz="28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377">
              <a:buNone/>
              <a:defRPr/>
            </a:pPr>
            <a:r>
              <a:rPr lang="en-US" sz="4000" b="1" dirty="0">
                <a:solidFill>
                  <a:prstClr val="white"/>
                </a:solidFill>
              </a:rPr>
              <a:t>Benefits of a Loan Fund</a:t>
            </a:r>
          </a:p>
        </p:txBody>
      </p:sp>
    </p:spTree>
    <p:extLst>
      <p:ext uri="{BB962C8B-B14F-4D97-AF65-F5344CB8AC3E}">
        <p14:creationId xmlns:p14="http://schemas.microsoft.com/office/powerpoint/2010/main" val="19200979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8806A0B-8A09-7101-F020-6A5D55E3598A}"/>
              </a:ext>
            </a:extLst>
          </p:cNvPr>
          <p:cNvSpPr>
            <a:spLocks noGrp="1"/>
          </p:cNvSpPr>
          <p:nvPr>
            <p:ph type="sldNum" sz="quarter" idx="17"/>
          </p:nvPr>
        </p:nvSpPr>
        <p:spPr/>
        <p:txBody>
          <a:bodyPr/>
          <a:lstStyle/>
          <a:p>
            <a:fld id="{1059A2CD-846E-48BA-B968-8B34CC2250AF}" type="slidenum">
              <a:rPr lang="en-US" smtClean="0"/>
              <a:t>2</a:t>
            </a:fld>
            <a:endParaRPr lang="en-US"/>
          </a:p>
        </p:txBody>
      </p:sp>
      <p:sp>
        <p:nvSpPr>
          <p:cNvPr id="5" name="TextBox 4">
            <a:extLst>
              <a:ext uri="{FF2B5EF4-FFF2-40B4-BE49-F238E27FC236}">
                <a16:creationId xmlns:a16="http://schemas.microsoft.com/office/drawing/2014/main" id="{C7A3D2E3-BE48-442D-55A2-FD93414C525D}"/>
              </a:ext>
            </a:extLst>
          </p:cNvPr>
          <p:cNvSpPr txBox="1"/>
          <p:nvPr/>
        </p:nvSpPr>
        <p:spPr>
          <a:xfrm>
            <a:off x="2771126" y="601665"/>
            <a:ext cx="8582674" cy="5447645"/>
          </a:xfrm>
          <a:prstGeom prst="rect">
            <a:avLst/>
          </a:prstGeom>
          <a:noFill/>
        </p:spPr>
        <p:txBody>
          <a:bodyPr wrap="square" lIns="91440" tIns="45720" rIns="91440" bIns="45720" rtlCol="0" anchor="t">
            <a:spAutoFit/>
          </a:bodyPr>
          <a:lstStyle/>
          <a:p>
            <a:r>
              <a:rPr lang="en-US" sz="4000" dirty="0">
                <a:solidFill>
                  <a:schemeClr val="bg1"/>
                </a:solidFill>
                <a:latin typeface="Gill Sans MT" panose="020B0502020104020203" pitchFamily="34" charset="0"/>
              </a:rPr>
              <a:t>             </a:t>
            </a:r>
            <a:r>
              <a:rPr lang="en-US" sz="4000" b="1" dirty="0">
                <a:solidFill>
                  <a:schemeClr val="bg1"/>
                </a:solidFill>
                <a:latin typeface="Gill Sans MT" panose="020B0502020104020203" pitchFamily="34" charset="0"/>
              </a:rPr>
              <a:t>Today's Presenters</a:t>
            </a:r>
          </a:p>
          <a:p>
            <a:endParaRPr lang="en-US" sz="2400" b="1" dirty="0">
              <a:solidFill>
                <a:schemeClr val="accent1">
                  <a:lumMod val="75000"/>
                </a:schemeClr>
              </a:solidFill>
            </a:endParaRPr>
          </a:p>
          <a:p>
            <a:r>
              <a:rPr lang="en-US" sz="2400" b="1" dirty="0">
                <a:solidFill>
                  <a:schemeClr val="bg1"/>
                </a:solidFill>
              </a:rPr>
              <a:t>Seema M. Thomas, </a:t>
            </a:r>
            <a:r>
              <a:rPr lang="en-US" sz="2400" dirty="0">
                <a:solidFill>
                  <a:schemeClr val="bg1"/>
                </a:solidFill>
              </a:rPr>
              <a:t>Deputy Director,  Financial Management   </a:t>
            </a:r>
          </a:p>
          <a:p>
            <a:r>
              <a:rPr lang="en-US" sz="2400" dirty="0">
                <a:solidFill>
                  <a:schemeClr val="bg1"/>
                </a:solidFill>
              </a:rPr>
              <a:t>    Division</a:t>
            </a:r>
          </a:p>
          <a:p>
            <a:endParaRPr lang="en-US" sz="2400" b="1" dirty="0">
              <a:solidFill>
                <a:schemeClr val="accent1">
                  <a:lumMod val="75000"/>
                </a:schemeClr>
              </a:solidFill>
            </a:endParaRPr>
          </a:p>
          <a:p>
            <a:r>
              <a:rPr lang="en-US" sz="2400" b="1" dirty="0">
                <a:solidFill>
                  <a:schemeClr val="bg1"/>
                </a:solidFill>
              </a:rPr>
              <a:t>Jorge L. Morales</a:t>
            </a:r>
            <a:r>
              <a:rPr lang="en-US" sz="2400" dirty="0">
                <a:solidFill>
                  <a:schemeClr val="bg1"/>
                </a:solidFill>
              </a:rPr>
              <a:t>, Loan Origination Team Lead Community Planning  </a:t>
            </a:r>
          </a:p>
          <a:p>
            <a:r>
              <a:rPr lang="en-US" sz="2400" dirty="0">
                <a:solidFill>
                  <a:schemeClr val="bg1"/>
                </a:solidFill>
              </a:rPr>
              <a:t>    and Development Specialist</a:t>
            </a:r>
          </a:p>
          <a:p>
            <a:endParaRPr lang="en-US" sz="2400" dirty="0">
              <a:solidFill>
                <a:schemeClr val="bg1"/>
              </a:solidFill>
            </a:endParaRPr>
          </a:p>
          <a:p>
            <a:r>
              <a:rPr lang="en-US" sz="2400" b="1" dirty="0">
                <a:solidFill>
                  <a:schemeClr val="bg1"/>
                </a:solidFill>
              </a:rPr>
              <a:t>Erik Pechuekonis</a:t>
            </a:r>
            <a:r>
              <a:rPr lang="en-US" sz="2400" dirty="0">
                <a:solidFill>
                  <a:schemeClr val="bg1"/>
                </a:solidFill>
              </a:rPr>
              <a:t>, Loan Officer, Community Planning and </a:t>
            </a:r>
          </a:p>
          <a:p>
            <a:r>
              <a:rPr lang="en-US" sz="2400" dirty="0">
                <a:solidFill>
                  <a:schemeClr val="bg1"/>
                </a:solidFill>
              </a:rPr>
              <a:t>    Development Specialist</a:t>
            </a:r>
          </a:p>
          <a:p>
            <a:endParaRPr lang="en-US" sz="2400" dirty="0">
              <a:solidFill>
                <a:schemeClr val="bg1"/>
              </a:solidFill>
            </a:endParaRPr>
          </a:p>
          <a:p>
            <a:pPr algn="ctr"/>
            <a:endParaRPr lang="en-US" sz="4000" u="sng" dirty="0"/>
          </a:p>
          <a:p>
            <a:endParaRPr lang="en-US" sz="2800" dirty="0"/>
          </a:p>
        </p:txBody>
      </p:sp>
      <p:sp>
        <p:nvSpPr>
          <p:cNvPr id="8" name="TextBox 7">
            <a:extLst>
              <a:ext uri="{FF2B5EF4-FFF2-40B4-BE49-F238E27FC236}">
                <a16:creationId xmlns:a16="http://schemas.microsoft.com/office/drawing/2014/main" id="{123BD58F-E390-3E18-DE2C-07617DEC597A}"/>
              </a:ext>
            </a:extLst>
          </p:cNvPr>
          <p:cNvSpPr txBox="1"/>
          <p:nvPr/>
        </p:nvSpPr>
        <p:spPr>
          <a:xfrm>
            <a:off x="2771126" y="5280606"/>
            <a:ext cx="7052249" cy="461665"/>
          </a:xfrm>
          <a:prstGeom prst="rect">
            <a:avLst/>
          </a:prstGeom>
          <a:noFill/>
        </p:spPr>
        <p:txBody>
          <a:bodyPr wrap="square">
            <a:spAutoFit/>
          </a:bodyPr>
          <a:lstStyle/>
          <a:p>
            <a:pPr marL="0" indent="0" algn="ctr">
              <a:buNone/>
            </a:pPr>
            <a:r>
              <a:rPr lang="en-US" sz="2400" u="sng" dirty="0">
                <a:solidFill>
                  <a:schemeClr val="bg1"/>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https://www.hudexchange.info/programs/section-108/</a:t>
            </a:r>
            <a:r>
              <a:rPr lang="en-US" sz="2400" u="sng" dirty="0">
                <a:solidFill>
                  <a:schemeClr val="bg1"/>
                </a:solidFill>
                <a:effectLst/>
                <a:latin typeface="Calibri" panose="020F0502020204030204" pitchFamily="34" charset="0"/>
                <a:ea typeface="Calibri" panose="020F0502020204030204" pitchFamily="34" charset="0"/>
              </a:rPr>
              <a:t> </a:t>
            </a:r>
            <a:endParaRPr lang="en-US" sz="2400" dirty="0">
              <a:solidFill>
                <a:schemeClr val="bg1"/>
              </a:solidFill>
            </a:endParaRPr>
          </a:p>
        </p:txBody>
      </p:sp>
      <p:pic>
        <p:nvPicPr>
          <p:cNvPr id="3" name="Picture 2">
            <a:extLst>
              <a:ext uri="{FF2B5EF4-FFF2-40B4-BE49-F238E27FC236}">
                <a16:creationId xmlns:a16="http://schemas.microsoft.com/office/drawing/2014/main" id="{0F04E1E5-DFEE-F41D-5CF5-3298321FDFE5}"/>
              </a:ext>
            </a:extLst>
          </p:cNvPr>
          <p:cNvPicPr>
            <a:picLocks noChangeAspect="1"/>
          </p:cNvPicPr>
          <p:nvPr/>
        </p:nvPicPr>
        <p:blipFill>
          <a:blip r:embed="rId4"/>
          <a:stretch>
            <a:fillRect/>
          </a:stretch>
        </p:blipFill>
        <p:spPr>
          <a:xfrm>
            <a:off x="560895" y="2542526"/>
            <a:ext cx="1772948" cy="1772948"/>
          </a:xfrm>
          <a:prstGeom prst="rect">
            <a:avLst/>
          </a:prstGeom>
        </p:spPr>
      </p:pic>
    </p:spTree>
    <p:extLst>
      <p:ext uri="{BB962C8B-B14F-4D97-AF65-F5344CB8AC3E}">
        <p14:creationId xmlns:p14="http://schemas.microsoft.com/office/powerpoint/2010/main" val="7134999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Content Placeholder 2"/>
          <p:cNvSpPr txBox="1">
            <a:spLocks/>
          </p:cNvSpPr>
          <p:nvPr/>
        </p:nvSpPr>
        <p:spPr>
          <a:xfrm>
            <a:off x="0" y="187026"/>
            <a:ext cx="12191999" cy="569422"/>
          </a:xfrm>
          <a:prstGeom prst="rect">
            <a:avLst/>
          </a:prstGeom>
          <a:noFill/>
        </p:spPr>
        <p:txBody>
          <a:bodyPr vert="horz" lIns="68580" tIns="34290" rIns="68580" bIns="34290" rtlCol="0">
            <a:norm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3200" kern="120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600"/>
              </a:spcBef>
              <a:spcAft>
                <a:spcPts val="600"/>
              </a:spcAft>
              <a:buFont typeface="Arial" panose="020B0604020202020204" pitchFamily="34" charset="0"/>
              <a:buChar char="•"/>
              <a:defRPr sz="28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450"/>
              </a:spcBef>
              <a:spcAft>
                <a:spcPts val="450"/>
              </a:spcAft>
              <a:buClrTx/>
              <a:buSzTx/>
              <a:buFont typeface="Arial" panose="020B0604020202020204" pitchFamily="34" charset="0"/>
              <a:buNone/>
              <a:tabLst/>
              <a:defRPr/>
            </a:pPr>
            <a:r>
              <a:rPr kumimoji="0" lang="en-US" sz="30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Flow of Funds: Project with a </a:t>
            </a:r>
            <a:r>
              <a:rPr kumimoji="0" lang="en-US" sz="3000" b="1" i="0" u="none" strike="noStrike" kern="1200" cap="none" spc="0" normalizeH="0" baseline="0" noProof="0" dirty="0">
                <a:ln>
                  <a:noFill/>
                </a:ln>
                <a:solidFill>
                  <a:schemeClr val="bg1"/>
                </a:solidFill>
                <a:effectLst/>
                <a:uLnTx/>
                <a:uFillTx/>
                <a:latin typeface="Calibri" panose="020F0502020204030204" pitchFamily="34" charset="0"/>
                <a:ea typeface="+mn-ea"/>
                <a:cs typeface="+mn-cs"/>
              </a:rPr>
              <a:t>Third-Party Borrower</a:t>
            </a:r>
          </a:p>
        </p:txBody>
      </p:sp>
      <p:grpSp>
        <p:nvGrpSpPr>
          <p:cNvPr id="2" name="Group 1">
            <a:extLst>
              <a:ext uri="{FF2B5EF4-FFF2-40B4-BE49-F238E27FC236}">
                <a16:creationId xmlns:a16="http://schemas.microsoft.com/office/drawing/2014/main" id="{B25D8426-E772-4B0B-AE56-BF4C6959D17D}"/>
              </a:ext>
            </a:extLst>
          </p:cNvPr>
          <p:cNvGrpSpPr/>
          <p:nvPr/>
        </p:nvGrpSpPr>
        <p:grpSpPr>
          <a:xfrm>
            <a:off x="2364341" y="798133"/>
            <a:ext cx="9827659" cy="5639953"/>
            <a:chOff x="2364341" y="798133"/>
            <a:chExt cx="9827659" cy="5639953"/>
          </a:xfrm>
        </p:grpSpPr>
        <p:sp>
          <p:nvSpPr>
            <p:cNvPr id="36" name="Rectangle 23"/>
            <p:cNvSpPr>
              <a:spLocks noChangeArrowheads="1"/>
            </p:cNvSpPr>
            <p:nvPr/>
          </p:nvSpPr>
          <p:spPr bwMode="auto">
            <a:xfrm>
              <a:off x="5556255" y="5539762"/>
              <a:ext cx="2666596" cy="89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7866" tIns="33338" rIns="67866" bIns="33338">
              <a:spAutoFit/>
            </a:bodyPr>
            <a:lstStyle>
              <a:lvl1pPr eaLnBrk="0" hangingPunct="0">
                <a:spcBef>
                  <a:spcPct val="20000"/>
                </a:spcBef>
                <a:buClr>
                  <a:schemeClr val="tx2"/>
                </a:buClr>
                <a:buSzPct val="70000"/>
                <a:buFont typeface="Wingdings" pitchFamily="2" charset="2"/>
                <a:buChar char="l"/>
                <a:defRPr sz="3000">
                  <a:solidFill>
                    <a:schemeClr val="tx1"/>
                  </a:solidFill>
                  <a:latin typeface="Arial" charset="0"/>
                </a:defRPr>
              </a:lvl1pPr>
              <a:lvl2pPr marL="742950" indent="-285750" eaLnBrk="0" hangingPunct="0">
                <a:spcBef>
                  <a:spcPct val="20000"/>
                </a:spcBef>
                <a:buClr>
                  <a:schemeClr val="accent2"/>
                </a:buClr>
                <a:buSzPct val="70000"/>
                <a:buFont typeface="Wingdings" pitchFamily="2" charset="2"/>
                <a:buChar char="l"/>
                <a:defRPr sz="2600">
                  <a:solidFill>
                    <a:schemeClr val="tx1"/>
                  </a:solidFill>
                  <a:latin typeface="Arial" charset="0"/>
                </a:defRPr>
              </a:lvl2pPr>
              <a:lvl3pPr marL="1143000" indent="-228600" eaLnBrk="0" hangingPunct="0">
                <a:spcBef>
                  <a:spcPct val="20000"/>
                </a:spcBef>
                <a:buClr>
                  <a:schemeClr val="accent1"/>
                </a:buClr>
                <a:buSzPct val="70000"/>
                <a:buFont typeface="Wingdings" pitchFamily="2" charset="2"/>
                <a:buChar char="l"/>
                <a:defRPr sz="2300">
                  <a:solidFill>
                    <a:schemeClr val="tx1"/>
                  </a:solidFill>
                  <a:latin typeface="Arial" charset="0"/>
                </a:defRPr>
              </a:lvl3pPr>
              <a:lvl4pPr marL="1600200" indent="-228600" eaLnBrk="0" hangingPunct="0">
                <a:spcBef>
                  <a:spcPct val="20000"/>
                </a:spcBef>
                <a:buClr>
                  <a:schemeClr val="tx2"/>
                </a:buClr>
                <a:buSzPct val="75000"/>
                <a:buFont typeface="Wingdings" pitchFamily="2" charset="2"/>
                <a:buChar char="§"/>
                <a:defRPr sz="2000">
                  <a:solidFill>
                    <a:schemeClr val="tx1"/>
                  </a:solidFill>
                  <a:latin typeface="Arial" charset="0"/>
                </a:defRPr>
              </a:lvl4pPr>
              <a:lvl5pPr marL="2057400" indent="-228600" eaLnBrk="0" hangingPunct="0">
                <a:spcBef>
                  <a:spcPct val="20000"/>
                </a:spcBef>
                <a:buClr>
                  <a:schemeClr val="folHlink"/>
                </a:buClr>
                <a:buSzPct val="80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9pPr>
            </a:lstStyle>
            <a:p>
              <a:pPr marL="0" marR="0" lvl="0" indent="0" algn="ctr" defTabSz="685800" rtl="0" eaLnBrk="0" fontAlgn="auto" latinLnBrk="0" hangingPunct="0">
                <a:lnSpc>
                  <a:spcPct val="100000"/>
                </a:lnSpc>
                <a:spcBef>
                  <a:spcPct val="0"/>
                </a:spcBef>
                <a:spcAft>
                  <a:spcPts val="0"/>
                </a:spcAft>
                <a:buClrTx/>
                <a:buSzTx/>
                <a:buFont typeface="Wingdings" pitchFamily="2" charset="2"/>
                <a:buNone/>
                <a:tabLst/>
                <a:defRPr/>
              </a:pPr>
              <a:r>
                <a:rPr kumimoji="0" lang="en-US" altLang="en-US" sz="2700" b="1" i="0" u="none" strike="noStrike" kern="0" cap="none" spc="0" normalizeH="0" baseline="0" noProof="0" dirty="0">
                  <a:ln>
                    <a:noFill/>
                  </a:ln>
                  <a:solidFill>
                    <a:schemeClr val="accent5">
                      <a:lumMod val="20000"/>
                      <a:lumOff val="80000"/>
                    </a:schemeClr>
                  </a:solidFill>
                  <a:effectLst/>
                  <a:uLnTx/>
                  <a:uFillTx/>
                  <a:latin typeface="Arial" charset="0"/>
                  <a:ea typeface="+mn-ea"/>
                  <a:cs typeface="+mn-cs"/>
                </a:rPr>
                <a:t>Borrower</a:t>
              </a:r>
            </a:p>
            <a:p>
              <a:pPr marL="0" marR="0" lvl="0" indent="0" algn="ctr" defTabSz="685800" rtl="0" eaLnBrk="0" fontAlgn="auto" latinLnBrk="0" hangingPunct="0">
                <a:lnSpc>
                  <a:spcPct val="100000"/>
                </a:lnSpc>
                <a:spcBef>
                  <a:spcPct val="0"/>
                </a:spcBef>
                <a:spcAft>
                  <a:spcPts val="0"/>
                </a:spcAft>
                <a:buClrTx/>
                <a:buSzTx/>
                <a:buFont typeface="Wingdings" pitchFamily="2" charset="2"/>
                <a:buNone/>
                <a:tabLst/>
                <a:defRPr/>
              </a:pPr>
              <a:r>
                <a:rPr kumimoji="0" lang="en-US" altLang="en-US" sz="1350" b="1" i="0" u="none" strike="noStrike" kern="0" cap="none" spc="0" normalizeH="0" baseline="0" noProof="0" dirty="0">
                  <a:ln>
                    <a:noFill/>
                  </a:ln>
                  <a:solidFill>
                    <a:schemeClr val="accent5">
                      <a:lumMod val="20000"/>
                      <a:lumOff val="80000"/>
                    </a:schemeClr>
                  </a:solidFill>
                  <a:effectLst/>
                  <a:uLnTx/>
                  <a:uFillTx/>
                  <a:latin typeface="Arial" charset="0"/>
                  <a:ea typeface="+mn-ea"/>
                  <a:cs typeface="+mn-cs"/>
                </a:rPr>
                <a:t>(Its Designated Public Agency </a:t>
              </a:r>
            </a:p>
            <a:p>
              <a:pPr marL="0" marR="0" lvl="0" indent="0" algn="ctr" defTabSz="685800" rtl="0" eaLnBrk="0" fontAlgn="auto" latinLnBrk="0" hangingPunct="0">
                <a:lnSpc>
                  <a:spcPct val="100000"/>
                </a:lnSpc>
                <a:spcBef>
                  <a:spcPct val="0"/>
                </a:spcBef>
                <a:spcAft>
                  <a:spcPts val="0"/>
                </a:spcAft>
                <a:buClrTx/>
                <a:buSzTx/>
                <a:buFont typeface="Wingdings" pitchFamily="2" charset="2"/>
                <a:buNone/>
                <a:tabLst/>
                <a:defRPr/>
              </a:pPr>
              <a:r>
                <a:rPr kumimoji="0" lang="en-US" altLang="en-US" sz="1350" b="1" i="0" u="none" strike="noStrike" kern="0" cap="none" spc="0" normalizeH="0" baseline="0" noProof="0" dirty="0">
                  <a:ln>
                    <a:noFill/>
                  </a:ln>
                  <a:solidFill>
                    <a:schemeClr val="accent5">
                      <a:lumMod val="20000"/>
                      <a:lumOff val="80000"/>
                    </a:schemeClr>
                  </a:solidFill>
                  <a:effectLst/>
                  <a:uLnTx/>
                  <a:uFillTx/>
                  <a:latin typeface="Arial" charset="0"/>
                  <a:ea typeface="+mn-ea"/>
                  <a:cs typeface="+mn-cs"/>
                </a:rPr>
                <a:t>or Subrecipient)</a:t>
              </a:r>
            </a:p>
          </p:txBody>
        </p:sp>
        <p:sp>
          <p:nvSpPr>
            <p:cNvPr id="30" name="Rectangle 17"/>
            <p:cNvSpPr>
              <a:spLocks noChangeArrowheads="1"/>
            </p:cNvSpPr>
            <p:nvPr/>
          </p:nvSpPr>
          <p:spPr bwMode="auto">
            <a:xfrm>
              <a:off x="5858032" y="798133"/>
              <a:ext cx="1089241" cy="6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7866" tIns="33338" rIns="67866" bIns="33338">
              <a:spAutoFit/>
            </a:bodyPr>
            <a:lstStyle>
              <a:lvl1pPr eaLnBrk="0" hangingPunct="0">
                <a:spcBef>
                  <a:spcPct val="20000"/>
                </a:spcBef>
                <a:buClr>
                  <a:schemeClr val="tx2"/>
                </a:buClr>
                <a:buSzPct val="70000"/>
                <a:buFont typeface="Wingdings" pitchFamily="2" charset="2"/>
                <a:buChar char="l"/>
                <a:defRPr sz="3000">
                  <a:solidFill>
                    <a:schemeClr val="tx1"/>
                  </a:solidFill>
                  <a:latin typeface="Arial" charset="0"/>
                </a:defRPr>
              </a:lvl1pPr>
              <a:lvl2pPr marL="742950" indent="-285750" eaLnBrk="0" hangingPunct="0">
                <a:spcBef>
                  <a:spcPct val="20000"/>
                </a:spcBef>
                <a:buClr>
                  <a:schemeClr val="accent2"/>
                </a:buClr>
                <a:buSzPct val="70000"/>
                <a:buFont typeface="Wingdings" pitchFamily="2" charset="2"/>
                <a:buChar char="l"/>
                <a:defRPr sz="2600">
                  <a:solidFill>
                    <a:schemeClr val="tx1"/>
                  </a:solidFill>
                  <a:latin typeface="Arial" charset="0"/>
                </a:defRPr>
              </a:lvl2pPr>
              <a:lvl3pPr marL="1143000" indent="-228600" eaLnBrk="0" hangingPunct="0">
                <a:spcBef>
                  <a:spcPct val="20000"/>
                </a:spcBef>
                <a:buClr>
                  <a:schemeClr val="accent1"/>
                </a:buClr>
                <a:buSzPct val="70000"/>
                <a:buFont typeface="Wingdings" pitchFamily="2" charset="2"/>
                <a:buChar char="l"/>
                <a:defRPr sz="2300">
                  <a:solidFill>
                    <a:schemeClr val="tx1"/>
                  </a:solidFill>
                  <a:latin typeface="Arial" charset="0"/>
                </a:defRPr>
              </a:lvl3pPr>
              <a:lvl4pPr marL="1600200" indent="-228600" eaLnBrk="0" hangingPunct="0">
                <a:spcBef>
                  <a:spcPct val="20000"/>
                </a:spcBef>
                <a:buClr>
                  <a:schemeClr val="tx2"/>
                </a:buClr>
                <a:buSzPct val="75000"/>
                <a:buFont typeface="Wingdings" pitchFamily="2" charset="2"/>
                <a:buChar char="§"/>
                <a:defRPr sz="2000">
                  <a:solidFill>
                    <a:schemeClr val="tx1"/>
                  </a:solidFill>
                  <a:latin typeface="Arial" charset="0"/>
                </a:defRPr>
              </a:lvl4pPr>
              <a:lvl5pPr marL="2057400" indent="-228600" eaLnBrk="0" hangingPunct="0">
                <a:spcBef>
                  <a:spcPct val="20000"/>
                </a:spcBef>
                <a:buClr>
                  <a:schemeClr val="folHlink"/>
                </a:buClr>
                <a:buSzPct val="80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9pPr>
            </a:lstStyle>
            <a:p>
              <a:pPr marL="0" marR="0" lvl="0" indent="0" algn="ctr" defTabSz="685800" rtl="0" eaLnBrk="0" fontAlgn="auto" latinLnBrk="0" hangingPunct="0">
                <a:lnSpc>
                  <a:spcPct val="100000"/>
                </a:lnSpc>
                <a:spcBef>
                  <a:spcPct val="0"/>
                </a:spcBef>
                <a:spcAft>
                  <a:spcPts val="0"/>
                </a:spcAft>
                <a:buClrTx/>
                <a:buSzTx/>
                <a:buFont typeface="Wingdings" pitchFamily="2" charset="2"/>
                <a:buNone/>
                <a:tabLst/>
                <a:defRPr/>
              </a:pPr>
              <a:r>
                <a:rPr kumimoji="0" lang="en-US" altLang="en-US" sz="2700" b="1" i="0" u="none" strike="noStrike" kern="0" cap="none" spc="0" normalizeH="0" baseline="0" noProof="0" dirty="0">
                  <a:ln>
                    <a:noFill/>
                  </a:ln>
                  <a:solidFill>
                    <a:srgbClr val="FFC000"/>
                  </a:solidFill>
                  <a:effectLst/>
                  <a:uLnTx/>
                  <a:uFillTx/>
                  <a:latin typeface="Arial" charset="0"/>
                  <a:ea typeface="+mn-ea"/>
                  <a:cs typeface="+mn-cs"/>
                </a:rPr>
                <a:t>HUD </a:t>
              </a:r>
            </a:p>
            <a:p>
              <a:pPr marL="0" marR="0" lvl="0" indent="0" algn="ctr" defTabSz="685800" rtl="0" eaLnBrk="0" fontAlgn="auto" latinLnBrk="0" hangingPunct="0">
                <a:lnSpc>
                  <a:spcPct val="100000"/>
                </a:lnSpc>
                <a:spcBef>
                  <a:spcPct val="0"/>
                </a:spcBef>
                <a:spcAft>
                  <a:spcPts val="0"/>
                </a:spcAft>
                <a:buClrTx/>
                <a:buSzTx/>
                <a:buFont typeface="Wingdings" pitchFamily="2" charset="2"/>
                <a:buNone/>
                <a:tabLst/>
                <a:defRPr/>
              </a:pPr>
              <a:r>
                <a:rPr kumimoji="0" lang="en-US" altLang="en-US" sz="1350" b="1" i="0" u="none" strike="noStrike" kern="0" cap="none" spc="0" normalizeH="0" baseline="0" noProof="0" dirty="0">
                  <a:ln>
                    <a:noFill/>
                  </a:ln>
                  <a:solidFill>
                    <a:srgbClr val="FFC000"/>
                  </a:solidFill>
                  <a:effectLst/>
                  <a:uLnTx/>
                  <a:uFillTx/>
                  <a:latin typeface="Arial" charset="0"/>
                  <a:ea typeface="+mn-ea"/>
                  <a:cs typeface="+mn-cs"/>
                </a:rPr>
                <a:t>(Guarantor)</a:t>
              </a:r>
            </a:p>
          </p:txBody>
        </p:sp>
        <p:sp>
          <p:nvSpPr>
            <p:cNvPr id="38" name="Rectangle 18"/>
            <p:cNvSpPr>
              <a:spLocks noChangeArrowheads="1"/>
            </p:cNvSpPr>
            <p:nvPr/>
          </p:nvSpPr>
          <p:spPr bwMode="auto">
            <a:xfrm>
              <a:off x="3182201" y="4907029"/>
              <a:ext cx="1368164" cy="52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7866" tIns="33338" rIns="67866" bIns="33338">
              <a:spAutoFit/>
            </a:bodyPr>
            <a:lstStyle>
              <a:lvl1pPr eaLnBrk="0" hangingPunct="0">
                <a:spcBef>
                  <a:spcPct val="20000"/>
                </a:spcBef>
                <a:buClr>
                  <a:schemeClr val="tx2"/>
                </a:buClr>
                <a:buSzPct val="70000"/>
                <a:buFont typeface="Wingdings" pitchFamily="2" charset="2"/>
                <a:buChar char="l"/>
                <a:defRPr sz="3000">
                  <a:solidFill>
                    <a:schemeClr val="tx1"/>
                  </a:solidFill>
                  <a:latin typeface="Arial" charset="0"/>
                </a:defRPr>
              </a:lvl1pPr>
              <a:lvl2pPr marL="742950" indent="-285750" eaLnBrk="0" hangingPunct="0">
                <a:spcBef>
                  <a:spcPct val="20000"/>
                </a:spcBef>
                <a:buClr>
                  <a:schemeClr val="accent2"/>
                </a:buClr>
                <a:buSzPct val="70000"/>
                <a:buFont typeface="Wingdings" pitchFamily="2" charset="2"/>
                <a:buChar char="l"/>
                <a:defRPr sz="2600">
                  <a:solidFill>
                    <a:schemeClr val="tx1"/>
                  </a:solidFill>
                  <a:latin typeface="Arial" charset="0"/>
                </a:defRPr>
              </a:lvl2pPr>
              <a:lvl3pPr marL="1143000" indent="-228600" eaLnBrk="0" hangingPunct="0">
                <a:spcBef>
                  <a:spcPct val="20000"/>
                </a:spcBef>
                <a:buClr>
                  <a:schemeClr val="accent1"/>
                </a:buClr>
                <a:buSzPct val="70000"/>
                <a:buFont typeface="Wingdings" pitchFamily="2" charset="2"/>
                <a:buChar char="l"/>
                <a:defRPr sz="2300">
                  <a:solidFill>
                    <a:schemeClr val="tx1"/>
                  </a:solidFill>
                  <a:latin typeface="Arial" charset="0"/>
                </a:defRPr>
              </a:lvl3pPr>
              <a:lvl4pPr marL="1600200" indent="-228600" eaLnBrk="0" hangingPunct="0">
                <a:spcBef>
                  <a:spcPct val="20000"/>
                </a:spcBef>
                <a:buClr>
                  <a:schemeClr val="tx2"/>
                </a:buClr>
                <a:buSzPct val="75000"/>
                <a:buFont typeface="Wingdings" pitchFamily="2" charset="2"/>
                <a:buChar char="§"/>
                <a:defRPr sz="2000">
                  <a:solidFill>
                    <a:schemeClr val="tx1"/>
                  </a:solidFill>
                  <a:latin typeface="Arial" charset="0"/>
                </a:defRPr>
              </a:lvl4pPr>
              <a:lvl5pPr marL="2057400" indent="-228600" eaLnBrk="0" hangingPunct="0">
                <a:spcBef>
                  <a:spcPct val="20000"/>
                </a:spcBef>
                <a:buClr>
                  <a:schemeClr val="folHlink"/>
                </a:buClr>
                <a:buSzPct val="80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9pPr>
            </a:lstStyle>
            <a:p>
              <a:pPr marL="0" marR="0" lvl="0" indent="0" algn="l" defTabSz="685800" rtl="0" eaLnBrk="0" fontAlgn="auto" latinLnBrk="0" hangingPunct="0">
                <a:lnSpc>
                  <a:spcPct val="100000"/>
                </a:lnSpc>
                <a:spcBef>
                  <a:spcPct val="0"/>
                </a:spcBef>
                <a:spcAft>
                  <a:spcPts val="0"/>
                </a:spcAft>
                <a:buClrTx/>
                <a:buSzTx/>
                <a:buFont typeface="Wingdings" pitchFamily="2" charset="2"/>
                <a:buNone/>
                <a:tabLst/>
                <a:defRPr/>
              </a:pPr>
              <a:r>
                <a:rPr kumimoji="0" lang="en-US" altLang="en-US" sz="1500" b="1" i="0" u="none" strike="noStrike" kern="0" cap="none" spc="0" normalizeH="0" baseline="0" noProof="0" dirty="0">
                  <a:ln>
                    <a:noFill/>
                  </a:ln>
                  <a:solidFill>
                    <a:schemeClr val="bg1"/>
                  </a:solidFill>
                  <a:effectLst/>
                  <a:uLnTx/>
                  <a:uFillTx/>
                  <a:latin typeface="Arial" charset="0"/>
                  <a:ea typeface="+mn-ea"/>
                  <a:cs typeface="+mn-cs"/>
                </a:rPr>
                <a:t>Advances $$ </a:t>
              </a:r>
            </a:p>
            <a:p>
              <a:pPr marL="0" marR="0" lvl="0" indent="0" algn="l" defTabSz="685800" rtl="0" eaLnBrk="0" fontAlgn="auto" latinLnBrk="0" hangingPunct="0">
                <a:lnSpc>
                  <a:spcPct val="100000"/>
                </a:lnSpc>
                <a:spcBef>
                  <a:spcPct val="0"/>
                </a:spcBef>
                <a:spcAft>
                  <a:spcPts val="0"/>
                </a:spcAft>
                <a:buClrTx/>
                <a:buSzTx/>
                <a:buFont typeface="Wingdings" pitchFamily="2" charset="2"/>
                <a:buNone/>
                <a:tabLst/>
                <a:defRPr/>
              </a:pPr>
              <a:r>
                <a:rPr kumimoji="0" lang="en-US" altLang="en-US" sz="1500" b="1" i="0" u="none" strike="noStrike" kern="0" cap="none" spc="0" normalizeH="0" baseline="0" noProof="0" dirty="0">
                  <a:ln>
                    <a:noFill/>
                  </a:ln>
                  <a:solidFill>
                    <a:schemeClr val="bg1"/>
                  </a:solidFill>
                  <a:effectLst/>
                  <a:uLnTx/>
                  <a:uFillTx/>
                  <a:latin typeface="Arial" charset="0"/>
                  <a:ea typeface="+mn-ea"/>
                  <a:cs typeface="+mn-cs"/>
                </a:rPr>
                <a:t>to Borrower </a:t>
              </a:r>
            </a:p>
          </p:txBody>
        </p:sp>
        <p:sp>
          <p:nvSpPr>
            <p:cNvPr id="39" name="Line 25"/>
            <p:cNvSpPr>
              <a:spLocks noChangeShapeType="1"/>
            </p:cNvSpPr>
            <p:nvPr/>
          </p:nvSpPr>
          <p:spPr bwMode="auto">
            <a:xfrm flipH="1" flipV="1">
              <a:off x="4199247" y="4220245"/>
              <a:ext cx="1658785" cy="1414735"/>
            </a:xfrm>
            <a:prstGeom prst="line">
              <a:avLst/>
            </a:prstGeom>
            <a:noFill/>
            <a:ln w="63500">
              <a:solidFill>
                <a:schemeClr val="accent3">
                  <a:lumMod val="60000"/>
                  <a:lumOff val="40000"/>
                </a:schemeClr>
              </a:solidFill>
              <a:prstDash val="dash"/>
              <a:round/>
              <a:headEnd type="none" w="lg" len="lg"/>
              <a:tailEnd type="stealth" w="lg" len="lg"/>
            </a:ln>
            <a:extLst>
              <a:ext uri="{909E8E84-426E-40DD-AFC4-6F175D3DCCD1}">
                <a14:hiddenFill xmlns:a14="http://schemas.microsoft.com/office/drawing/2010/main">
                  <a:no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Calibri"/>
                <a:ea typeface="+mn-ea"/>
                <a:cs typeface="+mn-cs"/>
              </a:endParaRPr>
            </a:p>
          </p:txBody>
        </p:sp>
        <p:sp>
          <p:nvSpPr>
            <p:cNvPr id="40" name="Rectangle 18"/>
            <p:cNvSpPr>
              <a:spLocks noChangeArrowheads="1"/>
            </p:cNvSpPr>
            <p:nvPr/>
          </p:nvSpPr>
          <p:spPr bwMode="auto">
            <a:xfrm>
              <a:off x="5006172" y="4374142"/>
              <a:ext cx="1358546" cy="644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7866" tIns="33338" rIns="67866" bIns="33338">
              <a:spAutoFit/>
            </a:bodyPr>
            <a:lstStyle>
              <a:lvl1pPr eaLnBrk="0" hangingPunct="0">
                <a:spcBef>
                  <a:spcPct val="20000"/>
                </a:spcBef>
                <a:buClr>
                  <a:schemeClr val="tx2"/>
                </a:buClr>
                <a:buSzPct val="70000"/>
                <a:buFont typeface="Wingdings" pitchFamily="2" charset="2"/>
                <a:buChar char="l"/>
                <a:defRPr sz="3000">
                  <a:solidFill>
                    <a:schemeClr val="tx1"/>
                  </a:solidFill>
                  <a:latin typeface="Arial" charset="0"/>
                </a:defRPr>
              </a:lvl1pPr>
              <a:lvl2pPr marL="742950" indent="-285750" eaLnBrk="0" hangingPunct="0">
                <a:spcBef>
                  <a:spcPct val="20000"/>
                </a:spcBef>
                <a:buClr>
                  <a:schemeClr val="accent2"/>
                </a:buClr>
                <a:buSzPct val="70000"/>
                <a:buFont typeface="Wingdings" pitchFamily="2" charset="2"/>
                <a:buChar char="l"/>
                <a:defRPr sz="2600">
                  <a:solidFill>
                    <a:schemeClr val="tx1"/>
                  </a:solidFill>
                  <a:latin typeface="Arial" charset="0"/>
                </a:defRPr>
              </a:lvl2pPr>
              <a:lvl3pPr marL="1143000" indent="-228600" eaLnBrk="0" hangingPunct="0">
                <a:spcBef>
                  <a:spcPct val="20000"/>
                </a:spcBef>
                <a:buClr>
                  <a:schemeClr val="accent1"/>
                </a:buClr>
                <a:buSzPct val="70000"/>
                <a:buFont typeface="Wingdings" pitchFamily="2" charset="2"/>
                <a:buChar char="l"/>
                <a:defRPr sz="2300">
                  <a:solidFill>
                    <a:schemeClr val="tx1"/>
                  </a:solidFill>
                  <a:latin typeface="Arial" charset="0"/>
                </a:defRPr>
              </a:lvl3pPr>
              <a:lvl4pPr marL="1600200" indent="-228600" eaLnBrk="0" hangingPunct="0">
                <a:spcBef>
                  <a:spcPct val="20000"/>
                </a:spcBef>
                <a:buClr>
                  <a:schemeClr val="tx2"/>
                </a:buClr>
                <a:buSzPct val="75000"/>
                <a:buFont typeface="Wingdings" pitchFamily="2" charset="2"/>
                <a:buChar char="§"/>
                <a:defRPr sz="2000">
                  <a:solidFill>
                    <a:schemeClr val="tx1"/>
                  </a:solidFill>
                  <a:latin typeface="Arial" charset="0"/>
                </a:defRPr>
              </a:lvl4pPr>
              <a:lvl5pPr marL="2057400" indent="-228600" eaLnBrk="0" hangingPunct="0">
                <a:spcBef>
                  <a:spcPct val="20000"/>
                </a:spcBef>
                <a:buClr>
                  <a:schemeClr val="folHlink"/>
                </a:buClr>
                <a:buSzPct val="80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9pPr>
            </a:lstStyle>
            <a:p>
              <a:pPr marL="0" marR="0" lvl="0" indent="0" algn="l" defTabSz="685800" rtl="0" eaLnBrk="0" fontAlgn="auto" latinLnBrk="0" hangingPunct="0">
                <a:lnSpc>
                  <a:spcPct val="100000"/>
                </a:lnSpc>
                <a:spcBef>
                  <a:spcPct val="0"/>
                </a:spcBef>
                <a:spcAft>
                  <a:spcPts val="0"/>
                </a:spcAft>
                <a:buClrTx/>
                <a:buSzTx/>
                <a:buFont typeface="Wingdings" pitchFamily="2" charset="2"/>
                <a:buNone/>
                <a:tabLst/>
                <a:defRPr/>
              </a:pPr>
              <a:r>
                <a:rPr kumimoji="0" lang="en-US" altLang="en-US" sz="1350" b="1" i="0" u="none" strike="noStrike" kern="0" cap="none" spc="0" normalizeH="0" baseline="0" noProof="0" dirty="0">
                  <a:ln>
                    <a:noFill/>
                  </a:ln>
                  <a:solidFill>
                    <a:schemeClr val="bg1"/>
                  </a:solidFill>
                  <a:effectLst/>
                  <a:uLnTx/>
                  <a:uFillTx/>
                  <a:latin typeface="Arial" charset="0"/>
                  <a:ea typeface="+mn-ea"/>
                  <a:cs typeface="+mn-cs"/>
                </a:rPr>
                <a:t>Borrower</a:t>
              </a:r>
            </a:p>
            <a:p>
              <a:pPr marL="0" marR="0" lvl="0" indent="0" algn="l" defTabSz="685800" rtl="0" eaLnBrk="0" fontAlgn="auto" latinLnBrk="0" hangingPunct="0">
                <a:lnSpc>
                  <a:spcPct val="100000"/>
                </a:lnSpc>
                <a:spcBef>
                  <a:spcPct val="0"/>
                </a:spcBef>
                <a:spcAft>
                  <a:spcPts val="0"/>
                </a:spcAft>
                <a:buClrTx/>
                <a:buSzTx/>
                <a:buFont typeface="Wingdings" pitchFamily="2" charset="2"/>
                <a:buNone/>
                <a:tabLst/>
                <a:defRPr/>
              </a:pPr>
              <a:r>
                <a:rPr kumimoji="0" lang="en-US" altLang="en-US" sz="1350" b="1" i="0" u="none" strike="noStrike" kern="0" cap="none" spc="0" normalizeH="0" baseline="0" noProof="0" dirty="0">
                  <a:ln>
                    <a:noFill/>
                  </a:ln>
                  <a:solidFill>
                    <a:schemeClr val="bg1"/>
                  </a:solidFill>
                  <a:effectLst/>
                  <a:uLnTx/>
                  <a:uFillTx/>
                  <a:latin typeface="Arial" charset="0"/>
                  <a:ea typeface="+mn-ea"/>
                  <a:cs typeface="+mn-cs"/>
                </a:rPr>
                <a:t>Repayment  $$</a:t>
              </a:r>
            </a:p>
            <a:p>
              <a:pPr marL="0" marR="0" lvl="0" indent="0" algn="l" defTabSz="685800" rtl="0" eaLnBrk="0" fontAlgn="auto" latinLnBrk="0" hangingPunct="0">
                <a:lnSpc>
                  <a:spcPct val="100000"/>
                </a:lnSpc>
                <a:spcBef>
                  <a:spcPct val="0"/>
                </a:spcBef>
                <a:spcAft>
                  <a:spcPts val="0"/>
                </a:spcAft>
                <a:buClrTx/>
                <a:buSzTx/>
                <a:buFont typeface="Wingdings" pitchFamily="2" charset="2"/>
                <a:buNone/>
                <a:tabLst/>
                <a:defRPr/>
              </a:pPr>
              <a:endParaRPr kumimoji="0" lang="en-US" altLang="en-US" sz="1050" b="0" i="1" u="none" strike="noStrike" kern="0" cap="none" spc="0" normalizeH="0" baseline="0" noProof="0" dirty="0">
                <a:ln>
                  <a:noFill/>
                </a:ln>
                <a:solidFill>
                  <a:srgbClr val="1D6FA9"/>
                </a:solidFill>
                <a:effectLst/>
                <a:uLnTx/>
                <a:uFillTx/>
                <a:latin typeface="Arial" charset="0"/>
                <a:ea typeface="+mn-ea"/>
                <a:cs typeface="+mn-cs"/>
              </a:endParaRPr>
            </a:p>
          </p:txBody>
        </p:sp>
        <p:sp>
          <p:nvSpPr>
            <p:cNvPr id="51" name="Rectangle 28"/>
            <p:cNvSpPr>
              <a:spLocks noChangeArrowheads="1"/>
            </p:cNvSpPr>
            <p:nvPr/>
          </p:nvSpPr>
          <p:spPr bwMode="auto">
            <a:xfrm>
              <a:off x="2364341" y="3508832"/>
              <a:ext cx="2441246" cy="6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866" tIns="33338" rIns="67866" bIns="33338">
              <a:spAutoFit/>
            </a:bodyPr>
            <a:lstStyle>
              <a:lvl1pPr eaLnBrk="0" hangingPunct="0">
                <a:spcBef>
                  <a:spcPct val="20000"/>
                </a:spcBef>
                <a:buClr>
                  <a:schemeClr val="tx2"/>
                </a:buClr>
                <a:buSzPct val="70000"/>
                <a:buFont typeface="Wingdings" pitchFamily="2" charset="2"/>
                <a:buChar char="l"/>
                <a:defRPr sz="3000">
                  <a:solidFill>
                    <a:schemeClr val="tx1"/>
                  </a:solidFill>
                  <a:latin typeface="Arial" charset="0"/>
                </a:defRPr>
              </a:lvl1pPr>
              <a:lvl2pPr marL="742950" indent="-285750" eaLnBrk="0" hangingPunct="0">
                <a:spcBef>
                  <a:spcPct val="20000"/>
                </a:spcBef>
                <a:buClr>
                  <a:schemeClr val="accent2"/>
                </a:buClr>
                <a:buSzPct val="70000"/>
                <a:buFont typeface="Wingdings" pitchFamily="2" charset="2"/>
                <a:buChar char="l"/>
                <a:defRPr sz="2600">
                  <a:solidFill>
                    <a:schemeClr val="tx1"/>
                  </a:solidFill>
                  <a:latin typeface="Arial" charset="0"/>
                </a:defRPr>
              </a:lvl2pPr>
              <a:lvl3pPr marL="1143000" indent="-228600" eaLnBrk="0" hangingPunct="0">
                <a:spcBef>
                  <a:spcPct val="20000"/>
                </a:spcBef>
                <a:buClr>
                  <a:schemeClr val="accent1"/>
                </a:buClr>
                <a:buSzPct val="70000"/>
                <a:buFont typeface="Wingdings" pitchFamily="2" charset="2"/>
                <a:buChar char="l"/>
                <a:defRPr sz="2300">
                  <a:solidFill>
                    <a:schemeClr val="tx1"/>
                  </a:solidFill>
                  <a:latin typeface="Arial" charset="0"/>
                </a:defRPr>
              </a:lvl3pPr>
              <a:lvl4pPr marL="1600200" indent="-228600" eaLnBrk="0" hangingPunct="0">
                <a:spcBef>
                  <a:spcPct val="20000"/>
                </a:spcBef>
                <a:buClr>
                  <a:schemeClr val="tx2"/>
                </a:buClr>
                <a:buSzPct val="75000"/>
                <a:buFont typeface="Wingdings" pitchFamily="2" charset="2"/>
                <a:buChar char="§"/>
                <a:defRPr sz="2000">
                  <a:solidFill>
                    <a:schemeClr val="tx1"/>
                  </a:solidFill>
                  <a:latin typeface="Arial" charset="0"/>
                </a:defRPr>
              </a:lvl4pPr>
              <a:lvl5pPr marL="2057400" indent="-228600" eaLnBrk="0" hangingPunct="0">
                <a:spcBef>
                  <a:spcPct val="20000"/>
                </a:spcBef>
                <a:buClr>
                  <a:schemeClr val="folHlink"/>
                </a:buClr>
                <a:buSzPct val="80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9pPr>
            </a:lstStyle>
            <a:p>
              <a:pPr marL="0" marR="0" lvl="0" indent="0" algn="just" defTabSz="685800" rtl="0" eaLnBrk="0" fontAlgn="auto" latinLnBrk="0" hangingPunct="0">
                <a:lnSpc>
                  <a:spcPct val="100000"/>
                </a:lnSpc>
                <a:spcBef>
                  <a:spcPct val="0"/>
                </a:spcBef>
                <a:spcAft>
                  <a:spcPts val="0"/>
                </a:spcAft>
                <a:buClrTx/>
                <a:buSzTx/>
                <a:buFont typeface="Wingdings" pitchFamily="2" charset="2"/>
                <a:buNone/>
                <a:tabLst/>
                <a:defRPr/>
              </a:pPr>
              <a:r>
                <a:rPr kumimoji="0" lang="en-US" altLang="en-US" sz="2700" b="1" i="0" u="none" strike="noStrike" kern="0" cap="none" spc="0" normalizeH="0" baseline="0" noProof="0" dirty="0">
                  <a:ln>
                    <a:noFill/>
                  </a:ln>
                  <a:solidFill>
                    <a:schemeClr val="accent5">
                      <a:lumMod val="60000"/>
                      <a:lumOff val="40000"/>
                    </a:schemeClr>
                  </a:solidFill>
                  <a:effectLst/>
                  <a:uLnTx/>
                  <a:uFillTx/>
                  <a:latin typeface="Arial" charset="0"/>
                  <a:ea typeface="+mn-ea"/>
                  <a:cs typeface="+mn-cs"/>
                </a:rPr>
                <a:t>Fiscal Agent  </a:t>
              </a:r>
              <a:r>
                <a:rPr kumimoji="0" lang="en-US" altLang="en-US" sz="1350" b="1" i="0" u="none" strike="noStrike" kern="0" cap="none" spc="0" normalizeH="0" baseline="0" noProof="0" dirty="0">
                  <a:ln>
                    <a:noFill/>
                  </a:ln>
                  <a:solidFill>
                    <a:schemeClr val="accent5">
                      <a:lumMod val="60000"/>
                      <a:lumOff val="40000"/>
                    </a:schemeClr>
                  </a:solidFill>
                  <a:effectLst/>
                  <a:uLnTx/>
                  <a:uFillTx/>
                  <a:latin typeface="Arial" charset="0"/>
                  <a:ea typeface="+mn-ea"/>
                  <a:cs typeface="+mn-cs"/>
                </a:rPr>
                <a:t>(Bank of New York Mellon)</a:t>
              </a:r>
            </a:p>
          </p:txBody>
        </p:sp>
        <p:sp>
          <p:nvSpPr>
            <p:cNvPr id="41" name="Line 21"/>
            <p:cNvSpPr>
              <a:spLocks noChangeShapeType="1"/>
            </p:cNvSpPr>
            <p:nvPr/>
          </p:nvSpPr>
          <p:spPr bwMode="auto">
            <a:xfrm>
              <a:off x="6511030" y="1745664"/>
              <a:ext cx="6377" cy="3794094"/>
            </a:xfrm>
            <a:prstGeom prst="line">
              <a:avLst/>
            </a:prstGeom>
            <a:noFill/>
            <a:ln w="63500">
              <a:solidFill>
                <a:schemeClr val="tx1"/>
              </a:solidFill>
              <a:prstDash val="dash"/>
              <a:round/>
              <a:headEnd type="stealth" w="lg" len="lg"/>
              <a:tailEnd type="none" w="lg" len="lg"/>
            </a:ln>
            <a:extLst>
              <a:ext uri="{909E8E84-426E-40DD-AFC4-6F175D3DCCD1}">
                <a14:hiddenFill xmlns:a14="http://schemas.microsoft.com/office/drawing/2010/main">
                  <a:no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Calibri"/>
                <a:ea typeface="+mn-ea"/>
                <a:cs typeface="+mn-cs"/>
              </a:endParaRPr>
            </a:p>
          </p:txBody>
        </p:sp>
        <p:sp>
          <p:nvSpPr>
            <p:cNvPr id="52" name="Line 25"/>
            <p:cNvSpPr>
              <a:spLocks noChangeShapeType="1"/>
            </p:cNvSpPr>
            <p:nvPr/>
          </p:nvSpPr>
          <p:spPr bwMode="auto">
            <a:xfrm>
              <a:off x="3947484" y="4334344"/>
              <a:ext cx="1910548" cy="1560799"/>
            </a:xfrm>
            <a:prstGeom prst="line">
              <a:avLst/>
            </a:prstGeom>
            <a:noFill/>
            <a:ln w="63500">
              <a:solidFill>
                <a:schemeClr val="accent4">
                  <a:lumMod val="20000"/>
                  <a:lumOff val="80000"/>
                </a:schemeClr>
              </a:solidFill>
              <a:prstDash val="dash"/>
              <a:round/>
              <a:headEnd type="none" w="sm" len="sm"/>
              <a:tailEnd type="stealth" w="lg" len="lg"/>
            </a:ln>
            <a:extLst>
              <a:ext uri="{909E8E84-426E-40DD-AFC4-6F175D3DCCD1}">
                <a14:hiddenFill xmlns:a14="http://schemas.microsoft.com/office/drawing/2010/main">
                  <a:no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Calibri"/>
                <a:ea typeface="+mn-ea"/>
                <a:cs typeface="+mn-cs"/>
              </a:endParaRPr>
            </a:p>
          </p:txBody>
        </p:sp>
        <p:sp>
          <p:nvSpPr>
            <p:cNvPr id="54" name="Line 24"/>
            <p:cNvSpPr>
              <a:spLocks noChangeShapeType="1"/>
            </p:cNvSpPr>
            <p:nvPr/>
          </p:nvSpPr>
          <p:spPr bwMode="auto">
            <a:xfrm flipH="1">
              <a:off x="3574819" y="1631176"/>
              <a:ext cx="1910547" cy="1717297"/>
            </a:xfrm>
            <a:prstGeom prst="line">
              <a:avLst/>
            </a:prstGeom>
            <a:noFill/>
            <a:ln w="63500">
              <a:solidFill>
                <a:schemeClr val="accent4">
                  <a:lumMod val="60000"/>
                  <a:lumOff val="40000"/>
                </a:schemeClr>
              </a:solidFill>
              <a:prstDash val="dash"/>
              <a:round/>
              <a:headEnd type="none" w="lg" len="lg"/>
              <a:tailEnd type="stealth" w="lg" len="lg"/>
            </a:ln>
            <a:extLst>
              <a:ext uri="{909E8E84-426E-40DD-AFC4-6F175D3DCCD1}">
                <a14:hiddenFill xmlns:a14="http://schemas.microsoft.com/office/drawing/2010/main">
                  <a:no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36A43AD0-C6AE-4C06-9333-5A128DBD0BF9}"/>
                </a:ext>
              </a:extLst>
            </p:cNvPr>
            <p:cNvSpPr/>
            <p:nvPr/>
          </p:nvSpPr>
          <p:spPr>
            <a:xfrm>
              <a:off x="10058941" y="4114062"/>
              <a:ext cx="2133059" cy="830997"/>
            </a:xfrm>
            <a:prstGeom prst="rect">
              <a:avLst/>
            </a:prstGeom>
          </p:spPr>
          <p:txBody>
            <a:bodyPr wrap="square">
              <a:spAutoFit/>
            </a:bodyPr>
            <a:lstStyle/>
            <a:p>
              <a:pPr marL="0" marR="0" lvl="0" indent="0" algn="ctr" defTabSz="914400" rtl="0" eaLnBrk="0" fontAlgn="auto" latinLnBrk="0" hangingPunct="0">
                <a:lnSpc>
                  <a:spcPct val="100000"/>
                </a:lnSpc>
                <a:spcBef>
                  <a:spcPct val="0"/>
                </a:spcBef>
                <a:spcAft>
                  <a:spcPts val="0"/>
                </a:spcAft>
                <a:buClrTx/>
                <a:buSzTx/>
                <a:buFontTx/>
                <a:buNone/>
                <a:tabLst/>
                <a:defRPr/>
              </a:pPr>
              <a:r>
                <a:rPr kumimoji="0" lang="en-US" altLang="en-US" sz="2400" b="1" i="0" u="none" strike="noStrike" kern="0" cap="none" spc="0" normalizeH="0" baseline="0" noProof="0" dirty="0">
                  <a:ln>
                    <a:noFill/>
                  </a:ln>
                  <a:solidFill>
                    <a:schemeClr val="bg1"/>
                  </a:solidFill>
                  <a:effectLst/>
                  <a:uLnTx/>
                  <a:uFillTx/>
                  <a:latin typeface="Arial" charset="0"/>
                  <a:ea typeface="+mn-ea"/>
                  <a:cs typeface="+mn-cs"/>
                </a:rPr>
                <a:t>Third Party Borrower</a:t>
              </a:r>
            </a:p>
          </p:txBody>
        </p:sp>
        <p:cxnSp>
          <p:nvCxnSpPr>
            <p:cNvPr id="3" name="Straight Arrow Connector 2">
              <a:extLst>
                <a:ext uri="{FF2B5EF4-FFF2-40B4-BE49-F238E27FC236}">
                  <a16:creationId xmlns:a16="http://schemas.microsoft.com/office/drawing/2014/main" id="{897FE623-259D-4CC5-8B50-7E06503AFE8E}"/>
                </a:ext>
              </a:extLst>
            </p:cNvPr>
            <p:cNvCxnSpPr>
              <a:cxnSpLocks/>
            </p:cNvCxnSpPr>
            <p:nvPr/>
          </p:nvCxnSpPr>
          <p:spPr>
            <a:xfrm flipV="1">
              <a:off x="8353497" y="4853633"/>
              <a:ext cx="1705444" cy="1091791"/>
            </a:xfrm>
            <a:prstGeom prst="straightConnector1">
              <a:avLst/>
            </a:prstGeom>
            <a:noFill/>
            <a:ln w="63500">
              <a:solidFill>
                <a:schemeClr val="accent4">
                  <a:lumMod val="20000"/>
                  <a:lumOff val="80000"/>
                </a:schemeClr>
              </a:solidFill>
              <a:prstDash val="dash"/>
              <a:round/>
              <a:headEnd type="none" w="sm" len="sm"/>
              <a:tailEnd type="stealth" w="lg" len="lg"/>
            </a:ln>
            <a:extLst>
              <a:ext uri="{909E8E84-426E-40DD-AFC4-6F175D3DCCD1}">
                <a14:hiddenFill xmlns:a14="http://schemas.microsoft.com/office/drawing/2010/main">
                  <a:noFill/>
                </a14:hiddenFill>
              </a:ext>
            </a:extLst>
          </p:spPr>
        </p:cxnSp>
        <p:cxnSp>
          <p:nvCxnSpPr>
            <p:cNvPr id="5" name="Straight Arrow Connector 4">
              <a:extLst>
                <a:ext uri="{FF2B5EF4-FFF2-40B4-BE49-F238E27FC236}">
                  <a16:creationId xmlns:a16="http://schemas.microsoft.com/office/drawing/2014/main" id="{6660F6C9-4CC0-4629-9A77-CB49ABEDC0EB}"/>
                </a:ext>
              </a:extLst>
            </p:cNvPr>
            <p:cNvCxnSpPr>
              <a:cxnSpLocks/>
            </p:cNvCxnSpPr>
            <p:nvPr/>
          </p:nvCxnSpPr>
          <p:spPr>
            <a:xfrm flipH="1">
              <a:off x="8158173" y="4605388"/>
              <a:ext cx="1705444" cy="1159253"/>
            </a:xfrm>
            <a:prstGeom prst="straightConnector1">
              <a:avLst/>
            </a:prstGeom>
            <a:noFill/>
            <a:ln w="63500">
              <a:solidFill>
                <a:schemeClr val="accent3">
                  <a:lumMod val="60000"/>
                  <a:lumOff val="40000"/>
                </a:schemeClr>
              </a:solidFill>
              <a:prstDash val="dash"/>
              <a:round/>
              <a:headEnd type="none" w="lg" len="lg"/>
              <a:tailEnd type="stealth" w="lg" len="lg"/>
            </a:ln>
            <a:extLst>
              <a:ext uri="{909E8E84-426E-40DD-AFC4-6F175D3DCCD1}">
                <a14:hiddenFill xmlns:a14="http://schemas.microsoft.com/office/drawing/2010/main">
                  <a:noFill/>
                </a14:hiddenFill>
              </a:ext>
            </a:extLst>
          </p:spPr>
        </p:cxnSp>
        <p:sp>
          <p:nvSpPr>
            <p:cNvPr id="19" name="Rectangle 18">
              <a:extLst>
                <a:ext uri="{FF2B5EF4-FFF2-40B4-BE49-F238E27FC236}">
                  <a16:creationId xmlns:a16="http://schemas.microsoft.com/office/drawing/2014/main" id="{1D4B9CCE-4502-416A-91DD-2223BA5BFC69}"/>
                </a:ext>
              </a:extLst>
            </p:cNvPr>
            <p:cNvSpPr>
              <a:spLocks noChangeArrowheads="1"/>
            </p:cNvSpPr>
            <p:nvPr/>
          </p:nvSpPr>
          <p:spPr bwMode="auto">
            <a:xfrm rot="19661708">
              <a:off x="8055588" y="4646849"/>
              <a:ext cx="2176077" cy="4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7866" tIns="33338" rIns="67866" bIns="33338">
              <a:spAutoFit/>
            </a:bodyPr>
            <a:lstStyle>
              <a:lvl1pPr eaLnBrk="0" hangingPunct="0">
                <a:spcBef>
                  <a:spcPct val="20000"/>
                </a:spcBef>
                <a:buClr>
                  <a:schemeClr val="tx2"/>
                </a:buClr>
                <a:buSzPct val="70000"/>
                <a:buFont typeface="Wingdings" pitchFamily="2" charset="2"/>
                <a:buChar char="l"/>
                <a:defRPr sz="3000">
                  <a:solidFill>
                    <a:schemeClr val="tx1"/>
                  </a:solidFill>
                  <a:latin typeface="Arial" charset="0"/>
                </a:defRPr>
              </a:lvl1pPr>
              <a:lvl2pPr marL="742950" indent="-285750" eaLnBrk="0" hangingPunct="0">
                <a:spcBef>
                  <a:spcPct val="20000"/>
                </a:spcBef>
                <a:buClr>
                  <a:schemeClr val="accent2"/>
                </a:buClr>
                <a:buSzPct val="70000"/>
                <a:buFont typeface="Wingdings" pitchFamily="2" charset="2"/>
                <a:buChar char="l"/>
                <a:defRPr sz="2600">
                  <a:solidFill>
                    <a:schemeClr val="tx1"/>
                  </a:solidFill>
                  <a:latin typeface="Arial" charset="0"/>
                </a:defRPr>
              </a:lvl2pPr>
              <a:lvl3pPr marL="1143000" indent="-228600" eaLnBrk="0" hangingPunct="0">
                <a:spcBef>
                  <a:spcPct val="20000"/>
                </a:spcBef>
                <a:buClr>
                  <a:schemeClr val="accent1"/>
                </a:buClr>
                <a:buSzPct val="70000"/>
                <a:buFont typeface="Wingdings" pitchFamily="2" charset="2"/>
                <a:buChar char="l"/>
                <a:defRPr sz="2300">
                  <a:solidFill>
                    <a:schemeClr val="tx1"/>
                  </a:solidFill>
                  <a:latin typeface="Arial" charset="0"/>
                </a:defRPr>
              </a:lvl3pPr>
              <a:lvl4pPr marL="1600200" indent="-228600" eaLnBrk="0" hangingPunct="0">
                <a:spcBef>
                  <a:spcPct val="20000"/>
                </a:spcBef>
                <a:buClr>
                  <a:schemeClr val="tx2"/>
                </a:buClr>
                <a:buSzPct val="75000"/>
                <a:buFont typeface="Wingdings" pitchFamily="2" charset="2"/>
                <a:buChar char="§"/>
                <a:defRPr sz="2000">
                  <a:solidFill>
                    <a:schemeClr val="tx1"/>
                  </a:solidFill>
                  <a:latin typeface="Arial" charset="0"/>
                </a:defRPr>
              </a:lvl4pPr>
              <a:lvl5pPr marL="2057400" indent="-228600" eaLnBrk="0" hangingPunct="0">
                <a:spcBef>
                  <a:spcPct val="20000"/>
                </a:spcBef>
                <a:buClr>
                  <a:schemeClr val="folHlink"/>
                </a:buClr>
                <a:buSzPct val="80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9pPr>
            </a:lstStyle>
            <a:p>
              <a:pPr marL="0" marR="0" lvl="0" indent="0" algn="l" defTabSz="685800" rtl="0" eaLnBrk="0" fontAlgn="auto" latinLnBrk="0" hangingPunct="0">
                <a:lnSpc>
                  <a:spcPct val="100000"/>
                </a:lnSpc>
                <a:spcBef>
                  <a:spcPct val="0"/>
                </a:spcBef>
                <a:spcAft>
                  <a:spcPts val="0"/>
                </a:spcAft>
                <a:buClrTx/>
                <a:buSzTx/>
                <a:buFont typeface="Wingdings" pitchFamily="2" charset="2"/>
                <a:buNone/>
                <a:tabLst/>
                <a:defRPr/>
              </a:pPr>
              <a:r>
                <a:rPr kumimoji="0" lang="en-US" altLang="en-US" sz="1350" b="1" i="0" u="none" strike="noStrike" kern="0" cap="none" spc="0" normalizeH="0" baseline="0" noProof="0" dirty="0">
                  <a:ln>
                    <a:noFill/>
                  </a:ln>
                  <a:solidFill>
                    <a:schemeClr val="bg1"/>
                  </a:solidFill>
                  <a:effectLst/>
                  <a:uLnTx/>
                  <a:uFillTx/>
                  <a:latin typeface="Arial" charset="0"/>
                  <a:ea typeface="+mn-ea"/>
                  <a:cs typeface="+mn-cs"/>
                </a:rPr>
                <a:t>Third Party Repayment $</a:t>
              </a:r>
            </a:p>
            <a:p>
              <a:pPr marL="0" marR="0" lvl="0" indent="0" algn="l" defTabSz="685800" rtl="0" eaLnBrk="0" fontAlgn="auto" latinLnBrk="0" hangingPunct="0">
                <a:lnSpc>
                  <a:spcPct val="100000"/>
                </a:lnSpc>
                <a:spcBef>
                  <a:spcPct val="0"/>
                </a:spcBef>
                <a:spcAft>
                  <a:spcPts val="0"/>
                </a:spcAft>
                <a:buClrTx/>
                <a:buSzTx/>
                <a:buFont typeface="Wingdings" pitchFamily="2" charset="2"/>
                <a:buNone/>
                <a:tabLst/>
                <a:defRPr/>
              </a:pPr>
              <a:endParaRPr kumimoji="0" lang="en-US" altLang="en-US" sz="1050" b="0" i="1" u="none" strike="noStrike" kern="0" cap="none" spc="0" normalizeH="0" baseline="0" noProof="0" dirty="0">
                <a:ln>
                  <a:noFill/>
                </a:ln>
                <a:solidFill>
                  <a:srgbClr val="1D6FA9"/>
                </a:solidFill>
                <a:effectLst/>
                <a:uLnTx/>
                <a:uFillTx/>
                <a:latin typeface="Arial" charset="0"/>
                <a:ea typeface="+mn-ea"/>
                <a:cs typeface="+mn-cs"/>
              </a:endParaRPr>
            </a:p>
          </p:txBody>
        </p:sp>
        <p:sp>
          <p:nvSpPr>
            <p:cNvPr id="20" name="Rectangle 18">
              <a:extLst>
                <a:ext uri="{FF2B5EF4-FFF2-40B4-BE49-F238E27FC236}">
                  <a16:creationId xmlns:a16="http://schemas.microsoft.com/office/drawing/2014/main" id="{ED5330DA-0A4E-4FC0-9EBA-F927BC828967}"/>
                </a:ext>
              </a:extLst>
            </p:cNvPr>
            <p:cNvSpPr>
              <a:spLocks noChangeArrowheads="1"/>
            </p:cNvSpPr>
            <p:nvPr/>
          </p:nvSpPr>
          <p:spPr bwMode="auto">
            <a:xfrm>
              <a:off x="8369602" y="6078876"/>
              <a:ext cx="1663116" cy="29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7866" tIns="33338" rIns="67866" bIns="33338">
              <a:spAutoFit/>
            </a:bodyPr>
            <a:lstStyle>
              <a:lvl1pPr eaLnBrk="0" hangingPunct="0">
                <a:spcBef>
                  <a:spcPct val="20000"/>
                </a:spcBef>
                <a:buClr>
                  <a:schemeClr val="tx2"/>
                </a:buClr>
                <a:buSzPct val="70000"/>
                <a:buFont typeface="Wingdings" pitchFamily="2" charset="2"/>
                <a:buChar char="l"/>
                <a:defRPr sz="3000">
                  <a:solidFill>
                    <a:schemeClr val="tx1"/>
                  </a:solidFill>
                  <a:latin typeface="Arial" charset="0"/>
                </a:defRPr>
              </a:lvl1pPr>
              <a:lvl2pPr marL="742950" indent="-285750" eaLnBrk="0" hangingPunct="0">
                <a:spcBef>
                  <a:spcPct val="20000"/>
                </a:spcBef>
                <a:buClr>
                  <a:schemeClr val="accent2"/>
                </a:buClr>
                <a:buSzPct val="70000"/>
                <a:buFont typeface="Wingdings" pitchFamily="2" charset="2"/>
                <a:buChar char="l"/>
                <a:defRPr sz="2600">
                  <a:solidFill>
                    <a:schemeClr val="tx1"/>
                  </a:solidFill>
                  <a:latin typeface="Arial" charset="0"/>
                </a:defRPr>
              </a:lvl2pPr>
              <a:lvl3pPr marL="1143000" indent="-228600" eaLnBrk="0" hangingPunct="0">
                <a:spcBef>
                  <a:spcPct val="20000"/>
                </a:spcBef>
                <a:buClr>
                  <a:schemeClr val="accent1"/>
                </a:buClr>
                <a:buSzPct val="70000"/>
                <a:buFont typeface="Wingdings" pitchFamily="2" charset="2"/>
                <a:buChar char="l"/>
                <a:defRPr sz="2300">
                  <a:solidFill>
                    <a:schemeClr val="tx1"/>
                  </a:solidFill>
                  <a:latin typeface="Arial" charset="0"/>
                </a:defRPr>
              </a:lvl3pPr>
              <a:lvl4pPr marL="1600200" indent="-228600" eaLnBrk="0" hangingPunct="0">
                <a:spcBef>
                  <a:spcPct val="20000"/>
                </a:spcBef>
                <a:buClr>
                  <a:schemeClr val="tx2"/>
                </a:buClr>
                <a:buSzPct val="75000"/>
                <a:buFont typeface="Wingdings" pitchFamily="2" charset="2"/>
                <a:buChar char="§"/>
                <a:defRPr sz="2000">
                  <a:solidFill>
                    <a:schemeClr val="tx1"/>
                  </a:solidFill>
                  <a:latin typeface="Arial" charset="0"/>
                </a:defRPr>
              </a:lvl4pPr>
              <a:lvl5pPr marL="2057400" indent="-228600" eaLnBrk="0" hangingPunct="0">
                <a:spcBef>
                  <a:spcPct val="20000"/>
                </a:spcBef>
                <a:buClr>
                  <a:schemeClr val="folHlink"/>
                </a:buClr>
                <a:buSzPct val="80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9pPr>
            </a:lstStyle>
            <a:p>
              <a:pPr marL="0" marR="0" lvl="0" indent="0" algn="l" defTabSz="685800" rtl="0" eaLnBrk="0" fontAlgn="auto" latinLnBrk="0" hangingPunct="0">
                <a:lnSpc>
                  <a:spcPct val="100000"/>
                </a:lnSpc>
                <a:spcBef>
                  <a:spcPct val="0"/>
                </a:spcBef>
                <a:spcAft>
                  <a:spcPts val="0"/>
                </a:spcAft>
                <a:buClrTx/>
                <a:buSzTx/>
                <a:buFont typeface="Wingdings" pitchFamily="2" charset="2"/>
                <a:buNone/>
                <a:tabLst/>
                <a:defRPr/>
              </a:pPr>
              <a:r>
                <a:rPr kumimoji="0" lang="en-US" altLang="en-US" sz="1500" b="1" i="0" u="none" strike="noStrike" kern="0" cap="none" spc="0" normalizeH="0" baseline="0" noProof="0" dirty="0">
                  <a:ln>
                    <a:noFill/>
                  </a:ln>
                  <a:solidFill>
                    <a:schemeClr val="bg1"/>
                  </a:solidFill>
                  <a:effectLst/>
                  <a:uLnTx/>
                  <a:uFillTx/>
                  <a:latin typeface="Arial" charset="0"/>
                  <a:ea typeface="+mn-ea"/>
                  <a:cs typeface="+mn-cs"/>
                </a:rPr>
                <a:t>Third Party Loan</a:t>
              </a:r>
            </a:p>
          </p:txBody>
        </p:sp>
      </p:grpSp>
      <p:sp>
        <p:nvSpPr>
          <p:cNvPr id="18" name="Rectangle 28">
            <a:extLst>
              <a:ext uri="{FF2B5EF4-FFF2-40B4-BE49-F238E27FC236}">
                <a16:creationId xmlns:a16="http://schemas.microsoft.com/office/drawing/2014/main" id="{41688582-B486-4A04-B126-E37C558C0BE2}"/>
              </a:ext>
            </a:extLst>
          </p:cNvPr>
          <p:cNvSpPr>
            <a:spLocks noChangeArrowheads="1"/>
          </p:cNvSpPr>
          <p:nvPr/>
        </p:nvSpPr>
        <p:spPr bwMode="auto">
          <a:xfrm>
            <a:off x="-96103" y="1745664"/>
            <a:ext cx="2503488" cy="6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866" tIns="33338" rIns="67866" bIns="33338">
            <a:spAutoFit/>
          </a:bodyPr>
          <a:lstStyle>
            <a:lvl1pPr eaLnBrk="0" hangingPunct="0">
              <a:spcBef>
                <a:spcPct val="20000"/>
              </a:spcBef>
              <a:buClr>
                <a:schemeClr val="tx2"/>
              </a:buClr>
              <a:buSzPct val="70000"/>
              <a:buFont typeface="Wingdings" pitchFamily="2" charset="2"/>
              <a:buChar char="l"/>
              <a:defRPr sz="3000">
                <a:solidFill>
                  <a:schemeClr val="tx1"/>
                </a:solidFill>
                <a:latin typeface="Arial" charset="0"/>
              </a:defRPr>
            </a:lvl1pPr>
            <a:lvl2pPr marL="742950" indent="-285750" eaLnBrk="0" hangingPunct="0">
              <a:spcBef>
                <a:spcPct val="20000"/>
              </a:spcBef>
              <a:buClr>
                <a:schemeClr val="accent2"/>
              </a:buClr>
              <a:buSzPct val="70000"/>
              <a:buFont typeface="Wingdings" pitchFamily="2" charset="2"/>
              <a:buChar char="l"/>
              <a:defRPr sz="2600">
                <a:solidFill>
                  <a:schemeClr val="tx1"/>
                </a:solidFill>
                <a:latin typeface="Arial" charset="0"/>
              </a:defRPr>
            </a:lvl2pPr>
            <a:lvl3pPr marL="1143000" indent="-228600" eaLnBrk="0" hangingPunct="0">
              <a:spcBef>
                <a:spcPct val="20000"/>
              </a:spcBef>
              <a:buClr>
                <a:schemeClr val="accent1"/>
              </a:buClr>
              <a:buSzPct val="70000"/>
              <a:buFont typeface="Wingdings" pitchFamily="2" charset="2"/>
              <a:buChar char="l"/>
              <a:defRPr sz="2300">
                <a:solidFill>
                  <a:schemeClr val="tx1"/>
                </a:solidFill>
                <a:latin typeface="Arial" charset="0"/>
              </a:defRPr>
            </a:lvl3pPr>
            <a:lvl4pPr marL="1600200" indent="-228600" eaLnBrk="0" hangingPunct="0">
              <a:spcBef>
                <a:spcPct val="20000"/>
              </a:spcBef>
              <a:buClr>
                <a:schemeClr val="tx2"/>
              </a:buClr>
              <a:buSzPct val="75000"/>
              <a:buFont typeface="Wingdings" pitchFamily="2" charset="2"/>
              <a:buChar char="§"/>
              <a:defRPr sz="2000">
                <a:solidFill>
                  <a:schemeClr val="tx1"/>
                </a:solidFill>
                <a:latin typeface="Arial" charset="0"/>
              </a:defRPr>
            </a:lvl4pPr>
            <a:lvl5pPr marL="2057400" indent="-228600" eaLnBrk="0" hangingPunct="0">
              <a:spcBef>
                <a:spcPct val="20000"/>
              </a:spcBef>
              <a:buClr>
                <a:schemeClr val="folHlink"/>
              </a:buClr>
              <a:buSzPct val="80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9pPr>
          </a:lstStyle>
          <a:p>
            <a:pPr marL="0" marR="0" lvl="0" indent="0" algn="ctr" defTabSz="685800" rtl="0" eaLnBrk="0" fontAlgn="auto" latinLnBrk="0" hangingPunct="0">
              <a:lnSpc>
                <a:spcPct val="100000"/>
              </a:lnSpc>
              <a:spcBef>
                <a:spcPct val="0"/>
              </a:spcBef>
              <a:spcAft>
                <a:spcPts val="0"/>
              </a:spcAft>
              <a:buClrTx/>
              <a:buSzTx/>
              <a:buFont typeface="Wingdings" pitchFamily="2" charset="2"/>
              <a:buNone/>
              <a:tabLst/>
              <a:defRPr/>
            </a:pPr>
            <a:r>
              <a:rPr kumimoji="0" lang="en-US" altLang="en-US" sz="2700" b="1" i="0" u="none" strike="noStrike" kern="0" cap="none" spc="0" normalizeH="0" baseline="0" noProof="0" dirty="0">
                <a:ln>
                  <a:noFill/>
                </a:ln>
                <a:solidFill>
                  <a:srgbClr val="FFFF00"/>
                </a:solidFill>
                <a:effectLst/>
                <a:uLnTx/>
                <a:uFillTx/>
                <a:latin typeface="Arial" charset="0"/>
                <a:ea typeface="+mn-ea"/>
                <a:cs typeface="+mn-cs"/>
              </a:rPr>
              <a:t>Investors</a:t>
            </a:r>
          </a:p>
          <a:p>
            <a:pPr marL="0" marR="0" lvl="0" indent="0" algn="ctr" defTabSz="685800" rtl="0" eaLnBrk="0" fontAlgn="auto" latinLnBrk="0" hangingPunct="0">
              <a:lnSpc>
                <a:spcPct val="100000"/>
              </a:lnSpc>
              <a:spcBef>
                <a:spcPct val="0"/>
              </a:spcBef>
              <a:spcAft>
                <a:spcPts val="0"/>
              </a:spcAft>
              <a:buClrTx/>
              <a:buSzTx/>
              <a:buFont typeface="Wingdings" pitchFamily="2" charset="2"/>
              <a:buNone/>
              <a:tabLst/>
              <a:defRPr/>
            </a:pPr>
            <a:r>
              <a:rPr kumimoji="0" lang="en-US" altLang="en-US" sz="1350" b="1" i="0" u="none" strike="noStrike" kern="0" cap="none" spc="0" normalizeH="0" baseline="0" noProof="0" dirty="0">
                <a:ln>
                  <a:noFill/>
                </a:ln>
                <a:solidFill>
                  <a:srgbClr val="FFFF00"/>
                </a:solidFill>
                <a:effectLst/>
                <a:uLnTx/>
                <a:uFillTx/>
                <a:latin typeface="Arial" charset="0"/>
                <a:ea typeface="+mn-ea"/>
                <a:cs typeface="+mn-cs"/>
              </a:rPr>
              <a:t>(Money Market)</a:t>
            </a:r>
          </a:p>
        </p:txBody>
      </p:sp>
      <p:sp>
        <p:nvSpPr>
          <p:cNvPr id="21" name="Line 25">
            <a:extLst>
              <a:ext uri="{FF2B5EF4-FFF2-40B4-BE49-F238E27FC236}">
                <a16:creationId xmlns:a16="http://schemas.microsoft.com/office/drawing/2014/main" id="{4A35DEC3-9A98-4F34-A6DA-DD2BD9D034A8}"/>
              </a:ext>
            </a:extLst>
          </p:cNvPr>
          <p:cNvSpPr>
            <a:spLocks noChangeShapeType="1"/>
          </p:cNvSpPr>
          <p:nvPr/>
        </p:nvSpPr>
        <p:spPr bwMode="auto">
          <a:xfrm>
            <a:off x="1324264" y="2596598"/>
            <a:ext cx="1091142" cy="891395"/>
          </a:xfrm>
          <a:prstGeom prst="line">
            <a:avLst/>
          </a:prstGeom>
          <a:noFill/>
          <a:ln w="63500">
            <a:solidFill>
              <a:schemeClr val="accent4">
                <a:lumMod val="20000"/>
                <a:lumOff val="80000"/>
              </a:schemeClr>
            </a:solidFill>
            <a:prstDash val="dash"/>
            <a:round/>
            <a:headEnd type="none" w="sm" len="sm"/>
            <a:tailEnd type="stealth" w="lg" len="lg"/>
          </a:ln>
          <a:extLst>
            <a:ext uri="{909E8E84-426E-40DD-AFC4-6F175D3DCCD1}">
              <a14:hiddenFill xmlns:a14="http://schemas.microsoft.com/office/drawing/2010/main">
                <a:no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Calibri"/>
              <a:ea typeface="+mn-ea"/>
              <a:cs typeface="+mn-cs"/>
            </a:endParaRPr>
          </a:p>
        </p:txBody>
      </p:sp>
      <p:sp>
        <p:nvSpPr>
          <p:cNvPr id="22" name="Line 25">
            <a:extLst>
              <a:ext uri="{FF2B5EF4-FFF2-40B4-BE49-F238E27FC236}">
                <a16:creationId xmlns:a16="http://schemas.microsoft.com/office/drawing/2014/main" id="{B08BCD39-3EE5-4FFF-92AE-117B26AC30F2}"/>
              </a:ext>
            </a:extLst>
          </p:cNvPr>
          <p:cNvSpPr>
            <a:spLocks noChangeShapeType="1"/>
          </p:cNvSpPr>
          <p:nvPr/>
        </p:nvSpPr>
        <p:spPr bwMode="auto">
          <a:xfrm flipH="1" flipV="1">
            <a:off x="1524000" y="2457075"/>
            <a:ext cx="1175656" cy="891396"/>
          </a:xfrm>
          <a:prstGeom prst="line">
            <a:avLst/>
          </a:prstGeom>
          <a:noFill/>
          <a:ln w="63500">
            <a:solidFill>
              <a:schemeClr val="accent3">
                <a:lumMod val="60000"/>
                <a:lumOff val="40000"/>
              </a:schemeClr>
            </a:solidFill>
            <a:prstDash val="dash"/>
            <a:round/>
            <a:headEnd type="none" w="lg" len="lg"/>
            <a:tailEnd type="stealth" w="lg" len="lg"/>
          </a:ln>
          <a:extLst>
            <a:ext uri="{909E8E84-426E-40DD-AFC4-6F175D3DCCD1}">
              <a14:hiddenFill xmlns:a14="http://schemas.microsoft.com/office/drawing/2010/main">
                <a:noFill/>
              </a14:hiddenFill>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Calibri"/>
              <a:ea typeface="+mn-ea"/>
              <a:cs typeface="+mn-cs"/>
            </a:endParaRPr>
          </a:p>
        </p:txBody>
      </p:sp>
      <p:sp>
        <p:nvSpPr>
          <p:cNvPr id="23" name="Rectangle 18">
            <a:extLst>
              <a:ext uri="{FF2B5EF4-FFF2-40B4-BE49-F238E27FC236}">
                <a16:creationId xmlns:a16="http://schemas.microsoft.com/office/drawing/2014/main" id="{24310B8B-F378-46BC-A139-201393926941}"/>
              </a:ext>
            </a:extLst>
          </p:cNvPr>
          <p:cNvSpPr>
            <a:spLocks noChangeArrowheads="1"/>
          </p:cNvSpPr>
          <p:nvPr/>
        </p:nvSpPr>
        <p:spPr bwMode="auto">
          <a:xfrm rot="2398186">
            <a:off x="1829618" y="2708927"/>
            <a:ext cx="1358546" cy="4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7866" tIns="33338" rIns="67866" bIns="33338">
            <a:spAutoFit/>
          </a:bodyPr>
          <a:lstStyle>
            <a:lvl1pPr eaLnBrk="0" hangingPunct="0">
              <a:spcBef>
                <a:spcPct val="20000"/>
              </a:spcBef>
              <a:buClr>
                <a:schemeClr val="tx2"/>
              </a:buClr>
              <a:buSzPct val="70000"/>
              <a:buFont typeface="Wingdings" pitchFamily="2" charset="2"/>
              <a:buChar char="l"/>
              <a:defRPr sz="3000">
                <a:solidFill>
                  <a:schemeClr val="tx1"/>
                </a:solidFill>
                <a:latin typeface="Arial" charset="0"/>
              </a:defRPr>
            </a:lvl1pPr>
            <a:lvl2pPr marL="742950" indent="-285750" eaLnBrk="0" hangingPunct="0">
              <a:spcBef>
                <a:spcPct val="20000"/>
              </a:spcBef>
              <a:buClr>
                <a:schemeClr val="accent2"/>
              </a:buClr>
              <a:buSzPct val="70000"/>
              <a:buFont typeface="Wingdings" pitchFamily="2" charset="2"/>
              <a:buChar char="l"/>
              <a:defRPr sz="2600">
                <a:solidFill>
                  <a:schemeClr val="tx1"/>
                </a:solidFill>
                <a:latin typeface="Arial" charset="0"/>
              </a:defRPr>
            </a:lvl2pPr>
            <a:lvl3pPr marL="1143000" indent="-228600" eaLnBrk="0" hangingPunct="0">
              <a:spcBef>
                <a:spcPct val="20000"/>
              </a:spcBef>
              <a:buClr>
                <a:schemeClr val="accent1"/>
              </a:buClr>
              <a:buSzPct val="70000"/>
              <a:buFont typeface="Wingdings" pitchFamily="2" charset="2"/>
              <a:buChar char="l"/>
              <a:defRPr sz="2300">
                <a:solidFill>
                  <a:schemeClr val="tx1"/>
                </a:solidFill>
                <a:latin typeface="Arial" charset="0"/>
              </a:defRPr>
            </a:lvl3pPr>
            <a:lvl4pPr marL="1600200" indent="-228600" eaLnBrk="0" hangingPunct="0">
              <a:spcBef>
                <a:spcPct val="20000"/>
              </a:spcBef>
              <a:buClr>
                <a:schemeClr val="tx2"/>
              </a:buClr>
              <a:buSzPct val="75000"/>
              <a:buFont typeface="Wingdings" pitchFamily="2" charset="2"/>
              <a:buChar char="§"/>
              <a:defRPr sz="2000">
                <a:solidFill>
                  <a:schemeClr val="tx1"/>
                </a:solidFill>
                <a:latin typeface="Arial" charset="0"/>
              </a:defRPr>
            </a:lvl4pPr>
            <a:lvl5pPr marL="2057400" indent="-228600" eaLnBrk="0" hangingPunct="0">
              <a:spcBef>
                <a:spcPct val="20000"/>
              </a:spcBef>
              <a:buClr>
                <a:schemeClr val="folHlink"/>
              </a:buClr>
              <a:buSzPct val="80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9pPr>
          </a:lstStyle>
          <a:p>
            <a:pPr marL="0" marR="0" lvl="0" indent="0" algn="l" defTabSz="685800" rtl="0" eaLnBrk="0" fontAlgn="auto" latinLnBrk="0" hangingPunct="0">
              <a:lnSpc>
                <a:spcPct val="100000"/>
              </a:lnSpc>
              <a:spcBef>
                <a:spcPct val="0"/>
              </a:spcBef>
              <a:spcAft>
                <a:spcPts val="0"/>
              </a:spcAft>
              <a:buClrTx/>
              <a:buSzTx/>
              <a:buFont typeface="Wingdings" pitchFamily="2" charset="2"/>
              <a:buNone/>
              <a:tabLst/>
              <a:defRPr/>
            </a:pPr>
            <a:r>
              <a:rPr kumimoji="0" lang="en-US" altLang="en-US" sz="1350" b="1" i="0" u="none" strike="noStrike" kern="0" cap="none" spc="0" normalizeH="0" baseline="0" noProof="0" dirty="0">
                <a:ln>
                  <a:noFill/>
                </a:ln>
                <a:solidFill>
                  <a:schemeClr val="bg1"/>
                </a:solidFill>
                <a:effectLst/>
                <a:uLnTx/>
                <a:uFillTx/>
                <a:latin typeface="Arial" charset="0"/>
                <a:ea typeface="+mn-ea"/>
                <a:cs typeface="+mn-cs"/>
              </a:rPr>
              <a:t>Repayment  $$</a:t>
            </a:r>
          </a:p>
          <a:p>
            <a:pPr marL="0" marR="0" lvl="0" indent="0" algn="l" defTabSz="685800" rtl="0" eaLnBrk="0" fontAlgn="auto" latinLnBrk="0" hangingPunct="0">
              <a:lnSpc>
                <a:spcPct val="100000"/>
              </a:lnSpc>
              <a:spcBef>
                <a:spcPct val="0"/>
              </a:spcBef>
              <a:spcAft>
                <a:spcPts val="0"/>
              </a:spcAft>
              <a:buClrTx/>
              <a:buSzTx/>
              <a:buFont typeface="Wingdings" pitchFamily="2" charset="2"/>
              <a:buNone/>
              <a:tabLst/>
              <a:defRPr/>
            </a:pPr>
            <a:endParaRPr kumimoji="0" lang="en-US" altLang="en-US" sz="1050" b="0" i="1" u="none" strike="noStrike" kern="0" cap="none" spc="0" normalizeH="0" baseline="0" noProof="0" dirty="0">
              <a:ln>
                <a:noFill/>
              </a:ln>
              <a:solidFill>
                <a:srgbClr val="1D6FA9"/>
              </a:solidFill>
              <a:effectLst/>
              <a:uLnTx/>
              <a:uFillTx/>
              <a:latin typeface="Arial" charset="0"/>
              <a:ea typeface="+mn-ea"/>
              <a:cs typeface="+mn-cs"/>
            </a:endParaRPr>
          </a:p>
        </p:txBody>
      </p:sp>
      <p:sp>
        <p:nvSpPr>
          <p:cNvPr id="24" name="Rectangle 18">
            <a:extLst>
              <a:ext uri="{FF2B5EF4-FFF2-40B4-BE49-F238E27FC236}">
                <a16:creationId xmlns:a16="http://schemas.microsoft.com/office/drawing/2014/main" id="{2547CECC-B9CD-4835-9B9B-C9296CD9825D}"/>
              </a:ext>
            </a:extLst>
          </p:cNvPr>
          <p:cNvSpPr>
            <a:spLocks noChangeArrowheads="1"/>
          </p:cNvSpPr>
          <p:nvPr/>
        </p:nvSpPr>
        <p:spPr bwMode="auto">
          <a:xfrm>
            <a:off x="516809" y="2927256"/>
            <a:ext cx="1368164" cy="29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7866" tIns="33338" rIns="67866" bIns="33338">
            <a:spAutoFit/>
          </a:bodyPr>
          <a:lstStyle>
            <a:lvl1pPr eaLnBrk="0" hangingPunct="0">
              <a:spcBef>
                <a:spcPct val="20000"/>
              </a:spcBef>
              <a:buClr>
                <a:schemeClr val="tx2"/>
              </a:buClr>
              <a:buSzPct val="70000"/>
              <a:buFont typeface="Wingdings" pitchFamily="2" charset="2"/>
              <a:buChar char="l"/>
              <a:defRPr sz="3000">
                <a:solidFill>
                  <a:schemeClr val="tx1"/>
                </a:solidFill>
                <a:latin typeface="Arial" charset="0"/>
              </a:defRPr>
            </a:lvl1pPr>
            <a:lvl2pPr marL="742950" indent="-285750" eaLnBrk="0" hangingPunct="0">
              <a:spcBef>
                <a:spcPct val="20000"/>
              </a:spcBef>
              <a:buClr>
                <a:schemeClr val="accent2"/>
              </a:buClr>
              <a:buSzPct val="70000"/>
              <a:buFont typeface="Wingdings" pitchFamily="2" charset="2"/>
              <a:buChar char="l"/>
              <a:defRPr sz="2600">
                <a:solidFill>
                  <a:schemeClr val="tx1"/>
                </a:solidFill>
                <a:latin typeface="Arial" charset="0"/>
              </a:defRPr>
            </a:lvl2pPr>
            <a:lvl3pPr marL="1143000" indent="-228600" eaLnBrk="0" hangingPunct="0">
              <a:spcBef>
                <a:spcPct val="20000"/>
              </a:spcBef>
              <a:buClr>
                <a:schemeClr val="accent1"/>
              </a:buClr>
              <a:buSzPct val="70000"/>
              <a:buFont typeface="Wingdings" pitchFamily="2" charset="2"/>
              <a:buChar char="l"/>
              <a:defRPr sz="2300">
                <a:solidFill>
                  <a:schemeClr val="tx1"/>
                </a:solidFill>
                <a:latin typeface="Arial" charset="0"/>
              </a:defRPr>
            </a:lvl3pPr>
            <a:lvl4pPr marL="1600200" indent="-228600" eaLnBrk="0" hangingPunct="0">
              <a:spcBef>
                <a:spcPct val="20000"/>
              </a:spcBef>
              <a:buClr>
                <a:schemeClr val="tx2"/>
              </a:buClr>
              <a:buSzPct val="75000"/>
              <a:buFont typeface="Wingdings" pitchFamily="2" charset="2"/>
              <a:buChar char="§"/>
              <a:defRPr sz="2000">
                <a:solidFill>
                  <a:schemeClr val="tx1"/>
                </a:solidFill>
                <a:latin typeface="Arial" charset="0"/>
              </a:defRPr>
            </a:lvl4pPr>
            <a:lvl5pPr marL="2057400" indent="-228600" eaLnBrk="0" hangingPunct="0">
              <a:spcBef>
                <a:spcPct val="20000"/>
              </a:spcBef>
              <a:buClr>
                <a:schemeClr val="folHlink"/>
              </a:buClr>
              <a:buSzPct val="80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9pPr>
          </a:lstStyle>
          <a:p>
            <a:pPr marL="0" marR="0" lvl="0" indent="0" algn="l" defTabSz="685800" rtl="0" eaLnBrk="0" fontAlgn="auto" latinLnBrk="0" hangingPunct="0">
              <a:lnSpc>
                <a:spcPct val="100000"/>
              </a:lnSpc>
              <a:spcBef>
                <a:spcPct val="0"/>
              </a:spcBef>
              <a:spcAft>
                <a:spcPts val="0"/>
              </a:spcAft>
              <a:buClrTx/>
              <a:buSzTx/>
              <a:buFont typeface="Wingdings" pitchFamily="2" charset="2"/>
              <a:buNone/>
              <a:tabLst/>
              <a:defRPr/>
            </a:pPr>
            <a:r>
              <a:rPr kumimoji="0" lang="en-US" altLang="en-US" sz="1500" b="1" i="0" u="none" strike="noStrike" kern="0" cap="none" spc="0" normalizeH="0" baseline="0" noProof="0" dirty="0">
                <a:ln>
                  <a:noFill/>
                </a:ln>
                <a:solidFill>
                  <a:schemeClr val="bg1"/>
                </a:solidFill>
                <a:effectLst/>
                <a:uLnTx/>
                <a:uFillTx/>
                <a:latin typeface="Arial" charset="0"/>
                <a:ea typeface="+mn-ea"/>
                <a:cs typeface="+mn-cs"/>
              </a:rPr>
              <a:t>Advances $$ </a:t>
            </a:r>
          </a:p>
        </p:txBody>
      </p:sp>
      <p:sp>
        <p:nvSpPr>
          <p:cNvPr id="4" name="Rectangle 18">
            <a:extLst>
              <a:ext uri="{FF2B5EF4-FFF2-40B4-BE49-F238E27FC236}">
                <a16:creationId xmlns:a16="http://schemas.microsoft.com/office/drawing/2014/main" id="{20FFB2A5-2735-D528-02E8-40DEA4E8F288}"/>
              </a:ext>
            </a:extLst>
          </p:cNvPr>
          <p:cNvSpPr>
            <a:spLocks noChangeArrowheads="1"/>
          </p:cNvSpPr>
          <p:nvPr/>
        </p:nvSpPr>
        <p:spPr bwMode="auto">
          <a:xfrm>
            <a:off x="6649979" y="3627583"/>
            <a:ext cx="2360916" cy="505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866" tIns="33338" rIns="67866" bIns="33338">
            <a:spAutoFit/>
          </a:bodyPr>
          <a:lstStyle>
            <a:lvl1pPr eaLnBrk="0" hangingPunct="0">
              <a:spcBef>
                <a:spcPct val="20000"/>
              </a:spcBef>
              <a:buClr>
                <a:schemeClr val="tx2"/>
              </a:buClr>
              <a:buSzPct val="70000"/>
              <a:buFont typeface="Wingdings" pitchFamily="2" charset="2"/>
              <a:buChar char="l"/>
              <a:defRPr sz="3000">
                <a:solidFill>
                  <a:schemeClr val="tx1"/>
                </a:solidFill>
                <a:latin typeface="Arial" charset="0"/>
              </a:defRPr>
            </a:lvl1pPr>
            <a:lvl2pPr marL="742950" indent="-285750" eaLnBrk="0" hangingPunct="0">
              <a:spcBef>
                <a:spcPct val="20000"/>
              </a:spcBef>
              <a:buClr>
                <a:schemeClr val="accent2"/>
              </a:buClr>
              <a:buSzPct val="70000"/>
              <a:buFont typeface="Wingdings" pitchFamily="2" charset="2"/>
              <a:buChar char="l"/>
              <a:defRPr sz="2600">
                <a:solidFill>
                  <a:schemeClr val="tx1"/>
                </a:solidFill>
                <a:latin typeface="Arial" charset="0"/>
              </a:defRPr>
            </a:lvl2pPr>
            <a:lvl3pPr marL="1143000" indent="-228600" eaLnBrk="0" hangingPunct="0">
              <a:spcBef>
                <a:spcPct val="20000"/>
              </a:spcBef>
              <a:buClr>
                <a:schemeClr val="accent1"/>
              </a:buClr>
              <a:buSzPct val="70000"/>
              <a:buFont typeface="Wingdings" pitchFamily="2" charset="2"/>
              <a:buChar char="l"/>
              <a:defRPr sz="2300">
                <a:solidFill>
                  <a:schemeClr val="tx1"/>
                </a:solidFill>
                <a:latin typeface="Arial" charset="0"/>
              </a:defRPr>
            </a:lvl3pPr>
            <a:lvl4pPr marL="1600200" indent="-228600" eaLnBrk="0" hangingPunct="0">
              <a:spcBef>
                <a:spcPct val="20000"/>
              </a:spcBef>
              <a:buClr>
                <a:schemeClr val="tx2"/>
              </a:buClr>
              <a:buSzPct val="75000"/>
              <a:buFont typeface="Wingdings" pitchFamily="2" charset="2"/>
              <a:buChar char="§"/>
              <a:defRPr sz="2000">
                <a:solidFill>
                  <a:schemeClr val="tx1"/>
                </a:solidFill>
                <a:latin typeface="Arial" charset="0"/>
              </a:defRPr>
            </a:lvl4pPr>
            <a:lvl5pPr marL="2057400" indent="-228600" eaLnBrk="0" hangingPunct="0">
              <a:spcBef>
                <a:spcPct val="20000"/>
              </a:spcBef>
              <a:buClr>
                <a:schemeClr val="folHlink"/>
              </a:buClr>
              <a:buSzPct val="80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9pPr>
          </a:lstStyle>
          <a:p>
            <a:pPr marL="0" marR="0" lvl="0" indent="0" algn="l" defTabSz="685800" rtl="0" eaLnBrk="0" fontAlgn="auto" latinLnBrk="0" hangingPunct="0">
              <a:lnSpc>
                <a:spcPct val="100000"/>
              </a:lnSpc>
              <a:spcBef>
                <a:spcPct val="0"/>
              </a:spcBef>
              <a:spcAft>
                <a:spcPts val="0"/>
              </a:spcAft>
              <a:buClrTx/>
              <a:buSzTx/>
              <a:buFont typeface="Wingdings" pitchFamily="2" charset="2"/>
              <a:buNone/>
              <a:tabLst/>
              <a:defRPr/>
            </a:pPr>
            <a:r>
              <a:rPr kumimoji="0" lang="en-US" altLang="en-US" sz="1800" b="1" i="0" u="none" strike="noStrike" kern="0" cap="none" spc="0" normalizeH="0" baseline="0" noProof="0" dirty="0">
                <a:ln>
                  <a:noFill/>
                </a:ln>
                <a:effectLst/>
                <a:uLnTx/>
                <a:uFillTx/>
                <a:latin typeface="Arial" charset="0"/>
                <a:ea typeface="+mn-ea"/>
                <a:cs typeface="+mn-cs"/>
              </a:rPr>
              <a:t>Loan Contract, Note</a:t>
            </a:r>
          </a:p>
          <a:p>
            <a:pPr marL="0" marR="0" lvl="0" indent="0" algn="l" defTabSz="685800" rtl="0" eaLnBrk="0" fontAlgn="auto" latinLnBrk="0" hangingPunct="0">
              <a:lnSpc>
                <a:spcPct val="100000"/>
              </a:lnSpc>
              <a:spcBef>
                <a:spcPct val="0"/>
              </a:spcBef>
              <a:spcAft>
                <a:spcPts val="0"/>
              </a:spcAft>
              <a:buClrTx/>
              <a:buSzTx/>
              <a:buFont typeface="Wingdings" pitchFamily="2" charset="2"/>
              <a:buNone/>
              <a:tabLst/>
              <a:defRPr/>
            </a:pPr>
            <a:endParaRPr kumimoji="0" lang="en-US" altLang="en-US" sz="1050" b="0" i="1" u="none" strike="noStrike" kern="0" cap="none" spc="0" normalizeH="0" baseline="0" noProof="0" dirty="0">
              <a:ln>
                <a:noFill/>
              </a:ln>
              <a:solidFill>
                <a:srgbClr val="1D6FA9"/>
              </a:solidFill>
              <a:effectLst/>
              <a:uLnTx/>
              <a:uFillTx/>
              <a:latin typeface="Arial" charset="0"/>
              <a:ea typeface="+mn-ea"/>
              <a:cs typeface="+mn-cs"/>
            </a:endParaRPr>
          </a:p>
        </p:txBody>
      </p:sp>
      <p:sp>
        <p:nvSpPr>
          <p:cNvPr id="6" name="Rectangle 18">
            <a:extLst>
              <a:ext uri="{FF2B5EF4-FFF2-40B4-BE49-F238E27FC236}">
                <a16:creationId xmlns:a16="http://schemas.microsoft.com/office/drawing/2014/main" id="{A2562626-613F-0006-8B9B-2E077A749AC6}"/>
              </a:ext>
            </a:extLst>
          </p:cNvPr>
          <p:cNvSpPr>
            <a:spLocks noChangeArrowheads="1"/>
          </p:cNvSpPr>
          <p:nvPr/>
        </p:nvSpPr>
        <p:spPr bwMode="auto">
          <a:xfrm>
            <a:off x="3163415" y="1676391"/>
            <a:ext cx="2108642" cy="505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866" tIns="33338" rIns="67866" bIns="33338">
            <a:spAutoFit/>
          </a:bodyPr>
          <a:lstStyle>
            <a:lvl1pPr eaLnBrk="0" hangingPunct="0">
              <a:spcBef>
                <a:spcPct val="20000"/>
              </a:spcBef>
              <a:buClr>
                <a:schemeClr val="tx2"/>
              </a:buClr>
              <a:buSzPct val="70000"/>
              <a:buFont typeface="Wingdings" pitchFamily="2" charset="2"/>
              <a:buChar char="l"/>
              <a:defRPr sz="3000">
                <a:solidFill>
                  <a:schemeClr val="tx1"/>
                </a:solidFill>
                <a:latin typeface="Arial" charset="0"/>
              </a:defRPr>
            </a:lvl1pPr>
            <a:lvl2pPr marL="742950" indent="-285750" eaLnBrk="0" hangingPunct="0">
              <a:spcBef>
                <a:spcPct val="20000"/>
              </a:spcBef>
              <a:buClr>
                <a:schemeClr val="accent2"/>
              </a:buClr>
              <a:buSzPct val="70000"/>
              <a:buFont typeface="Wingdings" pitchFamily="2" charset="2"/>
              <a:buChar char="l"/>
              <a:defRPr sz="2600">
                <a:solidFill>
                  <a:schemeClr val="tx1"/>
                </a:solidFill>
                <a:latin typeface="Arial" charset="0"/>
              </a:defRPr>
            </a:lvl2pPr>
            <a:lvl3pPr marL="1143000" indent="-228600" eaLnBrk="0" hangingPunct="0">
              <a:spcBef>
                <a:spcPct val="20000"/>
              </a:spcBef>
              <a:buClr>
                <a:schemeClr val="accent1"/>
              </a:buClr>
              <a:buSzPct val="70000"/>
              <a:buFont typeface="Wingdings" pitchFamily="2" charset="2"/>
              <a:buChar char="l"/>
              <a:defRPr sz="2300">
                <a:solidFill>
                  <a:schemeClr val="tx1"/>
                </a:solidFill>
                <a:latin typeface="Arial" charset="0"/>
              </a:defRPr>
            </a:lvl3pPr>
            <a:lvl4pPr marL="1600200" indent="-228600" eaLnBrk="0" hangingPunct="0">
              <a:spcBef>
                <a:spcPct val="20000"/>
              </a:spcBef>
              <a:buClr>
                <a:schemeClr val="tx2"/>
              </a:buClr>
              <a:buSzPct val="75000"/>
              <a:buFont typeface="Wingdings" pitchFamily="2" charset="2"/>
              <a:buChar char="§"/>
              <a:defRPr sz="2000">
                <a:solidFill>
                  <a:schemeClr val="tx1"/>
                </a:solidFill>
                <a:latin typeface="Arial" charset="0"/>
              </a:defRPr>
            </a:lvl4pPr>
            <a:lvl5pPr marL="2057400" indent="-228600" eaLnBrk="0" hangingPunct="0">
              <a:spcBef>
                <a:spcPct val="20000"/>
              </a:spcBef>
              <a:buClr>
                <a:schemeClr val="folHlink"/>
              </a:buClr>
              <a:buSzPct val="80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9pPr>
          </a:lstStyle>
          <a:p>
            <a:pPr marL="0" marR="0" lvl="0" indent="0" algn="l" defTabSz="685800" rtl="0" eaLnBrk="0" fontAlgn="auto" latinLnBrk="0" hangingPunct="0">
              <a:lnSpc>
                <a:spcPct val="100000"/>
              </a:lnSpc>
              <a:spcBef>
                <a:spcPct val="0"/>
              </a:spcBef>
              <a:spcAft>
                <a:spcPts val="0"/>
              </a:spcAft>
              <a:buClrTx/>
              <a:buSzTx/>
              <a:buFont typeface="Wingdings" pitchFamily="2" charset="2"/>
              <a:buNone/>
              <a:tabLst/>
              <a:defRPr/>
            </a:pPr>
            <a:r>
              <a:rPr kumimoji="0" lang="en-US" altLang="en-US" sz="1800" b="1" i="0" u="none" strike="noStrike" kern="0" cap="none" spc="0" normalizeH="0" baseline="0" noProof="0" dirty="0">
                <a:ln>
                  <a:noFill/>
                </a:ln>
                <a:solidFill>
                  <a:schemeClr val="accent4">
                    <a:lumMod val="60000"/>
                    <a:lumOff val="40000"/>
                  </a:schemeClr>
                </a:solidFill>
                <a:effectLst/>
                <a:uLnTx/>
                <a:uFillTx/>
                <a:latin typeface="Arial" charset="0"/>
                <a:ea typeface="+mn-ea"/>
                <a:cs typeface="+mn-cs"/>
              </a:rPr>
              <a:t>Note, Guarantee</a:t>
            </a:r>
          </a:p>
          <a:p>
            <a:pPr marL="0" marR="0" lvl="0" indent="0" algn="l" defTabSz="685800" rtl="0" eaLnBrk="0" fontAlgn="auto" latinLnBrk="0" hangingPunct="0">
              <a:lnSpc>
                <a:spcPct val="100000"/>
              </a:lnSpc>
              <a:spcBef>
                <a:spcPct val="0"/>
              </a:spcBef>
              <a:spcAft>
                <a:spcPts val="0"/>
              </a:spcAft>
              <a:buClrTx/>
              <a:buSzTx/>
              <a:buFont typeface="Wingdings" pitchFamily="2" charset="2"/>
              <a:buNone/>
              <a:tabLst/>
              <a:defRPr/>
            </a:pPr>
            <a:endParaRPr kumimoji="0" lang="en-US" altLang="en-US" sz="1050" b="0" i="1" u="none" strike="noStrike" kern="0" cap="none" spc="0" normalizeH="0" baseline="0" noProof="0" dirty="0">
              <a:ln>
                <a:noFill/>
              </a:ln>
              <a:solidFill>
                <a:srgbClr val="1D6FA9"/>
              </a:solidFill>
              <a:effectLst/>
              <a:uLnTx/>
              <a:uFillTx/>
              <a:latin typeface="Arial" charset="0"/>
              <a:ea typeface="+mn-ea"/>
              <a:cs typeface="+mn-cs"/>
            </a:endParaRPr>
          </a:p>
        </p:txBody>
      </p:sp>
    </p:spTree>
    <p:extLst>
      <p:ext uri="{BB962C8B-B14F-4D97-AF65-F5344CB8AC3E}">
        <p14:creationId xmlns:p14="http://schemas.microsoft.com/office/powerpoint/2010/main" val="9964129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BDD75C-875C-41A4-A3C9-DA47ECCA82C5}"/>
              </a:ext>
            </a:extLst>
          </p:cNvPr>
          <p:cNvSpPr/>
          <p:nvPr/>
        </p:nvSpPr>
        <p:spPr>
          <a:xfrm>
            <a:off x="548640" y="1241116"/>
            <a:ext cx="11352848" cy="3746282"/>
          </a:xfrm>
          <a:prstGeom prst="rect">
            <a:avLst/>
          </a:prstGeom>
        </p:spPr>
        <p:txBody>
          <a:bodyPr wrap="square" anchor="t">
            <a:spAutoFit/>
          </a:bodyPr>
          <a:lstStyle/>
          <a:p>
            <a:pPr marL="457200" indent="-457200">
              <a:lnSpc>
                <a:spcPct val="120000"/>
              </a:lnSpc>
              <a:spcBef>
                <a:spcPts val="0"/>
              </a:spcBef>
              <a:buFont typeface="Arial" panose="020B0604020202020204" pitchFamily="34" charset="0"/>
              <a:buChar char="•"/>
            </a:pPr>
            <a:r>
              <a:rPr lang="en-US" sz="3200" dirty="0">
                <a:solidFill>
                  <a:schemeClr val="bg1"/>
                </a:solidFill>
                <a:latin typeface="Gill Sans MT" panose="020B0502020104020203" pitchFamily="34" charset="0"/>
                <a:ea typeface="Calibri"/>
                <a:cs typeface="Times New Roman"/>
              </a:rPr>
              <a:t>Loan rates and terms must at least match the terms of the loan between HUD and the local government borrower.</a:t>
            </a:r>
          </a:p>
          <a:p>
            <a:pPr marL="800100" lvl="1" indent="-342900">
              <a:lnSpc>
                <a:spcPct val="120000"/>
              </a:lnSpc>
              <a:spcBef>
                <a:spcPts val="0"/>
              </a:spcBef>
              <a:buFont typeface="Arial" panose="020B0604020202020204" pitchFamily="34" charset="0"/>
              <a:buChar char="•"/>
            </a:pPr>
            <a:r>
              <a:rPr lang="en-US" sz="2400" dirty="0">
                <a:solidFill>
                  <a:schemeClr val="bg1"/>
                </a:solidFill>
                <a:latin typeface="Gill Sans MT" panose="020B0502020104020203" pitchFamily="34" charset="0"/>
                <a:ea typeface="Calibri"/>
                <a:cs typeface="Times New Roman"/>
              </a:rPr>
              <a:t>Interest rates cannot be lower on the business loan, but local government borrowers </a:t>
            </a:r>
            <a:r>
              <a:rPr lang="en-US" sz="2400" u="sng" dirty="0">
                <a:solidFill>
                  <a:schemeClr val="bg1"/>
                </a:solidFill>
                <a:latin typeface="Gill Sans MT" panose="020B0502020104020203" pitchFamily="34" charset="0"/>
                <a:ea typeface="Calibri"/>
                <a:cs typeface="Times New Roman"/>
              </a:rPr>
              <a:t>can charge a spread</a:t>
            </a:r>
            <a:r>
              <a:rPr lang="en-US" sz="2400" dirty="0">
                <a:solidFill>
                  <a:schemeClr val="bg1"/>
                </a:solidFill>
                <a:latin typeface="Gill Sans MT" panose="020B0502020104020203" pitchFamily="34" charset="0"/>
                <a:ea typeface="Calibri"/>
                <a:cs typeface="Times New Roman"/>
              </a:rPr>
              <a:t> over the HUD loan to their business borrowers.</a:t>
            </a:r>
          </a:p>
          <a:p>
            <a:pPr marL="800100" lvl="1" indent="-342900">
              <a:lnSpc>
                <a:spcPct val="120000"/>
              </a:lnSpc>
              <a:spcBef>
                <a:spcPts val="0"/>
              </a:spcBef>
              <a:buFont typeface="Arial" panose="020B0604020202020204" pitchFamily="34" charset="0"/>
              <a:buChar char="•"/>
            </a:pPr>
            <a:endParaRPr lang="en-US" sz="2400" dirty="0">
              <a:solidFill>
                <a:schemeClr val="bg1"/>
              </a:solidFill>
              <a:latin typeface="Gill Sans MT" panose="020B0502020104020203" pitchFamily="34" charset="0"/>
              <a:ea typeface="Calibri"/>
              <a:cs typeface="Times New Roman"/>
            </a:endParaRPr>
          </a:p>
          <a:p>
            <a:pPr marL="342900" indent="-342900">
              <a:lnSpc>
                <a:spcPct val="120000"/>
              </a:lnSpc>
              <a:buFont typeface="Arial" panose="020B0604020202020204" pitchFamily="34" charset="0"/>
              <a:buChar char="•"/>
            </a:pPr>
            <a:r>
              <a:rPr lang="en-US" sz="3200" dirty="0">
                <a:solidFill>
                  <a:schemeClr val="bg1"/>
                </a:solidFill>
                <a:latin typeface="Gill Sans MT" panose="020B0502020104020203" pitchFamily="34" charset="0"/>
                <a:cs typeface="Times New Roman"/>
              </a:rPr>
              <a:t>Section 108 loan term can be up to 20 years therefore, business loans made using Section 108 loan funds cannot exceed 20 years.</a:t>
            </a:r>
            <a:endParaRPr lang="en-US" sz="3600" dirty="0">
              <a:solidFill>
                <a:schemeClr val="bg1"/>
              </a:solidFill>
              <a:latin typeface="Gill Sans MT" panose="020B0502020104020203" pitchFamily="34" charset="0"/>
              <a:ea typeface="Calibri"/>
              <a:cs typeface="Times New Roman"/>
            </a:endParaRPr>
          </a:p>
        </p:txBody>
      </p:sp>
      <p:sp>
        <p:nvSpPr>
          <p:cNvPr id="8" name="Content Placeholder 2">
            <a:extLst>
              <a:ext uri="{FF2B5EF4-FFF2-40B4-BE49-F238E27FC236}">
                <a16:creationId xmlns:a16="http://schemas.microsoft.com/office/drawing/2014/main" id="{03028BBC-828B-4AD7-9F7E-DE684E2C4B0D}"/>
              </a:ext>
            </a:extLst>
          </p:cNvPr>
          <p:cNvSpPr txBox="1">
            <a:spLocks/>
          </p:cNvSpPr>
          <p:nvPr/>
        </p:nvSpPr>
        <p:spPr>
          <a:xfrm>
            <a:off x="0" y="256679"/>
            <a:ext cx="12192000" cy="661628"/>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3200" kern="120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600"/>
              </a:spcBef>
              <a:spcAft>
                <a:spcPts val="600"/>
              </a:spcAft>
              <a:buFont typeface="Arial" panose="020B0604020202020204" pitchFamily="34" charset="0"/>
              <a:buChar char="•"/>
              <a:defRPr sz="28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377">
              <a:buNone/>
              <a:defRPr/>
            </a:pPr>
            <a:r>
              <a:rPr lang="en-US" sz="4000" b="1" dirty="0">
                <a:solidFill>
                  <a:prstClr val="white"/>
                </a:solidFill>
                <a:latin typeface="Gill Sans MT" panose="020B0502020104020203" pitchFamily="34" charset="0"/>
              </a:rPr>
              <a:t>Loan Terms</a:t>
            </a:r>
          </a:p>
        </p:txBody>
      </p:sp>
    </p:spTree>
    <p:extLst>
      <p:ext uri="{BB962C8B-B14F-4D97-AF65-F5344CB8AC3E}">
        <p14:creationId xmlns:p14="http://schemas.microsoft.com/office/powerpoint/2010/main" val="10368138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03028BBC-828B-4AD7-9F7E-DE684E2C4B0D}"/>
              </a:ext>
            </a:extLst>
          </p:cNvPr>
          <p:cNvSpPr txBox="1">
            <a:spLocks/>
          </p:cNvSpPr>
          <p:nvPr/>
        </p:nvSpPr>
        <p:spPr>
          <a:xfrm>
            <a:off x="0" y="289336"/>
            <a:ext cx="12192000" cy="661628"/>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3200" kern="120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600"/>
              </a:spcBef>
              <a:spcAft>
                <a:spcPts val="600"/>
              </a:spcAft>
              <a:buFont typeface="Arial" panose="020B0604020202020204" pitchFamily="34" charset="0"/>
              <a:buChar char="•"/>
              <a:defRPr sz="28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377">
              <a:buNone/>
              <a:defRPr/>
            </a:pPr>
            <a:r>
              <a:rPr lang="en-US" sz="4000" b="1" dirty="0">
                <a:solidFill>
                  <a:prstClr val="white"/>
                </a:solidFill>
                <a:latin typeface="Gill Sans MT" panose="020B0502020104020203" pitchFamily="34" charset="0"/>
              </a:rPr>
              <a:t>Flow of Funds Example (Loan Terms)</a:t>
            </a:r>
          </a:p>
        </p:txBody>
      </p:sp>
      <p:graphicFrame>
        <p:nvGraphicFramePr>
          <p:cNvPr id="4" name="Diagram 3">
            <a:extLst>
              <a:ext uri="{FF2B5EF4-FFF2-40B4-BE49-F238E27FC236}">
                <a16:creationId xmlns:a16="http://schemas.microsoft.com/office/drawing/2014/main" id="{0D261F77-01BE-433D-B915-6F44FB8EC465}"/>
              </a:ext>
            </a:extLst>
          </p:cNvPr>
          <p:cNvGraphicFramePr/>
          <p:nvPr/>
        </p:nvGraphicFramePr>
        <p:xfrm>
          <a:off x="1567408" y="1057449"/>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258927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9E2388-420E-F71F-FED4-B23EFEB2BE19}"/>
              </a:ext>
            </a:extLst>
          </p:cNvPr>
          <p:cNvSpPr/>
          <p:nvPr/>
        </p:nvSpPr>
        <p:spPr>
          <a:xfrm>
            <a:off x="729656" y="2231571"/>
            <a:ext cx="10575886" cy="190434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51126" y="1411270"/>
            <a:ext cx="10811219" cy="1904349"/>
          </a:xfrm>
          <a:prstGeom prst="rect">
            <a:avLst/>
          </a:prstGeom>
          <a:noFill/>
          <a:ln w="12700" cap="flat" cmpd="sng" algn="ctr">
            <a:noFill/>
            <a:prstDash val="solid"/>
            <a:miter lim="800000"/>
          </a:ln>
          <a:effectLst/>
        </p:spPr>
        <p:txBody>
          <a:bodyPr rtlCol="0" anchor="ctr"/>
          <a:lstStyle/>
          <a:p>
            <a:pPr algn="ctr" defTabSz="914377">
              <a:defRPr/>
            </a:pPr>
            <a:endParaRPr lang="en-US" kern="0">
              <a:solidFill>
                <a:prstClr val="white"/>
              </a:solidFill>
              <a:latin typeface="Calibri" panose="020F0502020204030204"/>
            </a:endParaRPr>
          </a:p>
        </p:txBody>
      </p:sp>
      <p:sp>
        <p:nvSpPr>
          <p:cNvPr id="16" name="TextBox 15"/>
          <p:cNvSpPr txBox="1"/>
          <p:nvPr/>
        </p:nvSpPr>
        <p:spPr>
          <a:xfrm>
            <a:off x="857170" y="2363445"/>
            <a:ext cx="10340555" cy="1569660"/>
          </a:xfrm>
          <a:prstGeom prst="rect">
            <a:avLst/>
          </a:prstGeom>
          <a:solidFill>
            <a:srgbClr val="0070C0"/>
          </a:solidFill>
        </p:spPr>
        <p:txBody>
          <a:bodyPr wrap="square" rtlCol="0">
            <a:spAutoFit/>
          </a:bodyPr>
          <a:lstStyle/>
          <a:p>
            <a:pPr algn="ctr" defTabSz="914377">
              <a:defRPr/>
            </a:pPr>
            <a:r>
              <a:rPr lang="en-US" sz="4800" b="1" dirty="0">
                <a:solidFill>
                  <a:prstClr val="white"/>
                </a:solidFill>
                <a:latin typeface="Gill Sans MT" panose="020B0502020104020203" pitchFamily="34" charset="0"/>
                <a:cs typeface="Calibri" panose="020F0502020204030204" pitchFamily="34" charset="0"/>
              </a:rPr>
              <a:t>Section 108 Loan Guarantee</a:t>
            </a:r>
          </a:p>
          <a:p>
            <a:pPr algn="ctr" defTabSz="914377">
              <a:defRPr/>
            </a:pPr>
            <a:r>
              <a:rPr lang="en-US" sz="4800" b="1" dirty="0">
                <a:solidFill>
                  <a:prstClr val="white"/>
                </a:solidFill>
                <a:latin typeface="Gill Sans MT" panose="020B0502020104020203" pitchFamily="34" charset="0"/>
                <a:cs typeface="Calibri" panose="020F0502020204030204" pitchFamily="34" charset="0"/>
              </a:rPr>
              <a:t>Mixed Use Projects</a:t>
            </a:r>
            <a:endParaRPr lang="en-US" sz="4800" b="1" dirty="0">
              <a:solidFill>
                <a:prstClr val="white"/>
              </a:solidFill>
              <a:latin typeface="Gill Sans MT" panose="020B0502020104020203" pitchFamily="34" charset="0"/>
              <a:cs typeface="Leelawadee" panose="020B0502040204020203" pitchFamily="34" charset="-34"/>
            </a:endParaRPr>
          </a:p>
        </p:txBody>
      </p:sp>
      <p:cxnSp>
        <p:nvCxnSpPr>
          <p:cNvPr id="17" name="Straight Connector 16"/>
          <p:cNvCxnSpPr/>
          <p:nvPr/>
        </p:nvCxnSpPr>
        <p:spPr>
          <a:xfrm flipV="1">
            <a:off x="886459" y="2349473"/>
            <a:ext cx="10340555" cy="2"/>
          </a:xfrm>
          <a:prstGeom prst="line">
            <a:avLst/>
          </a:prstGeom>
          <a:noFill/>
          <a:ln w="28575" cap="flat" cmpd="sng" algn="ctr">
            <a:solidFill>
              <a:sysClr val="window" lastClr="FFFFFF"/>
            </a:solidFill>
            <a:prstDash val="solid"/>
            <a:miter lim="800000"/>
          </a:ln>
          <a:effectLst/>
        </p:spPr>
      </p:cxnSp>
      <p:cxnSp>
        <p:nvCxnSpPr>
          <p:cNvPr id="18" name="Straight Connector 17"/>
          <p:cNvCxnSpPr>
            <a:cxnSpLocks/>
          </p:cNvCxnSpPr>
          <p:nvPr/>
        </p:nvCxnSpPr>
        <p:spPr>
          <a:xfrm>
            <a:off x="857170" y="4016855"/>
            <a:ext cx="10340555" cy="2550"/>
          </a:xfrm>
          <a:prstGeom prst="line">
            <a:avLst/>
          </a:prstGeom>
          <a:noFill/>
          <a:ln w="28575" cap="flat" cmpd="sng" algn="ctr">
            <a:solidFill>
              <a:sysClr val="window" lastClr="FFFFFF"/>
            </a:solidFill>
            <a:prstDash val="solid"/>
            <a:miter lim="800000"/>
          </a:ln>
          <a:effectLst/>
        </p:spPr>
      </p:cxnSp>
    </p:spTree>
    <p:extLst>
      <p:ext uri="{BB962C8B-B14F-4D97-AF65-F5344CB8AC3E}">
        <p14:creationId xmlns:p14="http://schemas.microsoft.com/office/powerpoint/2010/main" val="368351517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DBA64-EE57-4C49-A85D-82B284E2581D}"/>
              </a:ext>
            </a:extLst>
          </p:cNvPr>
          <p:cNvSpPr>
            <a:spLocks noGrp="1"/>
          </p:cNvSpPr>
          <p:nvPr>
            <p:ph type="title"/>
          </p:nvPr>
        </p:nvSpPr>
        <p:spPr>
          <a:xfrm>
            <a:off x="388883" y="582839"/>
            <a:ext cx="11414234" cy="1126218"/>
          </a:xfrm>
        </p:spPr>
        <p:txBody>
          <a:bodyPr>
            <a:normAutofit/>
          </a:bodyPr>
          <a:lstStyle/>
          <a:p>
            <a:r>
              <a:rPr lang="en-US" sz="3700" b="1" dirty="0">
                <a:solidFill>
                  <a:schemeClr val="bg1"/>
                </a:solidFill>
                <a:latin typeface="Gill Sans MT" panose="020B0502020104020203" pitchFamily="34" charset="0"/>
              </a:rPr>
              <a:t>Why is 108 a good resource for mixed-use development?</a:t>
            </a:r>
          </a:p>
        </p:txBody>
      </p:sp>
      <p:sp>
        <p:nvSpPr>
          <p:cNvPr id="3" name="Content Placeholder 2">
            <a:extLst>
              <a:ext uri="{FF2B5EF4-FFF2-40B4-BE49-F238E27FC236}">
                <a16:creationId xmlns:a16="http://schemas.microsoft.com/office/drawing/2014/main" id="{EBAD3003-BDC1-47F6-B2AA-13A069C7925B}"/>
              </a:ext>
            </a:extLst>
          </p:cNvPr>
          <p:cNvSpPr>
            <a:spLocks noGrp="1"/>
          </p:cNvSpPr>
          <p:nvPr>
            <p:ph idx="1"/>
          </p:nvPr>
        </p:nvSpPr>
        <p:spPr>
          <a:xfrm>
            <a:off x="1110343" y="2237060"/>
            <a:ext cx="7957457" cy="3935140"/>
          </a:xfrm>
        </p:spPr>
        <p:txBody>
          <a:bodyPr>
            <a:noAutofit/>
          </a:bodyPr>
          <a:lstStyle/>
          <a:p>
            <a:r>
              <a:rPr lang="en-US" dirty="0">
                <a:solidFill>
                  <a:schemeClr val="bg1"/>
                </a:solidFill>
                <a:latin typeface="Gill Sans MT" panose="020B0502020104020203" pitchFamily="34" charset="0"/>
              </a:rPr>
              <a:t>Opportunities to gain access to investment are more limited. </a:t>
            </a:r>
          </a:p>
          <a:p>
            <a:r>
              <a:rPr lang="en-US" dirty="0">
                <a:solidFill>
                  <a:schemeClr val="bg1"/>
                </a:solidFill>
                <a:latin typeface="Gill Sans MT" panose="020B0502020104020203" pitchFamily="34" charset="0"/>
              </a:rPr>
              <a:t>Projects continue to be single-use focused, which Wall Street still prefers</a:t>
            </a:r>
          </a:p>
          <a:p>
            <a:r>
              <a:rPr lang="en-US" dirty="0">
                <a:solidFill>
                  <a:schemeClr val="bg1"/>
                </a:solidFill>
                <a:latin typeface="Gill Sans MT" panose="020B0502020104020203" pitchFamily="34" charset="0"/>
              </a:rPr>
              <a:t>Lack of a secondary market for mixed use properties</a:t>
            </a:r>
          </a:p>
          <a:p>
            <a:r>
              <a:rPr lang="en-US" dirty="0">
                <a:solidFill>
                  <a:schemeClr val="bg1"/>
                </a:solidFill>
                <a:latin typeface="Gill Sans MT" panose="020B0502020104020203" pitchFamily="34" charset="0"/>
              </a:rPr>
              <a:t> Some institutional capital is still not compatible</a:t>
            </a:r>
          </a:p>
          <a:p>
            <a:pPr lvl="1"/>
            <a:endParaRPr lang="en-US" sz="1800" dirty="0"/>
          </a:p>
        </p:txBody>
      </p:sp>
    </p:spTree>
    <p:extLst>
      <p:ext uri="{BB962C8B-B14F-4D97-AF65-F5344CB8AC3E}">
        <p14:creationId xmlns:p14="http://schemas.microsoft.com/office/powerpoint/2010/main" val="13064590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diagrams mixed use development">
            <a:extLst>
              <a:ext uri="{FF2B5EF4-FFF2-40B4-BE49-F238E27FC236}">
                <a16:creationId xmlns:a16="http://schemas.microsoft.com/office/drawing/2014/main" id="{93296FD4-C528-4A34-878E-E981549114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0066" y="818228"/>
            <a:ext cx="7471868" cy="6089573"/>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2">
            <a:extLst>
              <a:ext uri="{FF2B5EF4-FFF2-40B4-BE49-F238E27FC236}">
                <a16:creationId xmlns:a16="http://schemas.microsoft.com/office/drawing/2014/main" id="{991B77D3-84AF-4C9B-8D67-1B614224D244}"/>
              </a:ext>
            </a:extLst>
          </p:cNvPr>
          <p:cNvSpPr txBox="1">
            <a:spLocks/>
          </p:cNvSpPr>
          <p:nvPr/>
        </p:nvSpPr>
        <p:spPr>
          <a:xfrm>
            <a:off x="0" y="156600"/>
            <a:ext cx="12192000" cy="661628"/>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3200" kern="120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600"/>
              </a:spcBef>
              <a:spcAft>
                <a:spcPts val="600"/>
              </a:spcAft>
              <a:buFont typeface="Arial" panose="020B0604020202020204" pitchFamily="34" charset="0"/>
              <a:buChar char="•"/>
              <a:defRPr sz="28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sz="4000" b="1">
                <a:solidFill>
                  <a:prstClr val="white"/>
                </a:solidFill>
              </a:rPr>
              <a:t>Mixed-Use Development</a:t>
            </a:r>
            <a:endParaRPr kumimoji="0" lang="en-US" sz="4000" b="1"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5841487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txBox="1">
            <a:spLocks/>
          </p:cNvSpPr>
          <p:nvPr/>
        </p:nvSpPr>
        <p:spPr>
          <a:xfrm>
            <a:off x="511629" y="528822"/>
            <a:ext cx="11680371" cy="661628"/>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3200" kern="120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600"/>
              </a:spcBef>
              <a:spcAft>
                <a:spcPts val="600"/>
              </a:spcAft>
              <a:buFont typeface="Arial" panose="020B0604020202020204" pitchFamily="34" charset="0"/>
              <a:buChar char="•"/>
              <a:defRPr sz="28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sz="4000" b="1" dirty="0">
                <a:solidFill>
                  <a:prstClr val="white"/>
                </a:solidFill>
                <a:latin typeface="Gill Sans MT" panose="020B0502020104020203" pitchFamily="34" charset="0"/>
              </a:rPr>
              <a:t>Mixed-Use Development</a:t>
            </a:r>
            <a:endParaRPr kumimoji="0" lang="en-US" sz="4000" b="1" i="0" u="none" strike="noStrike" kern="1200" cap="none" spc="0" normalizeH="0" baseline="0" noProof="0" dirty="0">
              <a:ln>
                <a:noFill/>
              </a:ln>
              <a:solidFill>
                <a:prstClr val="white"/>
              </a:solidFill>
              <a:effectLst/>
              <a:uLnTx/>
              <a:uFillTx/>
              <a:latin typeface="Gill Sans MT" panose="020B0502020104020203" pitchFamily="34" charset="0"/>
            </a:endParaRPr>
          </a:p>
        </p:txBody>
      </p:sp>
      <p:sp>
        <p:nvSpPr>
          <p:cNvPr id="4" name="Content Placeholder 2"/>
          <p:cNvSpPr txBox="1">
            <a:spLocks/>
          </p:cNvSpPr>
          <p:nvPr/>
        </p:nvSpPr>
        <p:spPr>
          <a:xfrm>
            <a:off x="413657" y="1714172"/>
            <a:ext cx="9905999" cy="447468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3200" kern="120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600"/>
              </a:spcBef>
              <a:spcAft>
                <a:spcPts val="600"/>
              </a:spcAft>
              <a:buFont typeface="Arial" panose="020B0604020202020204" pitchFamily="34" charset="0"/>
              <a:buChar char="•"/>
              <a:defRPr sz="28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defRPr/>
            </a:pPr>
            <a:endParaRPr lang="en-US" sz="800" dirty="0">
              <a:solidFill>
                <a:sysClr val="window" lastClr="FFFFFF"/>
              </a:solidFill>
              <a:latin typeface="Gill Sans MT" panose="020B0502020104020203" pitchFamily="34" charset="0"/>
            </a:endParaRPr>
          </a:p>
          <a:p>
            <a:pPr marL="457200" lvl="1" indent="0">
              <a:buNone/>
              <a:defRPr/>
            </a:pPr>
            <a:r>
              <a:rPr lang="en-US" dirty="0">
                <a:solidFill>
                  <a:sysClr val="window" lastClr="FFFFFF"/>
                </a:solidFill>
                <a:latin typeface="Gill Sans MT" panose="020B0502020104020203" pitchFamily="34" charset="0"/>
              </a:rPr>
              <a:t>Section 108 is often used to finance portions of mixed-use developments </a:t>
            </a:r>
          </a:p>
          <a:p>
            <a:pPr lvl="2">
              <a:defRPr/>
            </a:pPr>
            <a:r>
              <a:rPr lang="en-US" dirty="0">
                <a:solidFill>
                  <a:sysClr val="window" lastClr="FFFFFF"/>
                </a:solidFill>
                <a:latin typeface="Gill Sans MT" panose="020B0502020104020203" pitchFamily="34" charset="0"/>
              </a:rPr>
              <a:t>For adaptive reuse of existing buildings</a:t>
            </a:r>
          </a:p>
          <a:p>
            <a:pPr lvl="3">
              <a:defRPr/>
            </a:pPr>
            <a:r>
              <a:rPr lang="en-US" sz="2400" dirty="0">
                <a:solidFill>
                  <a:sysClr val="window" lastClr="FFFFFF"/>
                </a:solidFill>
                <a:latin typeface="Gill Sans MT" panose="020B0502020104020203" pitchFamily="34" charset="0"/>
              </a:rPr>
              <a:t> Fewer limitations on uses of Section 108 funds</a:t>
            </a:r>
          </a:p>
          <a:p>
            <a:pPr lvl="2">
              <a:defRPr/>
            </a:pPr>
            <a:r>
              <a:rPr lang="en-US" dirty="0">
                <a:solidFill>
                  <a:sysClr val="window" lastClr="FFFFFF"/>
                </a:solidFill>
                <a:latin typeface="Gill Sans MT" panose="020B0502020104020203" pitchFamily="34" charset="0"/>
              </a:rPr>
              <a:t>For new construction that involves housing, </a:t>
            </a:r>
          </a:p>
          <a:p>
            <a:pPr lvl="3">
              <a:defRPr/>
            </a:pPr>
            <a:r>
              <a:rPr lang="en-US" sz="2400" dirty="0">
                <a:solidFill>
                  <a:sysClr val="window" lastClr="FFFFFF"/>
                </a:solidFill>
                <a:latin typeface="Gill Sans MT" panose="020B0502020104020203" pitchFamily="34" charset="0"/>
              </a:rPr>
              <a:t>More restrictions </a:t>
            </a:r>
            <a:r>
              <a:rPr lang="en-US" sz="2400" dirty="0">
                <a:solidFill>
                  <a:sysClr val="window" lastClr="FFFFFF"/>
                </a:solidFill>
                <a:latin typeface="Gill Sans MT" panose="020B0502020104020203" pitchFamily="34" charset="0"/>
                <a:sym typeface="Wingdings" panose="05000000000000000000" pitchFamily="2" charset="2"/>
              </a:rPr>
              <a:t> solution: consult us early on in the process</a:t>
            </a:r>
          </a:p>
          <a:p>
            <a:pPr lvl="2">
              <a:defRPr/>
            </a:pPr>
            <a:r>
              <a:rPr lang="en-US" dirty="0">
                <a:solidFill>
                  <a:sysClr val="window" lastClr="FFFFFF"/>
                </a:solidFill>
                <a:latin typeface="Gill Sans MT" panose="020B0502020104020203" pitchFamily="34" charset="0"/>
                <a:sym typeface="Wingdings" panose="05000000000000000000" pitchFamily="2" charset="2"/>
              </a:rPr>
              <a:t>Section 108 helps to fill a ‘gap’</a:t>
            </a:r>
            <a:endParaRPr lang="en-US" dirty="0">
              <a:solidFill>
                <a:sysClr val="window" lastClr="FFFFFF"/>
              </a:solidFill>
            </a:endParaRPr>
          </a:p>
        </p:txBody>
      </p:sp>
    </p:spTree>
    <p:extLst>
      <p:ext uri="{BB962C8B-B14F-4D97-AF65-F5344CB8AC3E}">
        <p14:creationId xmlns:p14="http://schemas.microsoft.com/office/powerpoint/2010/main" val="40676276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DBA64-EE57-4C49-A85D-82B284E2581D}"/>
              </a:ext>
            </a:extLst>
          </p:cNvPr>
          <p:cNvSpPr>
            <a:spLocks noGrp="1"/>
          </p:cNvSpPr>
          <p:nvPr>
            <p:ph type="title"/>
          </p:nvPr>
        </p:nvSpPr>
        <p:spPr>
          <a:xfrm>
            <a:off x="796997" y="332468"/>
            <a:ext cx="9413803" cy="1692794"/>
          </a:xfrm>
        </p:spPr>
        <p:txBody>
          <a:bodyPr>
            <a:noAutofit/>
          </a:bodyPr>
          <a:lstStyle/>
          <a:p>
            <a:r>
              <a:rPr lang="en-US" sz="3600" b="1" dirty="0">
                <a:solidFill>
                  <a:schemeClr val="bg1"/>
                </a:solidFill>
                <a:latin typeface="Gill Sans MT" panose="020B0502020104020203" pitchFamily="34" charset="0"/>
              </a:rPr>
              <a:t>There is a </a:t>
            </a:r>
            <a:r>
              <a:rPr lang="en-US" sz="4000" b="1" dirty="0">
                <a:solidFill>
                  <a:schemeClr val="bg1"/>
                </a:solidFill>
                <a:latin typeface="Gill Sans MT" panose="020B0502020104020203" pitchFamily="34" charset="0"/>
              </a:rPr>
              <a:t>need</a:t>
            </a:r>
            <a:r>
              <a:rPr lang="en-US" sz="3600" b="1" dirty="0">
                <a:solidFill>
                  <a:schemeClr val="bg1"/>
                </a:solidFill>
                <a:latin typeface="Gill Sans MT" panose="020B0502020104020203" pitchFamily="34" charset="0"/>
              </a:rPr>
              <a:t> for guidance on mixed-use development projects</a:t>
            </a:r>
          </a:p>
        </p:txBody>
      </p:sp>
      <p:sp>
        <p:nvSpPr>
          <p:cNvPr id="3" name="Content Placeholder 2">
            <a:extLst>
              <a:ext uri="{FF2B5EF4-FFF2-40B4-BE49-F238E27FC236}">
                <a16:creationId xmlns:a16="http://schemas.microsoft.com/office/drawing/2014/main" id="{EBAD3003-BDC1-47F6-B2AA-13A069C7925B}"/>
              </a:ext>
            </a:extLst>
          </p:cNvPr>
          <p:cNvSpPr>
            <a:spLocks noGrp="1"/>
          </p:cNvSpPr>
          <p:nvPr>
            <p:ph idx="1"/>
          </p:nvPr>
        </p:nvSpPr>
        <p:spPr>
          <a:xfrm>
            <a:off x="796998" y="2316479"/>
            <a:ext cx="9956871" cy="3839615"/>
          </a:xfrm>
        </p:spPr>
        <p:txBody>
          <a:bodyPr>
            <a:normAutofit fontScale="92500"/>
          </a:bodyPr>
          <a:lstStyle/>
          <a:p>
            <a:pPr lvl="1"/>
            <a:r>
              <a:rPr lang="en-US" sz="3200" dirty="0">
                <a:solidFill>
                  <a:schemeClr val="bg1"/>
                </a:solidFill>
                <a:effectLst/>
                <a:latin typeface="Times New Roman" panose="02020603050405020304" pitchFamily="18" charset="0"/>
                <a:ea typeface="Times New Roman" panose="02020603050405020304" pitchFamily="18" charset="0"/>
              </a:rPr>
              <a:t>Increase Section 108 loan applications for projects with mixed-use components.  </a:t>
            </a:r>
          </a:p>
          <a:p>
            <a:pPr lvl="1"/>
            <a:endParaRPr lang="en-US" sz="3200" dirty="0">
              <a:solidFill>
                <a:schemeClr val="bg1"/>
              </a:solidFill>
              <a:effectLst/>
              <a:latin typeface="Times New Roman" panose="02020603050405020304" pitchFamily="18" charset="0"/>
              <a:ea typeface="Times New Roman" panose="02020603050405020304" pitchFamily="18" charset="0"/>
            </a:endParaRPr>
          </a:p>
          <a:p>
            <a:pPr lvl="1"/>
            <a:r>
              <a:rPr lang="en-US" sz="3200" dirty="0">
                <a:solidFill>
                  <a:schemeClr val="bg1"/>
                </a:solidFill>
                <a:effectLst/>
                <a:latin typeface="Times New Roman" panose="02020603050405020304" pitchFamily="18" charset="0"/>
                <a:ea typeface="Times New Roman" panose="02020603050405020304" pitchFamily="18" charset="0"/>
              </a:rPr>
              <a:t>The potential issues raised in connection with these applications</a:t>
            </a:r>
          </a:p>
          <a:p>
            <a:pPr lvl="1"/>
            <a:endParaRPr lang="en-US" sz="3200" dirty="0">
              <a:solidFill>
                <a:schemeClr val="bg1"/>
              </a:solidFill>
              <a:latin typeface="Times New Roman" panose="02020603050405020304" pitchFamily="18" charset="0"/>
              <a:ea typeface="Times New Roman" panose="02020603050405020304" pitchFamily="18" charset="0"/>
            </a:endParaRPr>
          </a:p>
          <a:p>
            <a:pPr lvl="1"/>
            <a:r>
              <a:rPr lang="en-US" sz="3200" dirty="0">
                <a:solidFill>
                  <a:schemeClr val="bg1"/>
                </a:solidFill>
                <a:effectLst/>
                <a:latin typeface="Times New Roman" panose="02020603050405020304" pitchFamily="18" charset="0"/>
                <a:ea typeface="Times New Roman" panose="02020603050405020304" pitchFamily="18" charset="0"/>
              </a:rPr>
              <a:t>Applying the same analytical framework in determining the eligibility of any CDBG-funded activity</a:t>
            </a:r>
          </a:p>
          <a:p>
            <a:pPr lvl="1"/>
            <a:endParaRPr lang="en-US" sz="18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365808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txBox="1">
            <a:spLocks/>
          </p:cNvSpPr>
          <p:nvPr/>
        </p:nvSpPr>
        <p:spPr>
          <a:xfrm>
            <a:off x="509056" y="637679"/>
            <a:ext cx="11682944" cy="661628"/>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3200" kern="120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600"/>
              </a:spcBef>
              <a:spcAft>
                <a:spcPts val="600"/>
              </a:spcAft>
              <a:buFont typeface="Arial" panose="020B0604020202020204" pitchFamily="34" charset="0"/>
              <a:buChar char="•"/>
              <a:defRPr sz="28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sz="4000" b="1" dirty="0">
                <a:solidFill>
                  <a:prstClr val="white"/>
                </a:solidFill>
                <a:latin typeface="Gill Sans MT" panose="020B0502020104020203" pitchFamily="34" charset="0"/>
              </a:rPr>
              <a:t>Mixed-Use Development</a:t>
            </a:r>
            <a:endParaRPr kumimoji="0" lang="en-US" sz="4000" b="1" i="0" u="none" strike="noStrike" kern="1200" cap="none" spc="0" normalizeH="0" baseline="0" noProof="0" dirty="0">
              <a:ln>
                <a:noFill/>
              </a:ln>
              <a:solidFill>
                <a:prstClr val="white"/>
              </a:solidFill>
              <a:effectLst/>
              <a:uLnTx/>
              <a:uFillTx/>
              <a:latin typeface="Gill Sans MT" panose="020B0502020104020203" pitchFamily="34" charset="0"/>
            </a:endParaRPr>
          </a:p>
        </p:txBody>
      </p:sp>
      <p:sp>
        <p:nvSpPr>
          <p:cNvPr id="4" name="Content Placeholder 2"/>
          <p:cNvSpPr txBox="1">
            <a:spLocks/>
          </p:cNvSpPr>
          <p:nvPr/>
        </p:nvSpPr>
        <p:spPr>
          <a:xfrm>
            <a:off x="509056" y="1568550"/>
            <a:ext cx="11263844" cy="4968464"/>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3200" kern="120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600"/>
              </a:spcBef>
              <a:spcAft>
                <a:spcPts val="600"/>
              </a:spcAft>
              <a:buFont typeface="Arial" panose="020B0604020202020204" pitchFamily="34" charset="0"/>
              <a:buChar char="•"/>
              <a:defRPr sz="28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sz="2800" dirty="0">
                <a:solidFill>
                  <a:sysClr val="window" lastClr="FFFFFF"/>
                </a:solidFill>
              </a:rPr>
              <a:t>The component activity(</a:t>
            </a:r>
            <a:r>
              <a:rPr lang="en-US" sz="2800" dirty="0" err="1">
                <a:solidFill>
                  <a:sysClr val="window" lastClr="FFFFFF"/>
                </a:solidFill>
              </a:rPr>
              <a:t>ies</a:t>
            </a:r>
            <a:r>
              <a:rPr lang="en-US" sz="2800" dirty="0">
                <a:solidFill>
                  <a:sysClr val="window" lastClr="FFFFFF"/>
                </a:solidFill>
              </a:rPr>
              <a:t>) within the mixed-use development must be:</a:t>
            </a:r>
          </a:p>
          <a:p>
            <a:pPr>
              <a:defRPr/>
            </a:pPr>
            <a:r>
              <a:rPr lang="en-US" sz="2800" dirty="0">
                <a:solidFill>
                  <a:sysClr val="window" lastClr="FFFFFF"/>
                </a:solidFill>
              </a:rPr>
              <a:t>Authorized as an eligible use of CDBG/Section 108 funds</a:t>
            </a:r>
          </a:p>
          <a:p>
            <a:pPr>
              <a:defRPr/>
            </a:pPr>
            <a:r>
              <a:rPr lang="en-US" sz="2800" dirty="0">
                <a:solidFill>
                  <a:sysClr val="window" lastClr="FFFFFF"/>
                </a:solidFill>
              </a:rPr>
              <a:t>Meet the national objectives criteria </a:t>
            </a:r>
          </a:p>
          <a:p>
            <a:pPr>
              <a:defRPr/>
            </a:pPr>
            <a:r>
              <a:rPr lang="en-US" sz="2800" dirty="0">
                <a:solidFill>
                  <a:sysClr val="window" lastClr="FFFFFF"/>
                </a:solidFill>
              </a:rPr>
              <a:t>Comply other federal requirements, such as public benefit standards</a:t>
            </a:r>
          </a:p>
          <a:p>
            <a:pPr>
              <a:defRPr/>
            </a:pPr>
            <a:r>
              <a:rPr lang="en-US" sz="2800" dirty="0">
                <a:solidFill>
                  <a:schemeClr val="bg1"/>
                </a:solidFill>
              </a:rPr>
              <a:t>T</a:t>
            </a:r>
            <a:r>
              <a:rPr lang="en-US" sz="2800" dirty="0">
                <a:solidFill>
                  <a:sysClr val="window" lastClr="FFFFFF"/>
                </a:solidFill>
              </a:rPr>
              <a:t>he costs paid with CDBG/Section 108 funds must comply with the applicable cost principles</a:t>
            </a:r>
          </a:p>
          <a:p>
            <a:pPr lvl="1">
              <a:defRPr/>
            </a:pPr>
            <a:r>
              <a:rPr lang="en-US" sz="2400" dirty="0">
                <a:solidFill>
                  <a:sysClr val="window" lastClr="FFFFFF"/>
                </a:solidFill>
              </a:rPr>
              <a:t>For cost allocation, use General Accepted Accounting Principles (GAAP), most often involves cost allocation related to square footage of different uses</a:t>
            </a:r>
          </a:p>
        </p:txBody>
      </p:sp>
    </p:spTree>
    <p:extLst>
      <p:ext uri="{BB962C8B-B14F-4D97-AF65-F5344CB8AC3E}">
        <p14:creationId xmlns:p14="http://schemas.microsoft.com/office/powerpoint/2010/main" val="11554829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txBox="1">
            <a:spLocks/>
          </p:cNvSpPr>
          <p:nvPr/>
        </p:nvSpPr>
        <p:spPr>
          <a:xfrm>
            <a:off x="582796" y="289336"/>
            <a:ext cx="11609203" cy="684058"/>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3200" kern="120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600"/>
              </a:spcBef>
              <a:spcAft>
                <a:spcPts val="600"/>
              </a:spcAft>
              <a:buFont typeface="Arial" panose="020B0604020202020204" pitchFamily="34" charset="0"/>
              <a:buChar char="•"/>
              <a:defRPr sz="28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sz="4000" b="1" dirty="0">
                <a:solidFill>
                  <a:schemeClr val="bg1"/>
                </a:solidFill>
                <a:latin typeface="Gill Sans MT" panose="020B0502020104020203" pitchFamily="34" charset="0"/>
              </a:rPr>
              <a:t>Step 1:  Break It Up</a:t>
            </a:r>
            <a:endParaRPr kumimoji="0" lang="en-US" sz="4000" b="1" i="0" u="none" strike="noStrike" kern="1200" cap="none" spc="0" normalizeH="0" baseline="0" noProof="0" dirty="0">
              <a:ln>
                <a:noFill/>
              </a:ln>
              <a:solidFill>
                <a:schemeClr val="bg1"/>
              </a:solidFill>
              <a:effectLst/>
              <a:uLnTx/>
              <a:uFillTx/>
              <a:latin typeface="Gill Sans MT" panose="020B0502020104020203" pitchFamily="34" charset="0"/>
            </a:endParaRPr>
          </a:p>
        </p:txBody>
      </p:sp>
      <p:sp>
        <p:nvSpPr>
          <p:cNvPr id="4" name="Content Placeholder 2"/>
          <p:cNvSpPr txBox="1">
            <a:spLocks/>
          </p:cNvSpPr>
          <p:nvPr/>
        </p:nvSpPr>
        <p:spPr>
          <a:xfrm>
            <a:off x="582797" y="1262729"/>
            <a:ext cx="11263844" cy="51823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3200" kern="120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600"/>
              </a:spcBef>
              <a:spcAft>
                <a:spcPts val="600"/>
              </a:spcAft>
              <a:buFont typeface="Arial" panose="020B0604020202020204" pitchFamily="34" charset="0"/>
              <a:buChar char="•"/>
              <a:defRPr sz="28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800" dirty="0">
                <a:solidFill>
                  <a:sysClr val="window" lastClr="FFFFFF"/>
                </a:solidFill>
                <a:latin typeface="Gill Sans MT" panose="020B0502020104020203" pitchFamily="34" charset="0"/>
              </a:rPr>
              <a:t>Break the mixed-use project into </a:t>
            </a:r>
            <a:r>
              <a:rPr lang="en-US" sz="2800" u="sng" dirty="0">
                <a:solidFill>
                  <a:sysClr val="window" lastClr="FFFFFF"/>
                </a:solidFill>
                <a:latin typeface="Gill Sans MT" panose="020B0502020104020203" pitchFamily="34" charset="0"/>
              </a:rPr>
              <a:t>discrete activities</a:t>
            </a:r>
          </a:p>
          <a:p>
            <a:pPr>
              <a:defRPr/>
            </a:pPr>
            <a:r>
              <a:rPr lang="en-US" sz="2800" dirty="0">
                <a:solidFill>
                  <a:sysClr val="window" lastClr="FFFFFF"/>
                </a:solidFill>
                <a:latin typeface="Gill Sans MT" panose="020B0502020104020203" pitchFamily="34" charset="0"/>
              </a:rPr>
              <a:t>Determine if each proposed activity falls within an authorized CDBG/Section 108 eligibility category.</a:t>
            </a:r>
          </a:p>
          <a:p>
            <a:pPr>
              <a:defRPr/>
            </a:pPr>
            <a:r>
              <a:rPr lang="en-US" sz="2800" dirty="0">
                <a:solidFill>
                  <a:sysClr val="window" lastClr="FFFFFF"/>
                </a:solidFill>
                <a:latin typeface="Gill Sans MT" panose="020B0502020104020203" pitchFamily="34" charset="0"/>
              </a:rPr>
              <a:t>Accurately distinguishing activities in a mixed-use project is critical </a:t>
            </a:r>
          </a:p>
          <a:p>
            <a:pPr lvl="1">
              <a:defRPr/>
            </a:pPr>
            <a:r>
              <a:rPr lang="en-US" sz="2400" dirty="0">
                <a:solidFill>
                  <a:sysClr val="window" lastClr="FFFFFF"/>
                </a:solidFill>
                <a:latin typeface="Gill Sans MT" panose="020B0502020104020203" pitchFamily="34" charset="0"/>
              </a:rPr>
              <a:t>Each activity must be evaluated </a:t>
            </a:r>
            <a:r>
              <a:rPr lang="en-US" sz="2400" b="1" dirty="0">
                <a:solidFill>
                  <a:sysClr val="window" lastClr="FFFFFF"/>
                </a:solidFill>
                <a:latin typeface="Gill Sans MT" panose="020B0502020104020203" pitchFamily="34" charset="0"/>
              </a:rPr>
              <a:t>separately</a:t>
            </a:r>
            <a:r>
              <a:rPr lang="en-US" sz="2400" dirty="0">
                <a:solidFill>
                  <a:sysClr val="window" lastClr="FFFFFF"/>
                </a:solidFill>
                <a:latin typeface="Gill Sans MT" panose="020B0502020104020203" pitchFamily="34" charset="0"/>
              </a:rPr>
              <a:t> in order to determine its eligibility for receiving funds.</a:t>
            </a:r>
          </a:p>
          <a:p>
            <a:pPr>
              <a:defRPr/>
            </a:pPr>
            <a:r>
              <a:rPr lang="en-US" sz="2800" dirty="0">
                <a:solidFill>
                  <a:schemeClr val="bg1"/>
                </a:solidFill>
                <a:latin typeface="Gill Sans MT" panose="020B0502020104020203" pitchFamily="34" charset="0"/>
              </a:rPr>
              <a:t>Example:   </a:t>
            </a:r>
            <a:r>
              <a:rPr lang="en-US" sz="2800" dirty="0">
                <a:solidFill>
                  <a:sysClr val="window" lastClr="FFFFFF"/>
                </a:solidFill>
                <a:latin typeface="Gill Sans MT" panose="020B0502020104020203" pitchFamily="34" charset="0"/>
              </a:rPr>
              <a:t>A Borrower providing assistance to a for-profit developer to finance the rehabilitation of a building that will contain both commercial and residential housing uses must divide the project into two component activity categories: special economic development (§ 570.703(i) pursuant to 570.203(b) and housing rehabilitation (§ 570.703(h) pursuant to § 570.202.)</a:t>
            </a:r>
          </a:p>
        </p:txBody>
      </p:sp>
    </p:spTree>
    <p:extLst>
      <p:ext uri="{BB962C8B-B14F-4D97-AF65-F5344CB8AC3E}">
        <p14:creationId xmlns:p14="http://schemas.microsoft.com/office/powerpoint/2010/main" val="24765330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60CCD62-176B-634A-8D20-C93493FC3EC4}"/>
              </a:ext>
            </a:extLst>
          </p:cNvPr>
          <p:cNvSpPr>
            <a:spLocks noGrp="1"/>
          </p:cNvSpPr>
          <p:nvPr>
            <p:ph type="body" sz="half" idx="2"/>
          </p:nvPr>
        </p:nvSpPr>
        <p:spPr>
          <a:xfrm>
            <a:off x="0" y="1520070"/>
            <a:ext cx="12074013" cy="4348918"/>
          </a:xfrm>
        </p:spPr>
        <p:txBody>
          <a:bodyPr>
            <a:normAutofit fontScale="77500" lnSpcReduction="20000"/>
          </a:bodyPr>
          <a:lstStyle/>
          <a:p>
            <a:pPr>
              <a:lnSpc>
                <a:spcPct val="150000"/>
              </a:lnSpc>
            </a:pPr>
            <a:r>
              <a:rPr lang="en-US" sz="5100" dirty="0">
                <a:solidFill>
                  <a:schemeClr val="bg1"/>
                </a:solidFill>
                <a:latin typeface="Gill Sans MT" panose="020B0502020104020203" pitchFamily="34" charset="0"/>
              </a:rPr>
              <a:t>Section 108 Loan Guarantee Loan Program </a:t>
            </a:r>
          </a:p>
          <a:p>
            <a:pPr lvl="1">
              <a:lnSpc>
                <a:spcPct val="150000"/>
              </a:lnSpc>
              <a:buFont typeface="Courier New" panose="02070309020205020404" pitchFamily="49" charset="0"/>
              <a:buChar char="o"/>
            </a:pPr>
            <a:r>
              <a:rPr lang="en-US" sz="3500" dirty="0">
                <a:solidFill>
                  <a:schemeClr val="bg1"/>
                </a:solidFill>
                <a:latin typeface="Gill Sans MT" panose="020B0502020104020203" pitchFamily="34" charset="0"/>
              </a:rPr>
              <a:t>Program and Financial Requirements</a:t>
            </a:r>
          </a:p>
          <a:p>
            <a:pPr lvl="1">
              <a:lnSpc>
                <a:spcPct val="150000"/>
              </a:lnSpc>
              <a:buFont typeface="Courier New" panose="02070309020205020404" pitchFamily="49" charset="0"/>
              <a:buChar char="o"/>
            </a:pPr>
            <a:r>
              <a:rPr lang="en-US" sz="3500" dirty="0">
                <a:solidFill>
                  <a:schemeClr val="bg1"/>
                </a:solidFill>
                <a:latin typeface="Gill Sans MT" panose="020B0502020104020203" pitchFamily="34" charset="0"/>
              </a:rPr>
              <a:t>Program Processes</a:t>
            </a:r>
          </a:p>
          <a:p>
            <a:pPr>
              <a:lnSpc>
                <a:spcPct val="150000"/>
              </a:lnSpc>
            </a:pPr>
            <a:r>
              <a:rPr lang="en-US" sz="5100" dirty="0">
                <a:solidFill>
                  <a:schemeClr val="bg1"/>
                </a:solidFill>
                <a:latin typeface="Gill Sans MT" panose="020B0502020104020203" pitchFamily="34" charset="0"/>
              </a:rPr>
              <a:t>Approaches to Section 108 Financing and Projects</a:t>
            </a:r>
          </a:p>
          <a:p>
            <a:pPr lvl="1">
              <a:lnSpc>
                <a:spcPct val="150000"/>
              </a:lnSpc>
              <a:buFont typeface="Courier New" panose="02070309020205020404" pitchFamily="49" charset="0"/>
              <a:buChar char="o"/>
            </a:pPr>
            <a:r>
              <a:rPr lang="en-US" sz="3500" dirty="0">
                <a:solidFill>
                  <a:schemeClr val="bg1"/>
                </a:solidFill>
                <a:latin typeface="Gill Sans MT" panose="020B0502020104020203" pitchFamily="34" charset="0"/>
              </a:rPr>
              <a:t>Creation of Loan Funds</a:t>
            </a:r>
          </a:p>
          <a:p>
            <a:pPr lvl="1">
              <a:lnSpc>
                <a:spcPct val="150000"/>
              </a:lnSpc>
              <a:buFont typeface="Courier New" panose="02070309020205020404" pitchFamily="49" charset="0"/>
              <a:buChar char="o"/>
            </a:pPr>
            <a:r>
              <a:rPr lang="en-US" sz="3500" dirty="0">
                <a:solidFill>
                  <a:schemeClr val="bg1"/>
                </a:solidFill>
                <a:latin typeface="Gill Sans MT" panose="020B0502020104020203" pitchFamily="34" charset="0"/>
              </a:rPr>
              <a:t>Mixed-Use Projects</a:t>
            </a:r>
          </a:p>
          <a:p>
            <a:endParaRPr lang="en-US" dirty="0"/>
          </a:p>
          <a:p>
            <a:endParaRPr lang="en-US" dirty="0"/>
          </a:p>
          <a:p>
            <a:endParaRPr lang="en-US" dirty="0"/>
          </a:p>
        </p:txBody>
      </p:sp>
      <p:sp>
        <p:nvSpPr>
          <p:cNvPr id="3" name="Slide Number Placeholder 2">
            <a:extLst>
              <a:ext uri="{FF2B5EF4-FFF2-40B4-BE49-F238E27FC236}">
                <a16:creationId xmlns:a16="http://schemas.microsoft.com/office/drawing/2014/main" id="{C6F9151A-6FFE-11D0-E7F7-054B038C673C}"/>
              </a:ext>
            </a:extLst>
          </p:cNvPr>
          <p:cNvSpPr>
            <a:spLocks noGrp="1"/>
          </p:cNvSpPr>
          <p:nvPr>
            <p:ph type="sldNum" sz="quarter" idx="12"/>
          </p:nvPr>
        </p:nvSpPr>
        <p:spPr/>
        <p:txBody>
          <a:bodyPr/>
          <a:lstStyle/>
          <a:p>
            <a:fld id="{1059A2CD-846E-48BA-B968-8B34CC2250AF}" type="slidenum">
              <a:rPr lang="en-US" smtClean="0"/>
              <a:t>3</a:t>
            </a:fld>
            <a:endParaRPr lang="en-US"/>
          </a:p>
        </p:txBody>
      </p:sp>
      <p:sp>
        <p:nvSpPr>
          <p:cNvPr id="5" name="Text Placeholder 4">
            <a:extLst>
              <a:ext uri="{FF2B5EF4-FFF2-40B4-BE49-F238E27FC236}">
                <a16:creationId xmlns:a16="http://schemas.microsoft.com/office/drawing/2014/main" id="{AB64BBDD-7D6C-BA93-F36E-F845D1418C5C}"/>
              </a:ext>
            </a:extLst>
          </p:cNvPr>
          <p:cNvSpPr>
            <a:spLocks noGrp="1"/>
          </p:cNvSpPr>
          <p:nvPr>
            <p:ph type="body" sz="quarter" idx="14"/>
          </p:nvPr>
        </p:nvSpPr>
        <p:spPr>
          <a:xfrm>
            <a:off x="3283528" y="546421"/>
            <a:ext cx="4276725" cy="531058"/>
          </a:xfrm>
        </p:spPr>
        <p:txBody>
          <a:bodyPr>
            <a:noAutofit/>
          </a:bodyPr>
          <a:lstStyle/>
          <a:p>
            <a:pPr marL="114300"/>
            <a:r>
              <a:rPr lang="en-US" sz="4000" b="1" dirty="0">
                <a:latin typeface="Gill Sans MT" panose="020B0502020104020203" pitchFamily="34" charset="0"/>
              </a:rPr>
              <a:t>Today’s Topics</a:t>
            </a:r>
          </a:p>
        </p:txBody>
      </p:sp>
    </p:spTree>
    <p:extLst>
      <p:ext uri="{BB962C8B-B14F-4D97-AF65-F5344CB8AC3E}">
        <p14:creationId xmlns:p14="http://schemas.microsoft.com/office/powerpoint/2010/main" val="23321657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txBox="1">
            <a:spLocks/>
          </p:cNvSpPr>
          <p:nvPr/>
        </p:nvSpPr>
        <p:spPr>
          <a:xfrm>
            <a:off x="561026" y="289336"/>
            <a:ext cx="11630974" cy="684058"/>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3200" kern="120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600"/>
              </a:spcBef>
              <a:spcAft>
                <a:spcPts val="600"/>
              </a:spcAft>
              <a:buFont typeface="Arial" panose="020B0604020202020204" pitchFamily="34" charset="0"/>
              <a:buChar char="•"/>
              <a:defRPr sz="28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sz="4000" b="1" dirty="0">
                <a:solidFill>
                  <a:schemeClr val="bg1"/>
                </a:solidFill>
                <a:latin typeface="Gill Sans MT" panose="020B0502020104020203" pitchFamily="34" charset="0"/>
              </a:rPr>
              <a:t>Step 1:  Break It Up (Example)</a:t>
            </a:r>
            <a:endParaRPr kumimoji="0" lang="en-US" sz="4000" b="1" i="0" u="none" strike="noStrike" kern="1200" cap="none" spc="0" normalizeH="0" baseline="0" noProof="0" dirty="0">
              <a:ln>
                <a:noFill/>
              </a:ln>
              <a:solidFill>
                <a:schemeClr val="bg1"/>
              </a:solidFill>
              <a:effectLst/>
              <a:uLnTx/>
              <a:uFillTx/>
              <a:latin typeface="Gill Sans MT" panose="020B0502020104020203" pitchFamily="34" charset="0"/>
            </a:endParaRPr>
          </a:p>
        </p:txBody>
      </p:sp>
      <p:sp>
        <p:nvSpPr>
          <p:cNvPr id="4" name="Content Placeholder 2"/>
          <p:cNvSpPr txBox="1">
            <a:spLocks/>
          </p:cNvSpPr>
          <p:nvPr/>
        </p:nvSpPr>
        <p:spPr>
          <a:xfrm>
            <a:off x="561026" y="1600188"/>
            <a:ext cx="11263844" cy="3407242"/>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3200" kern="120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600"/>
              </a:spcBef>
              <a:spcAft>
                <a:spcPts val="600"/>
              </a:spcAft>
              <a:buFont typeface="Arial" panose="020B0604020202020204" pitchFamily="34" charset="0"/>
              <a:buChar char="•"/>
              <a:defRPr sz="28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800" dirty="0">
                <a:solidFill>
                  <a:sysClr val="window" lastClr="FFFFFF"/>
                </a:solidFill>
                <a:latin typeface="Gill Sans MT" panose="020B0502020104020203" pitchFamily="34" charset="0"/>
              </a:rPr>
              <a:t>A Borrower providing assistance to a for-profit developer to finance the rehabilitation of a building that will contain both commercial and residential housing uses </a:t>
            </a:r>
          </a:p>
          <a:p>
            <a:pPr lvl="1">
              <a:defRPr/>
            </a:pPr>
            <a:r>
              <a:rPr lang="en-US" sz="2400" dirty="0">
                <a:solidFill>
                  <a:sysClr val="window" lastClr="FFFFFF"/>
                </a:solidFill>
                <a:latin typeface="Gill Sans MT" panose="020B0502020104020203" pitchFamily="34" charset="0"/>
              </a:rPr>
              <a:t>must divide the project into two component activity categories: </a:t>
            </a:r>
          </a:p>
          <a:p>
            <a:pPr lvl="2">
              <a:defRPr/>
            </a:pPr>
            <a:r>
              <a:rPr lang="en-US" sz="2400" dirty="0">
                <a:solidFill>
                  <a:sysClr val="window" lastClr="FFFFFF"/>
                </a:solidFill>
                <a:latin typeface="Gill Sans MT" panose="020B0502020104020203" pitchFamily="34" charset="0"/>
              </a:rPr>
              <a:t>special economic development § 570.703(i) pursuant to 570.203(b) </a:t>
            </a:r>
          </a:p>
          <a:p>
            <a:pPr lvl="2">
              <a:defRPr/>
            </a:pPr>
            <a:r>
              <a:rPr lang="en-US" sz="2400" dirty="0">
                <a:solidFill>
                  <a:sysClr val="window" lastClr="FFFFFF"/>
                </a:solidFill>
                <a:latin typeface="Gill Sans MT" panose="020B0502020104020203" pitchFamily="34" charset="0"/>
              </a:rPr>
              <a:t>and housing rehabilitation (§ 570.703(h) pursuant to § 570.202.</a:t>
            </a:r>
          </a:p>
        </p:txBody>
      </p:sp>
    </p:spTree>
    <p:extLst>
      <p:ext uri="{BB962C8B-B14F-4D97-AF65-F5344CB8AC3E}">
        <p14:creationId xmlns:p14="http://schemas.microsoft.com/office/powerpoint/2010/main" val="2310325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txBox="1">
            <a:spLocks/>
          </p:cNvSpPr>
          <p:nvPr/>
        </p:nvSpPr>
        <p:spPr>
          <a:xfrm>
            <a:off x="597545" y="566922"/>
            <a:ext cx="10996910" cy="949530"/>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3200" kern="120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600"/>
              </a:spcBef>
              <a:spcAft>
                <a:spcPts val="600"/>
              </a:spcAft>
              <a:buFont typeface="Arial" panose="020B0604020202020204" pitchFamily="34" charset="0"/>
              <a:buChar char="•"/>
              <a:defRPr sz="28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sz="3600" b="1" dirty="0">
                <a:solidFill>
                  <a:schemeClr val="bg1"/>
                </a:solidFill>
                <a:latin typeface="Gill Sans MT" panose="020B0502020104020203" pitchFamily="34" charset="0"/>
              </a:rPr>
              <a:t>Step 2:  Determine if the activity meets the criteria for a national objective</a:t>
            </a:r>
          </a:p>
          <a:p>
            <a:pPr marL="0" marR="0" lvl="0" indent="0" defTabSz="914400" rtl="0" eaLnBrk="1" fontAlgn="auto" latinLnBrk="0" hangingPunct="1">
              <a:lnSpc>
                <a:spcPct val="90000"/>
              </a:lnSpc>
              <a:spcBef>
                <a:spcPts val="600"/>
              </a:spcBef>
              <a:spcAft>
                <a:spcPts val="600"/>
              </a:spcAft>
              <a:buClrTx/>
              <a:buSzTx/>
              <a:buFont typeface="Arial" panose="020B0604020202020204" pitchFamily="34" charset="0"/>
              <a:buNone/>
              <a:tabLst/>
              <a:defRPr/>
            </a:pPr>
            <a:endParaRPr kumimoji="0" lang="en-US" sz="3600" b="1" i="0" u="none" strike="noStrike" kern="1200" cap="none" spc="0" normalizeH="0" baseline="0" noProof="0" dirty="0">
              <a:ln>
                <a:noFill/>
              </a:ln>
              <a:solidFill>
                <a:schemeClr val="bg1"/>
              </a:solidFill>
              <a:effectLst/>
              <a:uLnTx/>
              <a:uFillTx/>
              <a:latin typeface="Gill Sans MT" panose="020B0502020104020203" pitchFamily="34" charset="0"/>
            </a:endParaRPr>
          </a:p>
          <a:p>
            <a:pPr marL="0" marR="0" lvl="0" indent="0" defTabSz="914400" rtl="0" eaLnBrk="1" fontAlgn="auto" latinLnBrk="0" hangingPunct="1">
              <a:lnSpc>
                <a:spcPct val="90000"/>
              </a:lnSpc>
              <a:spcBef>
                <a:spcPts val="600"/>
              </a:spcBef>
              <a:spcAft>
                <a:spcPts val="600"/>
              </a:spcAft>
              <a:buClrTx/>
              <a:buSzTx/>
              <a:buFont typeface="Arial" panose="020B0604020202020204" pitchFamily="34" charset="0"/>
              <a:buNone/>
              <a:tabLst/>
              <a:defRPr/>
            </a:pPr>
            <a:endParaRPr kumimoji="0" lang="en-US" sz="3600" b="1" i="0" u="none" strike="noStrike" kern="1200" cap="none" spc="0" normalizeH="0" baseline="0" noProof="0" dirty="0">
              <a:ln>
                <a:noFill/>
              </a:ln>
              <a:solidFill>
                <a:schemeClr val="bg1"/>
              </a:solidFill>
              <a:effectLst/>
              <a:uLnTx/>
              <a:uFillTx/>
              <a:latin typeface="Gill Sans MT" panose="020B0502020104020203" pitchFamily="34" charset="0"/>
            </a:endParaRPr>
          </a:p>
        </p:txBody>
      </p:sp>
      <p:sp>
        <p:nvSpPr>
          <p:cNvPr id="4" name="Content Placeholder 2"/>
          <p:cNvSpPr txBox="1">
            <a:spLocks/>
          </p:cNvSpPr>
          <p:nvPr/>
        </p:nvSpPr>
        <p:spPr>
          <a:xfrm>
            <a:off x="597545" y="1238866"/>
            <a:ext cx="11263844" cy="3256934"/>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3200" kern="120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600"/>
              </a:spcBef>
              <a:spcAft>
                <a:spcPts val="600"/>
              </a:spcAft>
              <a:buFont typeface="Arial" panose="020B0604020202020204" pitchFamily="34" charset="0"/>
              <a:buChar char="•"/>
              <a:defRPr sz="28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lang="en-US" sz="2800" dirty="0">
              <a:solidFill>
                <a:sysClr val="window" lastClr="FFFFFF"/>
              </a:solidFill>
            </a:endParaRPr>
          </a:p>
          <a:p>
            <a:pPr>
              <a:defRPr/>
            </a:pPr>
            <a:endParaRPr lang="en-US" sz="2800" dirty="0">
              <a:solidFill>
                <a:sysClr val="window" lastClr="FFFFFF"/>
              </a:solidFill>
            </a:endParaRPr>
          </a:p>
          <a:p>
            <a:pPr>
              <a:defRPr/>
            </a:pPr>
            <a:r>
              <a:rPr lang="en-US" dirty="0">
                <a:solidFill>
                  <a:sysClr val="window" lastClr="FFFFFF"/>
                </a:solidFill>
              </a:rPr>
              <a:t>Each activity must meet a national objective.  </a:t>
            </a:r>
          </a:p>
          <a:p>
            <a:pPr>
              <a:defRPr/>
            </a:pPr>
            <a:r>
              <a:rPr lang="en-US" dirty="0">
                <a:solidFill>
                  <a:sysClr val="window" lastClr="FFFFFF"/>
                </a:solidFill>
              </a:rPr>
              <a:t>This is a key point with respect to mixed-use projects that include acquisition of real property.</a:t>
            </a:r>
          </a:p>
          <a:p>
            <a:pPr>
              <a:defRPr/>
            </a:pPr>
            <a:endParaRPr lang="en-US" sz="2800" dirty="0">
              <a:solidFill>
                <a:sysClr val="window" lastClr="FFFFFF"/>
              </a:solidFill>
            </a:endParaRPr>
          </a:p>
        </p:txBody>
      </p:sp>
    </p:spTree>
    <p:extLst>
      <p:ext uri="{BB962C8B-B14F-4D97-AF65-F5344CB8AC3E}">
        <p14:creationId xmlns:p14="http://schemas.microsoft.com/office/powerpoint/2010/main" val="11685158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txBox="1">
            <a:spLocks/>
          </p:cNvSpPr>
          <p:nvPr/>
        </p:nvSpPr>
        <p:spPr>
          <a:xfrm>
            <a:off x="597545" y="289336"/>
            <a:ext cx="10996910" cy="949530"/>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3200" kern="120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600"/>
              </a:spcBef>
              <a:spcAft>
                <a:spcPts val="600"/>
              </a:spcAft>
              <a:buFont typeface="Arial" panose="020B0604020202020204" pitchFamily="34" charset="0"/>
              <a:buChar char="•"/>
              <a:defRPr sz="28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sz="3600" b="1" dirty="0">
                <a:solidFill>
                  <a:schemeClr val="bg1"/>
                </a:solidFill>
                <a:latin typeface="Gill Sans MT" panose="020B0502020104020203" pitchFamily="34" charset="0"/>
              </a:rPr>
              <a:t>Step 2:  Determine if the activity meets the criteria for a national objective</a:t>
            </a:r>
          </a:p>
          <a:p>
            <a:pPr marL="0" marR="0" lvl="0" indent="0" defTabSz="914400" rtl="0" eaLnBrk="1" fontAlgn="auto" latinLnBrk="0" hangingPunct="1">
              <a:lnSpc>
                <a:spcPct val="90000"/>
              </a:lnSpc>
              <a:spcBef>
                <a:spcPts val="600"/>
              </a:spcBef>
              <a:spcAft>
                <a:spcPts val="600"/>
              </a:spcAft>
              <a:buClrTx/>
              <a:buSzTx/>
              <a:buFont typeface="Arial" panose="020B0604020202020204" pitchFamily="34" charset="0"/>
              <a:buNone/>
              <a:tabLst/>
              <a:defRPr/>
            </a:pPr>
            <a:endParaRPr kumimoji="0" lang="en-US" sz="3600" b="1" i="0" u="none" strike="noStrike" kern="1200" cap="none" spc="0" normalizeH="0" baseline="0" noProof="0" dirty="0">
              <a:ln>
                <a:noFill/>
              </a:ln>
              <a:solidFill>
                <a:schemeClr val="bg1"/>
              </a:solidFill>
              <a:effectLst/>
              <a:uLnTx/>
              <a:uFillTx/>
              <a:latin typeface="Gill Sans MT" panose="020B0502020104020203" pitchFamily="34" charset="0"/>
            </a:endParaRPr>
          </a:p>
          <a:p>
            <a:pPr marL="0" marR="0" lvl="0" indent="0" defTabSz="914400" rtl="0" eaLnBrk="1" fontAlgn="auto" latinLnBrk="0" hangingPunct="1">
              <a:lnSpc>
                <a:spcPct val="90000"/>
              </a:lnSpc>
              <a:spcBef>
                <a:spcPts val="600"/>
              </a:spcBef>
              <a:spcAft>
                <a:spcPts val="600"/>
              </a:spcAft>
              <a:buClrTx/>
              <a:buSzTx/>
              <a:buFont typeface="Arial" panose="020B0604020202020204" pitchFamily="34" charset="0"/>
              <a:buNone/>
              <a:tabLst/>
              <a:defRPr/>
            </a:pPr>
            <a:endParaRPr kumimoji="0" lang="en-US" sz="3600" b="1" i="0" u="none" strike="noStrike" kern="1200" cap="none" spc="0" normalizeH="0" baseline="0" noProof="0" dirty="0">
              <a:ln>
                <a:noFill/>
              </a:ln>
              <a:solidFill>
                <a:schemeClr val="bg1"/>
              </a:solidFill>
              <a:effectLst/>
              <a:uLnTx/>
              <a:uFillTx/>
              <a:latin typeface="Gill Sans MT" panose="020B0502020104020203" pitchFamily="34" charset="0"/>
            </a:endParaRPr>
          </a:p>
        </p:txBody>
      </p:sp>
      <p:sp>
        <p:nvSpPr>
          <p:cNvPr id="4" name="Content Placeholder 2"/>
          <p:cNvSpPr txBox="1">
            <a:spLocks/>
          </p:cNvSpPr>
          <p:nvPr/>
        </p:nvSpPr>
        <p:spPr>
          <a:xfrm>
            <a:off x="597545" y="1238866"/>
            <a:ext cx="11263844" cy="5471650"/>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3200" kern="120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600"/>
              </a:spcBef>
              <a:spcAft>
                <a:spcPts val="600"/>
              </a:spcAft>
              <a:buFont typeface="Arial" panose="020B0604020202020204" pitchFamily="34" charset="0"/>
              <a:buChar char="•"/>
              <a:defRPr sz="28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lang="en-US" sz="2800" dirty="0">
              <a:solidFill>
                <a:sysClr val="window" lastClr="FFFFFF"/>
              </a:solidFill>
            </a:endParaRPr>
          </a:p>
          <a:p>
            <a:pPr>
              <a:defRPr/>
            </a:pPr>
            <a:r>
              <a:rPr lang="en-US" dirty="0">
                <a:solidFill>
                  <a:schemeClr val="bg1"/>
                </a:solidFill>
              </a:rPr>
              <a:t>Example: </a:t>
            </a:r>
            <a:r>
              <a:rPr lang="en-US" dirty="0">
                <a:solidFill>
                  <a:sysClr val="window" lastClr="FFFFFF"/>
                </a:solidFill>
              </a:rPr>
              <a:t>(see Step 1): If one of the component activities meets the applicable national objective criteria while the other does not, the use of CDBG funds will be limited to the component activity that complies.  </a:t>
            </a:r>
          </a:p>
          <a:p>
            <a:pPr>
              <a:defRPr/>
            </a:pPr>
            <a:r>
              <a:rPr lang="en-US" dirty="0">
                <a:solidFill>
                  <a:sysClr val="window" lastClr="FFFFFF"/>
                </a:solidFill>
              </a:rPr>
              <a:t>If both components meet the applicable national objectives criteria, CDBG/Section 108 funds may be used to assist both activities.</a:t>
            </a:r>
          </a:p>
        </p:txBody>
      </p:sp>
    </p:spTree>
    <p:extLst>
      <p:ext uri="{BB962C8B-B14F-4D97-AF65-F5344CB8AC3E}">
        <p14:creationId xmlns:p14="http://schemas.microsoft.com/office/powerpoint/2010/main" val="6192665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txBox="1">
            <a:spLocks/>
          </p:cNvSpPr>
          <p:nvPr/>
        </p:nvSpPr>
        <p:spPr>
          <a:xfrm>
            <a:off x="293914" y="289337"/>
            <a:ext cx="11898085" cy="1038720"/>
          </a:xfrm>
          <a:prstGeom prst="rect">
            <a:avLst/>
          </a:prstGeom>
          <a:noFill/>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3200" kern="120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600"/>
              </a:spcBef>
              <a:spcAft>
                <a:spcPts val="600"/>
              </a:spcAft>
              <a:buFont typeface="Arial" panose="020B0604020202020204" pitchFamily="34" charset="0"/>
              <a:buChar char="•"/>
              <a:defRPr sz="28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defRPr/>
            </a:pPr>
            <a:r>
              <a:rPr lang="en-US" sz="4200" b="1" dirty="0">
                <a:solidFill>
                  <a:schemeClr val="bg1"/>
                </a:solidFill>
                <a:latin typeface="Gill Sans MT" panose="020B0502020104020203" pitchFamily="34" charset="0"/>
              </a:rPr>
              <a:t>Step 3:  Determine the amount of Section 108 financing for the proposed activity</a:t>
            </a:r>
          </a:p>
          <a:p>
            <a:pPr marL="0" marR="0" lvl="0" indent="0" defTabSz="914400" rtl="0" eaLnBrk="1" fontAlgn="auto" latinLnBrk="0" hangingPunct="1">
              <a:lnSpc>
                <a:spcPct val="90000"/>
              </a:lnSpc>
              <a:spcBef>
                <a:spcPts val="600"/>
              </a:spcBef>
              <a:spcAft>
                <a:spcPts val="600"/>
              </a:spcAft>
              <a:buClrTx/>
              <a:buSzTx/>
              <a:buFont typeface="Arial" panose="020B0604020202020204" pitchFamily="34" charset="0"/>
              <a:buNone/>
              <a:tabLst/>
              <a:defRPr/>
            </a:pPr>
            <a:endParaRPr lang="en-US" sz="4000" b="1" dirty="0">
              <a:solidFill>
                <a:prstClr val="white"/>
              </a:solidFill>
            </a:endParaRPr>
          </a:p>
          <a:p>
            <a:pPr marL="0" marR="0" lvl="0" indent="0" defTabSz="914400" rtl="0" eaLnBrk="1" fontAlgn="auto" latinLnBrk="0" hangingPunct="1">
              <a:lnSpc>
                <a:spcPct val="90000"/>
              </a:lnSpc>
              <a:spcBef>
                <a:spcPts val="600"/>
              </a:spcBef>
              <a:spcAft>
                <a:spcPts val="600"/>
              </a:spcAft>
              <a:buClrTx/>
              <a:buSzTx/>
              <a:buFont typeface="Arial" panose="020B0604020202020204" pitchFamily="34" charset="0"/>
              <a:buNone/>
              <a:tabLst/>
              <a:defRPr/>
            </a:pP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4" name="Content Placeholder 2"/>
          <p:cNvSpPr txBox="1">
            <a:spLocks/>
          </p:cNvSpPr>
          <p:nvPr/>
        </p:nvSpPr>
        <p:spPr>
          <a:xfrm>
            <a:off x="582797" y="1328057"/>
            <a:ext cx="11263844" cy="5240606"/>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3200" kern="120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600"/>
              </a:spcBef>
              <a:spcAft>
                <a:spcPts val="600"/>
              </a:spcAft>
              <a:buFont typeface="Arial" panose="020B0604020202020204" pitchFamily="34" charset="0"/>
              <a:buChar char="•"/>
              <a:defRPr sz="28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800" dirty="0">
                <a:solidFill>
                  <a:sysClr val="window" lastClr="FFFFFF"/>
                </a:solidFill>
              </a:rPr>
              <a:t>The Borrower must determine the amount pursuant to OMB cost principles.</a:t>
            </a:r>
          </a:p>
          <a:p>
            <a:pPr>
              <a:defRPr/>
            </a:pPr>
            <a:r>
              <a:rPr lang="en-US" sz="2800" dirty="0">
                <a:solidFill>
                  <a:sysClr val="window" lastClr="FFFFFF"/>
                </a:solidFill>
              </a:rPr>
              <a:t>OMB cost principles, found in Part 200 - Uniform Administrative Requirements, Cost Principles, And Audit Requirements For Federal Awards, Subpart E. Including the Public Benefit Standards (see § 570.209(b)).</a:t>
            </a:r>
          </a:p>
          <a:p>
            <a:pPr>
              <a:defRPr/>
            </a:pPr>
            <a:r>
              <a:rPr lang="en-US" sz="2800" dirty="0">
                <a:solidFill>
                  <a:sysClr val="window" lastClr="FFFFFF"/>
                </a:solidFill>
              </a:rPr>
              <a:t>The key step is determining the amount of Section 108 funds allowable and allocable.</a:t>
            </a:r>
          </a:p>
          <a:p>
            <a:pPr>
              <a:defRPr/>
            </a:pPr>
            <a:r>
              <a:rPr lang="en-US" sz="2800" dirty="0">
                <a:solidFill>
                  <a:sysClr val="window" lastClr="FFFFFF"/>
                </a:solidFill>
              </a:rPr>
              <a:t>Borrowers cannot allocate costs based on the percentage of beneficiaries of the activity.</a:t>
            </a:r>
          </a:p>
          <a:p>
            <a:pPr>
              <a:defRPr/>
            </a:pPr>
            <a:endParaRPr lang="en-US" sz="2800" dirty="0">
              <a:solidFill>
                <a:sysClr val="window" lastClr="FFFFFF"/>
              </a:solidFill>
            </a:endParaRPr>
          </a:p>
        </p:txBody>
      </p:sp>
    </p:spTree>
    <p:extLst>
      <p:ext uri="{BB962C8B-B14F-4D97-AF65-F5344CB8AC3E}">
        <p14:creationId xmlns:p14="http://schemas.microsoft.com/office/powerpoint/2010/main" val="3562404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txBox="1">
            <a:spLocks/>
          </p:cNvSpPr>
          <p:nvPr/>
        </p:nvSpPr>
        <p:spPr>
          <a:xfrm>
            <a:off x="582796" y="289335"/>
            <a:ext cx="11609203" cy="890535"/>
          </a:xfrm>
          <a:prstGeom prst="rect">
            <a:avLst/>
          </a:prstGeom>
          <a:noFill/>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3200" kern="120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600"/>
              </a:spcBef>
              <a:spcAft>
                <a:spcPts val="600"/>
              </a:spcAft>
              <a:buFont typeface="Arial" panose="020B0604020202020204" pitchFamily="34" charset="0"/>
              <a:buChar char="•"/>
              <a:defRPr sz="28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sz="5100" b="1" dirty="0">
                <a:solidFill>
                  <a:prstClr val="white"/>
                </a:solidFill>
                <a:latin typeface="Gill Sans MT" panose="020B0502020104020203" pitchFamily="34" charset="0"/>
              </a:rPr>
              <a:t>Step 4</a:t>
            </a:r>
            <a:r>
              <a:rPr lang="en-US" sz="5100" b="1" dirty="0">
                <a:solidFill>
                  <a:schemeClr val="bg1"/>
                </a:solidFill>
                <a:latin typeface="Gill Sans MT" panose="020B0502020104020203" pitchFamily="34" charset="0"/>
              </a:rPr>
              <a:t>:  Determine if the use of Section 108  meets other applicable requirements</a:t>
            </a:r>
          </a:p>
          <a:p>
            <a:pPr marL="0" marR="0" lvl="0" indent="0" defTabSz="914400" rtl="0" eaLnBrk="1" fontAlgn="auto" latinLnBrk="0" hangingPunct="1">
              <a:lnSpc>
                <a:spcPct val="90000"/>
              </a:lnSpc>
              <a:spcBef>
                <a:spcPts val="600"/>
              </a:spcBef>
              <a:spcAft>
                <a:spcPts val="600"/>
              </a:spcAft>
              <a:buClrTx/>
              <a:buSzTx/>
              <a:buFont typeface="Arial" panose="020B0604020202020204" pitchFamily="34" charset="0"/>
              <a:buNone/>
              <a:tabLst/>
              <a:defRPr/>
            </a:pP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4" name="Content Placeholder 2"/>
          <p:cNvSpPr txBox="1">
            <a:spLocks/>
          </p:cNvSpPr>
          <p:nvPr/>
        </p:nvSpPr>
        <p:spPr>
          <a:xfrm>
            <a:off x="582797" y="1469205"/>
            <a:ext cx="11263844" cy="4109580"/>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3200" kern="120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600"/>
              </a:spcBef>
              <a:spcAft>
                <a:spcPts val="600"/>
              </a:spcAft>
              <a:buFont typeface="Arial" panose="020B0604020202020204" pitchFamily="34" charset="0"/>
              <a:buChar char="•"/>
              <a:defRPr sz="28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dirty="0">
                <a:solidFill>
                  <a:sysClr val="window" lastClr="FFFFFF"/>
                </a:solidFill>
              </a:rPr>
              <a:t>The component activities of a mixed-use project may require compliance with other applicable requirements</a:t>
            </a:r>
          </a:p>
          <a:p>
            <a:pPr lvl="1">
              <a:defRPr/>
            </a:pPr>
            <a:r>
              <a:rPr lang="en-US" sz="2400" dirty="0">
                <a:solidFill>
                  <a:sysClr val="window" lastClr="FFFFFF"/>
                </a:solidFill>
              </a:rPr>
              <a:t>Public Benefit Standards</a:t>
            </a:r>
          </a:p>
          <a:p>
            <a:pPr lvl="1">
              <a:defRPr/>
            </a:pPr>
            <a:r>
              <a:rPr lang="en-US" sz="2400" dirty="0">
                <a:solidFill>
                  <a:sysClr val="window" lastClr="FFFFFF"/>
                </a:solidFill>
              </a:rPr>
              <a:t>Eminent Domain </a:t>
            </a:r>
          </a:p>
          <a:p>
            <a:pPr lvl="1">
              <a:defRPr/>
            </a:pPr>
            <a:r>
              <a:rPr lang="en-US" sz="2400" dirty="0">
                <a:solidFill>
                  <a:sysClr val="window" lastClr="FFFFFF"/>
                </a:solidFill>
              </a:rPr>
              <a:t>Job Pirating (Relocating jobs to another labor market)</a:t>
            </a:r>
          </a:p>
          <a:p>
            <a:pPr lvl="1">
              <a:defRPr/>
            </a:pPr>
            <a:r>
              <a:rPr lang="en-US" sz="2400" dirty="0">
                <a:solidFill>
                  <a:sysClr val="window" lastClr="FFFFFF"/>
                </a:solidFill>
              </a:rPr>
              <a:t>HUD Underwriting Guidelines. Appendix A to Part 570 - Guidelines and Objectives for Evaluating Project Costs and Financial</a:t>
            </a:r>
          </a:p>
        </p:txBody>
      </p:sp>
    </p:spTree>
    <p:extLst>
      <p:ext uri="{BB962C8B-B14F-4D97-AF65-F5344CB8AC3E}">
        <p14:creationId xmlns:p14="http://schemas.microsoft.com/office/powerpoint/2010/main" val="38195326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age result for mixed use development cross section">
            <a:extLst>
              <a:ext uri="{FF2B5EF4-FFF2-40B4-BE49-F238E27FC236}">
                <a16:creationId xmlns:a16="http://schemas.microsoft.com/office/drawing/2014/main" id="{1CA61C3E-BE5F-45CF-820E-410099BAA7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89" r="1" b="1"/>
          <a:stretch/>
        </p:blipFill>
        <p:spPr bwMode="auto">
          <a:xfrm>
            <a:off x="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a:extLst>
              <a:ext uri="{FF2B5EF4-FFF2-40B4-BE49-F238E27FC236}">
                <a16:creationId xmlns:a16="http://schemas.microsoft.com/office/drawing/2014/main" id="{89041BEF-5810-4167-9089-75FD7916C280}"/>
              </a:ext>
            </a:extLst>
          </p:cNvPr>
          <p:cNvSpPr txBox="1">
            <a:spLocks/>
          </p:cNvSpPr>
          <p:nvPr/>
        </p:nvSpPr>
        <p:spPr>
          <a:xfrm>
            <a:off x="0" y="289336"/>
            <a:ext cx="12192000" cy="661628"/>
          </a:xfrm>
          <a:prstGeom prst="rect">
            <a:avLst/>
          </a:prstGeom>
          <a:solidFill>
            <a:srgbClr val="0070C0"/>
          </a:solidFill>
        </p:spPr>
        <p:txBody>
          <a:bodyPr vert="horz" lIns="91440" tIns="45720" rIns="91440" bIns="45720" rtlCol="0">
            <a:norm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3200" kern="120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600"/>
              </a:spcBef>
              <a:spcAft>
                <a:spcPts val="600"/>
              </a:spcAft>
              <a:buFont typeface="Arial" panose="020B0604020202020204" pitchFamily="34" charset="0"/>
              <a:buChar char="•"/>
              <a:defRPr sz="28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600"/>
              </a:spcBef>
              <a:spcAft>
                <a:spcPts val="60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$1 million gap in $5 million project</a:t>
            </a:r>
          </a:p>
        </p:txBody>
      </p:sp>
    </p:spTree>
    <p:extLst>
      <p:ext uri="{BB962C8B-B14F-4D97-AF65-F5344CB8AC3E}">
        <p14:creationId xmlns:p14="http://schemas.microsoft.com/office/powerpoint/2010/main" val="30401040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age result for mixed use development cross section">
            <a:extLst>
              <a:ext uri="{FF2B5EF4-FFF2-40B4-BE49-F238E27FC236}">
                <a16:creationId xmlns:a16="http://schemas.microsoft.com/office/drawing/2014/main" id="{1CA61C3E-BE5F-45CF-820E-410099BAA7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89" r="1" b="1"/>
          <a:stretch/>
        </p:blipFill>
        <p:spPr bwMode="auto">
          <a:xfrm>
            <a:off x="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96FC85C-3419-470E-9895-3D8DC0DBC87A}"/>
              </a:ext>
            </a:extLst>
          </p:cNvPr>
          <p:cNvSpPr txBox="1"/>
          <p:nvPr/>
        </p:nvSpPr>
        <p:spPr>
          <a:xfrm>
            <a:off x="6743717" y="4608543"/>
            <a:ext cx="5715000" cy="523220"/>
          </a:xfrm>
          <a:prstGeom prst="rect">
            <a:avLst/>
          </a:prstGeom>
          <a:noFill/>
        </p:spPr>
        <p:txBody>
          <a:bodyPr wrap="square" rtlCol="0">
            <a:spAutoFit/>
          </a:bodyPr>
          <a:lstStyle/>
          <a:p>
            <a:r>
              <a:rPr lang="en-US" sz="2800" b="1"/>
              <a:t>Public Facility (Library)</a:t>
            </a:r>
          </a:p>
        </p:txBody>
      </p:sp>
      <p:sp>
        <p:nvSpPr>
          <p:cNvPr id="29" name="TextBox 28">
            <a:extLst>
              <a:ext uri="{FF2B5EF4-FFF2-40B4-BE49-F238E27FC236}">
                <a16:creationId xmlns:a16="http://schemas.microsoft.com/office/drawing/2014/main" id="{302B0BBF-5D33-486A-A248-1AE8919E5BA8}"/>
              </a:ext>
            </a:extLst>
          </p:cNvPr>
          <p:cNvSpPr txBox="1"/>
          <p:nvPr/>
        </p:nvSpPr>
        <p:spPr>
          <a:xfrm>
            <a:off x="4876790" y="5847152"/>
            <a:ext cx="7717971" cy="523220"/>
          </a:xfrm>
          <a:prstGeom prst="rect">
            <a:avLst/>
          </a:prstGeom>
          <a:noFill/>
        </p:spPr>
        <p:txBody>
          <a:bodyPr wrap="square" rtlCol="0">
            <a:spAutoFit/>
          </a:bodyPr>
          <a:lstStyle/>
          <a:p>
            <a:r>
              <a:rPr lang="en-US" sz="2800" b="1"/>
              <a:t>Parking (both for residential &amp; public facility use)</a:t>
            </a:r>
          </a:p>
        </p:txBody>
      </p:sp>
      <p:sp>
        <p:nvSpPr>
          <p:cNvPr id="30" name="TextBox 29">
            <a:extLst>
              <a:ext uri="{FF2B5EF4-FFF2-40B4-BE49-F238E27FC236}">
                <a16:creationId xmlns:a16="http://schemas.microsoft.com/office/drawing/2014/main" id="{1CFF5255-8054-4BCA-8173-76BFACE59F0A}"/>
              </a:ext>
            </a:extLst>
          </p:cNvPr>
          <p:cNvSpPr txBox="1"/>
          <p:nvPr/>
        </p:nvSpPr>
        <p:spPr>
          <a:xfrm>
            <a:off x="1420585" y="5227389"/>
            <a:ext cx="2748540" cy="954107"/>
          </a:xfrm>
          <a:prstGeom prst="rect">
            <a:avLst/>
          </a:prstGeom>
          <a:noFill/>
        </p:spPr>
        <p:txBody>
          <a:bodyPr wrap="square" rtlCol="0">
            <a:spAutoFit/>
          </a:bodyPr>
          <a:lstStyle/>
          <a:p>
            <a:r>
              <a:rPr lang="en-US" sz="2800" b="1"/>
              <a:t>Infrastructure improvements</a:t>
            </a:r>
          </a:p>
        </p:txBody>
      </p:sp>
      <p:sp>
        <p:nvSpPr>
          <p:cNvPr id="31" name="TextBox 30">
            <a:extLst>
              <a:ext uri="{FF2B5EF4-FFF2-40B4-BE49-F238E27FC236}">
                <a16:creationId xmlns:a16="http://schemas.microsoft.com/office/drawing/2014/main" id="{8D8EBFA7-E90C-46DD-8C5B-36D23AF63487}"/>
              </a:ext>
            </a:extLst>
          </p:cNvPr>
          <p:cNvSpPr txBox="1"/>
          <p:nvPr/>
        </p:nvSpPr>
        <p:spPr>
          <a:xfrm>
            <a:off x="7815942" y="3167390"/>
            <a:ext cx="5715000" cy="523220"/>
          </a:xfrm>
          <a:prstGeom prst="rect">
            <a:avLst/>
          </a:prstGeom>
          <a:noFill/>
        </p:spPr>
        <p:txBody>
          <a:bodyPr wrap="square" rtlCol="0">
            <a:spAutoFit/>
          </a:bodyPr>
          <a:lstStyle/>
          <a:p>
            <a:r>
              <a:rPr lang="en-US" sz="2800" b="1"/>
              <a:t>Housing Rehab</a:t>
            </a:r>
          </a:p>
        </p:txBody>
      </p:sp>
      <p:sp>
        <p:nvSpPr>
          <p:cNvPr id="32" name="TextBox 31">
            <a:extLst>
              <a:ext uri="{FF2B5EF4-FFF2-40B4-BE49-F238E27FC236}">
                <a16:creationId xmlns:a16="http://schemas.microsoft.com/office/drawing/2014/main" id="{A3931DC8-2C7D-4A56-97F5-2346839D30C4}"/>
              </a:ext>
            </a:extLst>
          </p:cNvPr>
          <p:cNvSpPr txBox="1"/>
          <p:nvPr/>
        </p:nvSpPr>
        <p:spPr>
          <a:xfrm>
            <a:off x="7815942" y="2432428"/>
            <a:ext cx="5715000" cy="523220"/>
          </a:xfrm>
          <a:prstGeom prst="rect">
            <a:avLst/>
          </a:prstGeom>
          <a:noFill/>
        </p:spPr>
        <p:txBody>
          <a:bodyPr wrap="square" rtlCol="0">
            <a:spAutoFit/>
          </a:bodyPr>
          <a:lstStyle/>
          <a:p>
            <a:r>
              <a:rPr lang="en-US" sz="2800" b="1"/>
              <a:t>Housing Rehab</a:t>
            </a:r>
          </a:p>
        </p:txBody>
      </p:sp>
      <p:sp>
        <p:nvSpPr>
          <p:cNvPr id="33" name="TextBox 32">
            <a:extLst>
              <a:ext uri="{FF2B5EF4-FFF2-40B4-BE49-F238E27FC236}">
                <a16:creationId xmlns:a16="http://schemas.microsoft.com/office/drawing/2014/main" id="{381533DD-A7AD-4638-B103-39B64A4B5D3F}"/>
              </a:ext>
            </a:extLst>
          </p:cNvPr>
          <p:cNvSpPr txBox="1"/>
          <p:nvPr/>
        </p:nvSpPr>
        <p:spPr>
          <a:xfrm>
            <a:off x="6096000" y="3972939"/>
            <a:ext cx="6095296" cy="523220"/>
          </a:xfrm>
          <a:prstGeom prst="rect">
            <a:avLst/>
          </a:prstGeom>
          <a:noFill/>
        </p:spPr>
        <p:txBody>
          <a:bodyPr wrap="square" rtlCol="0">
            <a:spAutoFit/>
          </a:bodyPr>
          <a:lstStyle/>
          <a:p>
            <a:r>
              <a:rPr lang="en-US" sz="2800" b="1"/>
              <a:t>Health Clinic primarily for LMI persons</a:t>
            </a:r>
          </a:p>
        </p:txBody>
      </p:sp>
      <p:cxnSp>
        <p:nvCxnSpPr>
          <p:cNvPr id="9" name="Straight Arrow Connector 8">
            <a:extLst>
              <a:ext uri="{FF2B5EF4-FFF2-40B4-BE49-F238E27FC236}">
                <a16:creationId xmlns:a16="http://schemas.microsoft.com/office/drawing/2014/main" id="{A5757C5E-D37A-49FC-82E9-C428AE9F5049}"/>
              </a:ext>
            </a:extLst>
          </p:cNvPr>
          <p:cNvCxnSpPr>
            <a:cxnSpLocks/>
          </p:cNvCxnSpPr>
          <p:nvPr/>
        </p:nvCxnSpPr>
        <p:spPr>
          <a:xfrm flipH="1" flipV="1">
            <a:off x="6664485" y="1113163"/>
            <a:ext cx="1356928" cy="2156634"/>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589ABE9-8730-40B7-A378-D4C5592E3D87}"/>
              </a:ext>
            </a:extLst>
          </p:cNvPr>
          <p:cNvSpPr txBox="1"/>
          <p:nvPr/>
        </p:nvSpPr>
        <p:spPr>
          <a:xfrm>
            <a:off x="5075113" y="675419"/>
            <a:ext cx="3943350" cy="369332"/>
          </a:xfrm>
          <a:prstGeom prst="rect">
            <a:avLst/>
          </a:prstGeom>
          <a:noFill/>
        </p:spPr>
        <p:txBody>
          <a:bodyPr wrap="square" rtlCol="0">
            <a:spAutoFit/>
          </a:bodyPr>
          <a:lstStyle/>
          <a:p>
            <a:r>
              <a:rPr lang="en-US" b="1"/>
              <a:t>Only 1 unit of LMI housing out of 4</a:t>
            </a:r>
          </a:p>
        </p:txBody>
      </p:sp>
      <p:sp>
        <p:nvSpPr>
          <p:cNvPr id="11" name="&quot;Not Allowed&quot; Symbol 10">
            <a:extLst>
              <a:ext uri="{FF2B5EF4-FFF2-40B4-BE49-F238E27FC236}">
                <a16:creationId xmlns:a16="http://schemas.microsoft.com/office/drawing/2014/main" id="{5C17B68F-6B89-454B-9D2B-6DCB38D25280}"/>
              </a:ext>
            </a:extLst>
          </p:cNvPr>
          <p:cNvSpPr/>
          <p:nvPr/>
        </p:nvSpPr>
        <p:spPr>
          <a:xfrm>
            <a:off x="8562162" y="2653746"/>
            <a:ext cx="731520" cy="731520"/>
          </a:xfrm>
          <a:prstGeom prst="noSmoking">
            <a:avLst/>
          </a:prstGeom>
          <a:solidFill>
            <a:srgbClr val="FF0000"/>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quot;Not Allowed&quot; Symbol 11">
            <a:extLst>
              <a:ext uri="{FF2B5EF4-FFF2-40B4-BE49-F238E27FC236}">
                <a16:creationId xmlns:a16="http://schemas.microsoft.com/office/drawing/2014/main" id="{22346574-3D25-4EE9-8268-16F319B96ABD}"/>
              </a:ext>
            </a:extLst>
          </p:cNvPr>
          <p:cNvSpPr/>
          <p:nvPr/>
        </p:nvSpPr>
        <p:spPr>
          <a:xfrm>
            <a:off x="8004255" y="5704443"/>
            <a:ext cx="731520" cy="731520"/>
          </a:xfrm>
          <a:prstGeom prst="noSmoking">
            <a:avLst/>
          </a:prstGeom>
          <a:solidFill>
            <a:srgbClr val="FF0000"/>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3" name="Straight Arrow Connector 12">
            <a:extLst>
              <a:ext uri="{FF2B5EF4-FFF2-40B4-BE49-F238E27FC236}">
                <a16:creationId xmlns:a16="http://schemas.microsoft.com/office/drawing/2014/main" id="{E2A0F68E-D879-4713-A662-A618AD0FACED}"/>
              </a:ext>
            </a:extLst>
          </p:cNvPr>
          <p:cNvCxnSpPr>
            <a:cxnSpLocks/>
          </p:cNvCxnSpPr>
          <p:nvPr/>
        </p:nvCxnSpPr>
        <p:spPr>
          <a:xfrm flipH="1" flipV="1">
            <a:off x="3363686" y="2218180"/>
            <a:ext cx="2590521" cy="1724465"/>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59F422E-D09D-42D4-961D-87781D3E240E}"/>
              </a:ext>
            </a:extLst>
          </p:cNvPr>
          <p:cNvSpPr txBox="1"/>
          <p:nvPr/>
        </p:nvSpPr>
        <p:spPr>
          <a:xfrm>
            <a:off x="723611" y="1571849"/>
            <a:ext cx="3820886" cy="646331"/>
          </a:xfrm>
          <a:prstGeom prst="rect">
            <a:avLst/>
          </a:prstGeom>
          <a:noFill/>
        </p:spPr>
        <p:txBody>
          <a:bodyPr wrap="square" rtlCol="0">
            <a:spAutoFit/>
          </a:bodyPr>
          <a:lstStyle/>
          <a:p>
            <a:r>
              <a:rPr lang="en-US" b="1"/>
              <a:t>$</a:t>
            </a:r>
            <a:r>
              <a:rPr lang="en-US" b="1" u="sng"/>
              <a:t>500K in Section 108 </a:t>
            </a:r>
            <a:r>
              <a:rPr lang="en-US" b="1">
                <a:sym typeface="Wingdings" panose="05000000000000000000" pitchFamily="2" charset="2"/>
              </a:rPr>
              <a:t> Projected to serve 500 LMI clients/year </a:t>
            </a:r>
            <a:endParaRPr lang="en-US" b="1"/>
          </a:p>
        </p:txBody>
      </p:sp>
      <p:cxnSp>
        <p:nvCxnSpPr>
          <p:cNvPr id="15" name="Straight Arrow Connector 14">
            <a:extLst>
              <a:ext uri="{FF2B5EF4-FFF2-40B4-BE49-F238E27FC236}">
                <a16:creationId xmlns:a16="http://schemas.microsoft.com/office/drawing/2014/main" id="{815039A0-E4E1-4A3A-8B36-C6B309840516}"/>
              </a:ext>
            </a:extLst>
          </p:cNvPr>
          <p:cNvCxnSpPr>
            <a:cxnSpLocks/>
          </p:cNvCxnSpPr>
          <p:nvPr/>
        </p:nvCxnSpPr>
        <p:spPr>
          <a:xfrm flipH="1" flipV="1">
            <a:off x="3624943" y="4085353"/>
            <a:ext cx="3060236" cy="966874"/>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5DF3979-05D8-4869-ACF7-5880A8A1C3C5}"/>
              </a:ext>
            </a:extLst>
          </p:cNvPr>
          <p:cNvSpPr txBox="1"/>
          <p:nvPr/>
        </p:nvSpPr>
        <p:spPr>
          <a:xfrm>
            <a:off x="468075" y="3370610"/>
            <a:ext cx="4413048" cy="646331"/>
          </a:xfrm>
          <a:prstGeom prst="rect">
            <a:avLst/>
          </a:prstGeom>
          <a:noFill/>
        </p:spPr>
        <p:txBody>
          <a:bodyPr wrap="square" rtlCol="0">
            <a:spAutoFit/>
          </a:bodyPr>
          <a:lstStyle/>
          <a:p>
            <a:r>
              <a:rPr lang="en-US" b="1"/>
              <a:t>$</a:t>
            </a:r>
            <a:r>
              <a:rPr lang="en-US" b="1" u="sng"/>
              <a:t>500K in Section 108 </a:t>
            </a:r>
            <a:r>
              <a:rPr lang="en-US" b="1">
                <a:sym typeface="Wingdings" panose="05000000000000000000" pitchFamily="2" charset="2"/>
              </a:rPr>
              <a:t> serves neighborhood residents (&gt;51% LMI)</a:t>
            </a:r>
            <a:endParaRPr lang="en-US" b="1"/>
          </a:p>
        </p:txBody>
      </p:sp>
      <p:sp>
        <p:nvSpPr>
          <p:cNvPr id="21" name="Content Placeholder 2">
            <a:extLst>
              <a:ext uri="{FF2B5EF4-FFF2-40B4-BE49-F238E27FC236}">
                <a16:creationId xmlns:a16="http://schemas.microsoft.com/office/drawing/2014/main" id="{1A4084DE-560E-423E-9EFC-0EBC273D1AA5}"/>
              </a:ext>
            </a:extLst>
          </p:cNvPr>
          <p:cNvSpPr txBox="1">
            <a:spLocks/>
          </p:cNvSpPr>
          <p:nvPr/>
        </p:nvSpPr>
        <p:spPr>
          <a:xfrm>
            <a:off x="9666514" y="289336"/>
            <a:ext cx="2525486" cy="661628"/>
          </a:xfrm>
          <a:prstGeom prst="rect">
            <a:avLst/>
          </a:prstGeom>
          <a:solidFill>
            <a:srgbClr val="0070C0"/>
          </a:solidFill>
        </p:spPr>
        <p:txBody>
          <a:bodyPr vert="horz" lIns="91440" tIns="45720" rIns="91440" bIns="45720" rtlCol="0">
            <a:normAutofit fontScale="92500"/>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3200" kern="120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600"/>
              </a:spcBef>
              <a:spcAft>
                <a:spcPts val="600"/>
              </a:spcAft>
              <a:buFont typeface="Arial" panose="020B0604020202020204" pitchFamily="34" charset="0"/>
              <a:buChar char="•"/>
              <a:defRPr sz="28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600"/>
              </a:spcBef>
              <a:spcAft>
                <a:spcPts val="60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white"/>
                </a:solidFill>
                <a:effectLst/>
                <a:uLnTx/>
                <a:uFillTx/>
                <a:latin typeface="Gill Sans MT" panose="020B0502020104020203" pitchFamily="34" charset="0"/>
              </a:rPr>
              <a:t>Scenario 1</a:t>
            </a:r>
          </a:p>
        </p:txBody>
      </p:sp>
    </p:spTree>
    <p:extLst>
      <p:ext uri="{BB962C8B-B14F-4D97-AF65-F5344CB8AC3E}">
        <p14:creationId xmlns:p14="http://schemas.microsoft.com/office/powerpoint/2010/main" val="38339728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age result for mixed use development cross section">
            <a:extLst>
              <a:ext uri="{FF2B5EF4-FFF2-40B4-BE49-F238E27FC236}">
                <a16:creationId xmlns:a16="http://schemas.microsoft.com/office/drawing/2014/main" id="{1CA61C3E-BE5F-45CF-820E-410099BAA7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89" r="1" b="1"/>
          <a:stretch/>
        </p:blipFill>
        <p:spPr bwMode="auto">
          <a:xfrm>
            <a:off x="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96FC85C-3419-470E-9895-3D8DC0DBC87A}"/>
              </a:ext>
            </a:extLst>
          </p:cNvPr>
          <p:cNvSpPr txBox="1"/>
          <p:nvPr/>
        </p:nvSpPr>
        <p:spPr>
          <a:xfrm>
            <a:off x="4718957" y="4666598"/>
            <a:ext cx="6972300" cy="523220"/>
          </a:xfrm>
          <a:prstGeom prst="rect">
            <a:avLst/>
          </a:prstGeom>
          <a:noFill/>
        </p:spPr>
        <p:txBody>
          <a:bodyPr wrap="square" rtlCol="0">
            <a:spAutoFit/>
          </a:bodyPr>
          <a:lstStyle/>
          <a:p>
            <a:r>
              <a:rPr lang="en-US" sz="2800" b="1"/>
              <a:t>Commercial Space (Coffee Shop/Bookstore)</a:t>
            </a:r>
          </a:p>
        </p:txBody>
      </p:sp>
      <p:sp>
        <p:nvSpPr>
          <p:cNvPr id="29" name="TextBox 28">
            <a:extLst>
              <a:ext uri="{FF2B5EF4-FFF2-40B4-BE49-F238E27FC236}">
                <a16:creationId xmlns:a16="http://schemas.microsoft.com/office/drawing/2014/main" id="{302B0BBF-5D33-486A-A248-1AE8919E5BA8}"/>
              </a:ext>
            </a:extLst>
          </p:cNvPr>
          <p:cNvSpPr txBox="1"/>
          <p:nvPr/>
        </p:nvSpPr>
        <p:spPr>
          <a:xfrm>
            <a:off x="5366657" y="5821136"/>
            <a:ext cx="6825343" cy="523220"/>
          </a:xfrm>
          <a:prstGeom prst="rect">
            <a:avLst/>
          </a:prstGeom>
          <a:noFill/>
        </p:spPr>
        <p:txBody>
          <a:bodyPr wrap="square" rtlCol="0">
            <a:spAutoFit/>
          </a:bodyPr>
          <a:lstStyle/>
          <a:p>
            <a:r>
              <a:rPr lang="en-US" sz="2800" b="1"/>
              <a:t>Parking (both for residential &amp; commercial)</a:t>
            </a:r>
          </a:p>
        </p:txBody>
      </p:sp>
      <p:sp>
        <p:nvSpPr>
          <p:cNvPr id="31" name="TextBox 30">
            <a:extLst>
              <a:ext uri="{FF2B5EF4-FFF2-40B4-BE49-F238E27FC236}">
                <a16:creationId xmlns:a16="http://schemas.microsoft.com/office/drawing/2014/main" id="{8D8EBFA7-E90C-46DD-8C5B-36D23AF63487}"/>
              </a:ext>
            </a:extLst>
          </p:cNvPr>
          <p:cNvSpPr txBox="1"/>
          <p:nvPr/>
        </p:nvSpPr>
        <p:spPr>
          <a:xfrm>
            <a:off x="7815942" y="3167390"/>
            <a:ext cx="5715000" cy="523220"/>
          </a:xfrm>
          <a:prstGeom prst="rect">
            <a:avLst/>
          </a:prstGeom>
          <a:noFill/>
        </p:spPr>
        <p:txBody>
          <a:bodyPr wrap="square" rtlCol="0">
            <a:spAutoFit/>
          </a:bodyPr>
          <a:lstStyle/>
          <a:p>
            <a:r>
              <a:rPr lang="en-US" sz="2800" b="1"/>
              <a:t>Housing Rehab</a:t>
            </a:r>
          </a:p>
        </p:txBody>
      </p:sp>
      <p:sp>
        <p:nvSpPr>
          <p:cNvPr id="32" name="TextBox 31">
            <a:extLst>
              <a:ext uri="{FF2B5EF4-FFF2-40B4-BE49-F238E27FC236}">
                <a16:creationId xmlns:a16="http://schemas.microsoft.com/office/drawing/2014/main" id="{A3931DC8-2C7D-4A56-97F5-2346839D30C4}"/>
              </a:ext>
            </a:extLst>
          </p:cNvPr>
          <p:cNvSpPr txBox="1"/>
          <p:nvPr/>
        </p:nvSpPr>
        <p:spPr>
          <a:xfrm>
            <a:off x="7815942" y="2432428"/>
            <a:ext cx="5715000" cy="523220"/>
          </a:xfrm>
          <a:prstGeom prst="rect">
            <a:avLst/>
          </a:prstGeom>
          <a:noFill/>
        </p:spPr>
        <p:txBody>
          <a:bodyPr wrap="square" rtlCol="0">
            <a:spAutoFit/>
          </a:bodyPr>
          <a:lstStyle/>
          <a:p>
            <a:r>
              <a:rPr lang="en-US" sz="2800" b="1"/>
              <a:t>Housing Rehab</a:t>
            </a:r>
          </a:p>
        </p:txBody>
      </p:sp>
      <p:sp>
        <p:nvSpPr>
          <p:cNvPr id="33" name="TextBox 32">
            <a:extLst>
              <a:ext uri="{FF2B5EF4-FFF2-40B4-BE49-F238E27FC236}">
                <a16:creationId xmlns:a16="http://schemas.microsoft.com/office/drawing/2014/main" id="{381533DD-A7AD-4638-B103-39B64A4B5D3F}"/>
              </a:ext>
            </a:extLst>
          </p:cNvPr>
          <p:cNvSpPr txBox="1"/>
          <p:nvPr/>
        </p:nvSpPr>
        <p:spPr>
          <a:xfrm>
            <a:off x="7815942" y="3942644"/>
            <a:ext cx="5715000" cy="523220"/>
          </a:xfrm>
          <a:prstGeom prst="rect">
            <a:avLst/>
          </a:prstGeom>
          <a:noFill/>
        </p:spPr>
        <p:txBody>
          <a:bodyPr wrap="square" rtlCol="0">
            <a:spAutoFit/>
          </a:bodyPr>
          <a:lstStyle/>
          <a:p>
            <a:r>
              <a:rPr lang="en-US" sz="2800" b="1"/>
              <a:t>Office Space</a:t>
            </a:r>
          </a:p>
        </p:txBody>
      </p:sp>
      <p:cxnSp>
        <p:nvCxnSpPr>
          <p:cNvPr id="10" name="Straight Arrow Connector 9">
            <a:extLst>
              <a:ext uri="{FF2B5EF4-FFF2-40B4-BE49-F238E27FC236}">
                <a16:creationId xmlns:a16="http://schemas.microsoft.com/office/drawing/2014/main" id="{0B41C5E3-4E40-4686-A6FB-4A417C063DFA}"/>
              </a:ext>
            </a:extLst>
          </p:cNvPr>
          <p:cNvCxnSpPr/>
          <p:nvPr/>
        </p:nvCxnSpPr>
        <p:spPr>
          <a:xfrm flipH="1" flipV="1">
            <a:off x="3842647" y="3010132"/>
            <a:ext cx="2253343" cy="1731535"/>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FC4DDDD-6CC2-4B32-A5F5-42AB186D54C5}"/>
              </a:ext>
            </a:extLst>
          </p:cNvPr>
          <p:cNvSpPr txBox="1"/>
          <p:nvPr/>
        </p:nvSpPr>
        <p:spPr>
          <a:xfrm>
            <a:off x="865395" y="2370872"/>
            <a:ext cx="3820886" cy="646331"/>
          </a:xfrm>
          <a:prstGeom prst="rect">
            <a:avLst/>
          </a:prstGeom>
          <a:noFill/>
        </p:spPr>
        <p:txBody>
          <a:bodyPr wrap="square" rtlCol="0">
            <a:spAutoFit/>
          </a:bodyPr>
          <a:lstStyle/>
          <a:p>
            <a:r>
              <a:rPr lang="en-US" b="1"/>
              <a:t>$200K in Section 108 </a:t>
            </a:r>
            <a:r>
              <a:rPr lang="en-US" b="1">
                <a:sym typeface="Wingdings" panose="05000000000000000000" pitchFamily="2" charset="2"/>
              </a:rPr>
              <a:t> 4 FTE jobs (3 of which are held by LMI persons)</a:t>
            </a:r>
            <a:endParaRPr lang="en-US" b="1"/>
          </a:p>
        </p:txBody>
      </p:sp>
      <p:cxnSp>
        <p:nvCxnSpPr>
          <p:cNvPr id="13" name="Straight Arrow Connector 12">
            <a:extLst>
              <a:ext uri="{FF2B5EF4-FFF2-40B4-BE49-F238E27FC236}">
                <a16:creationId xmlns:a16="http://schemas.microsoft.com/office/drawing/2014/main" id="{2A3F6E80-6731-4034-88E1-269898AF79E6}"/>
              </a:ext>
            </a:extLst>
          </p:cNvPr>
          <p:cNvCxnSpPr>
            <a:cxnSpLocks/>
          </p:cNvCxnSpPr>
          <p:nvPr/>
        </p:nvCxnSpPr>
        <p:spPr>
          <a:xfrm flipH="1" flipV="1">
            <a:off x="6338202" y="1155141"/>
            <a:ext cx="1477740" cy="2012249"/>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C2E3A6C-9112-40A7-833B-FB645ABB3265}"/>
              </a:ext>
            </a:extLst>
          </p:cNvPr>
          <p:cNvSpPr txBox="1"/>
          <p:nvPr/>
        </p:nvSpPr>
        <p:spPr>
          <a:xfrm>
            <a:off x="2062542" y="737574"/>
            <a:ext cx="6972300" cy="369332"/>
          </a:xfrm>
          <a:prstGeom prst="rect">
            <a:avLst/>
          </a:prstGeom>
          <a:noFill/>
        </p:spPr>
        <p:txBody>
          <a:bodyPr wrap="square" rtlCol="0">
            <a:spAutoFit/>
          </a:bodyPr>
          <a:lstStyle/>
          <a:p>
            <a:r>
              <a:rPr lang="en-US" b="1"/>
              <a:t>$700K in Section 108 </a:t>
            </a:r>
            <a:r>
              <a:rPr lang="en-US" b="1">
                <a:sym typeface="Wingdings" panose="05000000000000000000" pitchFamily="2" charset="2"/>
              </a:rPr>
              <a:t> 6 units (4 of which are for LMI households)</a:t>
            </a:r>
            <a:endParaRPr lang="en-US" b="1"/>
          </a:p>
        </p:txBody>
      </p:sp>
      <p:sp>
        <p:nvSpPr>
          <p:cNvPr id="22" name="TextBox 21">
            <a:extLst>
              <a:ext uri="{FF2B5EF4-FFF2-40B4-BE49-F238E27FC236}">
                <a16:creationId xmlns:a16="http://schemas.microsoft.com/office/drawing/2014/main" id="{85C0FAA2-BE13-484D-8AB8-BF6EB069C8CE}"/>
              </a:ext>
            </a:extLst>
          </p:cNvPr>
          <p:cNvSpPr txBox="1"/>
          <p:nvPr/>
        </p:nvSpPr>
        <p:spPr>
          <a:xfrm>
            <a:off x="1880507" y="6522164"/>
            <a:ext cx="9476014" cy="369332"/>
          </a:xfrm>
          <a:prstGeom prst="rect">
            <a:avLst/>
          </a:prstGeom>
          <a:noFill/>
        </p:spPr>
        <p:txBody>
          <a:bodyPr wrap="square" rtlCol="0">
            <a:spAutoFit/>
          </a:bodyPr>
          <a:lstStyle/>
          <a:p>
            <a:r>
              <a:rPr lang="en-US" b="1"/>
              <a:t>$100K in Section 108 </a:t>
            </a:r>
            <a:r>
              <a:rPr lang="en-US" b="1">
                <a:sym typeface="Wingdings" panose="05000000000000000000" pitchFamily="2" charset="2"/>
              </a:rPr>
              <a:t>for construction of parking lot rehab, </a:t>
            </a:r>
            <a:r>
              <a:rPr lang="en-US" b="1">
                <a:solidFill>
                  <a:srgbClr val="FF0000"/>
                </a:solidFill>
                <a:sym typeface="Wingdings" panose="05000000000000000000" pitchFamily="2" charset="2"/>
              </a:rPr>
              <a:t>except for portion for office space</a:t>
            </a:r>
            <a:endParaRPr lang="en-US" b="1">
              <a:solidFill>
                <a:srgbClr val="FF0000"/>
              </a:solidFill>
            </a:endParaRPr>
          </a:p>
        </p:txBody>
      </p:sp>
      <p:cxnSp>
        <p:nvCxnSpPr>
          <p:cNvPr id="23" name="Straight Arrow Connector 22">
            <a:extLst>
              <a:ext uri="{FF2B5EF4-FFF2-40B4-BE49-F238E27FC236}">
                <a16:creationId xmlns:a16="http://schemas.microsoft.com/office/drawing/2014/main" id="{B7ADD054-E7C6-4539-89F8-1971FA73BED1}"/>
              </a:ext>
            </a:extLst>
          </p:cNvPr>
          <p:cNvCxnSpPr>
            <a:cxnSpLocks/>
          </p:cNvCxnSpPr>
          <p:nvPr/>
        </p:nvCxnSpPr>
        <p:spPr>
          <a:xfrm flipH="1">
            <a:off x="2775838" y="5987137"/>
            <a:ext cx="1504964" cy="501531"/>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0C82CC64-6359-459C-BD72-FC9F32B3ABBD}"/>
              </a:ext>
            </a:extLst>
          </p:cNvPr>
          <p:cNvCxnSpPr>
            <a:cxnSpLocks/>
          </p:cNvCxnSpPr>
          <p:nvPr/>
        </p:nvCxnSpPr>
        <p:spPr>
          <a:xfrm flipH="1" flipV="1">
            <a:off x="7022642" y="3799919"/>
            <a:ext cx="793300" cy="518517"/>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302DBA1F-58F9-470E-8856-00EEE7BCF840}"/>
              </a:ext>
            </a:extLst>
          </p:cNvPr>
          <p:cNvSpPr txBox="1"/>
          <p:nvPr/>
        </p:nvSpPr>
        <p:spPr>
          <a:xfrm>
            <a:off x="5807533" y="3388949"/>
            <a:ext cx="1872323" cy="646331"/>
          </a:xfrm>
          <a:prstGeom prst="rect">
            <a:avLst/>
          </a:prstGeom>
          <a:noFill/>
        </p:spPr>
        <p:txBody>
          <a:bodyPr wrap="square" rtlCol="0">
            <a:spAutoFit/>
          </a:bodyPr>
          <a:lstStyle/>
          <a:p>
            <a:r>
              <a:rPr lang="en-US" b="1"/>
              <a:t>Tech company, no LMI jobs</a:t>
            </a:r>
          </a:p>
        </p:txBody>
      </p:sp>
      <p:sp>
        <p:nvSpPr>
          <p:cNvPr id="35" name="&quot;Not Allowed&quot; Symbol 34">
            <a:extLst>
              <a:ext uri="{FF2B5EF4-FFF2-40B4-BE49-F238E27FC236}">
                <a16:creationId xmlns:a16="http://schemas.microsoft.com/office/drawing/2014/main" id="{B49623E2-2E63-437E-B895-1162965F57BC}"/>
              </a:ext>
            </a:extLst>
          </p:cNvPr>
          <p:cNvSpPr/>
          <p:nvPr/>
        </p:nvSpPr>
        <p:spPr>
          <a:xfrm>
            <a:off x="8586083" y="3846174"/>
            <a:ext cx="731520" cy="731520"/>
          </a:xfrm>
          <a:prstGeom prst="noSmoking">
            <a:avLst/>
          </a:prstGeom>
          <a:solidFill>
            <a:srgbClr val="FF0000"/>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Content Placeholder 2">
            <a:extLst>
              <a:ext uri="{FF2B5EF4-FFF2-40B4-BE49-F238E27FC236}">
                <a16:creationId xmlns:a16="http://schemas.microsoft.com/office/drawing/2014/main" id="{09058EFD-BE61-4E43-A397-515C946897CB}"/>
              </a:ext>
            </a:extLst>
          </p:cNvPr>
          <p:cNvSpPr txBox="1">
            <a:spLocks/>
          </p:cNvSpPr>
          <p:nvPr/>
        </p:nvSpPr>
        <p:spPr>
          <a:xfrm>
            <a:off x="9666514" y="289336"/>
            <a:ext cx="2525486" cy="661628"/>
          </a:xfrm>
          <a:prstGeom prst="rect">
            <a:avLst/>
          </a:prstGeom>
          <a:solidFill>
            <a:srgbClr val="0070C0"/>
          </a:solidFill>
        </p:spPr>
        <p:txBody>
          <a:bodyPr vert="horz" lIns="91440" tIns="45720" rIns="91440" bIns="45720" rtlCol="0">
            <a:normAutofit fontScale="92500"/>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3200" kern="120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600"/>
              </a:spcBef>
              <a:spcAft>
                <a:spcPts val="600"/>
              </a:spcAft>
              <a:buFont typeface="Arial" panose="020B0604020202020204" pitchFamily="34" charset="0"/>
              <a:buChar char="•"/>
              <a:defRPr sz="28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600"/>
              </a:spcBef>
              <a:spcAft>
                <a:spcPts val="60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white"/>
                </a:solidFill>
                <a:effectLst/>
                <a:uLnTx/>
                <a:uFillTx/>
                <a:latin typeface="Gill Sans MT" panose="020B0502020104020203" pitchFamily="34" charset="0"/>
              </a:rPr>
              <a:t>Scenario 2</a:t>
            </a:r>
          </a:p>
        </p:txBody>
      </p:sp>
    </p:spTree>
    <p:extLst>
      <p:ext uri="{BB962C8B-B14F-4D97-AF65-F5344CB8AC3E}">
        <p14:creationId xmlns:p14="http://schemas.microsoft.com/office/powerpoint/2010/main" val="29584681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age result for mixed use development cross section">
            <a:extLst>
              <a:ext uri="{FF2B5EF4-FFF2-40B4-BE49-F238E27FC236}">
                <a16:creationId xmlns:a16="http://schemas.microsoft.com/office/drawing/2014/main" id="{1CA61C3E-BE5F-45CF-820E-410099BAA7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89" r="1" b="1"/>
          <a:stretch/>
        </p:blipFill>
        <p:spPr bwMode="auto">
          <a:xfrm>
            <a:off x="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96FC85C-3419-470E-9895-3D8DC0DBC87A}"/>
              </a:ext>
            </a:extLst>
          </p:cNvPr>
          <p:cNvSpPr txBox="1"/>
          <p:nvPr/>
        </p:nvSpPr>
        <p:spPr>
          <a:xfrm>
            <a:off x="6809014" y="4637315"/>
            <a:ext cx="5715000" cy="523220"/>
          </a:xfrm>
          <a:prstGeom prst="rect">
            <a:avLst/>
          </a:prstGeom>
          <a:noFill/>
        </p:spPr>
        <p:txBody>
          <a:bodyPr wrap="square" rtlCol="0">
            <a:spAutoFit/>
          </a:bodyPr>
          <a:lstStyle/>
          <a:p>
            <a:r>
              <a:rPr lang="en-US" sz="2800" b="1"/>
              <a:t>Retail Space- Bookstore</a:t>
            </a:r>
          </a:p>
        </p:txBody>
      </p:sp>
      <p:sp>
        <p:nvSpPr>
          <p:cNvPr id="29" name="TextBox 28">
            <a:extLst>
              <a:ext uri="{FF2B5EF4-FFF2-40B4-BE49-F238E27FC236}">
                <a16:creationId xmlns:a16="http://schemas.microsoft.com/office/drawing/2014/main" id="{302B0BBF-5D33-486A-A248-1AE8919E5BA8}"/>
              </a:ext>
            </a:extLst>
          </p:cNvPr>
          <p:cNvSpPr txBox="1"/>
          <p:nvPr/>
        </p:nvSpPr>
        <p:spPr>
          <a:xfrm>
            <a:off x="5366657" y="5821136"/>
            <a:ext cx="6825343" cy="523220"/>
          </a:xfrm>
          <a:prstGeom prst="rect">
            <a:avLst/>
          </a:prstGeom>
          <a:noFill/>
        </p:spPr>
        <p:txBody>
          <a:bodyPr wrap="square" rtlCol="0">
            <a:spAutoFit/>
          </a:bodyPr>
          <a:lstStyle/>
          <a:p>
            <a:r>
              <a:rPr lang="en-US" sz="2800" b="1"/>
              <a:t>Parking (both for residential &amp; commercial)</a:t>
            </a:r>
          </a:p>
        </p:txBody>
      </p:sp>
      <p:sp>
        <p:nvSpPr>
          <p:cNvPr id="31" name="TextBox 30">
            <a:extLst>
              <a:ext uri="{FF2B5EF4-FFF2-40B4-BE49-F238E27FC236}">
                <a16:creationId xmlns:a16="http://schemas.microsoft.com/office/drawing/2014/main" id="{8D8EBFA7-E90C-46DD-8C5B-36D23AF63487}"/>
              </a:ext>
            </a:extLst>
          </p:cNvPr>
          <p:cNvSpPr txBox="1"/>
          <p:nvPr/>
        </p:nvSpPr>
        <p:spPr>
          <a:xfrm>
            <a:off x="7815942" y="3167390"/>
            <a:ext cx="5715000" cy="523220"/>
          </a:xfrm>
          <a:prstGeom prst="rect">
            <a:avLst/>
          </a:prstGeom>
          <a:noFill/>
        </p:spPr>
        <p:txBody>
          <a:bodyPr wrap="square" rtlCol="0">
            <a:spAutoFit/>
          </a:bodyPr>
          <a:lstStyle/>
          <a:p>
            <a:r>
              <a:rPr lang="en-US" sz="2800" b="1"/>
              <a:t>Housing New Construction</a:t>
            </a:r>
          </a:p>
        </p:txBody>
      </p:sp>
      <p:sp>
        <p:nvSpPr>
          <p:cNvPr id="32" name="TextBox 31">
            <a:extLst>
              <a:ext uri="{FF2B5EF4-FFF2-40B4-BE49-F238E27FC236}">
                <a16:creationId xmlns:a16="http://schemas.microsoft.com/office/drawing/2014/main" id="{A3931DC8-2C7D-4A56-97F5-2346839D30C4}"/>
              </a:ext>
            </a:extLst>
          </p:cNvPr>
          <p:cNvSpPr txBox="1"/>
          <p:nvPr/>
        </p:nvSpPr>
        <p:spPr>
          <a:xfrm>
            <a:off x="7815942" y="2432428"/>
            <a:ext cx="5715000" cy="523220"/>
          </a:xfrm>
          <a:prstGeom prst="rect">
            <a:avLst/>
          </a:prstGeom>
          <a:noFill/>
        </p:spPr>
        <p:txBody>
          <a:bodyPr wrap="square" rtlCol="0">
            <a:spAutoFit/>
          </a:bodyPr>
          <a:lstStyle/>
          <a:p>
            <a:r>
              <a:rPr lang="en-US" sz="2800" b="1"/>
              <a:t>Housing New Construction</a:t>
            </a:r>
          </a:p>
        </p:txBody>
      </p:sp>
      <p:sp>
        <p:nvSpPr>
          <p:cNvPr id="33" name="TextBox 32">
            <a:extLst>
              <a:ext uri="{FF2B5EF4-FFF2-40B4-BE49-F238E27FC236}">
                <a16:creationId xmlns:a16="http://schemas.microsoft.com/office/drawing/2014/main" id="{381533DD-A7AD-4638-B103-39B64A4B5D3F}"/>
              </a:ext>
            </a:extLst>
          </p:cNvPr>
          <p:cNvSpPr txBox="1"/>
          <p:nvPr/>
        </p:nvSpPr>
        <p:spPr>
          <a:xfrm>
            <a:off x="7815942" y="3942644"/>
            <a:ext cx="5715000" cy="523220"/>
          </a:xfrm>
          <a:prstGeom prst="rect">
            <a:avLst/>
          </a:prstGeom>
          <a:noFill/>
        </p:spPr>
        <p:txBody>
          <a:bodyPr wrap="square" rtlCol="0">
            <a:spAutoFit/>
          </a:bodyPr>
          <a:lstStyle/>
          <a:p>
            <a:r>
              <a:rPr lang="en-US" sz="2800" b="1"/>
              <a:t>Office Space</a:t>
            </a:r>
          </a:p>
        </p:txBody>
      </p:sp>
      <p:sp>
        <p:nvSpPr>
          <p:cNvPr id="37" name="&quot;Not Allowed&quot; Symbol 36">
            <a:extLst>
              <a:ext uri="{FF2B5EF4-FFF2-40B4-BE49-F238E27FC236}">
                <a16:creationId xmlns:a16="http://schemas.microsoft.com/office/drawing/2014/main" id="{B2FD1ED8-9385-44C7-A97A-913634C0A879}"/>
              </a:ext>
            </a:extLst>
          </p:cNvPr>
          <p:cNvSpPr/>
          <p:nvPr/>
        </p:nvSpPr>
        <p:spPr>
          <a:xfrm>
            <a:off x="8550708" y="5716986"/>
            <a:ext cx="731520" cy="731520"/>
          </a:xfrm>
          <a:prstGeom prst="noSmoking">
            <a:avLst/>
          </a:prstGeom>
          <a:solidFill>
            <a:srgbClr val="FF0000"/>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quot;Not Allowed&quot; Symbol 37">
            <a:extLst>
              <a:ext uri="{FF2B5EF4-FFF2-40B4-BE49-F238E27FC236}">
                <a16:creationId xmlns:a16="http://schemas.microsoft.com/office/drawing/2014/main" id="{3C449313-175F-4EBD-BB79-0933137EF214}"/>
              </a:ext>
            </a:extLst>
          </p:cNvPr>
          <p:cNvSpPr/>
          <p:nvPr/>
        </p:nvSpPr>
        <p:spPr>
          <a:xfrm>
            <a:off x="8550708" y="2157645"/>
            <a:ext cx="731520" cy="731520"/>
          </a:xfrm>
          <a:prstGeom prst="noSmoking">
            <a:avLst/>
          </a:prstGeom>
          <a:solidFill>
            <a:srgbClr val="FF0000"/>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quot;Not Allowed&quot; Symbol 38">
            <a:extLst>
              <a:ext uri="{FF2B5EF4-FFF2-40B4-BE49-F238E27FC236}">
                <a16:creationId xmlns:a16="http://schemas.microsoft.com/office/drawing/2014/main" id="{36477519-90A0-4F97-B4D4-AF03D55A42C3}"/>
              </a:ext>
            </a:extLst>
          </p:cNvPr>
          <p:cNvSpPr/>
          <p:nvPr/>
        </p:nvSpPr>
        <p:spPr>
          <a:xfrm>
            <a:off x="8588807" y="3933219"/>
            <a:ext cx="731520" cy="731520"/>
          </a:xfrm>
          <a:prstGeom prst="noSmoking">
            <a:avLst/>
          </a:prstGeom>
          <a:solidFill>
            <a:srgbClr val="FF0000"/>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40" name="Straight Arrow Connector 39">
            <a:extLst>
              <a:ext uri="{FF2B5EF4-FFF2-40B4-BE49-F238E27FC236}">
                <a16:creationId xmlns:a16="http://schemas.microsoft.com/office/drawing/2014/main" id="{6BE1358C-39B7-4E14-876D-1A50E1049090}"/>
              </a:ext>
            </a:extLst>
          </p:cNvPr>
          <p:cNvCxnSpPr>
            <a:cxnSpLocks/>
          </p:cNvCxnSpPr>
          <p:nvPr/>
        </p:nvCxnSpPr>
        <p:spPr>
          <a:xfrm flipH="1" flipV="1">
            <a:off x="4261757" y="3017203"/>
            <a:ext cx="2397570" cy="1839110"/>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A95890B2-F59A-4772-AFD4-1E430CD21E5B}"/>
              </a:ext>
            </a:extLst>
          </p:cNvPr>
          <p:cNvSpPr txBox="1"/>
          <p:nvPr/>
        </p:nvSpPr>
        <p:spPr>
          <a:xfrm>
            <a:off x="865395" y="2370872"/>
            <a:ext cx="3820886" cy="646331"/>
          </a:xfrm>
          <a:prstGeom prst="rect">
            <a:avLst/>
          </a:prstGeom>
          <a:noFill/>
        </p:spPr>
        <p:txBody>
          <a:bodyPr wrap="square" rtlCol="0">
            <a:spAutoFit/>
          </a:bodyPr>
          <a:lstStyle/>
          <a:p>
            <a:r>
              <a:rPr lang="en-US" b="1"/>
              <a:t>$200K in Section 108 </a:t>
            </a:r>
            <a:r>
              <a:rPr lang="en-US" b="1">
                <a:sym typeface="Wingdings" panose="05000000000000000000" pitchFamily="2" charset="2"/>
              </a:rPr>
              <a:t> 4 FTE jobs (3 of which are held by LMI persons)</a:t>
            </a:r>
            <a:endParaRPr lang="en-US" b="1"/>
          </a:p>
        </p:txBody>
      </p:sp>
      <p:sp>
        <p:nvSpPr>
          <p:cNvPr id="47" name="TextBox 46">
            <a:extLst>
              <a:ext uri="{FF2B5EF4-FFF2-40B4-BE49-F238E27FC236}">
                <a16:creationId xmlns:a16="http://schemas.microsoft.com/office/drawing/2014/main" id="{54073E15-5847-413B-85B0-A56C183DFA4F}"/>
              </a:ext>
            </a:extLst>
          </p:cNvPr>
          <p:cNvSpPr txBox="1"/>
          <p:nvPr/>
        </p:nvSpPr>
        <p:spPr>
          <a:xfrm>
            <a:off x="1725313" y="6298760"/>
            <a:ext cx="3488913" cy="523220"/>
          </a:xfrm>
          <a:prstGeom prst="rect">
            <a:avLst/>
          </a:prstGeom>
          <a:noFill/>
        </p:spPr>
        <p:txBody>
          <a:bodyPr wrap="square" rtlCol="0">
            <a:spAutoFit/>
          </a:bodyPr>
          <a:lstStyle/>
          <a:p>
            <a:r>
              <a:rPr lang="en-US" sz="2800" b="1"/>
              <a:t>Acquisition</a:t>
            </a:r>
          </a:p>
        </p:txBody>
      </p:sp>
      <p:cxnSp>
        <p:nvCxnSpPr>
          <p:cNvPr id="48" name="Straight Arrow Connector 47">
            <a:extLst>
              <a:ext uri="{FF2B5EF4-FFF2-40B4-BE49-F238E27FC236}">
                <a16:creationId xmlns:a16="http://schemas.microsoft.com/office/drawing/2014/main" id="{EB15BC53-22E3-4FAD-9CEF-F47AA17EA11B}"/>
              </a:ext>
            </a:extLst>
          </p:cNvPr>
          <p:cNvCxnSpPr>
            <a:cxnSpLocks/>
          </p:cNvCxnSpPr>
          <p:nvPr/>
        </p:nvCxnSpPr>
        <p:spPr>
          <a:xfrm flipH="1" flipV="1">
            <a:off x="1334875" y="5388065"/>
            <a:ext cx="1062695" cy="959875"/>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4318DF5D-EEF9-4AD7-A9E6-1182E5EAEFDC}"/>
              </a:ext>
            </a:extLst>
          </p:cNvPr>
          <p:cNvSpPr txBox="1"/>
          <p:nvPr/>
        </p:nvSpPr>
        <p:spPr>
          <a:xfrm>
            <a:off x="178260" y="4198937"/>
            <a:ext cx="1621954" cy="1477328"/>
          </a:xfrm>
          <a:prstGeom prst="rect">
            <a:avLst/>
          </a:prstGeom>
          <a:noFill/>
        </p:spPr>
        <p:txBody>
          <a:bodyPr wrap="square" rtlCol="0">
            <a:spAutoFit/>
          </a:bodyPr>
          <a:lstStyle/>
          <a:p>
            <a:r>
              <a:rPr lang="en-US" b="1"/>
              <a:t>$800K of property under Slum/Blight Area</a:t>
            </a:r>
          </a:p>
        </p:txBody>
      </p:sp>
      <p:sp>
        <p:nvSpPr>
          <p:cNvPr id="8" name="TextBox 7">
            <a:extLst>
              <a:ext uri="{FF2B5EF4-FFF2-40B4-BE49-F238E27FC236}">
                <a16:creationId xmlns:a16="http://schemas.microsoft.com/office/drawing/2014/main" id="{833C34DE-9BAB-4CE5-97EC-10F8957CA2E2}"/>
              </a:ext>
            </a:extLst>
          </p:cNvPr>
          <p:cNvSpPr txBox="1"/>
          <p:nvPr/>
        </p:nvSpPr>
        <p:spPr>
          <a:xfrm>
            <a:off x="36035" y="215945"/>
            <a:ext cx="5178191" cy="1200329"/>
          </a:xfrm>
          <a:prstGeom prst="rect">
            <a:avLst/>
          </a:prstGeom>
          <a:noFill/>
        </p:spPr>
        <p:txBody>
          <a:bodyPr wrap="square" rtlCol="0">
            <a:spAutoFit/>
          </a:bodyPr>
          <a:lstStyle/>
          <a:p>
            <a:r>
              <a:rPr lang="en-US" b="1">
                <a:solidFill>
                  <a:srgbClr val="FF0000"/>
                </a:solidFill>
              </a:rPr>
              <a:t>For new construction (especially involving housing), please contact us early in the process. Our program counsel often recommends that separate ownership structures be set-up.</a:t>
            </a:r>
          </a:p>
        </p:txBody>
      </p:sp>
      <p:sp>
        <p:nvSpPr>
          <p:cNvPr id="52" name="&quot;Not Allowed&quot; Symbol 51">
            <a:extLst>
              <a:ext uri="{FF2B5EF4-FFF2-40B4-BE49-F238E27FC236}">
                <a16:creationId xmlns:a16="http://schemas.microsoft.com/office/drawing/2014/main" id="{B537B0AF-17DD-49EA-8841-484F4A3A7BAF}"/>
              </a:ext>
            </a:extLst>
          </p:cNvPr>
          <p:cNvSpPr/>
          <p:nvPr/>
        </p:nvSpPr>
        <p:spPr>
          <a:xfrm>
            <a:off x="8577922" y="3115156"/>
            <a:ext cx="731520" cy="731520"/>
          </a:xfrm>
          <a:prstGeom prst="noSmoking">
            <a:avLst/>
          </a:prstGeom>
          <a:solidFill>
            <a:srgbClr val="FF0000"/>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 name="TextBox 55">
            <a:extLst>
              <a:ext uri="{FF2B5EF4-FFF2-40B4-BE49-F238E27FC236}">
                <a16:creationId xmlns:a16="http://schemas.microsoft.com/office/drawing/2014/main" id="{A30FE536-E13B-429C-AF49-7AC8F4030A83}"/>
              </a:ext>
            </a:extLst>
          </p:cNvPr>
          <p:cNvSpPr txBox="1"/>
          <p:nvPr/>
        </p:nvSpPr>
        <p:spPr>
          <a:xfrm>
            <a:off x="10356380" y="4066810"/>
            <a:ext cx="1910443" cy="1754326"/>
          </a:xfrm>
          <a:prstGeom prst="rect">
            <a:avLst/>
          </a:prstGeom>
          <a:noFill/>
        </p:spPr>
        <p:txBody>
          <a:bodyPr wrap="square" rtlCol="0">
            <a:spAutoFit/>
          </a:bodyPr>
          <a:lstStyle/>
          <a:p>
            <a:r>
              <a:rPr lang="en-US" b="1"/>
              <a:t>Cannot fund portion of these costs unless more jobs created b/c of public benefit standard</a:t>
            </a:r>
          </a:p>
        </p:txBody>
      </p:sp>
      <p:sp>
        <p:nvSpPr>
          <p:cNvPr id="21" name="&quot;Not Allowed&quot; Symbol 20">
            <a:extLst>
              <a:ext uri="{FF2B5EF4-FFF2-40B4-BE49-F238E27FC236}">
                <a16:creationId xmlns:a16="http://schemas.microsoft.com/office/drawing/2014/main" id="{9250BF51-EF9A-4B50-A886-4650B25F4F8E}"/>
              </a:ext>
            </a:extLst>
          </p:cNvPr>
          <p:cNvSpPr/>
          <p:nvPr/>
        </p:nvSpPr>
        <p:spPr>
          <a:xfrm>
            <a:off x="10480187" y="5821136"/>
            <a:ext cx="731520" cy="731520"/>
          </a:xfrm>
          <a:prstGeom prst="noSmoking">
            <a:avLst/>
          </a:prstGeom>
          <a:solidFill>
            <a:srgbClr val="FF0000"/>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Content Placeholder 2">
            <a:extLst>
              <a:ext uri="{FF2B5EF4-FFF2-40B4-BE49-F238E27FC236}">
                <a16:creationId xmlns:a16="http://schemas.microsoft.com/office/drawing/2014/main" id="{0A08B4EC-56F2-45D0-BEDF-33658E52DF14}"/>
              </a:ext>
            </a:extLst>
          </p:cNvPr>
          <p:cNvSpPr txBox="1">
            <a:spLocks/>
          </p:cNvSpPr>
          <p:nvPr/>
        </p:nvSpPr>
        <p:spPr>
          <a:xfrm>
            <a:off x="9666514" y="289336"/>
            <a:ext cx="2525486" cy="661628"/>
          </a:xfrm>
          <a:prstGeom prst="rect">
            <a:avLst/>
          </a:prstGeom>
          <a:solidFill>
            <a:srgbClr val="0070C0"/>
          </a:solidFill>
        </p:spPr>
        <p:txBody>
          <a:bodyPr vert="horz" lIns="91440" tIns="45720" rIns="91440" bIns="45720" rtlCol="0">
            <a:normAutofit fontScale="92500"/>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3200" kern="120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600"/>
              </a:spcBef>
              <a:spcAft>
                <a:spcPts val="600"/>
              </a:spcAft>
              <a:buFont typeface="Arial" panose="020B0604020202020204" pitchFamily="34" charset="0"/>
              <a:buChar char="•"/>
              <a:defRPr sz="28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600"/>
              </a:spcBef>
              <a:spcAft>
                <a:spcPts val="60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white"/>
                </a:solidFill>
                <a:effectLst/>
                <a:uLnTx/>
                <a:uFillTx/>
                <a:latin typeface="Gill Sans MT" panose="020B0502020104020203" pitchFamily="34" charset="0"/>
              </a:rPr>
              <a:t>Scenario 3</a:t>
            </a:r>
          </a:p>
        </p:txBody>
      </p:sp>
    </p:spTree>
    <p:extLst>
      <p:ext uri="{BB962C8B-B14F-4D97-AF65-F5344CB8AC3E}">
        <p14:creationId xmlns:p14="http://schemas.microsoft.com/office/powerpoint/2010/main" val="10418069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age result for mixed use development cross section">
            <a:extLst>
              <a:ext uri="{FF2B5EF4-FFF2-40B4-BE49-F238E27FC236}">
                <a16:creationId xmlns:a16="http://schemas.microsoft.com/office/drawing/2014/main" id="{1CA61C3E-BE5F-45CF-820E-410099BAA7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89" r="1" b="1"/>
          <a:stretch/>
        </p:blipFill>
        <p:spPr bwMode="auto">
          <a:xfrm>
            <a:off x="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96FC85C-3419-470E-9895-3D8DC0DBC87A}"/>
              </a:ext>
            </a:extLst>
          </p:cNvPr>
          <p:cNvSpPr txBox="1"/>
          <p:nvPr/>
        </p:nvSpPr>
        <p:spPr>
          <a:xfrm>
            <a:off x="6809014" y="4637315"/>
            <a:ext cx="5715000" cy="523220"/>
          </a:xfrm>
          <a:prstGeom prst="rect">
            <a:avLst/>
          </a:prstGeom>
          <a:noFill/>
        </p:spPr>
        <p:txBody>
          <a:bodyPr wrap="square" rtlCol="0">
            <a:spAutoFit/>
          </a:bodyPr>
          <a:lstStyle/>
          <a:p>
            <a:r>
              <a:rPr lang="en-US" sz="2800" b="1"/>
              <a:t>Retail Space- Pharmacy</a:t>
            </a:r>
          </a:p>
        </p:txBody>
      </p:sp>
      <p:sp>
        <p:nvSpPr>
          <p:cNvPr id="29" name="TextBox 28">
            <a:extLst>
              <a:ext uri="{FF2B5EF4-FFF2-40B4-BE49-F238E27FC236}">
                <a16:creationId xmlns:a16="http://schemas.microsoft.com/office/drawing/2014/main" id="{302B0BBF-5D33-486A-A248-1AE8919E5BA8}"/>
              </a:ext>
            </a:extLst>
          </p:cNvPr>
          <p:cNvSpPr txBox="1"/>
          <p:nvPr/>
        </p:nvSpPr>
        <p:spPr>
          <a:xfrm>
            <a:off x="5366657" y="5821136"/>
            <a:ext cx="6825343" cy="523220"/>
          </a:xfrm>
          <a:prstGeom prst="rect">
            <a:avLst/>
          </a:prstGeom>
          <a:noFill/>
        </p:spPr>
        <p:txBody>
          <a:bodyPr wrap="square" rtlCol="0">
            <a:spAutoFit/>
          </a:bodyPr>
          <a:lstStyle/>
          <a:p>
            <a:r>
              <a:rPr lang="en-US" sz="2800" b="1"/>
              <a:t>Parking (both for residential &amp; commercial)</a:t>
            </a:r>
          </a:p>
        </p:txBody>
      </p:sp>
      <p:sp>
        <p:nvSpPr>
          <p:cNvPr id="31" name="TextBox 30">
            <a:extLst>
              <a:ext uri="{FF2B5EF4-FFF2-40B4-BE49-F238E27FC236}">
                <a16:creationId xmlns:a16="http://schemas.microsoft.com/office/drawing/2014/main" id="{8D8EBFA7-E90C-46DD-8C5B-36D23AF63487}"/>
              </a:ext>
            </a:extLst>
          </p:cNvPr>
          <p:cNvSpPr txBox="1"/>
          <p:nvPr/>
        </p:nvSpPr>
        <p:spPr>
          <a:xfrm>
            <a:off x="7815942" y="3167390"/>
            <a:ext cx="5715000" cy="523220"/>
          </a:xfrm>
          <a:prstGeom prst="rect">
            <a:avLst/>
          </a:prstGeom>
          <a:noFill/>
        </p:spPr>
        <p:txBody>
          <a:bodyPr wrap="square" rtlCol="0">
            <a:spAutoFit/>
          </a:bodyPr>
          <a:lstStyle/>
          <a:p>
            <a:r>
              <a:rPr lang="en-US" sz="2800" b="1"/>
              <a:t>Housing New Construction</a:t>
            </a:r>
          </a:p>
        </p:txBody>
      </p:sp>
      <p:sp>
        <p:nvSpPr>
          <p:cNvPr id="32" name="TextBox 31">
            <a:extLst>
              <a:ext uri="{FF2B5EF4-FFF2-40B4-BE49-F238E27FC236}">
                <a16:creationId xmlns:a16="http://schemas.microsoft.com/office/drawing/2014/main" id="{A3931DC8-2C7D-4A56-97F5-2346839D30C4}"/>
              </a:ext>
            </a:extLst>
          </p:cNvPr>
          <p:cNvSpPr txBox="1"/>
          <p:nvPr/>
        </p:nvSpPr>
        <p:spPr>
          <a:xfrm>
            <a:off x="7815942" y="2432428"/>
            <a:ext cx="5715000" cy="523220"/>
          </a:xfrm>
          <a:prstGeom prst="rect">
            <a:avLst/>
          </a:prstGeom>
          <a:noFill/>
        </p:spPr>
        <p:txBody>
          <a:bodyPr wrap="square" rtlCol="0">
            <a:spAutoFit/>
          </a:bodyPr>
          <a:lstStyle/>
          <a:p>
            <a:r>
              <a:rPr lang="en-US" sz="2800" b="1"/>
              <a:t>Housing New Construction</a:t>
            </a:r>
          </a:p>
        </p:txBody>
      </p:sp>
      <p:sp>
        <p:nvSpPr>
          <p:cNvPr id="33" name="TextBox 32">
            <a:extLst>
              <a:ext uri="{FF2B5EF4-FFF2-40B4-BE49-F238E27FC236}">
                <a16:creationId xmlns:a16="http://schemas.microsoft.com/office/drawing/2014/main" id="{381533DD-A7AD-4638-B103-39B64A4B5D3F}"/>
              </a:ext>
            </a:extLst>
          </p:cNvPr>
          <p:cNvSpPr txBox="1"/>
          <p:nvPr/>
        </p:nvSpPr>
        <p:spPr>
          <a:xfrm>
            <a:off x="7815942" y="3942644"/>
            <a:ext cx="5715000" cy="523220"/>
          </a:xfrm>
          <a:prstGeom prst="rect">
            <a:avLst/>
          </a:prstGeom>
          <a:noFill/>
        </p:spPr>
        <p:txBody>
          <a:bodyPr wrap="square" rtlCol="0">
            <a:spAutoFit/>
          </a:bodyPr>
          <a:lstStyle/>
          <a:p>
            <a:r>
              <a:rPr lang="en-US" sz="2800" b="1"/>
              <a:t>Office Space</a:t>
            </a:r>
          </a:p>
        </p:txBody>
      </p:sp>
      <p:sp>
        <p:nvSpPr>
          <p:cNvPr id="37" name="&quot;Not Allowed&quot; Symbol 36">
            <a:extLst>
              <a:ext uri="{FF2B5EF4-FFF2-40B4-BE49-F238E27FC236}">
                <a16:creationId xmlns:a16="http://schemas.microsoft.com/office/drawing/2014/main" id="{B2FD1ED8-9385-44C7-A97A-913634C0A879}"/>
              </a:ext>
            </a:extLst>
          </p:cNvPr>
          <p:cNvSpPr/>
          <p:nvPr/>
        </p:nvSpPr>
        <p:spPr>
          <a:xfrm>
            <a:off x="8550708" y="5716986"/>
            <a:ext cx="731520" cy="731520"/>
          </a:xfrm>
          <a:prstGeom prst="noSmoking">
            <a:avLst/>
          </a:prstGeom>
          <a:solidFill>
            <a:srgbClr val="FF0000"/>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quot;Not Allowed&quot; Symbol 37">
            <a:extLst>
              <a:ext uri="{FF2B5EF4-FFF2-40B4-BE49-F238E27FC236}">
                <a16:creationId xmlns:a16="http://schemas.microsoft.com/office/drawing/2014/main" id="{3C449313-175F-4EBD-BB79-0933137EF214}"/>
              </a:ext>
            </a:extLst>
          </p:cNvPr>
          <p:cNvSpPr/>
          <p:nvPr/>
        </p:nvSpPr>
        <p:spPr>
          <a:xfrm>
            <a:off x="8550708" y="2157645"/>
            <a:ext cx="731520" cy="731520"/>
          </a:xfrm>
          <a:prstGeom prst="noSmoking">
            <a:avLst/>
          </a:prstGeom>
          <a:solidFill>
            <a:srgbClr val="FF0000"/>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quot;Not Allowed&quot; Symbol 38">
            <a:extLst>
              <a:ext uri="{FF2B5EF4-FFF2-40B4-BE49-F238E27FC236}">
                <a16:creationId xmlns:a16="http://schemas.microsoft.com/office/drawing/2014/main" id="{36477519-90A0-4F97-B4D4-AF03D55A42C3}"/>
              </a:ext>
            </a:extLst>
          </p:cNvPr>
          <p:cNvSpPr/>
          <p:nvPr/>
        </p:nvSpPr>
        <p:spPr>
          <a:xfrm>
            <a:off x="8588807" y="3933219"/>
            <a:ext cx="731520" cy="731520"/>
          </a:xfrm>
          <a:prstGeom prst="noSmoking">
            <a:avLst/>
          </a:prstGeom>
          <a:solidFill>
            <a:srgbClr val="FF0000"/>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40" name="Straight Arrow Connector 39">
            <a:extLst>
              <a:ext uri="{FF2B5EF4-FFF2-40B4-BE49-F238E27FC236}">
                <a16:creationId xmlns:a16="http://schemas.microsoft.com/office/drawing/2014/main" id="{6BE1358C-39B7-4E14-876D-1A50E1049090}"/>
              </a:ext>
            </a:extLst>
          </p:cNvPr>
          <p:cNvCxnSpPr>
            <a:cxnSpLocks/>
          </p:cNvCxnSpPr>
          <p:nvPr/>
        </p:nvCxnSpPr>
        <p:spPr>
          <a:xfrm flipH="1" flipV="1">
            <a:off x="4261757" y="3017203"/>
            <a:ext cx="2397570" cy="1839110"/>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A95890B2-F59A-4772-AFD4-1E430CD21E5B}"/>
              </a:ext>
            </a:extLst>
          </p:cNvPr>
          <p:cNvSpPr txBox="1"/>
          <p:nvPr/>
        </p:nvSpPr>
        <p:spPr>
          <a:xfrm>
            <a:off x="865395" y="2370872"/>
            <a:ext cx="3820886" cy="646331"/>
          </a:xfrm>
          <a:prstGeom prst="rect">
            <a:avLst/>
          </a:prstGeom>
          <a:noFill/>
        </p:spPr>
        <p:txBody>
          <a:bodyPr wrap="square" rtlCol="0">
            <a:spAutoFit/>
          </a:bodyPr>
          <a:lstStyle/>
          <a:p>
            <a:r>
              <a:rPr lang="en-US" b="1"/>
              <a:t>$800k in Section 108 </a:t>
            </a:r>
            <a:r>
              <a:rPr lang="en-US" b="1">
                <a:sym typeface="Wingdings" panose="05000000000000000000" pitchFamily="2" charset="2"/>
              </a:rPr>
              <a:t> Pharmacy to serve primarily residential, LMI area </a:t>
            </a:r>
            <a:endParaRPr lang="en-US" b="1"/>
          </a:p>
        </p:txBody>
      </p:sp>
      <p:sp>
        <p:nvSpPr>
          <p:cNvPr id="8" name="TextBox 7">
            <a:extLst>
              <a:ext uri="{FF2B5EF4-FFF2-40B4-BE49-F238E27FC236}">
                <a16:creationId xmlns:a16="http://schemas.microsoft.com/office/drawing/2014/main" id="{833C34DE-9BAB-4CE5-97EC-10F8957CA2E2}"/>
              </a:ext>
            </a:extLst>
          </p:cNvPr>
          <p:cNvSpPr txBox="1"/>
          <p:nvPr/>
        </p:nvSpPr>
        <p:spPr>
          <a:xfrm>
            <a:off x="157842" y="262111"/>
            <a:ext cx="7658100" cy="923330"/>
          </a:xfrm>
          <a:prstGeom prst="rect">
            <a:avLst/>
          </a:prstGeom>
          <a:noFill/>
        </p:spPr>
        <p:txBody>
          <a:bodyPr wrap="square" rtlCol="0">
            <a:spAutoFit/>
          </a:bodyPr>
          <a:lstStyle/>
          <a:p>
            <a:r>
              <a:rPr lang="en-US" b="1">
                <a:solidFill>
                  <a:srgbClr val="FF0000"/>
                </a:solidFill>
              </a:rPr>
              <a:t>For new construction (especially involving housing), please contact us early in the process. Our program counsel often recommends that separate ownership structures be set-up.</a:t>
            </a:r>
          </a:p>
        </p:txBody>
      </p:sp>
      <p:sp>
        <p:nvSpPr>
          <p:cNvPr id="52" name="&quot;Not Allowed&quot; Symbol 51">
            <a:extLst>
              <a:ext uri="{FF2B5EF4-FFF2-40B4-BE49-F238E27FC236}">
                <a16:creationId xmlns:a16="http://schemas.microsoft.com/office/drawing/2014/main" id="{B537B0AF-17DD-49EA-8841-484F4A3A7BAF}"/>
              </a:ext>
            </a:extLst>
          </p:cNvPr>
          <p:cNvSpPr/>
          <p:nvPr/>
        </p:nvSpPr>
        <p:spPr>
          <a:xfrm>
            <a:off x="8577922" y="3115156"/>
            <a:ext cx="731520" cy="731520"/>
          </a:xfrm>
          <a:prstGeom prst="noSmoking">
            <a:avLst/>
          </a:prstGeom>
          <a:solidFill>
            <a:srgbClr val="FF0000"/>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53" name="Straight Arrow Connector 52">
            <a:extLst>
              <a:ext uri="{FF2B5EF4-FFF2-40B4-BE49-F238E27FC236}">
                <a16:creationId xmlns:a16="http://schemas.microsoft.com/office/drawing/2014/main" id="{F2BC93D9-4AD0-4A34-B543-CD103C2BF220}"/>
              </a:ext>
            </a:extLst>
          </p:cNvPr>
          <p:cNvCxnSpPr>
            <a:cxnSpLocks/>
          </p:cNvCxnSpPr>
          <p:nvPr/>
        </p:nvCxnSpPr>
        <p:spPr>
          <a:xfrm flipH="1" flipV="1">
            <a:off x="11057816" y="4937601"/>
            <a:ext cx="1" cy="938836"/>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A30FE536-E13B-429C-AF49-7AC8F4030A83}"/>
              </a:ext>
            </a:extLst>
          </p:cNvPr>
          <p:cNvSpPr txBox="1"/>
          <p:nvPr/>
        </p:nvSpPr>
        <p:spPr>
          <a:xfrm>
            <a:off x="10431224" y="3962196"/>
            <a:ext cx="1910443" cy="923330"/>
          </a:xfrm>
          <a:prstGeom prst="rect">
            <a:avLst/>
          </a:prstGeom>
          <a:noFill/>
        </p:spPr>
        <p:txBody>
          <a:bodyPr wrap="square" rtlCol="0">
            <a:spAutoFit/>
          </a:bodyPr>
          <a:lstStyle/>
          <a:p>
            <a:r>
              <a:rPr lang="en-US" b="1"/>
              <a:t>$200K portion of parking used for retail customers</a:t>
            </a:r>
          </a:p>
        </p:txBody>
      </p:sp>
      <p:sp>
        <p:nvSpPr>
          <p:cNvPr id="57" name="Content Placeholder 2">
            <a:extLst>
              <a:ext uri="{FF2B5EF4-FFF2-40B4-BE49-F238E27FC236}">
                <a16:creationId xmlns:a16="http://schemas.microsoft.com/office/drawing/2014/main" id="{2FC49D0A-6360-483A-9263-57405EFE95DE}"/>
              </a:ext>
            </a:extLst>
          </p:cNvPr>
          <p:cNvSpPr txBox="1">
            <a:spLocks/>
          </p:cNvSpPr>
          <p:nvPr/>
        </p:nvSpPr>
        <p:spPr>
          <a:xfrm>
            <a:off x="9666514" y="289336"/>
            <a:ext cx="2525486" cy="661628"/>
          </a:xfrm>
          <a:prstGeom prst="rect">
            <a:avLst/>
          </a:prstGeom>
          <a:solidFill>
            <a:srgbClr val="0070C0"/>
          </a:solidFill>
        </p:spPr>
        <p:txBody>
          <a:bodyPr vert="horz" lIns="91440" tIns="45720" rIns="91440" bIns="45720" rtlCol="0">
            <a:normAutofit fontScale="92500"/>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3200" kern="120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600"/>
              </a:spcBef>
              <a:spcAft>
                <a:spcPts val="600"/>
              </a:spcAft>
              <a:buFont typeface="Arial" panose="020B0604020202020204" pitchFamily="34" charset="0"/>
              <a:buChar char="•"/>
              <a:defRPr sz="28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600"/>
              </a:spcBef>
              <a:spcAft>
                <a:spcPts val="60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white"/>
                </a:solidFill>
                <a:effectLst/>
                <a:uLnTx/>
                <a:uFillTx/>
                <a:latin typeface="Gill Sans MT" panose="020B0502020104020203" pitchFamily="34" charset="0"/>
              </a:rPr>
              <a:t>Scenario 4</a:t>
            </a:r>
          </a:p>
        </p:txBody>
      </p:sp>
    </p:spTree>
    <p:extLst>
      <p:ext uri="{BB962C8B-B14F-4D97-AF65-F5344CB8AC3E}">
        <p14:creationId xmlns:p14="http://schemas.microsoft.com/office/powerpoint/2010/main" val="12934803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2194EE-2E74-9039-F235-BF015FA1F05A}"/>
              </a:ext>
            </a:extLst>
          </p:cNvPr>
          <p:cNvSpPr>
            <a:spLocks noGrp="1"/>
          </p:cNvSpPr>
          <p:nvPr>
            <p:ph type="sldNum" sz="quarter" idx="12"/>
          </p:nvPr>
        </p:nvSpPr>
        <p:spPr/>
        <p:txBody>
          <a:bodyPr/>
          <a:lstStyle/>
          <a:p>
            <a:fld id="{1059A2CD-846E-48BA-B968-8B34CC2250AF}" type="slidenum">
              <a:rPr lang="en-US" smtClean="0"/>
              <a:t>4</a:t>
            </a:fld>
            <a:endParaRPr lang="en-US"/>
          </a:p>
        </p:txBody>
      </p:sp>
    </p:spTree>
    <p:extLst>
      <p:ext uri="{BB962C8B-B14F-4D97-AF65-F5344CB8AC3E}">
        <p14:creationId xmlns:p14="http://schemas.microsoft.com/office/powerpoint/2010/main" val="16864267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475DA01-2540-40D5-BDA7-5317248C6B8F}"/>
              </a:ext>
            </a:extLst>
          </p:cNvPr>
          <p:cNvSpPr>
            <a:spLocks noGrp="1"/>
          </p:cNvSpPr>
          <p:nvPr>
            <p:ph type="body" sz="quarter" idx="13"/>
          </p:nvPr>
        </p:nvSpPr>
        <p:spPr>
          <a:xfrm>
            <a:off x="360238" y="588519"/>
            <a:ext cx="4347685" cy="1179777"/>
          </a:xfrm>
        </p:spPr>
        <p:txBody>
          <a:bodyPr anchor="ctr">
            <a:normAutofit/>
          </a:bodyPr>
          <a:lstStyle/>
          <a:p>
            <a:pPr algn="ctr"/>
            <a:r>
              <a:rPr lang="en-US" b="1" dirty="0">
                <a:solidFill>
                  <a:srgbClr val="FFFFFF"/>
                </a:solidFill>
                <a:latin typeface="Gill Sans MT" panose="020B0502020104020203" pitchFamily="34" charset="0"/>
                <a:ea typeface="+mj-ea"/>
                <a:cs typeface="+mj-cs"/>
              </a:rPr>
              <a:t>General Resources</a:t>
            </a:r>
          </a:p>
        </p:txBody>
      </p:sp>
      <p:sp>
        <p:nvSpPr>
          <p:cNvPr id="2" name="Slide Number Placeholder 1">
            <a:extLst>
              <a:ext uri="{FF2B5EF4-FFF2-40B4-BE49-F238E27FC236}">
                <a16:creationId xmlns:a16="http://schemas.microsoft.com/office/drawing/2014/main" id="{217BD1AA-CE8A-A59B-5C62-925C187F29E2}"/>
              </a:ext>
            </a:extLst>
          </p:cNvPr>
          <p:cNvSpPr>
            <a:spLocks noGrp="1"/>
          </p:cNvSpPr>
          <p:nvPr>
            <p:ph type="sldNum" sz="quarter" idx="17"/>
          </p:nvPr>
        </p:nvSpPr>
        <p:spPr/>
        <p:txBody>
          <a:bodyPr/>
          <a:lstStyle/>
          <a:p>
            <a:fld id="{1059A2CD-846E-48BA-B968-8B34CC2250AF}" type="slidenum">
              <a:rPr lang="en-US" dirty="0" smtClean="0"/>
              <a:t>40</a:t>
            </a:fld>
            <a:endParaRPr lang="en-US" dirty="0"/>
          </a:p>
        </p:txBody>
      </p:sp>
      <p:sp>
        <p:nvSpPr>
          <p:cNvPr id="8" name="TextBox 7">
            <a:extLst>
              <a:ext uri="{FF2B5EF4-FFF2-40B4-BE49-F238E27FC236}">
                <a16:creationId xmlns:a16="http://schemas.microsoft.com/office/drawing/2014/main" id="{BDCA8973-7BF6-43BB-B14F-E5B2FCD9AD69}"/>
              </a:ext>
            </a:extLst>
          </p:cNvPr>
          <p:cNvSpPr txBox="1"/>
          <p:nvPr/>
        </p:nvSpPr>
        <p:spPr>
          <a:xfrm>
            <a:off x="5278582" y="341391"/>
            <a:ext cx="6913418" cy="5197898"/>
          </a:xfrm>
          <a:prstGeom prst="rect">
            <a:avLst/>
          </a:prstGeom>
          <a:noFill/>
        </p:spPr>
        <p:txBody>
          <a:bodyPr wrap="square">
            <a:spAutoFit/>
          </a:bodyPr>
          <a:lstStyle/>
          <a:p>
            <a:pPr algn="ctr" defTabSz="457200">
              <a:lnSpc>
                <a:spcPct val="150000"/>
              </a:lnSpc>
              <a:defRPr/>
            </a:pPr>
            <a:r>
              <a:rPr kumimoji="0" lang="en-US" sz="2800" b="1" i="0" u="none" strike="noStrike" kern="1200" cap="none" spc="0" normalizeH="0" baseline="0" noProof="0" dirty="0">
                <a:ln>
                  <a:noFill/>
                </a:ln>
                <a:solidFill>
                  <a:schemeClr val="bg1"/>
                </a:solidFill>
                <a:effectLst/>
                <a:uLnTx/>
                <a:uFillTx/>
                <a:latin typeface="Gill Sans MT" panose="020B0502020104020203" pitchFamily="34" charset="0"/>
                <a:cs typeface="Arial" panose="020B0604020202020204" pitchFamily="34" charset="0"/>
              </a:rPr>
              <a:t>Available on </a:t>
            </a:r>
            <a:r>
              <a:rPr kumimoji="0" lang="en-US" sz="2800" b="1" i="0" u="sng" strike="noStrike" kern="1200" cap="none" spc="0" normalizeH="0" baseline="0" noProof="0" dirty="0">
                <a:ln>
                  <a:noFill/>
                </a:ln>
                <a:solidFill>
                  <a:schemeClr val="bg1"/>
                </a:solidFill>
                <a:effectLst/>
                <a:uLnTx/>
                <a:uFillTx/>
                <a:latin typeface="Gill Sans MT" panose="020B0502020104020203" pitchFamily="34" charset="0"/>
                <a:cs typeface="Arial" panose="020B0604020202020204" pitchFamily="34" charset="0"/>
              </a:rPr>
              <a:t>HUD.gov </a:t>
            </a:r>
            <a:r>
              <a:rPr kumimoji="0" lang="en-US" sz="2800" b="1" i="0" u="none" strike="noStrike" kern="1200" cap="none" spc="0" normalizeH="0" baseline="0" noProof="0" dirty="0">
                <a:ln>
                  <a:noFill/>
                </a:ln>
                <a:solidFill>
                  <a:schemeClr val="bg1"/>
                </a:solidFill>
                <a:effectLst/>
                <a:uLnTx/>
                <a:uFillTx/>
                <a:latin typeface="Gill Sans MT" panose="020B0502020104020203" pitchFamily="34" charset="0"/>
                <a:cs typeface="Arial" panose="020B0604020202020204" pitchFamily="34" charset="0"/>
              </a:rPr>
              <a:t>and </a:t>
            </a:r>
            <a:r>
              <a:rPr kumimoji="0" lang="en-US" sz="2800" b="1" i="0" u="sng" strike="noStrike" kern="1200" cap="none" spc="0" normalizeH="0" baseline="0" noProof="0" dirty="0">
                <a:ln>
                  <a:noFill/>
                </a:ln>
                <a:solidFill>
                  <a:schemeClr val="bg1"/>
                </a:solidFill>
                <a:effectLst/>
                <a:uLnTx/>
                <a:uFillTx/>
                <a:latin typeface="Gill Sans MT" panose="020B0502020104020203" pitchFamily="34" charset="0"/>
                <a:cs typeface="Arial" panose="020B0604020202020204" pitchFamily="34" charset="0"/>
              </a:rPr>
              <a:t>HUDexchange.info</a:t>
            </a:r>
          </a:p>
          <a:p>
            <a:pPr marL="285744" marR="0" lvl="0" indent="-285744"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bg1"/>
                </a:solidFill>
                <a:effectLst/>
                <a:uLnTx/>
                <a:uFillTx/>
                <a:latin typeface="Gill Sans MT" panose="020B0502020104020203" pitchFamily="34" charset="0"/>
                <a:cs typeface="Arial" panose="020B0604020202020204" pitchFamily="34" charset="0"/>
              </a:rPr>
              <a:t>Borrowing capacity [</a:t>
            </a:r>
            <a:r>
              <a:rPr kumimoji="0" lang="en-US" sz="2400" b="0" i="1" u="none" strike="noStrike" kern="1200" cap="none" spc="0" normalizeH="0" baseline="0" noProof="0" dirty="0">
                <a:ln>
                  <a:noFill/>
                </a:ln>
                <a:solidFill>
                  <a:schemeClr val="bg1"/>
                </a:solidFill>
                <a:effectLst/>
                <a:uLnTx/>
                <a:uFillTx/>
                <a:latin typeface="Gill Sans MT" panose="020B0502020104020203" pitchFamily="34" charset="0"/>
                <a:cs typeface="Arial" panose="020B0604020202020204" pitchFamily="34" charset="0"/>
              </a:rPr>
              <a:t>updated annually</a:t>
            </a:r>
            <a:r>
              <a:rPr kumimoji="0" lang="en-US" sz="2400" b="0" i="0" u="none" strike="noStrike" kern="1200" cap="none" spc="0" normalizeH="0" baseline="0" noProof="0" dirty="0">
                <a:ln>
                  <a:noFill/>
                </a:ln>
                <a:solidFill>
                  <a:schemeClr val="bg1"/>
                </a:solidFill>
                <a:effectLst/>
                <a:uLnTx/>
                <a:uFillTx/>
                <a:latin typeface="Gill Sans MT" panose="020B0502020104020203" pitchFamily="34" charset="0"/>
                <a:cs typeface="Arial" panose="020B0604020202020204" pitchFamily="34" charset="0"/>
              </a:rPr>
              <a:t>] </a:t>
            </a:r>
            <a:r>
              <a:rPr kumimoji="0" lang="en-US" sz="2400" b="0" i="0" u="none" strike="noStrike" kern="1200" cap="none" spc="0" normalizeH="0" baseline="0" noProof="0" dirty="0">
                <a:ln>
                  <a:noFill/>
                </a:ln>
                <a:solidFill>
                  <a:schemeClr val="bg1"/>
                </a:solidFill>
                <a:effectLst/>
                <a:uLnTx/>
                <a:uFillTx/>
                <a:latin typeface="Gill Sans MT" panose="020B0502020104020203" pitchFamily="34" charset="0"/>
                <a:cs typeface="Arial" panose="020B0604020202020204" pitchFamily="34" charset="0"/>
                <a:hlinkClick r:id="rId3">
                  <a:extLst>
                    <a:ext uri="{A12FA001-AC4F-418D-AE19-62706E023703}">
                      <ahyp:hlinkClr xmlns:ahyp="http://schemas.microsoft.com/office/drawing/2018/hyperlinkcolor" val="tx"/>
                    </a:ext>
                  </a:extLst>
                </a:hlinkClick>
              </a:rPr>
              <a:t>Link</a:t>
            </a:r>
            <a:endParaRPr kumimoji="0" lang="en-US" sz="2400" b="0" i="1" u="none" strike="noStrike" kern="1200" cap="none" spc="0" normalizeH="0" baseline="0" noProof="0" dirty="0">
              <a:ln>
                <a:noFill/>
              </a:ln>
              <a:solidFill>
                <a:schemeClr val="bg1"/>
              </a:solidFill>
              <a:effectLst/>
              <a:uLnTx/>
              <a:uFillTx/>
              <a:latin typeface="Gill Sans MT" panose="020B0502020104020203" pitchFamily="34" charset="0"/>
              <a:cs typeface="Arial" panose="020B0604020202020204" pitchFamily="34" charset="0"/>
            </a:endParaRPr>
          </a:p>
          <a:p>
            <a:pPr marL="285744" marR="0" lvl="0" indent="-285744"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bg1"/>
                </a:solidFill>
                <a:effectLst/>
                <a:uLnTx/>
                <a:uFillTx/>
                <a:latin typeface="Gill Sans MT" panose="020B0502020104020203" pitchFamily="34" charset="0"/>
                <a:cs typeface="Arial" panose="020B0604020202020204" pitchFamily="34" charset="0"/>
              </a:rPr>
              <a:t>Application Tool </a:t>
            </a:r>
            <a:r>
              <a:rPr kumimoji="0" lang="en-US" sz="2400" b="0" i="0" u="none" strike="noStrike" kern="1200" cap="none" spc="0" normalizeH="0" baseline="0" noProof="0" dirty="0">
                <a:ln>
                  <a:noFill/>
                </a:ln>
                <a:solidFill>
                  <a:schemeClr val="bg1"/>
                </a:solidFill>
                <a:effectLst/>
                <a:uLnTx/>
                <a:uFillTx/>
                <a:latin typeface="Gill Sans MT" panose="020B0502020104020203" pitchFamily="34" charset="0"/>
                <a:cs typeface="Arial" panose="020B0604020202020204" pitchFamily="34" charset="0"/>
                <a:hlinkClick r:id="rId4">
                  <a:extLst>
                    <a:ext uri="{A12FA001-AC4F-418D-AE19-62706E023703}">
                      <ahyp:hlinkClr xmlns:ahyp="http://schemas.microsoft.com/office/drawing/2018/hyperlinkcolor" val="tx"/>
                    </a:ext>
                  </a:extLst>
                </a:hlinkClick>
              </a:rPr>
              <a:t>Link</a:t>
            </a:r>
            <a:endParaRPr kumimoji="0" lang="en-US" sz="2400" b="0" i="0" u="none" strike="noStrike" kern="1200" cap="none" spc="0" normalizeH="0" baseline="0" noProof="0" dirty="0">
              <a:ln>
                <a:noFill/>
              </a:ln>
              <a:solidFill>
                <a:schemeClr val="bg1"/>
              </a:solidFill>
              <a:effectLst/>
              <a:uLnTx/>
              <a:uFillTx/>
              <a:latin typeface="Gill Sans MT" panose="020B0502020104020203" pitchFamily="34" charset="0"/>
              <a:cs typeface="Arial" panose="020B0604020202020204" pitchFamily="34" charset="0"/>
            </a:endParaRPr>
          </a:p>
          <a:p>
            <a:pPr marL="285744" marR="0" lvl="0" indent="-285744"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bg1"/>
                </a:solidFill>
                <a:effectLst/>
                <a:uLnTx/>
                <a:uFillTx/>
                <a:latin typeface="Gill Sans MT" panose="020B0502020104020203" pitchFamily="34" charset="0"/>
                <a:cs typeface="Arial" panose="020B0604020202020204" pitchFamily="34" charset="0"/>
              </a:rPr>
              <a:t>Single certifications document </a:t>
            </a:r>
            <a:r>
              <a:rPr kumimoji="0" lang="en-US" sz="2400" b="0" i="0" u="none" strike="noStrike" kern="1200" cap="none" spc="0" normalizeH="0" baseline="0" noProof="0" dirty="0">
                <a:ln>
                  <a:noFill/>
                </a:ln>
                <a:solidFill>
                  <a:schemeClr val="bg1"/>
                </a:solidFill>
                <a:effectLst/>
                <a:uLnTx/>
                <a:uFillTx/>
                <a:latin typeface="Gill Sans MT" panose="020B0502020104020203" pitchFamily="34" charset="0"/>
                <a:cs typeface="Arial" panose="020B0604020202020204" pitchFamily="34" charset="0"/>
                <a:hlinkClick r:id="rId5">
                  <a:extLst>
                    <a:ext uri="{A12FA001-AC4F-418D-AE19-62706E023703}">
                      <ahyp:hlinkClr xmlns:ahyp="http://schemas.microsoft.com/office/drawing/2018/hyperlinkcolor" val="tx"/>
                    </a:ext>
                  </a:extLst>
                </a:hlinkClick>
              </a:rPr>
              <a:t>Link</a:t>
            </a:r>
            <a:endParaRPr kumimoji="0" lang="en-US" sz="2400" b="0" i="0" u="none" strike="noStrike" kern="1200" cap="none" spc="0" normalizeH="0" baseline="0" noProof="0" dirty="0">
              <a:ln>
                <a:noFill/>
              </a:ln>
              <a:solidFill>
                <a:schemeClr val="bg1"/>
              </a:solidFill>
              <a:effectLst/>
              <a:uLnTx/>
              <a:uFillTx/>
              <a:latin typeface="Gill Sans MT" panose="020B0502020104020203" pitchFamily="34" charset="0"/>
              <a:cs typeface="Arial" panose="020B0604020202020204" pitchFamily="34" charset="0"/>
            </a:endParaRPr>
          </a:p>
          <a:p>
            <a:pPr marL="285744" marR="0" lvl="0" indent="-285744"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bg1"/>
                </a:solidFill>
                <a:effectLst/>
                <a:uLnTx/>
                <a:uFillTx/>
                <a:latin typeface="Gill Sans MT" panose="020B0502020104020203" pitchFamily="34" charset="0"/>
                <a:cs typeface="Arial" panose="020B0604020202020204" pitchFamily="34" charset="0"/>
              </a:rPr>
              <a:t>Section 108 Application &amp; Finance Process Infographic </a:t>
            </a:r>
            <a:r>
              <a:rPr kumimoji="0" lang="en-US" sz="2400" b="0" i="0" u="none" strike="noStrike" kern="1200" cap="none" spc="0" normalizeH="0" baseline="0" noProof="0" dirty="0">
                <a:ln>
                  <a:noFill/>
                </a:ln>
                <a:solidFill>
                  <a:schemeClr val="bg1"/>
                </a:solidFill>
                <a:effectLst/>
                <a:uLnTx/>
                <a:uFillTx/>
                <a:latin typeface="Gill Sans MT" panose="020B0502020104020203" pitchFamily="34" charset="0"/>
                <a:cs typeface="Arial" panose="020B0604020202020204" pitchFamily="34" charset="0"/>
                <a:hlinkClick r:id="rId6">
                  <a:extLst>
                    <a:ext uri="{A12FA001-AC4F-418D-AE19-62706E023703}">
                      <ahyp:hlinkClr xmlns:ahyp="http://schemas.microsoft.com/office/drawing/2018/hyperlinkcolor" val="tx"/>
                    </a:ext>
                  </a:extLst>
                </a:hlinkClick>
              </a:rPr>
              <a:t>Link</a:t>
            </a:r>
            <a:endParaRPr kumimoji="0" lang="en-US" sz="2400" b="0" i="1" u="none" strike="noStrike" kern="1200" cap="none" spc="0" normalizeH="0" baseline="0" noProof="0" dirty="0">
              <a:ln>
                <a:noFill/>
              </a:ln>
              <a:solidFill>
                <a:schemeClr val="bg1"/>
              </a:solidFill>
              <a:effectLst/>
              <a:uLnTx/>
              <a:uFillTx/>
              <a:latin typeface="Gill Sans MT" panose="020B0502020104020203" pitchFamily="34" charset="0"/>
              <a:cs typeface="Arial" panose="020B0604020202020204" pitchFamily="34" charset="0"/>
            </a:endParaRPr>
          </a:p>
          <a:p>
            <a:pPr marL="285744" marR="0" lvl="0" indent="-285744"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bg1"/>
                </a:solidFill>
                <a:effectLst/>
                <a:uLnTx/>
                <a:uFillTx/>
                <a:latin typeface="Gill Sans MT" panose="020B0502020104020203" pitchFamily="34" charset="0"/>
                <a:cs typeface="Arial" panose="020B0604020202020204" pitchFamily="34" charset="0"/>
              </a:rPr>
              <a:t>Project profiles for all applications approved in recent fiscal years </a:t>
            </a:r>
            <a:r>
              <a:rPr kumimoji="0" lang="en-US" sz="2400" b="0" i="0" u="none" strike="noStrike" kern="1200" cap="none" spc="0" normalizeH="0" baseline="0" noProof="0" dirty="0">
                <a:ln>
                  <a:noFill/>
                </a:ln>
                <a:solidFill>
                  <a:schemeClr val="bg1"/>
                </a:solidFill>
                <a:effectLst/>
                <a:uLnTx/>
                <a:uFillTx/>
                <a:latin typeface="Gill Sans MT" panose="020B0502020104020203" pitchFamily="34" charset="0"/>
                <a:cs typeface="Arial" panose="020B0604020202020204" pitchFamily="34" charset="0"/>
                <a:hlinkClick r:id="rId7">
                  <a:extLst>
                    <a:ext uri="{A12FA001-AC4F-418D-AE19-62706E023703}">
                      <ahyp:hlinkClr xmlns:ahyp="http://schemas.microsoft.com/office/drawing/2018/hyperlinkcolor" val="tx"/>
                    </a:ext>
                  </a:extLst>
                </a:hlinkClick>
              </a:rPr>
              <a:t>Link</a:t>
            </a:r>
            <a:endParaRPr kumimoji="0" lang="en-US" sz="2400" b="0" i="0" u="none" strike="noStrike" kern="1200" cap="none" spc="0" normalizeH="0" baseline="0" noProof="0" dirty="0">
              <a:ln>
                <a:noFill/>
              </a:ln>
              <a:solidFill>
                <a:schemeClr val="bg1"/>
              </a:solidFill>
              <a:effectLst/>
              <a:uLnTx/>
              <a:uFillTx/>
              <a:latin typeface="Gill Sans MT" panose="020B0502020104020203" pitchFamily="34" charset="0"/>
              <a:cs typeface="Arial" panose="020B0604020202020204" pitchFamily="34" charset="0"/>
            </a:endParaRPr>
          </a:p>
        </p:txBody>
      </p:sp>
      <p:pic>
        <p:nvPicPr>
          <p:cNvPr id="5" name="Picture 4" descr="Qr code&#10;&#10;Description automatically generated">
            <a:extLst>
              <a:ext uri="{FF2B5EF4-FFF2-40B4-BE49-F238E27FC236}">
                <a16:creationId xmlns:a16="http://schemas.microsoft.com/office/drawing/2014/main" id="{53E5E4DE-B53D-610E-2594-C19BDE5860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88890" y="2083810"/>
            <a:ext cx="2690379" cy="2690379"/>
          </a:xfrm>
          <a:prstGeom prst="rect">
            <a:avLst/>
          </a:prstGeom>
        </p:spPr>
      </p:pic>
      <p:sp>
        <p:nvSpPr>
          <p:cNvPr id="6" name="TextBox 5">
            <a:extLst>
              <a:ext uri="{FF2B5EF4-FFF2-40B4-BE49-F238E27FC236}">
                <a16:creationId xmlns:a16="http://schemas.microsoft.com/office/drawing/2014/main" id="{059C5F8F-87FF-912E-214D-8CD4A4ADCE74}"/>
              </a:ext>
            </a:extLst>
          </p:cNvPr>
          <p:cNvSpPr txBox="1"/>
          <p:nvPr/>
        </p:nvSpPr>
        <p:spPr>
          <a:xfrm>
            <a:off x="2763981" y="5734385"/>
            <a:ext cx="6664037" cy="621965"/>
          </a:xfrm>
          <a:prstGeom prst="rect">
            <a:avLst/>
          </a:prstGeom>
          <a:noFill/>
        </p:spPr>
        <p:txBody>
          <a:bodyPr wrap="square">
            <a:spAutoFit/>
          </a:bodyPr>
          <a:lstStyle/>
          <a:p>
            <a:pPr marR="0" lvl="0" algn="l" defTabSz="457200" rtl="0" eaLnBrk="1" fontAlgn="auto" latinLnBrk="0" hangingPunct="1">
              <a:lnSpc>
                <a:spcPct val="150000"/>
              </a:lnSpc>
              <a:spcBef>
                <a:spcPts val="0"/>
              </a:spcBef>
              <a:spcAft>
                <a:spcPts val="0"/>
              </a:spcAft>
              <a:buClrTx/>
              <a:buSzTx/>
              <a:tabLst/>
              <a:defRPr/>
            </a:pPr>
            <a:r>
              <a:rPr kumimoji="0" lang="en-US" sz="2600" b="1" i="0" u="none" strike="noStrike" kern="1200" cap="none" spc="0" normalizeH="0" baseline="0" noProof="0" dirty="0">
                <a:ln>
                  <a:noFill/>
                </a:ln>
                <a:solidFill>
                  <a:srgbClr val="FFFF00"/>
                </a:solidFill>
                <a:effectLst/>
                <a:uLnTx/>
                <a:uFillTx/>
                <a:latin typeface="Gill Sans MT" panose="020B0502020104020203" pitchFamily="34" charset="0"/>
                <a:cs typeface="Arial" panose="020B0604020202020204" pitchFamily="34" charset="0"/>
                <a:hlinkClick r:id="rId9">
                  <a:extLst>
                    <a:ext uri="{A12FA001-AC4F-418D-AE19-62706E023703}">
                      <ahyp:hlinkClr xmlns:ahyp="http://schemas.microsoft.com/office/drawing/2018/hyperlinkcolor" val="tx"/>
                    </a:ext>
                  </a:extLst>
                </a:hlinkClick>
              </a:rPr>
              <a:t>Join our mailing list to get email updates! </a:t>
            </a:r>
            <a:endParaRPr kumimoji="0" lang="en-US" sz="2600" b="1" i="0" u="none" strike="noStrike" kern="1200" cap="none" spc="0" normalizeH="0" baseline="0" noProof="0" dirty="0">
              <a:ln>
                <a:noFill/>
              </a:ln>
              <a:solidFill>
                <a:srgbClr val="FFFF00"/>
              </a:solidFill>
              <a:effectLst/>
              <a:uLnTx/>
              <a:uFillTx/>
              <a:latin typeface="Gill Sans MT" panose="020B0502020104020203" pitchFamily="34" charset="0"/>
              <a:cs typeface="Arial" panose="020B0604020202020204" pitchFamily="34" charset="0"/>
            </a:endParaRPr>
          </a:p>
        </p:txBody>
      </p:sp>
    </p:spTree>
    <p:extLst>
      <p:ext uri="{BB962C8B-B14F-4D97-AF65-F5344CB8AC3E}">
        <p14:creationId xmlns:p14="http://schemas.microsoft.com/office/powerpoint/2010/main" val="17193554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ED0D4-1FDA-4873-80A4-297C7EF22DF6}"/>
              </a:ext>
            </a:extLst>
          </p:cNvPr>
          <p:cNvSpPr/>
          <p:nvPr/>
        </p:nvSpPr>
        <p:spPr>
          <a:xfrm>
            <a:off x="420951" y="5654211"/>
            <a:ext cx="9914540" cy="829340"/>
          </a:xfrm>
          <a:prstGeom prst="rect">
            <a:avLst/>
          </a:prstGeom>
          <a:solidFill>
            <a:schemeClr val="bg2"/>
          </a:solidFill>
          <a:ln>
            <a:solidFill>
              <a:srgbClr val="00A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kumimoji="0" lang="en-US" sz="2000" i="1" u="none" strike="noStrike" kern="1200" cap="none" spc="0" normalizeH="0" baseline="0" noProof="0" dirty="0">
                <a:ln>
                  <a:noFill/>
                </a:ln>
                <a:solidFill>
                  <a:schemeClr val="tx1"/>
                </a:solidFill>
                <a:effectLst/>
                <a:uLnTx/>
                <a:uFillTx/>
                <a:latin typeface="Arial Black" panose="020B0A04020102020204" pitchFamily="34" charset="0"/>
              </a:rPr>
              <a:t>Section 108 Program: </a:t>
            </a:r>
            <a:r>
              <a:rPr kumimoji="0" lang="en-US" sz="2000" i="1" u="none" strike="noStrike" kern="1200" cap="none" spc="0" normalizeH="0" baseline="0" noProof="0" dirty="0">
                <a:ln>
                  <a:noFill/>
                </a:ln>
                <a:solidFill>
                  <a:schemeClr val="tx1"/>
                </a:solidFill>
                <a:effectLst/>
                <a:uLnTx/>
                <a:uFillTx/>
                <a:latin typeface="Arial Black" panose="020B0A04020102020204" pitchFamily="34" charset="0"/>
                <a:hlinkClick r:id="rId3"/>
              </a:rPr>
              <a:t>https://www.hudexchange.info/programs/section-108</a:t>
            </a:r>
            <a:endParaRPr lang="en-US" sz="2000" dirty="0">
              <a:solidFill>
                <a:schemeClr val="tx1"/>
              </a:solidFill>
              <a:latin typeface="Arial Black" panose="020B0A04020102020204" pitchFamily="34" charset="0"/>
            </a:endParaRPr>
          </a:p>
        </p:txBody>
      </p:sp>
      <p:sp>
        <p:nvSpPr>
          <p:cNvPr id="2" name="Title 1">
            <a:extLst>
              <a:ext uri="{FF2B5EF4-FFF2-40B4-BE49-F238E27FC236}">
                <a16:creationId xmlns:a16="http://schemas.microsoft.com/office/drawing/2014/main" id="{22F3DDFC-9F1D-4587-9FB6-58E4255D035E}"/>
              </a:ext>
            </a:extLst>
          </p:cNvPr>
          <p:cNvSpPr>
            <a:spLocks noGrp="1"/>
          </p:cNvSpPr>
          <p:nvPr>
            <p:ph type="title"/>
          </p:nvPr>
        </p:nvSpPr>
        <p:spPr>
          <a:xfrm>
            <a:off x="539602" y="365125"/>
            <a:ext cx="10814198" cy="1325563"/>
          </a:xfrm>
          <a:solidFill>
            <a:srgbClr val="19336C"/>
          </a:solidFill>
        </p:spPr>
        <p:txBody>
          <a:bodyPr>
            <a:normAutofit/>
          </a:bodyPr>
          <a:lstStyle/>
          <a:p>
            <a:pPr algn="ctr"/>
            <a:r>
              <a:rPr lang="en-US" b="1" dirty="0">
                <a:solidFill>
                  <a:srgbClr val="FFFFFF"/>
                </a:solidFill>
                <a:latin typeface="Gill Sans MT" panose="020B0502020104020203" pitchFamily="34" charset="0"/>
              </a:rPr>
              <a:t>For More Information</a:t>
            </a:r>
          </a:p>
        </p:txBody>
      </p:sp>
      <p:sp>
        <p:nvSpPr>
          <p:cNvPr id="3" name="Content Placeholder 2">
            <a:extLst>
              <a:ext uri="{FF2B5EF4-FFF2-40B4-BE49-F238E27FC236}">
                <a16:creationId xmlns:a16="http://schemas.microsoft.com/office/drawing/2014/main" id="{B9B1BA31-B156-47BA-B800-5CA6158486C0}"/>
              </a:ext>
            </a:extLst>
          </p:cNvPr>
          <p:cNvSpPr>
            <a:spLocks noGrp="1"/>
          </p:cNvSpPr>
          <p:nvPr>
            <p:ph sz="half" idx="1"/>
          </p:nvPr>
        </p:nvSpPr>
        <p:spPr>
          <a:xfrm>
            <a:off x="539602" y="2281469"/>
            <a:ext cx="11112795" cy="2295062"/>
          </a:xfrm>
        </p:spPr>
        <p:txBody>
          <a:bodyPr>
            <a:normAutofit fontScale="92500" lnSpcReduction="10000"/>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1" i="1" u="none" strike="noStrike" kern="1200" cap="none" spc="0" normalizeH="0" baseline="0" noProof="0" dirty="0">
                <a:ln>
                  <a:noFill/>
                </a:ln>
                <a:solidFill>
                  <a:schemeClr val="bg1"/>
                </a:solidFill>
                <a:effectLst/>
                <a:uLnTx/>
                <a:uFillTx/>
                <a:latin typeface="Calibri" panose="020F0502020204030204"/>
                <a:ea typeface="+mn-ea"/>
                <a:cs typeface="+mn-cs"/>
              </a:rPr>
              <a:t>Paul Webster, Director</a:t>
            </a:r>
            <a:r>
              <a:rPr kumimoji="0" lang="en-US" sz="2800" b="0" i="1" u="none" strike="noStrike" kern="1200" cap="none" spc="0" normalizeH="0" baseline="0" noProof="0" dirty="0">
                <a:ln>
                  <a:noFill/>
                </a:ln>
                <a:solidFill>
                  <a:schemeClr val="bg1"/>
                </a:solidFill>
                <a:effectLst/>
                <a:uLnTx/>
                <a:uFillTx/>
                <a:latin typeface="Calibri" panose="020F0502020204030204"/>
                <a:ea typeface="+mn-ea"/>
                <a:cs typeface="+mn-cs"/>
              </a:rPr>
              <a:t>: </a:t>
            </a:r>
            <a:r>
              <a:rPr kumimoji="0" lang="en-US" sz="2800" b="0" i="1" u="none" strike="noStrike" kern="1200" cap="none" spc="0" normalizeH="0" baseline="0" noProof="0" dirty="0">
                <a:ln>
                  <a:noFill/>
                </a:ln>
                <a:solidFill>
                  <a:schemeClr val="bg1"/>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Paul.Webster@hud.gov</a:t>
            </a:r>
            <a:endParaRPr kumimoji="0" lang="en-US" sz="2800" b="0" i="1"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1" i="1" u="none" strike="noStrike" kern="1200" cap="none" spc="0" normalizeH="0" baseline="0" noProof="0" dirty="0">
                <a:ln>
                  <a:noFill/>
                </a:ln>
                <a:solidFill>
                  <a:schemeClr val="bg1"/>
                </a:solidFill>
                <a:effectLst/>
                <a:uLnTx/>
                <a:uFillTx/>
                <a:latin typeface="Calibri" panose="020F0502020204030204"/>
                <a:ea typeface="+mn-ea"/>
                <a:cs typeface="+mn-cs"/>
              </a:rPr>
              <a:t>Seema Thomas, Deputy Director: </a:t>
            </a:r>
            <a:r>
              <a:rPr kumimoji="0" lang="en-US" sz="2800" b="0" i="1" u="none" strike="noStrike" kern="1200" cap="none" spc="0" normalizeH="0" baseline="0" noProof="0" dirty="0">
                <a:ln>
                  <a:noFill/>
                </a:ln>
                <a:solidFill>
                  <a:schemeClr val="bg1"/>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Seema.M.Thomas@hud.gov</a:t>
            </a:r>
            <a:endParaRPr kumimoji="0" lang="en-US" sz="2800" b="0" i="1"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1" i="1" u="none" strike="noStrike" kern="1200" cap="none" spc="0" normalizeH="0" baseline="0" noProof="0" dirty="0">
                <a:ln>
                  <a:noFill/>
                </a:ln>
                <a:solidFill>
                  <a:schemeClr val="bg1"/>
                </a:solidFill>
                <a:effectLst/>
                <a:uLnTx/>
                <a:uFillTx/>
                <a:latin typeface="Calibri" panose="020F0502020204030204"/>
                <a:ea typeface="+mn-ea"/>
                <a:cs typeface="+mn-cs"/>
              </a:rPr>
              <a:t>Jorge Morales, Loan Origination Team Lead:</a:t>
            </a:r>
            <a:r>
              <a:rPr kumimoji="0" lang="en-US" sz="2800" b="0" i="1" u="none" strike="noStrike" kern="1200" cap="none" spc="0" normalizeH="0" baseline="0" noProof="0" dirty="0">
                <a:ln>
                  <a:noFill/>
                </a:ln>
                <a:solidFill>
                  <a:schemeClr val="bg1"/>
                </a:solidFill>
                <a:effectLst/>
                <a:uLnTx/>
                <a:uFillTx/>
                <a:latin typeface="Calibri" panose="020F0502020204030204"/>
                <a:ea typeface="+mn-ea"/>
                <a:cs typeface="+mn-cs"/>
              </a:rPr>
              <a:t> </a:t>
            </a:r>
            <a:r>
              <a:rPr kumimoji="0" lang="en-US" sz="2800" b="0" i="1" u="none" strike="noStrike" kern="1200" cap="none" spc="0" normalizeH="0" baseline="0" noProof="0" dirty="0">
                <a:ln>
                  <a:noFill/>
                </a:ln>
                <a:solidFill>
                  <a:schemeClr val="bg1"/>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Jorge.L.Morales@hud.gov</a:t>
            </a:r>
            <a:endParaRPr kumimoji="0" lang="en-US" sz="2800" b="0" i="1"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en-US" b="1" i="1" dirty="0">
                <a:solidFill>
                  <a:schemeClr val="bg1"/>
                </a:solidFill>
                <a:latin typeface="Calibri" panose="020F0502020204030204"/>
              </a:rPr>
              <a:t>Erik Pechuekonis, CPD Specialist</a:t>
            </a:r>
            <a:r>
              <a:rPr lang="en-US" i="1" dirty="0">
                <a:solidFill>
                  <a:schemeClr val="bg1"/>
                </a:solidFill>
                <a:latin typeface="Calibri" panose="020F0502020204030204"/>
              </a:rPr>
              <a:t>: </a:t>
            </a:r>
            <a:r>
              <a:rPr lang="en-US" i="1" u="sng" dirty="0">
                <a:solidFill>
                  <a:schemeClr val="bg1"/>
                </a:solidFill>
                <a:latin typeface="Calibri" panose="020F0502020204030204"/>
              </a:rPr>
              <a:t>Erik.S.Pechuekons@hud.gov</a:t>
            </a:r>
            <a:endParaRPr kumimoji="0" lang="en-US" sz="2800" b="0" i="1" u="sng"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F9BAB693-B147-D87F-0B59-54EA4C029376}"/>
              </a:ext>
            </a:extLst>
          </p:cNvPr>
          <p:cNvSpPr>
            <a:spLocks noGrp="1"/>
          </p:cNvSpPr>
          <p:nvPr>
            <p:ph type="sldNum" sz="quarter" idx="12"/>
          </p:nvPr>
        </p:nvSpPr>
        <p:spPr/>
        <p:txBody>
          <a:bodyPr/>
          <a:lstStyle/>
          <a:p>
            <a:fld id="{0B3A79FF-2E97-45C1-9F7D-28A23CD39160}" type="slidenum">
              <a:rPr lang="en-US" smtClean="0"/>
              <a:t>41</a:t>
            </a:fld>
            <a:endParaRPr lang="en-US"/>
          </a:p>
        </p:txBody>
      </p:sp>
    </p:spTree>
    <p:extLst>
      <p:ext uri="{BB962C8B-B14F-4D97-AF65-F5344CB8AC3E}">
        <p14:creationId xmlns:p14="http://schemas.microsoft.com/office/powerpoint/2010/main" val="32177102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17DA98-BFF2-EDB3-CB10-E73B44C5C505}"/>
              </a:ext>
            </a:extLst>
          </p:cNvPr>
          <p:cNvSpPr>
            <a:spLocks noGrp="1"/>
          </p:cNvSpPr>
          <p:nvPr>
            <p:ph type="body" sz="quarter" idx="13"/>
          </p:nvPr>
        </p:nvSpPr>
        <p:spPr>
          <a:xfrm>
            <a:off x="-166255" y="1683601"/>
            <a:ext cx="12192000" cy="752475"/>
          </a:xfrm>
          <a:effectLst/>
        </p:spPr>
        <p:txBody>
          <a:bodyPr>
            <a:noAutofit/>
            <a:scene3d>
              <a:camera prst="orthographicFront"/>
              <a:lightRig rig="threePt" dir="t"/>
            </a:scene3d>
            <a:sp3d extrusionH="57150">
              <a:bevelT w="38100" h="38100"/>
              <a:bevelB w="38100" h="38100"/>
            </a:sp3d>
          </a:bodyPr>
          <a:lstStyle/>
          <a:p>
            <a:pPr algn="ctr">
              <a:lnSpc>
                <a:spcPct val="170000"/>
              </a:lnSpc>
            </a:pPr>
            <a:r>
              <a:rPr lang="en-US" sz="4400" b="1" dirty="0">
                <a:latin typeface="Gill Sans MT" panose="020B0502020104020203" pitchFamily="34" charset="0"/>
              </a:rPr>
              <a:t>Section 108 Loan Guarantee </a:t>
            </a:r>
          </a:p>
          <a:p>
            <a:pPr algn="ctr">
              <a:lnSpc>
                <a:spcPct val="170000"/>
              </a:lnSpc>
            </a:pPr>
            <a:r>
              <a:rPr lang="en-US" b="1" dirty="0">
                <a:latin typeface="Gill Sans MT" panose="020B0502020104020203" pitchFamily="34" charset="0"/>
              </a:rPr>
              <a:t>EXAMPLES / CASE STUDIES</a:t>
            </a:r>
          </a:p>
        </p:txBody>
      </p:sp>
      <p:sp>
        <p:nvSpPr>
          <p:cNvPr id="4" name="Slide Number Placeholder 3">
            <a:extLst>
              <a:ext uri="{FF2B5EF4-FFF2-40B4-BE49-F238E27FC236}">
                <a16:creationId xmlns:a16="http://schemas.microsoft.com/office/drawing/2014/main" id="{B496E130-3243-E4CA-3644-45BA687C89ED}"/>
              </a:ext>
            </a:extLst>
          </p:cNvPr>
          <p:cNvSpPr>
            <a:spLocks noGrp="1"/>
          </p:cNvSpPr>
          <p:nvPr>
            <p:ph type="sldNum" sz="quarter" idx="17"/>
          </p:nvPr>
        </p:nvSpPr>
        <p:spPr/>
        <p:txBody>
          <a:bodyPr/>
          <a:lstStyle/>
          <a:p>
            <a:fld id="{1059A2CD-846E-48BA-B968-8B34CC2250AF}" type="slidenum">
              <a:rPr lang="en-US" dirty="0" smtClean="0"/>
              <a:t>42</a:t>
            </a:fld>
            <a:endParaRPr lang="en-US" dirty="0"/>
          </a:p>
        </p:txBody>
      </p:sp>
    </p:spTree>
    <p:extLst>
      <p:ext uri="{BB962C8B-B14F-4D97-AF65-F5344CB8AC3E}">
        <p14:creationId xmlns:p14="http://schemas.microsoft.com/office/powerpoint/2010/main" val="33059003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17DA98-BFF2-EDB3-CB10-E73B44C5C505}"/>
              </a:ext>
            </a:extLst>
          </p:cNvPr>
          <p:cNvSpPr>
            <a:spLocks noGrp="1"/>
          </p:cNvSpPr>
          <p:nvPr>
            <p:ph type="body" sz="quarter" idx="13"/>
          </p:nvPr>
        </p:nvSpPr>
        <p:spPr>
          <a:xfrm>
            <a:off x="0" y="267224"/>
            <a:ext cx="12191999" cy="752475"/>
          </a:xfrm>
        </p:spPr>
        <p:txBody>
          <a:bodyPr>
            <a:noAutofit/>
          </a:bodyPr>
          <a:lstStyle/>
          <a:p>
            <a:pPr marL="0" marR="0" lvl="0" indent="0" algn="ctr" defTabSz="914377" rtl="0" eaLnBrk="1" fontAlgn="auto" latinLnBrk="0" hangingPunct="1">
              <a:lnSpc>
                <a:spcPct val="90000"/>
              </a:lnSpc>
              <a:spcBef>
                <a:spcPts val="600"/>
              </a:spcBef>
              <a:spcAft>
                <a:spcPts val="600"/>
              </a:spcAft>
              <a:buClrTx/>
              <a:buSzTx/>
              <a:buFont typeface="Arial" panose="020B0604020202020204" pitchFamily="34" charset="0"/>
              <a:buNone/>
              <a:tabLst/>
              <a:defRPr/>
            </a:pPr>
            <a:r>
              <a:rPr kumimoji="0" lang="en-US" b="1" i="0" u="none" strike="noStrike" kern="1200" cap="none" spc="0" normalizeH="0" baseline="0" noProof="0" dirty="0">
                <a:ln>
                  <a:noFill/>
                </a:ln>
                <a:effectLst/>
                <a:uLnTx/>
                <a:uFillTx/>
                <a:latin typeface="Calibri"/>
                <a:ea typeface="+mn-ea"/>
                <a:cs typeface="Calibri"/>
              </a:rPr>
              <a:t>Infrastructure/Water Supply Line Example</a:t>
            </a:r>
          </a:p>
        </p:txBody>
      </p:sp>
      <p:sp>
        <p:nvSpPr>
          <p:cNvPr id="4" name="Slide Number Placeholder 3">
            <a:extLst>
              <a:ext uri="{FF2B5EF4-FFF2-40B4-BE49-F238E27FC236}">
                <a16:creationId xmlns:a16="http://schemas.microsoft.com/office/drawing/2014/main" id="{B496E130-3243-E4CA-3644-45BA687C89ED}"/>
              </a:ext>
            </a:extLst>
          </p:cNvPr>
          <p:cNvSpPr>
            <a:spLocks noGrp="1"/>
          </p:cNvSpPr>
          <p:nvPr>
            <p:ph type="sldNum" sz="quarter" idx="17"/>
          </p:nvPr>
        </p:nvSpPr>
        <p:spPr/>
        <p:txBody>
          <a:bodyPr/>
          <a:lstStyle/>
          <a:p>
            <a:fld id="{1059A2CD-846E-48BA-B968-8B34CC2250AF}" type="slidenum">
              <a:rPr lang="en-US" dirty="0" smtClean="0"/>
              <a:t>43</a:t>
            </a:fld>
            <a:endParaRPr lang="en-US" dirty="0"/>
          </a:p>
        </p:txBody>
      </p:sp>
      <p:sp>
        <p:nvSpPr>
          <p:cNvPr id="3" name="Slide Number Placeholder 1">
            <a:extLst>
              <a:ext uri="{FF2B5EF4-FFF2-40B4-BE49-F238E27FC236}">
                <a16:creationId xmlns:a16="http://schemas.microsoft.com/office/drawing/2014/main" id="{9901C3FC-C1F1-30BC-EDF5-EF6BE1855822}"/>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189" fontAlgn="base">
              <a:spcBef>
                <a:spcPct val="0"/>
              </a:spcBef>
              <a:spcAft>
                <a:spcPct val="0"/>
              </a:spcAft>
              <a:defRPr/>
            </a:pPr>
            <a:fld id="{10646D60-BC04-486C-96B8-AE34751842C2}" type="slidenum">
              <a:rPr lang="en-US" altLang="en-US" sz="900" smtClean="0">
                <a:solidFill>
                  <a:prstClr val="black">
                    <a:tint val="75000"/>
                  </a:prstClr>
                </a:solidFill>
                <a:latin typeface="Calibri" panose="020F0502020204030204"/>
                <a:cs typeface="Arial" charset="0"/>
              </a:rPr>
              <a:pPr algn="ctr" defTabSz="457189" fontAlgn="base">
                <a:spcBef>
                  <a:spcPct val="0"/>
                </a:spcBef>
                <a:spcAft>
                  <a:spcPct val="0"/>
                </a:spcAft>
                <a:defRPr/>
              </a:pPr>
              <a:t>43</a:t>
            </a:fld>
            <a:endParaRPr lang="en-US" altLang="en-US" sz="900">
              <a:solidFill>
                <a:prstClr val="black">
                  <a:tint val="75000"/>
                </a:prstClr>
              </a:solidFill>
              <a:latin typeface="Calibri" panose="020F0502020204030204"/>
              <a:cs typeface="Arial" charset="0"/>
            </a:endParaRPr>
          </a:p>
        </p:txBody>
      </p:sp>
      <p:grpSp>
        <p:nvGrpSpPr>
          <p:cNvPr id="6" name="Group 5">
            <a:extLst>
              <a:ext uri="{FF2B5EF4-FFF2-40B4-BE49-F238E27FC236}">
                <a16:creationId xmlns:a16="http://schemas.microsoft.com/office/drawing/2014/main" id="{A3D731EF-C07C-8414-C3E3-1A12C65ED12B}"/>
              </a:ext>
            </a:extLst>
          </p:cNvPr>
          <p:cNvGrpSpPr/>
          <p:nvPr/>
        </p:nvGrpSpPr>
        <p:grpSpPr>
          <a:xfrm>
            <a:off x="5876923" y="1055737"/>
            <a:ext cx="5172077" cy="1630312"/>
            <a:chOff x="-2" y="101592"/>
            <a:chExt cx="4524830" cy="1079797"/>
          </a:xfrm>
          <a:solidFill>
            <a:schemeClr val="tx2">
              <a:lumMod val="60000"/>
              <a:lumOff val="40000"/>
            </a:schemeClr>
          </a:solidFill>
        </p:grpSpPr>
        <p:sp>
          <p:nvSpPr>
            <p:cNvPr id="7" name="Rectangle 6">
              <a:extLst>
                <a:ext uri="{FF2B5EF4-FFF2-40B4-BE49-F238E27FC236}">
                  <a16:creationId xmlns:a16="http://schemas.microsoft.com/office/drawing/2014/main" id="{E11A8DB0-DD0A-DBA0-FDC3-B8EC58EE025F}"/>
                </a:ext>
              </a:extLst>
            </p:cNvPr>
            <p:cNvSpPr/>
            <p:nvPr/>
          </p:nvSpPr>
          <p:spPr>
            <a:xfrm>
              <a:off x="0" y="257027"/>
              <a:ext cx="4524828" cy="924362"/>
            </a:xfrm>
            <a:prstGeom prst="rect">
              <a:avLst/>
            </a:prstGeom>
            <a:grpFill/>
            <a:ln w="6350" cap="flat" cmpd="sng" algn="ctr">
              <a:noFill/>
              <a:prstDash val="solid"/>
              <a:miter lim="800000"/>
            </a:ln>
            <a:effectLst/>
          </p:spPr>
        </p:sp>
        <p:sp>
          <p:nvSpPr>
            <p:cNvPr id="11" name="TextBox 10">
              <a:extLst>
                <a:ext uri="{FF2B5EF4-FFF2-40B4-BE49-F238E27FC236}">
                  <a16:creationId xmlns:a16="http://schemas.microsoft.com/office/drawing/2014/main" id="{A0692EDB-C163-CB32-FB54-35C57E95AEA9}"/>
                </a:ext>
              </a:extLst>
            </p:cNvPr>
            <p:cNvSpPr txBox="1"/>
            <p:nvPr/>
          </p:nvSpPr>
          <p:spPr>
            <a:xfrm>
              <a:off x="-2" y="101592"/>
              <a:ext cx="4524828" cy="924362"/>
            </a:xfrm>
            <a:prstGeom prst="rect">
              <a:avLst/>
            </a:prstGeom>
            <a:grpFill/>
            <a:ln>
              <a:noFill/>
            </a:ln>
            <a:effectLst/>
          </p:spPr>
          <p:txBody>
            <a:bodyPr spcFirstLastPara="0" vert="horz" wrap="square" lIns="177800" tIns="101600" rIns="177800" bIns="101600" numCol="1" spcCol="1270" anchor="ctr" anchorCtr="0">
              <a:noAutofit/>
            </a:bodyPr>
            <a:lstStyle/>
            <a:p>
              <a:pPr marL="0" marR="0" lvl="0" indent="0" algn="ctr" defTabSz="1111250" eaLnBrk="1" fontAlgn="auto" latinLnBrk="0" hangingPunct="1">
                <a:lnSpc>
                  <a:spcPct val="90000"/>
                </a:lnSpc>
                <a:spcBef>
                  <a:spcPct val="0"/>
                </a:spcBef>
                <a:spcAft>
                  <a:spcPct val="35000"/>
                </a:spcAft>
                <a:buClrTx/>
                <a:buSzTx/>
                <a:buFontTx/>
                <a:buNone/>
                <a:tabLst/>
                <a:defRPr/>
              </a:pPr>
              <a:r>
                <a:rPr kumimoji="0" lang="en-US" sz="2500" b="1" i="0" u="none" strike="noStrike" kern="1200" cap="none" spc="0" normalizeH="0" baseline="0" noProof="0" dirty="0">
                  <a:ln>
                    <a:noFill/>
                  </a:ln>
                  <a:solidFill>
                    <a:schemeClr val="bg1"/>
                  </a:solidFill>
                  <a:effectLst/>
                  <a:uLnTx/>
                  <a:uFillTx/>
                  <a:latin typeface="Calibri" panose="020F0502020204030204" pitchFamily="34" charset="0"/>
                  <a:ea typeface="Times New Roman" panose="02020603050405020304" pitchFamily="18" charset="0"/>
                  <a:cs typeface="Times New Roman" panose="02020603050405020304" pitchFamily="18" charset="0"/>
                </a:rPr>
                <a:t>Potable Water Line </a:t>
              </a:r>
            </a:p>
            <a:p>
              <a:pPr marL="0" marR="0" lvl="0" indent="0" algn="ctr" defTabSz="1111250" eaLnBrk="1" fontAlgn="auto" latinLnBrk="0" hangingPunct="1">
                <a:lnSpc>
                  <a:spcPct val="90000"/>
                </a:lnSpc>
                <a:spcBef>
                  <a:spcPct val="0"/>
                </a:spcBef>
                <a:spcAft>
                  <a:spcPct val="35000"/>
                </a:spcAft>
                <a:buClrTx/>
                <a:buSzTx/>
                <a:buFontTx/>
                <a:buNone/>
                <a:tabLst/>
                <a:defRPr/>
              </a:pPr>
              <a:r>
                <a:rPr lang="en-US" sz="2500" b="1" dirty="0">
                  <a:solidFill>
                    <a:schemeClr val="bg1"/>
                  </a:solidFill>
                  <a:latin typeface="Calibri" panose="020F0502020204030204" pitchFamily="34" charset="0"/>
                  <a:cs typeface="Times New Roman" panose="02020603050405020304" pitchFamily="18" charset="0"/>
                </a:rPr>
                <a:t>Brevard County, FL ($1.548M)</a:t>
              </a:r>
              <a:endParaRPr kumimoji="0" lang="en-US" sz="25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grpSp>
      <p:pic>
        <p:nvPicPr>
          <p:cNvPr id="16" name="Picture 15">
            <a:extLst>
              <a:ext uri="{FF2B5EF4-FFF2-40B4-BE49-F238E27FC236}">
                <a16:creationId xmlns:a16="http://schemas.microsoft.com/office/drawing/2014/main" id="{158D72FA-6681-57EC-BB9E-5E0BF07D290F}"/>
              </a:ext>
            </a:extLst>
          </p:cNvPr>
          <p:cNvPicPr>
            <a:picLocks noChangeAspect="1"/>
          </p:cNvPicPr>
          <p:nvPr/>
        </p:nvPicPr>
        <p:blipFill>
          <a:blip r:embed="rId3"/>
          <a:stretch>
            <a:fillRect/>
          </a:stretch>
        </p:blipFill>
        <p:spPr>
          <a:xfrm>
            <a:off x="209550" y="1055737"/>
            <a:ext cx="5542918" cy="2952019"/>
          </a:xfrm>
          <a:prstGeom prst="rect">
            <a:avLst/>
          </a:prstGeom>
        </p:spPr>
      </p:pic>
      <p:pic>
        <p:nvPicPr>
          <p:cNvPr id="17" name="Picture 16">
            <a:extLst>
              <a:ext uri="{FF2B5EF4-FFF2-40B4-BE49-F238E27FC236}">
                <a16:creationId xmlns:a16="http://schemas.microsoft.com/office/drawing/2014/main" id="{F310FE53-FF62-A02E-D6CC-8D8329DDBFCC}"/>
              </a:ext>
            </a:extLst>
          </p:cNvPr>
          <p:cNvPicPr>
            <a:picLocks noChangeAspect="1"/>
          </p:cNvPicPr>
          <p:nvPr/>
        </p:nvPicPr>
        <p:blipFill>
          <a:blip r:embed="rId4"/>
          <a:stretch>
            <a:fillRect/>
          </a:stretch>
        </p:blipFill>
        <p:spPr>
          <a:xfrm>
            <a:off x="219709" y="4044583"/>
            <a:ext cx="2060627" cy="2743438"/>
          </a:xfrm>
          <a:prstGeom prst="rect">
            <a:avLst/>
          </a:prstGeom>
        </p:spPr>
      </p:pic>
      <p:pic>
        <p:nvPicPr>
          <p:cNvPr id="18" name="Picture 17">
            <a:extLst>
              <a:ext uri="{FF2B5EF4-FFF2-40B4-BE49-F238E27FC236}">
                <a16:creationId xmlns:a16="http://schemas.microsoft.com/office/drawing/2014/main" id="{5C5CF23B-23F3-BA47-57DD-5DB4480499EE}"/>
              </a:ext>
            </a:extLst>
          </p:cNvPr>
          <p:cNvPicPr>
            <a:picLocks noChangeAspect="1"/>
          </p:cNvPicPr>
          <p:nvPr/>
        </p:nvPicPr>
        <p:blipFill>
          <a:blip r:embed="rId5"/>
          <a:stretch>
            <a:fillRect/>
          </a:stretch>
        </p:blipFill>
        <p:spPr>
          <a:xfrm>
            <a:off x="2404791" y="4043794"/>
            <a:ext cx="1542422" cy="2743438"/>
          </a:xfrm>
          <a:prstGeom prst="rect">
            <a:avLst/>
          </a:prstGeom>
        </p:spPr>
      </p:pic>
      <p:pic>
        <p:nvPicPr>
          <p:cNvPr id="19" name="Picture 18">
            <a:extLst>
              <a:ext uri="{FF2B5EF4-FFF2-40B4-BE49-F238E27FC236}">
                <a16:creationId xmlns:a16="http://schemas.microsoft.com/office/drawing/2014/main" id="{5AA84B88-9C33-9FDF-0E4C-8E4666718EF3}"/>
              </a:ext>
            </a:extLst>
          </p:cNvPr>
          <p:cNvPicPr>
            <a:picLocks noChangeAspect="1"/>
          </p:cNvPicPr>
          <p:nvPr/>
        </p:nvPicPr>
        <p:blipFill>
          <a:blip r:embed="rId6"/>
          <a:stretch>
            <a:fillRect/>
          </a:stretch>
        </p:blipFill>
        <p:spPr>
          <a:xfrm>
            <a:off x="4035373" y="4043794"/>
            <a:ext cx="2060627" cy="2743438"/>
          </a:xfrm>
          <a:prstGeom prst="rect">
            <a:avLst/>
          </a:prstGeom>
        </p:spPr>
      </p:pic>
      <p:sp>
        <p:nvSpPr>
          <p:cNvPr id="13" name="TextBox 12">
            <a:extLst>
              <a:ext uri="{FF2B5EF4-FFF2-40B4-BE49-F238E27FC236}">
                <a16:creationId xmlns:a16="http://schemas.microsoft.com/office/drawing/2014/main" id="{4330AB40-9732-212D-639B-C73252EFD8AD}"/>
              </a:ext>
            </a:extLst>
          </p:cNvPr>
          <p:cNvSpPr txBox="1"/>
          <p:nvPr/>
        </p:nvSpPr>
        <p:spPr>
          <a:xfrm>
            <a:off x="5876923" y="2217262"/>
            <a:ext cx="5172077" cy="4524315"/>
          </a:xfrm>
          <a:prstGeom prst="rect">
            <a:avLst/>
          </a:prstGeom>
          <a:solidFill>
            <a:schemeClr val="bg1">
              <a:lumMod val="85000"/>
            </a:schemeClr>
          </a:solidFill>
        </p:spPr>
        <p:txBody>
          <a:bodyPr wrap="square">
            <a:spAutoFit/>
          </a:bodyPr>
          <a:lstStyle/>
          <a:p>
            <a:pPr marL="285750" lvl="0" indent="-285750">
              <a:buFont typeface="Arial" panose="020B0604020202020204" pitchFamily="34" charset="0"/>
              <a:buChar char="•"/>
            </a:pPr>
            <a:r>
              <a:rPr lang="en-US" dirty="0"/>
              <a:t>The Borrower built a new 20,000-foot, 12-inch potable water line to connect the West Canaveral Grove area to the municipal water system.  </a:t>
            </a:r>
          </a:p>
          <a:p>
            <a:pPr marL="285750" lvl="0" indent="-285750">
              <a:buFont typeface="Arial" panose="020B0604020202020204" pitchFamily="34" charset="0"/>
              <a:buChar char="•"/>
            </a:pPr>
            <a:r>
              <a:rPr lang="en-US" dirty="0"/>
              <a:t>Before approximately 180 homes in this primarily residential area are served by individual water wells and septic systems have some water contamination that raise issues of public health. </a:t>
            </a:r>
          </a:p>
          <a:p>
            <a:pPr marL="285750" lvl="0" indent="-285750">
              <a:buFont typeface="Arial" panose="020B0604020202020204" pitchFamily="34" charset="0"/>
              <a:buChar char="•"/>
            </a:pPr>
            <a:r>
              <a:rPr lang="en-US" dirty="0"/>
              <a:t> A CDBG 2010 feasibility study for the proposed project found that six of the homes in the service area had levels of lead or arsenic that exceeded safe water standards.</a:t>
            </a:r>
          </a:p>
          <a:p>
            <a:pPr marL="285750" lvl="0" indent="-285750">
              <a:buFont typeface="Arial" panose="020B0604020202020204" pitchFamily="34" charset="0"/>
              <a:buChar char="•"/>
            </a:pPr>
            <a:r>
              <a:rPr lang="en-US" dirty="0"/>
              <a:t>The County is repaying the Section 108 loan over a 20-year term with the repayment source of CDBG funds.</a:t>
            </a:r>
          </a:p>
          <a:p>
            <a:pPr marL="285750" lvl="0" indent="-285750">
              <a:buFont typeface="Arial" panose="020B0604020202020204" pitchFamily="34" charset="0"/>
              <a:buChar char="•"/>
            </a:pPr>
            <a:r>
              <a:rPr lang="en-US" dirty="0"/>
              <a:t>For Additional Security, the County will pledge funds from its general fund.</a:t>
            </a:r>
          </a:p>
        </p:txBody>
      </p:sp>
    </p:spTree>
    <p:extLst>
      <p:ext uri="{BB962C8B-B14F-4D97-AF65-F5344CB8AC3E}">
        <p14:creationId xmlns:p14="http://schemas.microsoft.com/office/powerpoint/2010/main" val="41170992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17DA98-BFF2-EDB3-CB10-E73B44C5C505}"/>
              </a:ext>
            </a:extLst>
          </p:cNvPr>
          <p:cNvSpPr>
            <a:spLocks noGrp="1"/>
          </p:cNvSpPr>
          <p:nvPr>
            <p:ph type="body" sz="quarter" idx="13"/>
          </p:nvPr>
        </p:nvSpPr>
        <p:spPr>
          <a:xfrm>
            <a:off x="-1" y="267224"/>
            <a:ext cx="11648525" cy="752475"/>
          </a:xfrm>
        </p:spPr>
        <p:txBody>
          <a:bodyPr>
            <a:noAutofit/>
          </a:bodyPr>
          <a:lstStyle/>
          <a:p>
            <a:pPr marL="0" marR="0" lvl="0" indent="0" algn="ctr" defTabSz="914377" rtl="0" eaLnBrk="1" fontAlgn="auto" latinLnBrk="0" hangingPunct="1">
              <a:lnSpc>
                <a:spcPct val="90000"/>
              </a:lnSpc>
              <a:spcBef>
                <a:spcPts val="600"/>
              </a:spcBef>
              <a:spcAft>
                <a:spcPts val="600"/>
              </a:spcAft>
              <a:buClrTx/>
              <a:buSzTx/>
              <a:buFont typeface="Arial" panose="020B0604020202020204" pitchFamily="34" charset="0"/>
              <a:buNone/>
              <a:tabLst/>
              <a:defRPr/>
            </a:pPr>
            <a:r>
              <a:rPr kumimoji="0" lang="en-US" b="1" i="0" u="none" strike="noStrike" kern="1200" cap="none" spc="0" normalizeH="0" baseline="0" noProof="0" dirty="0">
                <a:ln>
                  <a:noFill/>
                </a:ln>
                <a:effectLst/>
                <a:uLnTx/>
                <a:uFillTx/>
                <a:latin typeface="Calibri" panose="020F0502020204030204" pitchFamily="34" charset="0"/>
                <a:ea typeface="+mn-ea"/>
                <a:cs typeface="+mn-cs"/>
              </a:rPr>
              <a:t>Adaptive Reuse Example</a:t>
            </a:r>
          </a:p>
        </p:txBody>
      </p:sp>
      <p:sp>
        <p:nvSpPr>
          <p:cNvPr id="4" name="Slide Number Placeholder 3">
            <a:extLst>
              <a:ext uri="{FF2B5EF4-FFF2-40B4-BE49-F238E27FC236}">
                <a16:creationId xmlns:a16="http://schemas.microsoft.com/office/drawing/2014/main" id="{B496E130-3243-E4CA-3644-45BA687C89ED}"/>
              </a:ext>
            </a:extLst>
          </p:cNvPr>
          <p:cNvSpPr>
            <a:spLocks noGrp="1"/>
          </p:cNvSpPr>
          <p:nvPr>
            <p:ph type="sldNum" sz="quarter" idx="17"/>
          </p:nvPr>
        </p:nvSpPr>
        <p:spPr/>
        <p:txBody>
          <a:bodyPr/>
          <a:lstStyle/>
          <a:p>
            <a:fld id="{1059A2CD-846E-48BA-B968-8B34CC2250AF}" type="slidenum">
              <a:rPr lang="en-US" dirty="0" smtClean="0"/>
              <a:t>44</a:t>
            </a:fld>
            <a:endParaRPr lang="en-US" dirty="0"/>
          </a:p>
        </p:txBody>
      </p:sp>
      <p:sp>
        <p:nvSpPr>
          <p:cNvPr id="3" name="Text Placeholder 5">
            <a:extLst>
              <a:ext uri="{FF2B5EF4-FFF2-40B4-BE49-F238E27FC236}">
                <a16:creationId xmlns:a16="http://schemas.microsoft.com/office/drawing/2014/main" id="{478D4AEA-1337-1E06-7977-0C73B3B9E1C1}"/>
              </a:ext>
            </a:extLst>
          </p:cNvPr>
          <p:cNvSpPr txBox="1">
            <a:spLocks/>
          </p:cNvSpPr>
          <p:nvPr/>
        </p:nvSpPr>
        <p:spPr>
          <a:xfrm>
            <a:off x="5810250" y="1019699"/>
            <a:ext cx="5956300" cy="1046163"/>
          </a:xfrm>
          <a:prstGeom prst="rect">
            <a:avLst/>
          </a:prstGeom>
          <a:solidFill>
            <a:schemeClr val="accent1">
              <a:lumMod val="60000"/>
              <a:lumOff val="4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chemeClr val="bg1"/>
                </a:solidFill>
              </a:rPr>
              <a:t>Axis Community Health</a:t>
            </a:r>
          </a:p>
          <a:p>
            <a:pPr marL="0" indent="0" algn="ctr">
              <a:buNone/>
            </a:pPr>
            <a:r>
              <a:rPr lang="en-US" b="1" dirty="0">
                <a:solidFill>
                  <a:schemeClr val="bg1"/>
                </a:solidFill>
              </a:rPr>
              <a:t>Pleasanton, CA ($1.25M)</a:t>
            </a:r>
          </a:p>
          <a:p>
            <a:endParaRPr lang="en-US" dirty="0"/>
          </a:p>
        </p:txBody>
      </p:sp>
      <p:sp>
        <p:nvSpPr>
          <p:cNvPr id="5" name="Text Placeholder 2">
            <a:extLst>
              <a:ext uri="{FF2B5EF4-FFF2-40B4-BE49-F238E27FC236}">
                <a16:creationId xmlns:a16="http://schemas.microsoft.com/office/drawing/2014/main" id="{98E6B2B4-7A2C-BA50-0D7D-EF92DD3FDECA}"/>
              </a:ext>
            </a:extLst>
          </p:cNvPr>
          <p:cNvSpPr txBox="1">
            <a:spLocks/>
          </p:cNvSpPr>
          <p:nvPr/>
        </p:nvSpPr>
        <p:spPr>
          <a:xfrm>
            <a:off x="5810963" y="2065862"/>
            <a:ext cx="5955587" cy="3611255"/>
          </a:xfrm>
          <a:prstGeom prst="rect">
            <a:avLst/>
          </a:prstGeom>
          <a:solidFill>
            <a:schemeClr val="bg1">
              <a:lumMod val="85000"/>
            </a:schemeClr>
          </a:solidFill>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Purchased &amp; renovated a 24,000 square foot warehouse</a:t>
            </a:r>
          </a:p>
          <a:p>
            <a:r>
              <a:rPr lang="en-US" dirty="0"/>
              <a:t>Only community clinic in region serving Eastern Alameda County, California </a:t>
            </a:r>
          </a:p>
          <a:p>
            <a:r>
              <a:rPr lang="en-US" dirty="0"/>
              <a:t>Repaid by Dublin, Livermore and Pleasanton</a:t>
            </a:r>
          </a:p>
          <a:p>
            <a:r>
              <a:rPr lang="en-US" dirty="0"/>
              <a:t>Cities entered into a Public Participating Jurisdiction agreement with building as collateral.</a:t>
            </a:r>
          </a:p>
          <a:p>
            <a:r>
              <a:rPr lang="en-US" dirty="0"/>
              <a:t>Repayment with CDBG and pro-rated on the number of clients.</a:t>
            </a:r>
          </a:p>
          <a:p>
            <a:r>
              <a:rPr lang="en-US" dirty="0"/>
              <a:t>Partners included California Endowment &amp; Capital Partners Group, Capital Campaign, Stanford Health Care &amp; Kaiser Permanente, Local Foundations, and Alameda County</a:t>
            </a:r>
          </a:p>
          <a:p>
            <a:endParaRPr lang="en-US" dirty="0"/>
          </a:p>
        </p:txBody>
      </p:sp>
      <p:pic>
        <p:nvPicPr>
          <p:cNvPr id="6" name="Picture 5">
            <a:extLst>
              <a:ext uri="{FF2B5EF4-FFF2-40B4-BE49-F238E27FC236}">
                <a16:creationId xmlns:a16="http://schemas.microsoft.com/office/drawing/2014/main" id="{B95108AE-F2D9-6B94-4F89-10430983DFE9}"/>
              </a:ext>
            </a:extLst>
          </p:cNvPr>
          <p:cNvPicPr>
            <a:picLocks noChangeAspect="1"/>
          </p:cNvPicPr>
          <p:nvPr/>
        </p:nvPicPr>
        <p:blipFill>
          <a:blip r:embed="rId3"/>
          <a:stretch>
            <a:fillRect/>
          </a:stretch>
        </p:blipFill>
        <p:spPr>
          <a:xfrm>
            <a:off x="146575" y="1019699"/>
            <a:ext cx="5555435" cy="2266426"/>
          </a:xfrm>
          <a:prstGeom prst="rect">
            <a:avLst/>
          </a:prstGeom>
        </p:spPr>
      </p:pic>
      <p:pic>
        <p:nvPicPr>
          <p:cNvPr id="7" name="Picture 6">
            <a:extLst>
              <a:ext uri="{FF2B5EF4-FFF2-40B4-BE49-F238E27FC236}">
                <a16:creationId xmlns:a16="http://schemas.microsoft.com/office/drawing/2014/main" id="{599E4A65-F985-BEC4-47EA-2BBC60131F4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328895" y="3363197"/>
            <a:ext cx="3299033" cy="2549459"/>
          </a:xfrm>
          <a:prstGeom prst="rect">
            <a:avLst/>
          </a:prstGeom>
          <a:noFill/>
        </p:spPr>
      </p:pic>
    </p:spTree>
    <p:extLst>
      <p:ext uri="{BB962C8B-B14F-4D97-AF65-F5344CB8AC3E}">
        <p14:creationId xmlns:p14="http://schemas.microsoft.com/office/powerpoint/2010/main" val="19365611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FBCD802-C8BC-BC3C-4A39-67F154214EA2}"/>
              </a:ext>
            </a:extLst>
          </p:cNvPr>
          <p:cNvSpPr>
            <a:spLocks noGrp="1"/>
          </p:cNvSpPr>
          <p:nvPr>
            <p:ph type="sldNum" sz="quarter" idx="17"/>
          </p:nvPr>
        </p:nvSpPr>
        <p:spPr/>
        <p:txBody>
          <a:bodyPr/>
          <a:lstStyle/>
          <a:p>
            <a:fld id="{1059A2CD-846E-48BA-B968-8B34CC2250AF}" type="slidenum">
              <a:rPr lang="en-US" smtClean="0"/>
              <a:t>45</a:t>
            </a:fld>
            <a:endParaRPr lang="en-US"/>
          </a:p>
        </p:txBody>
      </p:sp>
      <p:pic>
        <p:nvPicPr>
          <p:cNvPr id="6" name="Picture 5">
            <a:extLst>
              <a:ext uri="{FF2B5EF4-FFF2-40B4-BE49-F238E27FC236}">
                <a16:creationId xmlns:a16="http://schemas.microsoft.com/office/drawing/2014/main" id="{D5F3F3C9-2746-C0FE-7820-87DBEE66311C}"/>
              </a:ext>
            </a:extLst>
          </p:cNvPr>
          <p:cNvPicPr>
            <a:picLocks noChangeAspect="1"/>
          </p:cNvPicPr>
          <p:nvPr/>
        </p:nvPicPr>
        <p:blipFill>
          <a:blip r:embed="rId3"/>
          <a:stretch>
            <a:fillRect/>
          </a:stretch>
        </p:blipFill>
        <p:spPr>
          <a:xfrm>
            <a:off x="275245" y="1123016"/>
            <a:ext cx="5181600" cy="5532300"/>
          </a:xfrm>
          <a:prstGeom prst="rect">
            <a:avLst/>
          </a:prstGeom>
        </p:spPr>
      </p:pic>
      <p:sp>
        <p:nvSpPr>
          <p:cNvPr id="7" name="TextBox 6">
            <a:extLst>
              <a:ext uri="{FF2B5EF4-FFF2-40B4-BE49-F238E27FC236}">
                <a16:creationId xmlns:a16="http://schemas.microsoft.com/office/drawing/2014/main" id="{DF99C64E-5333-41B0-F712-0DA578B1B4F6}"/>
              </a:ext>
            </a:extLst>
          </p:cNvPr>
          <p:cNvSpPr txBox="1"/>
          <p:nvPr/>
        </p:nvSpPr>
        <p:spPr>
          <a:xfrm>
            <a:off x="5569526" y="1183433"/>
            <a:ext cx="5784273" cy="523220"/>
          </a:xfrm>
          <a:prstGeom prst="rect">
            <a:avLst/>
          </a:prstGeom>
          <a:solidFill>
            <a:schemeClr val="accent2">
              <a:lumMod val="40000"/>
              <a:lumOff val="60000"/>
            </a:schemeClr>
          </a:solidFill>
        </p:spPr>
        <p:txBody>
          <a:bodyPr wrap="square" rtlCol="0">
            <a:spAutoFit/>
          </a:bodyPr>
          <a:lstStyle/>
          <a:p>
            <a:r>
              <a:rPr lang="en-US" sz="2800" dirty="0"/>
              <a:t>Waltham, Massachusetts</a:t>
            </a:r>
          </a:p>
        </p:txBody>
      </p:sp>
      <p:sp>
        <p:nvSpPr>
          <p:cNvPr id="9" name="Content Placeholder 6">
            <a:extLst>
              <a:ext uri="{FF2B5EF4-FFF2-40B4-BE49-F238E27FC236}">
                <a16:creationId xmlns:a16="http://schemas.microsoft.com/office/drawing/2014/main" id="{B4DEEF97-F056-8CF2-216F-DE62AFF393EC}"/>
              </a:ext>
            </a:extLst>
          </p:cNvPr>
          <p:cNvSpPr txBox="1">
            <a:spLocks/>
          </p:cNvSpPr>
          <p:nvPr/>
        </p:nvSpPr>
        <p:spPr>
          <a:xfrm>
            <a:off x="5569526" y="1746310"/>
            <a:ext cx="5784273" cy="4066661"/>
          </a:xfrm>
          <a:prstGeom prst="rect">
            <a:avLst/>
          </a:prstGeom>
          <a:solidFill>
            <a:schemeClr val="accent5">
              <a:lumMod val="20000"/>
              <a:lumOff val="80000"/>
            </a:schemeClr>
          </a:solidFill>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Bef>
                <a:spcPts val="0"/>
              </a:spcBef>
              <a:spcAft>
                <a:spcPts val="800"/>
              </a:spcAft>
              <a:buFont typeface="Arial" panose="020B0604020202020204" pitchFamily="34" charset="0"/>
              <a:buNone/>
            </a:pPr>
            <a:r>
              <a:rPr lang="en-US" sz="1800" b="1" u="sng" dirty="0">
                <a:latin typeface="Calibri" panose="020F0502020204030204" pitchFamily="34" charset="0"/>
                <a:ea typeface="Calibri" panose="020F0502020204030204" pitchFamily="34" charset="0"/>
                <a:cs typeface="Times New Roman" panose="02020603050405020304" pitchFamily="18" charset="0"/>
              </a:rPr>
              <a:t>TOTAL 108 FINANCING: $4.195M</a:t>
            </a:r>
            <a:endParaRPr lang="en-US" sz="1800" b="1"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800"/>
              </a:spcAft>
              <a:buFont typeface="Arial" panose="020B0604020202020204" pitchFamily="34" charset="0"/>
              <a:buNone/>
            </a:pPr>
            <a:r>
              <a:rPr lang="en-US" sz="1800" b="1" dirty="0">
                <a:latin typeface="Calibri" panose="020F0502020204030204" pitchFamily="34" charset="0"/>
                <a:ea typeface="Calibri" panose="020F0502020204030204" pitchFamily="34" charset="0"/>
                <a:cs typeface="Times New Roman" panose="02020603050405020304" pitchFamily="18" charset="0"/>
              </a:rPr>
              <a:t>Landfill Remediation</a:t>
            </a:r>
          </a:p>
          <a:p>
            <a:pPr marL="0">
              <a:lnSpc>
                <a:spcPct val="107000"/>
              </a:lnSpc>
              <a:spcBef>
                <a:spcPts val="0"/>
              </a:spcBef>
              <a:spcAft>
                <a:spcPts val="800"/>
              </a:spcAft>
            </a:pPr>
            <a:r>
              <a:rPr lang="en-US" sz="1800" dirty="0">
                <a:latin typeface="Calibri" panose="020F0502020204030204" pitchFamily="34" charset="0"/>
                <a:ea typeface="Calibri" panose="020F0502020204030204" pitchFamily="34" charset="0"/>
                <a:cs typeface="Times New Roman" panose="02020603050405020304" pitchFamily="18" charset="0"/>
              </a:rPr>
              <a:t>The City used 108 funds to complete the testing for the final cap and construct the cap. Once the cap is in place, the City  designed and built a park at the City-owned site. The current site of the former landfill occupies 8.69 acres of land in one of Waltham’s lowest income neighborhoods. </a:t>
            </a:r>
          </a:p>
          <a:p>
            <a:pPr marL="0">
              <a:lnSpc>
                <a:spcPct val="107000"/>
              </a:lnSpc>
              <a:spcBef>
                <a:spcPts val="0"/>
              </a:spcBef>
              <a:spcAft>
                <a:spcPts val="800"/>
              </a:spcAft>
            </a:pPr>
            <a:r>
              <a:rPr lang="en-US" sz="1800" dirty="0">
                <a:latin typeface="Calibri" panose="020F0502020204030204" pitchFamily="34" charset="0"/>
                <a:ea typeface="Calibri" panose="020F0502020204030204" pitchFamily="34" charset="0"/>
                <a:cs typeface="Times New Roman" panose="02020603050405020304" pitchFamily="18" charset="0"/>
              </a:rPr>
              <a:t>The landfill was originally used as a dump site for ashes from coal and heating furnaces in 1912, with up to 35,000 tons of ash dumped on site annually until 1971 when the site was closed. </a:t>
            </a:r>
          </a:p>
          <a:p>
            <a:pPr marL="0">
              <a:lnSpc>
                <a:spcPct val="107000"/>
              </a:lnSpc>
              <a:spcBef>
                <a:spcPts val="0"/>
              </a:spcBef>
              <a:spcAft>
                <a:spcPts val="800"/>
              </a:spcAft>
            </a:pPr>
            <a:r>
              <a:rPr lang="en-US" sz="1800" dirty="0">
                <a:latin typeface="Calibri" panose="020F0502020204030204" pitchFamily="34" charset="0"/>
                <a:ea typeface="Calibri" panose="020F0502020204030204" pitchFamily="34" charset="0"/>
                <a:cs typeface="Times New Roman" panose="02020603050405020304" pitchFamily="18" charset="0"/>
              </a:rPr>
              <a:t>The task of the scope of work, to be funded by Section 108 loan funds, is to complete an evaluation of alternative corrective actions to be implemented to address the specific conditions of contamination. With the cap in place, the City will be able to develop a viable and sustainable neighborhood amenity that will reduce blight and improve the lives of residents in the area</a:t>
            </a:r>
          </a:p>
        </p:txBody>
      </p:sp>
      <p:sp>
        <p:nvSpPr>
          <p:cNvPr id="10" name="Content Placeholder 2">
            <a:extLst>
              <a:ext uri="{FF2B5EF4-FFF2-40B4-BE49-F238E27FC236}">
                <a16:creationId xmlns:a16="http://schemas.microsoft.com/office/drawing/2014/main" id="{1090BEA6-81A2-D768-F2F4-50521C81FEA1}"/>
              </a:ext>
            </a:extLst>
          </p:cNvPr>
          <p:cNvSpPr txBox="1">
            <a:spLocks/>
          </p:cNvSpPr>
          <p:nvPr/>
        </p:nvSpPr>
        <p:spPr>
          <a:xfrm>
            <a:off x="0" y="202684"/>
            <a:ext cx="12192000" cy="661628"/>
          </a:xfrm>
          <a:prstGeom prst="rect">
            <a:avLst/>
          </a:prstGeom>
          <a:noFill/>
        </p:spPr>
        <p:txBody>
          <a:bodyPr vert="horz" lIns="91440" tIns="45720" rIns="91440" bIns="45720" rtlCol="0">
            <a:normAutofit lnSpcReduction="10000"/>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3200" kern="120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600"/>
              </a:spcBef>
              <a:spcAft>
                <a:spcPts val="600"/>
              </a:spcAft>
              <a:buFont typeface="Arial" panose="020B0604020202020204" pitchFamily="34" charset="0"/>
              <a:buChar char="•"/>
              <a:defRPr sz="28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377">
              <a:buNone/>
              <a:defRPr/>
            </a:pPr>
            <a:r>
              <a:rPr lang="en-US" sz="4000" b="1" dirty="0">
                <a:solidFill>
                  <a:prstClr val="white"/>
                </a:solidFill>
              </a:rPr>
              <a:t>Landfill Cap + Remediation + Park Space Examples </a:t>
            </a:r>
          </a:p>
          <a:p>
            <a:pPr marL="0" indent="0" algn="ctr" defTabSz="914377">
              <a:buNone/>
              <a:defRPr/>
            </a:pPr>
            <a:endParaRPr lang="en-US" sz="4000" b="1" dirty="0">
              <a:solidFill>
                <a:prstClr val="white"/>
              </a:solidFill>
            </a:endParaRPr>
          </a:p>
        </p:txBody>
      </p:sp>
    </p:spTree>
    <p:extLst>
      <p:ext uri="{BB962C8B-B14F-4D97-AF65-F5344CB8AC3E}">
        <p14:creationId xmlns:p14="http://schemas.microsoft.com/office/powerpoint/2010/main" val="14735939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6179A83-5641-F022-54C7-A9EF534138FA}"/>
              </a:ext>
            </a:extLst>
          </p:cNvPr>
          <p:cNvSpPr>
            <a:spLocks noGrp="1"/>
          </p:cNvSpPr>
          <p:nvPr>
            <p:ph type="sldNum" sz="quarter" idx="17"/>
          </p:nvPr>
        </p:nvSpPr>
        <p:spPr/>
        <p:txBody>
          <a:bodyPr/>
          <a:lstStyle/>
          <a:p>
            <a:fld id="{1059A2CD-846E-48BA-B968-8B34CC2250AF}" type="slidenum">
              <a:rPr lang="en-US" smtClean="0"/>
              <a:t>46</a:t>
            </a:fld>
            <a:endParaRPr lang="en-US"/>
          </a:p>
        </p:txBody>
      </p:sp>
      <p:sp>
        <p:nvSpPr>
          <p:cNvPr id="6" name="Content Placeholder 2">
            <a:extLst>
              <a:ext uri="{FF2B5EF4-FFF2-40B4-BE49-F238E27FC236}">
                <a16:creationId xmlns:a16="http://schemas.microsoft.com/office/drawing/2014/main" id="{73786009-A0F1-1E4E-9F72-7DA5D4B458CB}"/>
              </a:ext>
            </a:extLst>
          </p:cNvPr>
          <p:cNvSpPr txBox="1">
            <a:spLocks/>
          </p:cNvSpPr>
          <p:nvPr/>
        </p:nvSpPr>
        <p:spPr>
          <a:xfrm>
            <a:off x="0" y="289336"/>
            <a:ext cx="12192000" cy="661628"/>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3200" kern="120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600"/>
              </a:spcBef>
              <a:spcAft>
                <a:spcPts val="600"/>
              </a:spcAft>
              <a:buFont typeface="Arial" panose="020B0604020202020204" pitchFamily="34" charset="0"/>
              <a:buChar char="•"/>
              <a:defRPr sz="28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377">
              <a:buNone/>
              <a:defRPr/>
            </a:pPr>
            <a:r>
              <a:rPr lang="en-US" sz="4000" b="1" dirty="0">
                <a:solidFill>
                  <a:prstClr val="white"/>
                </a:solidFill>
              </a:rPr>
              <a:t>Remediation + Urban Ag + Economic Development</a:t>
            </a:r>
          </a:p>
        </p:txBody>
      </p:sp>
      <p:pic>
        <p:nvPicPr>
          <p:cNvPr id="7" name="Picture 6">
            <a:extLst>
              <a:ext uri="{FF2B5EF4-FFF2-40B4-BE49-F238E27FC236}">
                <a16:creationId xmlns:a16="http://schemas.microsoft.com/office/drawing/2014/main" id="{5523F69E-B50B-706B-562B-9FE5EB5FE1C3}"/>
              </a:ext>
            </a:extLst>
          </p:cNvPr>
          <p:cNvPicPr>
            <a:picLocks noChangeAspect="1"/>
          </p:cNvPicPr>
          <p:nvPr/>
        </p:nvPicPr>
        <p:blipFill>
          <a:blip r:embed="rId3"/>
          <a:stretch>
            <a:fillRect/>
          </a:stretch>
        </p:blipFill>
        <p:spPr>
          <a:xfrm>
            <a:off x="437483" y="1388519"/>
            <a:ext cx="5360851" cy="4850293"/>
          </a:xfrm>
          <a:prstGeom prst="rect">
            <a:avLst/>
          </a:prstGeom>
        </p:spPr>
      </p:pic>
      <p:sp>
        <p:nvSpPr>
          <p:cNvPr id="8" name="TextBox 7">
            <a:extLst>
              <a:ext uri="{FF2B5EF4-FFF2-40B4-BE49-F238E27FC236}">
                <a16:creationId xmlns:a16="http://schemas.microsoft.com/office/drawing/2014/main" id="{3FA32A02-D719-9D9F-CD48-FFA76CA660B9}"/>
              </a:ext>
            </a:extLst>
          </p:cNvPr>
          <p:cNvSpPr txBox="1"/>
          <p:nvPr/>
        </p:nvSpPr>
        <p:spPr>
          <a:xfrm>
            <a:off x="5798334" y="1388519"/>
            <a:ext cx="5555466" cy="523221"/>
          </a:xfrm>
          <a:prstGeom prst="rect">
            <a:avLst/>
          </a:prstGeom>
          <a:solidFill>
            <a:schemeClr val="accent2">
              <a:lumMod val="20000"/>
              <a:lumOff val="80000"/>
            </a:schemeClr>
          </a:solidFill>
        </p:spPr>
        <p:txBody>
          <a:bodyPr wrap="square" rtlCol="0">
            <a:spAutoFit/>
          </a:bodyPr>
          <a:lstStyle/>
          <a:p>
            <a:r>
              <a:rPr lang="en-US" sz="2800" dirty="0"/>
              <a:t>Cleveland, Ohio</a:t>
            </a:r>
          </a:p>
        </p:txBody>
      </p:sp>
      <p:sp>
        <p:nvSpPr>
          <p:cNvPr id="9" name="Content Placeholder 5">
            <a:extLst>
              <a:ext uri="{FF2B5EF4-FFF2-40B4-BE49-F238E27FC236}">
                <a16:creationId xmlns:a16="http://schemas.microsoft.com/office/drawing/2014/main" id="{31D4AFB6-2CDE-696D-2ACE-D739BAF936B3}"/>
              </a:ext>
            </a:extLst>
          </p:cNvPr>
          <p:cNvSpPr txBox="1">
            <a:spLocks/>
          </p:cNvSpPr>
          <p:nvPr/>
        </p:nvSpPr>
        <p:spPr>
          <a:xfrm>
            <a:off x="5798334" y="1911740"/>
            <a:ext cx="5555466" cy="3150118"/>
          </a:xfrm>
          <a:prstGeom prst="rect">
            <a:avLst/>
          </a:prstGeom>
          <a:solidFill>
            <a:schemeClr val="accent5">
              <a:lumMod val="20000"/>
              <a:lumOff val="80000"/>
            </a:schemeClr>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Bef>
                <a:spcPts val="0"/>
              </a:spcBef>
              <a:spcAft>
                <a:spcPts val="800"/>
              </a:spcAft>
              <a:buFont typeface="Arial" panose="020B0604020202020204" pitchFamily="34" charset="0"/>
              <a:buNone/>
            </a:pPr>
            <a:r>
              <a:rPr lang="en-US" sz="1800" b="1" u="sng" dirty="0">
                <a:latin typeface="Calibri" panose="020F0502020204030204" pitchFamily="34" charset="0"/>
                <a:ea typeface="Calibri" panose="020F0502020204030204" pitchFamily="34" charset="0"/>
                <a:cs typeface="Times New Roman" panose="02020603050405020304" pitchFamily="18" charset="0"/>
              </a:rPr>
              <a:t>TOTAL 108 FINANCING: $3.97M</a:t>
            </a:r>
          </a:p>
          <a:p>
            <a:pPr marL="0" indent="0">
              <a:lnSpc>
                <a:spcPct val="107000"/>
              </a:lnSpc>
              <a:spcBef>
                <a:spcPts val="0"/>
              </a:spcBef>
              <a:spcAft>
                <a:spcPts val="800"/>
              </a:spcAft>
              <a:buFont typeface="Arial" panose="020B0604020202020204" pitchFamily="34" charset="0"/>
              <a:buNone/>
            </a:pPr>
            <a:r>
              <a:rPr lang="en-US" sz="1800" b="1" dirty="0">
                <a:latin typeface="Calibri" panose="020F0502020204030204" pitchFamily="34" charset="0"/>
                <a:ea typeface="Calibri" panose="020F0502020204030204" pitchFamily="34" charset="0"/>
                <a:cs typeface="Times New Roman" panose="02020603050405020304" pitchFamily="18" charset="0"/>
              </a:rPr>
              <a:t>Green City Growers Greenhouse Cooperative </a:t>
            </a:r>
          </a:p>
          <a:p>
            <a:pPr marL="0">
              <a:lnSpc>
                <a:spcPct val="107000"/>
              </a:lnSpc>
              <a:spcBef>
                <a:spcPts val="0"/>
              </a:spcBef>
              <a:spcAft>
                <a:spcPts val="800"/>
              </a:spcAft>
            </a:pPr>
            <a:r>
              <a:rPr lang="en-US" sz="1800" dirty="0">
                <a:latin typeface="Calibri" panose="020F0502020204030204" pitchFamily="34" charset="0"/>
                <a:ea typeface="Calibri" panose="020F0502020204030204" pitchFamily="34" charset="0"/>
                <a:cs typeface="Times New Roman" panose="02020603050405020304" pitchFamily="18" charset="0"/>
              </a:rPr>
              <a:t>108 funds were used to remediate and redevelop 10.68 acres of an industrial/residential site into an employee-owned cooperative greenhouse that created 42 full-time jobs producing 2 million pounds of healthy greens and 200,000 pounds of fresh herbs annually. </a:t>
            </a:r>
          </a:p>
          <a:p>
            <a:pPr marL="0">
              <a:lnSpc>
                <a:spcPct val="107000"/>
              </a:lnSpc>
              <a:spcBef>
                <a:spcPts val="0"/>
              </a:spcBef>
              <a:spcAft>
                <a:spcPts val="800"/>
              </a:spcAft>
            </a:pPr>
            <a:r>
              <a:rPr lang="en-US" sz="1800" dirty="0">
                <a:latin typeface="Calibri" panose="020F0502020204030204" pitchFamily="34" charset="0"/>
                <a:ea typeface="Calibri" panose="020F0502020204030204" pitchFamily="34" charset="0"/>
                <a:cs typeface="Times New Roman" panose="02020603050405020304" pitchFamily="18" charset="0"/>
              </a:rPr>
              <a:t>The City assembled the parcels and then sold the site to a developer to carry put the project. </a:t>
            </a:r>
          </a:p>
          <a:p>
            <a:endParaRPr lang="en-US" dirty="0"/>
          </a:p>
        </p:txBody>
      </p:sp>
    </p:spTree>
    <p:extLst>
      <p:ext uri="{BB962C8B-B14F-4D97-AF65-F5344CB8AC3E}">
        <p14:creationId xmlns:p14="http://schemas.microsoft.com/office/powerpoint/2010/main" val="19825492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14ABC7E-7878-E7BA-7B74-1CB6E4249E04}"/>
              </a:ext>
            </a:extLst>
          </p:cNvPr>
          <p:cNvSpPr>
            <a:spLocks noGrp="1"/>
          </p:cNvSpPr>
          <p:nvPr>
            <p:ph type="sldNum" sz="quarter" idx="17"/>
          </p:nvPr>
        </p:nvSpPr>
        <p:spPr/>
        <p:txBody>
          <a:bodyPr/>
          <a:lstStyle/>
          <a:p>
            <a:fld id="{1059A2CD-846E-48BA-B968-8B34CC2250AF}" type="slidenum">
              <a:rPr lang="en-US" smtClean="0"/>
              <a:t>47</a:t>
            </a:fld>
            <a:endParaRPr lang="en-US"/>
          </a:p>
        </p:txBody>
      </p:sp>
      <p:sp>
        <p:nvSpPr>
          <p:cNvPr id="6" name="Content Placeholder 2">
            <a:extLst>
              <a:ext uri="{FF2B5EF4-FFF2-40B4-BE49-F238E27FC236}">
                <a16:creationId xmlns:a16="http://schemas.microsoft.com/office/drawing/2014/main" id="{BF4D0508-D623-D183-0DCA-F25DB9DC4738}"/>
              </a:ext>
            </a:extLst>
          </p:cNvPr>
          <p:cNvSpPr txBox="1">
            <a:spLocks/>
          </p:cNvSpPr>
          <p:nvPr/>
        </p:nvSpPr>
        <p:spPr>
          <a:xfrm>
            <a:off x="-609600" y="237581"/>
            <a:ext cx="12192000" cy="661628"/>
          </a:xfrm>
          <a:prstGeom prst="rect">
            <a:avLst/>
          </a:prstGeom>
          <a:noFill/>
        </p:spPr>
        <p:txBody>
          <a:bodyPr vert="horz" lIns="91440" tIns="45720" rIns="91440" bIns="45720" rtlCol="0" anchor="t">
            <a:norm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3200" kern="120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600"/>
              </a:spcBef>
              <a:spcAft>
                <a:spcPts val="600"/>
              </a:spcAft>
              <a:buFont typeface="Arial" panose="020B0604020202020204" pitchFamily="34" charset="0"/>
              <a:buChar char="•"/>
              <a:defRPr sz="28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defTabSz="914377">
              <a:buNone/>
              <a:defRPr/>
            </a:pPr>
            <a:r>
              <a:rPr lang="en-US" sz="4000" b="1" dirty="0">
                <a:solidFill>
                  <a:schemeClr val="bg1"/>
                </a:solidFill>
                <a:latin typeface="Calibri"/>
                <a:cs typeface="Calibri"/>
              </a:rPr>
              <a:t>Demolition + Remediation + Flood Control Example</a:t>
            </a:r>
          </a:p>
        </p:txBody>
      </p:sp>
      <p:pic>
        <p:nvPicPr>
          <p:cNvPr id="7" name="Picture 6">
            <a:extLst>
              <a:ext uri="{FF2B5EF4-FFF2-40B4-BE49-F238E27FC236}">
                <a16:creationId xmlns:a16="http://schemas.microsoft.com/office/drawing/2014/main" id="{6F6EC053-A6A2-6C94-C729-4A7FB5CF344D}"/>
              </a:ext>
            </a:extLst>
          </p:cNvPr>
          <p:cNvPicPr>
            <a:picLocks noChangeAspect="1"/>
          </p:cNvPicPr>
          <p:nvPr/>
        </p:nvPicPr>
        <p:blipFill>
          <a:blip r:embed="rId3"/>
          <a:stretch>
            <a:fillRect/>
          </a:stretch>
        </p:blipFill>
        <p:spPr>
          <a:xfrm>
            <a:off x="375919" y="1206730"/>
            <a:ext cx="5598160" cy="1893657"/>
          </a:xfrm>
          <a:prstGeom prst="rect">
            <a:avLst/>
          </a:prstGeom>
        </p:spPr>
      </p:pic>
      <p:pic>
        <p:nvPicPr>
          <p:cNvPr id="8" name="Picture 7">
            <a:extLst>
              <a:ext uri="{FF2B5EF4-FFF2-40B4-BE49-F238E27FC236}">
                <a16:creationId xmlns:a16="http://schemas.microsoft.com/office/drawing/2014/main" id="{118CABC1-4206-210E-6EDB-0CD3D30B72A5}"/>
              </a:ext>
            </a:extLst>
          </p:cNvPr>
          <p:cNvPicPr>
            <a:picLocks noChangeAspect="1"/>
          </p:cNvPicPr>
          <p:nvPr/>
        </p:nvPicPr>
        <p:blipFill>
          <a:blip r:embed="rId4"/>
          <a:stretch>
            <a:fillRect/>
          </a:stretch>
        </p:blipFill>
        <p:spPr>
          <a:xfrm>
            <a:off x="171449" y="3302718"/>
            <a:ext cx="2857501" cy="2999838"/>
          </a:xfrm>
          <a:prstGeom prst="rect">
            <a:avLst/>
          </a:prstGeom>
        </p:spPr>
      </p:pic>
      <p:pic>
        <p:nvPicPr>
          <p:cNvPr id="9" name="Picture 8">
            <a:extLst>
              <a:ext uri="{FF2B5EF4-FFF2-40B4-BE49-F238E27FC236}">
                <a16:creationId xmlns:a16="http://schemas.microsoft.com/office/drawing/2014/main" id="{24AC91E9-3F8E-7A13-4FC5-190F7583324C}"/>
              </a:ext>
            </a:extLst>
          </p:cNvPr>
          <p:cNvPicPr>
            <a:picLocks noChangeAspect="1"/>
          </p:cNvPicPr>
          <p:nvPr/>
        </p:nvPicPr>
        <p:blipFill>
          <a:blip r:embed="rId5"/>
          <a:stretch>
            <a:fillRect/>
          </a:stretch>
        </p:blipFill>
        <p:spPr>
          <a:xfrm>
            <a:off x="3433011" y="3356154"/>
            <a:ext cx="2541070" cy="2946402"/>
          </a:xfrm>
          <a:prstGeom prst="rect">
            <a:avLst/>
          </a:prstGeom>
        </p:spPr>
      </p:pic>
      <p:sp>
        <p:nvSpPr>
          <p:cNvPr id="11" name="TextBox 10">
            <a:extLst>
              <a:ext uri="{FF2B5EF4-FFF2-40B4-BE49-F238E27FC236}">
                <a16:creationId xmlns:a16="http://schemas.microsoft.com/office/drawing/2014/main" id="{43A5DB19-2714-56EC-30D1-89C2D614CA27}"/>
              </a:ext>
            </a:extLst>
          </p:cNvPr>
          <p:cNvSpPr txBox="1"/>
          <p:nvPr/>
        </p:nvSpPr>
        <p:spPr>
          <a:xfrm>
            <a:off x="6217919" y="1010604"/>
            <a:ext cx="5720082" cy="1384995"/>
          </a:xfrm>
          <a:prstGeom prst="rect">
            <a:avLst/>
          </a:prstGeom>
          <a:solidFill>
            <a:schemeClr val="accent1">
              <a:lumMod val="60000"/>
              <a:lumOff val="40000"/>
            </a:schemeClr>
          </a:solidFill>
        </p:spPr>
        <p:txBody>
          <a:bodyPr wrap="square" rtlCol="0">
            <a:spAutoFit/>
          </a:bodyPr>
          <a:lstStyle/>
          <a:p>
            <a:pPr algn="ctr"/>
            <a:r>
              <a:rPr lang="en-US" sz="2800" dirty="0">
                <a:solidFill>
                  <a:schemeClr val="bg1"/>
                </a:solidFill>
              </a:rPr>
              <a:t>Meriden, Connecticut</a:t>
            </a:r>
          </a:p>
          <a:p>
            <a:pPr algn="ctr"/>
            <a:r>
              <a:rPr lang="en-US" sz="2800" dirty="0">
                <a:solidFill>
                  <a:schemeClr val="bg1"/>
                </a:solidFill>
              </a:rPr>
              <a:t>$1,500,00</a:t>
            </a:r>
          </a:p>
          <a:p>
            <a:pPr algn="ctr"/>
            <a:endParaRPr lang="en-US" sz="2800" dirty="0">
              <a:solidFill>
                <a:schemeClr val="bg1"/>
              </a:solidFill>
            </a:endParaRPr>
          </a:p>
        </p:txBody>
      </p:sp>
      <p:sp>
        <p:nvSpPr>
          <p:cNvPr id="12" name="TextBox 11">
            <a:extLst>
              <a:ext uri="{FF2B5EF4-FFF2-40B4-BE49-F238E27FC236}">
                <a16:creationId xmlns:a16="http://schemas.microsoft.com/office/drawing/2014/main" id="{4D3BA0C1-1E88-2EFE-DA7F-52B4E027768A}"/>
              </a:ext>
            </a:extLst>
          </p:cNvPr>
          <p:cNvSpPr txBox="1"/>
          <p:nvPr/>
        </p:nvSpPr>
        <p:spPr>
          <a:xfrm>
            <a:off x="6217921" y="2254238"/>
            <a:ext cx="5720083" cy="2943113"/>
          </a:xfrm>
          <a:prstGeom prst="rect">
            <a:avLst/>
          </a:prstGeom>
          <a:solidFill>
            <a:schemeClr val="bg1">
              <a:lumMod val="85000"/>
            </a:schemeClr>
          </a:solidFill>
        </p:spPr>
        <p:txBody>
          <a:bodyPr wrap="square" rtlCol="0">
            <a:spAutoFit/>
          </a:bodyPr>
          <a:lstStyle/>
          <a:p>
            <a:pPr marL="0" marR="0" indent="0">
              <a:lnSpc>
                <a:spcPct val="107000"/>
              </a:lnSpc>
              <a:spcBef>
                <a:spcPts val="0"/>
              </a:spcBef>
              <a:spcAft>
                <a:spcPts val="800"/>
              </a:spcAft>
              <a:buNone/>
            </a:pPr>
            <a:r>
              <a:rPr lang="en-US" sz="2400" b="1" dirty="0">
                <a:effectLst/>
                <a:latin typeface="Gill Sans MT" panose="020B0502020104020203" pitchFamily="34" charset="0"/>
                <a:ea typeface="Calibri" panose="020F0502020204030204" pitchFamily="34" charset="0"/>
                <a:cs typeface="Times New Roman" panose="02020603050405020304" pitchFamily="18" charset="0"/>
              </a:rPr>
              <a:t>Demolition and Flood Control</a:t>
            </a:r>
          </a:p>
          <a:p>
            <a:pPr marL="285750" indent="-285750">
              <a:lnSpc>
                <a:spcPct val="107000"/>
              </a:lnSpc>
              <a:spcAft>
                <a:spcPts val="800"/>
              </a:spcAft>
              <a:buFont typeface="Arial" panose="020B0604020202020204" pitchFamily="34" charset="0"/>
              <a:buChar char="•"/>
            </a:pPr>
            <a:r>
              <a:rPr lang="en-US" sz="2400" dirty="0">
                <a:solidFill>
                  <a:srgbClr val="000000"/>
                </a:solidFill>
                <a:effectLst/>
                <a:latin typeface="Gill Sans MT" panose="020B0502020104020203" pitchFamily="34" charset="0"/>
                <a:ea typeface="Calibri" panose="020F0502020204030204" pitchFamily="34" charset="0"/>
              </a:rPr>
              <a:t>Section 108 funded the demolition of abandoned structures on</a:t>
            </a:r>
            <a:endParaRPr lang="en-US" sz="2400" dirty="0">
              <a:effectLst/>
              <a:latin typeface="Gill Sans MT" panose="020B0502020104020203"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sz="2400" dirty="0">
                <a:solidFill>
                  <a:srgbClr val="000000"/>
                </a:solidFill>
                <a:latin typeface="Gill Sans MT" panose="020B0502020104020203" pitchFamily="34" charset="0"/>
                <a:ea typeface="Calibri" panose="020F0502020204030204" pitchFamily="34" charset="0"/>
              </a:rPr>
              <a:t>T</a:t>
            </a:r>
            <a:r>
              <a:rPr lang="en-US" sz="2400" dirty="0">
                <a:solidFill>
                  <a:srgbClr val="000000"/>
                </a:solidFill>
                <a:effectLst/>
                <a:latin typeface="Gill Sans MT" panose="020B0502020104020203" pitchFamily="34" charset="0"/>
                <a:ea typeface="Calibri" panose="020F0502020204030204" pitchFamily="34" charset="0"/>
              </a:rPr>
              <a:t>he City created flood control infrastructure to prevent future</a:t>
            </a:r>
            <a:endParaRPr lang="en-US" sz="2400" dirty="0">
              <a:effectLst/>
              <a:latin typeface="Gill Sans MT" panose="020B0502020104020203" pitchFamily="34" charset="0"/>
              <a:ea typeface="PMingLiU" panose="02020500000000000000" pitchFamily="18" charset="-120"/>
            </a:endParaRPr>
          </a:p>
          <a:p>
            <a:pPr marL="285750" marR="274320" indent="-285750" algn="just" fontAlgn="base">
              <a:lnSpc>
                <a:spcPts val="1380"/>
              </a:lnSpc>
              <a:spcBef>
                <a:spcPts val="1380"/>
              </a:spcBef>
              <a:buFont typeface="Arial" panose="020B0604020202020204" pitchFamily="34" charset="0"/>
              <a:buChar char="•"/>
            </a:pPr>
            <a:r>
              <a:rPr lang="en-US" sz="2400" dirty="0">
                <a:solidFill>
                  <a:srgbClr val="000000"/>
                </a:solidFill>
                <a:effectLst/>
                <a:latin typeface="Gill Sans MT" panose="020B0502020104020203" pitchFamily="34" charset="0"/>
                <a:ea typeface="Times New Roman" panose="02020603050405020304" pitchFamily="18" charset="0"/>
              </a:rPr>
              <a:t>For Additional </a:t>
            </a:r>
            <a:r>
              <a:rPr lang="en-US" sz="2400" dirty="0">
                <a:solidFill>
                  <a:srgbClr val="000000"/>
                </a:solidFill>
                <a:latin typeface="Gill Sans MT" panose="020B0502020104020203" pitchFamily="34" charset="0"/>
                <a:ea typeface="Times New Roman" panose="02020603050405020304" pitchFamily="18" charset="0"/>
              </a:rPr>
              <a:t>S</a:t>
            </a:r>
            <a:r>
              <a:rPr lang="en-US" sz="2400" dirty="0">
                <a:solidFill>
                  <a:srgbClr val="000000"/>
                </a:solidFill>
                <a:effectLst/>
                <a:latin typeface="Gill Sans MT" panose="020B0502020104020203" pitchFamily="34" charset="0"/>
                <a:ea typeface="Times New Roman" panose="02020603050405020304" pitchFamily="18" charset="0"/>
              </a:rPr>
              <a:t>ecurity, </a:t>
            </a:r>
            <a:r>
              <a:rPr lang="en-US" sz="2400" u="none" dirty="0">
                <a:solidFill>
                  <a:srgbClr val="000000"/>
                </a:solidFill>
                <a:effectLst/>
                <a:latin typeface="Gill Sans MT" panose="020B0502020104020203" pitchFamily="34" charset="0"/>
                <a:ea typeface="Times New Roman" panose="02020603050405020304" pitchFamily="18" charset="0"/>
              </a:rPr>
              <a:t>the City pledged its full faith and credit.</a:t>
            </a:r>
            <a:endParaRPr lang="en-US" sz="2400" u="none" dirty="0">
              <a:effectLst/>
              <a:latin typeface="Gill Sans MT" panose="020B0502020104020203" pitchFamily="34" charset="0"/>
              <a:ea typeface="PMingLiU" panose="02020500000000000000" pitchFamily="18" charset="-120"/>
            </a:endParaRPr>
          </a:p>
        </p:txBody>
      </p:sp>
    </p:spTree>
    <p:extLst>
      <p:ext uri="{BB962C8B-B14F-4D97-AF65-F5344CB8AC3E}">
        <p14:creationId xmlns:p14="http://schemas.microsoft.com/office/powerpoint/2010/main" val="16975614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17DA98-BFF2-EDB3-CB10-E73B44C5C505}"/>
              </a:ext>
            </a:extLst>
          </p:cNvPr>
          <p:cNvSpPr>
            <a:spLocks noGrp="1"/>
          </p:cNvSpPr>
          <p:nvPr>
            <p:ph type="body" sz="quarter" idx="13"/>
          </p:nvPr>
        </p:nvSpPr>
        <p:spPr>
          <a:xfrm>
            <a:off x="2493819" y="184980"/>
            <a:ext cx="7069208" cy="752475"/>
          </a:xfrm>
        </p:spPr>
        <p:txBody>
          <a:bodyPr>
            <a:noAutofit/>
          </a:bodyPr>
          <a:lstStyle/>
          <a:p>
            <a:pPr marL="0" marR="0" lvl="0" indent="0" defTabSz="914377" rtl="0" eaLnBrk="1" fontAlgn="auto" latinLnBrk="0" hangingPunct="1">
              <a:lnSpc>
                <a:spcPct val="90000"/>
              </a:lnSpc>
              <a:spcBef>
                <a:spcPts val="600"/>
              </a:spcBef>
              <a:spcAft>
                <a:spcPts val="600"/>
              </a:spcAft>
              <a:buClrTx/>
              <a:buSzTx/>
              <a:buFont typeface="Arial" panose="020B0604020202020204" pitchFamily="34" charset="0"/>
              <a:buNone/>
              <a:tabLst/>
              <a:defRPr/>
            </a:pPr>
            <a:r>
              <a:rPr kumimoji="0" lang="en-US" sz="3200" b="1" i="0" u="none" strike="noStrike" kern="1200" cap="none" spc="0" normalizeH="0" baseline="0" noProof="0" dirty="0">
                <a:ln>
                  <a:noFill/>
                </a:ln>
                <a:effectLst/>
                <a:uLnTx/>
                <a:uFillTx/>
                <a:latin typeface="Gill Sans MT" panose="020B0502020104020203" pitchFamily="34" charset="0"/>
                <a:cs typeface="Calibri"/>
              </a:rPr>
              <a:t>Fire Equipment </a:t>
            </a:r>
            <a:r>
              <a:rPr kumimoji="0" lang="en-US" b="1" i="0" u="none" strike="noStrike" kern="1200" cap="none" spc="0" normalizeH="0" baseline="0" noProof="0" dirty="0">
                <a:ln>
                  <a:noFill/>
                </a:ln>
                <a:effectLst/>
                <a:uLnTx/>
                <a:uFillTx/>
                <a:latin typeface="Gill Sans MT" panose="020B0502020104020203" pitchFamily="34" charset="0"/>
                <a:cs typeface="Calibri"/>
              </a:rPr>
              <a:t>Purchase</a:t>
            </a:r>
            <a:r>
              <a:rPr kumimoji="0" lang="en-US" sz="3200" b="1" i="0" u="none" strike="noStrike" kern="1200" cap="none" spc="0" normalizeH="0" baseline="0" noProof="0" dirty="0">
                <a:ln>
                  <a:noFill/>
                </a:ln>
                <a:effectLst/>
                <a:uLnTx/>
                <a:uFillTx/>
                <a:latin typeface="Gill Sans MT" panose="020B0502020104020203" pitchFamily="34" charset="0"/>
                <a:cs typeface="Calibri"/>
              </a:rPr>
              <a:t> Example</a:t>
            </a:r>
          </a:p>
        </p:txBody>
      </p:sp>
      <p:sp>
        <p:nvSpPr>
          <p:cNvPr id="4" name="Slide Number Placeholder 3">
            <a:extLst>
              <a:ext uri="{FF2B5EF4-FFF2-40B4-BE49-F238E27FC236}">
                <a16:creationId xmlns:a16="http://schemas.microsoft.com/office/drawing/2014/main" id="{B496E130-3243-E4CA-3644-45BA687C89ED}"/>
              </a:ext>
            </a:extLst>
          </p:cNvPr>
          <p:cNvSpPr>
            <a:spLocks noGrp="1"/>
          </p:cNvSpPr>
          <p:nvPr>
            <p:ph type="sldNum" sz="quarter" idx="17"/>
          </p:nvPr>
        </p:nvSpPr>
        <p:spPr/>
        <p:txBody>
          <a:bodyPr/>
          <a:lstStyle/>
          <a:p>
            <a:fld id="{1059A2CD-846E-48BA-B968-8B34CC2250AF}" type="slidenum">
              <a:rPr lang="en-US" dirty="0" smtClean="0"/>
              <a:t>48</a:t>
            </a:fld>
            <a:endParaRPr lang="en-US" dirty="0"/>
          </a:p>
        </p:txBody>
      </p:sp>
      <p:sp>
        <p:nvSpPr>
          <p:cNvPr id="7" name="TextBox 6">
            <a:extLst>
              <a:ext uri="{FF2B5EF4-FFF2-40B4-BE49-F238E27FC236}">
                <a16:creationId xmlns:a16="http://schemas.microsoft.com/office/drawing/2014/main" id="{4F49CFED-A4C5-978F-F6A9-05257B77D5C9}"/>
              </a:ext>
            </a:extLst>
          </p:cNvPr>
          <p:cNvSpPr txBox="1"/>
          <p:nvPr/>
        </p:nvSpPr>
        <p:spPr>
          <a:xfrm>
            <a:off x="3003415" y="3297095"/>
            <a:ext cx="6123560" cy="341632"/>
          </a:xfrm>
          <a:prstGeom prst="rect">
            <a:avLst/>
          </a:prstGeom>
          <a:noFill/>
        </p:spPr>
        <p:txBody>
          <a:bodyPr wrap="square">
            <a:spAutoFit/>
          </a:bodyPr>
          <a:lstStyle/>
          <a:p>
            <a:pPr marL="0" marR="0" lvl="0" indent="0" algn="r" defTabSz="914377" rtl="0" eaLnBrk="1" fontAlgn="auto" latinLnBrk="0" hangingPunct="1">
              <a:lnSpc>
                <a:spcPct val="90000"/>
              </a:lnSpc>
              <a:spcBef>
                <a:spcPts val="600"/>
              </a:spcBef>
              <a:spcAft>
                <a:spcPts val="60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Street Improvement Example</a:t>
            </a:r>
          </a:p>
        </p:txBody>
      </p:sp>
      <p:sp>
        <p:nvSpPr>
          <p:cNvPr id="14" name="TextBox 13">
            <a:extLst>
              <a:ext uri="{FF2B5EF4-FFF2-40B4-BE49-F238E27FC236}">
                <a16:creationId xmlns:a16="http://schemas.microsoft.com/office/drawing/2014/main" id="{A7544C39-D917-CD34-625D-0AEAA9D6044A}"/>
              </a:ext>
            </a:extLst>
          </p:cNvPr>
          <p:cNvSpPr txBox="1"/>
          <p:nvPr/>
        </p:nvSpPr>
        <p:spPr>
          <a:xfrm>
            <a:off x="7113968" y="1027159"/>
            <a:ext cx="4524828" cy="1229523"/>
          </a:xfrm>
          <a:prstGeom prst="rect">
            <a:avLst/>
          </a:prstGeom>
          <a:solidFill>
            <a:schemeClr val="tx2">
              <a:lumMod val="60000"/>
              <a:lumOff val="40000"/>
            </a:schemeClr>
          </a:solidFill>
          <a:ln>
            <a:noFill/>
          </a:ln>
          <a:effectLst/>
        </p:spPr>
        <p:txBody>
          <a:bodyPr spcFirstLastPara="0" vert="horz" wrap="square" lIns="213360" tIns="121920" rIns="213360" bIns="121920" numCol="1" spcCol="1270" anchor="ctr" anchorCtr="0">
            <a:noAutofit/>
          </a:bodyPr>
          <a:lstStyle/>
          <a:p>
            <a:pPr marL="0" marR="0" lvl="0" indent="0" algn="ctr" defTabSz="133350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Calibri" panose="020F0502020204030204" pitchFamily="34" charset="0"/>
                <a:ea typeface="Times New Roman" panose="02020603050405020304" pitchFamily="18" charset="0"/>
                <a:cs typeface="Times New Roman" panose="02020603050405020304" pitchFamily="18" charset="0"/>
              </a:rPr>
              <a:t>Fire Apparatus Acquisition $700k </a:t>
            </a:r>
            <a:endParaRPr kumimoji="0" lang="en-US" sz="2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730DB297-6BDD-0C2F-AF41-6D8E8B3E46DD}"/>
              </a:ext>
            </a:extLst>
          </p:cNvPr>
          <p:cNvSpPr txBox="1"/>
          <p:nvPr/>
        </p:nvSpPr>
        <p:spPr>
          <a:xfrm>
            <a:off x="7113968" y="2256682"/>
            <a:ext cx="4524828" cy="3164404"/>
          </a:xfrm>
          <a:prstGeom prst="rect">
            <a:avLst/>
          </a:prstGeom>
          <a:solidFill>
            <a:schemeClr val="bg1">
              <a:lumMod val="85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60020" tIns="160020" rIns="213360" bIns="240030" numCol="1" spcCol="1270" anchor="t" anchorCtr="0">
            <a:noAutofit/>
          </a:bodyPr>
          <a:lstStyle/>
          <a:p>
            <a:pPr lvl="1" indent="-457200" algn="l" defTabSz="1333500">
              <a:lnSpc>
                <a:spcPct val="90000"/>
              </a:lnSpc>
              <a:spcBef>
                <a:spcPct val="0"/>
              </a:spcBef>
              <a:spcAft>
                <a:spcPct val="15000"/>
              </a:spcAft>
              <a:buFont typeface="Arial" panose="020B0604020202020204" pitchFamily="34" charset="0"/>
              <a:buChar char="•"/>
            </a:pPr>
            <a:r>
              <a:rPr lang="en-US" sz="3000" kern="12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Funds used to replace an obsolete firetruck.</a:t>
            </a:r>
            <a:endParaRPr lang="en-US" sz="3000" kern="1200" dirty="0"/>
          </a:p>
          <a:p>
            <a:pPr lvl="1" indent="-457200" algn="l" defTabSz="1333500">
              <a:lnSpc>
                <a:spcPct val="90000"/>
              </a:lnSpc>
              <a:spcBef>
                <a:spcPct val="0"/>
              </a:spcBef>
              <a:spcAft>
                <a:spcPct val="15000"/>
              </a:spcAft>
              <a:buFont typeface="Arial" panose="020B0604020202020204" pitchFamily="34" charset="0"/>
              <a:buChar char="•"/>
            </a:pPr>
            <a:r>
              <a:rPr lang="en-US" sz="3000" kern="1200" dirty="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The fire station that will house the firetruck serves a predominately low-to-moderate income area.</a:t>
            </a:r>
            <a:endParaRPr lang="en-US" sz="3000" kern="1200" dirty="0"/>
          </a:p>
        </p:txBody>
      </p:sp>
      <p:pic>
        <p:nvPicPr>
          <p:cNvPr id="18" name="Picture 17">
            <a:extLst>
              <a:ext uri="{FF2B5EF4-FFF2-40B4-BE49-F238E27FC236}">
                <a16:creationId xmlns:a16="http://schemas.microsoft.com/office/drawing/2014/main" id="{F02ECA16-0824-E11B-D8B8-A054AE341B3E}"/>
              </a:ext>
            </a:extLst>
          </p:cNvPr>
          <p:cNvPicPr>
            <a:picLocks noChangeAspect="1"/>
          </p:cNvPicPr>
          <p:nvPr/>
        </p:nvPicPr>
        <p:blipFill>
          <a:blip r:embed="rId3"/>
          <a:stretch>
            <a:fillRect/>
          </a:stretch>
        </p:blipFill>
        <p:spPr>
          <a:xfrm>
            <a:off x="424918" y="1141459"/>
            <a:ext cx="6375931" cy="4779086"/>
          </a:xfrm>
          <a:prstGeom prst="rect">
            <a:avLst/>
          </a:prstGeom>
        </p:spPr>
      </p:pic>
    </p:spTree>
    <p:extLst>
      <p:ext uri="{BB962C8B-B14F-4D97-AF65-F5344CB8AC3E}">
        <p14:creationId xmlns:p14="http://schemas.microsoft.com/office/powerpoint/2010/main" val="29772692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17DA98-BFF2-EDB3-CB10-E73B44C5C505}"/>
              </a:ext>
            </a:extLst>
          </p:cNvPr>
          <p:cNvSpPr>
            <a:spLocks noGrp="1"/>
          </p:cNvSpPr>
          <p:nvPr>
            <p:ph type="body" sz="quarter" idx="13"/>
          </p:nvPr>
        </p:nvSpPr>
        <p:spPr>
          <a:xfrm>
            <a:off x="2184090" y="332382"/>
            <a:ext cx="7823819" cy="752475"/>
          </a:xfrm>
        </p:spPr>
        <p:txBody>
          <a:bodyPr>
            <a:noAutofit/>
          </a:bodyPr>
          <a:lstStyle/>
          <a:p>
            <a:pPr marL="0" marR="0" lvl="0" indent="0" defTabSz="914377" rtl="0" eaLnBrk="1" fontAlgn="auto" latinLnBrk="0" hangingPunct="1">
              <a:lnSpc>
                <a:spcPct val="90000"/>
              </a:lnSpc>
              <a:spcBef>
                <a:spcPts val="600"/>
              </a:spcBef>
              <a:spcAft>
                <a:spcPts val="600"/>
              </a:spcAft>
              <a:buClrTx/>
              <a:buSzTx/>
              <a:buFont typeface="Arial" panose="020B0604020202020204" pitchFamily="34" charset="0"/>
              <a:buNone/>
              <a:tabLst/>
              <a:defRPr/>
            </a:pPr>
            <a:r>
              <a:rPr kumimoji="0" lang="en-US" b="1" i="0" u="none" strike="noStrike" kern="1200" cap="none" spc="0" normalizeH="0" baseline="0" noProof="0" dirty="0">
                <a:ln>
                  <a:noFill/>
                </a:ln>
                <a:effectLst/>
                <a:uLnTx/>
                <a:uFillTx/>
                <a:latin typeface="Gill Sans MT" panose="020B0502020104020203" pitchFamily="34" charset="0"/>
              </a:rPr>
              <a:t>Supporting</a:t>
            </a:r>
            <a:r>
              <a:rPr kumimoji="0" lang="en-US" b="1" i="0" u="none" strike="noStrike" kern="1200" cap="none" spc="0" normalizeH="0" baseline="0" noProof="0" dirty="0">
                <a:ln>
                  <a:noFill/>
                </a:ln>
                <a:effectLst/>
                <a:uLnTx/>
                <a:uFillTx/>
                <a:latin typeface="Calibri" panose="020F0502020204030204" pitchFamily="34" charset="0"/>
                <a:ea typeface="+mn-ea"/>
                <a:cs typeface="+mn-cs"/>
              </a:rPr>
              <a:t> New Construction Example</a:t>
            </a:r>
          </a:p>
        </p:txBody>
      </p:sp>
      <p:sp>
        <p:nvSpPr>
          <p:cNvPr id="4" name="Slide Number Placeholder 3">
            <a:extLst>
              <a:ext uri="{FF2B5EF4-FFF2-40B4-BE49-F238E27FC236}">
                <a16:creationId xmlns:a16="http://schemas.microsoft.com/office/drawing/2014/main" id="{B496E130-3243-E4CA-3644-45BA687C89ED}"/>
              </a:ext>
            </a:extLst>
          </p:cNvPr>
          <p:cNvSpPr>
            <a:spLocks noGrp="1"/>
          </p:cNvSpPr>
          <p:nvPr>
            <p:ph type="sldNum" sz="quarter" idx="17"/>
          </p:nvPr>
        </p:nvSpPr>
        <p:spPr/>
        <p:txBody>
          <a:bodyPr/>
          <a:lstStyle/>
          <a:p>
            <a:fld id="{1059A2CD-846E-48BA-B968-8B34CC2250AF}" type="slidenum">
              <a:rPr lang="en-US" dirty="0" smtClean="0"/>
              <a:t>49</a:t>
            </a:fld>
            <a:endParaRPr lang="en-US" dirty="0"/>
          </a:p>
        </p:txBody>
      </p:sp>
      <p:sp>
        <p:nvSpPr>
          <p:cNvPr id="11" name="Text Placeholder 5">
            <a:extLst>
              <a:ext uri="{FF2B5EF4-FFF2-40B4-BE49-F238E27FC236}">
                <a16:creationId xmlns:a16="http://schemas.microsoft.com/office/drawing/2014/main" id="{3BE3D9E0-03ED-9894-E91A-62E0A7303A25}"/>
              </a:ext>
            </a:extLst>
          </p:cNvPr>
          <p:cNvSpPr txBox="1">
            <a:spLocks/>
          </p:cNvSpPr>
          <p:nvPr/>
        </p:nvSpPr>
        <p:spPr>
          <a:xfrm>
            <a:off x="6486526" y="1444536"/>
            <a:ext cx="5565062" cy="1117138"/>
          </a:xfrm>
          <a:prstGeom prst="rect">
            <a:avLst/>
          </a:prstGeom>
          <a:solidFill>
            <a:schemeClr val="tx2">
              <a:lumMod val="60000"/>
              <a:lumOff val="4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chemeClr val="bg1"/>
                </a:solidFill>
              </a:rPr>
              <a:t>Avondale Trace Affordable Housing </a:t>
            </a:r>
            <a:r>
              <a:rPr lang="en-US" b="1" dirty="0">
                <a:solidFill>
                  <a:schemeClr val="bg1"/>
                </a:solidFill>
                <a:ea typeface="Calibri" panose="020F0502020204030204" pitchFamily="34" charset="0"/>
                <a:cs typeface="Times New Roman" panose="02020603050405020304" pitchFamily="18" charset="0"/>
              </a:rPr>
              <a:t>High Point, NC ($650K)</a:t>
            </a:r>
          </a:p>
          <a:p>
            <a:endParaRPr lang="en-US" dirty="0"/>
          </a:p>
        </p:txBody>
      </p:sp>
      <p:sp>
        <p:nvSpPr>
          <p:cNvPr id="12" name="Text Placeholder 2">
            <a:extLst>
              <a:ext uri="{FF2B5EF4-FFF2-40B4-BE49-F238E27FC236}">
                <a16:creationId xmlns:a16="http://schemas.microsoft.com/office/drawing/2014/main" id="{62120163-FA5E-FD20-37DF-805D4E34C695}"/>
              </a:ext>
            </a:extLst>
          </p:cNvPr>
          <p:cNvSpPr txBox="1">
            <a:spLocks/>
          </p:cNvSpPr>
          <p:nvPr/>
        </p:nvSpPr>
        <p:spPr>
          <a:xfrm>
            <a:off x="6486525" y="2561675"/>
            <a:ext cx="5565062" cy="2851790"/>
          </a:xfrm>
          <a:prstGeom prst="rect">
            <a:avLst/>
          </a:prstGeom>
          <a:solidFill>
            <a:schemeClr val="bg1">
              <a:lumMod val="85000"/>
            </a:schemeClr>
          </a:solidFill>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 Phase 1, the Borrower requested Section 108 funds for site acquisition and/or improvements </a:t>
            </a:r>
          </a:p>
          <a:p>
            <a:r>
              <a:rPr lang="en-US" dirty="0"/>
              <a:t>In Phase 2, after the eligible activities were complete, the Borrower conveyed the improved project site to the developer. </a:t>
            </a:r>
          </a:p>
        </p:txBody>
      </p:sp>
      <p:pic>
        <p:nvPicPr>
          <p:cNvPr id="3" name="Picture 2">
            <a:extLst>
              <a:ext uri="{FF2B5EF4-FFF2-40B4-BE49-F238E27FC236}">
                <a16:creationId xmlns:a16="http://schemas.microsoft.com/office/drawing/2014/main" id="{D5A06A20-F814-019E-D86E-B021CC48F987}"/>
              </a:ext>
            </a:extLst>
          </p:cNvPr>
          <p:cNvPicPr>
            <a:picLocks noChangeAspect="1"/>
          </p:cNvPicPr>
          <p:nvPr/>
        </p:nvPicPr>
        <p:blipFill>
          <a:blip r:embed="rId3"/>
          <a:stretch>
            <a:fillRect/>
          </a:stretch>
        </p:blipFill>
        <p:spPr>
          <a:xfrm>
            <a:off x="1084654" y="1403333"/>
            <a:ext cx="5011346" cy="2316681"/>
          </a:xfrm>
          <a:prstGeom prst="rect">
            <a:avLst/>
          </a:prstGeom>
        </p:spPr>
      </p:pic>
      <p:pic>
        <p:nvPicPr>
          <p:cNvPr id="6" name="Picture 5">
            <a:extLst>
              <a:ext uri="{FF2B5EF4-FFF2-40B4-BE49-F238E27FC236}">
                <a16:creationId xmlns:a16="http://schemas.microsoft.com/office/drawing/2014/main" id="{78B336B8-274B-11E4-E170-CB1F87AC7D7D}"/>
              </a:ext>
            </a:extLst>
          </p:cNvPr>
          <p:cNvPicPr>
            <a:picLocks noChangeAspect="1"/>
          </p:cNvPicPr>
          <p:nvPr/>
        </p:nvPicPr>
        <p:blipFill>
          <a:blip r:embed="rId4"/>
          <a:stretch>
            <a:fillRect/>
          </a:stretch>
        </p:blipFill>
        <p:spPr>
          <a:xfrm>
            <a:off x="542237" y="4038490"/>
            <a:ext cx="5749026" cy="2341067"/>
          </a:xfrm>
          <a:prstGeom prst="rect">
            <a:avLst/>
          </a:prstGeom>
        </p:spPr>
      </p:pic>
    </p:spTree>
    <p:extLst>
      <p:ext uri="{BB962C8B-B14F-4D97-AF65-F5344CB8AC3E}">
        <p14:creationId xmlns:p14="http://schemas.microsoft.com/office/powerpoint/2010/main" val="28472063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2" name="Picture 12">
            <a:extLst>
              <a:ext uri="{FF2B5EF4-FFF2-40B4-BE49-F238E27FC236}">
                <a16:creationId xmlns:a16="http://schemas.microsoft.com/office/drawing/2014/main" id="{E346AF1F-0049-2F0D-79D9-ABE03358789A}"/>
              </a:ext>
            </a:extLst>
          </p:cNvPr>
          <p:cNvPicPr>
            <a:picLocks noGrp="1" noChangeAspect="1"/>
          </p:cNvPicPr>
          <p:nvPr>
            <p:ph idx="1"/>
          </p:nvPr>
        </p:nvPicPr>
        <p:blipFill>
          <a:blip r:embed="rId4"/>
          <a:stretch>
            <a:fillRect/>
          </a:stretch>
        </p:blipFill>
        <p:spPr>
          <a:xfrm>
            <a:off x="5745620" y="457200"/>
            <a:ext cx="6172200" cy="4315196"/>
          </a:xfrm>
        </p:spPr>
      </p:pic>
      <p:sp>
        <p:nvSpPr>
          <p:cNvPr id="4" name="Text Placeholder 3">
            <a:extLst>
              <a:ext uri="{FF2B5EF4-FFF2-40B4-BE49-F238E27FC236}">
                <a16:creationId xmlns:a16="http://schemas.microsoft.com/office/drawing/2014/main" id="{75683C46-8F0A-416D-B42B-92E045C916C9}"/>
              </a:ext>
            </a:extLst>
          </p:cNvPr>
          <p:cNvSpPr>
            <a:spLocks noGrp="1"/>
          </p:cNvSpPr>
          <p:nvPr>
            <p:ph type="body" sz="half" idx="2"/>
          </p:nvPr>
        </p:nvSpPr>
        <p:spPr/>
        <p:txBody>
          <a:bodyPr>
            <a:normAutofit lnSpcReduction="10000"/>
          </a:bodyPr>
          <a:lstStyle/>
          <a:p>
            <a:pPr marL="630238" indent="-342900">
              <a:buFont typeface="Arial" panose="020B0604020202020204" pitchFamily="34" charset="0"/>
              <a:buChar char="•"/>
            </a:pPr>
            <a:endParaRPr kumimoji="0" lang="en-US" sz="2400" b="0" i="0" u="none" strike="noStrike" cap="none" spc="0" normalizeH="0" baseline="0" noProof="0" dirty="0">
              <a:ln>
                <a:noFill/>
              </a:ln>
              <a:effectLst/>
              <a:uLnTx/>
              <a:uFillTx/>
            </a:endParaRPr>
          </a:p>
          <a:p>
            <a:pPr marL="630238" indent="-342900">
              <a:buFont typeface="Arial" panose="020B0604020202020204" pitchFamily="34" charset="0"/>
              <a:buChar char="•"/>
            </a:pPr>
            <a:r>
              <a:rPr kumimoji="0" lang="en-US" b="0" i="0" u="none" strike="noStrike" cap="none" spc="0" normalizeH="0" baseline="0" noProof="0" dirty="0">
                <a:ln>
                  <a:noFill/>
                </a:ln>
                <a:solidFill>
                  <a:schemeClr val="bg1"/>
                </a:solidFill>
                <a:effectLst/>
                <a:uLnTx/>
                <a:uFillTx/>
                <a:latin typeface="Gill Sans MT" panose="020B0502020104020203" pitchFamily="34" charset="0"/>
              </a:rPr>
              <a:t>Annual grants to states, cities, and counties</a:t>
            </a:r>
          </a:p>
          <a:p>
            <a:pPr marL="630238" indent="-342900">
              <a:buFont typeface="Arial" panose="020B0604020202020204" pitchFamily="34" charset="0"/>
              <a:buChar char="•"/>
            </a:pPr>
            <a:r>
              <a:rPr kumimoji="0" lang="en-US" b="0" i="0" u="none" strike="noStrike" cap="none" spc="0" normalizeH="0" baseline="0" noProof="0" dirty="0">
                <a:ln>
                  <a:noFill/>
                </a:ln>
                <a:solidFill>
                  <a:schemeClr val="bg1"/>
                </a:solidFill>
                <a:effectLst/>
                <a:uLnTx/>
                <a:uFillTx/>
                <a:latin typeface="Gill Sans MT" panose="020B0502020104020203" pitchFamily="34" charset="0"/>
              </a:rPr>
              <a:t>Develop viable communities</a:t>
            </a:r>
          </a:p>
          <a:p>
            <a:pPr marL="1257300" lvl="2" indent="-342900">
              <a:buFont typeface="Arial" panose="020B0604020202020204" pitchFamily="34" charset="0"/>
              <a:buChar char="•"/>
            </a:pPr>
            <a:r>
              <a:rPr kumimoji="0" lang="en-US" sz="2400" b="0" i="0" u="none" strike="noStrike" cap="none" spc="0" normalizeH="0" baseline="0" noProof="0" dirty="0">
                <a:ln>
                  <a:noFill/>
                </a:ln>
                <a:solidFill>
                  <a:schemeClr val="bg1"/>
                </a:solidFill>
                <a:effectLst/>
                <a:uLnTx/>
                <a:uFillTx/>
                <a:latin typeface="Gill Sans MT" panose="020B0502020104020203" pitchFamily="34" charset="0"/>
              </a:rPr>
              <a:t>Providing decent housing </a:t>
            </a:r>
          </a:p>
          <a:p>
            <a:pPr marL="1257300" lvl="2" indent="-342900">
              <a:buFont typeface="Arial" panose="020B0604020202020204" pitchFamily="34" charset="0"/>
              <a:buChar char="•"/>
            </a:pPr>
            <a:r>
              <a:rPr lang="en-US" sz="2400" dirty="0">
                <a:solidFill>
                  <a:schemeClr val="bg1"/>
                </a:solidFill>
                <a:latin typeface="Gill Sans MT" panose="020B0502020104020203" pitchFamily="34" charset="0"/>
              </a:rPr>
              <a:t>Suitable</a:t>
            </a:r>
            <a:r>
              <a:rPr kumimoji="0" lang="en-US" sz="2400" b="0" i="0" u="none" strike="noStrike" cap="none" spc="0" normalizeH="0" baseline="0" noProof="0" dirty="0">
                <a:ln>
                  <a:noFill/>
                </a:ln>
                <a:solidFill>
                  <a:schemeClr val="bg1"/>
                </a:solidFill>
                <a:effectLst/>
                <a:uLnTx/>
                <a:uFillTx/>
                <a:latin typeface="Gill Sans MT" panose="020B0502020104020203" pitchFamily="34" charset="0"/>
              </a:rPr>
              <a:t> living environment</a:t>
            </a:r>
          </a:p>
          <a:p>
            <a:pPr marL="1257300" lvl="2" indent="-342900">
              <a:buFont typeface="Arial" panose="020B0604020202020204" pitchFamily="34" charset="0"/>
              <a:buChar char="•"/>
            </a:pPr>
            <a:r>
              <a:rPr kumimoji="0" lang="en-US" sz="2400" b="0" i="0" u="none" strike="noStrike" cap="none" spc="0" normalizeH="0" baseline="0" noProof="0" dirty="0">
                <a:ln>
                  <a:noFill/>
                </a:ln>
                <a:solidFill>
                  <a:schemeClr val="bg1"/>
                </a:solidFill>
                <a:effectLst/>
                <a:uLnTx/>
                <a:uFillTx/>
                <a:latin typeface="Gill Sans MT" panose="020B0502020104020203" pitchFamily="34" charset="0"/>
              </a:rPr>
              <a:t>Expand economic opportunities</a:t>
            </a:r>
          </a:p>
          <a:p>
            <a:pPr marL="630238" indent="-342900">
              <a:buFont typeface="Arial" panose="020B0604020202020204" pitchFamily="34" charset="0"/>
              <a:buChar char="•"/>
            </a:pPr>
            <a:r>
              <a:rPr kumimoji="0" lang="en-US" b="0" i="0" u="none" strike="noStrike" cap="none" spc="0" normalizeH="0" baseline="0" noProof="0" dirty="0">
                <a:ln>
                  <a:noFill/>
                </a:ln>
                <a:solidFill>
                  <a:schemeClr val="bg1"/>
                </a:solidFill>
                <a:effectLst/>
                <a:uLnTx/>
                <a:uFillTx/>
                <a:latin typeface="Gill Sans MT" panose="020B0502020104020203" pitchFamily="34" charset="0"/>
              </a:rPr>
              <a:t>Principally for low- and moderate-income persons </a:t>
            </a:r>
          </a:p>
          <a:p>
            <a:endParaRPr lang="en-US" dirty="0"/>
          </a:p>
        </p:txBody>
      </p:sp>
      <p:sp>
        <p:nvSpPr>
          <p:cNvPr id="3" name="Slide Number Placeholder 2">
            <a:extLst>
              <a:ext uri="{FF2B5EF4-FFF2-40B4-BE49-F238E27FC236}">
                <a16:creationId xmlns:a16="http://schemas.microsoft.com/office/drawing/2014/main" id="{F2932C98-3672-59B7-2181-64E86F5D9CAB}"/>
              </a:ext>
            </a:extLst>
          </p:cNvPr>
          <p:cNvSpPr>
            <a:spLocks noGrp="1"/>
          </p:cNvSpPr>
          <p:nvPr>
            <p:ph type="sldNum" sz="quarter" idx="12"/>
          </p:nvPr>
        </p:nvSpPr>
        <p:spPr/>
        <p:txBody>
          <a:bodyPr/>
          <a:lstStyle/>
          <a:p>
            <a:fld id="{1059A2CD-846E-48BA-B968-8B34CC2250AF}" type="slidenum">
              <a:rPr lang="en-US" smtClean="0"/>
              <a:t>5</a:t>
            </a:fld>
            <a:endParaRPr lang="en-US"/>
          </a:p>
        </p:txBody>
      </p:sp>
      <p:sp>
        <p:nvSpPr>
          <p:cNvPr id="2" name="Title 1">
            <a:extLst>
              <a:ext uri="{FF2B5EF4-FFF2-40B4-BE49-F238E27FC236}">
                <a16:creationId xmlns:a16="http://schemas.microsoft.com/office/drawing/2014/main" id="{951BF642-A6D2-440B-9EC3-B97BFDDAAB8F}"/>
              </a:ext>
            </a:extLst>
          </p:cNvPr>
          <p:cNvSpPr>
            <a:spLocks noGrp="1"/>
          </p:cNvSpPr>
          <p:nvPr>
            <p:ph type="title" idx="4294967295"/>
          </p:nvPr>
        </p:nvSpPr>
        <p:spPr>
          <a:xfrm>
            <a:off x="0" y="457200"/>
            <a:ext cx="3740727" cy="1600200"/>
          </a:xfrm>
        </p:spPr>
        <p:txBody>
          <a:bodyPr>
            <a:normAutofit/>
          </a:bodyPr>
          <a:lstStyle/>
          <a:p>
            <a:pPr marL="171450"/>
            <a:r>
              <a:rPr kumimoji="0" lang="en-US" sz="3600" b="1" i="0" u="none" strike="noStrike" kern="1200" cap="none" spc="0" normalizeH="0" baseline="0" noProof="0" dirty="0">
                <a:ln>
                  <a:noFill/>
                </a:ln>
                <a:solidFill>
                  <a:prstClr val="white"/>
                </a:solidFill>
                <a:effectLst/>
                <a:uLnTx/>
                <a:uFillTx/>
                <a:latin typeface="Gill Sans MT" panose="020B0502020104020203" pitchFamily="34" charset="0"/>
                <a:ea typeface="+mn-ea"/>
                <a:cs typeface="+mn-cs"/>
              </a:rPr>
              <a:t>Community Development Block Grants</a:t>
            </a:r>
            <a:endParaRPr lang="en-US" sz="3600" dirty="0">
              <a:latin typeface="Gill Sans MT" panose="020B0502020104020203" pitchFamily="34" charset="0"/>
            </a:endParaRPr>
          </a:p>
        </p:txBody>
      </p:sp>
      <p:pic>
        <p:nvPicPr>
          <p:cNvPr id="7" name="Graphic 6" descr="Blueprint with solid fill">
            <a:extLst>
              <a:ext uri="{FF2B5EF4-FFF2-40B4-BE49-F238E27FC236}">
                <a16:creationId xmlns:a16="http://schemas.microsoft.com/office/drawing/2014/main" id="{3FD79809-D43E-4BBA-A856-D7D60873AAB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bwMode="black">
          <a:xfrm>
            <a:off x="3740727" y="715259"/>
            <a:ext cx="1084082" cy="1084082"/>
          </a:xfrm>
          <a:prstGeom prst="rect">
            <a:avLst/>
          </a:prstGeom>
        </p:spPr>
      </p:pic>
    </p:spTree>
    <p:extLst>
      <p:ext uri="{BB962C8B-B14F-4D97-AF65-F5344CB8AC3E}">
        <p14:creationId xmlns:p14="http://schemas.microsoft.com/office/powerpoint/2010/main" val="15886329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17DA98-BFF2-EDB3-CB10-E73B44C5C505}"/>
              </a:ext>
            </a:extLst>
          </p:cNvPr>
          <p:cNvSpPr>
            <a:spLocks noGrp="1"/>
          </p:cNvSpPr>
          <p:nvPr>
            <p:ph type="body" sz="quarter" idx="13"/>
          </p:nvPr>
        </p:nvSpPr>
        <p:spPr>
          <a:xfrm>
            <a:off x="2563587" y="508640"/>
            <a:ext cx="5410884" cy="752475"/>
          </a:xfrm>
        </p:spPr>
        <p:txBody>
          <a:bodyPr>
            <a:noAutofit/>
          </a:bodyPr>
          <a:lstStyle/>
          <a:p>
            <a:pPr marL="0" marR="0" lvl="0" indent="0" defTabSz="914377" rtl="0" eaLnBrk="1" fontAlgn="auto" latinLnBrk="0" hangingPunct="1">
              <a:lnSpc>
                <a:spcPct val="90000"/>
              </a:lnSpc>
              <a:spcBef>
                <a:spcPts val="600"/>
              </a:spcBef>
              <a:spcAft>
                <a:spcPts val="600"/>
              </a:spcAft>
              <a:buClrTx/>
              <a:buSzTx/>
              <a:buFont typeface="Arial" panose="020B0604020202020204" pitchFamily="34" charset="0"/>
              <a:buNone/>
              <a:tabLst/>
              <a:defRPr/>
            </a:pPr>
            <a:r>
              <a:rPr kumimoji="0" lang="en-US" b="1" i="0" u="none" strike="noStrike" kern="1200" cap="none" spc="0" normalizeH="0" baseline="0" noProof="0" dirty="0">
                <a:ln>
                  <a:noFill/>
                </a:ln>
                <a:effectLst/>
                <a:uLnTx/>
                <a:uFillTx/>
                <a:latin typeface="Calibri" panose="020F0502020204030204" pitchFamily="34" charset="0"/>
                <a:ea typeface="+mn-ea"/>
                <a:cs typeface="+mn-cs"/>
              </a:rPr>
              <a:t>Public Facility Example</a:t>
            </a:r>
          </a:p>
        </p:txBody>
      </p:sp>
      <p:sp>
        <p:nvSpPr>
          <p:cNvPr id="4" name="Slide Number Placeholder 3">
            <a:extLst>
              <a:ext uri="{FF2B5EF4-FFF2-40B4-BE49-F238E27FC236}">
                <a16:creationId xmlns:a16="http://schemas.microsoft.com/office/drawing/2014/main" id="{B496E130-3243-E4CA-3644-45BA687C89ED}"/>
              </a:ext>
            </a:extLst>
          </p:cNvPr>
          <p:cNvSpPr>
            <a:spLocks noGrp="1"/>
          </p:cNvSpPr>
          <p:nvPr>
            <p:ph type="sldNum" sz="quarter" idx="17"/>
          </p:nvPr>
        </p:nvSpPr>
        <p:spPr/>
        <p:txBody>
          <a:bodyPr/>
          <a:lstStyle/>
          <a:p>
            <a:fld id="{1059A2CD-846E-48BA-B968-8B34CC2250AF}" type="slidenum">
              <a:rPr lang="en-US" dirty="0" smtClean="0"/>
              <a:t>50</a:t>
            </a:fld>
            <a:endParaRPr lang="en-US" dirty="0"/>
          </a:p>
        </p:txBody>
      </p:sp>
      <p:pic>
        <p:nvPicPr>
          <p:cNvPr id="5" name="Picture 4">
            <a:extLst>
              <a:ext uri="{FF2B5EF4-FFF2-40B4-BE49-F238E27FC236}">
                <a16:creationId xmlns:a16="http://schemas.microsoft.com/office/drawing/2014/main" id="{8F07DBDA-BCB7-04ED-3951-29DFEB95C4E7}"/>
              </a:ext>
            </a:extLst>
          </p:cNvPr>
          <p:cNvPicPr>
            <a:picLocks noChangeAspect="1"/>
          </p:cNvPicPr>
          <p:nvPr/>
        </p:nvPicPr>
        <p:blipFill>
          <a:blip r:embed="rId3"/>
          <a:stretch>
            <a:fillRect/>
          </a:stretch>
        </p:blipFill>
        <p:spPr>
          <a:xfrm>
            <a:off x="428209" y="1444536"/>
            <a:ext cx="6090272" cy="4728393"/>
          </a:xfrm>
          <a:prstGeom prst="rect">
            <a:avLst/>
          </a:prstGeom>
        </p:spPr>
      </p:pic>
      <p:sp>
        <p:nvSpPr>
          <p:cNvPr id="11" name="Text Placeholder 5">
            <a:extLst>
              <a:ext uri="{FF2B5EF4-FFF2-40B4-BE49-F238E27FC236}">
                <a16:creationId xmlns:a16="http://schemas.microsoft.com/office/drawing/2014/main" id="{3BE3D9E0-03ED-9894-E91A-62E0A7303A25}"/>
              </a:ext>
            </a:extLst>
          </p:cNvPr>
          <p:cNvSpPr txBox="1">
            <a:spLocks/>
          </p:cNvSpPr>
          <p:nvPr/>
        </p:nvSpPr>
        <p:spPr>
          <a:xfrm>
            <a:off x="6486526" y="1444536"/>
            <a:ext cx="5565062" cy="1117138"/>
          </a:xfrm>
          <a:prstGeom prst="rect">
            <a:avLst/>
          </a:prstGeom>
          <a:solidFill>
            <a:schemeClr val="tx2">
              <a:lumMod val="60000"/>
              <a:lumOff val="4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chemeClr val="bg1"/>
                </a:solidFill>
              </a:rPr>
              <a:t>Pasco Market Redevelopment</a:t>
            </a:r>
          </a:p>
          <a:p>
            <a:pPr marL="0" indent="0" algn="ctr">
              <a:buNone/>
            </a:pPr>
            <a:r>
              <a:rPr lang="en-US" b="1" dirty="0">
                <a:solidFill>
                  <a:schemeClr val="bg1"/>
                </a:solidFill>
                <a:ea typeface="Calibri" panose="020F0502020204030204" pitchFamily="34" charset="0"/>
                <a:cs typeface="Times New Roman" panose="02020603050405020304" pitchFamily="18" charset="0"/>
              </a:rPr>
              <a:t>Pasco, WA ($3.781M)</a:t>
            </a:r>
          </a:p>
          <a:p>
            <a:endParaRPr lang="en-US" dirty="0"/>
          </a:p>
        </p:txBody>
      </p:sp>
      <p:sp>
        <p:nvSpPr>
          <p:cNvPr id="12" name="Text Placeholder 2">
            <a:extLst>
              <a:ext uri="{FF2B5EF4-FFF2-40B4-BE49-F238E27FC236}">
                <a16:creationId xmlns:a16="http://schemas.microsoft.com/office/drawing/2014/main" id="{62120163-FA5E-FD20-37DF-805D4E34C695}"/>
              </a:ext>
            </a:extLst>
          </p:cNvPr>
          <p:cNvSpPr txBox="1">
            <a:spLocks/>
          </p:cNvSpPr>
          <p:nvPr/>
        </p:nvSpPr>
        <p:spPr>
          <a:xfrm>
            <a:off x="6486525" y="2561675"/>
            <a:ext cx="5565062" cy="2851790"/>
          </a:xfrm>
          <a:prstGeom prst="rect">
            <a:avLst/>
          </a:prstGeom>
          <a:solidFill>
            <a:schemeClr val="bg1">
              <a:lumMod val="85000"/>
            </a:schemeClr>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Restoration and expansion of the market</a:t>
            </a:r>
          </a:p>
          <a:p>
            <a:r>
              <a:rPr lang="en-US" sz="2000" dirty="0"/>
              <a:t>Restoration of adjacent </a:t>
            </a:r>
          </a:p>
          <a:p>
            <a:r>
              <a:rPr lang="en-US" sz="2000" dirty="0"/>
              <a:t>Complements the City’s investment in the Pasco Specialty Kitchen, a state-of-the-art certified commercial kitchen </a:t>
            </a:r>
          </a:p>
          <a:p>
            <a:r>
              <a:rPr lang="en-US" sz="2000" dirty="0"/>
              <a:t>This dining hall created create multiple new food businesses and provide a launch site for future Pasco Specialty Kitchen incubator clients.</a:t>
            </a:r>
          </a:p>
        </p:txBody>
      </p:sp>
    </p:spTree>
    <p:extLst>
      <p:ext uri="{BB962C8B-B14F-4D97-AF65-F5344CB8AC3E}">
        <p14:creationId xmlns:p14="http://schemas.microsoft.com/office/powerpoint/2010/main" val="9201493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E8F27F-5CA3-4970-83F8-6469159FF214}"/>
              </a:ext>
            </a:extLst>
          </p:cNvPr>
          <p:cNvSpPr>
            <a:spLocks noGrp="1"/>
          </p:cNvSpPr>
          <p:nvPr>
            <p:ph type="body" sz="quarter" idx="13"/>
          </p:nvPr>
        </p:nvSpPr>
        <p:spPr>
          <a:xfrm>
            <a:off x="694440" y="2831240"/>
            <a:ext cx="4391245" cy="1315141"/>
          </a:xfrm>
        </p:spPr>
        <p:txBody>
          <a:bodyPr/>
          <a:lstStyle/>
          <a:p>
            <a:r>
              <a:rPr kumimoji="0" lang="en-US" sz="3600" b="1" i="0" u="none" strike="noStrike" kern="1200" cap="none" spc="0" normalizeH="0" baseline="0" noProof="0" dirty="0">
                <a:ln>
                  <a:noFill/>
                </a:ln>
                <a:solidFill>
                  <a:srgbClr val="FFFFFF"/>
                </a:solidFill>
                <a:effectLst/>
                <a:uLnTx/>
                <a:uFillTx/>
                <a:latin typeface="+mn-lt"/>
                <a:ea typeface="+mj-ea"/>
                <a:cs typeface="+mj-cs"/>
              </a:rPr>
              <a:t>Section 108 Loan Guarantee Program</a:t>
            </a:r>
            <a:endParaRPr lang="en-US" dirty="0">
              <a:latin typeface="+mn-lt"/>
            </a:endParaRPr>
          </a:p>
        </p:txBody>
      </p:sp>
      <p:sp>
        <p:nvSpPr>
          <p:cNvPr id="4" name="Slide Number Placeholder 3">
            <a:extLst>
              <a:ext uri="{FF2B5EF4-FFF2-40B4-BE49-F238E27FC236}">
                <a16:creationId xmlns:a16="http://schemas.microsoft.com/office/drawing/2014/main" id="{C6BF73D3-6788-B3A3-9502-37F2DF3F8AB0}"/>
              </a:ext>
            </a:extLst>
          </p:cNvPr>
          <p:cNvSpPr>
            <a:spLocks noGrp="1"/>
          </p:cNvSpPr>
          <p:nvPr>
            <p:ph type="sldNum" sz="quarter" idx="17"/>
          </p:nvPr>
        </p:nvSpPr>
        <p:spPr/>
        <p:txBody>
          <a:bodyPr/>
          <a:lstStyle/>
          <a:p>
            <a:fld id="{1059A2CD-846E-48BA-B968-8B34CC2250AF}" type="slidenum">
              <a:rPr lang="en-US" smtClean="0"/>
              <a:t>6</a:t>
            </a:fld>
            <a:endParaRPr lang="en-US"/>
          </a:p>
        </p:txBody>
      </p:sp>
      <p:grpSp>
        <p:nvGrpSpPr>
          <p:cNvPr id="5" name="Group 4">
            <a:extLst>
              <a:ext uri="{FF2B5EF4-FFF2-40B4-BE49-F238E27FC236}">
                <a16:creationId xmlns:a16="http://schemas.microsoft.com/office/drawing/2014/main" id="{1C9E4631-7115-22B9-CB17-C2B53CE42A16}"/>
              </a:ext>
            </a:extLst>
          </p:cNvPr>
          <p:cNvGrpSpPr/>
          <p:nvPr/>
        </p:nvGrpSpPr>
        <p:grpSpPr>
          <a:xfrm>
            <a:off x="5085685" y="817659"/>
            <a:ext cx="5571242" cy="1129370"/>
            <a:chOff x="6249972" y="859222"/>
            <a:chExt cx="5571242" cy="1129370"/>
          </a:xfrm>
        </p:grpSpPr>
        <p:sp>
          <p:nvSpPr>
            <p:cNvPr id="29" name="Rectangle: Rounded Corners 28">
              <a:extLst>
                <a:ext uri="{FF2B5EF4-FFF2-40B4-BE49-F238E27FC236}">
                  <a16:creationId xmlns:a16="http://schemas.microsoft.com/office/drawing/2014/main" id="{C89716F2-7242-4740-B34C-5D13231FC473}"/>
                </a:ext>
                <a:ext uri="{C183D7F6-B498-43B3-948B-1728B52AA6E4}">
                  <adec:decorative xmlns:adec="http://schemas.microsoft.com/office/drawing/2017/decorative" val="1"/>
                </a:ext>
              </a:extLst>
            </p:cNvPr>
            <p:cNvSpPr/>
            <p:nvPr/>
          </p:nvSpPr>
          <p:spPr>
            <a:xfrm>
              <a:off x="6249972" y="904509"/>
              <a:ext cx="5571242" cy="1084083"/>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4">
              <a:extLst>
                <a:ext uri="{FF2B5EF4-FFF2-40B4-BE49-F238E27FC236}">
                  <a16:creationId xmlns:a16="http://schemas.microsoft.com/office/drawing/2014/main" id="{A3C85ADE-0E48-40E0-ADCA-5D39F5B579A1}"/>
                </a:ext>
              </a:extLst>
            </p:cNvPr>
            <p:cNvSpPr txBox="1">
              <a:spLocks/>
            </p:cNvSpPr>
            <p:nvPr/>
          </p:nvSpPr>
          <p:spPr>
            <a:xfrm>
              <a:off x="7426316" y="1223313"/>
              <a:ext cx="4204968" cy="56197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cs typeface="Arial" panose="020B0604020202020204" pitchFamily="34" charset="0"/>
                </a:rPr>
                <a:t>Uses CDBG Framework</a:t>
              </a:r>
            </a:p>
          </p:txBody>
        </p:sp>
        <p:pic>
          <p:nvPicPr>
            <p:cNvPr id="32" name="Graphic 31" descr="Blueprint with solid fill">
              <a:extLst>
                <a:ext uri="{FF2B5EF4-FFF2-40B4-BE49-F238E27FC236}">
                  <a16:creationId xmlns:a16="http://schemas.microsoft.com/office/drawing/2014/main" id="{8D456048-EF70-4439-970F-03A654592AF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98447" y="859222"/>
              <a:ext cx="1084082" cy="1084082"/>
            </a:xfrm>
            <a:prstGeom prst="rect">
              <a:avLst/>
            </a:prstGeom>
          </p:spPr>
        </p:pic>
      </p:grpSp>
      <p:grpSp>
        <p:nvGrpSpPr>
          <p:cNvPr id="40" name="Group 39">
            <a:extLst>
              <a:ext uri="{FF2B5EF4-FFF2-40B4-BE49-F238E27FC236}">
                <a16:creationId xmlns:a16="http://schemas.microsoft.com/office/drawing/2014/main" id="{F36E3B32-A986-49DA-B5CD-D8755D31FDD7}"/>
              </a:ext>
            </a:extLst>
          </p:cNvPr>
          <p:cNvGrpSpPr/>
          <p:nvPr/>
        </p:nvGrpSpPr>
        <p:grpSpPr>
          <a:xfrm>
            <a:off x="5085685" y="3486629"/>
            <a:ext cx="5571242" cy="1085428"/>
            <a:chOff x="6249972" y="3600996"/>
            <a:chExt cx="5571242" cy="1085428"/>
          </a:xfrm>
        </p:grpSpPr>
        <p:sp>
          <p:nvSpPr>
            <p:cNvPr id="25" name="Rectangle: Rounded Corners 24">
              <a:extLst>
                <a:ext uri="{FF2B5EF4-FFF2-40B4-BE49-F238E27FC236}">
                  <a16:creationId xmlns:a16="http://schemas.microsoft.com/office/drawing/2014/main" id="{3B5A66D2-B986-4D70-B00C-BF46BEDE5A79}"/>
                </a:ext>
                <a:ext uri="{C183D7F6-B498-43B3-948B-1728B52AA6E4}">
                  <adec:decorative xmlns:adec="http://schemas.microsoft.com/office/drawing/2017/decorative" val="1"/>
                </a:ext>
              </a:extLst>
            </p:cNvPr>
            <p:cNvSpPr/>
            <p:nvPr/>
          </p:nvSpPr>
          <p:spPr>
            <a:xfrm>
              <a:off x="6249972" y="3600996"/>
              <a:ext cx="5571242" cy="1084083"/>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4">
              <a:extLst>
                <a:ext uri="{FF2B5EF4-FFF2-40B4-BE49-F238E27FC236}">
                  <a16:creationId xmlns:a16="http://schemas.microsoft.com/office/drawing/2014/main" id="{7BB92DCE-403A-4FB2-B505-35B0DF9F929A}"/>
                </a:ext>
              </a:extLst>
            </p:cNvPr>
            <p:cNvSpPr txBox="1">
              <a:spLocks/>
            </p:cNvSpPr>
            <p:nvPr/>
          </p:nvSpPr>
          <p:spPr>
            <a:xfrm>
              <a:off x="7426316" y="3753293"/>
              <a:ext cx="3860809" cy="93178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200" dirty="0">
                  <a:cs typeface="Arial" panose="020B0604020202020204" pitchFamily="34" charset="0"/>
                </a:rPr>
                <a:t>1 on 1 Technical Assistance</a:t>
              </a:r>
            </a:p>
          </p:txBody>
        </p:sp>
        <p:pic>
          <p:nvPicPr>
            <p:cNvPr id="34" name="Graphic 33" descr="Call center with solid fill">
              <a:extLst>
                <a:ext uri="{FF2B5EF4-FFF2-40B4-BE49-F238E27FC236}">
                  <a16:creationId xmlns:a16="http://schemas.microsoft.com/office/drawing/2014/main" id="{D59C4B52-CA52-4534-A720-0CB33162F94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6298447" y="3602342"/>
              <a:ext cx="1084082" cy="1084082"/>
            </a:xfrm>
            <a:prstGeom prst="rect">
              <a:avLst/>
            </a:prstGeom>
          </p:spPr>
        </p:pic>
      </p:grpSp>
      <p:grpSp>
        <p:nvGrpSpPr>
          <p:cNvPr id="41" name="Group 40">
            <a:extLst>
              <a:ext uri="{FF2B5EF4-FFF2-40B4-BE49-F238E27FC236}">
                <a16:creationId xmlns:a16="http://schemas.microsoft.com/office/drawing/2014/main" id="{E3A153EA-06A5-4798-AFFA-56892016B7C1}"/>
              </a:ext>
            </a:extLst>
          </p:cNvPr>
          <p:cNvGrpSpPr/>
          <p:nvPr/>
        </p:nvGrpSpPr>
        <p:grpSpPr>
          <a:xfrm>
            <a:off x="5085685" y="2201904"/>
            <a:ext cx="5619717" cy="1114913"/>
            <a:chOff x="6249972" y="2170662"/>
            <a:chExt cx="5619717" cy="1114913"/>
          </a:xfrm>
        </p:grpSpPr>
        <p:sp>
          <p:nvSpPr>
            <p:cNvPr id="27" name="Rectangle: Rounded Corners 26">
              <a:extLst>
                <a:ext uri="{FF2B5EF4-FFF2-40B4-BE49-F238E27FC236}">
                  <a16:creationId xmlns:a16="http://schemas.microsoft.com/office/drawing/2014/main" id="{FF78702D-5D2E-47FA-B0D8-2A154664F6DC}"/>
                </a:ext>
              </a:extLst>
            </p:cNvPr>
            <p:cNvSpPr/>
            <p:nvPr/>
          </p:nvSpPr>
          <p:spPr>
            <a:xfrm>
              <a:off x="6249972" y="2170662"/>
              <a:ext cx="5571242" cy="1084083"/>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4">
              <a:extLst>
                <a:ext uri="{FF2B5EF4-FFF2-40B4-BE49-F238E27FC236}">
                  <a16:creationId xmlns:a16="http://schemas.microsoft.com/office/drawing/2014/main" id="{F94E76A0-3C47-4FE0-AE93-5C3A67F7B871}"/>
                </a:ext>
                <a:ext uri="{C183D7F6-B498-43B3-948B-1728B52AA6E4}">
                  <adec:decorative xmlns:adec="http://schemas.microsoft.com/office/drawing/2017/decorative" val="1"/>
                </a:ext>
              </a:extLst>
            </p:cNvPr>
            <p:cNvSpPr txBox="1">
              <a:spLocks/>
            </p:cNvSpPr>
            <p:nvPr/>
          </p:nvSpPr>
          <p:spPr>
            <a:xfrm>
              <a:off x="7382529" y="2249645"/>
              <a:ext cx="4487160" cy="95086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r>
                <a:rPr lang="en-US" sz="3200" dirty="0">
                  <a:cs typeface="Arial" panose="020B0604020202020204" pitchFamily="34" charset="0"/>
                </a:rPr>
                <a:t>Provides </a:t>
              </a:r>
              <a:r>
                <a:rPr lang="en-US" sz="3200" b="1" u="sng" dirty="0">
                  <a:cs typeface="Arial" panose="020B0604020202020204" pitchFamily="34" charset="0"/>
                </a:rPr>
                <a:t>loan guarantees</a:t>
              </a:r>
              <a:r>
                <a:rPr lang="en-US" sz="3200" dirty="0">
                  <a:cs typeface="Arial" panose="020B0604020202020204" pitchFamily="34" charset="0"/>
                </a:rPr>
                <a:t>, not grants</a:t>
              </a:r>
            </a:p>
          </p:txBody>
        </p:sp>
        <p:pic>
          <p:nvPicPr>
            <p:cNvPr id="36" name="Graphic 35" descr="Handshake with solid fill">
              <a:extLst>
                <a:ext uri="{FF2B5EF4-FFF2-40B4-BE49-F238E27FC236}">
                  <a16:creationId xmlns:a16="http://schemas.microsoft.com/office/drawing/2014/main" id="{07ADDDB7-38C4-4532-B495-BA05457045D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6298447" y="2201493"/>
              <a:ext cx="1084082" cy="1084082"/>
            </a:xfrm>
            <a:prstGeom prst="rect">
              <a:avLst/>
            </a:prstGeom>
          </p:spPr>
        </p:pic>
      </p:grpSp>
      <p:grpSp>
        <p:nvGrpSpPr>
          <p:cNvPr id="39" name="Group 38">
            <a:extLst>
              <a:ext uri="{FF2B5EF4-FFF2-40B4-BE49-F238E27FC236}">
                <a16:creationId xmlns:a16="http://schemas.microsoft.com/office/drawing/2014/main" id="{91E067E4-395A-418F-A22B-8B65EF73DA87}"/>
              </a:ext>
            </a:extLst>
          </p:cNvPr>
          <p:cNvGrpSpPr/>
          <p:nvPr/>
        </p:nvGrpSpPr>
        <p:grpSpPr>
          <a:xfrm>
            <a:off x="5085685" y="4772698"/>
            <a:ext cx="5571242" cy="1085428"/>
            <a:chOff x="6249972" y="4814261"/>
            <a:chExt cx="5571242" cy="1085428"/>
          </a:xfrm>
        </p:grpSpPr>
        <p:sp>
          <p:nvSpPr>
            <p:cNvPr id="23" name="Rectangle: Rounded Corners 22">
              <a:extLst>
                <a:ext uri="{FF2B5EF4-FFF2-40B4-BE49-F238E27FC236}">
                  <a16:creationId xmlns:a16="http://schemas.microsoft.com/office/drawing/2014/main" id="{CA4F8266-9D2A-4741-953D-C311899E4E04}"/>
                </a:ext>
                <a:ext uri="{C183D7F6-B498-43B3-948B-1728B52AA6E4}">
                  <adec:decorative xmlns:adec="http://schemas.microsoft.com/office/drawing/2017/decorative" val="1"/>
                </a:ext>
              </a:extLst>
            </p:cNvPr>
            <p:cNvSpPr/>
            <p:nvPr/>
          </p:nvSpPr>
          <p:spPr>
            <a:xfrm>
              <a:off x="6249972" y="4815606"/>
              <a:ext cx="5571242" cy="1084083"/>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4" name="Text Placeholder 4">
              <a:extLst>
                <a:ext uri="{FF2B5EF4-FFF2-40B4-BE49-F238E27FC236}">
                  <a16:creationId xmlns:a16="http://schemas.microsoft.com/office/drawing/2014/main" id="{B5090F8D-8C4D-448E-AD9B-DDAF6F3A8E08}"/>
                </a:ext>
              </a:extLst>
            </p:cNvPr>
            <p:cNvSpPr txBox="1">
              <a:spLocks/>
            </p:cNvSpPr>
            <p:nvPr/>
          </p:nvSpPr>
          <p:spPr>
            <a:xfrm>
              <a:off x="7382529" y="4915035"/>
              <a:ext cx="4204968" cy="56197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200" dirty="0">
                  <a:cs typeface="Arial" panose="020B0604020202020204" pitchFamily="34" charset="0"/>
                </a:rPr>
                <a:t>Flexible Terms and Rates</a:t>
              </a:r>
            </a:p>
          </p:txBody>
        </p:sp>
        <p:pic>
          <p:nvPicPr>
            <p:cNvPr id="38" name="Graphic 37" descr="Periodic Graph with solid fill">
              <a:extLst>
                <a:ext uri="{FF2B5EF4-FFF2-40B4-BE49-F238E27FC236}">
                  <a16:creationId xmlns:a16="http://schemas.microsoft.com/office/drawing/2014/main" id="{EB75F079-243B-4144-9027-B03B4701ABA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6298447" y="4814261"/>
              <a:ext cx="1084082" cy="1084082"/>
            </a:xfrm>
            <a:prstGeom prst="rect">
              <a:avLst/>
            </a:prstGeom>
          </p:spPr>
        </p:pic>
      </p:grpSp>
    </p:spTree>
    <p:extLst>
      <p:ext uri="{BB962C8B-B14F-4D97-AF65-F5344CB8AC3E}">
        <p14:creationId xmlns:p14="http://schemas.microsoft.com/office/powerpoint/2010/main" val="35122623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10BCDFA-4A4E-56BC-6FC6-C03BAEBD1EE2}"/>
              </a:ext>
            </a:extLst>
          </p:cNvPr>
          <p:cNvSpPr>
            <a:spLocks noGrp="1"/>
          </p:cNvSpPr>
          <p:nvPr>
            <p:ph type="sldNum" sz="quarter" idx="12"/>
          </p:nvPr>
        </p:nvSpPr>
        <p:spPr/>
        <p:txBody>
          <a:bodyPr/>
          <a:lstStyle/>
          <a:p>
            <a:fld id="{1059A2CD-846E-48BA-B968-8B34CC2250AF}" type="slidenum">
              <a:rPr lang="en-US" smtClean="0"/>
              <a:t>7</a:t>
            </a:fld>
            <a:endParaRPr lang="en-US"/>
          </a:p>
        </p:txBody>
      </p:sp>
      <p:sp>
        <p:nvSpPr>
          <p:cNvPr id="3" name="TextBox 2">
            <a:extLst>
              <a:ext uri="{FF2B5EF4-FFF2-40B4-BE49-F238E27FC236}">
                <a16:creationId xmlns:a16="http://schemas.microsoft.com/office/drawing/2014/main" id="{679C0181-7251-2935-67CC-9FA201AC5350}"/>
              </a:ext>
            </a:extLst>
          </p:cNvPr>
          <p:cNvSpPr txBox="1"/>
          <p:nvPr/>
        </p:nvSpPr>
        <p:spPr>
          <a:xfrm>
            <a:off x="471055" y="292547"/>
            <a:ext cx="6622472" cy="646331"/>
          </a:xfrm>
          <a:prstGeom prst="rect">
            <a:avLst/>
          </a:prstGeom>
          <a:noFill/>
        </p:spPr>
        <p:txBody>
          <a:bodyPr wrap="square">
            <a:spAutoFit/>
          </a:bodyPr>
          <a:lstStyle/>
          <a:p>
            <a:pPr marL="0" indent="0" algn="ctr" defTabSz="914377">
              <a:buNone/>
              <a:defRPr/>
            </a:pPr>
            <a:r>
              <a:rPr lang="en-US" sz="3600" b="1" dirty="0">
                <a:solidFill>
                  <a:prstClr val="white"/>
                </a:solidFill>
                <a:latin typeface="Gill Sans MT" panose="020B0502020104020203" pitchFamily="34" charset="0"/>
              </a:rPr>
              <a:t>Types of Section 108 Projects</a:t>
            </a:r>
          </a:p>
        </p:txBody>
      </p:sp>
      <p:graphicFrame>
        <p:nvGraphicFramePr>
          <p:cNvPr id="6" name="Diagram 5">
            <a:extLst>
              <a:ext uri="{FF2B5EF4-FFF2-40B4-BE49-F238E27FC236}">
                <a16:creationId xmlns:a16="http://schemas.microsoft.com/office/drawing/2014/main" id="{7CF41E8F-6201-E241-0F68-97BCA3B643B7}"/>
              </a:ext>
            </a:extLst>
          </p:cNvPr>
          <p:cNvGraphicFramePr/>
          <p:nvPr>
            <p:extLst>
              <p:ext uri="{D42A27DB-BD31-4B8C-83A1-F6EECF244321}">
                <p14:modId xmlns:p14="http://schemas.microsoft.com/office/powerpoint/2010/main" val="204065459"/>
              </p:ext>
            </p:extLst>
          </p:nvPr>
        </p:nvGraphicFramePr>
        <p:xfrm>
          <a:off x="-304800" y="1118803"/>
          <a:ext cx="5624947" cy="45324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5" name="Diagram 54">
            <a:extLst>
              <a:ext uri="{FF2B5EF4-FFF2-40B4-BE49-F238E27FC236}">
                <a16:creationId xmlns:a16="http://schemas.microsoft.com/office/drawing/2014/main" id="{0D22DBFA-BF14-5840-3434-9A85CF838E9C}"/>
              </a:ext>
            </a:extLst>
          </p:cNvPr>
          <p:cNvGraphicFramePr/>
          <p:nvPr>
            <p:extLst>
              <p:ext uri="{D42A27DB-BD31-4B8C-83A1-F6EECF244321}">
                <p14:modId xmlns:p14="http://schemas.microsoft.com/office/powerpoint/2010/main" val="548677140"/>
              </p:ext>
            </p:extLst>
          </p:nvPr>
        </p:nvGraphicFramePr>
        <p:xfrm>
          <a:off x="4322619" y="846545"/>
          <a:ext cx="7232073" cy="507697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520596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5"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10BCDFA-4A4E-56BC-6FC6-C03BAEBD1EE2}"/>
              </a:ext>
            </a:extLst>
          </p:cNvPr>
          <p:cNvSpPr>
            <a:spLocks noGrp="1"/>
          </p:cNvSpPr>
          <p:nvPr>
            <p:ph type="sldNum" sz="quarter" idx="12"/>
          </p:nvPr>
        </p:nvSpPr>
        <p:spPr/>
        <p:txBody>
          <a:bodyPr/>
          <a:lstStyle/>
          <a:p>
            <a:fld id="{1059A2CD-846E-48BA-B968-8B34CC2250AF}" type="slidenum">
              <a:rPr lang="en-US" smtClean="0"/>
              <a:t>8</a:t>
            </a:fld>
            <a:endParaRPr lang="en-US"/>
          </a:p>
        </p:txBody>
      </p:sp>
      <p:grpSp>
        <p:nvGrpSpPr>
          <p:cNvPr id="7" name="Group 6">
            <a:extLst>
              <a:ext uri="{FF2B5EF4-FFF2-40B4-BE49-F238E27FC236}">
                <a16:creationId xmlns:a16="http://schemas.microsoft.com/office/drawing/2014/main" id="{4411D2BA-E922-5B57-DBDC-17F1141C3798}"/>
              </a:ext>
            </a:extLst>
          </p:cNvPr>
          <p:cNvGrpSpPr/>
          <p:nvPr/>
        </p:nvGrpSpPr>
        <p:grpSpPr>
          <a:xfrm>
            <a:off x="155865" y="1725607"/>
            <a:ext cx="10401300" cy="4204138"/>
            <a:chOff x="121067" y="1718575"/>
            <a:chExt cx="11695259" cy="4798710"/>
          </a:xfrm>
        </p:grpSpPr>
        <p:grpSp>
          <p:nvGrpSpPr>
            <p:cNvPr id="8" name="Group 7">
              <a:extLst>
                <a:ext uri="{FF2B5EF4-FFF2-40B4-BE49-F238E27FC236}">
                  <a16:creationId xmlns:a16="http://schemas.microsoft.com/office/drawing/2014/main" id="{0101FDAC-B805-2C06-845A-BE79FC6CA89F}"/>
                </a:ext>
              </a:extLst>
            </p:cNvPr>
            <p:cNvGrpSpPr/>
            <p:nvPr/>
          </p:nvGrpSpPr>
          <p:grpSpPr bwMode="gray">
            <a:xfrm>
              <a:off x="121067" y="1718575"/>
              <a:ext cx="5506010" cy="4798710"/>
              <a:chOff x="121067" y="1635078"/>
              <a:chExt cx="5506010" cy="4798710"/>
            </a:xfrm>
          </p:grpSpPr>
          <p:cxnSp>
            <p:nvCxnSpPr>
              <p:cNvPr id="30" name="Connector: Elbow 29">
                <a:extLst>
                  <a:ext uri="{FF2B5EF4-FFF2-40B4-BE49-F238E27FC236}">
                    <a16:creationId xmlns:a16="http://schemas.microsoft.com/office/drawing/2014/main" id="{5131DF7C-7E15-1BA7-5B2D-DC4AE28A5959}"/>
                  </a:ext>
                </a:extLst>
              </p:cNvPr>
              <p:cNvCxnSpPr>
                <a:cxnSpLocks/>
              </p:cNvCxnSpPr>
              <p:nvPr/>
            </p:nvCxnSpPr>
            <p:spPr bwMode="gray">
              <a:xfrm rot="16200000" flipH="1">
                <a:off x="-736068" y="4068970"/>
                <a:ext cx="3405806" cy="585832"/>
              </a:xfrm>
              <a:prstGeom prst="bentConnector2">
                <a:avLst/>
              </a:prstGeom>
              <a:ln w="38100">
                <a:solidFill>
                  <a:srgbClr val="00A060"/>
                </a:solidFill>
                <a:tailEnd type="triangle"/>
              </a:ln>
            </p:spPr>
            <p:style>
              <a:lnRef idx="1">
                <a:schemeClr val="accent1"/>
              </a:lnRef>
              <a:fillRef idx="0">
                <a:schemeClr val="accent1"/>
              </a:fillRef>
              <a:effectRef idx="0">
                <a:schemeClr val="accent1"/>
              </a:effectRef>
              <a:fontRef idx="minor">
                <a:schemeClr val="tx1"/>
              </a:fontRef>
            </p:style>
          </p:cxnSp>
          <p:pic>
            <p:nvPicPr>
              <p:cNvPr id="31" name="Graphic 30" descr="Box trolley with solid fill">
                <a:extLst>
                  <a:ext uri="{FF2B5EF4-FFF2-40B4-BE49-F238E27FC236}">
                    <a16:creationId xmlns:a16="http://schemas.microsoft.com/office/drawing/2014/main" id="{C7F76CD3-7F0E-5849-4FE5-00B9E4C8071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bwMode="gray">
              <a:xfrm>
                <a:off x="2210844" y="5680058"/>
                <a:ext cx="630488" cy="630488"/>
              </a:xfrm>
              <a:prstGeom prst="rect">
                <a:avLst/>
              </a:prstGeom>
            </p:spPr>
          </p:pic>
          <p:pic>
            <p:nvPicPr>
              <p:cNvPr id="32" name="Graphic 31" descr="Jackhammer with solid fill">
                <a:extLst>
                  <a:ext uri="{FF2B5EF4-FFF2-40B4-BE49-F238E27FC236}">
                    <a16:creationId xmlns:a16="http://schemas.microsoft.com/office/drawing/2014/main" id="{78ADC004-1C3C-B171-E694-370129CFC67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bwMode="gray">
              <a:xfrm>
                <a:off x="2210844" y="3783910"/>
                <a:ext cx="630488" cy="630488"/>
              </a:xfrm>
              <a:prstGeom prst="rect">
                <a:avLst/>
              </a:prstGeom>
            </p:spPr>
          </p:pic>
          <p:pic>
            <p:nvPicPr>
              <p:cNvPr id="33" name="Graphic 32" descr="Handshake with solid fill">
                <a:extLst>
                  <a:ext uri="{FF2B5EF4-FFF2-40B4-BE49-F238E27FC236}">
                    <a16:creationId xmlns:a16="http://schemas.microsoft.com/office/drawing/2014/main" id="{52EA030E-8A23-D1A6-8EEE-C9ABA72E57D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bwMode="gray">
              <a:xfrm>
                <a:off x="2268141" y="2856179"/>
                <a:ext cx="645208" cy="645208"/>
              </a:xfrm>
              <a:prstGeom prst="rect">
                <a:avLst/>
              </a:prstGeom>
            </p:spPr>
          </p:pic>
          <p:grpSp>
            <p:nvGrpSpPr>
              <p:cNvPr id="34" name="Group 33">
                <a:extLst>
                  <a:ext uri="{FF2B5EF4-FFF2-40B4-BE49-F238E27FC236}">
                    <a16:creationId xmlns:a16="http://schemas.microsoft.com/office/drawing/2014/main" id="{BA2A1AB7-D688-5D54-552C-B26470BB0080}"/>
                  </a:ext>
                </a:extLst>
              </p:cNvPr>
              <p:cNvGrpSpPr/>
              <p:nvPr/>
            </p:nvGrpSpPr>
            <p:grpSpPr bwMode="gray">
              <a:xfrm>
                <a:off x="1248643" y="2818649"/>
                <a:ext cx="4378434" cy="3588336"/>
                <a:chOff x="634501" y="1776291"/>
                <a:chExt cx="4378434" cy="4500927"/>
              </a:xfrm>
            </p:grpSpPr>
            <p:sp>
              <p:nvSpPr>
                <p:cNvPr id="46" name="Rectangle: Rounded Corners 45">
                  <a:extLst>
                    <a:ext uri="{FF2B5EF4-FFF2-40B4-BE49-F238E27FC236}">
                      <a16:creationId xmlns:a16="http://schemas.microsoft.com/office/drawing/2014/main" id="{C5DE964C-C5E3-FB92-B3CB-0DC28EBB224C}"/>
                    </a:ext>
                  </a:extLst>
                </p:cNvPr>
                <p:cNvSpPr/>
                <p:nvPr/>
              </p:nvSpPr>
              <p:spPr bwMode="gray">
                <a:xfrm>
                  <a:off x="634501" y="1776291"/>
                  <a:ext cx="4378434" cy="91440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800" dirty="0">
                      <a:solidFill>
                        <a:schemeClr val="tx1"/>
                      </a:solidFill>
                    </a:rPr>
                    <a:t>     </a:t>
                  </a:r>
                  <a:r>
                    <a:rPr lang="en-US" sz="2400" dirty="0">
                      <a:solidFill>
                        <a:schemeClr val="tx1"/>
                      </a:solidFill>
                    </a:rPr>
                    <a:t>Acquisition</a:t>
                  </a:r>
                  <a:endParaRPr lang="en-US" sz="2800" dirty="0">
                    <a:solidFill>
                      <a:schemeClr val="tx1"/>
                    </a:solidFill>
                  </a:endParaRPr>
                </a:p>
              </p:txBody>
            </p:sp>
            <p:sp>
              <p:nvSpPr>
                <p:cNvPr id="47" name="Rectangle: Rounded Corners 46">
                  <a:extLst>
                    <a:ext uri="{FF2B5EF4-FFF2-40B4-BE49-F238E27FC236}">
                      <a16:creationId xmlns:a16="http://schemas.microsoft.com/office/drawing/2014/main" id="{BE75DB27-6530-3542-C45B-40D3F2F655AC}"/>
                    </a:ext>
                  </a:extLst>
                </p:cNvPr>
                <p:cNvSpPr/>
                <p:nvPr/>
              </p:nvSpPr>
              <p:spPr bwMode="gray">
                <a:xfrm>
                  <a:off x="634502" y="1776291"/>
                  <a:ext cx="914400" cy="914400"/>
                </a:xfrm>
                <a:prstGeom prst="roundRect">
                  <a:avLst/>
                </a:prstGeom>
                <a:solidFill>
                  <a:srgbClr val="0079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Rounded Corners 47">
                  <a:extLst>
                    <a:ext uri="{FF2B5EF4-FFF2-40B4-BE49-F238E27FC236}">
                      <a16:creationId xmlns:a16="http://schemas.microsoft.com/office/drawing/2014/main" id="{74CCE729-0FAF-CACE-0385-34972F5923E1}"/>
                    </a:ext>
                  </a:extLst>
                </p:cNvPr>
                <p:cNvSpPr/>
                <p:nvPr/>
              </p:nvSpPr>
              <p:spPr bwMode="gray">
                <a:xfrm>
                  <a:off x="634501" y="2971800"/>
                  <a:ext cx="4378434" cy="91440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rPr>
                    <a:t>      Demolition</a:t>
                  </a:r>
                </a:p>
              </p:txBody>
            </p:sp>
            <p:sp>
              <p:nvSpPr>
                <p:cNvPr id="49" name="Rectangle: Rounded Corners 48">
                  <a:extLst>
                    <a:ext uri="{FF2B5EF4-FFF2-40B4-BE49-F238E27FC236}">
                      <a16:creationId xmlns:a16="http://schemas.microsoft.com/office/drawing/2014/main" id="{45159BF4-8359-3639-9ADD-3C3CA88E265D}"/>
                    </a:ext>
                  </a:extLst>
                </p:cNvPr>
                <p:cNvSpPr/>
                <p:nvPr/>
              </p:nvSpPr>
              <p:spPr bwMode="gray">
                <a:xfrm>
                  <a:off x="634502" y="2971800"/>
                  <a:ext cx="914400" cy="914400"/>
                </a:xfrm>
                <a:prstGeom prst="roundRect">
                  <a:avLst/>
                </a:prstGeom>
                <a:solidFill>
                  <a:srgbClr val="0079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Rounded Corners 49">
                  <a:extLst>
                    <a:ext uri="{FF2B5EF4-FFF2-40B4-BE49-F238E27FC236}">
                      <a16:creationId xmlns:a16="http://schemas.microsoft.com/office/drawing/2014/main" id="{08B1B963-B0D5-BB9B-CEE5-EA7F98A80F98}"/>
                    </a:ext>
                  </a:extLst>
                </p:cNvPr>
                <p:cNvSpPr/>
                <p:nvPr/>
              </p:nvSpPr>
              <p:spPr bwMode="gray">
                <a:xfrm>
                  <a:off x="634501" y="4167309"/>
                  <a:ext cx="4378434" cy="91440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2400">
                      <a:solidFill>
                        <a:schemeClr val="tx1"/>
                      </a:solidFill>
                    </a:rPr>
                    <a:t>Site Prep &amp; Remediation</a:t>
                  </a:r>
                </a:p>
              </p:txBody>
            </p:sp>
            <p:sp>
              <p:nvSpPr>
                <p:cNvPr id="51" name="Rectangle: Rounded Corners 50">
                  <a:extLst>
                    <a:ext uri="{FF2B5EF4-FFF2-40B4-BE49-F238E27FC236}">
                      <a16:creationId xmlns:a16="http://schemas.microsoft.com/office/drawing/2014/main" id="{CDFDDA9C-1235-30E1-7569-486E103DFD2D}"/>
                    </a:ext>
                  </a:extLst>
                </p:cNvPr>
                <p:cNvSpPr/>
                <p:nvPr/>
              </p:nvSpPr>
              <p:spPr bwMode="gray">
                <a:xfrm>
                  <a:off x="634502" y="4167309"/>
                  <a:ext cx="914400" cy="914400"/>
                </a:xfrm>
                <a:prstGeom prst="roundRect">
                  <a:avLst/>
                </a:prstGeom>
                <a:solidFill>
                  <a:srgbClr val="0079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Rounded Corners 51">
                  <a:extLst>
                    <a:ext uri="{FF2B5EF4-FFF2-40B4-BE49-F238E27FC236}">
                      <a16:creationId xmlns:a16="http://schemas.microsoft.com/office/drawing/2014/main" id="{4CAA712C-A138-C27B-9BC8-837CB45EBBAF}"/>
                    </a:ext>
                  </a:extLst>
                </p:cNvPr>
                <p:cNvSpPr/>
                <p:nvPr/>
              </p:nvSpPr>
              <p:spPr bwMode="gray">
                <a:xfrm>
                  <a:off x="634501" y="5362818"/>
                  <a:ext cx="4378434" cy="91440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2400" dirty="0">
                      <a:solidFill>
                        <a:schemeClr val="tx1"/>
                      </a:solidFill>
                    </a:rPr>
                    <a:t>Relocation</a:t>
                  </a:r>
                </a:p>
              </p:txBody>
            </p:sp>
            <p:sp>
              <p:nvSpPr>
                <p:cNvPr id="53" name="Rectangle: Rounded Corners 52">
                  <a:extLst>
                    <a:ext uri="{FF2B5EF4-FFF2-40B4-BE49-F238E27FC236}">
                      <a16:creationId xmlns:a16="http://schemas.microsoft.com/office/drawing/2014/main" id="{84C8DC8E-9B6A-CD57-3C7A-568901585E4A}"/>
                    </a:ext>
                  </a:extLst>
                </p:cNvPr>
                <p:cNvSpPr/>
                <p:nvPr/>
              </p:nvSpPr>
              <p:spPr bwMode="gray">
                <a:xfrm>
                  <a:off x="634502" y="5362818"/>
                  <a:ext cx="914400" cy="914400"/>
                </a:xfrm>
                <a:prstGeom prst="roundRect">
                  <a:avLst/>
                </a:prstGeom>
                <a:solidFill>
                  <a:srgbClr val="0079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CF317A81-1804-0765-4090-B4EF91D05CD5}"/>
                  </a:ext>
                </a:extLst>
              </p:cNvPr>
              <p:cNvGrpSpPr/>
              <p:nvPr/>
            </p:nvGrpSpPr>
            <p:grpSpPr bwMode="gray">
              <a:xfrm>
                <a:off x="121067" y="1635078"/>
                <a:ext cx="5506010" cy="1035034"/>
                <a:chOff x="113122" y="639109"/>
                <a:chExt cx="3996965" cy="996628"/>
              </a:xfrm>
              <a:solidFill>
                <a:srgbClr val="19336C"/>
              </a:solidFill>
              <a:effectLst>
                <a:outerShdw blurRad="50800" dist="38100" dir="5400000" algn="t" rotWithShape="0">
                  <a:prstClr val="black">
                    <a:alpha val="40000"/>
                  </a:prstClr>
                </a:outerShdw>
              </a:effectLst>
            </p:grpSpPr>
            <p:sp>
              <p:nvSpPr>
                <p:cNvPr id="43" name="Rectangle: Rounded Corners 42">
                  <a:extLst>
                    <a:ext uri="{FF2B5EF4-FFF2-40B4-BE49-F238E27FC236}">
                      <a16:creationId xmlns:a16="http://schemas.microsoft.com/office/drawing/2014/main" id="{4F86A8B0-2EE5-6188-5A17-070C0B91C266}"/>
                    </a:ext>
                  </a:extLst>
                </p:cNvPr>
                <p:cNvSpPr/>
                <p:nvPr/>
              </p:nvSpPr>
              <p:spPr bwMode="gray">
                <a:xfrm>
                  <a:off x="113122" y="655808"/>
                  <a:ext cx="3996965" cy="97992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Graphic 43" descr="Architecture with solid fill">
                  <a:extLst>
                    <a:ext uri="{FF2B5EF4-FFF2-40B4-BE49-F238E27FC236}">
                      <a16:creationId xmlns:a16="http://schemas.microsoft.com/office/drawing/2014/main" id="{16DC9FF5-9C1C-FBE5-D19A-E4A9334C78C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bwMode="gray">
                <a:xfrm>
                  <a:off x="297948" y="639109"/>
                  <a:ext cx="690791" cy="914400"/>
                </a:xfrm>
                <a:prstGeom prst="rect">
                  <a:avLst/>
                </a:prstGeom>
              </p:spPr>
            </p:pic>
            <p:sp>
              <p:nvSpPr>
                <p:cNvPr id="45" name="TextBox 44">
                  <a:extLst>
                    <a:ext uri="{FF2B5EF4-FFF2-40B4-BE49-F238E27FC236}">
                      <a16:creationId xmlns:a16="http://schemas.microsoft.com/office/drawing/2014/main" id="{E9184E5B-753C-8602-8A4F-F3B15C23A3FA}"/>
                    </a:ext>
                  </a:extLst>
                </p:cNvPr>
                <p:cNvSpPr txBox="1"/>
                <p:nvPr/>
              </p:nvSpPr>
              <p:spPr bwMode="gray">
                <a:xfrm>
                  <a:off x="1099966" y="899396"/>
                  <a:ext cx="2035760" cy="503805"/>
                </a:xfrm>
                <a:prstGeom prst="rect">
                  <a:avLst/>
                </a:prstGeom>
                <a:grpFill/>
              </p:spPr>
              <p:txBody>
                <a:bodyPr wrap="none" rtlCol="0">
                  <a:spAutoFit/>
                </a:bodyPr>
                <a:lstStyle/>
                <a:p>
                  <a:r>
                    <a:rPr lang="en-US" sz="2800" b="1" u="sng" dirty="0">
                      <a:solidFill>
                        <a:schemeClr val="bg1"/>
                      </a:solidFill>
                    </a:rPr>
                    <a:t>Pre-Development</a:t>
                  </a:r>
                </a:p>
              </p:txBody>
            </p:sp>
          </p:grpSp>
          <p:pic>
            <p:nvPicPr>
              <p:cNvPr id="36" name="Graphic 35" descr="Box trolley with solid fill">
                <a:extLst>
                  <a:ext uri="{FF2B5EF4-FFF2-40B4-BE49-F238E27FC236}">
                    <a16:creationId xmlns:a16="http://schemas.microsoft.com/office/drawing/2014/main" id="{765F9EB2-001C-2A90-9827-2D2350FE5A1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bwMode="gray">
              <a:xfrm>
                <a:off x="1312466" y="5668437"/>
                <a:ext cx="765351" cy="765351"/>
              </a:xfrm>
              <a:prstGeom prst="rect">
                <a:avLst/>
              </a:prstGeom>
            </p:spPr>
          </p:pic>
          <p:pic>
            <p:nvPicPr>
              <p:cNvPr id="37" name="Graphic 36" descr="Jackhammer with solid fill">
                <a:extLst>
                  <a:ext uri="{FF2B5EF4-FFF2-40B4-BE49-F238E27FC236}">
                    <a16:creationId xmlns:a16="http://schemas.microsoft.com/office/drawing/2014/main" id="{8627844D-7FC9-A4BB-D373-7A30B6679F6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bwMode="gray">
              <a:xfrm>
                <a:off x="1373965" y="3860095"/>
                <a:ext cx="612733" cy="612733"/>
              </a:xfrm>
              <a:prstGeom prst="rect">
                <a:avLst/>
              </a:prstGeom>
            </p:spPr>
          </p:pic>
          <p:pic>
            <p:nvPicPr>
              <p:cNvPr id="38" name="Graphic 37" descr="Bulldozer with solid fill">
                <a:extLst>
                  <a:ext uri="{FF2B5EF4-FFF2-40B4-BE49-F238E27FC236}">
                    <a16:creationId xmlns:a16="http://schemas.microsoft.com/office/drawing/2014/main" id="{55B9D913-9DC3-C998-3E51-2ECFEFB8C1B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bwMode="gray">
              <a:xfrm>
                <a:off x="1351176" y="4754631"/>
                <a:ext cx="729001" cy="729001"/>
              </a:xfrm>
              <a:prstGeom prst="rect">
                <a:avLst/>
              </a:prstGeom>
            </p:spPr>
          </p:pic>
          <p:pic>
            <p:nvPicPr>
              <p:cNvPr id="39" name="Graphic 38" descr="Handshake with solid fill">
                <a:extLst>
                  <a:ext uri="{FF2B5EF4-FFF2-40B4-BE49-F238E27FC236}">
                    <a16:creationId xmlns:a16="http://schemas.microsoft.com/office/drawing/2014/main" id="{BFCE89F6-9720-CDEF-E4F9-E21EABDE9E4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bwMode="gray">
              <a:xfrm>
                <a:off x="1323391" y="2823066"/>
                <a:ext cx="743500" cy="743500"/>
              </a:xfrm>
              <a:prstGeom prst="rect">
                <a:avLst/>
              </a:prstGeom>
            </p:spPr>
          </p:pic>
          <p:cxnSp>
            <p:nvCxnSpPr>
              <p:cNvPr id="40" name="Straight Arrow Connector 39">
                <a:extLst>
                  <a:ext uri="{FF2B5EF4-FFF2-40B4-BE49-F238E27FC236}">
                    <a16:creationId xmlns:a16="http://schemas.microsoft.com/office/drawing/2014/main" id="{9BE8DE7D-CC04-3DFF-910F-17B6B5C1FDE8}"/>
                  </a:ext>
                </a:extLst>
              </p:cNvPr>
              <p:cNvCxnSpPr>
                <a:cxnSpLocks/>
                <a:endCxn id="51" idx="1"/>
              </p:cNvCxnSpPr>
              <p:nvPr/>
            </p:nvCxnSpPr>
            <p:spPr bwMode="gray">
              <a:xfrm>
                <a:off x="673917" y="5085500"/>
                <a:ext cx="574727" cy="3872"/>
              </a:xfrm>
              <a:prstGeom prst="straightConnector1">
                <a:avLst/>
              </a:prstGeom>
              <a:ln w="38100">
                <a:solidFill>
                  <a:srgbClr val="00A06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A08EA804-B72D-95D7-35DC-09F6AB227848}"/>
                  </a:ext>
                </a:extLst>
              </p:cNvPr>
              <p:cNvCxnSpPr>
                <a:cxnSpLocks/>
              </p:cNvCxnSpPr>
              <p:nvPr/>
            </p:nvCxnSpPr>
            <p:spPr bwMode="gray">
              <a:xfrm>
                <a:off x="673915" y="4162589"/>
                <a:ext cx="574727" cy="3872"/>
              </a:xfrm>
              <a:prstGeom prst="straightConnector1">
                <a:avLst/>
              </a:prstGeom>
              <a:ln w="38100">
                <a:solidFill>
                  <a:srgbClr val="00A06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9A6184A5-E57D-4E0D-A540-84A680439C84}"/>
                  </a:ext>
                </a:extLst>
              </p:cNvPr>
              <p:cNvCxnSpPr>
                <a:cxnSpLocks/>
              </p:cNvCxnSpPr>
              <p:nvPr/>
            </p:nvCxnSpPr>
            <p:spPr bwMode="gray">
              <a:xfrm>
                <a:off x="695948" y="3213349"/>
                <a:ext cx="574727" cy="3872"/>
              </a:xfrm>
              <a:prstGeom prst="straightConnector1">
                <a:avLst/>
              </a:prstGeom>
              <a:ln w="38100">
                <a:solidFill>
                  <a:srgbClr val="00A06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AF19F9CA-61CE-AAC6-88A6-36217DF38695}"/>
                </a:ext>
              </a:extLst>
            </p:cNvPr>
            <p:cNvGrpSpPr/>
            <p:nvPr/>
          </p:nvGrpSpPr>
          <p:grpSpPr bwMode="blackGray">
            <a:xfrm>
              <a:off x="6310316" y="1735919"/>
              <a:ext cx="5506010" cy="4754561"/>
              <a:chOff x="6093374" y="1652420"/>
              <a:chExt cx="5761892" cy="4739947"/>
            </a:xfrm>
          </p:grpSpPr>
          <p:grpSp>
            <p:nvGrpSpPr>
              <p:cNvPr id="10" name="Group 9">
                <a:extLst>
                  <a:ext uri="{FF2B5EF4-FFF2-40B4-BE49-F238E27FC236}">
                    <a16:creationId xmlns:a16="http://schemas.microsoft.com/office/drawing/2014/main" id="{DCE266D0-DFD1-9BD0-5336-1BFF571EC275}"/>
                  </a:ext>
                </a:extLst>
              </p:cNvPr>
              <p:cNvGrpSpPr/>
              <p:nvPr/>
            </p:nvGrpSpPr>
            <p:grpSpPr bwMode="blackGray">
              <a:xfrm>
                <a:off x="7043225" y="2818647"/>
                <a:ext cx="4812041" cy="3573720"/>
                <a:chOff x="634500" y="1757777"/>
                <a:chExt cx="4812041" cy="4519441"/>
              </a:xfrm>
            </p:grpSpPr>
            <p:sp>
              <p:nvSpPr>
                <p:cNvPr id="22" name="Rectangle: Rounded Corners 21">
                  <a:extLst>
                    <a:ext uri="{FF2B5EF4-FFF2-40B4-BE49-F238E27FC236}">
                      <a16:creationId xmlns:a16="http://schemas.microsoft.com/office/drawing/2014/main" id="{338B9845-4337-CA14-2ADB-0719EDF3C64A}"/>
                    </a:ext>
                  </a:extLst>
                </p:cNvPr>
                <p:cNvSpPr/>
                <p:nvPr/>
              </p:nvSpPr>
              <p:spPr bwMode="blackGray">
                <a:xfrm>
                  <a:off x="634501" y="1757777"/>
                  <a:ext cx="4812040" cy="93291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2400">
                      <a:solidFill>
                        <a:schemeClr val="tx1"/>
                      </a:solidFill>
                    </a:rPr>
                    <a:t>Real Estate Development</a:t>
                  </a:r>
                </a:p>
              </p:txBody>
            </p:sp>
            <p:sp>
              <p:nvSpPr>
                <p:cNvPr id="23" name="Rectangle: Rounded Corners 22">
                  <a:extLst>
                    <a:ext uri="{FF2B5EF4-FFF2-40B4-BE49-F238E27FC236}">
                      <a16:creationId xmlns:a16="http://schemas.microsoft.com/office/drawing/2014/main" id="{DAD60F36-8659-70E7-E906-D53CD58B41FE}"/>
                    </a:ext>
                  </a:extLst>
                </p:cNvPr>
                <p:cNvSpPr/>
                <p:nvPr/>
              </p:nvSpPr>
              <p:spPr bwMode="blackGray">
                <a:xfrm>
                  <a:off x="634502" y="1776291"/>
                  <a:ext cx="914400" cy="914400"/>
                </a:xfrm>
                <a:prstGeom prst="roundRect">
                  <a:avLst/>
                </a:prstGeom>
                <a:solidFill>
                  <a:srgbClr val="0079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79603304-1591-60DB-63A9-041AB36D3EDD}"/>
                    </a:ext>
                  </a:extLst>
                </p:cNvPr>
                <p:cNvSpPr/>
                <p:nvPr/>
              </p:nvSpPr>
              <p:spPr bwMode="blackGray">
                <a:xfrm>
                  <a:off x="634500" y="2971800"/>
                  <a:ext cx="4812039" cy="9144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2400">
                      <a:solidFill>
                        <a:schemeClr val="tx1"/>
                      </a:solidFill>
                    </a:rPr>
                    <a:t>Machinery &amp; Equipment</a:t>
                  </a:r>
                </a:p>
              </p:txBody>
            </p:sp>
            <p:sp>
              <p:nvSpPr>
                <p:cNvPr id="25" name="Rectangle: Rounded Corners 24">
                  <a:extLst>
                    <a:ext uri="{FF2B5EF4-FFF2-40B4-BE49-F238E27FC236}">
                      <a16:creationId xmlns:a16="http://schemas.microsoft.com/office/drawing/2014/main" id="{4933B936-16D2-AE1F-7082-A11E3ED4E803}"/>
                    </a:ext>
                  </a:extLst>
                </p:cNvPr>
                <p:cNvSpPr/>
                <p:nvPr/>
              </p:nvSpPr>
              <p:spPr bwMode="blackGray">
                <a:xfrm>
                  <a:off x="634502" y="2971800"/>
                  <a:ext cx="914400" cy="914400"/>
                </a:xfrm>
                <a:prstGeom prst="roundRect">
                  <a:avLst/>
                </a:prstGeom>
                <a:solidFill>
                  <a:srgbClr val="0079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5A160C26-B1AA-6942-B2C4-C3ED2AB84407}"/>
                    </a:ext>
                  </a:extLst>
                </p:cNvPr>
                <p:cNvSpPr/>
                <p:nvPr/>
              </p:nvSpPr>
              <p:spPr bwMode="blackGray">
                <a:xfrm>
                  <a:off x="634501" y="4167310"/>
                  <a:ext cx="4812038" cy="9144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2400">
                      <a:solidFill>
                        <a:schemeClr val="tx1"/>
                      </a:solidFill>
                    </a:rPr>
                    <a:t>Working Capital</a:t>
                  </a:r>
                </a:p>
              </p:txBody>
            </p:sp>
            <p:sp>
              <p:nvSpPr>
                <p:cNvPr id="27" name="Rectangle: Rounded Corners 26">
                  <a:extLst>
                    <a:ext uri="{FF2B5EF4-FFF2-40B4-BE49-F238E27FC236}">
                      <a16:creationId xmlns:a16="http://schemas.microsoft.com/office/drawing/2014/main" id="{9EDE65C9-2C40-0532-C32B-A93397421F3D}"/>
                    </a:ext>
                  </a:extLst>
                </p:cNvPr>
                <p:cNvSpPr/>
                <p:nvPr/>
              </p:nvSpPr>
              <p:spPr bwMode="blackGray">
                <a:xfrm>
                  <a:off x="634502" y="4167309"/>
                  <a:ext cx="914400" cy="914400"/>
                </a:xfrm>
                <a:prstGeom prst="roundRect">
                  <a:avLst/>
                </a:prstGeom>
                <a:solidFill>
                  <a:srgbClr val="0079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C2785AEF-9E54-2223-A6DC-A0642563BC10}"/>
                    </a:ext>
                  </a:extLst>
                </p:cNvPr>
                <p:cNvSpPr/>
                <p:nvPr/>
              </p:nvSpPr>
              <p:spPr bwMode="blackGray">
                <a:xfrm>
                  <a:off x="634501" y="5362817"/>
                  <a:ext cx="4812038" cy="9144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2400">
                      <a:solidFill>
                        <a:schemeClr val="tx1"/>
                      </a:solidFill>
                    </a:rPr>
                    <a:t>Infrastructure</a:t>
                  </a:r>
                </a:p>
              </p:txBody>
            </p:sp>
            <p:sp>
              <p:nvSpPr>
                <p:cNvPr id="29" name="Rectangle: Rounded Corners 28">
                  <a:extLst>
                    <a:ext uri="{FF2B5EF4-FFF2-40B4-BE49-F238E27FC236}">
                      <a16:creationId xmlns:a16="http://schemas.microsoft.com/office/drawing/2014/main" id="{1E51093D-C431-913C-752B-F3854851E3DA}"/>
                    </a:ext>
                  </a:extLst>
                </p:cNvPr>
                <p:cNvSpPr/>
                <p:nvPr/>
              </p:nvSpPr>
              <p:spPr bwMode="blackGray">
                <a:xfrm>
                  <a:off x="634502" y="5362818"/>
                  <a:ext cx="914400" cy="914400"/>
                </a:xfrm>
                <a:prstGeom prst="roundRect">
                  <a:avLst/>
                </a:prstGeom>
                <a:solidFill>
                  <a:srgbClr val="0079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Graphic 10" descr="City with solid fill">
                <a:extLst>
                  <a:ext uri="{FF2B5EF4-FFF2-40B4-BE49-F238E27FC236}">
                    <a16:creationId xmlns:a16="http://schemas.microsoft.com/office/drawing/2014/main" id="{FE9C9CAE-C37E-6B52-5EFD-B29044CE5AC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bwMode="blackGray">
              <a:xfrm>
                <a:off x="7148657" y="2893749"/>
                <a:ext cx="700166" cy="700166"/>
              </a:xfrm>
              <a:prstGeom prst="rect">
                <a:avLst/>
              </a:prstGeom>
            </p:spPr>
          </p:pic>
          <p:sp>
            <p:nvSpPr>
              <p:cNvPr id="12" name="Rectangle: Rounded Corners 11">
                <a:extLst>
                  <a:ext uri="{FF2B5EF4-FFF2-40B4-BE49-F238E27FC236}">
                    <a16:creationId xmlns:a16="http://schemas.microsoft.com/office/drawing/2014/main" id="{104D1AB9-98B8-9A65-C522-D11C2D35F5CC}"/>
                  </a:ext>
                </a:extLst>
              </p:cNvPr>
              <p:cNvSpPr/>
              <p:nvPr/>
            </p:nvSpPr>
            <p:spPr bwMode="blackGray">
              <a:xfrm>
                <a:off x="6093374" y="1652420"/>
                <a:ext cx="5761890" cy="979929"/>
              </a:xfrm>
              <a:prstGeom prst="roundRect">
                <a:avLst/>
              </a:prstGeom>
              <a:solidFill>
                <a:srgbClr val="19336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descr="Juggler with solid fill">
                <a:extLst>
                  <a:ext uri="{FF2B5EF4-FFF2-40B4-BE49-F238E27FC236}">
                    <a16:creationId xmlns:a16="http://schemas.microsoft.com/office/drawing/2014/main" id="{0A62C1D5-19D3-9F88-641C-E47D0C2326A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bwMode="blackGray">
              <a:xfrm>
                <a:off x="6253715" y="1697872"/>
                <a:ext cx="914400" cy="871106"/>
              </a:xfrm>
              <a:prstGeom prst="rect">
                <a:avLst/>
              </a:prstGeom>
            </p:spPr>
          </p:pic>
          <p:sp>
            <p:nvSpPr>
              <p:cNvPr id="14" name="TextBox 13">
                <a:extLst>
                  <a:ext uri="{FF2B5EF4-FFF2-40B4-BE49-F238E27FC236}">
                    <a16:creationId xmlns:a16="http://schemas.microsoft.com/office/drawing/2014/main" id="{1C51E783-04D2-8DBA-57D9-E0C92B4F186C}"/>
                  </a:ext>
                </a:extLst>
              </p:cNvPr>
              <p:cNvSpPr txBox="1"/>
              <p:nvPr/>
            </p:nvSpPr>
            <p:spPr bwMode="blackGray">
              <a:xfrm>
                <a:off x="7369205" y="1880774"/>
                <a:ext cx="2799531" cy="521612"/>
              </a:xfrm>
              <a:prstGeom prst="rect">
                <a:avLst/>
              </a:prstGeom>
              <a:noFill/>
            </p:spPr>
            <p:txBody>
              <a:bodyPr wrap="square" rtlCol="0">
                <a:spAutoFit/>
              </a:bodyPr>
              <a:lstStyle/>
              <a:p>
                <a:r>
                  <a:rPr lang="en-US" sz="2800" b="1" u="sng" dirty="0">
                    <a:solidFill>
                      <a:schemeClr val="bg1"/>
                    </a:solidFill>
                  </a:rPr>
                  <a:t>Development</a:t>
                </a:r>
              </a:p>
            </p:txBody>
          </p:sp>
          <p:pic>
            <p:nvPicPr>
              <p:cNvPr id="15" name="Graphic 14" descr="Bridge scene with solid fill">
                <a:extLst>
                  <a:ext uri="{FF2B5EF4-FFF2-40B4-BE49-F238E27FC236}">
                    <a16:creationId xmlns:a16="http://schemas.microsoft.com/office/drawing/2014/main" id="{DF9442E7-73FC-6287-5351-339384BC6AAD}"/>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bwMode="blackGray">
              <a:xfrm>
                <a:off x="7112307" y="5569681"/>
                <a:ext cx="765350" cy="765350"/>
              </a:xfrm>
              <a:prstGeom prst="rect">
                <a:avLst/>
              </a:prstGeom>
            </p:spPr>
          </p:pic>
          <p:pic>
            <p:nvPicPr>
              <p:cNvPr id="16" name="Graphic 15" descr="Dollar with solid fill">
                <a:extLst>
                  <a:ext uri="{FF2B5EF4-FFF2-40B4-BE49-F238E27FC236}">
                    <a16:creationId xmlns:a16="http://schemas.microsoft.com/office/drawing/2014/main" id="{42D8489D-823A-D31D-69A3-08083621267D}"/>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bwMode="blackGray">
              <a:xfrm>
                <a:off x="7148657" y="4746699"/>
                <a:ext cx="729000" cy="729000"/>
              </a:xfrm>
              <a:prstGeom prst="rect">
                <a:avLst/>
              </a:prstGeom>
            </p:spPr>
          </p:pic>
          <p:pic>
            <p:nvPicPr>
              <p:cNvPr id="17" name="Graphic 16" descr="Robot Hand with solid fill">
                <a:extLst>
                  <a:ext uri="{FF2B5EF4-FFF2-40B4-BE49-F238E27FC236}">
                    <a16:creationId xmlns:a16="http://schemas.microsoft.com/office/drawing/2014/main" id="{BBBB602E-84F6-850F-ADF2-09711FA3C5FC}"/>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bwMode="blackGray">
              <a:xfrm>
                <a:off x="7112306" y="3692940"/>
                <a:ext cx="839875" cy="839875"/>
              </a:xfrm>
              <a:prstGeom prst="rect">
                <a:avLst/>
              </a:prstGeom>
            </p:spPr>
          </p:pic>
          <p:cxnSp>
            <p:nvCxnSpPr>
              <p:cNvPr id="18" name="Connector: Elbow 17">
                <a:extLst>
                  <a:ext uri="{FF2B5EF4-FFF2-40B4-BE49-F238E27FC236}">
                    <a16:creationId xmlns:a16="http://schemas.microsoft.com/office/drawing/2014/main" id="{CCAD2C9D-096C-74AC-378D-CA38564566B0}"/>
                  </a:ext>
                </a:extLst>
              </p:cNvPr>
              <p:cNvCxnSpPr>
                <a:cxnSpLocks/>
              </p:cNvCxnSpPr>
              <p:nvPr/>
            </p:nvCxnSpPr>
            <p:spPr bwMode="blackGray">
              <a:xfrm rot="16200000" flipH="1">
                <a:off x="5033110" y="4042336"/>
                <a:ext cx="3405806" cy="585832"/>
              </a:xfrm>
              <a:prstGeom prst="bentConnector2">
                <a:avLst/>
              </a:prstGeom>
              <a:ln w="38100">
                <a:solidFill>
                  <a:srgbClr val="00A06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8D3AB77C-352F-B5A1-2BFA-347C38D920F6}"/>
                  </a:ext>
                </a:extLst>
              </p:cNvPr>
              <p:cNvCxnSpPr>
                <a:cxnSpLocks/>
              </p:cNvCxnSpPr>
              <p:nvPr/>
            </p:nvCxnSpPr>
            <p:spPr bwMode="blackGray">
              <a:xfrm>
                <a:off x="6443095" y="5058866"/>
                <a:ext cx="574727" cy="3872"/>
              </a:xfrm>
              <a:prstGeom prst="straightConnector1">
                <a:avLst/>
              </a:prstGeom>
              <a:ln w="38100">
                <a:solidFill>
                  <a:srgbClr val="00A06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823BB724-D4C4-7EEC-12D7-808A69AB470A}"/>
                  </a:ext>
                </a:extLst>
              </p:cNvPr>
              <p:cNvCxnSpPr>
                <a:cxnSpLocks/>
              </p:cNvCxnSpPr>
              <p:nvPr/>
            </p:nvCxnSpPr>
            <p:spPr bwMode="blackGray">
              <a:xfrm>
                <a:off x="6443093" y="4135955"/>
                <a:ext cx="574727" cy="3872"/>
              </a:xfrm>
              <a:prstGeom prst="straightConnector1">
                <a:avLst/>
              </a:prstGeom>
              <a:ln w="38100">
                <a:solidFill>
                  <a:srgbClr val="00A06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8FA18B1-3482-3B3C-C64D-DAEC7AB7345C}"/>
                  </a:ext>
                </a:extLst>
              </p:cNvPr>
              <p:cNvCxnSpPr>
                <a:cxnSpLocks/>
              </p:cNvCxnSpPr>
              <p:nvPr/>
            </p:nvCxnSpPr>
            <p:spPr bwMode="blackGray">
              <a:xfrm>
                <a:off x="6465126" y="3186715"/>
                <a:ext cx="574727" cy="3872"/>
              </a:xfrm>
              <a:prstGeom prst="straightConnector1">
                <a:avLst/>
              </a:prstGeom>
              <a:ln w="38100">
                <a:solidFill>
                  <a:srgbClr val="00A060"/>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54" name="Rectangle 53">
            <a:extLst>
              <a:ext uri="{FF2B5EF4-FFF2-40B4-BE49-F238E27FC236}">
                <a16:creationId xmlns:a16="http://schemas.microsoft.com/office/drawing/2014/main" id="{1ED86E11-1F88-F830-A85F-622EF8FC8DA9}"/>
              </a:ext>
            </a:extLst>
          </p:cNvPr>
          <p:cNvSpPr/>
          <p:nvPr/>
        </p:nvSpPr>
        <p:spPr>
          <a:xfrm>
            <a:off x="155863" y="368126"/>
            <a:ext cx="7907482" cy="760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a:r>
              <a:rPr lang="en-US" sz="3600" b="1" dirty="0">
                <a:solidFill>
                  <a:schemeClr val="bg1"/>
                </a:solidFill>
                <a:latin typeface="Gill Sans MT" panose="020B0502020104020203" pitchFamily="34" charset="0"/>
              </a:rPr>
              <a:t>DEPLOYMENT &amp; ELIGIBLE USES</a:t>
            </a:r>
          </a:p>
        </p:txBody>
      </p:sp>
    </p:spTree>
    <p:extLst>
      <p:ext uri="{BB962C8B-B14F-4D97-AF65-F5344CB8AC3E}">
        <p14:creationId xmlns:p14="http://schemas.microsoft.com/office/powerpoint/2010/main" val="28979129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A5CCC36-49F1-459F-9E34-4368F54BC088}"/>
              </a:ext>
            </a:extLst>
          </p:cNvPr>
          <p:cNvSpPr>
            <a:spLocks noGrp="1"/>
          </p:cNvSpPr>
          <p:nvPr>
            <p:ph type="body" sz="half" idx="2"/>
          </p:nvPr>
        </p:nvSpPr>
        <p:spPr>
          <a:xfrm>
            <a:off x="0" y="1648691"/>
            <a:ext cx="6266040" cy="5209309"/>
          </a:xfrm>
        </p:spPr>
        <p:txBody>
          <a:bodyPr>
            <a:normAutofit fontScale="92500" lnSpcReduction="20000"/>
          </a:bodyPr>
          <a:lstStyle/>
          <a:p>
            <a:pPr marR="0" lvl="0" algn="l" defTabSz="914400" rtl="0" eaLnBrk="1" fontAlgn="auto" latinLnBrk="0" hangingPunct="1">
              <a:lnSpc>
                <a:spcPct val="100000"/>
              </a:lnSpc>
              <a:spcBef>
                <a:spcPts val="0"/>
              </a:spcBef>
              <a:spcAft>
                <a:spcPts val="0"/>
              </a:spcAft>
              <a:buClrTx/>
              <a:buSzTx/>
              <a:tabLst/>
              <a:defRPr/>
            </a:pPr>
            <a:endParaRPr kumimoji="0" lang="en-US" sz="2800" b="1" i="1" u="none" strike="noStrike" kern="1200" cap="none" spc="0" normalizeH="0" baseline="0" noProof="0" dirty="0">
              <a:ln>
                <a:noFill/>
              </a:ln>
              <a:solidFill>
                <a:schemeClr val="bg1"/>
              </a:solidFill>
              <a:effectLst/>
              <a:uLnTx/>
              <a:uFillTx/>
              <a:latin typeface="Gill Sans MT" panose="020B0502020104020203" pitchFamily="34" charset="0"/>
              <a:cs typeface="+mn-cs"/>
            </a:endParaRPr>
          </a:p>
          <a:p>
            <a:pPr marL="630238"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i="1" dirty="0">
                <a:solidFill>
                  <a:schemeClr val="bg1"/>
                </a:solidFill>
                <a:latin typeface="Gill Sans MT" panose="020B0502020104020203" pitchFamily="34" charset="0"/>
              </a:rPr>
              <a:t>CDBG Entitlements</a:t>
            </a:r>
          </a:p>
          <a:p>
            <a:pPr marL="800100" lvl="1" indent="-342900">
              <a:lnSpc>
                <a:spcPct val="100000"/>
              </a:lnSpc>
              <a:spcBef>
                <a:spcPts val="0"/>
              </a:spcBef>
              <a:buFont typeface="Arial" panose="020B0604020202020204" pitchFamily="34" charset="0"/>
              <a:buChar char="•"/>
              <a:defRPr/>
            </a:pPr>
            <a:r>
              <a:rPr lang="en-US" sz="2800" i="1" dirty="0">
                <a:solidFill>
                  <a:schemeClr val="bg1"/>
                </a:solidFill>
                <a:latin typeface="Gill Sans MT" panose="020B0502020104020203" pitchFamily="34" charset="0"/>
              </a:rPr>
              <a:t>Cities (50K+)</a:t>
            </a:r>
          </a:p>
          <a:p>
            <a:pPr marL="800100" lvl="1" indent="-342900">
              <a:lnSpc>
                <a:spcPct val="100000"/>
              </a:lnSpc>
              <a:spcBef>
                <a:spcPts val="0"/>
              </a:spcBef>
              <a:buFont typeface="Arial" panose="020B0604020202020204" pitchFamily="34" charset="0"/>
              <a:buChar char="•"/>
              <a:defRPr/>
            </a:pPr>
            <a:r>
              <a:rPr lang="en-US" sz="2800" i="1" dirty="0">
                <a:solidFill>
                  <a:schemeClr val="bg1"/>
                </a:solidFill>
                <a:latin typeface="Gill Sans MT" panose="020B0502020104020203" pitchFamily="34" charset="0"/>
              </a:rPr>
              <a:t>Urban Counties (200K+)</a:t>
            </a:r>
          </a:p>
          <a:p>
            <a:pPr marR="0" lvl="0" algn="l" defTabSz="914400" rtl="0" eaLnBrk="1" fontAlgn="auto" latinLnBrk="0" hangingPunct="1">
              <a:lnSpc>
                <a:spcPct val="100000"/>
              </a:lnSpc>
              <a:spcBef>
                <a:spcPts val="0"/>
              </a:spcBef>
              <a:spcAft>
                <a:spcPts val="0"/>
              </a:spcAft>
              <a:buClrTx/>
              <a:buSzTx/>
              <a:tabLst/>
              <a:defRPr/>
            </a:pPr>
            <a:endParaRPr lang="en-US" sz="2800" i="1" dirty="0">
              <a:solidFill>
                <a:schemeClr val="bg1"/>
              </a:solidFill>
              <a:latin typeface="Gill Sans MT" panose="020B0502020104020203" pitchFamily="34" charset="0"/>
            </a:endParaRPr>
          </a:p>
          <a:p>
            <a:pPr marL="630238"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i="1" dirty="0">
                <a:solidFill>
                  <a:schemeClr val="bg1"/>
                </a:solidFill>
                <a:latin typeface="Gill Sans MT" panose="020B0502020104020203" pitchFamily="34" charset="0"/>
              </a:rPr>
              <a:t>States and small cities</a:t>
            </a:r>
          </a:p>
          <a:p>
            <a:pPr marL="630238"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i="1" u="none" strike="noStrike" kern="1200" cap="none" spc="0" normalizeH="0" baseline="0" noProof="0" dirty="0">
              <a:ln>
                <a:noFill/>
              </a:ln>
              <a:solidFill>
                <a:schemeClr val="bg1"/>
              </a:solidFill>
              <a:effectLst/>
              <a:uLnTx/>
              <a:uFillTx/>
              <a:latin typeface="Gill Sans MT" panose="020B0502020104020203" pitchFamily="34" charset="0"/>
            </a:endParaRPr>
          </a:p>
          <a:p>
            <a:pPr marL="630238"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i="1" u="none" strike="noStrike" kern="1200" cap="none" spc="0" normalizeH="0" baseline="0" noProof="0" dirty="0">
                <a:ln>
                  <a:noFill/>
                </a:ln>
                <a:solidFill>
                  <a:schemeClr val="bg1"/>
                </a:solidFill>
                <a:effectLst/>
                <a:uLnTx/>
                <a:uFillTx/>
                <a:latin typeface="Gill Sans MT" panose="020B0502020104020203" pitchFamily="34" charset="0"/>
              </a:rPr>
              <a:t>Subrecipient entities</a:t>
            </a:r>
            <a:r>
              <a:rPr kumimoji="0" lang="en-US" sz="2800" i="0" u="none" strike="noStrike" kern="1200" cap="none" spc="0" normalizeH="0" baseline="0" noProof="0" dirty="0">
                <a:ln>
                  <a:noFill/>
                </a:ln>
                <a:solidFill>
                  <a:schemeClr val="bg1"/>
                </a:solidFill>
                <a:effectLst/>
                <a:uLnTx/>
                <a:uFillTx/>
                <a:latin typeface="Gill Sans MT" panose="020B0502020104020203" pitchFamily="34" charset="0"/>
              </a:rPr>
              <a:t> (e.g. economic development or public housing authorities, non-profits)</a:t>
            </a:r>
          </a:p>
          <a:p>
            <a:pPr marR="0" lvl="0" algn="l" defTabSz="914400" rtl="0" eaLnBrk="1" fontAlgn="auto" latinLnBrk="0" hangingPunct="1">
              <a:lnSpc>
                <a:spcPct val="100000"/>
              </a:lnSpc>
              <a:spcBef>
                <a:spcPts val="0"/>
              </a:spcBef>
              <a:spcAft>
                <a:spcPts val="0"/>
              </a:spcAft>
              <a:buClrTx/>
              <a:buSzTx/>
              <a:tabLst/>
              <a:defRPr/>
            </a:pPr>
            <a:endParaRPr kumimoji="0" lang="en-US" sz="2800" i="0" u="none" strike="noStrike" kern="1200" cap="none" spc="0" normalizeH="0" baseline="0" noProof="0" dirty="0">
              <a:ln>
                <a:noFill/>
              </a:ln>
              <a:solidFill>
                <a:schemeClr val="bg1"/>
              </a:solidFill>
              <a:effectLst/>
              <a:uLnTx/>
              <a:uFillTx/>
              <a:latin typeface="Gill Sans MT" panose="020B0502020104020203" pitchFamily="34" charset="0"/>
            </a:endParaRPr>
          </a:p>
          <a:p>
            <a:pPr marL="630238" indent="-342900">
              <a:lnSpc>
                <a:spcPct val="100000"/>
              </a:lnSpc>
              <a:spcBef>
                <a:spcPts val="0"/>
              </a:spcBef>
              <a:buFont typeface="Arial" panose="020B0604020202020204" pitchFamily="34" charset="0"/>
              <a:buChar char="•"/>
              <a:defRPr/>
            </a:pPr>
            <a:r>
              <a:rPr kumimoji="0" lang="en-US" sz="2800" i="0" u="none" strike="noStrike" kern="1200" cap="none" spc="0" normalizeH="0" baseline="0" noProof="0" dirty="0">
                <a:ln>
                  <a:noFill/>
                </a:ln>
                <a:solidFill>
                  <a:schemeClr val="bg1"/>
                </a:solidFill>
                <a:effectLst/>
                <a:uLnTx/>
                <a:uFillTx/>
                <a:latin typeface="Gill Sans MT" panose="020B0502020104020203" pitchFamily="34" charset="0"/>
              </a:rPr>
              <a:t>Other partners may receive Section 108 funds directly from HUD if they are a </a:t>
            </a:r>
            <a:r>
              <a:rPr kumimoji="0" lang="en-US" sz="2800" b="1" i="1" u="none" strike="noStrike" kern="1200" cap="none" spc="0" normalizeH="0" baseline="0" noProof="0" dirty="0">
                <a:ln>
                  <a:noFill/>
                </a:ln>
                <a:solidFill>
                  <a:schemeClr val="bg1"/>
                </a:solidFill>
                <a:effectLst/>
                <a:uLnTx/>
                <a:uFillTx/>
                <a:latin typeface="Gill Sans MT" panose="020B0502020104020203" pitchFamily="34" charset="0"/>
              </a:rPr>
              <a:t>designated public agency </a:t>
            </a:r>
            <a:r>
              <a:rPr kumimoji="0" lang="en-US" sz="2800" i="1" u="none" strike="noStrike" kern="1200" cap="none" spc="0" normalizeH="0" baseline="0" noProof="0" dirty="0">
                <a:ln>
                  <a:noFill/>
                </a:ln>
                <a:solidFill>
                  <a:schemeClr val="bg1"/>
                </a:solidFill>
                <a:effectLst/>
                <a:uLnTx/>
                <a:uFillTx/>
                <a:latin typeface="Gill Sans MT" panose="020B0502020104020203" pitchFamily="34" charset="0"/>
              </a:rPr>
              <a:t>(</a:t>
            </a:r>
            <a:r>
              <a:rPr kumimoji="0" lang="en-US" sz="2800" i="1" u="none" strike="noStrike" kern="1200" cap="none" spc="0" normalizeH="0" baseline="0" noProof="0" dirty="0" err="1">
                <a:ln>
                  <a:noFill/>
                </a:ln>
                <a:solidFill>
                  <a:schemeClr val="bg1"/>
                </a:solidFill>
                <a:effectLst/>
                <a:uLnTx/>
                <a:uFillTx/>
                <a:latin typeface="Gill Sans MT" panose="020B0502020104020203" pitchFamily="34" charset="0"/>
              </a:rPr>
              <a:t>DPA</a:t>
            </a:r>
            <a:r>
              <a:rPr kumimoji="0" lang="en-US" sz="2800" i="1" u="none" strike="noStrike" kern="1200" cap="none" spc="0" normalizeH="0" baseline="0" noProof="0" dirty="0">
                <a:ln>
                  <a:noFill/>
                </a:ln>
                <a:solidFill>
                  <a:schemeClr val="bg1"/>
                </a:solidFill>
                <a:effectLst/>
                <a:uLnTx/>
                <a:uFillTx/>
                <a:latin typeface="Gill Sans MT" panose="020B0502020104020203" pitchFamily="34" charset="0"/>
              </a:rPr>
              <a:t>)</a:t>
            </a:r>
            <a:r>
              <a:rPr kumimoji="0" lang="en-US" sz="2800" i="0" u="none" strike="noStrike" kern="1200" cap="none" spc="0" normalizeH="0" baseline="0" noProof="0" dirty="0">
                <a:ln>
                  <a:noFill/>
                </a:ln>
                <a:solidFill>
                  <a:schemeClr val="bg1"/>
                </a:solidFill>
                <a:effectLst/>
                <a:uLnTx/>
                <a:uFillTx/>
                <a:latin typeface="Gill Sans MT" panose="020B0502020104020203" pitchFamily="34" charset="0"/>
              </a:rPr>
              <a:t> of the CDBG Entitlement grantee</a:t>
            </a:r>
          </a:p>
          <a:p>
            <a:pPr marR="0" lvl="0" algn="l" defTabSz="914400" rtl="0" eaLnBrk="1" fontAlgn="auto" latinLnBrk="0" hangingPunct="1">
              <a:lnSpc>
                <a:spcPct val="100000"/>
              </a:lnSpc>
              <a:spcBef>
                <a:spcPts val="0"/>
              </a:spcBef>
              <a:spcAft>
                <a:spcPts val="0"/>
              </a:spcAft>
              <a:buClrTx/>
              <a:buSzTx/>
              <a:tabLst/>
              <a:defRPr/>
            </a:pPr>
            <a:endParaRPr kumimoji="0" lang="en-US" sz="2400" b="1" i="0" u="none" strike="noStrike" kern="1200" cap="none" spc="0" normalizeH="0" baseline="0" noProof="0" dirty="0">
              <a:ln>
                <a:noFill/>
              </a:ln>
              <a:solidFill>
                <a:prstClr val="black"/>
              </a:solidFill>
              <a:effectLst/>
              <a:uLnTx/>
              <a:uFillTx/>
              <a:latin typeface="+mn-lt"/>
            </a:endParaRPr>
          </a:p>
          <a:p>
            <a:pPr marL="630238"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algn="l" defTabSz="914400" rtl="0" eaLnBrk="1" fontAlgn="auto" latinLnBrk="0" hangingPunct="1">
              <a:lnSpc>
                <a:spcPct val="100000"/>
              </a:lnSpc>
              <a:spcBef>
                <a:spcPts val="0"/>
              </a:spcBef>
              <a:spcAft>
                <a:spcPts val="0"/>
              </a:spcAft>
              <a:buClrTx/>
              <a:buSzTx/>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Calibri"/>
            </a:endParaRPr>
          </a:p>
          <a:p>
            <a:endParaRPr lang="en-US" dirty="0"/>
          </a:p>
        </p:txBody>
      </p:sp>
      <p:sp>
        <p:nvSpPr>
          <p:cNvPr id="3" name="Slide Number Placeholder 2">
            <a:extLst>
              <a:ext uri="{FF2B5EF4-FFF2-40B4-BE49-F238E27FC236}">
                <a16:creationId xmlns:a16="http://schemas.microsoft.com/office/drawing/2014/main" id="{2833D1FD-7BBF-05A5-90E5-D9A5B1468E81}"/>
              </a:ext>
            </a:extLst>
          </p:cNvPr>
          <p:cNvSpPr>
            <a:spLocks noGrp="1"/>
          </p:cNvSpPr>
          <p:nvPr>
            <p:ph type="sldNum" sz="quarter" idx="12"/>
          </p:nvPr>
        </p:nvSpPr>
        <p:spPr/>
        <p:txBody>
          <a:bodyPr/>
          <a:lstStyle/>
          <a:p>
            <a:fld id="{1059A2CD-846E-48BA-B968-8B34CC2250AF}" type="slidenum">
              <a:rPr lang="en-US" smtClean="0"/>
              <a:t>9</a:t>
            </a:fld>
            <a:endParaRPr lang="en-US"/>
          </a:p>
        </p:txBody>
      </p:sp>
      <p:sp>
        <p:nvSpPr>
          <p:cNvPr id="2" name="Title 1">
            <a:extLst>
              <a:ext uri="{FF2B5EF4-FFF2-40B4-BE49-F238E27FC236}">
                <a16:creationId xmlns:a16="http://schemas.microsoft.com/office/drawing/2014/main" id="{F8CCC7C0-1028-4D44-983C-9308F40B83E8}"/>
              </a:ext>
            </a:extLst>
          </p:cNvPr>
          <p:cNvSpPr>
            <a:spLocks noGrp="1"/>
          </p:cNvSpPr>
          <p:nvPr>
            <p:ph type="title" idx="4294967295"/>
          </p:nvPr>
        </p:nvSpPr>
        <p:spPr>
          <a:xfrm>
            <a:off x="0" y="378182"/>
            <a:ext cx="4419600" cy="1600200"/>
          </a:xfrm>
        </p:spPr>
        <p:txBody>
          <a:bodyPr>
            <a:normAutofit/>
          </a:bodyPr>
          <a:lstStyle/>
          <a:p>
            <a:pPr marL="114300"/>
            <a:r>
              <a:rPr kumimoji="0" lang="en-US" sz="3600" b="1" i="0" u="none" strike="noStrike" kern="1200" cap="none" spc="0" normalizeH="0" baseline="0" noProof="0" dirty="0">
                <a:ln>
                  <a:noFill/>
                </a:ln>
                <a:solidFill>
                  <a:schemeClr val="bg1"/>
                </a:solidFill>
                <a:effectLst/>
                <a:uLnTx/>
                <a:uFillTx/>
                <a:latin typeface="Gill Sans MT" panose="020B0502020104020203" pitchFamily="34" charset="0"/>
                <a:ea typeface="+mn-ea"/>
                <a:cs typeface="+mn-cs"/>
              </a:rPr>
              <a:t>Who is Eligible for</a:t>
            </a:r>
            <a:br>
              <a:rPr kumimoji="0" lang="en-US" sz="3600" b="1" i="0" u="none" strike="noStrike" kern="1200" cap="none" spc="0" normalizeH="0" baseline="0" noProof="0" dirty="0">
                <a:ln>
                  <a:noFill/>
                </a:ln>
                <a:solidFill>
                  <a:schemeClr val="bg1"/>
                </a:solidFill>
                <a:effectLst/>
                <a:uLnTx/>
                <a:uFillTx/>
                <a:latin typeface="Gill Sans MT" panose="020B0502020104020203" pitchFamily="34" charset="0"/>
                <a:ea typeface="+mn-ea"/>
                <a:cs typeface="+mn-cs"/>
              </a:rPr>
            </a:br>
            <a:r>
              <a:rPr kumimoji="0" lang="en-US" sz="3600" b="1" i="0" u="none" strike="noStrike" kern="1200" cap="none" spc="0" normalizeH="0" baseline="0" noProof="0" dirty="0">
                <a:ln>
                  <a:noFill/>
                </a:ln>
                <a:solidFill>
                  <a:schemeClr val="bg1"/>
                </a:solidFill>
                <a:effectLst/>
                <a:uLnTx/>
                <a:uFillTx/>
                <a:latin typeface="Gill Sans MT" panose="020B0502020104020203" pitchFamily="34" charset="0"/>
                <a:ea typeface="+mn-ea"/>
                <a:cs typeface="+mn-cs"/>
              </a:rPr>
              <a:t>Section 108</a:t>
            </a:r>
            <a:endParaRPr lang="en-US" sz="3600" b="1" dirty="0">
              <a:latin typeface="Gill Sans MT" panose="020B0502020104020203" pitchFamily="34" charset="0"/>
            </a:endParaRPr>
          </a:p>
        </p:txBody>
      </p:sp>
      <p:grpSp>
        <p:nvGrpSpPr>
          <p:cNvPr id="6" name="Group 5">
            <a:extLst>
              <a:ext uri="{FF2B5EF4-FFF2-40B4-BE49-F238E27FC236}">
                <a16:creationId xmlns:a16="http://schemas.microsoft.com/office/drawing/2014/main" id="{9B301151-F29D-41E0-AFD5-272023A55BB1}"/>
              </a:ext>
            </a:extLst>
          </p:cNvPr>
          <p:cNvGrpSpPr/>
          <p:nvPr/>
        </p:nvGrpSpPr>
        <p:grpSpPr>
          <a:xfrm>
            <a:off x="5620566" y="1978135"/>
            <a:ext cx="6281587" cy="2440906"/>
            <a:chOff x="721663" y="1722402"/>
            <a:chExt cx="5606156" cy="2346351"/>
          </a:xfrm>
        </p:grpSpPr>
        <p:sp>
          <p:nvSpPr>
            <p:cNvPr id="7" name="Rectangle 6">
              <a:extLst>
                <a:ext uri="{FF2B5EF4-FFF2-40B4-BE49-F238E27FC236}">
                  <a16:creationId xmlns:a16="http://schemas.microsoft.com/office/drawing/2014/main" id="{6E94F67F-CA10-4C7C-8473-198AA42354FA}"/>
                </a:ext>
              </a:extLst>
            </p:cNvPr>
            <p:cNvSpPr/>
            <p:nvPr/>
          </p:nvSpPr>
          <p:spPr>
            <a:xfrm>
              <a:off x="721663" y="1722402"/>
              <a:ext cx="2869727" cy="2346351"/>
            </a:xfrm>
            <a:prstGeom prst="rect">
              <a:avLst/>
            </a:prstGeom>
            <a:solidFill>
              <a:srgbClr val="19336C"/>
            </a:solidFill>
            <a:ln/>
            <a:effectLst>
              <a:outerShdw blurRad="50800" dist="38100" dir="5400000" sx="104000" sy="104000" algn="t"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6C3C99C3-F543-4C7A-B020-08BA78C7015B}"/>
                </a:ext>
              </a:extLst>
            </p:cNvPr>
            <p:cNvSpPr txBox="1"/>
            <p:nvPr/>
          </p:nvSpPr>
          <p:spPr>
            <a:xfrm>
              <a:off x="926103" y="1722402"/>
              <a:ext cx="2426343" cy="120032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CDBG Entitlement</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Communities</a:t>
              </a:r>
            </a:p>
          </p:txBody>
        </p:sp>
        <p:sp>
          <p:nvSpPr>
            <p:cNvPr id="9" name="TextBox 8">
              <a:extLst>
                <a:ext uri="{FF2B5EF4-FFF2-40B4-BE49-F238E27FC236}">
                  <a16:creationId xmlns:a16="http://schemas.microsoft.com/office/drawing/2014/main" id="{74317FA6-07F2-4A85-AC63-D8844721D196}"/>
                </a:ext>
              </a:extLst>
            </p:cNvPr>
            <p:cNvSpPr txBox="1"/>
            <p:nvPr/>
          </p:nvSpPr>
          <p:spPr>
            <a:xfrm>
              <a:off x="3901476" y="1870424"/>
              <a:ext cx="2426343" cy="562122"/>
            </a:xfrm>
            <a:prstGeom prst="rect">
              <a:avLst/>
            </a:prstGeom>
            <a:solidFill>
              <a:srgbClr val="19336C"/>
            </a:solidFill>
            <a:effectLst>
              <a:outerShdw blurRad="50800" dist="38100" dir="5400000" sx="104000" sy="104000" algn="t"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States</a:t>
              </a:r>
              <a:endParaRPr lang="en-US" sz="3200" b="1" dirty="0">
                <a:solidFill>
                  <a:prstClr val="white"/>
                </a:solidFill>
                <a:latin typeface="Calibri"/>
              </a:endParaRPr>
            </a:p>
          </p:txBody>
        </p:sp>
        <p:sp>
          <p:nvSpPr>
            <p:cNvPr id="11" name="Oval 10">
              <a:extLst>
                <a:ext uri="{FF2B5EF4-FFF2-40B4-BE49-F238E27FC236}">
                  <a16:creationId xmlns:a16="http://schemas.microsoft.com/office/drawing/2014/main" id="{D23C3A4A-64F0-4A75-BDA0-48F4B53F5AE5}"/>
                </a:ext>
              </a:extLst>
            </p:cNvPr>
            <p:cNvSpPr/>
            <p:nvPr/>
          </p:nvSpPr>
          <p:spPr>
            <a:xfrm>
              <a:off x="4028759" y="3050015"/>
              <a:ext cx="2188917" cy="1018738"/>
            </a:xfrm>
            <a:prstGeom prst="ellipse">
              <a:avLst/>
            </a:prstGeom>
            <a:solidFill>
              <a:srgbClr val="0079C0"/>
            </a:solidFill>
            <a:ln>
              <a:noFill/>
            </a:ln>
            <a:effectLst>
              <a:outerShdw blurRad="50800" dist="38100" dir="5400000" sx="105000" sy="105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6F10E970-F4D5-4376-AE45-D38048F7F43C}"/>
                </a:ext>
              </a:extLst>
            </p:cNvPr>
            <p:cNvSpPr txBox="1"/>
            <p:nvPr/>
          </p:nvSpPr>
          <p:spPr>
            <a:xfrm>
              <a:off x="4052257" y="3312116"/>
              <a:ext cx="2177143" cy="621294"/>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b="1" i="1" u="none" strike="noStrike" kern="1200" cap="none" spc="0" normalizeH="0" baseline="0" noProof="0" dirty="0">
                  <a:ln>
                    <a:noFill/>
                  </a:ln>
                  <a:solidFill>
                    <a:prstClr val="white"/>
                  </a:solidFill>
                  <a:effectLst/>
                  <a:uLnTx/>
                  <a:uFillTx/>
                  <a:latin typeface="Calibri"/>
                  <a:ea typeface="+mn-ea"/>
                  <a:cs typeface="+mn-cs"/>
                </a:rPr>
                <a:t>Smaller Units of Local Government</a:t>
              </a:r>
            </a:p>
          </p:txBody>
        </p:sp>
      </p:grpSp>
      <p:pic>
        <p:nvPicPr>
          <p:cNvPr id="13" name="Graphic 12" descr="Neighborhood with solid fill">
            <a:extLst>
              <a:ext uri="{FF2B5EF4-FFF2-40B4-BE49-F238E27FC236}">
                <a16:creationId xmlns:a16="http://schemas.microsoft.com/office/drawing/2014/main" id="{7D3A7F4E-75C9-47DA-9628-1DEE54B5194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bwMode="black">
          <a:xfrm>
            <a:off x="6756104" y="3115288"/>
            <a:ext cx="936972" cy="936972"/>
          </a:xfrm>
          <a:prstGeom prst="rect">
            <a:avLst/>
          </a:prstGeom>
        </p:spPr>
      </p:pic>
      <p:pic>
        <p:nvPicPr>
          <p:cNvPr id="14" name="Graphic 13" descr="City with solid fill">
            <a:extLst>
              <a:ext uri="{FF2B5EF4-FFF2-40B4-BE49-F238E27FC236}">
                <a16:creationId xmlns:a16="http://schemas.microsoft.com/office/drawing/2014/main" id="{754AFF85-4B9C-4886-9299-75FE46903DA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bwMode="black">
          <a:xfrm>
            <a:off x="5832520" y="3199842"/>
            <a:ext cx="936971" cy="936971"/>
          </a:xfrm>
          <a:prstGeom prst="rect">
            <a:avLst/>
          </a:prstGeom>
        </p:spPr>
      </p:pic>
      <p:pic>
        <p:nvPicPr>
          <p:cNvPr id="15" name="Graphic 14" descr="Farm scene with solid fill">
            <a:extLst>
              <a:ext uri="{FF2B5EF4-FFF2-40B4-BE49-F238E27FC236}">
                <a16:creationId xmlns:a16="http://schemas.microsoft.com/office/drawing/2014/main" id="{3E2F5D58-3904-4610-8453-9151CB02E07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bwMode="black">
          <a:xfrm>
            <a:off x="7684506" y="3173964"/>
            <a:ext cx="914400" cy="914400"/>
          </a:xfrm>
          <a:prstGeom prst="rect">
            <a:avLst/>
          </a:prstGeom>
        </p:spPr>
      </p:pic>
      <p:pic>
        <p:nvPicPr>
          <p:cNvPr id="16" name="Graphic 15" descr="Court with solid fill">
            <a:extLst>
              <a:ext uri="{FF2B5EF4-FFF2-40B4-BE49-F238E27FC236}">
                <a16:creationId xmlns:a16="http://schemas.microsoft.com/office/drawing/2014/main" id="{3A2120AE-8105-44B4-86D4-8A613F75E8A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233890" y="2109493"/>
            <a:ext cx="722828" cy="608341"/>
          </a:xfrm>
          <a:prstGeom prst="rect">
            <a:avLst/>
          </a:prstGeom>
        </p:spPr>
      </p:pic>
      <p:pic>
        <p:nvPicPr>
          <p:cNvPr id="20" name="Graphic 19" descr="Map with pin with solid fill">
            <a:extLst>
              <a:ext uri="{FF2B5EF4-FFF2-40B4-BE49-F238E27FC236}">
                <a16:creationId xmlns:a16="http://schemas.microsoft.com/office/drawing/2014/main" id="{FB1A738D-B8B5-471F-A0AB-1E50A0B8B57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bwMode="black">
          <a:xfrm>
            <a:off x="3624248" y="931058"/>
            <a:ext cx="1047077" cy="1047077"/>
          </a:xfrm>
          <a:prstGeom prst="rect">
            <a:avLst/>
          </a:prstGeom>
        </p:spPr>
      </p:pic>
      <p:sp>
        <p:nvSpPr>
          <p:cNvPr id="21" name="Arrow: Down 20">
            <a:extLst>
              <a:ext uri="{FF2B5EF4-FFF2-40B4-BE49-F238E27FC236}">
                <a16:creationId xmlns:a16="http://schemas.microsoft.com/office/drawing/2014/main" id="{28EBCD2F-DFC0-46CC-94E1-4F3501FA2F6D}"/>
              </a:ext>
            </a:extLst>
          </p:cNvPr>
          <p:cNvSpPr/>
          <p:nvPr/>
        </p:nvSpPr>
        <p:spPr>
          <a:xfrm>
            <a:off x="10345479" y="2740463"/>
            <a:ext cx="382772" cy="688537"/>
          </a:xfrm>
          <a:prstGeom prst="downArrow">
            <a:avLst/>
          </a:prstGeom>
          <a:solidFill>
            <a:srgbClr val="00A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1316117"/>
      </p:ext>
    </p:extLst>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Custom Design">
  <a:themeElements>
    <a:clrScheme name="FMD">
      <a:dk1>
        <a:sysClr val="windowText" lastClr="000000"/>
      </a:dk1>
      <a:lt1>
        <a:sysClr val="window" lastClr="FFFFFF"/>
      </a:lt1>
      <a:dk2>
        <a:srgbClr val="19336C"/>
      </a:dk2>
      <a:lt2>
        <a:srgbClr val="E7E6E6"/>
      </a:lt2>
      <a:accent1>
        <a:srgbClr val="19336C"/>
      </a:accent1>
      <a:accent2>
        <a:srgbClr val="0070C0"/>
      </a:accent2>
      <a:accent3>
        <a:srgbClr val="00A060"/>
      </a:accent3>
      <a:accent4>
        <a:srgbClr val="ED7D31"/>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MD">
  <a:themeElements>
    <a:clrScheme name="FMD">
      <a:dk1>
        <a:sysClr val="windowText" lastClr="000000"/>
      </a:dk1>
      <a:lt1>
        <a:sysClr val="window" lastClr="FFFFFF"/>
      </a:lt1>
      <a:dk2>
        <a:srgbClr val="19336C"/>
      </a:dk2>
      <a:lt2>
        <a:srgbClr val="E7E6E6"/>
      </a:lt2>
      <a:accent1>
        <a:srgbClr val="19336C"/>
      </a:accent1>
      <a:accent2>
        <a:srgbClr val="0070C0"/>
      </a:accent2>
      <a:accent3>
        <a:srgbClr val="00A060"/>
      </a:accent3>
      <a:accent4>
        <a:srgbClr val="ED7D31"/>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MD" id="{4054B116-7B2A-46D2-8A2F-B93F688C5BF0}" vid="{139FDB7D-5A3D-4584-B0BE-FD21B4CB0AF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78c5687-3f2c-4d5b-9a88-6b0b45c74355">
      <Terms xmlns="http://schemas.microsoft.com/office/infopath/2007/PartnerControls"/>
    </lcf76f155ced4ddcb4097134ff3c332f>
    <TaxCatchAll xmlns="be821e28-6081-4907-bece-ed276b774b2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FBD78E665F06240B45A09F565D11604" ma:contentTypeVersion="9" ma:contentTypeDescription="Create a new document." ma:contentTypeScope="" ma:versionID="08c2e1458f2b4473a8a69db683fb634d">
  <xsd:schema xmlns:xsd="http://www.w3.org/2001/XMLSchema" xmlns:xs="http://www.w3.org/2001/XMLSchema" xmlns:p="http://schemas.microsoft.com/office/2006/metadata/properties" xmlns:ns2="578c5687-3f2c-4d5b-9a88-6b0b45c74355" xmlns:ns3="be821e28-6081-4907-bece-ed276b774b23" targetNamespace="http://schemas.microsoft.com/office/2006/metadata/properties" ma:root="true" ma:fieldsID="458fadd912e92b06a726057d5657b988" ns2:_="" ns3:_="">
    <xsd:import namespace="578c5687-3f2c-4d5b-9a88-6b0b45c74355"/>
    <xsd:import namespace="be821e28-6081-4907-bece-ed276b774b2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8c5687-3f2c-4d5b-9a88-6b0b45c743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8ad26c7-5542-4eee-b3ec-aeac87adbba8"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e821e28-6081-4907-bece-ed276b774b2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1f4bdbf6-5c5b-4023-b35f-bf929bf567de}" ma:internalName="TaxCatchAll" ma:showField="CatchAllData" ma:web="be821e28-6081-4907-bece-ed276b774b2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A22C742-69CC-40E4-845E-C2B10748AA66}">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be821e28-6081-4907-bece-ed276b774b23"/>
    <ds:schemaRef ds:uri="http://schemas.microsoft.com/office/infopath/2007/PartnerControls"/>
    <ds:schemaRef ds:uri="578c5687-3f2c-4d5b-9a88-6b0b45c74355"/>
    <ds:schemaRef ds:uri="http://www.w3.org/XML/1998/namespace"/>
    <ds:schemaRef ds:uri="http://purl.org/dc/dcmitype/"/>
  </ds:schemaRefs>
</ds:datastoreItem>
</file>

<file path=customXml/itemProps2.xml><?xml version="1.0" encoding="utf-8"?>
<ds:datastoreItem xmlns:ds="http://schemas.openxmlformats.org/officeDocument/2006/customXml" ds:itemID="{5199A7A0-19EA-4544-896C-0DC874F66F2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78c5687-3f2c-4d5b-9a88-6b0b45c74355"/>
    <ds:schemaRef ds:uri="be821e28-6081-4907-bece-ed276b774b2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E23A235-54D1-4C87-A463-D2BCD0BE470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3549</TotalTime>
  <Words>6307</Words>
  <Application>Microsoft Office PowerPoint</Application>
  <PresentationFormat>Widescreen</PresentationFormat>
  <Paragraphs>611</Paragraphs>
  <Slides>50</Slides>
  <Notes>50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50</vt:i4>
      </vt:variant>
    </vt:vector>
  </HeadingPairs>
  <TitlesOfParts>
    <vt:vector size="61" baseType="lpstr">
      <vt:lpstr>-apple-system</vt:lpstr>
      <vt:lpstr>Arial</vt:lpstr>
      <vt:lpstr>Arial Black</vt:lpstr>
      <vt:lpstr>Calibri</vt:lpstr>
      <vt:lpstr>Calibri Light</vt:lpstr>
      <vt:lpstr>Courier New</vt:lpstr>
      <vt:lpstr>Gill Sans MT</vt:lpstr>
      <vt:lpstr>Times New Roman</vt:lpstr>
      <vt:lpstr>Wingdings</vt:lpstr>
      <vt:lpstr>Custom Design</vt:lpstr>
      <vt:lpstr>FMD</vt:lpstr>
      <vt:lpstr>PowerPoint Presentation</vt:lpstr>
      <vt:lpstr>PowerPoint Presentation</vt:lpstr>
      <vt:lpstr>PowerPoint Presentation</vt:lpstr>
      <vt:lpstr>PowerPoint Presentation</vt:lpstr>
      <vt:lpstr>Community Development Block Grants</vt:lpstr>
      <vt:lpstr>PowerPoint Presentation</vt:lpstr>
      <vt:lpstr>PowerPoint Presentation</vt:lpstr>
      <vt:lpstr>PowerPoint Presentation</vt:lpstr>
      <vt:lpstr>Who is Eligible for Section 108</vt:lpstr>
      <vt:lpstr>PowerPoint Presentation</vt:lpstr>
      <vt:lpstr>PowerPoint Presentation</vt:lpstr>
      <vt:lpstr>PowerPoint Presentation</vt:lpstr>
      <vt:lpstr>PROGRAM REQUIREMENTS</vt:lpstr>
      <vt:lpstr>FINANCIAL REQUIREMENTS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is 108 a good resource for mixed-use development?</vt:lpstr>
      <vt:lpstr>PowerPoint Presentation</vt:lpstr>
      <vt:lpstr>PowerPoint Presentation</vt:lpstr>
      <vt:lpstr>There is a need for guidance on mixed-use development projects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 More Information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 Department of Housing and Urban Development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Dennihy-Bailey, Sean P</dc:creator>
  <cp:lastModifiedBy>Morales, Jorge L</cp:lastModifiedBy>
  <cp:revision>177</cp:revision>
  <dcterms:created xsi:type="dcterms:W3CDTF">2022-05-10T15:48:49Z</dcterms:created>
  <dcterms:modified xsi:type="dcterms:W3CDTF">2023-01-24T14:09:28Z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0x0101003FBD78E665F06240B45A09F565D11604</vt:lpwstr>
  </property>
</Properties>
</file>