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79" r:id="rId5"/>
    <p:sldId id="257" r:id="rId6"/>
    <p:sldId id="278" r:id="rId7"/>
    <p:sldId id="270" r:id="rId8"/>
    <p:sldId id="271" r:id="rId9"/>
    <p:sldId id="272" r:id="rId10"/>
    <p:sldId id="276" r:id="rId11"/>
    <p:sldId id="277" r:id="rId12"/>
    <p:sldId id="273" r:id="rId13"/>
    <p:sldId id="274" r:id="rId14"/>
    <p:sldId id="27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48507-C97B-45DF-8401-A7D2367B91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EC905D3-1C66-490E-967F-9FD72D60A63D}">
      <dgm:prSet/>
      <dgm:spPr/>
      <dgm:t>
        <a:bodyPr/>
        <a:lstStyle/>
        <a:p>
          <a:r>
            <a:rPr lang="en-US"/>
            <a:t>Subrecipient agreement signed by Community Development Authority through their Redevelopment Authority (new partnership)</a:t>
          </a:r>
        </a:p>
      </dgm:t>
    </dgm:pt>
    <dgm:pt modelId="{8E5EA055-6DBF-4A1A-9099-479BBB61B831}" type="parTrans" cxnId="{B068C89E-6AAE-4B72-AEB3-4B3F1C996A0D}">
      <dgm:prSet/>
      <dgm:spPr/>
      <dgm:t>
        <a:bodyPr/>
        <a:lstStyle/>
        <a:p>
          <a:endParaRPr lang="en-US"/>
        </a:p>
      </dgm:t>
    </dgm:pt>
    <dgm:pt modelId="{D8EAA8F3-5A84-444D-BBB4-1605EABC5D67}" type="sibTrans" cxnId="{B068C89E-6AAE-4B72-AEB3-4B3F1C996A0D}">
      <dgm:prSet/>
      <dgm:spPr/>
      <dgm:t>
        <a:bodyPr/>
        <a:lstStyle/>
        <a:p>
          <a:endParaRPr lang="en-US"/>
        </a:p>
      </dgm:t>
    </dgm:pt>
    <dgm:pt modelId="{60C025E6-5D3E-47C9-92DA-2416607CF79D}">
      <dgm:prSet/>
      <dgm:spPr/>
      <dgm:t>
        <a:bodyPr/>
        <a:lstStyle/>
        <a:p>
          <a:r>
            <a:rPr lang="en-US"/>
            <a:t>December 2019, CDA released a Request for Proposals</a:t>
          </a:r>
        </a:p>
      </dgm:t>
    </dgm:pt>
    <dgm:pt modelId="{57C9D706-E28F-4D92-831E-B7B92EBF4053}" type="parTrans" cxnId="{1B460501-4DD7-41C6-ABB6-9D3A6393DD67}">
      <dgm:prSet/>
      <dgm:spPr/>
      <dgm:t>
        <a:bodyPr/>
        <a:lstStyle/>
        <a:p>
          <a:endParaRPr lang="en-US"/>
        </a:p>
      </dgm:t>
    </dgm:pt>
    <dgm:pt modelId="{19437B28-3472-4E1F-96CC-F93C24EC81B6}" type="sibTrans" cxnId="{1B460501-4DD7-41C6-ABB6-9D3A6393DD67}">
      <dgm:prSet/>
      <dgm:spPr/>
      <dgm:t>
        <a:bodyPr/>
        <a:lstStyle/>
        <a:p>
          <a:endParaRPr lang="en-US"/>
        </a:p>
      </dgm:t>
    </dgm:pt>
    <dgm:pt modelId="{CA2DC1B8-DAA5-407F-9442-63BD1D99588E}">
      <dgm:prSet/>
      <dgm:spPr/>
      <dgm:t>
        <a:bodyPr/>
        <a:lstStyle/>
        <a:p>
          <a:r>
            <a:rPr lang="en-US"/>
            <a:t>Received 3 proposals. Chose proposal from Emmerich &amp; Associates to build a new 8-unit apartment complex</a:t>
          </a:r>
        </a:p>
      </dgm:t>
    </dgm:pt>
    <dgm:pt modelId="{A8A55646-5D8C-4C0E-92AD-12ACDBC5272C}" type="parTrans" cxnId="{FF8E0AE3-4D7B-444B-8DBE-BEB5E2566725}">
      <dgm:prSet/>
      <dgm:spPr/>
      <dgm:t>
        <a:bodyPr/>
        <a:lstStyle/>
        <a:p>
          <a:endParaRPr lang="en-US"/>
        </a:p>
      </dgm:t>
    </dgm:pt>
    <dgm:pt modelId="{067C9065-1DEB-4608-8E7C-BBA72D6EAB5A}" type="sibTrans" cxnId="{FF8E0AE3-4D7B-444B-8DBE-BEB5E2566725}">
      <dgm:prSet/>
      <dgm:spPr/>
      <dgm:t>
        <a:bodyPr/>
        <a:lstStyle/>
        <a:p>
          <a:endParaRPr lang="en-US"/>
        </a:p>
      </dgm:t>
    </dgm:pt>
    <dgm:pt modelId="{949FF66C-A479-4F70-9CC8-4FFE4DC2BF9A}">
      <dgm:prSet/>
      <dgm:spPr/>
      <dgm:t>
        <a:bodyPr/>
        <a:lstStyle/>
        <a:p>
          <a:r>
            <a:rPr lang="en-US"/>
            <a:t>Restrictive covenants for 5 units for low/mod tenants and fair market rents</a:t>
          </a:r>
        </a:p>
      </dgm:t>
    </dgm:pt>
    <dgm:pt modelId="{29F37216-C75B-425A-BD31-5414EB74F9BC}" type="parTrans" cxnId="{7E958ECE-535D-47C6-B07E-E421109348FE}">
      <dgm:prSet/>
      <dgm:spPr/>
      <dgm:t>
        <a:bodyPr/>
        <a:lstStyle/>
        <a:p>
          <a:endParaRPr lang="en-US"/>
        </a:p>
      </dgm:t>
    </dgm:pt>
    <dgm:pt modelId="{8091ECCE-128C-417F-B31A-BF3239C2ACA4}" type="sibTrans" cxnId="{7E958ECE-535D-47C6-B07E-E421109348FE}">
      <dgm:prSet/>
      <dgm:spPr/>
      <dgm:t>
        <a:bodyPr/>
        <a:lstStyle/>
        <a:p>
          <a:endParaRPr lang="en-US"/>
        </a:p>
      </dgm:t>
    </dgm:pt>
    <dgm:pt modelId="{460942EF-33DD-40E1-B3EC-8B9712278470}">
      <dgm:prSet/>
      <dgm:spPr/>
      <dgm:t>
        <a:bodyPr/>
        <a:lstStyle/>
        <a:p>
          <a:r>
            <a:rPr lang="en-US"/>
            <a:t>Developer purchased property for $10,000 but did not ask for any additional funds</a:t>
          </a:r>
        </a:p>
      </dgm:t>
    </dgm:pt>
    <dgm:pt modelId="{B154B2FC-85E7-4DE7-86E1-9346D9BB917D}" type="parTrans" cxnId="{F8F7F330-30E5-441D-A4DB-23BE6623481E}">
      <dgm:prSet/>
      <dgm:spPr/>
      <dgm:t>
        <a:bodyPr/>
        <a:lstStyle/>
        <a:p>
          <a:endParaRPr lang="en-US"/>
        </a:p>
      </dgm:t>
    </dgm:pt>
    <dgm:pt modelId="{33C5263B-0DF6-4E28-BE9F-EADA940E351B}" type="sibTrans" cxnId="{F8F7F330-30E5-441D-A4DB-23BE6623481E}">
      <dgm:prSet/>
      <dgm:spPr/>
      <dgm:t>
        <a:bodyPr/>
        <a:lstStyle/>
        <a:p>
          <a:endParaRPr lang="en-US"/>
        </a:p>
      </dgm:t>
    </dgm:pt>
    <dgm:pt modelId="{24306A5B-0A3A-4953-A535-3DFF833E003E}" type="pres">
      <dgm:prSet presAssocID="{58F48507-C97B-45DF-8401-A7D2367B91F9}" presName="root" presStyleCnt="0">
        <dgm:presLayoutVars>
          <dgm:dir/>
          <dgm:resizeHandles val="exact"/>
        </dgm:presLayoutVars>
      </dgm:prSet>
      <dgm:spPr/>
    </dgm:pt>
    <dgm:pt modelId="{D3E469D0-2179-413E-8E01-40187BC210F9}" type="pres">
      <dgm:prSet presAssocID="{2EC905D3-1C66-490E-967F-9FD72D60A63D}" presName="compNode" presStyleCnt="0"/>
      <dgm:spPr/>
    </dgm:pt>
    <dgm:pt modelId="{AEA466D1-E856-4B83-B3E9-EC7E13DE9899}" type="pres">
      <dgm:prSet presAssocID="{2EC905D3-1C66-490E-967F-9FD72D60A63D}" presName="bgRect" presStyleLbl="bgShp" presStyleIdx="0" presStyleCnt="5"/>
      <dgm:spPr/>
    </dgm:pt>
    <dgm:pt modelId="{6ED3EDC2-9DED-4AE1-9A21-D7843EF7A94B}" type="pres">
      <dgm:prSet presAssocID="{2EC905D3-1C66-490E-967F-9FD72D60A63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59EC1942-8DCC-4A5A-80FA-2F89C006BDF6}" type="pres">
      <dgm:prSet presAssocID="{2EC905D3-1C66-490E-967F-9FD72D60A63D}" presName="spaceRect" presStyleCnt="0"/>
      <dgm:spPr/>
    </dgm:pt>
    <dgm:pt modelId="{E0F40366-9B93-4C47-B521-A0CE230249DB}" type="pres">
      <dgm:prSet presAssocID="{2EC905D3-1C66-490E-967F-9FD72D60A63D}" presName="parTx" presStyleLbl="revTx" presStyleIdx="0" presStyleCnt="5">
        <dgm:presLayoutVars>
          <dgm:chMax val="0"/>
          <dgm:chPref val="0"/>
        </dgm:presLayoutVars>
      </dgm:prSet>
      <dgm:spPr/>
    </dgm:pt>
    <dgm:pt modelId="{80284EEA-306A-4A33-B737-406EFCC1151C}" type="pres">
      <dgm:prSet presAssocID="{D8EAA8F3-5A84-444D-BBB4-1605EABC5D67}" presName="sibTrans" presStyleCnt="0"/>
      <dgm:spPr/>
    </dgm:pt>
    <dgm:pt modelId="{3A3E9117-EDC0-4146-9457-8D725C89870D}" type="pres">
      <dgm:prSet presAssocID="{60C025E6-5D3E-47C9-92DA-2416607CF79D}" presName="compNode" presStyleCnt="0"/>
      <dgm:spPr/>
    </dgm:pt>
    <dgm:pt modelId="{B18FADE2-389E-42F7-9601-0FA6688A7026}" type="pres">
      <dgm:prSet presAssocID="{60C025E6-5D3E-47C9-92DA-2416607CF79D}" presName="bgRect" presStyleLbl="bgShp" presStyleIdx="1" presStyleCnt="5"/>
      <dgm:spPr/>
    </dgm:pt>
    <dgm:pt modelId="{7B7F41F1-3206-4B66-BDF8-82967321AB89}" type="pres">
      <dgm:prSet presAssocID="{60C025E6-5D3E-47C9-92DA-2416607CF79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B5ACFE29-4F77-486B-B5DA-3BE51D2CB4E9}" type="pres">
      <dgm:prSet presAssocID="{60C025E6-5D3E-47C9-92DA-2416607CF79D}" presName="spaceRect" presStyleCnt="0"/>
      <dgm:spPr/>
    </dgm:pt>
    <dgm:pt modelId="{378EF26A-A01D-4CA6-8D95-0C7C5E4944C5}" type="pres">
      <dgm:prSet presAssocID="{60C025E6-5D3E-47C9-92DA-2416607CF79D}" presName="parTx" presStyleLbl="revTx" presStyleIdx="1" presStyleCnt="5">
        <dgm:presLayoutVars>
          <dgm:chMax val="0"/>
          <dgm:chPref val="0"/>
        </dgm:presLayoutVars>
      </dgm:prSet>
      <dgm:spPr/>
    </dgm:pt>
    <dgm:pt modelId="{3206A5A3-6F5C-421A-B85A-16CA529738D0}" type="pres">
      <dgm:prSet presAssocID="{19437B28-3472-4E1F-96CC-F93C24EC81B6}" presName="sibTrans" presStyleCnt="0"/>
      <dgm:spPr/>
    </dgm:pt>
    <dgm:pt modelId="{D4B08E67-C387-4188-A4AA-555D3E82C0B4}" type="pres">
      <dgm:prSet presAssocID="{CA2DC1B8-DAA5-407F-9442-63BD1D99588E}" presName="compNode" presStyleCnt="0"/>
      <dgm:spPr/>
    </dgm:pt>
    <dgm:pt modelId="{20EF99B1-FAEE-415A-A0F3-3732D77E0BEE}" type="pres">
      <dgm:prSet presAssocID="{CA2DC1B8-DAA5-407F-9442-63BD1D99588E}" presName="bgRect" presStyleLbl="bgShp" presStyleIdx="2" presStyleCnt="5"/>
      <dgm:spPr/>
    </dgm:pt>
    <dgm:pt modelId="{3A3FC6A1-AF2D-4583-ADD4-CDCAB826FE77}" type="pres">
      <dgm:prSet presAssocID="{CA2DC1B8-DAA5-407F-9442-63BD1D99588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8DABE6D2-87B3-4386-A488-30E3418EEAF7}" type="pres">
      <dgm:prSet presAssocID="{CA2DC1B8-DAA5-407F-9442-63BD1D99588E}" presName="spaceRect" presStyleCnt="0"/>
      <dgm:spPr/>
    </dgm:pt>
    <dgm:pt modelId="{7685C0D8-C065-499D-9183-910335FC40EC}" type="pres">
      <dgm:prSet presAssocID="{CA2DC1B8-DAA5-407F-9442-63BD1D99588E}" presName="parTx" presStyleLbl="revTx" presStyleIdx="2" presStyleCnt="5">
        <dgm:presLayoutVars>
          <dgm:chMax val="0"/>
          <dgm:chPref val="0"/>
        </dgm:presLayoutVars>
      </dgm:prSet>
      <dgm:spPr/>
    </dgm:pt>
    <dgm:pt modelId="{AD153296-02A2-498F-9680-384220D651DD}" type="pres">
      <dgm:prSet presAssocID="{067C9065-1DEB-4608-8E7C-BBA72D6EAB5A}" presName="sibTrans" presStyleCnt="0"/>
      <dgm:spPr/>
    </dgm:pt>
    <dgm:pt modelId="{442EFC5F-EC00-42C5-B788-F57BE59D9521}" type="pres">
      <dgm:prSet presAssocID="{949FF66C-A479-4F70-9CC8-4FFE4DC2BF9A}" presName="compNode" presStyleCnt="0"/>
      <dgm:spPr/>
    </dgm:pt>
    <dgm:pt modelId="{456D8279-571C-43C7-8FE8-BEF880140B3C}" type="pres">
      <dgm:prSet presAssocID="{949FF66C-A479-4F70-9CC8-4FFE4DC2BF9A}" presName="bgRect" presStyleLbl="bgShp" presStyleIdx="3" presStyleCnt="5"/>
      <dgm:spPr/>
    </dgm:pt>
    <dgm:pt modelId="{FC66BDF9-F39F-455B-AB84-725359C8FC57}" type="pres">
      <dgm:prSet presAssocID="{949FF66C-A479-4F70-9CC8-4FFE4DC2BF9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E01C1D88-BBDC-4918-AD9D-3CCD224B05AF}" type="pres">
      <dgm:prSet presAssocID="{949FF66C-A479-4F70-9CC8-4FFE4DC2BF9A}" presName="spaceRect" presStyleCnt="0"/>
      <dgm:spPr/>
    </dgm:pt>
    <dgm:pt modelId="{B38ECEDA-CD6F-4D45-8904-34A43194D6BA}" type="pres">
      <dgm:prSet presAssocID="{949FF66C-A479-4F70-9CC8-4FFE4DC2BF9A}" presName="parTx" presStyleLbl="revTx" presStyleIdx="3" presStyleCnt="5">
        <dgm:presLayoutVars>
          <dgm:chMax val="0"/>
          <dgm:chPref val="0"/>
        </dgm:presLayoutVars>
      </dgm:prSet>
      <dgm:spPr/>
    </dgm:pt>
    <dgm:pt modelId="{FC5FAC38-7B6F-4E9D-A11E-9BF8D6F7184A}" type="pres">
      <dgm:prSet presAssocID="{8091ECCE-128C-417F-B31A-BF3239C2ACA4}" presName="sibTrans" presStyleCnt="0"/>
      <dgm:spPr/>
    </dgm:pt>
    <dgm:pt modelId="{400413C5-8A33-4C68-BF46-F2A86C01523D}" type="pres">
      <dgm:prSet presAssocID="{460942EF-33DD-40E1-B3EC-8B9712278470}" presName="compNode" presStyleCnt="0"/>
      <dgm:spPr/>
    </dgm:pt>
    <dgm:pt modelId="{5E75D5C7-2F09-4D79-8584-F45980327700}" type="pres">
      <dgm:prSet presAssocID="{460942EF-33DD-40E1-B3EC-8B9712278470}" presName="bgRect" presStyleLbl="bgShp" presStyleIdx="4" presStyleCnt="5"/>
      <dgm:spPr/>
    </dgm:pt>
    <dgm:pt modelId="{74BA44D8-CDF1-4673-9B49-59EE915A4F62}" type="pres">
      <dgm:prSet presAssocID="{460942EF-33DD-40E1-B3EC-8B971227847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0BCA16AB-9225-4753-95D6-F95071790292}" type="pres">
      <dgm:prSet presAssocID="{460942EF-33DD-40E1-B3EC-8B9712278470}" presName="spaceRect" presStyleCnt="0"/>
      <dgm:spPr/>
    </dgm:pt>
    <dgm:pt modelId="{8095B2BC-2638-4B66-807A-543C5BF247EC}" type="pres">
      <dgm:prSet presAssocID="{460942EF-33DD-40E1-B3EC-8B971227847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B460501-4DD7-41C6-ABB6-9D3A6393DD67}" srcId="{58F48507-C97B-45DF-8401-A7D2367B91F9}" destId="{60C025E6-5D3E-47C9-92DA-2416607CF79D}" srcOrd="1" destOrd="0" parTransId="{57C9D706-E28F-4D92-831E-B7B92EBF4053}" sibTransId="{19437B28-3472-4E1F-96CC-F93C24EC81B6}"/>
    <dgm:cxn modelId="{F8F7F330-30E5-441D-A4DB-23BE6623481E}" srcId="{58F48507-C97B-45DF-8401-A7D2367B91F9}" destId="{460942EF-33DD-40E1-B3EC-8B9712278470}" srcOrd="4" destOrd="0" parTransId="{B154B2FC-85E7-4DE7-86E1-9346D9BB917D}" sibTransId="{33C5263B-0DF6-4E28-BE9F-EADA940E351B}"/>
    <dgm:cxn modelId="{9BF52934-6B65-47A8-8D9D-C62EE7E18E1E}" type="presOf" srcId="{2EC905D3-1C66-490E-967F-9FD72D60A63D}" destId="{E0F40366-9B93-4C47-B521-A0CE230249DB}" srcOrd="0" destOrd="0" presId="urn:microsoft.com/office/officeart/2018/2/layout/IconVerticalSolidList"/>
    <dgm:cxn modelId="{12A4A534-D424-4DA8-BCE2-E6FEB67C154D}" type="presOf" srcId="{460942EF-33DD-40E1-B3EC-8B9712278470}" destId="{8095B2BC-2638-4B66-807A-543C5BF247EC}" srcOrd="0" destOrd="0" presId="urn:microsoft.com/office/officeart/2018/2/layout/IconVerticalSolidList"/>
    <dgm:cxn modelId="{9E49DB6F-21AB-44D3-8305-30FCFF8E3DEE}" type="presOf" srcId="{CA2DC1B8-DAA5-407F-9442-63BD1D99588E}" destId="{7685C0D8-C065-499D-9183-910335FC40EC}" srcOrd="0" destOrd="0" presId="urn:microsoft.com/office/officeart/2018/2/layout/IconVerticalSolidList"/>
    <dgm:cxn modelId="{EB9D7E92-1CAA-47A0-98B8-3B5F985BB51E}" type="presOf" srcId="{60C025E6-5D3E-47C9-92DA-2416607CF79D}" destId="{378EF26A-A01D-4CA6-8D95-0C7C5E4944C5}" srcOrd="0" destOrd="0" presId="urn:microsoft.com/office/officeart/2018/2/layout/IconVerticalSolidList"/>
    <dgm:cxn modelId="{B068C89E-6AAE-4B72-AEB3-4B3F1C996A0D}" srcId="{58F48507-C97B-45DF-8401-A7D2367B91F9}" destId="{2EC905D3-1C66-490E-967F-9FD72D60A63D}" srcOrd="0" destOrd="0" parTransId="{8E5EA055-6DBF-4A1A-9099-479BBB61B831}" sibTransId="{D8EAA8F3-5A84-444D-BBB4-1605EABC5D67}"/>
    <dgm:cxn modelId="{36A458A9-473E-445B-8730-6474C5E47C21}" type="presOf" srcId="{949FF66C-A479-4F70-9CC8-4FFE4DC2BF9A}" destId="{B38ECEDA-CD6F-4D45-8904-34A43194D6BA}" srcOrd="0" destOrd="0" presId="urn:microsoft.com/office/officeart/2018/2/layout/IconVerticalSolidList"/>
    <dgm:cxn modelId="{7E958ECE-535D-47C6-B07E-E421109348FE}" srcId="{58F48507-C97B-45DF-8401-A7D2367B91F9}" destId="{949FF66C-A479-4F70-9CC8-4FFE4DC2BF9A}" srcOrd="3" destOrd="0" parTransId="{29F37216-C75B-425A-BD31-5414EB74F9BC}" sibTransId="{8091ECCE-128C-417F-B31A-BF3239C2ACA4}"/>
    <dgm:cxn modelId="{FF8E0AE3-4D7B-444B-8DBE-BEB5E2566725}" srcId="{58F48507-C97B-45DF-8401-A7D2367B91F9}" destId="{CA2DC1B8-DAA5-407F-9442-63BD1D99588E}" srcOrd="2" destOrd="0" parTransId="{A8A55646-5D8C-4C0E-92AD-12ACDBC5272C}" sibTransId="{067C9065-1DEB-4608-8E7C-BBA72D6EAB5A}"/>
    <dgm:cxn modelId="{F452B6F8-FBCC-4B57-9E84-B4FAB7CD1AFA}" type="presOf" srcId="{58F48507-C97B-45DF-8401-A7D2367B91F9}" destId="{24306A5B-0A3A-4953-A535-3DFF833E003E}" srcOrd="0" destOrd="0" presId="urn:microsoft.com/office/officeart/2018/2/layout/IconVerticalSolidList"/>
    <dgm:cxn modelId="{B89E6BCC-939B-43F3-9A30-0C83EDF81E37}" type="presParOf" srcId="{24306A5B-0A3A-4953-A535-3DFF833E003E}" destId="{D3E469D0-2179-413E-8E01-40187BC210F9}" srcOrd="0" destOrd="0" presId="urn:microsoft.com/office/officeart/2018/2/layout/IconVerticalSolidList"/>
    <dgm:cxn modelId="{84825133-F5E8-4253-BAEA-5117D7A3D3DA}" type="presParOf" srcId="{D3E469D0-2179-413E-8E01-40187BC210F9}" destId="{AEA466D1-E856-4B83-B3E9-EC7E13DE9899}" srcOrd="0" destOrd="0" presId="urn:microsoft.com/office/officeart/2018/2/layout/IconVerticalSolidList"/>
    <dgm:cxn modelId="{E062E570-BB72-4F9E-8230-3FEC7881EC5A}" type="presParOf" srcId="{D3E469D0-2179-413E-8E01-40187BC210F9}" destId="{6ED3EDC2-9DED-4AE1-9A21-D7843EF7A94B}" srcOrd="1" destOrd="0" presId="urn:microsoft.com/office/officeart/2018/2/layout/IconVerticalSolidList"/>
    <dgm:cxn modelId="{ACF5DAAE-DFE2-4A9A-A892-A40CCB8A58EC}" type="presParOf" srcId="{D3E469D0-2179-413E-8E01-40187BC210F9}" destId="{59EC1942-8DCC-4A5A-80FA-2F89C006BDF6}" srcOrd="2" destOrd="0" presId="urn:microsoft.com/office/officeart/2018/2/layout/IconVerticalSolidList"/>
    <dgm:cxn modelId="{032B9241-F7F4-4124-93C3-C765609AAA5A}" type="presParOf" srcId="{D3E469D0-2179-413E-8E01-40187BC210F9}" destId="{E0F40366-9B93-4C47-B521-A0CE230249DB}" srcOrd="3" destOrd="0" presId="urn:microsoft.com/office/officeart/2018/2/layout/IconVerticalSolidList"/>
    <dgm:cxn modelId="{47071C48-C23B-45D4-BB13-4C288EB0C884}" type="presParOf" srcId="{24306A5B-0A3A-4953-A535-3DFF833E003E}" destId="{80284EEA-306A-4A33-B737-406EFCC1151C}" srcOrd="1" destOrd="0" presId="urn:microsoft.com/office/officeart/2018/2/layout/IconVerticalSolidList"/>
    <dgm:cxn modelId="{2C25C57D-C248-4811-884E-95BCCA8734A9}" type="presParOf" srcId="{24306A5B-0A3A-4953-A535-3DFF833E003E}" destId="{3A3E9117-EDC0-4146-9457-8D725C89870D}" srcOrd="2" destOrd="0" presId="urn:microsoft.com/office/officeart/2018/2/layout/IconVerticalSolidList"/>
    <dgm:cxn modelId="{303EE265-7694-4A89-88C5-E516F72E4C64}" type="presParOf" srcId="{3A3E9117-EDC0-4146-9457-8D725C89870D}" destId="{B18FADE2-389E-42F7-9601-0FA6688A7026}" srcOrd="0" destOrd="0" presId="urn:microsoft.com/office/officeart/2018/2/layout/IconVerticalSolidList"/>
    <dgm:cxn modelId="{561EB66D-6B54-4EB2-BD1A-4B8286D32DD5}" type="presParOf" srcId="{3A3E9117-EDC0-4146-9457-8D725C89870D}" destId="{7B7F41F1-3206-4B66-BDF8-82967321AB89}" srcOrd="1" destOrd="0" presId="urn:microsoft.com/office/officeart/2018/2/layout/IconVerticalSolidList"/>
    <dgm:cxn modelId="{914F252D-BC23-4C47-9204-B0A0F35DE144}" type="presParOf" srcId="{3A3E9117-EDC0-4146-9457-8D725C89870D}" destId="{B5ACFE29-4F77-486B-B5DA-3BE51D2CB4E9}" srcOrd="2" destOrd="0" presId="urn:microsoft.com/office/officeart/2018/2/layout/IconVerticalSolidList"/>
    <dgm:cxn modelId="{9C76E5FF-D99E-4E8B-BE1E-C329603159E9}" type="presParOf" srcId="{3A3E9117-EDC0-4146-9457-8D725C89870D}" destId="{378EF26A-A01D-4CA6-8D95-0C7C5E4944C5}" srcOrd="3" destOrd="0" presId="urn:microsoft.com/office/officeart/2018/2/layout/IconVerticalSolidList"/>
    <dgm:cxn modelId="{5502DA16-CA84-4603-9BB6-4F64F8288556}" type="presParOf" srcId="{24306A5B-0A3A-4953-A535-3DFF833E003E}" destId="{3206A5A3-6F5C-421A-B85A-16CA529738D0}" srcOrd="3" destOrd="0" presId="urn:microsoft.com/office/officeart/2018/2/layout/IconVerticalSolidList"/>
    <dgm:cxn modelId="{1D225723-0AE8-4E4D-BA7F-B620BA4CE455}" type="presParOf" srcId="{24306A5B-0A3A-4953-A535-3DFF833E003E}" destId="{D4B08E67-C387-4188-A4AA-555D3E82C0B4}" srcOrd="4" destOrd="0" presId="urn:microsoft.com/office/officeart/2018/2/layout/IconVerticalSolidList"/>
    <dgm:cxn modelId="{FF10BA2C-727C-4B00-922F-FEB0EBEEE832}" type="presParOf" srcId="{D4B08E67-C387-4188-A4AA-555D3E82C0B4}" destId="{20EF99B1-FAEE-415A-A0F3-3732D77E0BEE}" srcOrd="0" destOrd="0" presId="urn:microsoft.com/office/officeart/2018/2/layout/IconVerticalSolidList"/>
    <dgm:cxn modelId="{810A75D0-9B59-483E-8F88-4AD9A6587621}" type="presParOf" srcId="{D4B08E67-C387-4188-A4AA-555D3E82C0B4}" destId="{3A3FC6A1-AF2D-4583-ADD4-CDCAB826FE77}" srcOrd="1" destOrd="0" presId="urn:microsoft.com/office/officeart/2018/2/layout/IconVerticalSolidList"/>
    <dgm:cxn modelId="{F3F0AE43-B135-4628-9BFF-92D134B6D1AA}" type="presParOf" srcId="{D4B08E67-C387-4188-A4AA-555D3E82C0B4}" destId="{8DABE6D2-87B3-4386-A488-30E3418EEAF7}" srcOrd="2" destOrd="0" presId="urn:microsoft.com/office/officeart/2018/2/layout/IconVerticalSolidList"/>
    <dgm:cxn modelId="{23E22445-F9B4-46BC-B780-64C0E30B2F19}" type="presParOf" srcId="{D4B08E67-C387-4188-A4AA-555D3E82C0B4}" destId="{7685C0D8-C065-499D-9183-910335FC40EC}" srcOrd="3" destOrd="0" presId="urn:microsoft.com/office/officeart/2018/2/layout/IconVerticalSolidList"/>
    <dgm:cxn modelId="{610E4247-F7B2-461B-AE97-C92EC1507D68}" type="presParOf" srcId="{24306A5B-0A3A-4953-A535-3DFF833E003E}" destId="{AD153296-02A2-498F-9680-384220D651DD}" srcOrd="5" destOrd="0" presId="urn:microsoft.com/office/officeart/2018/2/layout/IconVerticalSolidList"/>
    <dgm:cxn modelId="{417F1BEA-0A89-4536-BDC4-8DBCD58D640A}" type="presParOf" srcId="{24306A5B-0A3A-4953-A535-3DFF833E003E}" destId="{442EFC5F-EC00-42C5-B788-F57BE59D9521}" srcOrd="6" destOrd="0" presId="urn:microsoft.com/office/officeart/2018/2/layout/IconVerticalSolidList"/>
    <dgm:cxn modelId="{546CD148-692A-4A75-B756-EE0BD66E7B0D}" type="presParOf" srcId="{442EFC5F-EC00-42C5-B788-F57BE59D9521}" destId="{456D8279-571C-43C7-8FE8-BEF880140B3C}" srcOrd="0" destOrd="0" presId="urn:microsoft.com/office/officeart/2018/2/layout/IconVerticalSolidList"/>
    <dgm:cxn modelId="{BDFD6579-E10C-4BD5-8AAC-56A0D520501D}" type="presParOf" srcId="{442EFC5F-EC00-42C5-B788-F57BE59D9521}" destId="{FC66BDF9-F39F-455B-AB84-725359C8FC57}" srcOrd="1" destOrd="0" presId="urn:microsoft.com/office/officeart/2018/2/layout/IconVerticalSolidList"/>
    <dgm:cxn modelId="{5DBD2000-9E1A-4152-BF77-B58232328449}" type="presParOf" srcId="{442EFC5F-EC00-42C5-B788-F57BE59D9521}" destId="{E01C1D88-BBDC-4918-AD9D-3CCD224B05AF}" srcOrd="2" destOrd="0" presId="urn:microsoft.com/office/officeart/2018/2/layout/IconVerticalSolidList"/>
    <dgm:cxn modelId="{C3217584-9768-43A1-8E9B-922ECDDEE458}" type="presParOf" srcId="{442EFC5F-EC00-42C5-B788-F57BE59D9521}" destId="{B38ECEDA-CD6F-4D45-8904-34A43194D6BA}" srcOrd="3" destOrd="0" presId="urn:microsoft.com/office/officeart/2018/2/layout/IconVerticalSolidList"/>
    <dgm:cxn modelId="{5A858CD8-F56D-4983-9EBC-504E1F9A8BA5}" type="presParOf" srcId="{24306A5B-0A3A-4953-A535-3DFF833E003E}" destId="{FC5FAC38-7B6F-4E9D-A11E-9BF8D6F7184A}" srcOrd="7" destOrd="0" presId="urn:microsoft.com/office/officeart/2018/2/layout/IconVerticalSolidList"/>
    <dgm:cxn modelId="{7FBFED00-F1D2-4214-9B86-2B161B692AC8}" type="presParOf" srcId="{24306A5B-0A3A-4953-A535-3DFF833E003E}" destId="{400413C5-8A33-4C68-BF46-F2A86C01523D}" srcOrd="8" destOrd="0" presId="urn:microsoft.com/office/officeart/2018/2/layout/IconVerticalSolidList"/>
    <dgm:cxn modelId="{0E1E09C3-8A4E-49EA-ABFB-959511B0CE5E}" type="presParOf" srcId="{400413C5-8A33-4C68-BF46-F2A86C01523D}" destId="{5E75D5C7-2F09-4D79-8584-F45980327700}" srcOrd="0" destOrd="0" presId="urn:microsoft.com/office/officeart/2018/2/layout/IconVerticalSolidList"/>
    <dgm:cxn modelId="{93DE4689-E218-4141-948E-3A5DE1427C49}" type="presParOf" srcId="{400413C5-8A33-4C68-BF46-F2A86C01523D}" destId="{74BA44D8-CDF1-4673-9B49-59EE915A4F62}" srcOrd="1" destOrd="0" presId="urn:microsoft.com/office/officeart/2018/2/layout/IconVerticalSolidList"/>
    <dgm:cxn modelId="{E5797B8F-59C1-42FF-B206-85F66E110359}" type="presParOf" srcId="{400413C5-8A33-4C68-BF46-F2A86C01523D}" destId="{0BCA16AB-9225-4753-95D6-F95071790292}" srcOrd="2" destOrd="0" presId="urn:microsoft.com/office/officeart/2018/2/layout/IconVerticalSolidList"/>
    <dgm:cxn modelId="{F53046DA-668F-4C86-BB7A-6C79E39811EF}" type="presParOf" srcId="{400413C5-8A33-4C68-BF46-F2A86C01523D}" destId="{8095B2BC-2638-4B66-807A-543C5BF247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8CA4F-6E5C-4A45-8F46-04075F6E50A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E3FFA2-448B-40AF-982E-5CC9545C168F}">
      <dgm:prSet custT="1"/>
      <dgm:spPr/>
      <dgm:t>
        <a:bodyPr/>
        <a:lstStyle/>
        <a:p>
          <a:r>
            <a:rPr lang="en-US" sz="2000" dirty="0"/>
            <a:t>Removal of Blighted Building Equals Happy Neighborhood Residents! </a:t>
          </a:r>
          <a:r>
            <a:rPr lang="en-US" sz="2000" dirty="0">
              <a:sym typeface="Wingdings" panose="05000000000000000000" pitchFamily="2" charset="2"/>
            </a:rPr>
            <a:t> </a:t>
          </a:r>
          <a:endParaRPr lang="en-US" sz="2000" dirty="0"/>
        </a:p>
      </dgm:t>
    </dgm:pt>
    <dgm:pt modelId="{DFE66BD8-82FF-4010-84EB-80ED3A3CF2E8}" type="parTrans" cxnId="{7C3CAF6C-7051-4F7D-9A03-996FEAA12B99}">
      <dgm:prSet/>
      <dgm:spPr/>
      <dgm:t>
        <a:bodyPr/>
        <a:lstStyle/>
        <a:p>
          <a:endParaRPr lang="en-US"/>
        </a:p>
      </dgm:t>
    </dgm:pt>
    <dgm:pt modelId="{586FF59D-8DA8-436A-BC8B-50F44342DAFA}" type="sibTrans" cxnId="{7C3CAF6C-7051-4F7D-9A03-996FEAA12B99}">
      <dgm:prSet/>
      <dgm:spPr/>
      <dgm:t>
        <a:bodyPr/>
        <a:lstStyle/>
        <a:p>
          <a:endParaRPr lang="en-US"/>
        </a:p>
      </dgm:t>
    </dgm:pt>
    <dgm:pt modelId="{B961807A-857A-4041-83E2-8B62507AE384}">
      <dgm:prSet custT="1"/>
      <dgm:spPr/>
      <dgm:t>
        <a:bodyPr/>
        <a:lstStyle/>
        <a:p>
          <a:r>
            <a:rPr lang="en-US" sz="2000" dirty="0"/>
            <a:t>Increase in City Housing Stock &amp; Increase to Initial Agreements from 8 to 16 units With Another 16 on The Horizon!</a:t>
          </a:r>
        </a:p>
      </dgm:t>
    </dgm:pt>
    <dgm:pt modelId="{80BEA972-4666-4531-AFE8-608CD5D46901}" type="parTrans" cxnId="{2DE39BC2-7C9C-4031-946A-4E33DD2C41DF}">
      <dgm:prSet/>
      <dgm:spPr/>
      <dgm:t>
        <a:bodyPr/>
        <a:lstStyle/>
        <a:p>
          <a:endParaRPr lang="en-US"/>
        </a:p>
      </dgm:t>
    </dgm:pt>
    <dgm:pt modelId="{C753D38F-1428-4780-A97C-8D82CC84BC54}" type="sibTrans" cxnId="{2DE39BC2-7C9C-4031-946A-4E33DD2C41DF}">
      <dgm:prSet/>
      <dgm:spPr/>
      <dgm:t>
        <a:bodyPr/>
        <a:lstStyle/>
        <a:p>
          <a:endParaRPr lang="en-US"/>
        </a:p>
      </dgm:t>
    </dgm:pt>
    <dgm:pt modelId="{3E6E334E-F3D0-49A9-839A-7097C5F2AB0B}">
      <dgm:prSet custT="1"/>
      <dgm:spPr/>
      <dgm:t>
        <a:bodyPr/>
        <a:lstStyle/>
        <a:p>
          <a:pPr algn="l"/>
          <a:r>
            <a:rPr lang="en-US" sz="2000" dirty="0"/>
            <a:t>Increase in Real Estate Taxes From $3,772 to $19,274. </a:t>
          </a:r>
          <a:r>
            <a:rPr lang="en-US" sz="2000" b="1" i="1" dirty="0"/>
            <a:t>5X THE INITIAL VALUE!! </a:t>
          </a:r>
        </a:p>
      </dgm:t>
    </dgm:pt>
    <dgm:pt modelId="{58F8D95C-A66E-425E-9B5B-5DA18AD9A07F}" type="parTrans" cxnId="{AB04D417-FF51-49DD-92F9-8F154AE2CE16}">
      <dgm:prSet/>
      <dgm:spPr/>
      <dgm:t>
        <a:bodyPr/>
        <a:lstStyle/>
        <a:p>
          <a:endParaRPr lang="en-US"/>
        </a:p>
      </dgm:t>
    </dgm:pt>
    <dgm:pt modelId="{69B8AF2E-CD0E-4990-BFD6-B0E556EEB859}" type="sibTrans" cxnId="{AB04D417-FF51-49DD-92F9-8F154AE2CE16}">
      <dgm:prSet/>
      <dgm:spPr/>
      <dgm:t>
        <a:bodyPr/>
        <a:lstStyle/>
        <a:p>
          <a:endParaRPr lang="en-US"/>
        </a:p>
      </dgm:t>
    </dgm:pt>
    <dgm:pt modelId="{9670305B-14C5-4C9A-9FF9-CE9307ACB6D8}">
      <dgm:prSet/>
      <dgm:spPr/>
      <dgm:t>
        <a:bodyPr/>
        <a:lstStyle/>
        <a:p>
          <a:endParaRPr lang="en-US" dirty="0"/>
        </a:p>
      </dgm:t>
    </dgm:pt>
    <dgm:pt modelId="{072100FA-07EC-4D44-97E5-390383C54CF0}" type="parTrans" cxnId="{EDDC19CA-0F16-4883-9FE6-E60E68231A1B}">
      <dgm:prSet/>
      <dgm:spPr/>
      <dgm:t>
        <a:bodyPr/>
        <a:lstStyle/>
        <a:p>
          <a:endParaRPr lang="en-US"/>
        </a:p>
      </dgm:t>
    </dgm:pt>
    <dgm:pt modelId="{A8EEDC37-52A8-4B76-B825-1EB7D31DC5E2}" type="sibTrans" cxnId="{EDDC19CA-0F16-4883-9FE6-E60E68231A1B}">
      <dgm:prSet/>
      <dgm:spPr/>
      <dgm:t>
        <a:bodyPr/>
        <a:lstStyle/>
        <a:p>
          <a:endParaRPr lang="en-US"/>
        </a:p>
      </dgm:t>
    </dgm:pt>
    <dgm:pt modelId="{515444C9-A30F-413E-9661-3475636F30FA}">
      <dgm:prSet custT="1"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sz="2000" dirty="0"/>
            <a:t>Increase in Parcel Value From $150,000 to $755,900, With Just The 1</a:t>
          </a:r>
          <a:r>
            <a:rPr lang="en-US" sz="2000" baseline="30000" dirty="0"/>
            <a:t>st</a:t>
          </a:r>
          <a:r>
            <a:rPr lang="en-US" sz="2000" dirty="0"/>
            <a:t> Building!</a:t>
          </a:r>
          <a:endParaRPr lang="en-US" sz="1600" dirty="0"/>
        </a:p>
      </dgm:t>
    </dgm:pt>
    <dgm:pt modelId="{8C40C8E5-CF54-4B0C-984A-A818E324865A}" type="parTrans" cxnId="{AB338393-2D16-40AB-8E0E-F0007A05C0A1}">
      <dgm:prSet/>
      <dgm:spPr/>
      <dgm:t>
        <a:bodyPr/>
        <a:lstStyle/>
        <a:p>
          <a:endParaRPr lang="en-US"/>
        </a:p>
      </dgm:t>
    </dgm:pt>
    <dgm:pt modelId="{564DF719-13BE-4AA3-9ABE-6C42AC473787}" type="sibTrans" cxnId="{AB338393-2D16-40AB-8E0E-F0007A05C0A1}">
      <dgm:prSet/>
      <dgm:spPr/>
      <dgm:t>
        <a:bodyPr/>
        <a:lstStyle/>
        <a:p>
          <a:endParaRPr lang="en-US"/>
        </a:p>
      </dgm:t>
    </dgm:pt>
    <dgm:pt modelId="{38A7F87F-0389-4C55-87DD-C4CC8FB7F3E6}">
      <dgm:prSet custT="1"/>
      <dgm:spPr>
        <a:gradFill rotWithShape="0">
          <a:gsLst>
            <a:gs pos="0">
              <a:schemeClr val="accent6">
                <a:lumMod val="50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000" dirty="0"/>
            <a:t>City Will Recapture The $100,000 Investment In Only 5 Years!!</a:t>
          </a:r>
        </a:p>
      </dgm:t>
    </dgm:pt>
    <dgm:pt modelId="{E2EE6C0C-3976-49D4-9A27-71E45ECC427F}" type="parTrans" cxnId="{7FBEDF3F-6E96-4E5E-9C75-D83B4A8B2736}">
      <dgm:prSet/>
      <dgm:spPr/>
      <dgm:t>
        <a:bodyPr/>
        <a:lstStyle/>
        <a:p>
          <a:endParaRPr lang="en-US"/>
        </a:p>
      </dgm:t>
    </dgm:pt>
    <dgm:pt modelId="{A111CC7B-F83C-4C6B-9A48-DA85A4B7F278}" type="sibTrans" cxnId="{7FBEDF3F-6E96-4E5E-9C75-D83B4A8B2736}">
      <dgm:prSet/>
      <dgm:spPr/>
      <dgm:t>
        <a:bodyPr/>
        <a:lstStyle/>
        <a:p>
          <a:endParaRPr lang="en-US"/>
        </a:p>
      </dgm:t>
    </dgm:pt>
    <dgm:pt modelId="{FE56FAAE-3259-4DA7-9824-7BFA2D01DA79}">
      <dgm:prSet/>
      <dgm:spPr/>
      <dgm:t>
        <a:bodyPr/>
        <a:lstStyle/>
        <a:p>
          <a:endParaRPr lang="en-US" dirty="0"/>
        </a:p>
      </dgm:t>
    </dgm:pt>
    <dgm:pt modelId="{BE663341-55A4-4115-9011-4CD5266CDFDB}" type="parTrans" cxnId="{59E144EB-CAF8-4421-9CC2-10EFDD70EF12}">
      <dgm:prSet/>
      <dgm:spPr/>
      <dgm:t>
        <a:bodyPr/>
        <a:lstStyle/>
        <a:p>
          <a:endParaRPr lang="en-US"/>
        </a:p>
      </dgm:t>
    </dgm:pt>
    <dgm:pt modelId="{0F7779A8-65A4-4CAD-960A-BC691D12C57C}" type="sibTrans" cxnId="{59E144EB-CAF8-4421-9CC2-10EFDD70EF12}">
      <dgm:prSet/>
      <dgm:spPr/>
      <dgm:t>
        <a:bodyPr/>
        <a:lstStyle/>
        <a:p>
          <a:endParaRPr lang="en-US"/>
        </a:p>
      </dgm:t>
    </dgm:pt>
    <dgm:pt modelId="{E52BCE75-21D5-4761-BE00-9B90844A5231}">
      <dgm:prSet/>
      <dgm:spPr/>
      <dgm:t>
        <a:bodyPr/>
        <a:lstStyle/>
        <a:p>
          <a:endParaRPr lang="en-US" dirty="0"/>
        </a:p>
      </dgm:t>
    </dgm:pt>
    <dgm:pt modelId="{8EAB3129-75C1-4E5B-AD34-CA91B0FB588F}" type="parTrans" cxnId="{C89C0A67-902C-4A14-ABD0-A93B5786EBF4}">
      <dgm:prSet/>
      <dgm:spPr/>
      <dgm:t>
        <a:bodyPr/>
        <a:lstStyle/>
        <a:p>
          <a:endParaRPr lang="en-US"/>
        </a:p>
      </dgm:t>
    </dgm:pt>
    <dgm:pt modelId="{D1A7A574-2C43-4E99-9F1E-0152F3388317}" type="sibTrans" cxnId="{C89C0A67-902C-4A14-ABD0-A93B5786EBF4}">
      <dgm:prSet/>
      <dgm:spPr/>
      <dgm:t>
        <a:bodyPr/>
        <a:lstStyle/>
        <a:p>
          <a:endParaRPr lang="en-US"/>
        </a:p>
      </dgm:t>
    </dgm:pt>
    <dgm:pt modelId="{5A6A8B11-79CF-4922-9B43-E7683FAAAD3D}">
      <dgm:prSet/>
      <dgm:spPr/>
      <dgm:t>
        <a:bodyPr/>
        <a:lstStyle/>
        <a:p>
          <a:endParaRPr lang="en-US" dirty="0"/>
        </a:p>
      </dgm:t>
    </dgm:pt>
    <dgm:pt modelId="{5FD71B01-6CDF-4016-B463-3EC5EF69134D}" type="parTrans" cxnId="{2B6C12A9-509E-4D1C-9EF5-8998ECD97928}">
      <dgm:prSet/>
      <dgm:spPr/>
      <dgm:t>
        <a:bodyPr/>
        <a:lstStyle/>
        <a:p>
          <a:endParaRPr lang="en-US"/>
        </a:p>
      </dgm:t>
    </dgm:pt>
    <dgm:pt modelId="{09584412-EB82-48F6-BF19-B8CA94E0A838}" type="sibTrans" cxnId="{2B6C12A9-509E-4D1C-9EF5-8998ECD97928}">
      <dgm:prSet/>
      <dgm:spPr/>
      <dgm:t>
        <a:bodyPr/>
        <a:lstStyle/>
        <a:p>
          <a:endParaRPr lang="en-US"/>
        </a:p>
      </dgm:t>
    </dgm:pt>
    <dgm:pt modelId="{4208B1B6-B52E-4D50-A6C0-405D0BE1BA45}" type="pres">
      <dgm:prSet presAssocID="{1E48CA4F-6E5C-4A45-8F46-04075F6E50AF}" presName="linear" presStyleCnt="0">
        <dgm:presLayoutVars>
          <dgm:animLvl val="lvl"/>
          <dgm:resizeHandles val="exact"/>
        </dgm:presLayoutVars>
      </dgm:prSet>
      <dgm:spPr/>
    </dgm:pt>
    <dgm:pt modelId="{97DAEBC7-7D1E-4B79-BF14-D3BC4EF55B9B}" type="pres">
      <dgm:prSet presAssocID="{B4E3FFA2-448B-40AF-982E-5CC9545C168F}" presName="parentText" presStyleLbl="node1" presStyleIdx="0" presStyleCnt="5" custLinFactY="1072" custLinFactNeighborX="-593" custLinFactNeighborY="100000">
        <dgm:presLayoutVars>
          <dgm:chMax val="0"/>
          <dgm:bulletEnabled val="1"/>
        </dgm:presLayoutVars>
      </dgm:prSet>
      <dgm:spPr/>
    </dgm:pt>
    <dgm:pt modelId="{EA28DA5D-E802-4965-871E-25E20215802F}" type="pres">
      <dgm:prSet presAssocID="{586FF59D-8DA8-436A-BC8B-50F44342DAFA}" presName="spacer" presStyleCnt="0"/>
      <dgm:spPr/>
    </dgm:pt>
    <dgm:pt modelId="{AC896AAB-561B-41CF-86FA-F3BE8343FB95}" type="pres">
      <dgm:prSet presAssocID="{B961807A-857A-4041-83E2-8B62507AE384}" presName="parentText" presStyleLbl="node1" presStyleIdx="1" presStyleCnt="5" custLinFactY="6526" custLinFactNeighborX="-593" custLinFactNeighborY="100000">
        <dgm:presLayoutVars>
          <dgm:chMax val="0"/>
          <dgm:bulletEnabled val="1"/>
        </dgm:presLayoutVars>
      </dgm:prSet>
      <dgm:spPr/>
    </dgm:pt>
    <dgm:pt modelId="{3E08D4B9-F652-4EAC-A5DA-C12F0EE99D6A}" type="pres">
      <dgm:prSet presAssocID="{C753D38F-1428-4780-A97C-8D82CC84BC54}" presName="spacer" presStyleCnt="0"/>
      <dgm:spPr/>
    </dgm:pt>
    <dgm:pt modelId="{E453F135-C13E-4B57-9021-7078DDEE576C}" type="pres">
      <dgm:prSet presAssocID="{3E6E334E-F3D0-49A9-839A-7097C5F2AB0B}" presName="parentText" presStyleLbl="node1" presStyleIdx="2" presStyleCnt="5" custLinFactNeighborX="-593" custLinFactNeighborY="47375">
        <dgm:presLayoutVars>
          <dgm:chMax val="0"/>
          <dgm:bulletEnabled val="1"/>
        </dgm:presLayoutVars>
      </dgm:prSet>
      <dgm:spPr/>
    </dgm:pt>
    <dgm:pt modelId="{59A02AE4-FCD9-45F4-83EA-02278AA843F8}" type="pres">
      <dgm:prSet presAssocID="{3E6E334E-F3D0-49A9-839A-7097C5F2AB0B}" presName="childText" presStyleLbl="revTx" presStyleIdx="0" presStyleCnt="1">
        <dgm:presLayoutVars>
          <dgm:bulletEnabled val="1"/>
        </dgm:presLayoutVars>
      </dgm:prSet>
      <dgm:spPr/>
    </dgm:pt>
    <dgm:pt modelId="{F54B6B6C-AEF6-4A0C-B2E7-9CEADC2E0C02}" type="pres">
      <dgm:prSet presAssocID="{38A7F87F-0389-4C55-87DD-C4CC8FB7F3E6}" presName="parentText" presStyleLbl="node1" presStyleIdx="3" presStyleCnt="5" custLinFactY="95905" custLinFactNeighborX="-593" custLinFactNeighborY="100000">
        <dgm:presLayoutVars>
          <dgm:chMax val="0"/>
          <dgm:bulletEnabled val="1"/>
        </dgm:presLayoutVars>
      </dgm:prSet>
      <dgm:spPr/>
    </dgm:pt>
    <dgm:pt modelId="{781AFAAC-F072-4387-B568-B3C4B77626A1}" type="pres">
      <dgm:prSet presAssocID="{A111CC7B-F83C-4C6B-9A48-DA85A4B7F278}" presName="spacer" presStyleCnt="0"/>
      <dgm:spPr/>
    </dgm:pt>
    <dgm:pt modelId="{318CA222-4CF3-4592-B776-8B56D2EB4D0C}" type="pres">
      <dgm:prSet presAssocID="{515444C9-A30F-413E-9661-3475636F30FA}" presName="parentText" presStyleLbl="node1" presStyleIdx="4" presStyleCnt="5" custLinFactY="-105186" custLinFactNeighborX="-593" custLinFactNeighborY="-200000">
        <dgm:presLayoutVars>
          <dgm:chMax val="0"/>
          <dgm:bulletEnabled val="1"/>
        </dgm:presLayoutVars>
      </dgm:prSet>
      <dgm:spPr/>
    </dgm:pt>
  </dgm:ptLst>
  <dgm:cxnLst>
    <dgm:cxn modelId="{191D3011-18EF-47BC-981E-2135856E8635}" type="presOf" srcId="{FE56FAAE-3259-4DA7-9824-7BFA2D01DA79}" destId="{59A02AE4-FCD9-45F4-83EA-02278AA843F8}" srcOrd="0" destOrd="0" presId="urn:microsoft.com/office/officeart/2005/8/layout/vList2"/>
    <dgm:cxn modelId="{AB04D417-FF51-49DD-92F9-8F154AE2CE16}" srcId="{1E48CA4F-6E5C-4A45-8F46-04075F6E50AF}" destId="{3E6E334E-F3D0-49A9-839A-7097C5F2AB0B}" srcOrd="2" destOrd="0" parTransId="{58F8D95C-A66E-425E-9B5B-5DA18AD9A07F}" sibTransId="{69B8AF2E-CD0E-4990-BFD6-B0E556EEB859}"/>
    <dgm:cxn modelId="{03BC6F2D-3C3F-4ECD-A672-94D410C23CD1}" type="presOf" srcId="{E52BCE75-21D5-4761-BE00-9B90844A5231}" destId="{59A02AE4-FCD9-45F4-83EA-02278AA843F8}" srcOrd="0" destOrd="1" presId="urn:microsoft.com/office/officeart/2005/8/layout/vList2"/>
    <dgm:cxn modelId="{7FBEDF3F-6E96-4E5E-9C75-D83B4A8B2736}" srcId="{1E48CA4F-6E5C-4A45-8F46-04075F6E50AF}" destId="{38A7F87F-0389-4C55-87DD-C4CC8FB7F3E6}" srcOrd="3" destOrd="0" parTransId="{E2EE6C0C-3976-49D4-9A27-71E45ECC427F}" sibTransId="{A111CC7B-F83C-4C6B-9A48-DA85A4B7F278}"/>
    <dgm:cxn modelId="{C89C0A67-902C-4A14-ABD0-A93B5786EBF4}" srcId="{3E6E334E-F3D0-49A9-839A-7097C5F2AB0B}" destId="{E52BCE75-21D5-4761-BE00-9B90844A5231}" srcOrd="1" destOrd="0" parTransId="{8EAB3129-75C1-4E5B-AD34-CA91B0FB588F}" sibTransId="{D1A7A574-2C43-4E99-9F1E-0152F3388317}"/>
    <dgm:cxn modelId="{7C3CAF6C-7051-4F7D-9A03-996FEAA12B99}" srcId="{1E48CA4F-6E5C-4A45-8F46-04075F6E50AF}" destId="{B4E3FFA2-448B-40AF-982E-5CC9545C168F}" srcOrd="0" destOrd="0" parTransId="{DFE66BD8-82FF-4010-84EB-80ED3A3CF2E8}" sibTransId="{586FF59D-8DA8-436A-BC8B-50F44342DAFA}"/>
    <dgm:cxn modelId="{743CA251-CFDB-4181-8F99-3F51E39FD522}" type="presOf" srcId="{1E48CA4F-6E5C-4A45-8F46-04075F6E50AF}" destId="{4208B1B6-B52E-4D50-A6C0-405D0BE1BA45}" srcOrd="0" destOrd="0" presId="urn:microsoft.com/office/officeart/2005/8/layout/vList2"/>
    <dgm:cxn modelId="{58794677-52D5-4C5B-9791-C53E293531C1}" type="presOf" srcId="{38A7F87F-0389-4C55-87DD-C4CC8FB7F3E6}" destId="{F54B6B6C-AEF6-4A0C-B2E7-9CEADC2E0C02}" srcOrd="0" destOrd="0" presId="urn:microsoft.com/office/officeart/2005/8/layout/vList2"/>
    <dgm:cxn modelId="{948B4688-591C-4ED2-B52D-C226B12AC659}" type="presOf" srcId="{5A6A8B11-79CF-4922-9B43-E7683FAAAD3D}" destId="{59A02AE4-FCD9-45F4-83EA-02278AA843F8}" srcOrd="0" destOrd="2" presId="urn:microsoft.com/office/officeart/2005/8/layout/vList2"/>
    <dgm:cxn modelId="{FE07B492-F883-476B-94AC-091176D014FA}" type="presOf" srcId="{3E6E334E-F3D0-49A9-839A-7097C5F2AB0B}" destId="{E453F135-C13E-4B57-9021-7078DDEE576C}" srcOrd="0" destOrd="0" presId="urn:microsoft.com/office/officeart/2005/8/layout/vList2"/>
    <dgm:cxn modelId="{AB338393-2D16-40AB-8E0E-F0007A05C0A1}" srcId="{1E48CA4F-6E5C-4A45-8F46-04075F6E50AF}" destId="{515444C9-A30F-413E-9661-3475636F30FA}" srcOrd="4" destOrd="0" parTransId="{8C40C8E5-CF54-4B0C-984A-A818E324865A}" sibTransId="{564DF719-13BE-4AA3-9ABE-6C42AC473787}"/>
    <dgm:cxn modelId="{2B6C12A9-509E-4D1C-9EF5-8998ECD97928}" srcId="{3E6E334E-F3D0-49A9-839A-7097C5F2AB0B}" destId="{5A6A8B11-79CF-4922-9B43-E7683FAAAD3D}" srcOrd="2" destOrd="0" parTransId="{5FD71B01-6CDF-4016-B463-3EC5EF69134D}" sibTransId="{09584412-EB82-48F6-BF19-B8CA94E0A838}"/>
    <dgm:cxn modelId="{7BC47FAE-A48F-4963-A15A-5E23B0CDAF53}" type="presOf" srcId="{B961807A-857A-4041-83E2-8B62507AE384}" destId="{AC896AAB-561B-41CF-86FA-F3BE8343FB95}" srcOrd="0" destOrd="0" presId="urn:microsoft.com/office/officeart/2005/8/layout/vList2"/>
    <dgm:cxn modelId="{21601FBE-F0A7-4095-8C98-28C0BC55A28F}" type="presOf" srcId="{9670305B-14C5-4C9A-9FF9-CE9307ACB6D8}" destId="{59A02AE4-FCD9-45F4-83EA-02278AA843F8}" srcOrd="0" destOrd="3" presId="urn:microsoft.com/office/officeart/2005/8/layout/vList2"/>
    <dgm:cxn modelId="{2DE39BC2-7C9C-4031-946A-4E33DD2C41DF}" srcId="{1E48CA4F-6E5C-4A45-8F46-04075F6E50AF}" destId="{B961807A-857A-4041-83E2-8B62507AE384}" srcOrd="1" destOrd="0" parTransId="{80BEA972-4666-4531-AFE8-608CD5D46901}" sibTransId="{C753D38F-1428-4780-A97C-8D82CC84BC54}"/>
    <dgm:cxn modelId="{C73C9BC8-C169-404C-A2E3-FD080CB20F0B}" type="presOf" srcId="{B4E3FFA2-448B-40AF-982E-5CC9545C168F}" destId="{97DAEBC7-7D1E-4B79-BF14-D3BC4EF55B9B}" srcOrd="0" destOrd="0" presId="urn:microsoft.com/office/officeart/2005/8/layout/vList2"/>
    <dgm:cxn modelId="{EDDC19CA-0F16-4883-9FE6-E60E68231A1B}" srcId="{3E6E334E-F3D0-49A9-839A-7097C5F2AB0B}" destId="{9670305B-14C5-4C9A-9FF9-CE9307ACB6D8}" srcOrd="3" destOrd="0" parTransId="{072100FA-07EC-4D44-97E5-390383C54CF0}" sibTransId="{A8EEDC37-52A8-4B76-B825-1EB7D31DC5E2}"/>
    <dgm:cxn modelId="{030AF4D2-F916-45E8-9AA1-890097319867}" type="presOf" srcId="{515444C9-A30F-413E-9661-3475636F30FA}" destId="{318CA222-4CF3-4592-B776-8B56D2EB4D0C}" srcOrd="0" destOrd="0" presId="urn:microsoft.com/office/officeart/2005/8/layout/vList2"/>
    <dgm:cxn modelId="{59E144EB-CAF8-4421-9CC2-10EFDD70EF12}" srcId="{3E6E334E-F3D0-49A9-839A-7097C5F2AB0B}" destId="{FE56FAAE-3259-4DA7-9824-7BFA2D01DA79}" srcOrd="0" destOrd="0" parTransId="{BE663341-55A4-4115-9011-4CD5266CDFDB}" sibTransId="{0F7779A8-65A4-4CAD-960A-BC691D12C57C}"/>
    <dgm:cxn modelId="{222A5AC4-0A82-4ADF-8DB5-0BABFAC3CFAA}" type="presParOf" srcId="{4208B1B6-B52E-4D50-A6C0-405D0BE1BA45}" destId="{97DAEBC7-7D1E-4B79-BF14-D3BC4EF55B9B}" srcOrd="0" destOrd="0" presId="urn:microsoft.com/office/officeart/2005/8/layout/vList2"/>
    <dgm:cxn modelId="{108AE9E8-CE6C-404D-9788-AB283BFBD5F6}" type="presParOf" srcId="{4208B1B6-B52E-4D50-A6C0-405D0BE1BA45}" destId="{EA28DA5D-E802-4965-871E-25E20215802F}" srcOrd="1" destOrd="0" presId="urn:microsoft.com/office/officeart/2005/8/layout/vList2"/>
    <dgm:cxn modelId="{A955081A-5206-47D7-A4BB-626C9ADB66C3}" type="presParOf" srcId="{4208B1B6-B52E-4D50-A6C0-405D0BE1BA45}" destId="{AC896AAB-561B-41CF-86FA-F3BE8343FB95}" srcOrd="2" destOrd="0" presId="urn:microsoft.com/office/officeart/2005/8/layout/vList2"/>
    <dgm:cxn modelId="{B80DD000-763A-4EE2-A5BB-05F1539030D2}" type="presParOf" srcId="{4208B1B6-B52E-4D50-A6C0-405D0BE1BA45}" destId="{3E08D4B9-F652-4EAC-A5DA-C12F0EE99D6A}" srcOrd="3" destOrd="0" presId="urn:microsoft.com/office/officeart/2005/8/layout/vList2"/>
    <dgm:cxn modelId="{936FE472-1A31-4D1E-8727-E69AED84CB6D}" type="presParOf" srcId="{4208B1B6-B52E-4D50-A6C0-405D0BE1BA45}" destId="{E453F135-C13E-4B57-9021-7078DDEE576C}" srcOrd="4" destOrd="0" presId="urn:microsoft.com/office/officeart/2005/8/layout/vList2"/>
    <dgm:cxn modelId="{FBCED486-1D9B-4AEA-A04E-39055A620A6B}" type="presParOf" srcId="{4208B1B6-B52E-4D50-A6C0-405D0BE1BA45}" destId="{59A02AE4-FCD9-45F4-83EA-02278AA843F8}" srcOrd="5" destOrd="0" presId="urn:microsoft.com/office/officeart/2005/8/layout/vList2"/>
    <dgm:cxn modelId="{F7D20DB2-9BE6-4174-A0B8-8EAF72BFAF04}" type="presParOf" srcId="{4208B1B6-B52E-4D50-A6C0-405D0BE1BA45}" destId="{F54B6B6C-AEF6-4A0C-B2E7-9CEADC2E0C02}" srcOrd="6" destOrd="0" presId="urn:microsoft.com/office/officeart/2005/8/layout/vList2"/>
    <dgm:cxn modelId="{402A09BB-A2E0-4D2E-97AE-B8193902DC2D}" type="presParOf" srcId="{4208B1B6-B52E-4D50-A6C0-405D0BE1BA45}" destId="{781AFAAC-F072-4387-B568-B3C4B77626A1}" srcOrd="7" destOrd="0" presId="urn:microsoft.com/office/officeart/2005/8/layout/vList2"/>
    <dgm:cxn modelId="{36F61C51-6693-45C3-B741-67B86D733A5E}" type="presParOf" srcId="{4208B1B6-B52E-4D50-A6C0-405D0BE1BA45}" destId="{318CA222-4CF3-4592-B776-8B56D2EB4D0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466D1-E856-4B83-B3E9-EC7E13DE9899}">
      <dsp:nvSpPr>
        <dsp:cNvPr id="0" name=""/>
        <dsp:cNvSpPr/>
      </dsp:nvSpPr>
      <dsp:spPr>
        <a:xfrm>
          <a:off x="0" y="4606"/>
          <a:ext cx="4941519" cy="981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3EDC2-9DED-4AE1-9A21-D7843EF7A94B}">
      <dsp:nvSpPr>
        <dsp:cNvPr id="0" name=""/>
        <dsp:cNvSpPr/>
      </dsp:nvSpPr>
      <dsp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40366-9B93-4C47-B521-A0CE230249DB}">
      <dsp:nvSpPr>
        <dsp:cNvPr id="0" name=""/>
        <dsp:cNvSpPr/>
      </dsp:nvSpPr>
      <dsp:spPr>
        <a:xfrm>
          <a:off x="1133349" y="4606"/>
          <a:ext cx="3808169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Subrecipient agreement signed by Community Development Authority through their Redevelopment Authority (new partnership)</a:t>
          </a:r>
        </a:p>
      </dsp:txBody>
      <dsp:txXfrm>
        <a:off x="1133349" y="4606"/>
        <a:ext cx="3808169" cy="981254"/>
      </dsp:txXfrm>
    </dsp:sp>
    <dsp:sp modelId="{B18FADE2-389E-42F7-9601-0FA6688A7026}">
      <dsp:nvSpPr>
        <dsp:cNvPr id="0" name=""/>
        <dsp:cNvSpPr/>
      </dsp:nvSpPr>
      <dsp:spPr>
        <a:xfrm>
          <a:off x="0" y="1231175"/>
          <a:ext cx="4941519" cy="9812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F41F1-3206-4B66-BDF8-82967321AB89}">
      <dsp:nvSpPr>
        <dsp:cNvPr id="0" name=""/>
        <dsp:cNvSpPr/>
      </dsp:nvSpPr>
      <dsp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EF26A-A01D-4CA6-8D95-0C7C5E4944C5}">
      <dsp:nvSpPr>
        <dsp:cNvPr id="0" name=""/>
        <dsp:cNvSpPr/>
      </dsp:nvSpPr>
      <dsp:spPr>
        <a:xfrm>
          <a:off x="1133349" y="1231175"/>
          <a:ext cx="3808169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December 2019, CDA released a Request for Proposals</a:t>
          </a:r>
        </a:p>
      </dsp:txBody>
      <dsp:txXfrm>
        <a:off x="1133349" y="1231175"/>
        <a:ext cx="3808169" cy="981254"/>
      </dsp:txXfrm>
    </dsp:sp>
    <dsp:sp modelId="{20EF99B1-FAEE-415A-A0F3-3732D77E0BEE}">
      <dsp:nvSpPr>
        <dsp:cNvPr id="0" name=""/>
        <dsp:cNvSpPr/>
      </dsp:nvSpPr>
      <dsp:spPr>
        <a:xfrm>
          <a:off x="0" y="2457744"/>
          <a:ext cx="4941519" cy="9812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FC6A1-AF2D-4583-ADD4-CDCAB826FE77}">
      <dsp:nvSpPr>
        <dsp:cNvPr id="0" name=""/>
        <dsp:cNvSpPr/>
      </dsp:nvSpPr>
      <dsp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5C0D8-C065-499D-9183-910335FC40EC}">
      <dsp:nvSpPr>
        <dsp:cNvPr id="0" name=""/>
        <dsp:cNvSpPr/>
      </dsp:nvSpPr>
      <dsp:spPr>
        <a:xfrm>
          <a:off x="1133349" y="2457744"/>
          <a:ext cx="3808169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Received 3 proposals. Chose proposal from Emmerich &amp; Associates to build a new 8-unit apartment complex</a:t>
          </a:r>
        </a:p>
      </dsp:txBody>
      <dsp:txXfrm>
        <a:off x="1133349" y="2457744"/>
        <a:ext cx="3808169" cy="981254"/>
      </dsp:txXfrm>
    </dsp:sp>
    <dsp:sp modelId="{456D8279-571C-43C7-8FE8-BEF880140B3C}">
      <dsp:nvSpPr>
        <dsp:cNvPr id="0" name=""/>
        <dsp:cNvSpPr/>
      </dsp:nvSpPr>
      <dsp:spPr>
        <a:xfrm>
          <a:off x="0" y="3684312"/>
          <a:ext cx="4941519" cy="981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6BDF9-F39F-455B-AB84-725359C8FC57}">
      <dsp:nvSpPr>
        <dsp:cNvPr id="0" name=""/>
        <dsp:cNvSpPr/>
      </dsp:nvSpPr>
      <dsp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ECEDA-CD6F-4D45-8904-34A43194D6BA}">
      <dsp:nvSpPr>
        <dsp:cNvPr id="0" name=""/>
        <dsp:cNvSpPr/>
      </dsp:nvSpPr>
      <dsp:spPr>
        <a:xfrm>
          <a:off x="1133349" y="3684312"/>
          <a:ext cx="3808169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Restrictive covenants for 5 units for low/mod tenants and fair market rents</a:t>
          </a:r>
        </a:p>
      </dsp:txBody>
      <dsp:txXfrm>
        <a:off x="1133349" y="3684312"/>
        <a:ext cx="3808169" cy="981254"/>
      </dsp:txXfrm>
    </dsp:sp>
    <dsp:sp modelId="{5E75D5C7-2F09-4D79-8584-F45980327700}">
      <dsp:nvSpPr>
        <dsp:cNvPr id="0" name=""/>
        <dsp:cNvSpPr/>
      </dsp:nvSpPr>
      <dsp:spPr>
        <a:xfrm>
          <a:off x="0" y="4910881"/>
          <a:ext cx="4941519" cy="9812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A44D8-CDF1-4673-9B49-59EE915A4F62}">
      <dsp:nvSpPr>
        <dsp:cNvPr id="0" name=""/>
        <dsp:cNvSpPr/>
      </dsp:nvSpPr>
      <dsp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5B2BC-2638-4B66-807A-543C5BF247EC}">
      <dsp:nvSpPr>
        <dsp:cNvPr id="0" name=""/>
        <dsp:cNvSpPr/>
      </dsp:nvSpPr>
      <dsp:spPr>
        <a:xfrm>
          <a:off x="1133349" y="4910881"/>
          <a:ext cx="3808169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Developer purchased property for $10,000 but did not ask for any additional funds</a:t>
          </a:r>
        </a:p>
      </dsp:txBody>
      <dsp:txXfrm>
        <a:off x="1133349" y="4910881"/>
        <a:ext cx="3808169" cy="981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AEBC7-7D1E-4B79-BF14-D3BC4EF55B9B}">
      <dsp:nvSpPr>
        <dsp:cNvPr id="0" name=""/>
        <dsp:cNvSpPr/>
      </dsp:nvSpPr>
      <dsp:spPr>
        <a:xfrm>
          <a:off x="0" y="28762"/>
          <a:ext cx="5000124" cy="10269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Removal of Blighted Building Equals Happy Neighborhood Residents! </a:t>
          </a:r>
          <a:r>
            <a:rPr lang="en-US" sz="2000" kern="1200" dirty="0">
              <a:sym typeface="Wingdings" panose="05000000000000000000" pitchFamily="2" charset="2"/>
            </a:rPr>
            <a:t> </a:t>
          </a:r>
          <a:endParaRPr lang="en-US" sz="2000" kern="1200" dirty="0"/>
        </a:p>
      </dsp:txBody>
      <dsp:txXfrm>
        <a:off x="50129" y="78891"/>
        <a:ext cx="4899866" cy="926647"/>
      </dsp:txXfrm>
    </dsp:sp>
    <dsp:sp modelId="{AC896AAB-561B-41CF-86FA-F3BE8343FB95}">
      <dsp:nvSpPr>
        <dsp:cNvPr id="0" name=""/>
        <dsp:cNvSpPr/>
      </dsp:nvSpPr>
      <dsp:spPr>
        <a:xfrm>
          <a:off x="0" y="1125835"/>
          <a:ext cx="5000124" cy="1026905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in City Housing Stock &amp; Increase to Initial Agreements from 8 to 16 units With Another 16 on The Horizon!</a:t>
          </a:r>
        </a:p>
      </dsp:txBody>
      <dsp:txXfrm>
        <a:off x="50129" y="1175964"/>
        <a:ext cx="4899866" cy="926647"/>
      </dsp:txXfrm>
    </dsp:sp>
    <dsp:sp modelId="{E453F135-C13E-4B57-9021-7078DDEE576C}">
      <dsp:nvSpPr>
        <dsp:cNvPr id="0" name=""/>
        <dsp:cNvSpPr/>
      </dsp:nvSpPr>
      <dsp:spPr>
        <a:xfrm>
          <a:off x="0" y="2213507"/>
          <a:ext cx="5000124" cy="1026905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in Real Estate Taxes From $3,772 to $19,274. </a:t>
          </a:r>
          <a:r>
            <a:rPr lang="en-US" sz="2000" b="1" i="1" kern="1200" dirty="0"/>
            <a:t>5X THE INITIAL VALUE!! </a:t>
          </a:r>
        </a:p>
      </dsp:txBody>
      <dsp:txXfrm>
        <a:off x="50129" y="2263636"/>
        <a:ext cx="4899866" cy="926647"/>
      </dsp:txXfrm>
    </dsp:sp>
    <dsp:sp modelId="{59A02AE4-FCD9-45F4-83EA-02278AA843F8}">
      <dsp:nvSpPr>
        <dsp:cNvPr id="0" name=""/>
        <dsp:cNvSpPr/>
      </dsp:nvSpPr>
      <dsp:spPr>
        <a:xfrm>
          <a:off x="0" y="3112630"/>
          <a:ext cx="5000124" cy="26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</dsp:txBody>
      <dsp:txXfrm>
        <a:off x="0" y="3112630"/>
        <a:ext cx="5000124" cy="269725"/>
      </dsp:txXfrm>
    </dsp:sp>
    <dsp:sp modelId="{F54B6B6C-AEF6-4A0C-B2E7-9CEADC2E0C02}">
      <dsp:nvSpPr>
        <dsp:cNvPr id="0" name=""/>
        <dsp:cNvSpPr/>
      </dsp:nvSpPr>
      <dsp:spPr>
        <a:xfrm>
          <a:off x="0" y="4381370"/>
          <a:ext cx="5000124" cy="1026905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City Will Recapture The $100,000 Investment In Only 5 Years!!</a:t>
          </a:r>
        </a:p>
      </dsp:txBody>
      <dsp:txXfrm>
        <a:off x="50129" y="4431499"/>
        <a:ext cx="4899866" cy="926647"/>
      </dsp:txXfrm>
    </dsp:sp>
    <dsp:sp modelId="{318CA222-4CF3-4592-B776-8B56D2EB4D0C}">
      <dsp:nvSpPr>
        <dsp:cNvPr id="0" name=""/>
        <dsp:cNvSpPr/>
      </dsp:nvSpPr>
      <dsp:spPr>
        <a:xfrm>
          <a:off x="0" y="3314939"/>
          <a:ext cx="5000124" cy="1026905"/>
        </a:xfrm>
        <a:prstGeom prst="roundRect">
          <a:avLst/>
        </a:prstGeom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in Parcel Value From $150,000 to $755,900, With Just The 1</a:t>
          </a:r>
          <a:r>
            <a:rPr lang="en-US" sz="2000" kern="1200" baseline="30000" dirty="0"/>
            <a:t>st</a:t>
          </a:r>
          <a:r>
            <a:rPr lang="en-US" sz="2000" kern="1200" dirty="0"/>
            <a:t> Building!</a:t>
          </a:r>
          <a:endParaRPr lang="en-US" sz="1600" kern="1200" dirty="0"/>
        </a:p>
      </dsp:txBody>
      <dsp:txXfrm>
        <a:off x="50129" y="3365068"/>
        <a:ext cx="4899866" cy="926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7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0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7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446B-EC90-4A57-828B-AB396BFF099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851216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B9E7E95-7139-C86F-639E-FE98E2345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r="2350" b="-2"/>
          <a:stretch/>
        </p:blipFill>
        <p:spPr>
          <a:xfrm>
            <a:off x="993943" y="2525951"/>
            <a:ext cx="2486136" cy="2240416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BCBA936-9C86-77FC-FECF-A69736453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6718"/>
          <a:stretch/>
        </p:blipFill>
        <p:spPr>
          <a:xfrm>
            <a:off x="4794968" y="2551117"/>
            <a:ext cx="4169610" cy="3749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227C32-AE25-3DCF-B5B9-1ACBAFFC1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661" y="280374"/>
            <a:ext cx="8597665" cy="184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661" y="280374"/>
            <a:ext cx="7269209" cy="547778"/>
          </a:xfr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Ponderosa Motel Redevelopment</a:t>
            </a: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9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6" name="Picture 45" descr="Logo">
            <a:extLst>
              <a:ext uri="{FF2B5EF4-FFF2-40B4-BE49-F238E27FC236}">
                <a16:creationId xmlns:a16="http://schemas.microsoft.com/office/drawing/2014/main" id="{C2BBB9C5-188F-7523-947B-854EA1AE2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6" y="4766367"/>
            <a:ext cx="2486135" cy="13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39BCA50-5C8B-4034-853C-B2917664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42C572-0702-E326-4339-AAB0A9EA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57" y="458033"/>
            <a:ext cx="8316304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Living Room, Kitchen &amp; Pantry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2F39A-99E8-31AA-6153-30C15F0C5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r="6881"/>
          <a:stretch/>
        </p:blipFill>
        <p:spPr>
          <a:xfrm>
            <a:off x="3225844" y="1557339"/>
            <a:ext cx="2692312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38E198-2935-3A6D-EEDF-8BA0F7F5E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r="4747"/>
          <a:stretch/>
        </p:blipFill>
        <p:spPr>
          <a:xfrm>
            <a:off x="411957" y="1557339"/>
            <a:ext cx="2675913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Picture 7" descr="A picture containing wooden, indoor, furniture, wood&#10;&#10;Description automatically generated">
            <a:extLst>
              <a:ext uri="{FF2B5EF4-FFF2-40B4-BE49-F238E27FC236}">
                <a16:creationId xmlns:a16="http://schemas.microsoft.com/office/drawing/2014/main" id="{C8468120-214E-DE6A-A7A0-E13BFDCB53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5" b="589"/>
          <a:stretch/>
        </p:blipFill>
        <p:spPr>
          <a:xfrm rot="5400000">
            <a:off x="5014411" y="2595489"/>
            <a:ext cx="4752000" cy="26757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17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9002B31-A065-494A-B889-DFEFD7D89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DDEDD56E-B4AD-A506-7850-B870D8BB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57" y="458033"/>
            <a:ext cx="8317707" cy="726224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4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Bathroom &amp; Bedroom </a:t>
            </a:r>
          </a:p>
        </p:txBody>
      </p:sp>
      <p:pic>
        <p:nvPicPr>
          <p:cNvPr id="4" name="Picture 3" descr="A picture containing indoor, wall, ceiling, wood&#10;&#10;Description automatically generated">
            <a:extLst>
              <a:ext uri="{FF2B5EF4-FFF2-40B4-BE49-F238E27FC236}">
                <a16:creationId xmlns:a16="http://schemas.microsoft.com/office/drawing/2014/main" id="{ADCECCAD-407A-55E0-337D-291479B73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2" b="18138"/>
          <a:stretch/>
        </p:blipFill>
        <p:spPr>
          <a:xfrm rot="5400000">
            <a:off x="-973303" y="2943786"/>
            <a:ext cx="4752000" cy="19791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Picture 8" descr="A bathroom with a sink and a tub&#10;&#10;Description automatically generated with low confidence">
            <a:extLst>
              <a:ext uri="{FF2B5EF4-FFF2-40B4-BE49-F238E27FC236}">
                <a16:creationId xmlns:a16="http://schemas.microsoft.com/office/drawing/2014/main" id="{B9FED62E-E40D-EACE-827B-DB9B4CD78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7" r="6683"/>
          <a:stretch/>
        </p:blipFill>
        <p:spPr>
          <a:xfrm>
            <a:off x="2525619" y="1557339"/>
            <a:ext cx="197910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CB3BB8-45A1-C340-F032-3DAC8B9FBB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5" r="15245"/>
          <a:stretch/>
        </p:blipFill>
        <p:spPr>
          <a:xfrm>
            <a:off x="4638092" y="1557339"/>
            <a:ext cx="197910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E12921-0854-EC14-2B14-A401CBEA0B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3" r="-4" b="22717"/>
          <a:stretch/>
        </p:blipFill>
        <p:spPr>
          <a:xfrm rot="5400000">
            <a:off x="5364420" y="2943484"/>
            <a:ext cx="4751387" cy="19791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8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534A8-733F-683C-D743-78B16E71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74146"/>
            <a:ext cx="7886695" cy="11978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Leveraging Funds</a:t>
            </a:r>
          </a:p>
        </p:txBody>
      </p:sp>
      <p:sp>
        <p:nvSpPr>
          <p:cNvPr id="32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585216"/>
            <a:ext cx="6858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883E6C2-3D60-74C9-651E-9D815E4BD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r="12903" b="-2"/>
          <a:stretch/>
        </p:blipFill>
        <p:spPr>
          <a:xfrm>
            <a:off x="626364" y="2002117"/>
            <a:ext cx="4661846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752D1-C6E7-BF90-A695-C9C8A1915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176" y="1999578"/>
            <a:ext cx="3414319" cy="4171568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CDBG = $94,252</a:t>
            </a:r>
          </a:p>
          <a:p>
            <a:pPr marL="594360" lvl="1"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Acquisition</a:t>
            </a:r>
          </a:p>
          <a:p>
            <a:pPr marL="594360" lvl="1"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Testing</a:t>
            </a:r>
          </a:p>
          <a:p>
            <a:pPr marL="594360" lvl="1"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Abatement &amp; Demolition</a:t>
            </a:r>
          </a:p>
          <a:p>
            <a:pPr marL="594360" lvl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Site Prep</a:t>
            </a:r>
          </a:p>
          <a:p>
            <a:pPr marL="2286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Sale of Property = $10,000 which was returned to CDBG as Program Income and was used for next blighted property</a:t>
            </a:r>
          </a:p>
          <a:p>
            <a:pPr marL="228600" lvl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CDA Covered Cost of Request for Proposal</a:t>
            </a:r>
          </a:p>
          <a:p>
            <a:pPr marL="228600" lvl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Developer utilized just over $1M of own funds to purchase neighboring site, demo and build an additional complex</a:t>
            </a:r>
          </a:p>
          <a:p>
            <a:pPr marL="228600" lvl="1"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Second building slated to start this year with no assistance requested</a:t>
            </a:r>
          </a:p>
          <a:p>
            <a:pPr marL="403225" lvl="1" indent="-34290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508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D7E87-3453-3B6B-AB42-8ABBF19C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4" y="75501"/>
            <a:ext cx="2818701" cy="6669247"/>
          </a:xfrm>
        </p:spPr>
        <p:txBody>
          <a:bodyPr vert="vert270" anchor="ctr" anchorCtr="0">
            <a:noAutofit/>
          </a:bodyPr>
          <a:lstStyle/>
          <a:p>
            <a:pPr algn="ctr"/>
            <a:r>
              <a:rPr lang="en-US" sz="9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Local  Impact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0B406E-3A40-CB70-1B3C-69F08AFA6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498612"/>
              </p:ext>
            </p:extLst>
          </p:nvPr>
        </p:nvGraphicFramePr>
        <p:xfrm>
          <a:off x="3657774" y="712178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46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standing outside a house&#10;&#10;Description automatically generated with medium confidence">
            <a:extLst>
              <a:ext uri="{FF2B5EF4-FFF2-40B4-BE49-F238E27FC236}">
                <a16:creationId xmlns:a16="http://schemas.microsoft.com/office/drawing/2014/main" id="{45F37601-2DAF-9865-CC5F-40B90E1C2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20" y="10"/>
            <a:ext cx="9141694" cy="6857990"/>
          </a:xfrm>
          <a:prstGeom prst="rect">
            <a:avLst/>
          </a:prstGeom>
        </p:spPr>
      </p:pic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596EC-59A6-2B34-88C2-17364581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46" y="4185749"/>
            <a:ext cx="6949328" cy="622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Open House/Celebration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F8ACB-AD31-66E1-EF61-6CD91E8C0028}"/>
              </a:ext>
            </a:extLst>
          </p:cNvPr>
          <p:cNvSpPr txBox="1"/>
          <p:nvPr/>
        </p:nvSpPr>
        <p:spPr>
          <a:xfrm>
            <a:off x="463547" y="4856921"/>
            <a:ext cx="7173771" cy="1249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Don’t forget to Celebrate!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Invite your local and state representatives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Hold an open house for the neighborhood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Pat yourself on the back  </a:t>
            </a:r>
          </a:p>
        </p:txBody>
      </p:sp>
    </p:spTree>
    <p:extLst>
      <p:ext uri="{BB962C8B-B14F-4D97-AF65-F5344CB8AC3E}">
        <p14:creationId xmlns:p14="http://schemas.microsoft.com/office/powerpoint/2010/main" val="2196304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727C7-D08A-77A1-0757-EB953D079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5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56" y="502400"/>
            <a:ext cx="2525379" cy="18180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Where is Wausau?</a:t>
            </a:r>
          </a:p>
        </p:txBody>
      </p:sp>
      <p:pic>
        <p:nvPicPr>
          <p:cNvPr id="7" name="Picture 6" descr="A group of hot air balloons in the sky">
            <a:extLst>
              <a:ext uri="{FF2B5EF4-FFF2-40B4-BE49-F238E27FC236}">
                <a16:creationId xmlns:a16="http://schemas.microsoft.com/office/drawing/2014/main" id="{1CD8DBA3-BE3F-BA3A-9D96-814EC8442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r="14087"/>
          <a:stretch/>
        </p:blipFill>
        <p:spPr>
          <a:xfrm>
            <a:off x="3416427" y="6"/>
            <a:ext cx="5727572" cy="276272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Content Placeholder 5" descr="Map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r="7953"/>
          <a:stretch/>
        </p:blipFill>
        <p:spPr>
          <a:xfrm>
            <a:off x="20" y="2826737"/>
            <a:ext cx="3424313" cy="4031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1025" y="3326519"/>
            <a:ext cx="4746383" cy="286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286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Located in Central Wisconsin</a:t>
            </a:r>
          </a:p>
          <a:p>
            <a:pPr marL="2286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Population just under 40,000*</a:t>
            </a:r>
          </a:p>
          <a:p>
            <a:pPr marL="2286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principal city of a Metropolitan Statistical Area</a:t>
            </a:r>
          </a:p>
          <a:p>
            <a:pPr marL="2286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CDBG Allocations have ranged between $597,000 – $611,000 the past 4 years</a:t>
            </a:r>
            <a:r>
              <a:rPr lang="en-US" sz="1700" dirty="0"/>
              <a:t>.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7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 descr="A picture containing building, outdoor, house, street&#10;&#10;Description automatically generated">
            <a:extLst>
              <a:ext uri="{FF2B5EF4-FFF2-40B4-BE49-F238E27FC236}">
                <a16:creationId xmlns:a16="http://schemas.microsoft.com/office/drawing/2014/main" id="{BFA81100-539A-BE9F-5358-FF8DF50AF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9" r="-1" b="6242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894302-0402-F0E4-D05F-DC9A7535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29" y="5009083"/>
            <a:ext cx="2685353" cy="1345997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Ponderosa</a:t>
            </a:r>
            <a:b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Motel</a:t>
            </a:r>
            <a:b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History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D50EF3-797C-096C-B6D7-21051496C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6126" y="4908795"/>
            <a:ext cx="5498283" cy="1572768"/>
          </a:xfrm>
        </p:spPr>
        <p:txBody>
          <a:bodyPr vert="horz" lIns="91440" tIns="0" rIns="0" bIns="0" numCol="2" rtlCol="0" anchor="ctr" anchorCtr="0">
            <a:noAutofit/>
          </a:bodyPr>
          <a:lstStyle/>
          <a:p>
            <a:pPr marL="137160" indent="-13716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Built in 1946, the quaint 17-unit motel was once a popular motel in the area</a:t>
            </a:r>
          </a:p>
          <a:p>
            <a:pPr marL="137160" indent="-13716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Located on Wausau’s busy main street leading Downtown</a:t>
            </a:r>
          </a:p>
          <a:p>
            <a:pPr marL="137160" indent="-13716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Abuts a popular, family-oriented neighborhood</a:t>
            </a:r>
          </a:p>
          <a:p>
            <a:pPr marL="137160" indent="-13716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New Ownership in 1997. Motel slowly transitioned into efficiency apartments</a:t>
            </a:r>
          </a:p>
          <a:p>
            <a:pPr marL="137160" indent="-13716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Building began deteriorating quickly, and owners failed to maintain/improve it</a:t>
            </a:r>
          </a:p>
          <a:p>
            <a:pPr marL="137160" indent="-13716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Criminal activity dramatically increased over the years </a:t>
            </a:r>
          </a:p>
          <a:p>
            <a:pPr marL="137160" indent="-13716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Property value declined from $217,900 in 1998 to $150,000 in 2016</a:t>
            </a:r>
          </a:p>
        </p:txBody>
      </p:sp>
    </p:spTree>
    <p:extLst>
      <p:ext uri="{BB962C8B-B14F-4D97-AF65-F5344CB8AC3E}">
        <p14:creationId xmlns:p14="http://schemas.microsoft.com/office/powerpoint/2010/main" val="1740390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894302-0402-F0E4-D05F-DC9A7535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29" y="531660"/>
            <a:ext cx="4520410" cy="1508328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4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More </a:t>
            </a:r>
            <a:br>
              <a:rPr lang="en-US" sz="4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Ponderosa Motel History</a:t>
            </a:r>
            <a:endParaRPr lang="en-US" sz="4000" kern="1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29196-DFA8-8A29-D209-915ED32DA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0546" y="2039988"/>
            <a:ext cx="3366838" cy="4579090"/>
          </a:xfrm>
        </p:spPr>
        <p:txBody>
          <a:bodyPr vert="horz" lIns="91440" tIns="0" rIns="0" bIns="0" rtlCol="0" anchor="ctr" anchorCtr="0"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Taxes were delinquent since 2011, totaling more than $63,000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Property was listed for sale and received an accepted offer in 2015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A fire destroyed the building August 17, 2015, displacing 27 people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Sale was set to close the day of fire. Buyer and Seller walked away from the property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Although already blighted, the fire left it destroyed, decayed and uninhabitable. 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It became the home of transients and criminal activity continued</a:t>
            </a:r>
          </a:p>
        </p:txBody>
      </p:sp>
      <p:pic>
        <p:nvPicPr>
          <p:cNvPr id="14" name="Picture 13" descr="A picture containing text, outdoor, grass, sky&#10;&#10;Description automatically generated">
            <a:extLst>
              <a:ext uri="{FF2B5EF4-FFF2-40B4-BE49-F238E27FC236}">
                <a16:creationId xmlns:a16="http://schemas.microsoft.com/office/drawing/2014/main" id="{A3756530-C75E-E216-7541-A6B8FB5AB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" b="-4"/>
          <a:stretch/>
        </p:blipFill>
        <p:spPr>
          <a:xfrm>
            <a:off x="4809087" y="10"/>
            <a:ext cx="4334913" cy="2287806"/>
          </a:xfrm>
          <a:prstGeom prst="rect">
            <a:avLst/>
          </a:prstGeom>
        </p:spPr>
      </p:pic>
      <p:pic>
        <p:nvPicPr>
          <p:cNvPr id="10" name="Content Placeholder 9" descr="A group of men working on a house&#10;&#10;Description automatically generated with low confidence">
            <a:extLst>
              <a:ext uri="{FF2B5EF4-FFF2-40B4-BE49-F238E27FC236}">
                <a16:creationId xmlns:a16="http://schemas.microsoft.com/office/drawing/2014/main" id="{42BBC227-0907-D90D-2859-3CC7224E99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9" r="-3" b="1244"/>
          <a:stretch/>
        </p:blipFill>
        <p:spPr>
          <a:xfrm>
            <a:off x="4809087" y="4570184"/>
            <a:ext cx="4334913" cy="2287816"/>
          </a:xfrm>
          <a:prstGeom prst="rect">
            <a:avLst/>
          </a:prstGeom>
        </p:spPr>
      </p:pic>
      <p:pic>
        <p:nvPicPr>
          <p:cNvPr id="12" name="Content Placeholder 11" descr="A picture containing sky, outdoor, house&#10;&#10;Description automatically generated">
            <a:extLst>
              <a:ext uri="{FF2B5EF4-FFF2-40B4-BE49-F238E27FC236}">
                <a16:creationId xmlns:a16="http://schemas.microsoft.com/office/drawing/2014/main" id="{8A679393-E2FC-0CE5-0E7F-4027562724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r="-2" b="-2"/>
          <a:stretch/>
        </p:blipFill>
        <p:spPr>
          <a:xfrm>
            <a:off x="4809087" y="2288006"/>
            <a:ext cx="4334913" cy="2287816"/>
          </a:xfrm>
          <a:prstGeom prst="rect">
            <a:avLst/>
          </a:prstGeom>
        </p:spPr>
      </p:pic>
      <p:grpSp>
        <p:nvGrpSpPr>
          <p:cNvPr id="59" name="Group 53">
            <a:extLst>
              <a:ext uri="{FF2B5EF4-FFF2-40B4-BE49-F238E27FC236}">
                <a16:creationId xmlns:a16="http://schemas.microsoft.com/office/drawing/2014/main" id="{4E1CCBAB-B73B-43B3-B640-671A62937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B1CF92E-2B5D-487A-A899-BB64982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E7354EA5-24E3-4F7E-933A-53A274ADA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40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1" descr="A building with a parking lot&#10;&#10;Description automatically generated with low confidence">
            <a:extLst>
              <a:ext uri="{FF2B5EF4-FFF2-40B4-BE49-F238E27FC236}">
                <a16:creationId xmlns:a16="http://schemas.microsoft.com/office/drawing/2014/main" id="{80954694-59BD-8831-D635-70519FF3FB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r="10254" b="2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AA4E865-1DF2-9EDE-6D0E-757097FE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5" y="5009083"/>
            <a:ext cx="2659308" cy="1345997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Years in the Making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284981" y="4865615"/>
            <a:ext cx="5548623" cy="15771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13716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Since 2015, the City pleaded with the County to take ownership for back taxes</a:t>
            </a:r>
          </a:p>
          <a:p>
            <a:pPr marL="228600" indent="-13716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 2018, neighborhood residents were angry nothing was being done and took matters in their own hands. Residents met with the County Administrator and Treasurer to demand action </a:t>
            </a:r>
          </a:p>
          <a:p>
            <a:pPr marL="228600" indent="-13716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 mid 2018, the County finally claimed the property and offered it to the City after completing environmental assessments </a:t>
            </a:r>
          </a:p>
          <a:p>
            <a:pPr marL="228600" indent="-13716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The appraised value for the land and building, as it stood, was $65,000</a:t>
            </a:r>
          </a:p>
          <a:p>
            <a:pPr marL="228600" indent="-13716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 fall 2019, the City purchased the property for $52,500</a:t>
            </a:r>
          </a:p>
        </p:txBody>
      </p:sp>
    </p:spTree>
    <p:extLst>
      <p:ext uri="{BB962C8B-B14F-4D97-AF65-F5344CB8AC3E}">
        <p14:creationId xmlns:p14="http://schemas.microsoft.com/office/powerpoint/2010/main" val="1017020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1" descr="A person standing next to a pile of debris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80954694-59BD-8831-D635-70519FF3F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r="18684"/>
          <a:stretch/>
        </p:blipFill>
        <p:spPr>
          <a:xfrm>
            <a:off x="20" y="2"/>
            <a:ext cx="565096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4" name="Picture 3" descr="A picture containing text, tree, outdoor, old&#10;&#10;Description automatically generated">
            <a:extLst>
              <a:ext uri="{FF2B5EF4-FFF2-40B4-BE49-F238E27FC236}">
                <a16:creationId xmlns:a16="http://schemas.microsoft.com/office/drawing/2014/main" id="{30928946-4DB1-B6B0-170B-5CBECB7B65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3" r="29884" b="-1"/>
          <a:stretch/>
        </p:blipFill>
        <p:spPr>
          <a:xfrm>
            <a:off x="5740152" y="1"/>
            <a:ext cx="3403847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6" name="Picture 5" descr="A house being demolished">
            <a:extLst>
              <a:ext uri="{FF2B5EF4-FFF2-40B4-BE49-F238E27FC236}">
                <a16:creationId xmlns:a16="http://schemas.microsoft.com/office/drawing/2014/main" id="{761133B7-0EF2-1FC8-7691-8287FA0531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"/>
          <a:stretch/>
        </p:blipFill>
        <p:spPr>
          <a:xfrm>
            <a:off x="20" y="4197371"/>
            <a:ext cx="5127618" cy="2660622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AA4E865-1DF2-9EDE-6D0E-757097FE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737" y="4277930"/>
            <a:ext cx="4129361" cy="157691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66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Demolition </a:t>
            </a:r>
            <a:br>
              <a:rPr lang="en-US" sz="66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sz="66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Day!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4757737" y="5638800"/>
            <a:ext cx="4129361" cy="646785"/>
          </a:xfrm>
        </p:spPr>
        <p:txBody>
          <a:bodyPr vert="horz" lIns="0" tIns="0" rIns="0" bIns="0" rtlCol="0" anchor="ctr" anchorCtr="0"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Summer of 2020</a:t>
            </a:r>
          </a:p>
        </p:txBody>
      </p:sp>
    </p:spTree>
    <p:extLst>
      <p:ext uri="{BB962C8B-B14F-4D97-AF65-F5344CB8AC3E}">
        <p14:creationId xmlns:p14="http://schemas.microsoft.com/office/powerpoint/2010/main" val="321577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88873-6C50-43D8-B92B-F45E153E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428255">
            <a:off x="614034" y="-37711"/>
            <a:ext cx="2851707" cy="3977890"/>
          </a:xfrm>
        </p:spPr>
        <p:txBody>
          <a:bodyPr vert="vert270"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Redevelopment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E9BC42-80DA-0C64-BC3C-773C75237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1680"/>
              </p:ext>
            </p:extLst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erson writing on a piece of paper">
            <a:extLst>
              <a:ext uri="{FF2B5EF4-FFF2-40B4-BE49-F238E27FC236}">
                <a16:creationId xmlns:a16="http://schemas.microsoft.com/office/drawing/2014/main" id="{60758F79-BB5B-5E3B-5086-5C898EFC56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53746" y="3598877"/>
            <a:ext cx="3251495" cy="26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4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1A888-6FE1-BFEE-3148-FA088B06F7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7" r="-1" b="16877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57" name="Rectangle 5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9ACDE-BC8A-4B40-C9A0-D9B8FA288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29" y="4782312"/>
            <a:ext cx="2804923" cy="175564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3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Developments After Agreement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09F00CB2-E387-792A-F6BD-F7F7DAB08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4982" y="5009083"/>
            <a:ext cx="523265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Developer purchased neighboring building</a:t>
            </a:r>
          </a:p>
          <a:p>
            <a:pPr marL="228600" indent="-2286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Demolished the 2</a:t>
            </a:r>
            <a:r>
              <a:rPr lang="en-US" sz="1500" baseline="30000" dirty="0">
                <a:solidFill>
                  <a:schemeClr val="bg1"/>
                </a:solidFill>
              </a:rPr>
              <a:t>nd</a:t>
            </a:r>
            <a:r>
              <a:rPr lang="en-US" sz="1500" dirty="0">
                <a:solidFill>
                  <a:schemeClr val="bg1"/>
                </a:solidFill>
              </a:rPr>
              <a:t> building and added the sites together</a:t>
            </a:r>
          </a:p>
          <a:p>
            <a:pPr marL="228600" indent="-2286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Increased the proposed number of units from 8 to 16</a:t>
            </a:r>
          </a:p>
        </p:txBody>
      </p:sp>
    </p:spTree>
    <p:extLst>
      <p:ext uri="{BB962C8B-B14F-4D97-AF65-F5344CB8AC3E}">
        <p14:creationId xmlns:p14="http://schemas.microsoft.com/office/powerpoint/2010/main" val="2298272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D98764AE-072F-AD67-E809-822B4A21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05869"/>
            <a:ext cx="685800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Before &amp; After</a:t>
            </a:r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355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8F7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Content Placeholder 12" descr="A building with a crane in the background">
            <a:extLst>
              <a:ext uri="{FF2B5EF4-FFF2-40B4-BE49-F238E27FC236}">
                <a16:creationId xmlns:a16="http://schemas.microsoft.com/office/drawing/2014/main" id="{A1220BCC-A1D7-E1C8-3CBF-92D2BC236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6" r="3" b="3"/>
          <a:stretch/>
        </p:blipFill>
        <p:spPr>
          <a:xfrm>
            <a:off x="2736988" y="2"/>
            <a:ext cx="6407012" cy="213047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37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787645" y="4682362"/>
            <a:ext cx="3356355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Content Placeholder 9" descr="A building with many windows&#10;&#10;Description automatically generated with low confidence">
            <a:extLst>
              <a:ext uri="{FF2B5EF4-FFF2-40B4-BE49-F238E27FC236}">
                <a16:creationId xmlns:a16="http://schemas.microsoft.com/office/drawing/2014/main" id="{7AB84D17-4797-82D6-C161-EC30F7421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8" r="-2" b="-2"/>
          <a:stretch/>
        </p:blipFill>
        <p:spPr>
          <a:xfrm>
            <a:off x="20" y="4682838"/>
            <a:ext cx="6422512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9165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3465</TotalTime>
  <Words>595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 Ponderosa Motel Redevelopment </vt:lpstr>
      <vt:lpstr>Where is Wausau?</vt:lpstr>
      <vt:lpstr>Ponderosa Motel History</vt:lpstr>
      <vt:lpstr>More  Ponderosa Motel History</vt:lpstr>
      <vt:lpstr>Years in the Making</vt:lpstr>
      <vt:lpstr>Demolition  Day! </vt:lpstr>
      <vt:lpstr>Redevelopment Process</vt:lpstr>
      <vt:lpstr>Developments After Agreement</vt:lpstr>
      <vt:lpstr>Before &amp; After</vt:lpstr>
      <vt:lpstr>Living Room, Kitchen &amp; Pantry</vt:lpstr>
      <vt:lpstr>Bathroom &amp; Bedroom </vt:lpstr>
      <vt:lpstr>Leveraging Funds</vt:lpstr>
      <vt:lpstr>Local  Impact</vt:lpstr>
      <vt:lpstr>Open House/Celebration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Wausau</dc:title>
  <dc:creator>Tammy Stratz</dc:creator>
  <cp:lastModifiedBy>Shannon Graff</cp:lastModifiedBy>
  <cp:revision>40</cp:revision>
  <dcterms:created xsi:type="dcterms:W3CDTF">2018-10-10T15:25:24Z</dcterms:created>
  <dcterms:modified xsi:type="dcterms:W3CDTF">2023-01-19T23:52:34Z</dcterms:modified>
</cp:coreProperties>
</file>