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0" r:id="rId2"/>
    <p:sldId id="295" r:id="rId3"/>
    <p:sldId id="299" r:id="rId4"/>
    <p:sldId id="285" r:id="rId5"/>
    <p:sldId id="301" r:id="rId6"/>
    <p:sldId id="273" r:id="rId7"/>
    <p:sldId id="287" r:id="rId8"/>
    <p:sldId id="272" r:id="rId9"/>
    <p:sldId id="300" r:id="rId10"/>
    <p:sldId id="276" r:id="rId11"/>
    <p:sldId id="292" r:id="rId12"/>
    <p:sldId id="289" r:id="rId13"/>
    <p:sldId id="288" r:id="rId14"/>
    <p:sldId id="290" r:id="rId15"/>
    <p:sldId id="293" r:id="rId16"/>
    <p:sldId id="304" r:id="rId17"/>
    <p:sldId id="30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F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BAF79-D3D1-413C-9530-EC017807B40B}"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0655A5-424A-47E9-977D-4BAD37ADA26A}" type="slidenum">
              <a:rPr lang="en-US" smtClean="0"/>
              <a:t>‹#›</a:t>
            </a:fld>
            <a:endParaRPr lang="en-US"/>
          </a:p>
        </p:txBody>
      </p:sp>
    </p:spTree>
    <p:extLst>
      <p:ext uri="{BB962C8B-B14F-4D97-AF65-F5344CB8AC3E}">
        <p14:creationId xmlns:p14="http://schemas.microsoft.com/office/powerpoint/2010/main" val="2842106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Emily: Good Morning, my name is Emily Thompson, I am a Project Development Coordinator with the City of Orlando Housing and Community Development Department. Here with me today is Shawn Wilson, President of Blue Sky Communities, and Scott Eller, CEO of CASL. We are honored to be here today to talk about the award-winning Fairlawn Village. </a:t>
            </a:r>
          </a:p>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1</a:t>
            </a:fld>
            <a:endParaRPr lang="en-US"/>
          </a:p>
        </p:txBody>
      </p:sp>
    </p:spTree>
    <p:extLst>
      <p:ext uri="{BB962C8B-B14F-4D97-AF65-F5344CB8AC3E}">
        <p14:creationId xmlns:p14="http://schemas.microsoft.com/office/powerpoint/2010/main" val="3659415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 coverage from the groundbreaking event on November 17, 2020</a:t>
            </a:r>
          </a:p>
        </p:txBody>
      </p:sp>
      <p:sp>
        <p:nvSpPr>
          <p:cNvPr id="4" name="Slide Number Placeholder 3"/>
          <p:cNvSpPr>
            <a:spLocks noGrp="1"/>
          </p:cNvSpPr>
          <p:nvPr>
            <p:ph type="sldNum" sz="quarter" idx="5"/>
          </p:nvPr>
        </p:nvSpPr>
        <p:spPr/>
        <p:txBody>
          <a:bodyPr/>
          <a:lstStyle/>
          <a:p>
            <a:fld id="{8A0655A5-424A-47E9-977D-4BAD37ADA26A}" type="slidenum">
              <a:rPr lang="en-US" smtClean="0"/>
              <a:t>10</a:t>
            </a:fld>
            <a:endParaRPr lang="en-US"/>
          </a:p>
        </p:txBody>
      </p:sp>
    </p:spTree>
    <p:extLst>
      <p:ext uri="{BB962C8B-B14F-4D97-AF65-F5344CB8AC3E}">
        <p14:creationId xmlns:p14="http://schemas.microsoft.com/office/powerpoint/2010/main" val="814982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11</a:t>
            </a:fld>
            <a:endParaRPr lang="en-US"/>
          </a:p>
        </p:txBody>
      </p:sp>
    </p:spTree>
    <p:extLst>
      <p:ext uri="{BB962C8B-B14F-4D97-AF65-F5344CB8AC3E}">
        <p14:creationId xmlns:p14="http://schemas.microsoft.com/office/powerpoint/2010/main" val="234785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12</a:t>
            </a:fld>
            <a:endParaRPr lang="en-US"/>
          </a:p>
        </p:txBody>
      </p:sp>
    </p:spTree>
    <p:extLst>
      <p:ext uri="{BB962C8B-B14F-4D97-AF65-F5344CB8AC3E}">
        <p14:creationId xmlns:p14="http://schemas.microsoft.com/office/powerpoint/2010/main" val="3361062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13</a:t>
            </a:fld>
            <a:endParaRPr lang="en-US"/>
          </a:p>
        </p:txBody>
      </p:sp>
    </p:spTree>
    <p:extLst>
      <p:ext uri="{BB962C8B-B14F-4D97-AF65-F5344CB8AC3E}">
        <p14:creationId xmlns:p14="http://schemas.microsoft.com/office/powerpoint/2010/main" val="4189018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14</a:t>
            </a:fld>
            <a:endParaRPr lang="en-US"/>
          </a:p>
        </p:txBody>
      </p:sp>
    </p:spTree>
    <p:extLst>
      <p:ext uri="{BB962C8B-B14F-4D97-AF65-F5344CB8AC3E}">
        <p14:creationId xmlns:p14="http://schemas.microsoft.com/office/powerpoint/2010/main" val="836242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15</a:t>
            </a:fld>
            <a:endParaRPr lang="en-US"/>
          </a:p>
        </p:txBody>
      </p:sp>
    </p:spTree>
    <p:extLst>
      <p:ext uri="{BB962C8B-B14F-4D97-AF65-F5344CB8AC3E}">
        <p14:creationId xmlns:p14="http://schemas.microsoft.com/office/powerpoint/2010/main" val="404987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16</a:t>
            </a:fld>
            <a:endParaRPr lang="en-US"/>
          </a:p>
        </p:txBody>
      </p:sp>
    </p:spTree>
    <p:extLst>
      <p:ext uri="{BB962C8B-B14F-4D97-AF65-F5344CB8AC3E}">
        <p14:creationId xmlns:p14="http://schemas.microsoft.com/office/powerpoint/2010/main" val="359778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E48"/>
                </a:solidFill>
                <a:effectLst/>
                <a:latin typeface="Calibri" panose="020F0502020204030204" pitchFamily="34" charset="0"/>
                <a:ea typeface="Times New Roman" panose="02020603050405020304" pitchFamily="18" charset="0"/>
                <a:cs typeface="Times New Roman" panose="02020603050405020304" pitchFamily="18" charset="0"/>
              </a:rPr>
              <a:t>I’m going to quickly provide information about the project’s location and background, and then I’ll turn it over to Shawn to go into the development details, funding sources, partnerships, and share some photos with you. </a:t>
            </a:r>
          </a:p>
        </p:txBody>
      </p:sp>
      <p:sp>
        <p:nvSpPr>
          <p:cNvPr id="4" name="Slide Number Placeholder 3"/>
          <p:cNvSpPr>
            <a:spLocks noGrp="1"/>
          </p:cNvSpPr>
          <p:nvPr>
            <p:ph type="sldNum" sz="quarter" idx="5"/>
          </p:nvPr>
        </p:nvSpPr>
        <p:spPr/>
        <p:txBody>
          <a:bodyPr/>
          <a:lstStyle/>
          <a:p>
            <a:fld id="{8A0655A5-424A-47E9-977D-4BAD37ADA26A}" type="slidenum">
              <a:rPr lang="en-US" smtClean="0"/>
              <a:t>2</a:t>
            </a:fld>
            <a:endParaRPr lang="en-US"/>
          </a:p>
        </p:txBody>
      </p:sp>
    </p:spTree>
    <p:extLst>
      <p:ext uri="{BB962C8B-B14F-4D97-AF65-F5344CB8AC3E}">
        <p14:creationId xmlns:p14="http://schemas.microsoft.com/office/powerpoint/2010/main" val="3268329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Fairlawn Village is in the City of Orlando, in Orange County, in Central Florida. It’s northwest of Downtown Orlando and you can see its location here in reference to some well-known Orlando sites – I-Drive, Universal and Disney</a:t>
            </a:r>
          </a:p>
        </p:txBody>
      </p:sp>
      <p:sp>
        <p:nvSpPr>
          <p:cNvPr id="4" name="Slide Number Placeholder 3"/>
          <p:cNvSpPr>
            <a:spLocks noGrp="1"/>
          </p:cNvSpPr>
          <p:nvPr>
            <p:ph type="sldNum" sz="quarter" idx="5"/>
          </p:nvPr>
        </p:nvSpPr>
        <p:spPr/>
        <p:txBody>
          <a:bodyPr/>
          <a:lstStyle/>
          <a:p>
            <a:fld id="{8A0655A5-424A-47E9-977D-4BAD37ADA26A}" type="slidenum">
              <a:rPr lang="en-US" smtClean="0"/>
              <a:t>3</a:t>
            </a:fld>
            <a:endParaRPr lang="en-US"/>
          </a:p>
        </p:txBody>
      </p:sp>
    </p:spTree>
    <p:extLst>
      <p:ext uri="{BB962C8B-B14F-4D97-AF65-F5344CB8AC3E}">
        <p14:creationId xmlns:p14="http://schemas.microsoft.com/office/powerpoint/2010/main" val="3161978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E48"/>
                </a:solidFill>
                <a:effectLst/>
                <a:latin typeface="Calibri" panose="020F0502020204030204" pitchFamily="34" charset="0"/>
                <a:ea typeface="Times New Roman" panose="02020603050405020304" pitchFamily="18" charset="0"/>
                <a:cs typeface="Times New Roman" panose="02020603050405020304" pitchFamily="18" charset="0"/>
              </a:rPr>
              <a:t>Emily - Summarize: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Fairlawn Village is two sites - highlighted in yellow on the map - </a:t>
            </a:r>
            <a:r>
              <a:rPr lang="en-US" sz="1200" dirty="0">
                <a:solidFill>
                  <a:srgbClr val="333E48"/>
                </a:solidFill>
                <a:effectLst/>
                <a:latin typeface="Calibri" panose="020F0502020204030204" pitchFamily="34" charset="0"/>
                <a:ea typeface="Times New Roman" panose="02020603050405020304" pitchFamily="18" charset="0"/>
                <a:cs typeface="Times New Roman" panose="02020603050405020304" pitchFamily="18" charset="0"/>
              </a:rPr>
              <a:t>the north site </a:t>
            </a:r>
            <a:r>
              <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located at 1491 Mercy Drive and the south site located at 1050 Mercy Drive.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Mercy Drive is the </a:t>
            </a: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major north-south thoroughfare of the Mercy Drive Neighborhood, located in West Orlando in Commissioner District 5.</a:t>
            </a:r>
            <a:r>
              <a:rPr lang="en-US" sz="1800" dirty="0">
                <a:solidFill>
                  <a:srgbClr val="333E48"/>
                </a:solidFill>
                <a:effectLst/>
                <a:latin typeface="Calibri" panose="020F0502020204030204" pitchFamily="34" charset="0"/>
                <a:ea typeface="Times New Roman" panose="02020603050405020304" pitchFamily="18" charset="0"/>
                <a:cs typeface="Times New Roman" panose="02020603050405020304" pitchFamily="18" charset="0"/>
              </a:rPr>
              <a:t> This community is situated between important Central Florida commercial corridors, located south of Silver Star Road, west of N. John Young Parkway, and north of W. Colonial Drive.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333E48"/>
                </a:solidFill>
                <a:effectLst/>
                <a:latin typeface="Calibri" panose="020F0502020204030204" pitchFamily="34" charset="0"/>
                <a:ea typeface="Calibri" panose="020F0502020204030204" pitchFamily="34" charset="0"/>
                <a:cs typeface="Times New Roman" panose="02020603050405020304" pitchFamily="18" charset="0"/>
              </a:rPr>
              <a:t>In 2017, the city creation a vision plan for the neighborhood. </a:t>
            </a: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In recent years prior to the development of the Vision Plan, there had been a substantial loss of affordable multi-family housing and many area residents had to move away, causing breaks in important familial and communal 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With combined input from the community and stakeholders, the Mercy Drive Vision Plan expressed the desire for the revitalization of the corridor into a safe, attractive and connected community with quality, yet affordable housing options and equitable access to resources and opportunities for neighbors of all ages to grow and succeed. The plan identified recommendations summarizing the community’s vision for the future and the various implementation projects and programs needed to make this a reality. Among these proposed design concepts and community building programs were new housing opportunities.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A0655A5-424A-47E9-977D-4BAD37ADA26A}" type="slidenum">
              <a:rPr lang="en-US" smtClean="0"/>
              <a:t>4</a:t>
            </a:fld>
            <a:endParaRPr lang="en-US"/>
          </a:p>
        </p:txBody>
      </p:sp>
    </p:spTree>
    <p:extLst>
      <p:ext uri="{BB962C8B-B14F-4D97-AF65-F5344CB8AC3E}">
        <p14:creationId xmlns:p14="http://schemas.microsoft.com/office/powerpoint/2010/main" val="1254816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E48"/>
                </a:solidFill>
                <a:effectLst/>
                <a:latin typeface="Calibri" panose="020F0502020204030204" pitchFamily="34" charset="0"/>
                <a:ea typeface="Times New Roman" panose="02020603050405020304" pitchFamily="18" charset="0"/>
                <a:cs typeface="Times New Roman" panose="02020603050405020304" pitchFamily="18" charset="0"/>
              </a:rPr>
              <a:t>Summarize: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33E48"/>
                </a:solidFill>
                <a:effectLst/>
                <a:latin typeface="Calibri" panose="020F0502020204030204" pitchFamily="34" charset="0"/>
                <a:ea typeface="Times New Roman" panose="02020603050405020304" pitchFamily="18" charset="0"/>
                <a:cs typeface="Times New Roman" panose="02020603050405020304" pitchFamily="18" charset="0"/>
              </a:rPr>
              <a:t>Like many communities across the country, the City of Orlando is working to address the challenges of homelessness and affordable housing.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The Orlando metro area is one of the fastest-growing major metropolitan areas in the U.S., with 1,000 people moving to the Central Florida region each week.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B2B2B"/>
                </a:solidFill>
                <a:effectLst/>
                <a:latin typeface="Calibri" panose="020F0502020204030204" pitchFamily="34" charset="0"/>
                <a:cs typeface="Times New Roman" panose="02020603050405020304" pitchFamily="18" charset="0"/>
              </a:rPr>
              <a:t>63% of Orlando residents are renters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B2B2B"/>
                </a:solidFill>
                <a:effectLst/>
                <a:latin typeface="Calibri" panose="020F0502020204030204" pitchFamily="34" charset="0"/>
                <a:cs typeface="Times New Roman" panose="02020603050405020304" pitchFamily="18" charset="0"/>
              </a:rPr>
              <a:t>The average rent in Orlando is $1,937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A snapshot of apartment rent ranges in Orlando show only 2% of units are within the $701 to $1,000 rent range.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One of the City of Orlando’s Key Priorities is access to quality housing.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We remain </a:t>
            </a: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committed to ensuring that every person that calls Orlando home, regardless of economic status, has access to quality housing that is safe and affordable.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In 2015, we invested nearly $7 million in general funds to purchase seven vacant, foreclosed, and uninhabitable properties from Fannie Mae, with the ambitious goal of transforming these sites into safe, attractive and affordable housing for residents. </a:t>
            </a:r>
            <a:endPar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We used HUD NSP funds to address environmental issues and begin demolition of the existing, vacant and dilapidated apartments on-site, and used Code Enforcement lien funds to complete the demolition.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In 2018, we released an RFP and selected Blue Sky Communities to redevelop this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A0655A5-424A-47E9-977D-4BAD37ADA26A}" type="slidenum">
              <a:rPr lang="en-US" smtClean="0"/>
              <a:t>5</a:t>
            </a:fld>
            <a:endParaRPr lang="en-US"/>
          </a:p>
        </p:txBody>
      </p:sp>
    </p:spTree>
    <p:extLst>
      <p:ext uri="{BB962C8B-B14F-4D97-AF65-F5344CB8AC3E}">
        <p14:creationId xmlns:p14="http://schemas.microsoft.com/office/powerpoint/2010/main" val="344132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E48"/>
                </a:solidFill>
                <a:effectLst/>
                <a:latin typeface="Calibri" panose="020F0502020204030204" pitchFamily="34" charset="0"/>
                <a:ea typeface="Times New Roman" panose="02020603050405020304" pitchFamily="18" charset="0"/>
                <a:cs typeface="Times New Roman" panose="02020603050405020304" pitchFamily="18" charset="0"/>
              </a:rPr>
              <a:t>Shawn:</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333E48"/>
                </a:solidFill>
                <a:effectLst/>
                <a:latin typeface="Calibri" panose="020F0502020204030204" pitchFamily="34" charset="0"/>
                <a:ea typeface="Times New Roman" panose="02020603050405020304" pitchFamily="18" charset="0"/>
                <a:cs typeface="Times New Roman" panose="02020603050405020304" pitchFamily="18" charset="0"/>
              </a:rPr>
              <a:t>Fairlawn Village provides </a:t>
            </a:r>
            <a:r>
              <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116 affordable units, for households at or below 60% AMI (Area Median Income), and includes 20 Permanent Supportive Housing units with accompanying support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There are a variety of configurations to accommodate different family sizes, including 28 one-bedroom, 54 two-bedroom and 34 three-bedroom units. All apartments are equipped with multiple energy efficient features, including a kitchen, bathroom(s), and storage closets. Amenities include a clubhouse, on-site laundry, playground and free parking. The demographic set-aside for Fairlawn Village is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The north site was completed and started leasing in the Fall of 2022. We look forward to a grand opening ceremony in Early Spring 2023 when the south site has completed construction and leasing.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6</a:t>
            </a:fld>
            <a:endParaRPr lang="en-US"/>
          </a:p>
        </p:txBody>
      </p:sp>
    </p:spTree>
    <p:extLst>
      <p:ext uri="{BB962C8B-B14F-4D97-AF65-F5344CB8AC3E}">
        <p14:creationId xmlns:p14="http://schemas.microsoft.com/office/powerpoint/2010/main" val="3514306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Project Funds</a:t>
            </a:r>
          </a:p>
          <a:p>
            <a:pPr marL="0" marR="0">
              <a:lnSpc>
                <a:spcPct val="1070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In addition to $2,000,000 in HOME Investment Partnerships Program (HOME) funds allocated from the city, the project also received a first mortgage of $4,300,000; a State Apartment Incentive Loan (SAIL) of $6,250,000; a SAIL Extremely Low Income (ELI) loan of $600,000; $1,308,000 from the National Housing Trust Fund (NHTF); Tax Credit Equity in the amount of $8,257,752; and deferred developers fees in the amount of $761,130; for a total of $23,476,882.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*HOME funds were used to fill the gap in project funding. </a:t>
            </a:r>
          </a:p>
          <a:p>
            <a:pPr marL="0" marR="0">
              <a:lnSpc>
                <a:spcPct val="1070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This smart and innovative funding approach allows all 116 units to be available to households with various income levels, at or below 60% of AMI: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59% (68) of the units will be for households at or below 60% of AMI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26% (30) of the units will be for households at or below 50% of AMI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10% (12) of the units will be for households at or below 35% of AMI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5% (6) of the units will be for households at or below 22% of AMI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7</a:t>
            </a:fld>
            <a:endParaRPr lang="en-US"/>
          </a:p>
        </p:txBody>
      </p:sp>
    </p:spTree>
    <p:extLst>
      <p:ext uri="{BB962C8B-B14F-4D97-AF65-F5344CB8AC3E}">
        <p14:creationId xmlns:p14="http://schemas.microsoft.com/office/powerpoint/2010/main" val="2326006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333E48"/>
                </a:solidFill>
                <a:effectLst/>
                <a:latin typeface="Calibri" panose="020F0502020204030204" pitchFamily="34" charset="0"/>
                <a:ea typeface="Times New Roman" panose="02020603050405020304" pitchFamily="18" charset="0"/>
                <a:cs typeface="Times New Roman" panose="02020603050405020304" pitchFamily="18" charset="0"/>
              </a:rPr>
              <a:t>*Shawn, I just listed below the info from the award application, but I changed “they” to “we” and “their” to “our” under the Blue Sky section</a:t>
            </a:r>
          </a:p>
          <a:p>
            <a:pPr marL="0" marR="0">
              <a:lnSpc>
                <a:spcPct val="1070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This project would not have been possible without the partnerships between the City of Orlando, Blue Sky Communities, LLC (Blue Sky), Carteret Management Corporation (Carteret) and CASL Developer, Inc. (CASL). In addition, the Homeless Services Network, which is the lead agency that runs the local Continuum of Care, will refer tenants for the Permanent Supportive Housing units, in an effort to better support the coordinated entry system.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In September 2022, Blue Sky celebrated 10 years of inspiring positive change in communities across Florida through creating high-quality workforce and affordable housing developments. We are a leader in development, property management and advocacy. With our expertise in public funding, including 9% Housing Credits, 4% Housing Credits, Tax Exempt Bonds, CDBG, HOME, SHIP, SAIL, and many other incentives, we help local governments and nonprofit groups reach their affordable housing goals by developing state of the art and environmentally sound affordable housing units.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Our portfolio of work includes over 20 communities within the State of Florida, with a multitude of affordable units and Permanent Supportive Housing units, benefitting disabled, elderly, formerly homeless and Veteran residents and families.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Blue Sky values property management as the key to the long-term success of our properties.  All Blue Sky properties have on-site management offices and well-stocked maintenance shops to ensure repairs are completed timely and maintenance is kept up so that residents are happy and local leaders are proud whenever they drive by.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Our affiliate, Carteret, provides these services and more at every Blue Sky property.  Our staff and Carteret’s work together to seamlessly transition each property from construction, to leasing, to occupancy.  Formed in 1971, Carteret is a service-oriented, privately held and family operated corporation with over 50 years’ experience in managing apartments throughout Florida, in the private sector and under multiple affordable housing programs.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Blue Sky has successfully partnered with CASL, a Sarasota based non-profit, to provide ongoing services and support within their communities. CASL is a housing service provider for people with a mental health diagnosis and/or developmental disabilities.  Since 2017, this partnership has paired individually tailored case management supportive services with permanent apartment-style housing, enabling residents to thrive independently and become an active member of the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ts val="12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ts val="12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Supportive housing focuses on those populations who are or who may become homeless, including: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Those with a mental health diagnosis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Those diagnosed with intellectual and developmental disabilities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Working families who are low-income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Elderly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dirty="0">
                <a:solidFill>
                  <a:srgbClr val="2B2B2B"/>
                </a:solidFill>
                <a:effectLst/>
                <a:latin typeface="Calibri" panose="020F0502020204030204" pitchFamily="34" charset="0"/>
                <a:ea typeface="Calibri" panose="020F0502020204030204" pitchFamily="34" charset="0"/>
                <a:cs typeface="Calibri" panose="020F0502020204030204" pitchFamily="34" charset="0"/>
              </a:rPr>
              <a:t>Veterans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Those emerging from domestic violence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ts val="1200"/>
              </a:lnSpc>
              <a:spcBef>
                <a:spcPts val="0"/>
              </a:spcBef>
              <a:spcAft>
                <a:spcPts val="800"/>
              </a:spcAft>
            </a:pPr>
            <a:endPar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ts val="1200"/>
              </a:lnSpc>
              <a:spcBef>
                <a:spcPts val="0"/>
              </a:spcBef>
              <a:spcAft>
                <a:spcPts val="800"/>
              </a:spcAft>
            </a:pPr>
            <a:r>
              <a:rPr lang="en-US" sz="1800" dirty="0">
                <a:solidFill>
                  <a:srgbClr val="2B2B2B"/>
                </a:solidFill>
                <a:effectLst/>
                <a:latin typeface="Calibri" panose="020F0502020204030204" pitchFamily="34" charset="0"/>
                <a:ea typeface="Calibri" panose="020F0502020204030204" pitchFamily="34" charset="0"/>
                <a:cs typeface="Times New Roman" panose="02020603050405020304" pitchFamily="18" charset="0"/>
              </a:rPr>
              <a:t>CASL’s on-site support team ensures residents have access to necessary services such as transportation and essential health care services. Their mission is to provide safe, affordable and supportive housing for adults with disabilities and to expand housing options for working families to reduce homelessness in our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8</a:t>
            </a:fld>
            <a:endParaRPr lang="en-US"/>
          </a:p>
        </p:txBody>
      </p:sp>
    </p:spTree>
    <p:extLst>
      <p:ext uri="{BB962C8B-B14F-4D97-AF65-F5344CB8AC3E}">
        <p14:creationId xmlns:p14="http://schemas.microsoft.com/office/powerpoint/2010/main" val="1399959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655A5-424A-47E9-977D-4BAD37ADA26A}" type="slidenum">
              <a:rPr lang="en-US" smtClean="0"/>
              <a:t>9</a:t>
            </a:fld>
            <a:endParaRPr lang="en-US"/>
          </a:p>
        </p:txBody>
      </p:sp>
    </p:spTree>
    <p:extLst>
      <p:ext uri="{BB962C8B-B14F-4D97-AF65-F5344CB8AC3E}">
        <p14:creationId xmlns:p14="http://schemas.microsoft.com/office/powerpoint/2010/main" val="227086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612B-E66C-484A-8FE7-CA264E5F35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04BA4E-E19F-4D7F-A547-4603D0FD3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36276-A4E0-4D42-A8FB-DD3EF1320A99}"/>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5" name="Footer Placeholder 4">
            <a:extLst>
              <a:ext uri="{FF2B5EF4-FFF2-40B4-BE49-F238E27FC236}">
                <a16:creationId xmlns:a16="http://schemas.microsoft.com/office/drawing/2014/main" id="{11D4366F-D537-4AFA-99CF-A4521B672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ECE89-B444-4AD2-A513-3F4D5153592B}"/>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25191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4CE1F-8761-4F99-A9C4-7D91BC7E13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58AB41-1B49-4D43-BF3A-6AC15AEE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A9EE2-EFB0-4544-AAB3-7626C80749D3}"/>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5" name="Footer Placeholder 4">
            <a:extLst>
              <a:ext uri="{FF2B5EF4-FFF2-40B4-BE49-F238E27FC236}">
                <a16:creationId xmlns:a16="http://schemas.microsoft.com/office/drawing/2014/main" id="{AD3ACD85-263D-41C1-B760-ABC1C7A73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C5FCC-449C-4B86-9957-9E8F1EA02DD1}"/>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315465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9DA055-6B4F-407A-A67D-6F433CC628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9386A-AB90-4626-A95C-F2FCC8074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E060D-10D2-459B-8B25-D6099815C671}"/>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5" name="Footer Placeholder 4">
            <a:extLst>
              <a:ext uri="{FF2B5EF4-FFF2-40B4-BE49-F238E27FC236}">
                <a16:creationId xmlns:a16="http://schemas.microsoft.com/office/drawing/2014/main" id="{268FE1A7-8401-4926-8F9A-153945E50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E818A-EAD5-4E63-B9D6-488695A63CCC}"/>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425967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930D-8B5A-449D-B869-B99103FC04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FB80E-5830-4AF6-99D9-B2E960EE8C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24A402-31DB-4AD5-88A6-6F5A80137F84}"/>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5" name="Footer Placeholder 4">
            <a:extLst>
              <a:ext uri="{FF2B5EF4-FFF2-40B4-BE49-F238E27FC236}">
                <a16:creationId xmlns:a16="http://schemas.microsoft.com/office/drawing/2014/main" id="{06DB872E-EA09-4B30-AE6B-F20152599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F546-7600-42A7-B4DC-6549892A8F2E}"/>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256521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7FB1-B899-4D6D-9C9F-962C2C3EC3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55B30C-C1A8-4A4C-9457-4E13AD4C79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29E128-62DF-473F-817D-09BE074585A5}"/>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5" name="Footer Placeholder 4">
            <a:extLst>
              <a:ext uri="{FF2B5EF4-FFF2-40B4-BE49-F238E27FC236}">
                <a16:creationId xmlns:a16="http://schemas.microsoft.com/office/drawing/2014/main" id="{4040C21B-789C-4AB5-B0B1-41E0E154B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1694D-82C5-4C7D-9181-CAD162B962D6}"/>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292748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F65B-3A9A-4837-8354-4C3E05FA9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BF457-6699-4420-8520-C30AF7A560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656A9-7891-4151-AE68-2C838ABB5D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34520-3D8D-4AB7-AB72-AA9DB65051AA}"/>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6" name="Footer Placeholder 5">
            <a:extLst>
              <a:ext uri="{FF2B5EF4-FFF2-40B4-BE49-F238E27FC236}">
                <a16:creationId xmlns:a16="http://schemas.microsoft.com/office/drawing/2014/main" id="{CA53446B-29E8-42CE-B750-768CAA0E3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B89F1-E1DD-45ED-A5C4-6631ECEEA902}"/>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4250880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D72F-CA1D-47EB-A476-2672E86F3F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90631-0A73-44AE-B3AE-3850B5053C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0A83FF-4780-4A7A-9234-F181C7E2BF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FA14EF-660D-4804-B053-D50FE5441A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1F0239-B225-4825-B190-39B2B5E521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74879A-786A-4C82-A11B-D667C35B58D4}"/>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8" name="Footer Placeholder 7">
            <a:extLst>
              <a:ext uri="{FF2B5EF4-FFF2-40B4-BE49-F238E27FC236}">
                <a16:creationId xmlns:a16="http://schemas.microsoft.com/office/drawing/2014/main" id="{77D31B80-094D-4B20-AABC-F1548A1613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BB8878-2C6E-4A69-8A95-564C436F7016}"/>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1375321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5976-3706-430B-BE5E-8AEFDC069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AE71F-D17A-441E-B3E8-99691253B803}"/>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4" name="Footer Placeholder 3">
            <a:extLst>
              <a:ext uri="{FF2B5EF4-FFF2-40B4-BE49-F238E27FC236}">
                <a16:creationId xmlns:a16="http://schemas.microsoft.com/office/drawing/2014/main" id="{825D0E3D-D7F3-45CB-BC0A-F10A08E6D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B2AF9-1B01-4F8E-8D91-D8F290B2B7BB}"/>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4213650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C1A85C-7675-4210-A7D5-AE5EAEDD53CF}"/>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3" name="Footer Placeholder 2">
            <a:extLst>
              <a:ext uri="{FF2B5EF4-FFF2-40B4-BE49-F238E27FC236}">
                <a16:creationId xmlns:a16="http://schemas.microsoft.com/office/drawing/2014/main" id="{CC24DC2C-D2B2-4A1B-A272-B38787E93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1D0E2B-DCBB-4432-AC5E-EA7D17BBCD10}"/>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141388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11E81-C622-4F3D-BE76-F67FA6013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BA3E4A-D5B6-4218-9E21-939F2C9680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702A93-BB92-4E51-9100-E353401F7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FD7DBC-8CBF-4A4E-ACBD-59F85475A6CD}"/>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6" name="Footer Placeholder 5">
            <a:extLst>
              <a:ext uri="{FF2B5EF4-FFF2-40B4-BE49-F238E27FC236}">
                <a16:creationId xmlns:a16="http://schemas.microsoft.com/office/drawing/2014/main" id="{2F556148-9B53-41F9-928C-7495BC5B3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0AFCE-5BFF-4260-9142-EBE470530768}"/>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1338645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D292-65C5-4785-A1FC-A3A174844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DC3D54-003B-4DAB-BAD8-886760ED3A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699142-7919-44EC-BEC6-A911324F7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246FC-E1C2-4A0F-BB4A-28A8528B7426}"/>
              </a:ext>
            </a:extLst>
          </p:cNvPr>
          <p:cNvSpPr>
            <a:spLocks noGrp="1"/>
          </p:cNvSpPr>
          <p:nvPr>
            <p:ph type="dt" sz="half" idx="10"/>
          </p:nvPr>
        </p:nvSpPr>
        <p:spPr/>
        <p:txBody>
          <a:bodyPr/>
          <a:lstStyle/>
          <a:p>
            <a:fld id="{4AA0238F-14B5-47B2-A12A-8DCE11FFDCD5}" type="datetimeFigureOut">
              <a:rPr lang="en-US" smtClean="0"/>
              <a:t>1/27/2023</a:t>
            </a:fld>
            <a:endParaRPr lang="en-US"/>
          </a:p>
        </p:txBody>
      </p:sp>
      <p:sp>
        <p:nvSpPr>
          <p:cNvPr id="6" name="Footer Placeholder 5">
            <a:extLst>
              <a:ext uri="{FF2B5EF4-FFF2-40B4-BE49-F238E27FC236}">
                <a16:creationId xmlns:a16="http://schemas.microsoft.com/office/drawing/2014/main" id="{D78B3156-50C4-4D29-9EF7-1626DE1C9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74DE9-6FB8-4FE1-BAFA-E3999B44EF61}"/>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4283873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1034E-7A8B-4076-9A56-8F62BFBD5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D64AEF-1368-47F2-9008-E7B7D92AC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51325-38C7-4783-B2D8-B1FB985754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0238F-14B5-47B2-A12A-8DCE11FFDCD5}" type="datetimeFigureOut">
              <a:rPr lang="en-US" smtClean="0"/>
              <a:t>1/27/2023</a:t>
            </a:fld>
            <a:endParaRPr lang="en-US"/>
          </a:p>
        </p:txBody>
      </p:sp>
      <p:sp>
        <p:nvSpPr>
          <p:cNvPr id="5" name="Footer Placeholder 4">
            <a:extLst>
              <a:ext uri="{FF2B5EF4-FFF2-40B4-BE49-F238E27FC236}">
                <a16:creationId xmlns:a16="http://schemas.microsoft.com/office/drawing/2014/main" id="{81AA2F51-0E35-4374-8197-D7DBA968B9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DF8B13-6E33-43F9-A64D-45A14DBDE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64253-6949-4C43-96AB-7206FD313DD3}" type="slidenum">
              <a:rPr lang="en-US" smtClean="0"/>
              <a:t>‹#›</a:t>
            </a:fld>
            <a:endParaRPr lang="en-US"/>
          </a:p>
        </p:txBody>
      </p:sp>
    </p:spTree>
    <p:extLst>
      <p:ext uri="{BB962C8B-B14F-4D97-AF65-F5344CB8AC3E}">
        <p14:creationId xmlns:p14="http://schemas.microsoft.com/office/powerpoint/2010/main" val="1413987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www.facebook.com/orlandomayor/videos/fairlawn-village-groubdbreaking/2775696886006402/"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7CDAF9-5A88-3654-52C1-37EAC6401C52}"/>
              </a:ext>
            </a:extLst>
          </p:cNvPr>
          <p:cNvSpPr/>
          <p:nvPr/>
        </p:nvSpPr>
        <p:spPr>
          <a:xfrm>
            <a:off x="795932" y="5243440"/>
            <a:ext cx="1456136" cy="12578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8428D2-0174-4335-AD97-F38E13174816}"/>
              </a:ext>
            </a:extLst>
          </p:cNvPr>
          <p:cNvSpPr>
            <a:spLocks noGrp="1"/>
          </p:cNvSpPr>
          <p:nvPr>
            <p:ph type="ctrTitle"/>
          </p:nvPr>
        </p:nvSpPr>
        <p:spPr/>
        <p:txBody>
          <a:bodyPr anchor="ctr"/>
          <a:lstStyle/>
          <a:p>
            <a:r>
              <a:rPr lang="en-US" dirty="0">
                <a:solidFill>
                  <a:schemeClr val="bg1"/>
                </a:solidFill>
                <a:latin typeface="Gill Sans MT" panose="020B0502020104020203" pitchFamily="34" charset="0"/>
              </a:rPr>
              <a:t>Fairlawn Village</a:t>
            </a:r>
          </a:p>
        </p:txBody>
      </p:sp>
      <p:sp>
        <p:nvSpPr>
          <p:cNvPr id="3" name="Subtitle 2">
            <a:extLst>
              <a:ext uri="{FF2B5EF4-FFF2-40B4-BE49-F238E27FC236}">
                <a16:creationId xmlns:a16="http://schemas.microsoft.com/office/drawing/2014/main" id="{4A02A5D1-8602-4511-AD26-2D40B3E55EFD}"/>
              </a:ext>
            </a:extLst>
          </p:cNvPr>
          <p:cNvSpPr>
            <a:spLocks noGrp="1"/>
          </p:cNvSpPr>
          <p:nvPr>
            <p:ph type="subTitle" idx="1"/>
          </p:nvPr>
        </p:nvSpPr>
        <p:spPr>
          <a:xfrm>
            <a:off x="1524000" y="3162651"/>
            <a:ext cx="9144000" cy="1655762"/>
          </a:xfrm>
        </p:spPr>
        <p:txBody>
          <a:bodyPr>
            <a:normAutofit lnSpcReduction="10000"/>
          </a:bodyPr>
          <a:lstStyle/>
          <a:p>
            <a:r>
              <a:rPr lang="en-US" sz="4000" dirty="0">
                <a:solidFill>
                  <a:schemeClr val="bg1"/>
                </a:solidFill>
                <a:latin typeface="Gill Sans Nova" panose="020B0602020104020203" pitchFamily="34" charset="0"/>
              </a:rPr>
              <a:t>Plenary Session: </a:t>
            </a:r>
            <a:br>
              <a:rPr lang="en-US" sz="4000" dirty="0">
                <a:solidFill>
                  <a:schemeClr val="bg1"/>
                </a:solidFill>
                <a:latin typeface="Gill Sans Nova" panose="020B0602020104020203" pitchFamily="34" charset="0"/>
              </a:rPr>
            </a:br>
            <a:r>
              <a:rPr lang="en-US" sz="4000" dirty="0">
                <a:solidFill>
                  <a:schemeClr val="bg1"/>
                </a:solidFill>
                <a:latin typeface="Gill Sans Nova" panose="020B0602020104020203" pitchFamily="34" charset="0"/>
              </a:rPr>
              <a:t>Community Development Best Practices</a:t>
            </a:r>
            <a:br>
              <a:rPr lang="en-US" sz="4000" dirty="0">
                <a:solidFill>
                  <a:schemeClr val="bg1"/>
                </a:solidFill>
                <a:latin typeface="Gill Sans Nova" panose="020B0602020104020203" pitchFamily="34" charset="0"/>
              </a:rPr>
            </a:br>
            <a:r>
              <a:rPr lang="en-US" sz="4000" dirty="0">
                <a:solidFill>
                  <a:schemeClr val="bg1"/>
                </a:solidFill>
                <a:latin typeface="Gill Sans Nova" panose="020B0602020104020203" pitchFamily="34" charset="0"/>
              </a:rPr>
              <a:t>January 27, 2023</a:t>
            </a:r>
          </a:p>
        </p:txBody>
      </p:sp>
      <p:pic>
        <p:nvPicPr>
          <p:cNvPr id="4" name="Content Placeholder 4" descr="A picture containing arrow&#10;&#10;Description automatically generated">
            <a:extLst>
              <a:ext uri="{FF2B5EF4-FFF2-40B4-BE49-F238E27FC236}">
                <a16:creationId xmlns:a16="http://schemas.microsoft.com/office/drawing/2014/main" id="{C10FFECB-A2D0-98D9-6E90-43CE7E5A3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932" y="5243440"/>
            <a:ext cx="1456136" cy="1257898"/>
          </a:xfrm>
          <a:prstGeom prst="rect">
            <a:avLst/>
          </a:prstGeom>
        </p:spPr>
      </p:pic>
      <p:pic>
        <p:nvPicPr>
          <p:cNvPr id="5" name="Picture 4" descr="Logo, company name&#10;&#10;Description automatically generated">
            <a:extLst>
              <a:ext uri="{FF2B5EF4-FFF2-40B4-BE49-F238E27FC236}">
                <a16:creationId xmlns:a16="http://schemas.microsoft.com/office/drawing/2014/main" id="{5B4E9699-CCDD-638C-E0DC-2F15A08EC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1388" y="5243440"/>
            <a:ext cx="1397665" cy="1257899"/>
          </a:xfrm>
          <a:prstGeom prst="rect">
            <a:avLst/>
          </a:prstGeom>
        </p:spPr>
      </p:pic>
      <p:pic>
        <p:nvPicPr>
          <p:cNvPr id="9" name="Picture 8">
            <a:extLst>
              <a:ext uri="{FF2B5EF4-FFF2-40B4-BE49-F238E27FC236}">
                <a16:creationId xmlns:a16="http://schemas.microsoft.com/office/drawing/2014/main" id="{61A67AA5-E5F7-41CA-8A17-605A51A8DBC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93557" y="5299383"/>
            <a:ext cx="3970422" cy="1201955"/>
          </a:xfrm>
          <a:prstGeom prst="rect">
            <a:avLst/>
          </a:prstGeom>
        </p:spPr>
      </p:pic>
    </p:spTree>
    <p:extLst>
      <p:ext uri="{BB962C8B-B14F-4D97-AF65-F5344CB8AC3E}">
        <p14:creationId xmlns:p14="http://schemas.microsoft.com/office/powerpoint/2010/main" val="1038512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Groundbreaking: November 17, 2020</a:t>
            </a:r>
          </a:p>
        </p:txBody>
      </p:sp>
      <p:grpSp>
        <p:nvGrpSpPr>
          <p:cNvPr id="10" name="Group 9">
            <a:extLst>
              <a:ext uri="{FF2B5EF4-FFF2-40B4-BE49-F238E27FC236}">
                <a16:creationId xmlns:a16="http://schemas.microsoft.com/office/drawing/2014/main" id="{6614D0F0-6961-459C-9CFA-EDBA9BE50CCF}"/>
              </a:ext>
            </a:extLst>
          </p:cNvPr>
          <p:cNvGrpSpPr/>
          <p:nvPr/>
        </p:nvGrpSpPr>
        <p:grpSpPr>
          <a:xfrm>
            <a:off x="269728" y="1580073"/>
            <a:ext cx="4877307" cy="4551184"/>
            <a:chOff x="269728" y="1580073"/>
            <a:chExt cx="4877307" cy="4551184"/>
          </a:xfrm>
        </p:grpSpPr>
        <p:pic>
          <p:nvPicPr>
            <p:cNvPr id="6" name="Picture 5">
              <a:extLst>
                <a:ext uri="{FF2B5EF4-FFF2-40B4-BE49-F238E27FC236}">
                  <a16:creationId xmlns:a16="http://schemas.microsoft.com/office/drawing/2014/main" id="{51C6A8BF-C129-4473-9060-A8C57531FA4C}"/>
                </a:ext>
              </a:extLst>
            </p:cNvPr>
            <p:cNvPicPr>
              <a:picLocks noChangeAspect="1"/>
            </p:cNvPicPr>
            <p:nvPr/>
          </p:nvPicPr>
          <p:blipFill rotWithShape="1">
            <a:blip r:embed="rId4"/>
            <a:srcRect l="25165" t="17879" r="27165"/>
            <a:stretch/>
          </p:blipFill>
          <p:spPr>
            <a:xfrm>
              <a:off x="269728" y="1580073"/>
              <a:ext cx="4877307" cy="4551184"/>
            </a:xfrm>
            <a:prstGeom prst="rect">
              <a:avLst/>
            </a:prstGeom>
            <a:ln>
              <a:solidFill>
                <a:srgbClr val="1A5F96"/>
              </a:solidFill>
            </a:ln>
          </p:spPr>
        </p:pic>
        <p:sp>
          <p:nvSpPr>
            <p:cNvPr id="9" name="Rectangle 8">
              <a:extLst>
                <a:ext uri="{FF2B5EF4-FFF2-40B4-BE49-F238E27FC236}">
                  <a16:creationId xmlns:a16="http://schemas.microsoft.com/office/drawing/2014/main" id="{B50A30C7-E60E-45CA-8652-9E6B5309666B}"/>
                </a:ext>
              </a:extLst>
            </p:cNvPr>
            <p:cNvSpPr/>
            <p:nvPr/>
          </p:nvSpPr>
          <p:spPr>
            <a:xfrm>
              <a:off x="3619893" y="2753695"/>
              <a:ext cx="1517715" cy="3364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descr="A group of people digging&#10;&#10;Description automatically generated with low confidence">
            <a:hlinkClick r:id="rId5"/>
            <a:extLst>
              <a:ext uri="{FF2B5EF4-FFF2-40B4-BE49-F238E27FC236}">
                <a16:creationId xmlns:a16="http://schemas.microsoft.com/office/drawing/2014/main" id="{B95409B1-9C59-48A7-A60A-87E8CD178A7B}"/>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089812" y="2378057"/>
            <a:ext cx="5664566" cy="3770335"/>
          </a:xfrm>
          <a:prstGeom prst="rect">
            <a:avLst/>
          </a:prstGeom>
        </p:spPr>
      </p:pic>
      <p:pic>
        <p:nvPicPr>
          <p:cNvPr id="8" name="Picture 7">
            <a:extLst>
              <a:ext uri="{FF2B5EF4-FFF2-40B4-BE49-F238E27FC236}">
                <a16:creationId xmlns:a16="http://schemas.microsoft.com/office/drawing/2014/main" id="{836236CC-76A6-474C-A05C-F783775C83A8}"/>
              </a:ext>
            </a:extLst>
          </p:cNvPr>
          <p:cNvPicPr>
            <a:picLocks noChangeAspect="1"/>
          </p:cNvPicPr>
          <p:nvPr/>
        </p:nvPicPr>
        <p:blipFill rotWithShape="1">
          <a:blip r:embed="rId7"/>
          <a:srcRect l="20233" t="13636" r="26238" b="20505"/>
          <a:stretch/>
        </p:blipFill>
        <p:spPr>
          <a:xfrm>
            <a:off x="5395965" y="1580073"/>
            <a:ext cx="6526307" cy="4832466"/>
          </a:xfrm>
          <a:prstGeom prst="rect">
            <a:avLst/>
          </a:prstGeom>
          <a:ln>
            <a:solidFill>
              <a:srgbClr val="1A5F96"/>
            </a:solidFill>
          </a:ln>
        </p:spPr>
      </p:pic>
    </p:spTree>
    <p:extLst>
      <p:ext uri="{BB962C8B-B14F-4D97-AF65-F5344CB8AC3E}">
        <p14:creationId xmlns:p14="http://schemas.microsoft.com/office/powerpoint/2010/main" val="134453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Photos</a:t>
            </a:r>
          </a:p>
        </p:txBody>
      </p:sp>
      <p:pic>
        <p:nvPicPr>
          <p:cNvPr id="5" name="Picture 4" descr="A room with tables and chairs&#10;&#10;Description automatically generated with medium confidence">
            <a:extLst>
              <a:ext uri="{FF2B5EF4-FFF2-40B4-BE49-F238E27FC236}">
                <a16:creationId xmlns:a16="http://schemas.microsoft.com/office/drawing/2014/main" id="{CC9CF42A-1759-48C0-A588-A6B9B7811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29" y="1881245"/>
            <a:ext cx="6147545" cy="4611630"/>
          </a:xfrm>
          <a:prstGeom prst="rect">
            <a:avLst/>
          </a:prstGeom>
        </p:spPr>
      </p:pic>
      <p:pic>
        <p:nvPicPr>
          <p:cNvPr id="8" name="Picture 7" descr="A picture containing wall, indoor&#10;&#10;Description automatically generated">
            <a:extLst>
              <a:ext uri="{FF2B5EF4-FFF2-40B4-BE49-F238E27FC236}">
                <a16:creationId xmlns:a16="http://schemas.microsoft.com/office/drawing/2014/main" id="{E6291459-CE1B-4EDD-BECB-C850CE463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16500" y="1098423"/>
            <a:ext cx="6165403" cy="4623501"/>
          </a:xfrm>
          <a:prstGeom prst="rect">
            <a:avLst/>
          </a:prstGeom>
        </p:spPr>
      </p:pic>
    </p:spTree>
    <p:extLst>
      <p:ext uri="{BB962C8B-B14F-4D97-AF65-F5344CB8AC3E}">
        <p14:creationId xmlns:p14="http://schemas.microsoft.com/office/powerpoint/2010/main" val="3480833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Photos</a:t>
            </a:r>
          </a:p>
        </p:txBody>
      </p:sp>
      <p:pic>
        <p:nvPicPr>
          <p:cNvPr id="5" name="Picture 4" descr="A kitchen with white cabinets&#10;&#10;Description automatically generated with medium confidence">
            <a:extLst>
              <a:ext uri="{FF2B5EF4-FFF2-40B4-BE49-F238E27FC236}">
                <a16:creationId xmlns:a16="http://schemas.microsoft.com/office/drawing/2014/main" id="{6C24CE11-8AF9-41F4-A3A4-D79A2EDDC8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90" b="7832"/>
          <a:stretch/>
        </p:blipFill>
        <p:spPr bwMode="auto">
          <a:xfrm>
            <a:off x="466767" y="1905679"/>
            <a:ext cx="5853347" cy="4479701"/>
          </a:xfrm>
          <a:prstGeom prst="rect">
            <a:avLst/>
          </a:prstGeom>
          <a:ln>
            <a:noFill/>
          </a:ln>
          <a:extLst>
            <a:ext uri="{53640926-AAD7-44D8-BBD7-CCE9431645EC}">
              <a14:shadowObscured xmlns:a14="http://schemas.microsoft.com/office/drawing/2010/main"/>
            </a:ext>
          </a:extLst>
        </p:spPr>
      </p:pic>
      <p:pic>
        <p:nvPicPr>
          <p:cNvPr id="8" name="Picture 7" descr="A room with a wood floor and a ceiling fan&#10;&#10;Description automatically generated with low confidence">
            <a:extLst>
              <a:ext uri="{FF2B5EF4-FFF2-40B4-BE49-F238E27FC236}">
                <a16:creationId xmlns:a16="http://schemas.microsoft.com/office/drawing/2014/main" id="{F75BB832-1CF5-4E8D-993F-B5A196F8BB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37" t="289"/>
          <a:stretch/>
        </p:blipFill>
        <p:spPr bwMode="auto">
          <a:xfrm>
            <a:off x="6570523" y="1905679"/>
            <a:ext cx="5259191" cy="45807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3062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Photos</a:t>
            </a:r>
          </a:p>
        </p:txBody>
      </p:sp>
      <p:pic>
        <p:nvPicPr>
          <p:cNvPr id="6" name="Picture 5" descr="A picture containing text, indoor&#10;&#10;Description automatically generated">
            <a:extLst>
              <a:ext uri="{FF2B5EF4-FFF2-40B4-BE49-F238E27FC236}">
                <a16:creationId xmlns:a16="http://schemas.microsoft.com/office/drawing/2014/main" id="{EC1FAB91-E399-4C39-BF87-DA4D8BFA7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71465" y="1421130"/>
            <a:ext cx="5796280" cy="4347210"/>
          </a:xfrm>
          <a:prstGeom prst="rect">
            <a:avLst/>
          </a:prstGeom>
        </p:spPr>
      </p:pic>
      <p:pic>
        <p:nvPicPr>
          <p:cNvPr id="7" name="Content Placeholder 6">
            <a:extLst>
              <a:ext uri="{FF2B5EF4-FFF2-40B4-BE49-F238E27FC236}">
                <a16:creationId xmlns:a16="http://schemas.microsoft.com/office/drawing/2014/main" id="{DB5F8F07-8340-4DA9-97FF-853E8D07B9E8}"/>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5400000">
            <a:off x="809570" y="1436930"/>
            <a:ext cx="4750284" cy="5257800"/>
          </a:xfrm>
          <a:prstGeom prst="rect">
            <a:avLst/>
          </a:prstGeom>
        </p:spPr>
      </p:pic>
    </p:spTree>
    <p:extLst>
      <p:ext uri="{BB962C8B-B14F-4D97-AF65-F5344CB8AC3E}">
        <p14:creationId xmlns:p14="http://schemas.microsoft.com/office/powerpoint/2010/main" val="2339693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Photos</a:t>
            </a:r>
          </a:p>
        </p:txBody>
      </p:sp>
      <p:pic>
        <p:nvPicPr>
          <p:cNvPr id="5" name="Picture 4" descr="A picture containing wall, indoor, sink, toilet&#10;&#10;Description automatically generated">
            <a:extLst>
              <a:ext uri="{FF2B5EF4-FFF2-40B4-BE49-F238E27FC236}">
                <a16:creationId xmlns:a16="http://schemas.microsoft.com/office/drawing/2014/main" id="{1AAA714D-77B8-4CE8-B889-34EDB07169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696" b="8844"/>
          <a:stretch/>
        </p:blipFill>
        <p:spPr bwMode="auto">
          <a:xfrm rot="5400000">
            <a:off x="5383339" y="1656152"/>
            <a:ext cx="5117490" cy="4584504"/>
          </a:xfrm>
          <a:prstGeom prst="rect">
            <a:avLst/>
          </a:prstGeom>
          <a:ln>
            <a:noFill/>
          </a:ln>
          <a:extLst>
            <a:ext uri="{53640926-AAD7-44D8-BBD7-CCE9431645EC}">
              <a14:shadowObscured xmlns:a14="http://schemas.microsoft.com/office/drawing/2010/main"/>
            </a:ext>
          </a:extLst>
        </p:spPr>
      </p:pic>
      <p:pic>
        <p:nvPicPr>
          <p:cNvPr id="8" name="Picture 7" descr="A picture containing indoor, wall&#10;&#10;Description automatically generated">
            <a:extLst>
              <a:ext uri="{FF2B5EF4-FFF2-40B4-BE49-F238E27FC236}">
                <a16:creationId xmlns:a16="http://schemas.microsoft.com/office/drawing/2014/main" id="{22F5E7AD-CC7D-438B-9934-E51A11011F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353" t="14342" b="7486"/>
          <a:stretch/>
        </p:blipFill>
        <p:spPr bwMode="auto">
          <a:xfrm rot="5400000">
            <a:off x="687286" y="2063882"/>
            <a:ext cx="5112335" cy="37638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7175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Photos</a:t>
            </a:r>
          </a:p>
        </p:txBody>
      </p:sp>
      <p:pic>
        <p:nvPicPr>
          <p:cNvPr id="6" name="Picture 5">
            <a:extLst>
              <a:ext uri="{FF2B5EF4-FFF2-40B4-BE49-F238E27FC236}">
                <a16:creationId xmlns:a16="http://schemas.microsoft.com/office/drawing/2014/main" id="{AD5E5121-4899-4A3F-9393-0E99D4896BB5}"/>
              </a:ext>
            </a:extLst>
          </p:cNvPr>
          <p:cNvPicPr>
            <a:picLocks noChangeAspect="1"/>
          </p:cNvPicPr>
          <p:nvPr/>
        </p:nvPicPr>
        <p:blipFill rotWithShape="1">
          <a:blip r:embed="rId4">
            <a:extLst>
              <a:ext uri="{28A0092B-C50C-407E-A947-70E740481C1C}">
                <a14:useLocalDpi xmlns:a14="http://schemas.microsoft.com/office/drawing/2010/main" val="0"/>
              </a:ext>
            </a:extLst>
          </a:blip>
          <a:srcRect l="5886" r="22470"/>
          <a:stretch/>
        </p:blipFill>
        <p:spPr bwMode="auto">
          <a:xfrm>
            <a:off x="561929" y="2059668"/>
            <a:ext cx="5079085" cy="4373013"/>
          </a:xfrm>
          <a:prstGeom prst="rect">
            <a:avLst/>
          </a:prstGeom>
          <a:ln>
            <a:noFill/>
          </a:ln>
          <a:extLst>
            <a:ext uri="{53640926-AAD7-44D8-BBD7-CCE9431645EC}">
              <a14:shadowObscured xmlns:a14="http://schemas.microsoft.com/office/drawing/2010/main"/>
            </a:ext>
          </a:extLst>
        </p:spPr>
      </p:pic>
      <p:pic>
        <p:nvPicPr>
          <p:cNvPr id="7" name="Picture 6" descr="A picture containing wall, indoor, floor, wood&#10;&#10;Description automatically generated">
            <a:extLst>
              <a:ext uri="{FF2B5EF4-FFF2-40B4-BE49-F238E27FC236}">
                <a16:creationId xmlns:a16="http://schemas.microsoft.com/office/drawing/2014/main" id="{541FF3E2-652A-421C-812E-93A23C2D2E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8801" y="2059668"/>
            <a:ext cx="5859724" cy="4394570"/>
          </a:xfrm>
          <a:prstGeom prst="rect">
            <a:avLst/>
          </a:prstGeom>
        </p:spPr>
      </p:pic>
    </p:spTree>
    <p:extLst>
      <p:ext uri="{BB962C8B-B14F-4D97-AF65-F5344CB8AC3E}">
        <p14:creationId xmlns:p14="http://schemas.microsoft.com/office/powerpoint/2010/main" val="3740015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Photos</a:t>
            </a:r>
          </a:p>
        </p:txBody>
      </p:sp>
      <p:pic>
        <p:nvPicPr>
          <p:cNvPr id="5" name="Picture 4" descr="A road with a fence and trees on the side&#10;&#10;Description automatically generated with low confidence">
            <a:extLst>
              <a:ext uri="{FF2B5EF4-FFF2-40B4-BE49-F238E27FC236}">
                <a16:creationId xmlns:a16="http://schemas.microsoft.com/office/drawing/2014/main" id="{5E37E61A-4057-4A32-B4AC-EB9ADF5A9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 y="1495089"/>
            <a:ext cx="9324087" cy="4916420"/>
          </a:xfrm>
          <a:prstGeom prst="rect">
            <a:avLst/>
          </a:prstGeom>
        </p:spPr>
      </p:pic>
    </p:spTree>
    <p:extLst>
      <p:ext uri="{BB962C8B-B14F-4D97-AF65-F5344CB8AC3E}">
        <p14:creationId xmlns:p14="http://schemas.microsoft.com/office/powerpoint/2010/main" val="2015168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road with a fence and trees on the side&#10;&#10;Description automatically generated with low confidence">
            <a:extLst>
              <a:ext uri="{FF2B5EF4-FFF2-40B4-BE49-F238E27FC236}">
                <a16:creationId xmlns:a16="http://schemas.microsoft.com/office/drawing/2014/main" id="{9C6BCCF0-635F-4EA5-A894-12B6AEDA3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483048"/>
            <a:ext cx="11292906" cy="5954543"/>
          </a:xfrm>
          <a:prstGeom prst="rect">
            <a:avLst/>
          </a:prstGeom>
        </p:spPr>
      </p:pic>
    </p:spTree>
    <p:extLst>
      <p:ext uri="{BB962C8B-B14F-4D97-AF65-F5344CB8AC3E}">
        <p14:creationId xmlns:p14="http://schemas.microsoft.com/office/powerpoint/2010/main" val="2416551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pPr algn="ctr"/>
            <a:r>
              <a:rPr lang="en-US" dirty="0">
                <a:solidFill>
                  <a:schemeClr val="bg1"/>
                </a:solidFill>
                <a:latin typeface="Gill Sans MT" panose="020B0502020104020203" pitchFamily="34" charset="0"/>
              </a:rPr>
              <a:t>Fairlawn Village </a:t>
            </a:r>
          </a:p>
        </p:txBody>
      </p:sp>
      <p:sp>
        <p:nvSpPr>
          <p:cNvPr id="3" name="Subtitle 2">
            <a:extLst>
              <a:ext uri="{FF2B5EF4-FFF2-40B4-BE49-F238E27FC236}">
                <a16:creationId xmlns:a16="http://schemas.microsoft.com/office/drawing/2014/main" id="{4A02A5D1-8602-4511-AD26-2D40B3E55EFD}"/>
              </a:ext>
            </a:extLst>
          </p:cNvPr>
          <p:cNvSpPr>
            <a:spLocks noGrp="1"/>
          </p:cNvSpPr>
          <p:nvPr>
            <p:ph idx="1"/>
          </p:nvPr>
        </p:nvSpPr>
        <p:spPr/>
        <p:txBody>
          <a:bodyPr>
            <a:normAutofit/>
          </a:bodyPr>
          <a:lstStyle/>
          <a:p>
            <a:r>
              <a:rPr lang="en-US" sz="4000" dirty="0">
                <a:solidFill>
                  <a:schemeClr val="bg1"/>
                </a:solidFill>
                <a:latin typeface="Gill Sans Nova" panose="020B0602020104020203" pitchFamily="34" charset="0"/>
              </a:rPr>
              <a:t>Location </a:t>
            </a:r>
          </a:p>
          <a:p>
            <a:r>
              <a:rPr lang="en-US" sz="4000" dirty="0">
                <a:solidFill>
                  <a:schemeClr val="bg1"/>
                </a:solidFill>
                <a:latin typeface="Gill Sans Nova" panose="020B0602020104020203" pitchFamily="34" charset="0"/>
              </a:rPr>
              <a:t>Background</a:t>
            </a:r>
          </a:p>
          <a:p>
            <a:r>
              <a:rPr lang="en-US" sz="4000" dirty="0">
                <a:solidFill>
                  <a:schemeClr val="bg1"/>
                </a:solidFill>
                <a:latin typeface="Gill Sans Nova" panose="020B0602020104020203" pitchFamily="34" charset="0"/>
              </a:rPr>
              <a:t>Development</a:t>
            </a:r>
          </a:p>
          <a:p>
            <a:r>
              <a:rPr lang="en-US" sz="4000" dirty="0">
                <a:solidFill>
                  <a:schemeClr val="bg1"/>
                </a:solidFill>
                <a:latin typeface="Gill Sans Nova" panose="020B0602020104020203" pitchFamily="34" charset="0"/>
              </a:rPr>
              <a:t>Funding Sources</a:t>
            </a:r>
          </a:p>
          <a:p>
            <a:r>
              <a:rPr lang="en-US" sz="4000" dirty="0">
                <a:solidFill>
                  <a:schemeClr val="bg1"/>
                </a:solidFill>
                <a:latin typeface="Gill Sans Nova" panose="020B0602020104020203" pitchFamily="34" charset="0"/>
              </a:rPr>
              <a:t>Partnerships</a:t>
            </a:r>
          </a:p>
          <a:p>
            <a:r>
              <a:rPr lang="en-US" sz="4000" dirty="0">
                <a:solidFill>
                  <a:schemeClr val="bg1"/>
                </a:solidFill>
                <a:latin typeface="Gill Sans Nova" panose="020B0602020104020203" pitchFamily="34" charset="0"/>
              </a:rPr>
              <a:t>Photos</a:t>
            </a:r>
          </a:p>
          <a:p>
            <a:pPr marL="0" indent="0">
              <a:buNone/>
            </a:pPr>
            <a:endParaRPr lang="en-US" sz="4000" dirty="0">
              <a:solidFill>
                <a:schemeClr val="bg1"/>
              </a:solidFill>
              <a:latin typeface="Gill Sans Nova" panose="020B0602020104020203" pitchFamily="34" charset="0"/>
            </a:endParaRPr>
          </a:p>
        </p:txBody>
      </p:sp>
      <p:sp>
        <p:nvSpPr>
          <p:cNvPr id="5" name="Rectangle 4">
            <a:extLst>
              <a:ext uri="{FF2B5EF4-FFF2-40B4-BE49-F238E27FC236}">
                <a16:creationId xmlns:a16="http://schemas.microsoft.com/office/drawing/2014/main" id="{F859FA63-A85A-46BF-8F45-A41202AC9901}"/>
              </a:ext>
            </a:extLst>
          </p:cNvPr>
          <p:cNvSpPr/>
          <p:nvPr/>
        </p:nvSpPr>
        <p:spPr>
          <a:xfrm>
            <a:off x="9923929" y="5365375"/>
            <a:ext cx="1936377" cy="1127500"/>
          </a:xfrm>
          <a:prstGeom prst="rect">
            <a:avLst/>
          </a:prstGeom>
          <a:solidFill>
            <a:srgbClr val="1A5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rge white building with cars parked in front of it&#10;&#10;Description automatically generated with low confidence">
            <a:extLst>
              <a:ext uri="{FF2B5EF4-FFF2-40B4-BE49-F238E27FC236}">
                <a16:creationId xmlns:a16="http://schemas.microsoft.com/office/drawing/2014/main" id="{C9E40BE3-CBD9-499E-86D9-3822CA6E6E2A}"/>
              </a:ext>
            </a:extLst>
          </p:cNvPr>
          <p:cNvPicPr>
            <a:picLocks noChangeAspect="1"/>
          </p:cNvPicPr>
          <p:nvPr/>
        </p:nvPicPr>
        <p:blipFill rotWithShape="1">
          <a:blip r:embed="rId4">
            <a:extLst>
              <a:ext uri="{28A0092B-C50C-407E-A947-70E740481C1C}">
                <a14:useLocalDpi xmlns:a14="http://schemas.microsoft.com/office/drawing/2010/main" val="0"/>
              </a:ext>
            </a:extLst>
          </a:blip>
          <a:srcRect l="9183" r="13125" b="28058"/>
          <a:stretch/>
        </p:blipFill>
        <p:spPr>
          <a:xfrm>
            <a:off x="5035044" y="1612761"/>
            <a:ext cx="6572009" cy="4564202"/>
          </a:xfrm>
          <a:prstGeom prst="rect">
            <a:avLst/>
          </a:prstGeom>
        </p:spPr>
      </p:pic>
    </p:spTree>
    <p:extLst>
      <p:ext uri="{BB962C8B-B14F-4D97-AF65-F5344CB8AC3E}">
        <p14:creationId xmlns:p14="http://schemas.microsoft.com/office/powerpoint/2010/main" val="566002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pPr algn="ctr"/>
            <a:r>
              <a:rPr lang="en-US" dirty="0">
                <a:solidFill>
                  <a:schemeClr val="bg1"/>
                </a:solidFill>
                <a:latin typeface="Gill Sans MT" panose="020B0502020104020203" pitchFamily="34" charset="0"/>
              </a:rPr>
              <a:t>Location</a:t>
            </a:r>
          </a:p>
        </p:txBody>
      </p:sp>
      <p:sp>
        <p:nvSpPr>
          <p:cNvPr id="5" name="Rectangle 4">
            <a:extLst>
              <a:ext uri="{FF2B5EF4-FFF2-40B4-BE49-F238E27FC236}">
                <a16:creationId xmlns:a16="http://schemas.microsoft.com/office/drawing/2014/main" id="{F859FA63-A85A-46BF-8F45-A41202AC9901}"/>
              </a:ext>
            </a:extLst>
          </p:cNvPr>
          <p:cNvSpPr/>
          <p:nvPr/>
        </p:nvSpPr>
        <p:spPr>
          <a:xfrm>
            <a:off x="9923929" y="5365375"/>
            <a:ext cx="1936377" cy="1127500"/>
          </a:xfrm>
          <a:prstGeom prst="rect">
            <a:avLst/>
          </a:prstGeom>
          <a:solidFill>
            <a:srgbClr val="1A5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8">
            <a:extLst>
              <a:ext uri="{FF2B5EF4-FFF2-40B4-BE49-F238E27FC236}">
                <a16:creationId xmlns:a16="http://schemas.microsoft.com/office/drawing/2014/main" id="{326B68B5-F6CD-4084-8B0B-38E9B32ABCB6}"/>
              </a:ext>
            </a:extLst>
          </p:cNvPr>
          <p:cNvPicPr>
            <a:picLocks noChangeAspect="1"/>
          </p:cNvPicPr>
          <p:nvPr/>
        </p:nvPicPr>
        <p:blipFill>
          <a:blip r:embed="rId4"/>
          <a:stretch>
            <a:fillRect/>
          </a:stretch>
        </p:blipFill>
        <p:spPr>
          <a:xfrm>
            <a:off x="3029692" y="1772828"/>
            <a:ext cx="6132616" cy="4720047"/>
          </a:xfrm>
          <a:prstGeom prst="rect">
            <a:avLst/>
          </a:prstGeom>
        </p:spPr>
      </p:pic>
      <p:cxnSp>
        <p:nvCxnSpPr>
          <p:cNvPr id="8" name="Straight Arrow Connector 7">
            <a:extLst>
              <a:ext uri="{FF2B5EF4-FFF2-40B4-BE49-F238E27FC236}">
                <a16:creationId xmlns:a16="http://schemas.microsoft.com/office/drawing/2014/main" id="{0E2F24EE-91CF-4727-AE26-8C39890A7811}"/>
              </a:ext>
            </a:extLst>
          </p:cNvPr>
          <p:cNvCxnSpPr>
            <a:cxnSpLocks/>
          </p:cNvCxnSpPr>
          <p:nvPr/>
        </p:nvCxnSpPr>
        <p:spPr>
          <a:xfrm>
            <a:off x="1971304" y="2446317"/>
            <a:ext cx="427511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8D5A052-5D75-4BD1-B24E-28BB3DE08C01}"/>
              </a:ext>
            </a:extLst>
          </p:cNvPr>
          <p:cNvCxnSpPr>
            <a:cxnSpLocks/>
          </p:cNvCxnSpPr>
          <p:nvPr/>
        </p:nvCxnSpPr>
        <p:spPr>
          <a:xfrm flipH="1">
            <a:off x="7089569" y="2719449"/>
            <a:ext cx="275507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DC19B6F-C547-4384-94E4-8BBE8BA324EA}"/>
              </a:ext>
            </a:extLst>
          </p:cNvPr>
          <p:cNvCxnSpPr>
            <a:cxnSpLocks/>
            <a:stCxn id="15" idx="3"/>
          </p:cNvCxnSpPr>
          <p:nvPr/>
        </p:nvCxnSpPr>
        <p:spPr>
          <a:xfrm>
            <a:off x="1979222" y="5189517"/>
            <a:ext cx="267590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20BA5E-1931-491F-9949-2D0D2454566E}"/>
              </a:ext>
            </a:extLst>
          </p:cNvPr>
          <p:cNvCxnSpPr/>
          <p:nvPr/>
        </p:nvCxnSpPr>
        <p:spPr>
          <a:xfrm>
            <a:off x="2066306" y="3918857"/>
            <a:ext cx="333696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15C860A-1D08-4D47-B493-6C3A29DFD105}"/>
              </a:ext>
            </a:extLst>
          </p:cNvPr>
          <p:cNvCxnSpPr/>
          <p:nvPr/>
        </p:nvCxnSpPr>
        <p:spPr>
          <a:xfrm flipH="1">
            <a:off x="6365174" y="3716977"/>
            <a:ext cx="372885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F18690E-DDC7-4D2D-901A-1651D18A99DD}"/>
              </a:ext>
            </a:extLst>
          </p:cNvPr>
          <p:cNvSpPr txBox="1"/>
          <p:nvPr/>
        </p:nvSpPr>
        <p:spPr>
          <a:xfrm>
            <a:off x="524435" y="2035571"/>
            <a:ext cx="1446870" cy="830997"/>
          </a:xfrm>
          <a:prstGeom prst="rect">
            <a:avLst/>
          </a:prstGeom>
          <a:noFill/>
        </p:spPr>
        <p:txBody>
          <a:bodyPr wrap="square" rtlCol="0">
            <a:spAutoFit/>
          </a:bodyPr>
          <a:lstStyle/>
          <a:p>
            <a:r>
              <a:rPr lang="en-US" sz="2400" dirty="0">
                <a:solidFill>
                  <a:schemeClr val="bg1"/>
                </a:solidFill>
                <a:latin typeface="Gill Sans Nova" panose="020B0602020104020203" pitchFamily="34" charset="0"/>
              </a:rPr>
              <a:t>Fairlawn Village</a:t>
            </a:r>
          </a:p>
        </p:txBody>
      </p:sp>
      <p:sp>
        <p:nvSpPr>
          <p:cNvPr id="14" name="TextBox 13">
            <a:extLst>
              <a:ext uri="{FF2B5EF4-FFF2-40B4-BE49-F238E27FC236}">
                <a16:creationId xmlns:a16="http://schemas.microsoft.com/office/drawing/2014/main" id="{D85A849F-9958-4643-8F6B-8B182B77FD11}"/>
              </a:ext>
            </a:extLst>
          </p:cNvPr>
          <p:cNvSpPr txBox="1"/>
          <p:nvPr/>
        </p:nvSpPr>
        <p:spPr>
          <a:xfrm>
            <a:off x="748145" y="3444675"/>
            <a:ext cx="1349829" cy="830997"/>
          </a:xfrm>
          <a:prstGeom prst="rect">
            <a:avLst/>
          </a:prstGeom>
          <a:noFill/>
        </p:spPr>
        <p:txBody>
          <a:bodyPr wrap="square" rtlCol="0">
            <a:spAutoFit/>
          </a:bodyPr>
          <a:lstStyle/>
          <a:p>
            <a:r>
              <a:rPr lang="en-US" sz="2400" dirty="0">
                <a:solidFill>
                  <a:schemeClr val="bg1"/>
                </a:solidFill>
                <a:latin typeface="Gill Sans Nova" panose="020B0602020104020203" pitchFamily="34" charset="0"/>
              </a:rPr>
              <a:t>Universal Studios</a:t>
            </a:r>
          </a:p>
        </p:txBody>
      </p:sp>
      <p:sp>
        <p:nvSpPr>
          <p:cNvPr id="15" name="TextBox 14">
            <a:extLst>
              <a:ext uri="{FF2B5EF4-FFF2-40B4-BE49-F238E27FC236}">
                <a16:creationId xmlns:a16="http://schemas.microsoft.com/office/drawing/2014/main" id="{DC2D56EC-BE76-465C-B91F-5A09B35D48B8}"/>
              </a:ext>
            </a:extLst>
          </p:cNvPr>
          <p:cNvSpPr txBox="1"/>
          <p:nvPr/>
        </p:nvSpPr>
        <p:spPr>
          <a:xfrm>
            <a:off x="925830" y="4958684"/>
            <a:ext cx="1053392" cy="461665"/>
          </a:xfrm>
          <a:prstGeom prst="rect">
            <a:avLst/>
          </a:prstGeom>
          <a:noFill/>
        </p:spPr>
        <p:txBody>
          <a:bodyPr wrap="square" rtlCol="0">
            <a:spAutoFit/>
          </a:bodyPr>
          <a:lstStyle/>
          <a:p>
            <a:r>
              <a:rPr lang="en-US" sz="2400" dirty="0">
                <a:solidFill>
                  <a:schemeClr val="bg1"/>
                </a:solidFill>
                <a:latin typeface="Gill Sans Nova" panose="020B0602020104020203" pitchFamily="34" charset="0"/>
              </a:rPr>
              <a:t>Disney</a:t>
            </a:r>
          </a:p>
        </p:txBody>
      </p:sp>
      <p:sp>
        <p:nvSpPr>
          <p:cNvPr id="16" name="TextBox 15">
            <a:extLst>
              <a:ext uri="{FF2B5EF4-FFF2-40B4-BE49-F238E27FC236}">
                <a16:creationId xmlns:a16="http://schemas.microsoft.com/office/drawing/2014/main" id="{8932EAD0-FCAE-4EE5-85E7-38EF0E4DA0A2}"/>
              </a:ext>
            </a:extLst>
          </p:cNvPr>
          <p:cNvSpPr txBox="1"/>
          <p:nvPr/>
        </p:nvSpPr>
        <p:spPr>
          <a:xfrm>
            <a:off x="10053684" y="2352188"/>
            <a:ext cx="1766281" cy="830997"/>
          </a:xfrm>
          <a:prstGeom prst="rect">
            <a:avLst/>
          </a:prstGeom>
          <a:noFill/>
        </p:spPr>
        <p:txBody>
          <a:bodyPr wrap="square" rtlCol="0">
            <a:spAutoFit/>
          </a:bodyPr>
          <a:lstStyle/>
          <a:p>
            <a:r>
              <a:rPr lang="en-US" sz="2400" dirty="0">
                <a:solidFill>
                  <a:schemeClr val="bg1"/>
                </a:solidFill>
                <a:latin typeface="Gill Sans Nova" panose="020B0602020104020203" pitchFamily="34" charset="0"/>
              </a:rPr>
              <a:t>Downtown Orlando</a:t>
            </a:r>
          </a:p>
        </p:txBody>
      </p:sp>
      <p:sp>
        <p:nvSpPr>
          <p:cNvPr id="17" name="TextBox 16">
            <a:extLst>
              <a:ext uri="{FF2B5EF4-FFF2-40B4-BE49-F238E27FC236}">
                <a16:creationId xmlns:a16="http://schemas.microsoft.com/office/drawing/2014/main" id="{A6620F6C-E7FF-4F26-A706-C694ED0403EA}"/>
              </a:ext>
            </a:extLst>
          </p:cNvPr>
          <p:cNvSpPr txBox="1"/>
          <p:nvPr/>
        </p:nvSpPr>
        <p:spPr>
          <a:xfrm>
            <a:off x="10212778" y="3463753"/>
            <a:ext cx="1392033" cy="461665"/>
          </a:xfrm>
          <a:prstGeom prst="rect">
            <a:avLst/>
          </a:prstGeom>
          <a:noFill/>
        </p:spPr>
        <p:txBody>
          <a:bodyPr wrap="square" rtlCol="0">
            <a:spAutoFit/>
          </a:bodyPr>
          <a:lstStyle/>
          <a:p>
            <a:r>
              <a:rPr lang="en-US" sz="2400" dirty="0">
                <a:solidFill>
                  <a:schemeClr val="bg1"/>
                </a:solidFill>
                <a:latin typeface="Gill Sans Nova" panose="020B0602020104020203" pitchFamily="34" charset="0"/>
              </a:rPr>
              <a:t>I-Drive</a:t>
            </a:r>
          </a:p>
        </p:txBody>
      </p:sp>
    </p:spTree>
    <p:extLst>
      <p:ext uri="{BB962C8B-B14F-4D97-AF65-F5344CB8AC3E}">
        <p14:creationId xmlns:p14="http://schemas.microsoft.com/office/powerpoint/2010/main" val="3554740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Location: Mercy Drive </a:t>
            </a:r>
          </a:p>
        </p:txBody>
      </p:sp>
      <p:sp>
        <p:nvSpPr>
          <p:cNvPr id="3" name="Subtitle 2">
            <a:extLst>
              <a:ext uri="{FF2B5EF4-FFF2-40B4-BE49-F238E27FC236}">
                <a16:creationId xmlns:a16="http://schemas.microsoft.com/office/drawing/2014/main" id="{4A02A5D1-8602-4511-AD26-2D40B3E55EFD}"/>
              </a:ext>
            </a:extLst>
          </p:cNvPr>
          <p:cNvSpPr>
            <a:spLocks noGrp="1"/>
          </p:cNvSpPr>
          <p:nvPr>
            <p:ph idx="1"/>
          </p:nvPr>
        </p:nvSpPr>
        <p:spPr/>
        <p:txBody>
          <a:bodyPr>
            <a:normAutofit/>
          </a:bodyPr>
          <a:lstStyle/>
          <a:p>
            <a:r>
              <a:rPr lang="en-US" sz="3200" dirty="0">
                <a:solidFill>
                  <a:schemeClr val="bg1"/>
                </a:solidFill>
                <a:latin typeface="Gill Sans Nova" panose="020B0602020104020203" pitchFamily="34" charset="0"/>
              </a:rPr>
              <a:t>West Orlando</a:t>
            </a:r>
          </a:p>
          <a:p>
            <a:r>
              <a:rPr lang="en-US" sz="3200" dirty="0">
                <a:solidFill>
                  <a:schemeClr val="bg1"/>
                </a:solidFill>
                <a:latin typeface="Gill Sans Nova" panose="020B0602020104020203" pitchFamily="34" charset="0"/>
              </a:rPr>
              <a:t>Commissioner District 5</a:t>
            </a:r>
          </a:p>
          <a:p>
            <a:r>
              <a:rPr lang="en-US" sz="3200" dirty="0">
                <a:solidFill>
                  <a:schemeClr val="bg1"/>
                </a:solidFill>
                <a:latin typeface="Gill Sans Nova" panose="020B0602020104020203" pitchFamily="34" charset="0"/>
              </a:rPr>
              <a:t>Mercy Drive Vision Plan</a:t>
            </a:r>
          </a:p>
          <a:p>
            <a:pPr marL="0" indent="0">
              <a:buNone/>
            </a:pPr>
            <a:endParaRPr lang="en-US" sz="4000" dirty="0">
              <a:solidFill>
                <a:schemeClr val="bg1"/>
              </a:solidFill>
              <a:latin typeface="Gill Sans Nova" panose="020B0602020104020203" pitchFamily="34" charset="0"/>
            </a:endParaRPr>
          </a:p>
        </p:txBody>
      </p:sp>
      <p:grpSp>
        <p:nvGrpSpPr>
          <p:cNvPr id="8" name="Group 7">
            <a:extLst>
              <a:ext uri="{FF2B5EF4-FFF2-40B4-BE49-F238E27FC236}">
                <a16:creationId xmlns:a16="http://schemas.microsoft.com/office/drawing/2014/main" id="{4BC059A3-7B63-40B7-8796-D801C10BBCE2}"/>
              </a:ext>
            </a:extLst>
          </p:cNvPr>
          <p:cNvGrpSpPr/>
          <p:nvPr/>
        </p:nvGrpSpPr>
        <p:grpSpPr>
          <a:xfrm>
            <a:off x="6572715" y="310679"/>
            <a:ext cx="5257800" cy="6252957"/>
            <a:chOff x="-66677" y="-10860555"/>
            <a:chExt cx="11229975" cy="15338893"/>
          </a:xfrm>
        </p:grpSpPr>
        <p:pic>
          <p:nvPicPr>
            <p:cNvPr id="5" name="Picture 4" descr="Map&#10;&#10;Description automatically generated">
              <a:extLst>
                <a:ext uri="{FF2B5EF4-FFF2-40B4-BE49-F238E27FC236}">
                  <a16:creationId xmlns:a16="http://schemas.microsoft.com/office/drawing/2014/main" id="{69749945-A51F-4323-AE33-61FBEFD69B70}"/>
                </a:ext>
              </a:extLst>
            </p:cNvPr>
            <p:cNvPicPr>
              <a:picLocks noChangeAspect="1"/>
            </p:cNvPicPr>
            <p:nvPr/>
          </p:nvPicPr>
          <p:blipFill rotWithShape="1">
            <a:blip r:embed="rId4">
              <a:extLst>
                <a:ext uri="{28A0092B-C50C-407E-A947-70E740481C1C}">
                  <a14:useLocalDpi xmlns:a14="http://schemas.microsoft.com/office/drawing/2010/main" val="0"/>
                </a:ext>
              </a:extLst>
            </a:blip>
            <a:srcRect l="8301" t="5324" r="7043" b="5324"/>
            <a:stretch/>
          </p:blipFill>
          <p:spPr>
            <a:xfrm>
              <a:off x="-66677" y="-10860555"/>
              <a:ext cx="11229975" cy="15338893"/>
            </a:xfrm>
            <a:prstGeom prst="rect">
              <a:avLst/>
            </a:prstGeom>
          </p:spPr>
        </p:pic>
        <p:sp>
          <p:nvSpPr>
            <p:cNvPr id="6" name="Rectangle 5">
              <a:extLst>
                <a:ext uri="{FF2B5EF4-FFF2-40B4-BE49-F238E27FC236}">
                  <a16:creationId xmlns:a16="http://schemas.microsoft.com/office/drawing/2014/main" id="{8B8801C5-91DE-416D-9817-DEDF9711FAEB}"/>
                </a:ext>
              </a:extLst>
            </p:cNvPr>
            <p:cNvSpPr/>
            <p:nvPr/>
          </p:nvSpPr>
          <p:spPr>
            <a:xfrm>
              <a:off x="5622131" y="-1354931"/>
              <a:ext cx="990600" cy="254793"/>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021E89-C659-4F16-80D9-116D7349F96D}"/>
                </a:ext>
              </a:extLst>
            </p:cNvPr>
            <p:cNvSpPr/>
            <p:nvPr/>
          </p:nvSpPr>
          <p:spPr>
            <a:xfrm>
              <a:off x="4019551" y="1741093"/>
              <a:ext cx="1535905" cy="232964"/>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Graphical user interface, website&#10;&#10;Description automatically generated">
            <a:extLst>
              <a:ext uri="{FF2B5EF4-FFF2-40B4-BE49-F238E27FC236}">
                <a16:creationId xmlns:a16="http://schemas.microsoft.com/office/drawing/2014/main" id="{DD631767-45EB-47EE-8A3B-CCE943A0653C}"/>
              </a:ext>
            </a:extLst>
          </p:cNvPr>
          <p:cNvPicPr>
            <a:picLocks noChangeAspect="1"/>
          </p:cNvPicPr>
          <p:nvPr/>
        </p:nvPicPr>
        <p:blipFill rotWithShape="1">
          <a:blip r:embed="rId5">
            <a:extLst>
              <a:ext uri="{28A0092B-C50C-407E-A947-70E740481C1C}">
                <a14:useLocalDpi xmlns:a14="http://schemas.microsoft.com/office/drawing/2010/main" val="0"/>
              </a:ext>
            </a:extLst>
          </a:blip>
          <a:srcRect t="16505" b="36658"/>
          <a:stretch/>
        </p:blipFill>
        <p:spPr>
          <a:xfrm>
            <a:off x="1314914" y="3671076"/>
            <a:ext cx="4781086" cy="2897938"/>
          </a:xfrm>
          <a:prstGeom prst="rect">
            <a:avLst/>
          </a:prstGeom>
        </p:spPr>
      </p:pic>
    </p:spTree>
    <p:extLst>
      <p:ext uri="{BB962C8B-B14F-4D97-AF65-F5344CB8AC3E}">
        <p14:creationId xmlns:p14="http://schemas.microsoft.com/office/powerpoint/2010/main" val="931528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Background</a:t>
            </a:r>
          </a:p>
        </p:txBody>
      </p:sp>
      <p:sp>
        <p:nvSpPr>
          <p:cNvPr id="3" name="Subtitle 2">
            <a:extLst>
              <a:ext uri="{FF2B5EF4-FFF2-40B4-BE49-F238E27FC236}">
                <a16:creationId xmlns:a16="http://schemas.microsoft.com/office/drawing/2014/main" id="{4A02A5D1-8602-4511-AD26-2D40B3E55EFD}"/>
              </a:ext>
            </a:extLst>
          </p:cNvPr>
          <p:cNvSpPr>
            <a:spLocks noGrp="1"/>
          </p:cNvSpPr>
          <p:nvPr>
            <p:ph idx="1"/>
          </p:nvPr>
        </p:nvSpPr>
        <p:spPr/>
        <p:txBody>
          <a:bodyPr>
            <a:normAutofit/>
          </a:bodyPr>
          <a:lstStyle/>
          <a:p>
            <a:r>
              <a:rPr lang="en-US" sz="3600" dirty="0">
                <a:solidFill>
                  <a:schemeClr val="bg1"/>
                </a:solidFill>
                <a:latin typeface="Gill Sans Nova" panose="020B0602020104020203" pitchFamily="34" charset="0"/>
              </a:rPr>
              <a:t>Housing Challenges</a:t>
            </a:r>
          </a:p>
          <a:p>
            <a:r>
              <a:rPr lang="en-US" sz="3600" dirty="0">
                <a:solidFill>
                  <a:schemeClr val="bg1"/>
                </a:solidFill>
                <a:latin typeface="Gill Sans Nova" panose="020B0602020104020203" pitchFamily="34" charset="0"/>
              </a:rPr>
              <a:t>City of Orlando Key Priorities</a:t>
            </a:r>
          </a:p>
          <a:p>
            <a:r>
              <a:rPr lang="en-US" sz="3600" dirty="0">
                <a:solidFill>
                  <a:schemeClr val="bg1"/>
                </a:solidFill>
                <a:latin typeface="Gill Sans Nova" panose="020B0602020104020203" pitchFamily="34" charset="0"/>
              </a:rPr>
              <a:t>2015 Site Purchase</a:t>
            </a:r>
          </a:p>
          <a:p>
            <a:r>
              <a:rPr lang="en-US" sz="3600" dirty="0">
                <a:solidFill>
                  <a:schemeClr val="bg1"/>
                </a:solidFill>
                <a:latin typeface="Gill Sans Nova" panose="020B0602020104020203" pitchFamily="34" charset="0"/>
              </a:rPr>
              <a:t>2018 RFP</a:t>
            </a:r>
          </a:p>
          <a:p>
            <a:pPr marL="0" indent="0">
              <a:buNone/>
            </a:pPr>
            <a:endParaRPr lang="en-US" sz="4000" dirty="0">
              <a:solidFill>
                <a:schemeClr val="bg1"/>
              </a:solidFill>
              <a:latin typeface="Gill Sans Nova" panose="020B0602020104020203" pitchFamily="34" charset="0"/>
            </a:endParaRPr>
          </a:p>
        </p:txBody>
      </p:sp>
      <p:pic>
        <p:nvPicPr>
          <p:cNvPr id="4" name="Picture 3" descr="A pile of rubble next to a building&#10;&#10;Description automatically generated with low confidence">
            <a:extLst>
              <a:ext uri="{FF2B5EF4-FFF2-40B4-BE49-F238E27FC236}">
                <a16:creationId xmlns:a16="http://schemas.microsoft.com/office/drawing/2014/main" id="{9EB0AE36-26D0-407E-932F-F488392A82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38" b="12621"/>
          <a:stretch/>
        </p:blipFill>
        <p:spPr>
          <a:xfrm>
            <a:off x="6204187" y="3325299"/>
            <a:ext cx="5614658" cy="3167576"/>
          </a:xfrm>
          <a:prstGeom prst="rect">
            <a:avLst/>
          </a:prstGeom>
        </p:spPr>
      </p:pic>
    </p:spTree>
    <p:extLst>
      <p:ext uri="{BB962C8B-B14F-4D97-AF65-F5344CB8AC3E}">
        <p14:creationId xmlns:p14="http://schemas.microsoft.com/office/powerpoint/2010/main" val="1320571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Development</a:t>
            </a:r>
          </a:p>
        </p:txBody>
      </p:sp>
      <p:sp>
        <p:nvSpPr>
          <p:cNvPr id="3" name="Subtitle 2">
            <a:extLst>
              <a:ext uri="{FF2B5EF4-FFF2-40B4-BE49-F238E27FC236}">
                <a16:creationId xmlns:a16="http://schemas.microsoft.com/office/drawing/2014/main" id="{4A02A5D1-8602-4511-AD26-2D40B3E55EFD}"/>
              </a:ext>
            </a:extLst>
          </p:cNvPr>
          <p:cNvSpPr>
            <a:spLocks noGrp="1"/>
          </p:cNvSpPr>
          <p:nvPr>
            <p:ph idx="1"/>
          </p:nvPr>
        </p:nvSpPr>
        <p:spPr/>
        <p:txBody>
          <a:bodyPr>
            <a:normAutofit lnSpcReduction="10000"/>
          </a:bodyPr>
          <a:lstStyle/>
          <a:p>
            <a:r>
              <a:rPr lang="en-US" sz="3200" dirty="0">
                <a:solidFill>
                  <a:schemeClr val="bg1"/>
                </a:solidFill>
                <a:latin typeface="Gill Sans Nova" panose="020B0602020104020203" pitchFamily="34" charset="0"/>
              </a:rPr>
              <a:t>116 Affordable Apartments</a:t>
            </a:r>
          </a:p>
          <a:p>
            <a:r>
              <a:rPr lang="en-US" sz="3200" dirty="0">
                <a:solidFill>
                  <a:schemeClr val="bg1"/>
                </a:solidFill>
                <a:latin typeface="Gill Sans Nova" panose="020B0602020104020203" pitchFamily="34" charset="0"/>
              </a:rPr>
              <a:t>Mercy Drive Neighborhood</a:t>
            </a:r>
          </a:p>
          <a:p>
            <a:r>
              <a:rPr lang="en-US" sz="3200" dirty="0">
                <a:solidFill>
                  <a:schemeClr val="bg1"/>
                </a:solidFill>
                <a:latin typeface="Gill Sans Nova" panose="020B0602020104020203" pitchFamily="34" charset="0"/>
              </a:rPr>
              <a:t>AMI levels</a:t>
            </a:r>
          </a:p>
          <a:p>
            <a:pPr lvl="1"/>
            <a:r>
              <a:rPr lang="en-US" sz="2800" dirty="0">
                <a:solidFill>
                  <a:schemeClr val="bg1"/>
                </a:solidFill>
                <a:latin typeface="Gill Sans Nova" panose="020B0602020104020203" pitchFamily="34" charset="0"/>
              </a:rPr>
              <a:t>22% (NHTF)</a:t>
            </a:r>
          </a:p>
          <a:p>
            <a:pPr lvl="1"/>
            <a:r>
              <a:rPr lang="en-US" sz="2800" dirty="0">
                <a:solidFill>
                  <a:schemeClr val="bg1"/>
                </a:solidFill>
                <a:latin typeface="Gill Sans Nova" panose="020B0602020104020203" pitchFamily="34" charset="0"/>
              </a:rPr>
              <a:t>35% (ELI)</a:t>
            </a:r>
          </a:p>
          <a:p>
            <a:pPr lvl="1"/>
            <a:r>
              <a:rPr lang="en-US" sz="2800" dirty="0">
                <a:solidFill>
                  <a:schemeClr val="bg1"/>
                </a:solidFill>
                <a:latin typeface="Gill Sans Nova" panose="020B0602020104020203" pitchFamily="34" charset="0"/>
              </a:rPr>
              <a:t>50% (Low HOME)</a:t>
            </a:r>
          </a:p>
          <a:p>
            <a:pPr lvl="1"/>
            <a:r>
              <a:rPr lang="en-US" sz="2800" dirty="0">
                <a:solidFill>
                  <a:schemeClr val="bg1"/>
                </a:solidFill>
                <a:latin typeface="Gill Sans Nova" panose="020B0602020104020203" pitchFamily="34" charset="0"/>
              </a:rPr>
              <a:t>60% (4% HC)</a:t>
            </a:r>
          </a:p>
          <a:p>
            <a:r>
              <a:rPr lang="en-US" sz="3200" dirty="0">
                <a:solidFill>
                  <a:schemeClr val="bg1"/>
                </a:solidFill>
                <a:latin typeface="Gill Sans Nova" panose="020B0602020104020203" pitchFamily="34" charset="0"/>
              </a:rPr>
              <a:t>20 PSH Units</a:t>
            </a:r>
          </a:p>
          <a:p>
            <a:r>
              <a:rPr lang="en-US" sz="3200" dirty="0">
                <a:solidFill>
                  <a:schemeClr val="bg1"/>
                </a:solidFill>
                <a:latin typeface="Gill Sans Nova" panose="020B0602020104020203" pitchFamily="34" charset="0"/>
              </a:rPr>
              <a:t>Fall 2022/Spring 2023</a:t>
            </a:r>
          </a:p>
          <a:p>
            <a:pPr marL="0" indent="0">
              <a:buNone/>
            </a:pPr>
            <a:endParaRPr lang="en-US" sz="4000" dirty="0">
              <a:solidFill>
                <a:schemeClr val="bg1"/>
              </a:solidFill>
              <a:latin typeface="Gill Sans Nova" panose="020B0602020104020203" pitchFamily="34" charset="0"/>
            </a:endParaRPr>
          </a:p>
        </p:txBody>
      </p:sp>
      <p:pic>
        <p:nvPicPr>
          <p:cNvPr id="5" name="Picture 4" descr="A picture containing building, outdoor, sky, colonnade&#10;&#10;Description automatically generated">
            <a:extLst>
              <a:ext uri="{FF2B5EF4-FFF2-40B4-BE49-F238E27FC236}">
                <a16:creationId xmlns:a16="http://schemas.microsoft.com/office/drawing/2014/main" id="{B553945C-8374-480D-954D-A198719646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2587" y="1221132"/>
            <a:ext cx="5275719" cy="3956350"/>
          </a:xfrm>
          <a:prstGeom prst="rect">
            <a:avLst/>
          </a:prstGeom>
        </p:spPr>
      </p:pic>
    </p:spTree>
    <p:extLst>
      <p:ext uri="{BB962C8B-B14F-4D97-AF65-F5344CB8AC3E}">
        <p14:creationId xmlns:p14="http://schemas.microsoft.com/office/powerpoint/2010/main" val="4263152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Funding Sources </a:t>
            </a:r>
            <a:r>
              <a:rPr lang="en-US" sz="1400" dirty="0">
                <a:solidFill>
                  <a:schemeClr val="bg1"/>
                </a:solidFill>
                <a:latin typeface="Gill Sans MT" panose="020B0502020104020203" pitchFamily="34" charset="0"/>
              </a:rPr>
              <a:t>(@Closing, Fall 2020)</a:t>
            </a:r>
            <a:endParaRPr lang="en-US" dirty="0">
              <a:solidFill>
                <a:schemeClr val="bg1"/>
              </a:solidFill>
              <a:latin typeface="Gill Sans MT" panose="020B0502020104020203" pitchFamily="34" charset="0"/>
            </a:endParaRPr>
          </a:p>
        </p:txBody>
      </p:sp>
      <p:sp>
        <p:nvSpPr>
          <p:cNvPr id="3" name="Subtitle 2">
            <a:extLst>
              <a:ext uri="{FF2B5EF4-FFF2-40B4-BE49-F238E27FC236}">
                <a16:creationId xmlns:a16="http://schemas.microsoft.com/office/drawing/2014/main" id="{4A02A5D1-8602-4511-AD26-2D40B3E55EFD}"/>
              </a:ext>
            </a:extLst>
          </p:cNvPr>
          <p:cNvSpPr>
            <a:spLocks noGrp="1"/>
          </p:cNvSpPr>
          <p:nvPr>
            <p:ph idx="1"/>
          </p:nvPr>
        </p:nvSpPr>
        <p:spPr/>
        <p:txBody>
          <a:bodyPr>
            <a:normAutofit lnSpcReduction="10000"/>
          </a:bodyPr>
          <a:lstStyle/>
          <a:p>
            <a:r>
              <a:rPr lang="en-US" sz="3200" dirty="0">
                <a:solidFill>
                  <a:schemeClr val="bg1"/>
                </a:solidFill>
                <a:latin typeface="Gill Sans Nova" panose="020B0602020104020203" pitchFamily="34" charset="0"/>
              </a:rPr>
              <a:t>HOME Funds: $2,000,000</a:t>
            </a:r>
          </a:p>
          <a:p>
            <a:r>
              <a:rPr lang="en-US" sz="3200" dirty="0">
                <a:solidFill>
                  <a:schemeClr val="bg1"/>
                </a:solidFill>
                <a:latin typeface="Gill Sans Nova" panose="020B0602020104020203" pitchFamily="34" charset="0"/>
              </a:rPr>
              <a:t>First Mortgage: $5,000,000</a:t>
            </a:r>
          </a:p>
          <a:p>
            <a:r>
              <a:rPr lang="en-US" sz="3200" dirty="0">
                <a:solidFill>
                  <a:schemeClr val="bg1"/>
                </a:solidFill>
                <a:latin typeface="Gill Sans Nova" panose="020B0602020104020203" pitchFamily="34" charset="0"/>
              </a:rPr>
              <a:t>SAIL: $6,250,000</a:t>
            </a:r>
          </a:p>
          <a:p>
            <a:r>
              <a:rPr lang="en-US" sz="3200" dirty="0">
                <a:solidFill>
                  <a:schemeClr val="bg1"/>
                </a:solidFill>
                <a:latin typeface="Gill Sans Nova" panose="020B0602020104020203" pitchFamily="34" charset="0"/>
              </a:rPr>
              <a:t>SAIL ELI: $600,000</a:t>
            </a:r>
          </a:p>
          <a:p>
            <a:r>
              <a:rPr lang="en-US" sz="3200" dirty="0">
                <a:solidFill>
                  <a:schemeClr val="bg1"/>
                </a:solidFill>
                <a:latin typeface="Gill Sans Nova" panose="020B0602020104020203" pitchFamily="34" charset="0"/>
              </a:rPr>
              <a:t>NHTF: $1,308,000</a:t>
            </a:r>
          </a:p>
          <a:p>
            <a:r>
              <a:rPr lang="en-US" sz="3200" dirty="0">
                <a:solidFill>
                  <a:schemeClr val="bg1"/>
                </a:solidFill>
                <a:latin typeface="Gill Sans Nova" panose="020B0602020104020203" pitchFamily="34" charset="0"/>
              </a:rPr>
              <a:t>Tax Credit Equity: $7,820,102</a:t>
            </a:r>
          </a:p>
          <a:p>
            <a:r>
              <a:rPr lang="en-US" sz="3200" dirty="0">
                <a:solidFill>
                  <a:schemeClr val="bg1"/>
                </a:solidFill>
                <a:latin typeface="Gill Sans Nova" panose="020B0602020104020203" pitchFamily="34" charset="0"/>
              </a:rPr>
              <a:t>Deferred Developers Fees: $1,560,149</a:t>
            </a:r>
          </a:p>
          <a:p>
            <a:r>
              <a:rPr lang="en-US" sz="3200" dirty="0">
                <a:solidFill>
                  <a:schemeClr val="bg1"/>
                </a:solidFill>
                <a:latin typeface="Gill Sans Nova" panose="020B0602020104020203" pitchFamily="34" charset="0"/>
              </a:rPr>
              <a:t>Total Development Costs: $24,538,251 ($211K/U)</a:t>
            </a:r>
          </a:p>
          <a:p>
            <a:pPr marL="0" indent="0">
              <a:buNone/>
            </a:pPr>
            <a:endParaRPr lang="en-US" sz="4000" dirty="0">
              <a:solidFill>
                <a:schemeClr val="bg1"/>
              </a:solidFill>
              <a:latin typeface="Gill Sans Nova" panose="020B0602020104020203" pitchFamily="34" charset="0"/>
            </a:endParaRPr>
          </a:p>
        </p:txBody>
      </p:sp>
      <p:pic>
        <p:nvPicPr>
          <p:cNvPr id="6" name="Picture 5">
            <a:extLst>
              <a:ext uri="{FF2B5EF4-FFF2-40B4-BE49-F238E27FC236}">
                <a16:creationId xmlns:a16="http://schemas.microsoft.com/office/drawing/2014/main" id="{8CA89C63-5861-478A-9EF8-40B1AD4A6280}"/>
              </a:ext>
            </a:extLst>
          </p:cNvPr>
          <p:cNvPicPr>
            <a:picLocks noChangeAspect="1"/>
          </p:cNvPicPr>
          <p:nvPr/>
        </p:nvPicPr>
        <p:blipFill>
          <a:blip r:embed="rId4" cstate="print">
            <a:extLst>
              <a:ext uri="{28A0092B-C50C-407E-A947-70E740481C1C}">
                <a14:useLocalDpi xmlns:a14="http://schemas.microsoft.com/office/drawing/2010/main" val="0"/>
              </a:ext>
            </a:extLst>
          </a:blip>
          <a:srcRect l="2696" r="2696"/>
          <a:stretch>
            <a:fillRect/>
          </a:stretch>
        </p:blipFill>
        <p:spPr bwMode="auto">
          <a:xfrm>
            <a:off x="6696636" y="1027906"/>
            <a:ext cx="4845424" cy="38431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762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Partnerships</a:t>
            </a:r>
          </a:p>
        </p:txBody>
      </p:sp>
      <p:sp>
        <p:nvSpPr>
          <p:cNvPr id="3" name="Subtitle 2">
            <a:extLst>
              <a:ext uri="{FF2B5EF4-FFF2-40B4-BE49-F238E27FC236}">
                <a16:creationId xmlns:a16="http://schemas.microsoft.com/office/drawing/2014/main" id="{4A02A5D1-8602-4511-AD26-2D40B3E55EFD}"/>
              </a:ext>
            </a:extLst>
          </p:cNvPr>
          <p:cNvSpPr>
            <a:spLocks noGrp="1"/>
          </p:cNvSpPr>
          <p:nvPr>
            <p:ph idx="1"/>
          </p:nvPr>
        </p:nvSpPr>
        <p:spPr/>
        <p:txBody>
          <a:bodyPr>
            <a:normAutofit/>
          </a:bodyPr>
          <a:lstStyle/>
          <a:p>
            <a:r>
              <a:rPr lang="en-US" sz="3200" dirty="0">
                <a:solidFill>
                  <a:schemeClr val="bg1"/>
                </a:solidFill>
                <a:latin typeface="Gill Sans Nova" panose="020B0602020104020203" pitchFamily="34" charset="0"/>
              </a:rPr>
              <a:t>City of Orlando</a:t>
            </a:r>
          </a:p>
          <a:p>
            <a:r>
              <a:rPr lang="en-US" sz="3200" dirty="0">
                <a:solidFill>
                  <a:schemeClr val="bg1"/>
                </a:solidFill>
                <a:latin typeface="Gill Sans Nova" panose="020B0602020104020203" pitchFamily="34" charset="0"/>
              </a:rPr>
              <a:t>Blue Sky Communities</a:t>
            </a:r>
          </a:p>
          <a:p>
            <a:r>
              <a:rPr lang="en-US" sz="3200" dirty="0">
                <a:solidFill>
                  <a:schemeClr val="bg1"/>
                </a:solidFill>
                <a:latin typeface="Gill Sans Nova" panose="020B0602020104020203" pitchFamily="34" charset="0"/>
              </a:rPr>
              <a:t>CASL, Inc. </a:t>
            </a:r>
          </a:p>
          <a:p>
            <a:r>
              <a:rPr lang="en-US" sz="3200" dirty="0">
                <a:solidFill>
                  <a:schemeClr val="bg1"/>
                </a:solidFill>
                <a:latin typeface="Gill Sans Nova" panose="020B0602020104020203" pitchFamily="34" charset="0"/>
              </a:rPr>
              <a:t>Carteret Management Corporation</a:t>
            </a:r>
          </a:p>
          <a:p>
            <a:pPr marL="0" indent="0">
              <a:buNone/>
            </a:pPr>
            <a:endParaRPr lang="en-US" sz="4000" dirty="0">
              <a:solidFill>
                <a:schemeClr val="bg1"/>
              </a:solidFill>
              <a:latin typeface="Gill Sans Nova" panose="020B0602020104020203" pitchFamily="34" charset="0"/>
            </a:endParaRPr>
          </a:p>
        </p:txBody>
      </p:sp>
      <p:pic>
        <p:nvPicPr>
          <p:cNvPr id="1026" name="Picture 2" descr="Fairlawn Groundbreaking">
            <a:extLst>
              <a:ext uri="{FF2B5EF4-FFF2-40B4-BE49-F238E27FC236}">
                <a16:creationId xmlns:a16="http://schemas.microsoft.com/office/drawing/2014/main" id="{02C65029-D3C4-40BB-83EB-2B1C47E06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412" y="1547527"/>
            <a:ext cx="4388224" cy="329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744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28D2-0174-4335-AD97-F38E13174816}"/>
              </a:ext>
            </a:extLst>
          </p:cNvPr>
          <p:cNvSpPr>
            <a:spLocks noGrp="1"/>
          </p:cNvSpPr>
          <p:nvPr>
            <p:ph type="title"/>
          </p:nvPr>
        </p:nvSpPr>
        <p:spPr/>
        <p:txBody>
          <a:bodyPr/>
          <a:lstStyle/>
          <a:p>
            <a:r>
              <a:rPr lang="en-US" dirty="0">
                <a:solidFill>
                  <a:schemeClr val="bg1"/>
                </a:solidFill>
                <a:latin typeface="Gill Sans MT" panose="020B0502020104020203" pitchFamily="34" charset="0"/>
              </a:rPr>
              <a:t>Timeline</a:t>
            </a:r>
          </a:p>
        </p:txBody>
      </p:sp>
      <p:sp>
        <p:nvSpPr>
          <p:cNvPr id="3" name="Subtitle 2">
            <a:extLst>
              <a:ext uri="{FF2B5EF4-FFF2-40B4-BE49-F238E27FC236}">
                <a16:creationId xmlns:a16="http://schemas.microsoft.com/office/drawing/2014/main" id="{4A02A5D1-8602-4511-AD26-2D40B3E55EFD}"/>
              </a:ext>
            </a:extLst>
          </p:cNvPr>
          <p:cNvSpPr>
            <a:spLocks noGrp="1"/>
          </p:cNvSpPr>
          <p:nvPr>
            <p:ph idx="1"/>
          </p:nvPr>
        </p:nvSpPr>
        <p:spPr>
          <a:xfrm>
            <a:off x="838200" y="1825625"/>
            <a:ext cx="6517341" cy="4351338"/>
          </a:xfrm>
        </p:spPr>
        <p:txBody>
          <a:bodyPr>
            <a:normAutofit/>
          </a:bodyPr>
          <a:lstStyle/>
          <a:p>
            <a:r>
              <a:rPr lang="en-US" dirty="0">
                <a:solidFill>
                  <a:schemeClr val="bg1"/>
                </a:solidFill>
                <a:latin typeface="Gill Sans Nova" panose="020B0602020104020203" pitchFamily="34" charset="0"/>
              </a:rPr>
              <a:t>City of Orlando RFP – May 2018</a:t>
            </a:r>
          </a:p>
          <a:p>
            <a:r>
              <a:rPr lang="en-US" dirty="0">
                <a:solidFill>
                  <a:schemeClr val="bg1"/>
                </a:solidFill>
                <a:latin typeface="Gill Sans Nova" panose="020B0602020104020203" pitchFamily="34" charset="0"/>
              </a:rPr>
              <a:t>FHFC Application (SAIL, ELI, NHTF, 4% HC, TE Bonds) – Nov. 2018</a:t>
            </a:r>
          </a:p>
          <a:p>
            <a:r>
              <a:rPr lang="en-US" dirty="0">
                <a:solidFill>
                  <a:schemeClr val="bg1"/>
                </a:solidFill>
                <a:latin typeface="Gill Sans Nova" panose="020B0602020104020203" pitchFamily="34" charset="0"/>
              </a:rPr>
              <a:t>FHFC Board Prelim. Approval – May 2019</a:t>
            </a:r>
          </a:p>
          <a:p>
            <a:r>
              <a:rPr lang="en-US" dirty="0">
                <a:solidFill>
                  <a:schemeClr val="bg1"/>
                </a:solidFill>
                <a:latin typeface="Gill Sans Nova" panose="020B0602020104020203" pitchFamily="34" charset="0"/>
              </a:rPr>
              <a:t>FHFC Board Final Approval – August 2020</a:t>
            </a:r>
          </a:p>
          <a:p>
            <a:r>
              <a:rPr lang="en-US" dirty="0">
                <a:solidFill>
                  <a:schemeClr val="bg1"/>
                </a:solidFill>
                <a:latin typeface="Gill Sans Nova" panose="020B0602020104020203" pitchFamily="34" charset="0"/>
              </a:rPr>
              <a:t>Start Construction – November 2020</a:t>
            </a:r>
          </a:p>
          <a:p>
            <a:r>
              <a:rPr lang="en-US" dirty="0">
                <a:solidFill>
                  <a:schemeClr val="bg1"/>
                </a:solidFill>
                <a:latin typeface="Gill Sans Nova" panose="020B0602020104020203" pitchFamily="34" charset="0"/>
              </a:rPr>
              <a:t>First Residents Moved In – November 2022</a:t>
            </a:r>
            <a:endParaRPr lang="en-US" sz="3200" dirty="0">
              <a:solidFill>
                <a:schemeClr val="bg1"/>
              </a:solidFill>
              <a:latin typeface="Gill Sans Nova" panose="020B0602020104020203" pitchFamily="34" charset="0"/>
            </a:endParaRPr>
          </a:p>
        </p:txBody>
      </p:sp>
      <p:pic>
        <p:nvPicPr>
          <p:cNvPr id="1026" name="Picture 2">
            <a:extLst>
              <a:ext uri="{FF2B5EF4-FFF2-40B4-BE49-F238E27FC236}">
                <a16:creationId xmlns:a16="http://schemas.microsoft.com/office/drawing/2014/main" id="{02C65029-D3C4-40BB-83EB-2B1C47E06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355541" y="1742378"/>
            <a:ext cx="4497658" cy="337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83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11335</TotalTime>
  <Words>1777</Words>
  <Application>Microsoft Office PowerPoint</Application>
  <PresentationFormat>Widescreen</PresentationFormat>
  <Paragraphs>140</Paragraphs>
  <Slides>17</Slides>
  <Notes>16</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Gill Sans MT</vt:lpstr>
      <vt:lpstr>Gill Sans Nova</vt:lpstr>
      <vt:lpstr>Symbol</vt:lpstr>
      <vt:lpstr>Office Theme</vt:lpstr>
      <vt:lpstr>Fairlawn Village</vt:lpstr>
      <vt:lpstr>Fairlawn Village </vt:lpstr>
      <vt:lpstr>Location</vt:lpstr>
      <vt:lpstr>Location: Mercy Drive </vt:lpstr>
      <vt:lpstr>Background</vt:lpstr>
      <vt:lpstr>Development</vt:lpstr>
      <vt:lpstr>Funding Sources (@Closing, Fall 2020)</vt:lpstr>
      <vt:lpstr>Partnerships</vt:lpstr>
      <vt:lpstr>Timeline</vt:lpstr>
      <vt:lpstr>Groundbreaking: November 17, 2020</vt:lpstr>
      <vt:lpstr>Photos</vt:lpstr>
      <vt:lpstr>Photos</vt:lpstr>
      <vt:lpstr>Photos</vt:lpstr>
      <vt:lpstr>Photos</vt:lpstr>
      <vt:lpstr>Photos</vt:lpstr>
      <vt:lpstr>Photos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NCDA PowerPoint Template</dc:title>
  <dc:creator>MELISSA HORR</dc:creator>
  <cp:lastModifiedBy>Emily A Thompson</cp:lastModifiedBy>
  <cp:revision>62</cp:revision>
  <dcterms:created xsi:type="dcterms:W3CDTF">2022-02-23T18:33:08Z</dcterms:created>
  <dcterms:modified xsi:type="dcterms:W3CDTF">2023-01-27T15:53:44Z</dcterms:modified>
</cp:coreProperties>
</file>