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4" r:id="rId6"/>
    <p:sldId id="279" r:id="rId7"/>
    <p:sldId id="280" r:id="rId8"/>
    <p:sldId id="275" r:id="rId9"/>
    <p:sldId id="273" r:id="rId10"/>
    <p:sldId id="259" r:id="rId11"/>
    <p:sldId id="272" r:id="rId12"/>
    <p:sldId id="277" r:id="rId13"/>
    <p:sldId id="278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D612B-E66C-484A-8FE7-CA264E5F3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4BA4E-E19F-4D7F-A547-4603D0FD32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36276-A4E0-4D42-A8FB-DD3EF1320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4366F-D537-4AFA-99CF-A4521B672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ECE89-B444-4AD2-A513-3F4D51535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4CE1F-8761-4F99-A9C4-7D91BC7E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58AB41-1B49-4D43-BF3A-6AC15AEE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A9EE2-EFB0-4544-AAB3-7626C8074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ACD85-263D-41C1-B760-ABC1C7A73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C5FCC-449C-4B86-9957-9E8F1EA02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50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9DA055-6B4F-407A-A67D-6F433CC628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19386A-AB90-4626-A95C-F2FCC8074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E060D-10D2-459B-8B25-D6099815C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FE1A7-8401-4926-8F9A-153945E50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E818A-EAD5-4E63-B9D6-488695A63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7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930D-8B5A-449D-B869-B99103FC0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FB80E-5830-4AF6-99D9-B2E960EE8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4A402-31DB-4AD5-88A6-6F5A80137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B872E-EA09-4B30-AE6B-F20152599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F546-7600-42A7-B4DC-6549892A8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13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77FB1-B899-4D6D-9C9F-962C2C3EC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5B30C-C1A8-4A4C-9457-4E13AD4C7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9E128-62DF-473F-817D-09BE07458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0C21B-789C-4AB5-B0B1-41E0E154B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1694D-82C5-4C7D-9181-CAD162B9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8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3F65B-3A9A-4837-8354-4C3E05FA9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BF457-6699-4420-8520-C30AF7A560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656A9-7891-4151-AE68-2C838ABB5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334520-3D8D-4AB7-AB72-AA9DB6505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53446B-29E8-42CE-B750-768CAA0E3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B89F1-E1DD-45ED-A5C4-6631ECEE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80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D72F-CA1D-47EB-A476-2672E86F3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90631-0A73-44AE-B3AE-3850B5053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0A83FF-4780-4A7A-9234-F181C7E2B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FA14EF-660D-4804-B053-D50FE5441A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1F0239-B225-4825-B190-39B2B5E52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74879A-786A-4C82-A11B-D667C35B5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D31B80-094D-4B20-AABC-F1548A16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BB8878-2C6E-4A69-8A95-564C436F7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2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35976-3706-430B-BE5E-8AEFDC069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8AE71F-D17A-441E-B3E8-99691253B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5D0E3D-D7F3-45CB-BC0A-F10A08E6D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CB2AF9-1B01-4F8E-8D91-D8F290B2B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5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C1A85C-7675-4210-A7D5-AE5EAEDD5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24DC2C-D2B2-4A1B-A272-B38787E9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D0E2B-DCBB-4432-AC5E-EA7D17BBC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8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11E81-C622-4F3D-BE76-F67FA6013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A3E4A-D5B6-4218-9E21-939F2C968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702A93-BB92-4E51-9100-E353401F7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D7DBC-8CBF-4A4E-ACBD-59F85475A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556148-9B53-41F9-928C-7495BC5B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0AFCE-5BFF-4260-9142-EBE47053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4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FD292-65C5-4785-A1FC-A3A174844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DC3D54-003B-4DAB-BAD8-886760ED3A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99142-7919-44EC-BEC6-A911324F7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46FC-E1C2-4A0F-BB4A-28A8528B7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B3156-50C4-4D29-9EF7-1626DE1C9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74DE9-6FB8-4FE1-BAFA-E3999B44E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7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D1034E-7A8B-4076-9A56-8F62BFBD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64AEF-1368-47F2-9008-E7B7D92AC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51325-38C7-4783-B2D8-B1FB985754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0238F-14B5-47B2-A12A-8DCE11FFDCD5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A2F51-0E35-4374-8197-D7DBA968B9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F8B13-6E33-43F9-A64D-45A14DBDE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8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8D2-0174-4335-AD97-F38E131748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Courtyard Homeless Resource Center (HRC)</a:t>
            </a:r>
            <a:endParaRPr lang="en-US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2A5D1-8602-4511-AD26-2D40B3E55E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Gill Sans Nova" panose="020B0602020104020203" pitchFamily="34" charset="0"/>
              </a:rPr>
              <a:t>City of Las Vegas</a:t>
            </a:r>
            <a:endParaRPr lang="en-US" sz="4000" dirty="0">
              <a:solidFill>
                <a:schemeClr val="bg1"/>
              </a:solidFill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521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8D2-0174-4335-AD97-F38E1317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Providers (continued)</a:t>
            </a:r>
            <a:endParaRPr lang="en-US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2A5D1-8602-4511-AD26-2D40B3E55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 Nova" panose="020B0602020104020203" pitchFamily="34" charset="0"/>
              </a:rPr>
              <a:t>The Vets (Mobile Veterinary Services)</a:t>
            </a:r>
          </a:p>
          <a:p>
            <a:r>
              <a:rPr lang="en-US" dirty="0" smtClean="0">
                <a:solidFill>
                  <a:schemeClr val="bg1"/>
                </a:solidFill>
                <a:latin typeface="Gill Sans Nova" panose="020B0602020104020203" pitchFamily="34" charset="0"/>
              </a:rPr>
              <a:t>Southern Nevada Health District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ill Sans Nova" panose="020B0602020104020203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Gill Sans Nova" panose="020B0602020104020203" pitchFamily="34" charset="0"/>
              </a:rPr>
              <a:t> (Vaccinations)</a:t>
            </a:r>
          </a:p>
          <a:p>
            <a:r>
              <a:rPr lang="en-US" dirty="0" smtClean="0">
                <a:solidFill>
                  <a:schemeClr val="bg1"/>
                </a:solidFill>
                <a:latin typeface="Gill Sans Nova" panose="020B0602020104020203" pitchFamily="34" charset="0"/>
              </a:rPr>
              <a:t>J.R. Disability (SOAR)</a:t>
            </a:r>
          </a:p>
          <a:p>
            <a:r>
              <a:rPr lang="en-US" dirty="0" smtClean="0">
                <a:solidFill>
                  <a:schemeClr val="bg1"/>
                </a:solidFill>
                <a:latin typeface="Gill Sans Nova" panose="020B0602020104020203" pitchFamily="34" charset="0"/>
              </a:rPr>
              <a:t>Vegas Stronger (SUD/ETOH Services)</a:t>
            </a:r>
          </a:p>
          <a:p>
            <a:r>
              <a:rPr lang="en-US" dirty="0" smtClean="0">
                <a:solidFill>
                  <a:schemeClr val="bg1"/>
                </a:solidFill>
                <a:latin typeface="Gill Sans Nova" panose="020B0602020104020203" pitchFamily="34" charset="0"/>
              </a:rPr>
              <a:t>Nevada Homeless Alliance (ID Restoration)</a:t>
            </a:r>
          </a:p>
          <a:p>
            <a:r>
              <a:rPr lang="en-US" dirty="0" smtClean="0">
                <a:solidFill>
                  <a:schemeClr val="bg1"/>
                </a:solidFill>
                <a:latin typeface="Gill Sans Nova" panose="020B0602020104020203" pitchFamily="34" charset="0"/>
              </a:rPr>
              <a:t>SafeNest (DV Training)</a:t>
            </a:r>
          </a:p>
          <a:p>
            <a:endParaRPr lang="en-US" dirty="0">
              <a:solidFill>
                <a:schemeClr val="bg1"/>
              </a:solidFill>
              <a:latin typeface="Gill Sans Nova" panose="020B0602020104020203" pitchFamily="34" charset="0"/>
            </a:endParaRP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  <a:latin typeface="Gill Sans Nova" panose="020B06020201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425" y="773084"/>
            <a:ext cx="2947998" cy="442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16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8D2-0174-4335-AD97-F38E1317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Statistics (2</a:t>
            </a:r>
            <a:r>
              <a:rPr lang="en-US" baseline="30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nd</a:t>
            </a:r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Quarter 2022: Oct. – Dec.)</a:t>
            </a:r>
            <a:endParaRPr lang="en-US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2A5D1-8602-4511-AD26-2D40B3E55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 Nova" panose="020B0602020104020203" pitchFamily="34" charset="0"/>
              </a:rPr>
              <a:t>5,708 Guests Served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Gill Sans Nova" panose="020B0602020104020203" pitchFamily="34" charset="0"/>
              </a:rPr>
              <a:t>2,007 Unduplicated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  <a:latin typeface="Gill Sans Nova" panose="020B0602020104020203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Gill Sans Nova" panose="020B0602020104020203" pitchFamily="34" charset="0"/>
              </a:rPr>
              <a:t>2,110 Received Benefit/Documentation Assistance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Gill Sans Nova" panose="020B0602020104020203" pitchFamily="34" charset="0"/>
              </a:rPr>
              <a:t>1,323 Unduplicated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  <a:latin typeface="Gill Sans Nova" panose="020B0602020104020203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Gill Sans Nova" panose="020B0602020104020203" pitchFamily="34" charset="0"/>
              </a:rPr>
              <a:t>386 Average Overnight Stayers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Gill Sans Nova" panose="020B0602020104020203" pitchFamily="34" charset="0"/>
              </a:rPr>
              <a:t>456 High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Gill Sans Nova" panose="020B0602020104020203" pitchFamily="34" charset="0"/>
              </a:rPr>
              <a:t>322 Low</a:t>
            </a:r>
            <a:endParaRPr lang="en-US" dirty="0">
              <a:solidFill>
                <a:schemeClr val="bg1"/>
              </a:solidFill>
              <a:latin typeface="Gill Sans Nova" panose="020B0602020104020203" pitchFamily="34" charset="0"/>
            </a:endParaRP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250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8D2-0174-4335-AD97-F38E1317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About</a:t>
            </a:r>
            <a:endParaRPr lang="en-US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2A5D1-8602-4511-AD26-2D40B3E55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98076" cy="4126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Gill Sans Nova" panose="020B0602020104020203" pitchFamily="34" charset="0"/>
              </a:rPr>
              <a:t>The Courtyard HRC opened initially in 2017 and provides a safe outdoor area for guests needing temporary shelter and access to basic services to gain stability.</a:t>
            </a:r>
            <a:endParaRPr lang="en-US" dirty="0">
              <a:solidFill>
                <a:schemeClr val="bg1"/>
              </a:solidFill>
              <a:latin typeface="Gill Sans Nova" panose="020B06020201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5837" y="1825625"/>
            <a:ext cx="5005647" cy="333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33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8D2-0174-4335-AD97-F38E1317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About (continued)</a:t>
            </a:r>
            <a:endParaRPr lang="en-US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2A5D1-8602-4511-AD26-2D40B3E55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60" y="1825624"/>
            <a:ext cx="5501640" cy="3051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Gill Sans Nova" panose="020B0602020104020203" pitchFamily="34" charset="0"/>
              </a:rPr>
              <a:t>The operating budget for the Courtyard HRC $7.7 mil. annually.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Gill Sans Nova" panose="020B0602020104020203" pitchFamily="34" charset="0"/>
              </a:rPr>
              <a:t>The city of Las Vegas bonded CDBG to acquire $20 mil. of the $26 mil. the Courtyard HRC cost in construction.</a:t>
            </a:r>
            <a:endParaRPr lang="en-US" dirty="0">
              <a:solidFill>
                <a:schemeClr val="bg1"/>
              </a:solidFill>
              <a:latin typeface="Gill Sans Nova" panose="020B06020201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4"/>
            <a:ext cx="4575564" cy="305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96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8D2-0174-4335-AD97-F38E1317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About (continued)</a:t>
            </a:r>
            <a:endParaRPr lang="en-US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2A5D1-8602-4511-AD26-2D40B3E55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087" y="1825624"/>
            <a:ext cx="10447713" cy="41844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Gill Sans Nova" panose="020B0602020104020203" pitchFamily="34" charset="0"/>
              </a:rPr>
              <a:t>The Courtyard HRC provides a safe outdoor area for guests needing temporary shelter and access to basic services to gain stability.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Gill Sans Nova" panose="020B0602020104020203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Gill Sans Nova" panose="020B0602020104020203" pitchFamily="34" charset="0"/>
              </a:rPr>
              <a:t>Courtyard HRC Funding sources comprised of:</a:t>
            </a:r>
          </a:p>
          <a:p>
            <a:r>
              <a:rPr lang="en-US" dirty="0" smtClean="0">
                <a:solidFill>
                  <a:schemeClr val="bg1"/>
                </a:solidFill>
                <a:latin typeface="Gill Sans Nova" panose="020B0602020104020203" pitchFamily="34" charset="0"/>
              </a:rPr>
              <a:t>Redevelopment Set-Aside (RDA – State Funding)</a:t>
            </a:r>
          </a:p>
          <a:p>
            <a:r>
              <a:rPr lang="en-US" dirty="0" smtClean="0">
                <a:solidFill>
                  <a:schemeClr val="bg1"/>
                </a:solidFill>
                <a:latin typeface="Gill Sans Nova" panose="020B0602020104020203" pitchFamily="34" charset="0"/>
              </a:rPr>
              <a:t>Environmental Surcharge</a:t>
            </a:r>
          </a:p>
          <a:p>
            <a:r>
              <a:rPr lang="en-US" dirty="0" smtClean="0">
                <a:solidFill>
                  <a:schemeClr val="bg1"/>
                </a:solidFill>
                <a:latin typeface="Gill Sans Nova" panose="020B0602020104020203" pitchFamily="34" charset="0"/>
              </a:rPr>
              <a:t>General Funds</a:t>
            </a:r>
          </a:p>
          <a:p>
            <a:r>
              <a:rPr lang="en-US" dirty="0" smtClean="0">
                <a:solidFill>
                  <a:schemeClr val="bg1"/>
                </a:solidFill>
                <a:latin typeface="Gill Sans Nova" panose="020B0602020104020203" pitchFamily="34" charset="0"/>
              </a:rPr>
              <a:t>Private Donations</a:t>
            </a:r>
            <a:endParaRPr lang="en-US" dirty="0">
              <a:solidFill>
                <a:schemeClr val="bg1"/>
              </a:solidFill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128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8D2-0174-4335-AD97-F38E1317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About (continued)</a:t>
            </a:r>
            <a:endParaRPr lang="en-US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2A5D1-8602-4511-AD26-2D40B3E55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6806" y="1825625"/>
            <a:ext cx="4686993" cy="3577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Gill Sans Nova" panose="020B0602020104020203" pitchFamily="34" charset="0"/>
              </a:rPr>
              <a:t>The project brings services and service providers to a central, predictable location to provide homeless guests and their pets with access to wrap-around services.</a:t>
            </a:r>
            <a:endParaRPr lang="en-US" dirty="0">
              <a:solidFill>
                <a:schemeClr val="bg1"/>
              </a:solidFill>
              <a:latin typeface="Gill Sans Nova" panose="020B06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5543200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11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8D2-0174-4335-AD97-F38E13174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262" y="62345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Services</a:t>
            </a:r>
            <a:endParaRPr lang="en-US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2A5D1-8602-4511-AD26-2D40B3E55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399" y="1949018"/>
            <a:ext cx="6269181" cy="3186950"/>
          </a:xfrm>
        </p:spPr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chemeClr val="bg1"/>
                </a:solidFill>
                <a:latin typeface="Gill Sans Nova" panose="020B0602020104020203" pitchFamily="34" charset="0"/>
              </a:rPr>
              <a:t>Benefit Attachment (EBT/SSI/SSDI)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Gill Sans Nova" panose="020B0602020104020203" pitchFamily="34" charset="0"/>
              </a:rPr>
              <a:t>Case Management Services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Gill Sans Nova" panose="020B0602020104020203" pitchFamily="34" charset="0"/>
              </a:rPr>
              <a:t>Bin Storage/Daily &amp; Longer-Term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Gill Sans Nova" panose="020B0602020104020203" pitchFamily="34" charset="0"/>
              </a:rPr>
              <a:t>Bridge Housing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Gill Sans Nova" panose="020B0602020104020203" pitchFamily="34" charset="0"/>
              </a:rPr>
              <a:t>The Arrow Shuttle Referral Access/Bus Passes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Gill Sans Nova" panose="020B0602020104020203" pitchFamily="34" charset="0"/>
              </a:rPr>
              <a:t>Computer, Telephone, Charging Station Access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177" y="1394766"/>
            <a:ext cx="5610050" cy="374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86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8D2-0174-4335-AD97-F38E1317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Services (continued)</a:t>
            </a:r>
            <a:endParaRPr lang="en-US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2A5D1-8602-4511-AD26-2D40B3E55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375" y="1858876"/>
            <a:ext cx="6194367" cy="3145386"/>
          </a:xfrm>
        </p:spPr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chemeClr val="bg1"/>
                </a:solidFill>
                <a:latin typeface="Gill Sans Nova" panose="020B0602020104020203" pitchFamily="34" charset="0"/>
              </a:rPr>
              <a:t>Housing Assessments (driven through Coordinated Entry)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Gill Sans Nova" panose="020B0602020104020203" pitchFamily="34" charset="0"/>
              </a:rPr>
              <a:t>Employment Assistance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Gill Sans Nova" panose="020B0602020104020203" pitchFamily="34" charset="0"/>
              </a:rPr>
              <a:t>Legal Referrals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Gill Sans Nova" panose="020B0602020104020203" pitchFamily="34" charset="0"/>
              </a:rPr>
              <a:t>Hygiene Items, Showers, Bathrooms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Gill Sans Nova" panose="020B0602020104020203" pitchFamily="34" charset="0"/>
              </a:rPr>
              <a:t>Identification &amp; Documentation Assistance/DMV Vouchers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Gill Sans Nova" panose="020B0602020104020203" pitchFamily="34" charset="0"/>
              </a:rPr>
              <a:t>Mail/Deliveries</a:t>
            </a:r>
            <a:endParaRPr lang="en-US" dirty="0">
              <a:solidFill>
                <a:schemeClr val="bg1"/>
              </a:solidFill>
              <a:latin typeface="Gill Sans Nova" panose="020B0602020104020203" pitchFamily="34" charset="0"/>
            </a:endParaRP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  <a:latin typeface="Gill Sans Nova" panose="020B06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257" y="1534348"/>
            <a:ext cx="5059817" cy="366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69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8D2-0174-4335-AD97-F38E1317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Services (continued)</a:t>
            </a:r>
            <a:endParaRPr lang="en-US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2A5D1-8602-4511-AD26-2D40B3E55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 Nova" panose="020B0602020104020203" pitchFamily="34" charset="0"/>
              </a:rPr>
              <a:t>Pet Kennel/Mobile Veterinarian (no cost)</a:t>
            </a:r>
          </a:p>
          <a:p>
            <a:r>
              <a:rPr lang="en-US" dirty="0" smtClean="0">
                <a:solidFill>
                  <a:schemeClr val="bg1"/>
                </a:solidFill>
                <a:latin typeface="Gill Sans Nova" panose="020B0602020104020203" pitchFamily="34" charset="0"/>
              </a:rPr>
              <a:t>Medical Access (FQHC Partner – on-site)</a:t>
            </a:r>
          </a:p>
          <a:p>
            <a:r>
              <a:rPr lang="en-US" dirty="0" smtClean="0">
                <a:solidFill>
                  <a:schemeClr val="bg1"/>
                </a:solidFill>
                <a:latin typeface="Gill Sans Nova" panose="020B0602020104020203" pitchFamily="34" charset="0"/>
              </a:rPr>
              <a:t>Referrals to Behavioral Health Services</a:t>
            </a:r>
          </a:p>
          <a:p>
            <a:r>
              <a:rPr lang="en-US" dirty="0" smtClean="0">
                <a:solidFill>
                  <a:schemeClr val="bg1"/>
                </a:solidFill>
                <a:latin typeface="Gill Sans Nova" panose="020B0602020104020203" pitchFamily="34" charset="0"/>
              </a:rPr>
              <a:t>Overnight Stay</a:t>
            </a:r>
          </a:p>
          <a:p>
            <a:r>
              <a:rPr lang="en-US" dirty="0" smtClean="0">
                <a:solidFill>
                  <a:schemeClr val="bg1"/>
                </a:solidFill>
                <a:latin typeface="Gill Sans Nova" panose="020B0602020104020203" pitchFamily="34" charset="0"/>
              </a:rPr>
              <a:t>Rental &amp; Move-In Assistance</a:t>
            </a:r>
          </a:p>
          <a:p>
            <a:r>
              <a:rPr lang="en-US" dirty="0" smtClean="0">
                <a:solidFill>
                  <a:schemeClr val="bg1"/>
                </a:solidFill>
                <a:latin typeface="Gill Sans Nova" panose="020B0602020104020203" pitchFamily="34" charset="0"/>
              </a:rPr>
              <a:t>Ticket-to-Home</a:t>
            </a:r>
            <a:endParaRPr lang="en-US" dirty="0">
              <a:solidFill>
                <a:schemeClr val="bg1"/>
              </a:solidFill>
              <a:latin typeface="Gill Sans Nova" panose="020B0602020104020203" pitchFamily="34" charset="0"/>
            </a:endParaRP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720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8D2-0174-4335-AD97-F38E1317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Providers</a:t>
            </a:r>
            <a:endParaRPr lang="en-US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2A5D1-8602-4511-AD26-2D40B3E55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 Nova" panose="020B0602020104020203" pitchFamily="34" charset="0"/>
              </a:rPr>
              <a:t>Assurance Wireless (phones)</a:t>
            </a:r>
          </a:p>
          <a:p>
            <a:r>
              <a:rPr lang="en-US" dirty="0" smtClean="0">
                <a:solidFill>
                  <a:schemeClr val="bg1"/>
                </a:solidFill>
                <a:latin typeface="Gill Sans Nova" panose="020B0602020104020203" pitchFamily="34" charset="0"/>
              </a:rPr>
              <a:t>Division of Welfare &amp; Supportive Services (EBT/Insurance)</a:t>
            </a:r>
          </a:p>
          <a:p>
            <a:r>
              <a:rPr lang="en-US" dirty="0" smtClean="0">
                <a:solidFill>
                  <a:schemeClr val="bg1"/>
                </a:solidFill>
                <a:latin typeface="Gill Sans Nova" panose="020B0602020104020203" pitchFamily="34" charset="0"/>
              </a:rPr>
              <a:t>Hope Christian Health Centers (FQHC)</a:t>
            </a:r>
          </a:p>
          <a:p>
            <a:r>
              <a:rPr lang="en-US" dirty="0" smtClean="0">
                <a:solidFill>
                  <a:schemeClr val="bg1"/>
                </a:solidFill>
                <a:latin typeface="Gill Sans Nova" panose="020B0602020104020203" pitchFamily="34" charset="0"/>
              </a:rPr>
              <a:t>Notary Services</a:t>
            </a:r>
          </a:p>
          <a:p>
            <a:r>
              <a:rPr lang="en-US" dirty="0" smtClean="0">
                <a:solidFill>
                  <a:schemeClr val="bg1"/>
                </a:solidFill>
                <a:latin typeface="Gill Sans Nova" panose="020B0602020104020203" pitchFamily="34" charset="0"/>
              </a:rPr>
              <a:t>The Giving Project (monthly community fair)</a:t>
            </a:r>
          </a:p>
          <a:p>
            <a:r>
              <a:rPr lang="en-US" dirty="0" smtClean="0">
                <a:solidFill>
                  <a:schemeClr val="bg1"/>
                </a:solidFill>
                <a:latin typeface="Gill Sans Nova" panose="020B0602020104020203" pitchFamily="34" charset="0"/>
              </a:rPr>
              <a:t>Manage Care Organization engagement (Medicaid/Medicare)</a:t>
            </a:r>
            <a:endParaRPr lang="en-US" dirty="0">
              <a:solidFill>
                <a:schemeClr val="bg1"/>
              </a:solidFill>
              <a:latin typeface="Gill Sans Nova" panose="020B0602020104020203" pitchFamily="34" charset="0"/>
            </a:endParaRP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226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84F0B4A19494418A3220D0612896E8" ma:contentTypeVersion="7" ma:contentTypeDescription="Create a new document." ma:contentTypeScope="" ma:versionID="16de514fc2e20fbcea4f155e37c71429">
  <xsd:schema xmlns:xsd="http://www.w3.org/2001/XMLSchema" xmlns:xs="http://www.w3.org/2001/XMLSchema" xmlns:p="http://schemas.microsoft.com/office/2006/metadata/properties" xmlns:ns3="23d3147e-1a37-4e75-bbb4-6e544eb6b5e2" targetNamespace="http://schemas.microsoft.com/office/2006/metadata/properties" ma:root="true" ma:fieldsID="81420c72b85cf09695d81c68ea0ffdb7" ns3:_="">
    <xsd:import namespace="23d3147e-1a37-4e75-bbb4-6e544eb6b5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3147e-1a37-4e75-bbb4-6e544eb6b5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3668EF-D981-4C91-99DF-8462D1A3D33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23d3147e-1a37-4e75-bbb4-6e544eb6b5e2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CB1BE65-2453-43BF-8B59-B185BAE15F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0D3165-56FF-47D6-BEE7-9575783CC8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d3147e-1a37-4e75-bbb4-6e544eb6b5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358</Words>
  <Application>Microsoft Office PowerPoint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Gill Sans MT</vt:lpstr>
      <vt:lpstr>Gill Sans Nova</vt:lpstr>
      <vt:lpstr>Office Theme</vt:lpstr>
      <vt:lpstr>Courtyard Homeless Resource Center (HRC)</vt:lpstr>
      <vt:lpstr>About</vt:lpstr>
      <vt:lpstr>About (continued)</vt:lpstr>
      <vt:lpstr>About (continued)</vt:lpstr>
      <vt:lpstr>About (continued)</vt:lpstr>
      <vt:lpstr>Services</vt:lpstr>
      <vt:lpstr>Services (continued)</vt:lpstr>
      <vt:lpstr>Services (continued)</vt:lpstr>
      <vt:lpstr>Providers</vt:lpstr>
      <vt:lpstr>Providers (continued)</vt:lpstr>
      <vt:lpstr>Statistics (2nd Quarter 2022: Oct. – Dec.)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NCDA PowerPoint Template</dc:title>
  <dc:creator>MELISSA HORR</dc:creator>
  <cp:lastModifiedBy>Andrea Martinez</cp:lastModifiedBy>
  <cp:revision>41</cp:revision>
  <dcterms:created xsi:type="dcterms:W3CDTF">2022-02-23T18:33:08Z</dcterms:created>
  <dcterms:modified xsi:type="dcterms:W3CDTF">2023-01-24T21:58:48Z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0x010100E884F0B4A19494418A3220D0612896E8</vt:lpwstr>
  </property>
</Properties>
</file>