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79"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Canva Sans" panose="020B0604020202020204" charset="0"/>
      <p:regular r:id="rId29"/>
    </p:embeddedFont>
    <p:embeddedFont>
      <p:font typeface="Montserrat Extra-Bold" panose="020B0604020202020204" charset="0"/>
      <p:regular r:id="rId30"/>
    </p:embeddedFont>
    <p:embeddedFont>
      <p:font typeface="Open Sans" panose="020B0606030504020204" pitchFamily="34" charset="0"/>
      <p:regular r:id="rId31"/>
      <p:bold r:id="rId32"/>
      <p:italic r:id="rId33"/>
      <p:boldItalic r:id="rId34"/>
    </p:embeddedFont>
    <p:embeddedFont>
      <p:font typeface="Open Sans Bold" panose="020B0806030504020204" charset="0"/>
      <p:regular r:id="rId35"/>
    </p:embeddedFont>
    <p:embeddedFont>
      <p:font typeface="Open Sans Extra Bold" panose="020B0604020202020204" charset="0"/>
      <p:regular r:id="rId36"/>
    </p:embeddedFont>
    <p:embeddedFont>
      <p:font typeface="Open Sans Light Bold"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82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653" b="9653"/>
          <a:stretch>
            <a:fillRect/>
          </a:stretch>
        </p:blipFill>
        <p:spPr>
          <a:xfrm>
            <a:off x="0" y="0"/>
            <a:ext cx="18288000" cy="10287000"/>
          </a:xfrm>
          <a:prstGeom prst="rect">
            <a:avLst/>
          </a:prstGeom>
        </p:spPr>
      </p:pic>
      <p:pic>
        <p:nvPicPr>
          <p:cNvPr id="3" name="Picture 3"/>
          <p:cNvPicPr>
            <a:picLocks noChangeAspect="1"/>
          </p:cNvPicPr>
          <p:nvPr/>
        </p:nvPicPr>
        <p:blipFill>
          <a:blip r:embed="rId3"/>
          <a:srcRect b="15606"/>
          <a:stretch>
            <a:fillRect/>
          </a:stretch>
        </p:blipFill>
        <p:spPr>
          <a:xfrm>
            <a:off x="15936726" y="9258300"/>
            <a:ext cx="2351274" cy="1068767"/>
          </a:xfrm>
          <a:prstGeom prst="rect">
            <a:avLst/>
          </a:prstGeom>
        </p:spPr>
      </p:pic>
      <p:sp>
        <p:nvSpPr>
          <p:cNvPr id="4" name="TextBox 4"/>
          <p:cNvSpPr txBox="1"/>
          <p:nvPr/>
        </p:nvSpPr>
        <p:spPr>
          <a:xfrm>
            <a:off x="3154129" y="576155"/>
            <a:ext cx="14427594" cy="819365"/>
          </a:xfrm>
          <a:prstGeom prst="rect">
            <a:avLst/>
          </a:prstGeom>
        </p:spPr>
        <p:txBody>
          <a:bodyPr lIns="0" tIns="0" rIns="0" bIns="0" rtlCol="0" anchor="t">
            <a:spAutoFit/>
          </a:bodyPr>
          <a:lstStyle/>
          <a:p>
            <a:pPr algn="ctr">
              <a:lnSpc>
                <a:spcPts val="6813"/>
              </a:lnSpc>
              <a:spcBef>
                <a:spcPct val="0"/>
              </a:spcBef>
            </a:pPr>
            <a:r>
              <a:rPr lang="en-US" sz="4866">
                <a:solidFill>
                  <a:srgbClr val="CEA97A"/>
                </a:solidFill>
                <a:latin typeface="Montserrat Extra-Bold"/>
              </a:rPr>
              <a:t>COLUMBUS CONSOLIDATED GOVERNMENT</a:t>
            </a:r>
          </a:p>
        </p:txBody>
      </p:sp>
      <p:sp>
        <p:nvSpPr>
          <p:cNvPr id="5" name="TextBox 5"/>
          <p:cNvSpPr txBox="1"/>
          <p:nvPr/>
        </p:nvSpPr>
        <p:spPr>
          <a:xfrm>
            <a:off x="4119128" y="1596574"/>
            <a:ext cx="13462595" cy="297180"/>
          </a:xfrm>
          <a:prstGeom prst="rect">
            <a:avLst/>
          </a:prstGeom>
        </p:spPr>
        <p:txBody>
          <a:bodyPr lIns="0" tIns="0" rIns="0" bIns="0" rtlCol="0" anchor="t">
            <a:spAutoFit/>
          </a:bodyPr>
          <a:lstStyle/>
          <a:p>
            <a:pPr>
              <a:lnSpc>
                <a:spcPts val="2519"/>
              </a:lnSpc>
              <a:spcBef>
                <a:spcPct val="0"/>
              </a:spcBef>
            </a:pPr>
            <a:r>
              <a:rPr lang="en-US" sz="1799" spc="1258">
                <a:solidFill>
                  <a:srgbClr val="F0EAD4"/>
                </a:solidFill>
                <a:latin typeface="Open Sans"/>
              </a:rPr>
              <a:t>SMALL BUSINESS ECONOMIC RELIEF GRANT PROGRAM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3820" y="1606381"/>
            <a:ext cx="5998387" cy="2234848"/>
            <a:chOff x="0" y="0"/>
            <a:chExt cx="8859520" cy="3556000"/>
          </a:xfrm>
        </p:grpSpPr>
        <p:pic>
          <p:nvPicPr>
            <p:cNvPr id="3" name="Picture 3"/>
            <p:cNvPicPr>
              <a:picLocks noChangeAspect="1"/>
            </p:cNvPicPr>
            <p:nvPr/>
          </p:nvPicPr>
          <p:blipFill>
            <a:blip r:embed="rId2"/>
            <a:srcRect t="12739" b="12739"/>
            <a:stretch>
              <a:fillRect/>
            </a:stretch>
          </p:blipFill>
          <p:spPr>
            <a:xfrm>
              <a:off x="0" y="0"/>
              <a:ext cx="8859520" cy="3556000"/>
            </a:xfrm>
            <a:prstGeom prst="rect">
              <a:avLst/>
            </a:prstGeom>
          </p:spPr>
        </p:pic>
      </p:grpSp>
      <p:grpSp>
        <p:nvGrpSpPr>
          <p:cNvPr id="4" name="Group 4"/>
          <p:cNvGrpSpPr/>
          <p:nvPr/>
        </p:nvGrpSpPr>
        <p:grpSpPr>
          <a:xfrm>
            <a:off x="2096947" y="4399655"/>
            <a:ext cx="5352134" cy="4681197"/>
            <a:chOff x="0" y="0"/>
            <a:chExt cx="8859520" cy="7406683"/>
          </a:xfrm>
        </p:grpSpPr>
        <p:pic>
          <p:nvPicPr>
            <p:cNvPr id="5" name="Picture 5"/>
            <p:cNvPicPr>
              <a:picLocks noChangeAspect="1"/>
            </p:cNvPicPr>
            <p:nvPr/>
          </p:nvPicPr>
          <p:blipFill>
            <a:blip r:embed="rId3"/>
            <a:srcRect l="12514" r="12514"/>
            <a:stretch>
              <a:fillRect/>
            </a:stretch>
          </p:blipFill>
          <p:spPr>
            <a:xfrm>
              <a:off x="0" y="0"/>
              <a:ext cx="8859520" cy="7406683"/>
            </a:xfrm>
            <a:prstGeom prst="rect">
              <a:avLst/>
            </a:prstGeom>
          </p:spPr>
        </p:pic>
      </p:grpSp>
      <p:sp>
        <p:nvSpPr>
          <p:cNvPr id="6" name="TextBox 6"/>
          <p:cNvSpPr txBox="1"/>
          <p:nvPr/>
        </p:nvSpPr>
        <p:spPr>
          <a:xfrm>
            <a:off x="9545148" y="1730839"/>
            <a:ext cx="7924305" cy="1763341"/>
          </a:xfrm>
          <a:prstGeom prst="rect">
            <a:avLst/>
          </a:prstGeom>
        </p:spPr>
        <p:txBody>
          <a:bodyPr lIns="0" tIns="0" rIns="0" bIns="0" rtlCol="0" anchor="t">
            <a:spAutoFit/>
          </a:bodyPr>
          <a:lstStyle/>
          <a:p>
            <a:pPr>
              <a:lnSpc>
                <a:spcPts val="7040"/>
              </a:lnSpc>
            </a:pPr>
            <a:r>
              <a:rPr lang="en-US" sz="5500" dirty="0">
                <a:solidFill>
                  <a:srgbClr val="000000"/>
                </a:solidFill>
                <a:latin typeface="Montserrat Extra-Bold"/>
              </a:rPr>
              <a:t>LOCAL ARPA RESPONSE</a:t>
            </a:r>
          </a:p>
        </p:txBody>
      </p:sp>
      <p:sp>
        <p:nvSpPr>
          <p:cNvPr id="7" name="TextBox 7"/>
          <p:cNvSpPr txBox="1"/>
          <p:nvPr/>
        </p:nvSpPr>
        <p:spPr>
          <a:xfrm>
            <a:off x="9545148" y="4400993"/>
            <a:ext cx="7676052" cy="1166025"/>
          </a:xfrm>
          <a:prstGeom prst="rect">
            <a:avLst/>
          </a:prstGeom>
        </p:spPr>
        <p:txBody>
          <a:bodyPr wrap="square" lIns="0" tIns="0" rIns="0" bIns="0" rtlCol="0" anchor="t">
            <a:spAutoFit/>
          </a:bodyPr>
          <a:lstStyle/>
          <a:p>
            <a:pPr>
              <a:lnSpc>
                <a:spcPts val="3079"/>
              </a:lnSpc>
              <a:spcBef>
                <a:spcPct val="0"/>
              </a:spcBef>
            </a:pPr>
            <a:r>
              <a:rPr lang="en-US" sz="2199" dirty="0">
                <a:solidFill>
                  <a:srgbClr val="171616"/>
                </a:solidFill>
                <a:latin typeface="Open Sans"/>
              </a:rPr>
              <a:t>The City of Columbus received $78,482,038 in American Rescue Plan funding to support the response to and recovery from the COVID-19 pandemic.</a:t>
            </a:r>
          </a:p>
        </p:txBody>
      </p:sp>
      <p:sp>
        <p:nvSpPr>
          <p:cNvPr id="8" name="TextBox 8"/>
          <p:cNvSpPr txBox="1"/>
          <p:nvPr/>
        </p:nvSpPr>
        <p:spPr>
          <a:xfrm>
            <a:off x="9548665" y="3897388"/>
            <a:ext cx="7100739" cy="372691"/>
          </a:xfrm>
          <a:prstGeom prst="rect">
            <a:avLst/>
          </a:prstGeom>
        </p:spPr>
        <p:txBody>
          <a:bodyPr lIns="0" tIns="0" rIns="0" bIns="0" rtlCol="0" anchor="t">
            <a:spAutoFit/>
          </a:bodyPr>
          <a:lstStyle/>
          <a:p>
            <a:pPr>
              <a:lnSpc>
                <a:spcPts val="3079"/>
              </a:lnSpc>
              <a:spcBef>
                <a:spcPct val="0"/>
              </a:spcBef>
            </a:pPr>
            <a:r>
              <a:rPr lang="en-US" sz="2199" dirty="0">
                <a:solidFill>
                  <a:srgbClr val="F6A429"/>
                </a:solidFill>
                <a:latin typeface="Open Sans Bold"/>
              </a:rPr>
              <a:t>Funding Amount</a:t>
            </a:r>
          </a:p>
        </p:txBody>
      </p:sp>
      <p:sp>
        <p:nvSpPr>
          <p:cNvPr id="9" name="TextBox 9"/>
          <p:cNvSpPr txBox="1"/>
          <p:nvPr/>
        </p:nvSpPr>
        <p:spPr>
          <a:xfrm>
            <a:off x="9545147" y="6405729"/>
            <a:ext cx="7523652" cy="1166025"/>
          </a:xfrm>
          <a:prstGeom prst="rect">
            <a:avLst/>
          </a:prstGeom>
        </p:spPr>
        <p:txBody>
          <a:bodyPr wrap="square" lIns="0" tIns="0" rIns="0" bIns="0" rtlCol="0" anchor="t">
            <a:spAutoFit/>
          </a:bodyPr>
          <a:lstStyle/>
          <a:p>
            <a:pPr>
              <a:lnSpc>
                <a:spcPts val="3079"/>
              </a:lnSpc>
              <a:spcBef>
                <a:spcPct val="0"/>
              </a:spcBef>
            </a:pPr>
            <a:r>
              <a:rPr lang="en-US" sz="2199" dirty="0">
                <a:solidFill>
                  <a:srgbClr val="171616"/>
                </a:solidFill>
                <a:latin typeface="Open Sans"/>
              </a:rPr>
              <a:t>The City of Columbus allocated $5,000,000 in American Rescue Plan funding toto support the small business, nonprofit, and hospitality communities.</a:t>
            </a:r>
          </a:p>
        </p:txBody>
      </p:sp>
      <p:sp>
        <p:nvSpPr>
          <p:cNvPr id="10" name="TextBox 10"/>
          <p:cNvSpPr txBox="1"/>
          <p:nvPr/>
        </p:nvSpPr>
        <p:spPr>
          <a:xfrm>
            <a:off x="9545147" y="5897636"/>
            <a:ext cx="7100739" cy="372691"/>
          </a:xfrm>
          <a:prstGeom prst="rect">
            <a:avLst/>
          </a:prstGeom>
        </p:spPr>
        <p:txBody>
          <a:bodyPr lIns="0" tIns="0" rIns="0" bIns="0" rtlCol="0" anchor="t">
            <a:spAutoFit/>
          </a:bodyPr>
          <a:lstStyle/>
          <a:p>
            <a:pPr>
              <a:lnSpc>
                <a:spcPts val="3079"/>
              </a:lnSpc>
              <a:spcBef>
                <a:spcPct val="0"/>
              </a:spcBef>
            </a:pPr>
            <a:r>
              <a:rPr lang="en-US" sz="2199" dirty="0">
                <a:solidFill>
                  <a:srgbClr val="F6A429"/>
                </a:solidFill>
                <a:latin typeface="Open Sans Bold"/>
              </a:rPr>
              <a:t>Distribution</a:t>
            </a:r>
          </a:p>
        </p:txBody>
      </p:sp>
      <p:sp>
        <p:nvSpPr>
          <p:cNvPr id="11" name="TextBox 11"/>
          <p:cNvSpPr txBox="1"/>
          <p:nvPr/>
        </p:nvSpPr>
        <p:spPr>
          <a:xfrm>
            <a:off x="9545147" y="7970474"/>
            <a:ext cx="7100739" cy="372691"/>
          </a:xfrm>
          <a:prstGeom prst="rect">
            <a:avLst/>
          </a:prstGeom>
        </p:spPr>
        <p:txBody>
          <a:bodyPr lIns="0" tIns="0" rIns="0" bIns="0" rtlCol="0" anchor="t">
            <a:spAutoFit/>
          </a:bodyPr>
          <a:lstStyle/>
          <a:p>
            <a:pPr>
              <a:lnSpc>
                <a:spcPts val="3079"/>
              </a:lnSpc>
              <a:spcBef>
                <a:spcPct val="0"/>
              </a:spcBef>
            </a:pPr>
            <a:r>
              <a:rPr lang="en-US" sz="2199" dirty="0">
                <a:solidFill>
                  <a:srgbClr val="F6A429"/>
                </a:solidFill>
                <a:latin typeface="Open Sans Bold"/>
              </a:rPr>
              <a:t>Funding Goal</a:t>
            </a:r>
          </a:p>
        </p:txBody>
      </p:sp>
      <p:sp>
        <p:nvSpPr>
          <p:cNvPr id="12" name="TextBox 12"/>
          <p:cNvSpPr txBox="1"/>
          <p:nvPr/>
        </p:nvSpPr>
        <p:spPr>
          <a:xfrm>
            <a:off x="9545147" y="8410465"/>
            <a:ext cx="7676052" cy="1166025"/>
          </a:xfrm>
          <a:prstGeom prst="rect">
            <a:avLst/>
          </a:prstGeom>
        </p:spPr>
        <p:txBody>
          <a:bodyPr wrap="square" lIns="0" tIns="0" rIns="0" bIns="0" rtlCol="0" anchor="t">
            <a:spAutoFit/>
          </a:bodyPr>
          <a:lstStyle/>
          <a:p>
            <a:pPr>
              <a:lnSpc>
                <a:spcPts val="3079"/>
              </a:lnSpc>
              <a:spcBef>
                <a:spcPct val="0"/>
              </a:spcBef>
            </a:pPr>
            <a:r>
              <a:rPr lang="en-US" sz="2199" dirty="0">
                <a:solidFill>
                  <a:srgbClr val="171616"/>
                </a:solidFill>
                <a:latin typeface="Open Sans"/>
              </a:rPr>
              <a:t>To continue to invest in small business persistence to continue to achieve similar outcomes experienced in the CDBG-CV Small Business Program.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24384000" cy="6858000"/>
          </a:xfrm>
        </p:grpSpPr>
        <p:pic>
          <p:nvPicPr>
            <p:cNvPr id="3" name="Picture 3"/>
            <p:cNvPicPr>
              <a:picLocks noChangeAspect="1"/>
            </p:cNvPicPr>
            <p:nvPr/>
          </p:nvPicPr>
          <p:blipFill>
            <a:blip r:embed="rId2"/>
            <a:srcRect t="29826" b="29826"/>
            <a:stretch>
              <a:fillRect/>
            </a:stretch>
          </p:blipFill>
          <p:spPr>
            <a:xfrm>
              <a:off x="0" y="0"/>
              <a:ext cx="24384000" cy="6858000"/>
            </a:xfrm>
            <a:prstGeom prst="rect">
              <a:avLst/>
            </a:prstGeom>
          </p:spPr>
        </p:pic>
      </p:grpSp>
      <p:grpSp>
        <p:nvGrpSpPr>
          <p:cNvPr id="4" name="Group 4"/>
          <p:cNvGrpSpPr/>
          <p:nvPr/>
        </p:nvGrpSpPr>
        <p:grpSpPr>
          <a:xfrm>
            <a:off x="2983865" y="4337685"/>
            <a:ext cx="1611630" cy="161163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6" name="Group 6"/>
          <p:cNvGrpSpPr/>
          <p:nvPr/>
        </p:nvGrpSpPr>
        <p:grpSpPr>
          <a:xfrm>
            <a:off x="3079115" y="4432935"/>
            <a:ext cx="1421130" cy="142113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6A429"/>
            </a:solidFill>
          </p:spPr>
        </p:sp>
      </p:grpSp>
      <p:sp>
        <p:nvSpPr>
          <p:cNvPr id="8" name="TextBox 8"/>
          <p:cNvSpPr txBox="1"/>
          <p:nvPr/>
        </p:nvSpPr>
        <p:spPr>
          <a:xfrm>
            <a:off x="3079115" y="4796155"/>
            <a:ext cx="1421130" cy="691934"/>
          </a:xfrm>
          <a:prstGeom prst="rect">
            <a:avLst/>
          </a:prstGeom>
        </p:spPr>
        <p:txBody>
          <a:bodyPr lIns="0" tIns="0" rIns="0" bIns="0" rtlCol="0" anchor="t">
            <a:spAutoFit/>
          </a:bodyPr>
          <a:lstStyle/>
          <a:p>
            <a:pPr algn="ctr">
              <a:lnSpc>
                <a:spcPts val="2799"/>
              </a:lnSpc>
              <a:spcBef>
                <a:spcPct val="0"/>
              </a:spcBef>
            </a:pPr>
            <a:r>
              <a:rPr lang="en-US" sz="1999">
                <a:solidFill>
                  <a:srgbClr val="FFFFFF"/>
                </a:solidFill>
                <a:latin typeface="Open Sans Bold"/>
              </a:rPr>
              <a:t>Small Business</a:t>
            </a:r>
          </a:p>
        </p:txBody>
      </p:sp>
      <p:grpSp>
        <p:nvGrpSpPr>
          <p:cNvPr id="9" name="Group 9"/>
          <p:cNvGrpSpPr/>
          <p:nvPr/>
        </p:nvGrpSpPr>
        <p:grpSpPr>
          <a:xfrm>
            <a:off x="8338185" y="4337685"/>
            <a:ext cx="1611630" cy="1611630"/>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11" name="Group 11"/>
          <p:cNvGrpSpPr/>
          <p:nvPr/>
        </p:nvGrpSpPr>
        <p:grpSpPr>
          <a:xfrm>
            <a:off x="8433435" y="4432935"/>
            <a:ext cx="1421130" cy="1421130"/>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0252F"/>
            </a:solidFill>
          </p:spPr>
        </p:sp>
      </p:grpSp>
      <p:sp>
        <p:nvSpPr>
          <p:cNvPr id="13" name="TextBox 13"/>
          <p:cNvSpPr txBox="1"/>
          <p:nvPr/>
        </p:nvSpPr>
        <p:spPr>
          <a:xfrm>
            <a:off x="8433435" y="4962842"/>
            <a:ext cx="1421130" cy="339617"/>
          </a:xfrm>
          <a:prstGeom prst="rect">
            <a:avLst/>
          </a:prstGeom>
        </p:spPr>
        <p:txBody>
          <a:bodyPr lIns="0" tIns="0" rIns="0" bIns="0" rtlCol="0" anchor="t">
            <a:spAutoFit/>
          </a:bodyPr>
          <a:lstStyle/>
          <a:p>
            <a:pPr algn="ctr">
              <a:lnSpc>
                <a:spcPts val="2799"/>
              </a:lnSpc>
              <a:spcBef>
                <a:spcPct val="0"/>
              </a:spcBef>
            </a:pPr>
            <a:r>
              <a:rPr lang="en-US" sz="1999">
                <a:solidFill>
                  <a:srgbClr val="FFFFFF"/>
                </a:solidFill>
                <a:latin typeface="Open Sans Bold"/>
              </a:rPr>
              <a:t>Nonprofit</a:t>
            </a:r>
          </a:p>
        </p:txBody>
      </p:sp>
      <p:grpSp>
        <p:nvGrpSpPr>
          <p:cNvPr id="14" name="Group 14"/>
          <p:cNvGrpSpPr/>
          <p:nvPr/>
        </p:nvGrpSpPr>
        <p:grpSpPr>
          <a:xfrm>
            <a:off x="13692505" y="4337685"/>
            <a:ext cx="1611630" cy="1611630"/>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16" name="Group 16"/>
          <p:cNvGrpSpPr/>
          <p:nvPr/>
        </p:nvGrpSpPr>
        <p:grpSpPr>
          <a:xfrm>
            <a:off x="13787755" y="4432935"/>
            <a:ext cx="1421130" cy="1421130"/>
            <a:chOff x="0" y="0"/>
            <a:chExt cx="1913890" cy="1913890"/>
          </a:xfrm>
        </p:grpSpPr>
        <p:sp>
          <p:nvSpPr>
            <p:cNvPr id="17" name="Freeform 1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6A429"/>
            </a:solidFill>
          </p:spPr>
        </p:sp>
      </p:grpSp>
      <p:sp>
        <p:nvSpPr>
          <p:cNvPr id="18" name="TextBox 18"/>
          <p:cNvSpPr txBox="1"/>
          <p:nvPr/>
        </p:nvSpPr>
        <p:spPr>
          <a:xfrm>
            <a:off x="13787755" y="4840287"/>
            <a:ext cx="1421130" cy="691934"/>
          </a:xfrm>
          <a:prstGeom prst="rect">
            <a:avLst/>
          </a:prstGeom>
        </p:spPr>
        <p:txBody>
          <a:bodyPr lIns="0" tIns="0" rIns="0" bIns="0" rtlCol="0" anchor="t">
            <a:spAutoFit/>
          </a:bodyPr>
          <a:lstStyle/>
          <a:p>
            <a:pPr algn="ctr">
              <a:lnSpc>
                <a:spcPts val="2799"/>
              </a:lnSpc>
              <a:spcBef>
                <a:spcPct val="0"/>
              </a:spcBef>
            </a:pPr>
            <a:r>
              <a:rPr lang="en-US" sz="1999">
                <a:solidFill>
                  <a:srgbClr val="FFFFFF"/>
                </a:solidFill>
                <a:latin typeface="Open Sans Bold"/>
              </a:rPr>
              <a:t>Hospitality Tourism</a:t>
            </a:r>
          </a:p>
        </p:txBody>
      </p:sp>
      <p:sp>
        <p:nvSpPr>
          <p:cNvPr id="19" name="TextBox 19"/>
          <p:cNvSpPr txBox="1"/>
          <p:nvPr/>
        </p:nvSpPr>
        <p:spPr>
          <a:xfrm>
            <a:off x="1732830" y="7067200"/>
            <a:ext cx="4113699" cy="1153633"/>
          </a:xfrm>
          <a:prstGeom prst="rect">
            <a:avLst/>
          </a:prstGeom>
        </p:spPr>
        <p:txBody>
          <a:bodyPr lIns="0" tIns="0" rIns="0" bIns="0" rtlCol="0" anchor="t">
            <a:spAutoFit/>
          </a:bodyPr>
          <a:lstStyle/>
          <a:p>
            <a:pPr algn="ctr">
              <a:lnSpc>
                <a:spcPts val="3079"/>
              </a:lnSpc>
            </a:pPr>
            <a:r>
              <a:rPr lang="en-US" sz="2199">
                <a:solidFill>
                  <a:srgbClr val="171616"/>
                </a:solidFill>
                <a:latin typeface="Open Sans"/>
              </a:rPr>
              <a:t>Up to $40,000 in reimbursable</a:t>
            </a:r>
          </a:p>
          <a:p>
            <a:pPr algn="ctr">
              <a:lnSpc>
                <a:spcPts val="3079"/>
              </a:lnSpc>
            </a:pPr>
            <a:r>
              <a:rPr lang="en-US" sz="2199">
                <a:solidFill>
                  <a:srgbClr val="171616"/>
                </a:solidFill>
                <a:latin typeface="Open Sans"/>
              </a:rPr>
              <a:t>awards for small business with </a:t>
            </a:r>
          </a:p>
          <a:p>
            <a:pPr algn="ctr">
              <a:lnSpc>
                <a:spcPts val="3079"/>
              </a:lnSpc>
              <a:spcBef>
                <a:spcPct val="0"/>
              </a:spcBef>
            </a:pPr>
            <a:r>
              <a:rPr lang="en-US" sz="2199">
                <a:solidFill>
                  <a:srgbClr val="171616"/>
                </a:solidFill>
                <a:latin typeface="Open Sans"/>
              </a:rPr>
              <a:t>1-25 employees</a:t>
            </a:r>
          </a:p>
        </p:txBody>
      </p:sp>
      <p:sp>
        <p:nvSpPr>
          <p:cNvPr id="20" name="TextBox 20"/>
          <p:cNvSpPr txBox="1"/>
          <p:nvPr/>
        </p:nvSpPr>
        <p:spPr>
          <a:xfrm>
            <a:off x="1732830" y="6214046"/>
            <a:ext cx="4113699" cy="587376"/>
          </a:xfrm>
          <a:prstGeom prst="rect">
            <a:avLst/>
          </a:prstGeom>
        </p:spPr>
        <p:txBody>
          <a:bodyPr lIns="0" tIns="0" rIns="0" bIns="0" rtlCol="0" anchor="t">
            <a:spAutoFit/>
          </a:bodyPr>
          <a:lstStyle/>
          <a:p>
            <a:pPr algn="ctr">
              <a:lnSpc>
                <a:spcPts val="4899"/>
              </a:lnSpc>
              <a:spcBef>
                <a:spcPct val="0"/>
              </a:spcBef>
            </a:pPr>
            <a:r>
              <a:rPr lang="en-US" sz="3499">
                <a:solidFill>
                  <a:srgbClr val="F6A429"/>
                </a:solidFill>
                <a:latin typeface="Open Sans Bold"/>
              </a:rPr>
              <a:t>$ 3,000,000</a:t>
            </a:r>
          </a:p>
        </p:txBody>
      </p:sp>
      <p:sp>
        <p:nvSpPr>
          <p:cNvPr id="21" name="TextBox 21"/>
          <p:cNvSpPr txBox="1"/>
          <p:nvPr/>
        </p:nvSpPr>
        <p:spPr>
          <a:xfrm>
            <a:off x="7087150" y="7057675"/>
            <a:ext cx="4113699" cy="1736509"/>
          </a:xfrm>
          <a:prstGeom prst="rect">
            <a:avLst/>
          </a:prstGeom>
        </p:spPr>
        <p:txBody>
          <a:bodyPr lIns="0" tIns="0" rIns="0" bIns="0" rtlCol="0" anchor="t">
            <a:spAutoFit/>
          </a:bodyPr>
          <a:lstStyle/>
          <a:p>
            <a:pPr algn="ctr">
              <a:lnSpc>
                <a:spcPts val="3499"/>
              </a:lnSpc>
            </a:pPr>
            <a:r>
              <a:rPr lang="en-US" sz="2499">
                <a:solidFill>
                  <a:srgbClr val="171616"/>
                </a:solidFill>
                <a:latin typeface="Open Sans"/>
              </a:rPr>
              <a:t>Up to $25,000 in reimbursable</a:t>
            </a:r>
          </a:p>
          <a:p>
            <a:pPr algn="ctr">
              <a:lnSpc>
                <a:spcPts val="3499"/>
              </a:lnSpc>
              <a:spcBef>
                <a:spcPct val="0"/>
              </a:spcBef>
            </a:pPr>
            <a:r>
              <a:rPr lang="en-US" sz="2499">
                <a:solidFill>
                  <a:srgbClr val="171616"/>
                </a:solidFill>
                <a:latin typeface="Open Sans"/>
              </a:rPr>
              <a:t>awards for nonprofit entities</a:t>
            </a:r>
          </a:p>
        </p:txBody>
      </p:sp>
      <p:sp>
        <p:nvSpPr>
          <p:cNvPr id="22" name="TextBox 22"/>
          <p:cNvSpPr txBox="1"/>
          <p:nvPr/>
        </p:nvSpPr>
        <p:spPr>
          <a:xfrm>
            <a:off x="7087150" y="6214046"/>
            <a:ext cx="4113699" cy="587376"/>
          </a:xfrm>
          <a:prstGeom prst="rect">
            <a:avLst/>
          </a:prstGeom>
        </p:spPr>
        <p:txBody>
          <a:bodyPr lIns="0" tIns="0" rIns="0" bIns="0" rtlCol="0" anchor="t">
            <a:spAutoFit/>
          </a:bodyPr>
          <a:lstStyle/>
          <a:p>
            <a:pPr algn="ctr">
              <a:lnSpc>
                <a:spcPts val="4899"/>
              </a:lnSpc>
              <a:spcBef>
                <a:spcPct val="0"/>
              </a:spcBef>
            </a:pPr>
            <a:r>
              <a:rPr lang="en-US" sz="3499">
                <a:solidFill>
                  <a:srgbClr val="20252F"/>
                </a:solidFill>
                <a:latin typeface="Open Sans Bold"/>
              </a:rPr>
              <a:t>$ 1,000,000</a:t>
            </a:r>
          </a:p>
        </p:txBody>
      </p:sp>
      <p:sp>
        <p:nvSpPr>
          <p:cNvPr id="23" name="TextBox 23"/>
          <p:cNvSpPr txBox="1"/>
          <p:nvPr/>
        </p:nvSpPr>
        <p:spPr>
          <a:xfrm>
            <a:off x="12441470" y="7057675"/>
            <a:ext cx="4113699" cy="2174605"/>
          </a:xfrm>
          <a:prstGeom prst="rect">
            <a:avLst/>
          </a:prstGeom>
        </p:spPr>
        <p:txBody>
          <a:bodyPr lIns="0" tIns="0" rIns="0" bIns="0" rtlCol="0" anchor="t">
            <a:spAutoFit/>
          </a:bodyPr>
          <a:lstStyle/>
          <a:p>
            <a:pPr algn="ctr">
              <a:lnSpc>
                <a:spcPts val="3499"/>
              </a:lnSpc>
            </a:pPr>
            <a:r>
              <a:rPr lang="en-US" sz="2499">
                <a:solidFill>
                  <a:srgbClr val="171616"/>
                </a:solidFill>
                <a:latin typeface="Open Sans"/>
              </a:rPr>
              <a:t>Up to $25,000 in reimbursable</a:t>
            </a:r>
          </a:p>
          <a:p>
            <a:pPr algn="ctr">
              <a:lnSpc>
                <a:spcPts val="3499"/>
              </a:lnSpc>
              <a:spcBef>
                <a:spcPct val="0"/>
              </a:spcBef>
            </a:pPr>
            <a:r>
              <a:rPr lang="en-US" sz="2499">
                <a:solidFill>
                  <a:srgbClr val="171616"/>
                </a:solidFill>
                <a:latin typeface="Open Sans"/>
              </a:rPr>
              <a:t>awards for nonprofit entities and small business with 1-25 employees</a:t>
            </a:r>
          </a:p>
        </p:txBody>
      </p:sp>
      <p:sp>
        <p:nvSpPr>
          <p:cNvPr id="24" name="TextBox 24"/>
          <p:cNvSpPr txBox="1"/>
          <p:nvPr/>
        </p:nvSpPr>
        <p:spPr>
          <a:xfrm>
            <a:off x="12441470" y="6214046"/>
            <a:ext cx="4113699" cy="587376"/>
          </a:xfrm>
          <a:prstGeom prst="rect">
            <a:avLst/>
          </a:prstGeom>
        </p:spPr>
        <p:txBody>
          <a:bodyPr lIns="0" tIns="0" rIns="0" bIns="0" rtlCol="0" anchor="t">
            <a:spAutoFit/>
          </a:bodyPr>
          <a:lstStyle/>
          <a:p>
            <a:pPr algn="ctr">
              <a:lnSpc>
                <a:spcPts val="4899"/>
              </a:lnSpc>
              <a:spcBef>
                <a:spcPct val="0"/>
              </a:spcBef>
            </a:pPr>
            <a:r>
              <a:rPr lang="en-US" sz="3499">
                <a:solidFill>
                  <a:srgbClr val="F6A429"/>
                </a:solidFill>
                <a:latin typeface="Open Sans Bold"/>
              </a:rPr>
              <a:t>$ 850,000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8115300" cy="10287000"/>
            <a:chOff x="0" y="0"/>
            <a:chExt cx="4232162" cy="5364713"/>
          </a:xfrm>
        </p:grpSpPr>
        <p:sp>
          <p:nvSpPr>
            <p:cNvPr id="3" name="Freeform 3"/>
            <p:cNvSpPr/>
            <p:nvPr/>
          </p:nvSpPr>
          <p:spPr>
            <a:xfrm>
              <a:off x="0" y="0"/>
              <a:ext cx="4232162" cy="5364713"/>
            </a:xfrm>
            <a:custGeom>
              <a:avLst/>
              <a:gdLst/>
              <a:ahLst/>
              <a:cxnLst/>
              <a:rect l="l" t="t" r="r" b="b"/>
              <a:pathLst>
                <a:path w="4232162" h="5364713">
                  <a:moveTo>
                    <a:pt x="0" y="0"/>
                  </a:moveTo>
                  <a:lnTo>
                    <a:pt x="4232162" y="0"/>
                  </a:lnTo>
                  <a:lnTo>
                    <a:pt x="4232162" y="5364713"/>
                  </a:lnTo>
                  <a:lnTo>
                    <a:pt x="0" y="5364713"/>
                  </a:lnTo>
                  <a:close/>
                </a:path>
              </a:pathLst>
            </a:custGeom>
            <a:solidFill>
              <a:srgbClr val="20252F"/>
            </a:solidFill>
          </p:spPr>
        </p:sp>
      </p:grpSp>
      <p:grpSp>
        <p:nvGrpSpPr>
          <p:cNvPr id="4" name="Group 4"/>
          <p:cNvGrpSpPr/>
          <p:nvPr/>
        </p:nvGrpSpPr>
        <p:grpSpPr>
          <a:xfrm>
            <a:off x="1600200" y="1333500"/>
            <a:ext cx="5562600" cy="2438400"/>
            <a:chOff x="0" y="0"/>
            <a:chExt cx="10820400" cy="4206283"/>
          </a:xfrm>
        </p:grpSpPr>
        <p:pic>
          <p:nvPicPr>
            <p:cNvPr id="5" name="Picture 5"/>
            <p:cNvPicPr>
              <a:picLocks noChangeAspect="1"/>
            </p:cNvPicPr>
            <p:nvPr/>
          </p:nvPicPr>
          <p:blipFill>
            <a:blip r:embed="rId2"/>
            <a:srcRect t="13912" b="13912"/>
            <a:stretch>
              <a:fillRect/>
            </a:stretch>
          </p:blipFill>
          <p:spPr>
            <a:xfrm>
              <a:off x="0" y="0"/>
              <a:ext cx="10820400" cy="4206283"/>
            </a:xfrm>
            <a:prstGeom prst="rect">
              <a:avLst/>
            </a:prstGeom>
          </p:spPr>
        </p:pic>
      </p:grpSp>
      <p:grpSp>
        <p:nvGrpSpPr>
          <p:cNvPr id="6" name="Group 6"/>
          <p:cNvGrpSpPr/>
          <p:nvPr/>
        </p:nvGrpSpPr>
        <p:grpSpPr>
          <a:xfrm>
            <a:off x="9639299" y="1638300"/>
            <a:ext cx="7124700" cy="2484152"/>
            <a:chOff x="0" y="0"/>
            <a:chExt cx="10820400" cy="4206283"/>
          </a:xfrm>
          <a:effectLst>
            <a:outerShdw blurRad="63500" sx="102000" sy="102000" algn="ctr" rotWithShape="0">
              <a:schemeClr val="tx1">
                <a:lumMod val="95000"/>
                <a:lumOff val="5000"/>
                <a:alpha val="40000"/>
              </a:schemeClr>
            </a:outerShdw>
          </a:effectLst>
        </p:grpSpPr>
        <p:pic>
          <p:nvPicPr>
            <p:cNvPr id="7" name="Picture 7"/>
            <p:cNvPicPr>
              <a:picLocks noChangeAspect="1"/>
            </p:cNvPicPr>
            <p:nvPr/>
          </p:nvPicPr>
          <p:blipFill>
            <a:blip r:embed="rId3"/>
            <a:srcRect l="530" r="530"/>
            <a:stretch>
              <a:fillRect/>
            </a:stretch>
          </p:blipFill>
          <p:spPr>
            <a:xfrm>
              <a:off x="0" y="0"/>
              <a:ext cx="10820400" cy="4206283"/>
            </a:xfrm>
            <a:prstGeom prst="rect">
              <a:avLst/>
            </a:prstGeom>
          </p:spPr>
        </p:pic>
      </p:grpSp>
      <p:sp>
        <p:nvSpPr>
          <p:cNvPr id="8" name="TextBox 8"/>
          <p:cNvSpPr txBox="1"/>
          <p:nvPr/>
        </p:nvSpPr>
        <p:spPr>
          <a:xfrm>
            <a:off x="10291360" y="5800726"/>
            <a:ext cx="5820579" cy="3551293"/>
          </a:xfrm>
          <a:prstGeom prst="rect">
            <a:avLst/>
          </a:prstGeom>
        </p:spPr>
        <p:txBody>
          <a:bodyPr lIns="0" tIns="0" rIns="0" bIns="0" rtlCol="0" anchor="t">
            <a:spAutoFit/>
          </a:bodyPr>
          <a:lstStyle/>
          <a:p>
            <a:pPr>
              <a:lnSpc>
                <a:spcPts val="3079"/>
              </a:lnSpc>
            </a:pPr>
            <a:r>
              <a:rPr lang="en-US" sz="2199" dirty="0">
                <a:solidFill>
                  <a:srgbClr val="FFFFFF"/>
                </a:solidFill>
                <a:latin typeface="Open Sans"/>
              </a:rPr>
              <a:t>The Greater Columbus Georgia Chamber of Commerce is the voice of business in West Georgia. </a:t>
            </a:r>
          </a:p>
          <a:p>
            <a:pPr>
              <a:lnSpc>
                <a:spcPts val="3079"/>
              </a:lnSpc>
            </a:pPr>
            <a:endParaRPr lang="en-US" sz="2199" dirty="0">
              <a:solidFill>
                <a:srgbClr val="FFFFFF"/>
              </a:solidFill>
              <a:latin typeface="Open Sans"/>
            </a:endParaRPr>
          </a:p>
          <a:p>
            <a:pPr>
              <a:lnSpc>
                <a:spcPts val="3079"/>
              </a:lnSpc>
            </a:pPr>
            <a:r>
              <a:rPr lang="en-US" sz="2199" dirty="0">
                <a:solidFill>
                  <a:srgbClr val="FFFFFF"/>
                </a:solidFill>
                <a:latin typeface="Open Sans"/>
              </a:rPr>
              <a:t>The Greater Columbus Georgia Chamber of Commerce serves the local community with programs, services and initiatives that address every aspect of business development. </a:t>
            </a:r>
          </a:p>
        </p:txBody>
      </p:sp>
      <p:sp>
        <p:nvSpPr>
          <p:cNvPr id="9" name="TextBox 9"/>
          <p:cNvSpPr txBox="1"/>
          <p:nvPr/>
        </p:nvSpPr>
        <p:spPr>
          <a:xfrm>
            <a:off x="10291360" y="5095875"/>
            <a:ext cx="5820579" cy="495301"/>
          </a:xfrm>
          <a:prstGeom prst="rect">
            <a:avLst/>
          </a:prstGeom>
        </p:spPr>
        <p:txBody>
          <a:bodyPr lIns="0" tIns="0" rIns="0" bIns="0" rtlCol="0" anchor="t">
            <a:spAutoFit/>
          </a:bodyPr>
          <a:lstStyle/>
          <a:p>
            <a:pPr>
              <a:lnSpc>
                <a:spcPts val="4199"/>
              </a:lnSpc>
              <a:spcBef>
                <a:spcPct val="0"/>
              </a:spcBef>
            </a:pPr>
            <a:r>
              <a:rPr lang="en-US" sz="2999">
                <a:solidFill>
                  <a:srgbClr val="F6A429"/>
                </a:solidFill>
                <a:latin typeface="Open Sans Bold"/>
              </a:rPr>
              <a:t>PARTNERSHIP</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60398" y="3579402"/>
            <a:ext cx="3188838" cy="3125482"/>
            <a:chOff x="0" y="0"/>
            <a:chExt cx="4251784" cy="4167309"/>
          </a:xfrm>
        </p:grpSpPr>
        <p:pic>
          <p:nvPicPr>
            <p:cNvPr id="3" name="Picture 3"/>
            <p:cNvPicPr>
              <a:picLocks noChangeAspect="1"/>
            </p:cNvPicPr>
            <p:nvPr/>
          </p:nvPicPr>
          <p:blipFill>
            <a:blip r:embed="rId2"/>
            <a:srcRect l="11739" r="11739"/>
            <a:stretch>
              <a:fillRect/>
            </a:stretch>
          </p:blipFill>
          <p:spPr>
            <a:xfrm>
              <a:off x="0" y="0"/>
              <a:ext cx="4251784" cy="4167309"/>
            </a:xfrm>
            <a:prstGeom prst="rect">
              <a:avLst/>
            </a:prstGeom>
          </p:spPr>
        </p:pic>
      </p:grpSp>
      <p:grpSp>
        <p:nvGrpSpPr>
          <p:cNvPr id="4" name="Group 4"/>
          <p:cNvGrpSpPr/>
          <p:nvPr/>
        </p:nvGrpSpPr>
        <p:grpSpPr>
          <a:xfrm>
            <a:off x="5619853" y="3579402"/>
            <a:ext cx="3188838" cy="3125482"/>
            <a:chOff x="0" y="0"/>
            <a:chExt cx="4251784" cy="4167309"/>
          </a:xfrm>
        </p:grpSpPr>
        <p:pic>
          <p:nvPicPr>
            <p:cNvPr id="5" name="Picture 5"/>
            <p:cNvPicPr>
              <a:picLocks noChangeAspect="1"/>
            </p:cNvPicPr>
            <p:nvPr/>
          </p:nvPicPr>
          <p:blipFill>
            <a:blip r:embed="rId3"/>
            <a:srcRect l="11739" r="11739"/>
            <a:stretch>
              <a:fillRect/>
            </a:stretch>
          </p:blipFill>
          <p:spPr>
            <a:xfrm>
              <a:off x="0" y="0"/>
              <a:ext cx="4251784" cy="4167309"/>
            </a:xfrm>
            <a:prstGeom prst="rect">
              <a:avLst/>
            </a:prstGeom>
          </p:spPr>
        </p:pic>
      </p:grpSp>
      <p:grpSp>
        <p:nvGrpSpPr>
          <p:cNvPr id="6" name="Group 6"/>
          <p:cNvGrpSpPr/>
          <p:nvPr/>
        </p:nvGrpSpPr>
        <p:grpSpPr>
          <a:xfrm>
            <a:off x="9479309" y="3579402"/>
            <a:ext cx="3188838" cy="3125482"/>
            <a:chOff x="0" y="0"/>
            <a:chExt cx="4251784" cy="4167309"/>
          </a:xfrm>
        </p:grpSpPr>
        <p:pic>
          <p:nvPicPr>
            <p:cNvPr id="7" name="Picture 7"/>
            <p:cNvPicPr>
              <a:picLocks noChangeAspect="1"/>
            </p:cNvPicPr>
            <p:nvPr/>
          </p:nvPicPr>
          <p:blipFill>
            <a:blip r:embed="rId4"/>
            <a:srcRect t="11672" b="11672"/>
            <a:stretch>
              <a:fillRect/>
            </a:stretch>
          </p:blipFill>
          <p:spPr>
            <a:xfrm>
              <a:off x="0" y="0"/>
              <a:ext cx="4251784" cy="4167309"/>
            </a:xfrm>
            <a:prstGeom prst="rect">
              <a:avLst/>
            </a:prstGeom>
          </p:spPr>
        </p:pic>
      </p:grpSp>
      <p:grpSp>
        <p:nvGrpSpPr>
          <p:cNvPr id="8" name="Group 8"/>
          <p:cNvGrpSpPr/>
          <p:nvPr/>
        </p:nvGrpSpPr>
        <p:grpSpPr>
          <a:xfrm>
            <a:off x="13338764" y="3579402"/>
            <a:ext cx="3188838" cy="3125482"/>
            <a:chOff x="0" y="0"/>
            <a:chExt cx="4251784" cy="4167309"/>
          </a:xfrm>
        </p:grpSpPr>
        <p:pic>
          <p:nvPicPr>
            <p:cNvPr id="9" name="Picture 9"/>
            <p:cNvPicPr>
              <a:picLocks noChangeAspect="1"/>
            </p:cNvPicPr>
            <p:nvPr/>
          </p:nvPicPr>
          <p:blipFill>
            <a:blip r:embed="rId5"/>
            <a:srcRect l="25191" r="25191"/>
            <a:stretch>
              <a:fillRect/>
            </a:stretch>
          </p:blipFill>
          <p:spPr>
            <a:xfrm>
              <a:off x="0" y="0"/>
              <a:ext cx="4251784" cy="4167309"/>
            </a:xfrm>
            <a:prstGeom prst="rect">
              <a:avLst/>
            </a:prstGeom>
          </p:spPr>
        </p:pic>
      </p:grpSp>
      <p:pic>
        <p:nvPicPr>
          <p:cNvPr id="10" name="Picture 10"/>
          <p:cNvPicPr>
            <a:picLocks noChangeAspect="1"/>
          </p:cNvPicPr>
          <p:nvPr/>
        </p:nvPicPr>
        <p:blipFill>
          <a:blip r:embed="rId6"/>
          <a:srcRect/>
          <a:stretch>
            <a:fillRect/>
          </a:stretch>
        </p:blipFill>
        <p:spPr>
          <a:xfrm>
            <a:off x="1760398" y="1227423"/>
            <a:ext cx="4012906" cy="2161363"/>
          </a:xfrm>
          <a:prstGeom prst="rect">
            <a:avLst/>
          </a:prstGeom>
        </p:spPr>
      </p:pic>
      <p:sp>
        <p:nvSpPr>
          <p:cNvPr id="11" name="TextBox 11"/>
          <p:cNvSpPr txBox="1"/>
          <p:nvPr/>
        </p:nvSpPr>
        <p:spPr>
          <a:xfrm>
            <a:off x="1760398" y="7266541"/>
            <a:ext cx="3188838" cy="860317"/>
          </a:xfrm>
          <a:prstGeom prst="rect">
            <a:avLst/>
          </a:prstGeom>
        </p:spPr>
        <p:txBody>
          <a:bodyPr lIns="0" tIns="0" rIns="0" bIns="0" rtlCol="0" anchor="t">
            <a:spAutoFit/>
          </a:bodyPr>
          <a:lstStyle/>
          <a:p>
            <a:pPr algn="ctr">
              <a:lnSpc>
                <a:spcPts val="3499"/>
              </a:lnSpc>
              <a:spcBef>
                <a:spcPct val="0"/>
              </a:spcBef>
            </a:pPr>
            <a:r>
              <a:rPr lang="en-US" sz="2499">
                <a:solidFill>
                  <a:srgbClr val="202B3D"/>
                </a:solidFill>
                <a:latin typeface="Open Sans Light Bold"/>
              </a:rPr>
              <a:t>Chamber of Commerce</a:t>
            </a:r>
          </a:p>
        </p:txBody>
      </p:sp>
      <p:sp>
        <p:nvSpPr>
          <p:cNvPr id="12" name="TextBox 12"/>
          <p:cNvSpPr txBox="1"/>
          <p:nvPr/>
        </p:nvSpPr>
        <p:spPr>
          <a:xfrm>
            <a:off x="5619853" y="7266541"/>
            <a:ext cx="3188838" cy="860317"/>
          </a:xfrm>
          <a:prstGeom prst="rect">
            <a:avLst/>
          </a:prstGeom>
        </p:spPr>
        <p:txBody>
          <a:bodyPr lIns="0" tIns="0" rIns="0" bIns="0" rtlCol="0" anchor="t">
            <a:spAutoFit/>
          </a:bodyPr>
          <a:lstStyle/>
          <a:p>
            <a:pPr algn="ctr">
              <a:lnSpc>
                <a:spcPts val="3499"/>
              </a:lnSpc>
              <a:spcBef>
                <a:spcPct val="0"/>
              </a:spcBef>
            </a:pPr>
            <a:r>
              <a:rPr lang="en-US" sz="2499">
                <a:solidFill>
                  <a:srgbClr val="202B3D"/>
                </a:solidFill>
                <a:latin typeface="Open Sans Light Bold"/>
              </a:rPr>
              <a:t>Juneteenth Unity Week</a:t>
            </a:r>
          </a:p>
        </p:txBody>
      </p:sp>
      <p:sp>
        <p:nvSpPr>
          <p:cNvPr id="13" name="TextBox 13"/>
          <p:cNvSpPr txBox="1"/>
          <p:nvPr/>
        </p:nvSpPr>
        <p:spPr>
          <a:xfrm>
            <a:off x="9479309" y="7266541"/>
            <a:ext cx="3188838" cy="422221"/>
          </a:xfrm>
          <a:prstGeom prst="rect">
            <a:avLst/>
          </a:prstGeom>
        </p:spPr>
        <p:txBody>
          <a:bodyPr lIns="0" tIns="0" rIns="0" bIns="0" rtlCol="0" anchor="t">
            <a:spAutoFit/>
          </a:bodyPr>
          <a:lstStyle/>
          <a:p>
            <a:pPr algn="ctr">
              <a:lnSpc>
                <a:spcPts val="3499"/>
              </a:lnSpc>
              <a:spcBef>
                <a:spcPct val="0"/>
              </a:spcBef>
            </a:pPr>
            <a:r>
              <a:rPr lang="en-US" sz="2499">
                <a:solidFill>
                  <a:srgbClr val="202B3D"/>
                </a:solidFill>
                <a:latin typeface="Open Sans Light Bold"/>
              </a:rPr>
              <a:t>The Life Center</a:t>
            </a:r>
          </a:p>
        </p:txBody>
      </p:sp>
      <p:sp>
        <p:nvSpPr>
          <p:cNvPr id="14" name="TextBox 14"/>
          <p:cNvSpPr txBox="1"/>
          <p:nvPr/>
        </p:nvSpPr>
        <p:spPr>
          <a:xfrm>
            <a:off x="13338764" y="7266541"/>
            <a:ext cx="3188838" cy="860317"/>
          </a:xfrm>
          <a:prstGeom prst="rect">
            <a:avLst/>
          </a:prstGeom>
        </p:spPr>
        <p:txBody>
          <a:bodyPr lIns="0" tIns="0" rIns="0" bIns="0" rtlCol="0" anchor="t">
            <a:spAutoFit/>
          </a:bodyPr>
          <a:lstStyle/>
          <a:p>
            <a:pPr algn="ctr">
              <a:lnSpc>
                <a:spcPts val="3499"/>
              </a:lnSpc>
              <a:spcBef>
                <a:spcPct val="0"/>
              </a:spcBef>
            </a:pPr>
            <a:r>
              <a:rPr lang="en-US" sz="2499">
                <a:solidFill>
                  <a:srgbClr val="202B3D"/>
                </a:solidFill>
                <a:latin typeface="Open Sans Light Bold"/>
              </a:rPr>
              <a:t>Overflow Outreach Center</a:t>
            </a:r>
          </a:p>
        </p:txBody>
      </p:sp>
      <p:sp>
        <p:nvSpPr>
          <p:cNvPr id="15" name="TextBox 15"/>
          <p:cNvSpPr txBox="1"/>
          <p:nvPr/>
        </p:nvSpPr>
        <p:spPr>
          <a:xfrm>
            <a:off x="3590656" y="1735257"/>
            <a:ext cx="11777304" cy="877543"/>
          </a:xfrm>
          <a:prstGeom prst="rect">
            <a:avLst/>
          </a:prstGeom>
        </p:spPr>
        <p:txBody>
          <a:bodyPr lIns="0" tIns="0" rIns="0" bIns="0" rtlCol="0" anchor="t">
            <a:spAutoFit/>
          </a:bodyPr>
          <a:lstStyle/>
          <a:p>
            <a:pPr algn="ctr">
              <a:lnSpc>
                <a:spcPts val="7040"/>
              </a:lnSpc>
            </a:pPr>
            <a:r>
              <a:rPr lang="en-US" sz="5500">
                <a:solidFill>
                  <a:srgbClr val="000000"/>
                </a:solidFill>
                <a:latin typeface="Montserrat Extra-Bold"/>
              </a:rPr>
              <a:t>OUTREACH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42236"/>
        </a:solidFill>
        <a:effectLst/>
      </p:bgPr>
    </p:bg>
    <p:spTree>
      <p:nvGrpSpPr>
        <p:cNvPr id="1" name=""/>
        <p:cNvGrpSpPr/>
        <p:nvPr/>
      </p:nvGrpSpPr>
      <p:grpSpPr>
        <a:xfrm>
          <a:off x="0" y="0"/>
          <a:ext cx="0" cy="0"/>
          <a:chOff x="0" y="0"/>
          <a:chExt cx="0" cy="0"/>
        </a:xfrm>
      </p:grpSpPr>
      <p:grpSp>
        <p:nvGrpSpPr>
          <p:cNvPr id="2" name="Group 2"/>
          <p:cNvGrpSpPr/>
          <p:nvPr/>
        </p:nvGrpSpPr>
        <p:grpSpPr>
          <a:xfrm>
            <a:off x="12831660" y="1104900"/>
            <a:ext cx="4427640" cy="3946395"/>
            <a:chOff x="0" y="0"/>
            <a:chExt cx="5903520" cy="5261859"/>
          </a:xfrm>
          <a:effectLst>
            <a:outerShdw blurRad="63500" sx="102000" sy="102000" algn="ctr" rotWithShape="0">
              <a:prstClr val="black">
                <a:alpha val="40000"/>
              </a:prstClr>
            </a:outerShdw>
          </a:effectLst>
        </p:grpSpPr>
        <p:pic>
          <p:nvPicPr>
            <p:cNvPr id="3" name="Picture 3"/>
            <p:cNvPicPr>
              <a:picLocks noChangeAspect="1"/>
            </p:cNvPicPr>
            <p:nvPr/>
          </p:nvPicPr>
          <p:blipFill>
            <a:blip r:embed="rId2"/>
            <a:srcRect l="10290" r="10290"/>
            <a:stretch>
              <a:fillRect/>
            </a:stretch>
          </p:blipFill>
          <p:spPr>
            <a:xfrm>
              <a:off x="0" y="0"/>
              <a:ext cx="5903520" cy="5261859"/>
            </a:xfrm>
            <a:prstGeom prst="rect">
              <a:avLst/>
            </a:prstGeom>
          </p:spPr>
        </p:pic>
      </p:grpSp>
      <p:grpSp>
        <p:nvGrpSpPr>
          <p:cNvPr id="4" name="Group 4"/>
          <p:cNvGrpSpPr/>
          <p:nvPr/>
        </p:nvGrpSpPr>
        <p:grpSpPr>
          <a:xfrm>
            <a:off x="12849225" y="5311905"/>
            <a:ext cx="4427640" cy="3946395"/>
            <a:chOff x="0" y="0"/>
            <a:chExt cx="5903520" cy="5261859"/>
          </a:xfrm>
          <a:effectLst>
            <a:outerShdw blurRad="63500" sx="102000" sy="102000" algn="ctr" rotWithShape="0">
              <a:prstClr val="black">
                <a:alpha val="40000"/>
              </a:prstClr>
            </a:outerShdw>
          </a:effectLst>
        </p:grpSpPr>
        <p:pic>
          <p:nvPicPr>
            <p:cNvPr id="5" name="Picture 5"/>
            <p:cNvPicPr>
              <a:picLocks noChangeAspect="1"/>
            </p:cNvPicPr>
            <p:nvPr/>
          </p:nvPicPr>
          <p:blipFill>
            <a:blip r:embed="rId3"/>
            <a:srcRect t="5434" b="5434"/>
            <a:stretch>
              <a:fillRect/>
            </a:stretch>
          </p:blipFill>
          <p:spPr>
            <a:xfrm>
              <a:off x="0" y="0"/>
              <a:ext cx="5903520" cy="5261859"/>
            </a:xfrm>
            <a:prstGeom prst="rect">
              <a:avLst/>
            </a:prstGeom>
          </p:spPr>
        </p:pic>
      </p:grpSp>
      <p:grpSp>
        <p:nvGrpSpPr>
          <p:cNvPr id="6" name="Group 6"/>
          <p:cNvGrpSpPr/>
          <p:nvPr/>
        </p:nvGrpSpPr>
        <p:grpSpPr>
          <a:xfrm>
            <a:off x="9144000" y="1104900"/>
            <a:ext cx="3429000" cy="8153400"/>
            <a:chOff x="0" y="0"/>
            <a:chExt cx="4572000" cy="10871200"/>
          </a:xfrm>
          <a:effectLst>
            <a:outerShdw blurRad="63500" sx="102000" sy="102000" algn="ctr" rotWithShape="0">
              <a:prstClr val="black">
                <a:alpha val="40000"/>
              </a:prstClr>
            </a:outerShdw>
          </a:effectLst>
        </p:grpSpPr>
        <p:pic>
          <p:nvPicPr>
            <p:cNvPr id="7" name="Picture 7"/>
            <p:cNvPicPr>
              <a:picLocks noChangeAspect="1"/>
            </p:cNvPicPr>
            <p:nvPr/>
          </p:nvPicPr>
          <p:blipFill>
            <a:blip r:embed="rId4"/>
            <a:srcRect l="28971" r="28971"/>
            <a:stretch>
              <a:fillRect/>
            </a:stretch>
          </p:blipFill>
          <p:spPr>
            <a:xfrm>
              <a:off x="0" y="0"/>
              <a:ext cx="4572000" cy="10871200"/>
            </a:xfrm>
            <a:prstGeom prst="rect">
              <a:avLst/>
            </a:prstGeom>
          </p:spPr>
        </p:pic>
      </p:grpSp>
      <p:grpSp>
        <p:nvGrpSpPr>
          <p:cNvPr id="8" name="Group 8"/>
          <p:cNvGrpSpPr/>
          <p:nvPr/>
        </p:nvGrpSpPr>
        <p:grpSpPr>
          <a:xfrm>
            <a:off x="1144319" y="5038725"/>
            <a:ext cx="7414260" cy="4207005"/>
            <a:chOff x="0" y="0"/>
            <a:chExt cx="3866567" cy="2193971"/>
          </a:xfrm>
        </p:grpSpPr>
        <p:sp>
          <p:nvSpPr>
            <p:cNvPr id="9" name="Freeform 9"/>
            <p:cNvSpPr/>
            <p:nvPr/>
          </p:nvSpPr>
          <p:spPr>
            <a:xfrm>
              <a:off x="0" y="0"/>
              <a:ext cx="3866567" cy="2193971"/>
            </a:xfrm>
            <a:custGeom>
              <a:avLst/>
              <a:gdLst/>
              <a:ahLst/>
              <a:cxnLst/>
              <a:rect l="l" t="t" r="r" b="b"/>
              <a:pathLst>
                <a:path w="3866567" h="2193971">
                  <a:moveTo>
                    <a:pt x="0" y="0"/>
                  </a:moveTo>
                  <a:lnTo>
                    <a:pt x="3866567" y="0"/>
                  </a:lnTo>
                  <a:lnTo>
                    <a:pt x="3866567" y="2193971"/>
                  </a:lnTo>
                  <a:lnTo>
                    <a:pt x="0" y="2193971"/>
                  </a:lnTo>
                  <a:close/>
                </a:path>
              </a:pathLst>
            </a:custGeom>
            <a:solidFill>
              <a:srgbClr val="F6A429"/>
            </a:solidFill>
          </p:spPr>
        </p:sp>
      </p:grpSp>
      <p:sp>
        <p:nvSpPr>
          <p:cNvPr id="10" name="TextBox 10"/>
          <p:cNvSpPr txBox="1"/>
          <p:nvPr/>
        </p:nvSpPr>
        <p:spPr>
          <a:xfrm>
            <a:off x="1167765" y="1057275"/>
            <a:ext cx="7693306" cy="2649220"/>
          </a:xfrm>
          <a:prstGeom prst="rect">
            <a:avLst/>
          </a:prstGeom>
        </p:spPr>
        <p:txBody>
          <a:bodyPr lIns="0" tIns="0" rIns="0" bIns="0" rtlCol="0" anchor="t">
            <a:spAutoFit/>
          </a:bodyPr>
          <a:lstStyle/>
          <a:p>
            <a:pPr>
              <a:lnSpc>
                <a:spcPts val="7040"/>
              </a:lnSpc>
            </a:pPr>
            <a:r>
              <a:rPr lang="en-US" sz="5500">
                <a:solidFill>
                  <a:srgbClr val="FFFFFF"/>
                </a:solidFill>
                <a:latin typeface="Montserrat Extra-Bold"/>
              </a:rPr>
              <a:t>ARP </a:t>
            </a:r>
          </a:p>
          <a:p>
            <a:pPr>
              <a:lnSpc>
                <a:spcPts val="7040"/>
              </a:lnSpc>
            </a:pPr>
            <a:r>
              <a:rPr lang="en-US" sz="5500">
                <a:solidFill>
                  <a:srgbClr val="FFFFFF"/>
                </a:solidFill>
                <a:latin typeface="Montserrat Extra-Bold"/>
              </a:rPr>
              <a:t>SMALL BUSINESS  OUTCOMES</a:t>
            </a:r>
          </a:p>
        </p:txBody>
      </p:sp>
      <p:sp>
        <p:nvSpPr>
          <p:cNvPr id="11" name="TextBox 11"/>
          <p:cNvSpPr txBox="1"/>
          <p:nvPr/>
        </p:nvSpPr>
        <p:spPr>
          <a:xfrm>
            <a:off x="1144319" y="5340814"/>
            <a:ext cx="7414260" cy="2704702"/>
          </a:xfrm>
          <a:prstGeom prst="rect">
            <a:avLst/>
          </a:prstGeom>
        </p:spPr>
        <p:txBody>
          <a:bodyPr wrap="square" lIns="0" tIns="0" rIns="0" bIns="0" rtlCol="0" anchor="t">
            <a:spAutoFit/>
          </a:bodyPr>
          <a:lstStyle/>
          <a:p>
            <a:pPr algn="ctr">
              <a:lnSpc>
                <a:spcPts val="7203"/>
              </a:lnSpc>
            </a:pPr>
            <a:r>
              <a:rPr lang="en-US" sz="5145" dirty="0">
                <a:solidFill>
                  <a:srgbClr val="FFFFFF"/>
                </a:solidFill>
                <a:latin typeface="Open Sans Extra Bold"/>
              </a:rPr>
              <a:t>127 </a:t>
            </a:r>
          </a:p>
          <a:p>
            <a:pPr algn="ctr">
              <a:lnSpc>
                <a:spcPts val="7203"/>
              </a:lnSpc>
            </a:pPr>
            <a:r>
              <a:rPr lang="en-US" sz="5145" dirty="0">
                <a:solidFill>
                  <a:srgbClr val="FFFFFF"/>
                </a:solidFill>
                <a:latin typeface="Open Sans Extra Bold"/>
              </a:rPr>
              <a:t>Businesses</a:t>
            </a:r>
          </a:p>
          <a:p>
            <a:pPr algn="ctr">
              <a:lnSpc>
                <a:spcPts val="7203"/>
              </a:lnSpc>
              <a:spcBef>
                <a:spcPct val="0"/>
              </a:spcBef>
            </a:pPr>
            <a:r>
              <a:rPr lang="en-US" sz="5145" dirty="0">
                <a:solidFill>
                  <a:srgbClr val="FFFFFF"/>
                </a:solidFill>
                <a:latin typeface="Open Sans Extra Bold"/>
              </a:rPr>
              <a:t>Served</a:t>
            </a:r>
          </a:p>
        </p:txBody>
      </p:sp>
      <p:sp>
        <p:nvSpPr>
          <p:cNvPr id="12" name="TextBox 12"/>
          <p:cNvSpPr txBox="1"/>
          <p:nvPr/>
        </p:nvSpPr>
        <p:spPr>
          <a:xfrm>
            <a:off x="1387656" y="8645139"/>
            <a:ext cx="6974478" cy="430518"/>
          </a:xfrm>
          <a:prstGeom prst="rect">
            <a:avLst/>
          </a:prstGeom>
        </p:spPr>
        <p:txBody>
          <a:bodyPr lIns="0" tIns="0" rIns="0" bIns="0" rtlCol="0" anchor="t">
            <a:spAutoFit/>
          </a:bodyPr>
          <a:lstStyle/>
          <a:p>
            <a:pPr>
              <a:lnSpc>
                <a:spcPts val="3564"/>
              </a:lnSpc>
              <a:spcBef>
                <a:spcPct val="0"/>
              </a:spcBef>
            </a:pPr>
            <a:r>
              <a:rPr lang="en-US" sz="2546" dirty="0">
                <a:solidFill>
                  <a:srgbClr val="FFFFFF"/>
                </a:solidFill>
                <a:latin typeface="Open Sans"/>
              </a:rPr>
              <a:t>Small Business ARP Funding - $4,150,774.740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2236"/>
        </a:solidFill>
        <a:effectLst/>
      </p:bgPr>
    </p:bg>
    <p:spTree>
      <p:nvGrpSpPr>
        <p:cNvPr id="1" name=""/>
        <p:cNvGrpSpPr/>
        <p:nvPr/>
      </p:nvGrpSpPr>
      <p:grpSpPr>
        <a:xfrm>
          <a:off x="0" y="0"/>
          <a:ext cx="0" cy="0"/>
          <a:chOff x="0" y="0"/>
          <a:chExt cx="0" cy="0"/>
        </a:xfrm>
      </p:grpSpPr>
      <p:grpSp>
        <p:nvGrpSpPr>
          <p:cNvPr id="2" name="Group 2"/>
          <p:cNvGrpSpPr/>
          <p:nvPr/>
        </p:nvGrpSpPr>
        <p:grpSpPr>
          <a:xfrm>
            <a:off x="12831660" y="1104900"/>
            <a:ext cx="4427640" cy="3946395"/>
            <a:chOff x="0" y="0"/>
            <a:chExt cx="5903520" cy="5261859"/>
          </a:xfrm>
          <a:effectLst>
            <a:outerShdw blurRad="63500" sx="102000" sy="102000" algn="ctr" rotWithShape="0">
              <a:schemeClr val="tx1">
                <a:lumMod val="95000"/>
                <a:lumOff val="5000"/>
                <a:alpha val="40000"/>
              </a:schemeClr>
            </a:outerShdw>
          </a:effectLst>
        </p:grpSpPr>
        <p:pic>
          <p:nvPicPr>
            <p:cNvPr id="3" name="Picture 3"/>
            <p:cNvPicPr>
              <a:picLocks noChangeAspect="1"/>
            </p:cNvPicPr>
            <p:nvPr/>
          </p:nvPicPr>
          <p:blipFill>
            <a:blip r:embed="rId2"/>
            <a:srcRect t="625" b="625"/>
            <a:stretch>
              <a:fillRect/>
            </a:stretch>
          </p:blipFill>
          <p:spPr>
            <a:xfrm>
              <a:off x="0" y="0"/>
              <a:ext cx="5903520" cy="5261859"/>
            </a:xfrm>
            <a:prstGeom prst="rect">
              <a:avLst/>
            </a:prstGeom>
          </p:spPr>
        </p:pic>
      </p:grpSp>
      <p:grpSp>
        <p:nvGrpSpPr>
          <p:cNvPr id="4" name="Group 4"/>
          <p:cNvGrpSpPr/>
          <p:nvPr/>
        </p:nvGrpSpPr>
        <p:grpSpPr>
          <a:xfrm>
            <a:off x="12849225" y="5311905"/>
            <a:ext cx="4427640" cy="3946395"/>
            <a:chOff x="0" y="0"/>
            <a:chExt cx="5903520" cy="5261859"/>
          </a:xfrm>
          <a:effectLst>
            <a:outerShdw blurRad="63500" sx="102000" sy="102000" algn="ctr" rotWithShape="0">
              <a:schemeClr val="tx1">
                <a:lumMod val="95000"/>
                <a:lumOff val="5000"/>
                <a:alpha val="40000"/>
              </a:schemeClr>
            </a:outerShdw>
          </a:effectLst>
        </p:grpSpPr>
        <p:pic>
          <p:nvPicPr>
            <p:cNvPr id="5" name="Picture 5"/>
            <p:cNvPicPr>
              <a:picLocks noChangeAspect="1"/>
            </p:cNvPicPr>
            <p:nvPr/>
          </p:nvPicPr>
          <p:blipFill>
            <a:blip r:embed="rId3"/>
            <a:srcRect t="5434" b="5434"/>
            <a:stretch>
              <a:fillRect/>
            </a:stretch>
          </p:blipFill>
          <p:spPr>
            <a:xfrm>
              <a:off x="0" y="0"/>
              <a:ext cx="5903520" cy="5261859"/>
            </a:xfrm>
            <a:prstGeom prst="rect">
              <a:avLst/>
            </a:prstGeom>
          </p:spPr>
        </p:pic>
      </p:grpSp>
      <p:grpSp>
        <p:nvGrpSpPr>
          <p:cNvPr id="6" name="Group 6"/>
          <p:cNvGrpSpPr/>
          <p:nvPr/>
        </p:nvGrpSpPr>
        <p:grpSpPr>
          <a:xfrm>
            <a:off x="9144000" y="1104900"/>
            <a:ext cx="3429000" cy="8153400"/>
            <a:chOff x="0" y="0"/>
            <a:chExt cx="4572000" cy="10871200"/>
          </a:xfrm>
          <a:effectLst>
            <a:outerShdw blurRad="63500" sx="102000" sy="102000" algn="ctr" rotWithShape="0">
              <a:schemeClr val="tx1">
                <a:lumMod val="95000"/>
                <a:lumOff val="5000"/>
                <a:alpha val="40000"/>
              </a:schemeClr>
            </a:outerShdw>
          </a:effectLst>
        </p:grpSpPr>
        <p:pic>
          <p:nvPicPr>
            <p:cNvPr id="7" name="Picture 7"/>
            <p:cNvPicPr>
              <a:picLocks noChangeAspect="1"/>
            </p:cNvPicPr>
            <p:nvPr/>
          </p:nvPicPr>
          <p:blipFill>
            <a:blip r:embed="rId4"/>
            <a:srcRect l="28971" r="28971"/>
            <a:stretch>
              <a:fillRect/>
            </a:stretch>
          </p:blipFill>
          <p:spPr>
            <a:xfrm>
              <a:off x="0" y="0"/>
              <a:ext cx="4572000" cy="10871200"/>
            </a:xfrm>
            <a:prstGeom prst="rect">
              <a:avLst/>
            </a:prstGeom>
          </p:spPr>
        </p:pic>
      </p:grpSp>
      <p:grpSp>
        <p:nvGrpSpPr>
          <p:cNvPr id="8" name="Group 8"/>
          <p:cNvGrpSpPr/>
          <p:nvPr/>
        </p:nvGrpSpPr>
        <p:grpSpPr>
          <a:xfrm>
            <a:off x="1167765" y="5051295"/>
            <a:ext cx="7414260" cy="4207005"/>
            <a:chOff x="0" y="0"/>
            <a:chExt cx="3866567" cy="2193971"/>
          </a:xfrm>
        </p:grpSpPr>
        <p:sp>
          <p:nvSpPr>
            <p:cNvPr id="9" name="Freeform 9"/>
            <p:cNvSpPr/>
            <p:nvPr/>
          </p:nvSpPr>
          <p:spPr>
            <a:xfrm>
              <a:off x="0" y="0"/>
              <a:ext cx="3866567" cy="2193971"/>
            </a:xfrm>
            <a:custGeom>
              <a:avLst/>
              <a:gdLst/>
              <a:ahLst/>
              <a:cxnLst/>
              <a:rect l="l" t="t" r="r" b="b"/>
              <a:pathLst>
                <a:path w="3866567" h="2193971">
                  <a:moveTo>
                    <a:pt x="0" y="0"/>
                  </a:moveTo>
                  <a:lnTo>
                    <a:pt x="3866567" y="0"/>
                  </a:lnTo>
                  <a:lnTo>
                    <a:pt x="3866567" y="2193971"/>
                  </a:lnTo>
                  <a:lnTo>
                    <a:pt x="0" y="2193971"/>
                  </a:lnTo>
                  <a:close/>
                </a:path>
              </a:pathLst>
            </a:custGeom>
            <a:solidFill>
              <a:srgbClr val="F6A429"/>
            </a:solidFill>
          </p:spPr>
        </p:sp>
      </p:grpSp>
      <p:sp>
        <p:nvSpPr>
          <p:cNvPr id="10" name="TextBox 10"/>
          <p:cNvSpPr txBox="1"/>
          <p:nvPr/>
        </p:nvSpPr>
        <p:spPr>
          <a:xfrm>
            <a:off x="1167765" y="1057275"/>
            <a:ext cx="7693306" cy="2649220"/>
          </a:xfrm>
          <a:prstGeom prst="rect">
            <a:avLst/>
          </a:prstGeom>
        </p:spPr>
        <p:txBody>
          <a:bodyPr lIns="0" tIns="0" rIns="0" bIns="0" rtlCol="0" anchor="t">
            <a:spAutoFit/>
          </a:bodyPr>
          <a:lstStyle/>
          <a:p>
            <a:pPr>
              <a:lnSpc>
                <a:spcPts val="7040"/>
              </a:lnSpc>
            </a:pPr>
            <a:r>
              <a:rPr lang="en-US" sz="5500">
                <a:solidFill>
                  <a:srgbClr val="FFFFFF"/>
                </a:solidFill>
                <a:latin typeface="Montserrat Extra-Bold"/>
              </a:rPr>
              <a:t>ARP </a:t>
            </a:r>
          </a:p>
          <a:p>
            <a:pPr>
              <a:lnSpc>
                <a:spcPts val="7040"/>
              </a:lnSpc>
            </a:pPr>
            <a:r>
              <a:rPr lang="en-US" sz="5500">
                <a:solidFill>
                  <a:srgbClr val="FFFFFF"/>
                </a:solidFill>
                <a:latin typeface="Montserrat Extra-Bold"/>
              </a:rPr>
              <a:t>SMALL BUSINESS  OUTCOMES</a:t>
            </a:r>
          </a:p>
        </p:txBody>
      </p:sp>
      <p:sp>
        <p:nvSpPr>
          <p:cNvPr id="11" name="TextBox 11"/>
          <p:cNvSpPr txBox="1"/>
          <p:nvPr/>
        </p:nvSpPr>
        <p:spPr>
          <a:xfrm>
            <a:off x="1167765" y="5344143"/>
            <a:ext cx="7414260" cy="2704702"/>
          </a:xfrm>
          <a:prstGeom prst="rect">
            <a:avLst/>
          </a:prstGeom>
        </p:spPr>
        <p:txBody>
          <a:bodyPr lIns="0" tIns="0" rIns="0" bIns="0" rtlCol="0" anchor="t">
            <a:spAutoFit/>
          </a:bodyPr>
          <a:lstStyle/>
          <a:p>
            <a:pPr algn="ctr">
              <a:lnSpc>
                <a:spcPts val="7203"/>
              </a:lnSpc>
            </a:pPr>
            <a:r>
              <a:rPr lang="en-US" sz="5145" dirty="0">
                <a:solidFill>
                  <a:srgbClr val="FFFFFF"/>
                </a:solidFill>
                <a:latin typeface="Open Sans Extra Bold"/>
              </a:rPr>
              <a:t>127 </a:t>
            </a:r>
          </a:p>
          <a:p>
            <a:pPr algn="ctr">
              <a:lnSpc>
                <a:spcPts val="7203"/>
              </a:lnSpc>
            </a:pPr>
            <a:r>
              <a:rPr lang="en-US" sz="5145" dirty="0">
                <a:solidFill>
                  <a:srgbClr val="FFFFFF"/>
                </a:solidFill>
                <a:latin typeface="Open Sans Extra Bold"/>
              </a:rPr>
              <a:t>Businesses</a:t>
            </a:r>
          </a:p>
          <a:p>
            <a:pPr algn="ctr">
              <a:lnSpc>
                <a:spcPts val="7203"/>
              </a:lnSpc>
              <a:spcBef>
                <a:spcPct val="0"/>
              </a:spcBef>
            </a:pPr>
            <a:r>
              <a:rPr lang="en-US" sz="5145" dirty="0">
                <a:solidFill>
                  <a:srgbClr val="FFFFFF"/>
                </a:solidFill>
                <a:latin typeface="Open Sans Extra Bold"/>
              </a:rPr>
              <a:t>Served</a:t>
            </a:r>
          </a:p>
        </p:txBody>
      </p:sp>
      <p:sp>
        <p:nvSpPr>
          <p:cNvPr id="12" name="TextBox 12"/>
          <p:cNvSpPr txBox="1"/>
          <p:nvPr/>
        </p:nvSpPr>
        <p:spPr>
          <a:xfrm>
            <a:off x="1387656" y="8648700"/>
            <a:ext cx="6974478" cy="430518"/>
          </a:xfrm>
          <a:prstGeom prst="rect">
            <a:avLst/>
          </a:prstGeom>
        </p:spPr>
        <p:txBody>
          <a:bodyPr lIns="0" tIns="0" rIns="0" bIns="0" rtlCol="0" anchor="t">
            <a:spAutoFit/>
          </a:bodyPr>
          <a:lstStyle/>
          <a:p>
            <a:pPr>
              <a:lnSpc>
                <a:spcPts val="3564"/>
              </a:lnSpc>
              <a:spcBef>
                <a:spcPct val="0"/>
              </a:spcBef>
            </a:pPr>
            <a:r>
              <a:rPr lang="en-US" sz="2546" dirty="0">
                <a:solidFill>
                  <a:srgbClr val="FFFFFF"/>
                </a:solidFill>
                <a:latin typeface="Open Sans"/>
              </a:rPr>
              <a:t>Small Business ARP Funding - $4,150,774.740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42236"/>
        </a:solidFill>
        <a:effectLst/>
      </p:bgPr>
    </p:bg>
    <p:spTree>
      <p:nvGrpSpPr>
        <p:cNvPr id="1" name=""/>
        <p:cNvGrpSpPr/>
        <p:nvPr/>
      </p:nvGrpSpPr>
      <p:grpSpPr>
        <a:xfrm>
          <a:off x="0" y="0"/>
          <a:ext cx="0" cy="0"/>
          <a:chOff x="0" y="0"/>
          <a:chExt cx="0" cy="0"/>
        </a:xfrm>
      </p:grpSpPr>
      <p:grpSp>
        <p:nvGrpSpPr>
          <p:cNvPr id="2" name="Group 2"/>
          <p:cNvGrpSpPr/>
          <p:nvPr/>
        </p:nvGrpSpPr>
        <p:grpSpPr>
          <a:xfrm>
            <a:off x="12831660" y="1104900"/>
            <a:ext cx="4427640" cy="3946395"/>
            <a:chOff x="0" y="0"/>
            <a:chExt cx="5903520" cy="5261859"/>
          </a:xfrm>
          <a:effectLst>
            <a:outerShdw blurRad="63500" sx="102000" sy="102000" algn="ctr" rotWithShape="0">
              <a:schemeClr val="tx1">
                <a:lumMod val="95000"/>
                <a:lumOff val="5000"/>
                <a:alpha val="40000"/>
              </a:schemeClr>
            </a:outerShdw>
          </a:effectLst>
        </p:grpSpPr>
        <p:pic>
          <p:nvPicPr>
            <p:cNvPr id="3" name="Picture 3"/>
            <p:cNvPicPr>
              <a:picLocks noChangeAspect="1"/>
            </p:cNvPicPr>
            <p:nvPr/>
          </p:nvPicPr>
          <p:blipFill>
            <a:blip r:embed="rId2"/>
            <a:srcRect t="9200" b="9200"/>
            <a:stretch>
              <a:fillRect/>
            </a:stretch>
          </p:blipFill>
          <p:spPr>
            <a:xfrm>
              <a:off x="0" y="0"/>
              <a:ext cx="5903520" cy="5261859"/>
            </a:xfrm>
            <a:prstGeom prst="rect">
              <a:avLst/>
            </a:prstGeom>
          </p:spPr>
        </p:pic>
      </p:grpSp>
      <p:grpSp>
        <p:nvGrpSpPr>
          <p:cNvPr id="4" name="Group 4"/>
          <p:cNvGrpSpPr/>
          <p:nvPr/>
        </p:nvGrpSpPr>
        <p:grpSpPr>
          <a:xfrm>
            <a:off x="12849225" y="5311905"/>
            <a:ext cx="4427640" cy="3946395"/>
            <a:chOff x="0" y="0"/>
            <a:chExt cx="5903520" cy="5261859"/>
          </a:xfrm>
          <a:effectLst>
            <a:outerShdw blurRad="63500" sx="102000" sy="102000" algn="ctr" rotWithShape="0">
              <a:schemeClr val="tx1">
                <a:lumMod val="95000"/>
                <a:lumOff val="5000"/>
                <a:alpha val="40000"/>
              </a:schemeClr>
            </a:outerShdw>
          </a:effectLst>
        </p:grpSpPr>
        <p:pic>
          <p:nvPicPr>
            <p:cNvPr id="5" name="Picture 5"/>
            <p:cNvPicPr>
              <a:picLocks noChangeAspect="1"/>
            </p:cNvPicPr>
            <p:nvPr/>
          </p:nvPicPr>
          <p:blipFill>
            <a:blip r:embed="rId3"/>
            <a:srcRect t="18167" b="18167"/>
            <a:stretch>
              <a:fillRect/>
            </a:stretch>
          </p:blipFill>
          <p:spPr>
            <a:xfrm>
              <a:off x="0" y="0"/>
              <a:ext cx="5903520" cy="5261859"/>
            </a:xfrm>
            <a:prstGeom prst="rect">
              <a:avLst/>
            </a:prstGeom>
          </p:spPr>
        </p:pic>
      </p:grpSp>
      <p:grpSp>
        <p:nvGrpSpPr>
          <p:cNvPr id="6" name="Group 6"/>
          <p:cNvGrpSpPr/>
          <p:nvPr/>
        </p:nvGrpSpPr>
        <p:grpSpPr>
          <a:xfrm>
            <a:off x="9144000" y="1112520"/>
            <a:ext cx="3429000" cy="8153400"/>
            <a:chOff x="0" y="0"/>
            <a:chExt cx="4572000" cy="10871200"/>
          </a:xfrm>
          <a:effectLst>
            <a:outerShdw blurRad="63500" sx="102000" sy="102000" algn="ctr" rotWithShape="0">
              <a:schemeClr val="tx1">
                <a:lumMod val="95000"/>
                <a:lumOff val="5000"/>
                <a:alpha val="40000"/>
              </a:schemeClr>
            </a:outerShdw>
          </a:effectLst>
        </p:grpSpPr>
        <p:pic>
          <p:nvPicPr>
            <p:cNvPr id="7" name="Picture 7"/>
            <p:cNvPicPr>
              <a:picLocks noChangeAspect="1"/>
            </p:cNvPicPr>
            <p:nvPr/>
          </p:nvPicPr>
          <p:blipFill>
            <a:blip r:embed="rId4"/>
            <a:srcRect l="28971" r="28971"/>
            <a:stretch>
              <a:fillRect/>
            </a:stretch>
          </p:blipFill>
          <p:spPr>
            <a:xfrm>
              <a:off x="0" y="0"/>
              <a:ext cx="4572000" cy="10871200"/>
            </a:xfrm>
            <a:prstGeom prst="rect">
              <a:avLst/>
            </a:prstGeom>
          </p:spPr>
        </p:pic>
      </p:grpSp>
      <p:grpSp>
        <p:nvGrpSpPr>
          <p:cNvPr id="8" name="Group 8"/>
          <p:cNvGrpSpPr/>
          <p:nvPr/>
        </p:nvGrpSpPr>
        <p:grpSpPr>
          <a:xfrm>
            <a:off x="1167765" y="5051295"/>
            <a:ext cx="7414260" cy="4207005"/>
            <a:chOff x="0" y="0"/>
            <a:chExt cx="3866567" cy="2193971"/>
          </a:xfrm>
        </p:grpSpPr>
        <p:sp>
          <p:nvSpPr>
            <p:cNvPr id="9" name="Freeform 9"/>
            <p:cNvSpPr/>
            <p:nvPr/>
          </p:nvSpPr>
          <p:spPr>
            <a:xfrm>
              <a:off x="0" y="0"/>
              <a:ext cx="3866567" cy="2193971"/>
            </a:xfrm>
            <a:custGeom>
              <a:avLst/>
              <a:gdLst/>
              <a:ahLst/>
              <a:cxnLst/>
              <a:rect l="l" t="t" r="r" b="b"/>
              <a:pathLst>
                <a:path w="3866567" h="2193971">
                  <a:moveTo>
                    <a:pt x="0" y="0"/>
                  </a:moveTo>
                  <a:lnTo>
                    <a:pt x="3866567" y="0"/>
                  </a:lnTo>
                  <a:lnTo>
                    <a:pt x="3866567" y="2193971"/>
                  </a:lnTo>
                  <a:lnTo>
                    <a:pt x="0" y="2193971"/>
                  </a:lnTo>
                  <a:close/>
                </a:path>
              </a:pathLst>
            </a:custGeom>
            <a:solidFill>
              <a:srgbClr val="F6A429"/>
            </a:solidFill>
          </p:spPr>
        </p:sp>
      </p:grpSp>
      <p:sp>
        <p:nvSpPr>
          <p:cNvPr id="10" name="TextBox 10"/>
          <p:cNvSpPr txBox="1"/>
          <p:nvPr/>
        </p:nvSpPr>
        <p:spPr>
          <a:xfrm>
            <a:off x="1167765" y="1057275"/>
            <a:ext cx="7693306" cy="2649220"/>
          </a:xfrm>
          <a:prstGeom prst="rect">
            <a:avLst/>
          </a:prstGeom>
        </p:spPr>
        <p:txBody>
          <a:bodyPr lIns="0" tIns="0" rIns="0" bIns="0" rtlCol="0" anchor="t">
            <a:spAutoFit/>
          </a:bodyPr>
          <a:lstStyle/>
          <a:p>
            <a:pPr>
              <a:lnSpc>
                <a:spcPts val="7040"/>
              </a:lnSpc>
            </a:pPr>
            <a:r>
              <a:rPr lang="en-US" sz="5500">
                <a:solidFill>
                  <a:srgbClr val="FFFFFF"/>
                </a:solidFill>
                <a:latin typeface="Montserrat Extra-Bold"/>
              </a:rPr>
              <a:t>ARP </a:t>
            </a:r>
          </a:p>
          <a:p>
            <a:pPr>
              <a:lnSpc>
                <a:spcPts val="7040"/>
              </a:lnSpc>
            </a:pPr>
            <a:r>
              <a:rPr lang="en-US" sz="5500">
                <a:solidFill>
                  <a:srgbClr val="FFFFFF"/>
                </a:solidFill>
                <a:latin typeface="Montserrat Extra-Bold"/>
              </a:rPr>
              <a:t>SMALL BUSINESS  OUTCOMES</a:t>
            </a:r>
          </a:p>
        </p:txBody>
      </p:sp>
      <p:sp>
        <p:nvSpPr>
          <p:cNvPr id="11" name="TextBox 11"/>
          <p:cNvSpPr txBox="1"/>
          <p:nvPr/>
        </p:nvSpPr>
        <p:spPr>
          <a:xfrm>
            <a:off x="1139630" y="5311905"/>
            <a:ext cx="7414260" cy="2704702"/>
          </a:xfrm>
          <a:prstGeom prst="rect">
            <a:avLst/>
          </a:prstGeom>
        </p:spPr>
        <p:txBody>
          <a:bodyPr lIns="0" tIns="0" rIns="0" bIns="0" rtlCol="0" anchor="t">
            <a:spAutoFit/>
          </a:bodyPr>
          <a:lstStyle/>
          <a:p>
            <a:pPr algn="ctr">
              <a:lnSpc>
                <a:spcPts val="7203"/>
              </a:lnSpc>
            </a:pPr>
            <a:r>
              <a:rPr lang="en-US" sz="5145" dirty="0">
                <a:solidFill>
                  <a:srgbClr val="FFFFFF"/>
                </a:solidFill>
                <a:latin typeface="Open Sans Extra Bold"/>
              </a:rPr>
              <a:t>127 </a:t>
            </a:r>
          </a:p>
          <a:p>
            <a:pPr algn="ctr">
              <a:lnSpc>
                <a:spcPts val="7203"/>
              </a:lnSpc>
            </a:pPr>
            <a:r>
              <a:rPr lang="en-US" sz="5145" dirty="0">
                <a:solidFill>
                  <a:srgbClr val="FFFFFF"/>
                </a:solidFill>
                <a:latin typeface="Open Sans Extra Bold"/>
              </a:rPr>
              <a:t>Businesses</a:t>
            </a:r>
          </a:p>
          <a:p>
            <a:pPr algn="ctr">
              <a:lnSpc>
                <a:spcPts val="7203"/>
              </a:lnSpc>
              <a:spcBef>
                <a:spcPct val="0"/>
              </a:spcBef>
            </a:pPr>
            <a:r>
              <a:rPr lang="en-US" sz="5145" dirty="0">
                <a:solidFill>
                  <a:srgbClr val="FFFFFF"/>
                </a:solidFill>
                <a:latin typeface="Open Sans Extra Bold"/>
              </a:rPr>
              <a:t>Served</a:t>
            </a:r>
          </a:p>
        </p:txBody>
      </p:sp>
      <p:sp>
        <p:nvSpPr>
          <p:cNvPr id="12" name="TextBox 12"/>
          <p:cNvSpPr txBox="1"/>
          <p:nvPr/>
        </p:nvSpPr>
        <p:spPr>
          <a:xfrm>
            <a:off x="1387656" y="8648700"/>
            <a:ext cx="6974478" cy="430518"/>
          </a:xfrm>
          <a:prstGeom prst="rect">
            <a:avLst/>
          </a:prstGeom>
        </p:spPr>
        <p:txBody>
          <a:bodyPr lIns="0" tIns="0" rIns="0" bIns="0" rtlCol="0" anchor="t">
            <a:spAutoFit/>
          </a:bodyPr>
          <a:lstStyle/>
          <a:p>
            <a:pPr>
              <a:lnSpc>
                <a:spcPts val="3564"/>
              </a:lnSpc>
              <a:spcBef>
                <a:spcPct val="0"/>
              </a:spcBef>
            </a:pPr>
            <a:r>
              <a:rPr lang="en-US" sz="2546" dirty="0">
                <a:solidFill>
                  <a:srgbClr val="FFFFFF"/>
                </a:solidFill>
                <a:latin typeface="Open Sans"/>
              </a:rPr>
              <a:t>Small Business ARP Funding - $4,150,774.740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59243" y="1764632"/>
            <a:ext cx="2619068" cy="2552165"/>
            <a:chOff x="0" y="0"/>
            <a:chExt cx="3187143" cy="3187143"/>
          </a:xfrm>
        </p:grpSpPr>
        <p:sp>
          <p:nvSpPr>
            <p:cNvPr id="3" name="TextBox 3"/>
            <p:cNvSpPr txBox="1"/>
            <p:nvPr/>
          </p:nvSpPr>
          <p:spPr>
            <a:xfrm>
              <a:off x="1116305" y="1266099"/>
              <a:ext cx="954533" cy="607320"/>
            </a:xfrm>
            <a:prstGeom prst="rect">
              <a:avLst/>
            </a:prstGeom>
          </p:spPr>
          <p:txBody>
            <a:bodyPr lIns="0" tIns="0" rIns="0" bIns="0" rtlCol="0" anchor="t">
              <a:spAutoFit/>
            </a:bodyPr>
            <a:lstStyle/>
            <a:p>
              <a:pPr algn="ctr">
                <a:lnSpc>
                  <a:spcPts val="3864"/>
                </a:lnSpc>
              </a:pPr>
              <a:r>
                <a:rPr lang="en-US" sz="2760">
                  <a:solidFill>
                    <a:srgbClr val="171616"/>
                  </a:solidFill>
                  <a:latin typeface="Open Sans Bold"/>
                </a:rPr>
                <a:t>46%</a:t>
              </a:r>
            </a:p>
          </p:txBody>
        </p:sp>
        <p:grpSp>
          <p:nvGrpSpPr>
            <p:cNvPr id="4" name="Group 4"/>
            <p:cNvGrpSpPr>
              <a:grpSpLocks noChangeAspect="1"/>
            </p:cNvGrpSpPr>
            <p:nvPr/>
          </p:nvGrpSpPr>
          <p:grpSpPr>
            <a:xfrm>
              <a:off x="0" y="0"/>
              <a:ext cx="3187143" cy="3187143"/>
              <a:chOff x="0" y="0"/>
              <a:chExt cx="2540000" cy="2540000"/>
            </a:xfrm>
          </p:grpSpPr>
          <p:sp>
            <p:nvSpPr>
              <p:cNvPr id="5" name="Freeform 5"/>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D9D9D9"/>
              </a:solidFill>
            </p:spPr>
          </p:sp>
          <p:sp>
            <p:nvSpPr>
              <p:cNvPr id="6" name="Freeform 6"/>
              <p:cNvSpPr/>
              <p:nvPr/>
            </p:nvSpPr>
            <p:spPr>
              <a:xfrm>
                <a:off x="1270000" y="0"/>
                <a:ext cx="1340181" cy="2500101"/>
              </a:xfrm>
              <a:custGeom>
                <a:avLst/>
                <a:gdLst/>
                <a:ahLst/>
                <a:cxnLst/>
                <a:rect l="l" t="t" r="r" b="b"/>
                <a:pathLst>
                  <a:path w="1340181" h="2500101">
                    <a:moveTo>
                      <a:pt x="0" y="0"/>
                    </a:moveTo>
                    <a:cubicBezTo>
                      <a:pt x="639857" y="0"/>
                      <a:pt x="1179791" y="476015"/>
                      <a:pt x="1259986" y="1110827"/>
                    </a:cubicBezTo>
                    <a:cubicBezTo>
                      <a:pt x="1340181" y="1745639"/>
                      <a:pt x="935591" y="2340975"/>
                      <a:pt x="315836" y="2500101"/>
                    </a:cubicBezTo>
                    <a:lnTo>
                      <a:pt x="189502" y="2008060"/>
                    </a:lnTo>
                    <a:cubicBezTo>
                      <a:pt x="561355" y="1912585"/>
                      <a:pt x="804109" y="1555383"/>
                      <a:pt x="755991" y="1174496"/>
                    </a:cubicBezTo>
                    <a:cubicBezTo>
                      <a:pt x="707874" y="793609"/>
                      <a:pt x="383914" y="508000"/>
                      <a:pt x="0" y="508000"/>
                    </a:cubicBezTo>
                    <a:close/>
                  </a:path>
                </a:pathLst>
              </a:custGeom>
              <a:solidFill>
                <a:srgbClr val="20252F"/>
              </a:solidFill>
            </p:spPr>
          </p:sp>
        </p:grpSp>
      </p:grpSp>
      <p:grpSp>
        <p:nvGrpSpPr>
          <p:cNvPr id="7" name="Group 7"/>
          <p:cNvGrpSpPr/>
          <p:nvPr/>
        </p:nvGrpSpPr>
        <p:grpSpPr>
          <a:xfrm>
            <a:off x="2857670" y="5697021"/>
            <a:ext cx="2554899" cy="2586352"/>
            <a:chOff x="0" y="0"/>
            <a:chExt cx="3187143" cy="3187143"/>
          </a:xfrm>
        </p:grpSpPr>
        <p:sp>
          <p:nvSpPr>
            <p:cNvPr id="8" name="TextBox 8"/>
            <p:cNvSpPr txBox="1"/>
            <p:nvPr/>
          </p:nvSpPr>
          <p:spPr>
            <a:xfrm>
              <a:off x="1116305" y="1266099"/>
              <a:ext cx="954533" cy="607320"/>
            </a:xfrm>
            <a:prstGeom prst="rect">
              <a:avLst/>
            </a:prstGeom>
          </p:spPr>
          <p:txBody>
            <a:bodyPr lIns="0" tIns="0" rIns="0" bIns="0" rtlCol="0" anchor="t">
              <a:spAutoFit/>
            </a:bodyPr>
            <a:lstStyle/>
            <a:p>
              <a:pPr algn="ctr">
                <a:lnSpc>
                  <a:spcPts val="3864"/>
                </a:lnSpc>
              </a:pPr>
              <a:r>
                <a:rPr lang="en-US" sz="2760" dirty="0">
                  <a:solidFill>
                    <a:srgbClr val="171616"/>
                  </a:solidFill>
                  <a:latin typeface="Open Sans Bold"/>
                </a:rPr>
                <a:t>45%</a:t>
              </a:r>
            </a:p>
          </p:txBody>
        </p:sp>
        <p:grpSp>
          <p:nvGrpSpPr>
            <p:cNvPr id="9" name="Group 9"/>
            <p:cNvGrpSpPr>
              <a:grpSpLocks noChangeAspect="1"/>
            </p:cNvGrpSpPr>
            <p:nvPr/>
          </p:nvGrpSpPr>
          <p:grpSpPr>
            <a:xfrm>
              <a:off x="0" y="0"/>
              <a:ext cx="3187143" cy="3187143"/>
              <a:chOff x="0" y="0"/>
              <a:chExt cx="2540000" cy="2540000"/>
            </a:xfrm>
          </p:grpSpPr>
          <p:sp>
            <p:nvSpPr>
              <p:cNvPr id="10" name="Freeform 10"/>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D9D9D9"/>
              </a:solidFill>
            </p:spPr>
          </p:sp>
          <p:sp>
            <p:nvSpPr>
              <p:cNvPr id="11" name="Freeform 11"/>
              <p:cNvSpPr/>
              <p:nvPr/>
            </p:nvSpPr>
            <p:spPr>
              <a:xfrm>
                <a:off x="1270000" y="0"/>
                <a:ext cx="1352089" cy="2477842"/>
              </a:xfrm>
              <a:custGeom>
                <a:avLst/>
                <a:gdLst/>
                <a:ahLst/>
                <a:cxnLst/>
                <a:rect l="l" t="t" r="r" b="b"/>
                <a:pathLst>
                  <a:path w="1352089" h="2477842">
                    <a:moveTo>
                      <a:pt x="0" y="0"/>
                    </a:moveTo>
                    <a:cubicBezTo>
                      <a:pt x="624704" y="0"/>
                      <a:pt x="1156639" y="454316"/>
                      <a:pt x="1254364" y="1071328"/>
                    </a:cubicBezTo>
                    <a:cubicBezTo>
                      <a:pt x="1352089" y="1688341"/>
                      <a:pt x="986580" y="2284798"/>
                      <a:pt x="392452" y="2477842"/>
                    </a:cubicBezTo>
                    <a:lnTo>
                      <a:pt x="235471" y="1994705"/>
                    </a:lnTo>
                    <a:cubicBezTo>
                      <a:pt x="591948" y="1878879"/>
                      <a:pt x="811253" y="1521004"/>
                      <a:pt x="752618" y="1150797"/>
                    </a:cubicBezTo>
                    <a:cubicBezTo>
                      <a:pt x="693983" y="780589"/>
                      <a:pt x="374822" y="508000"/>
                      <a:pt x="0" y="508000"/>
                    </a:cubicBezTo>
                    <a:close/>
                  </a:path>
                </a:pathLst>
              </a:custGeom>
              <a:solidFill>
                <a:srgbClr val="F6A429"/>
              </a:solidFill>
            </p:spPr>
          </p:sp>
        </p:grpSp>
      </p:grpSp>
      <p:grpSp>
        <p:nvGrpSpPr>
          <p:cNvPr id="12" name="Group 12"/>
          <p:cNvGrpSpPr/>
          <p:nvPr/>
        </p:nvGrpSpPr>
        <p:grpSpPr>
          <a:xfrm>
            <a:off x="6092982" y="1802839"/>
            <a:ext cx="2487623" cy="2536123"/>
            <a:chOff x="0" y="0"/>
            <a:chExt cx="3187143" cy="3187143"/>
          </a:xfrm>
        </p:grpSpPr>
        <p:sp>
          <p:nvSpPr>
            <p:cNvPr id="13" name="TextBox 13"/>
            <p:cNvSpPr txBox="1"/>
            <p:nvPr/>
          </p:nvSpPr>
          <p:spPr>
            <a:xfrm>
              <a:off x="1249672" y="1266110"/>
              <a:ext cx="687798" cy="607298"/>
            </a:xfrm>
            <a:prstGeom prst="rect">
              <a:avLst/>
            </a:prstGeom>
          </p:spPr>
          <p:txBody>
            <a:bodyPr lIns="0" tIns="0" rIns="0" bIns="0" rtlCol="0" anchor="t">
              <a:spAutoFit/>
            </a:bodyPr>
            <a:lstStyle/>
            <a:p>
              <a:pPr algn="ctr">
                <a:lnSpc>
                  <a:spcPts val="3864"/>
                </a:lnSpc>
              </a:pPr>
              <a:r>
                <a:rPr lang="en-US" sz="2760">
                  <a:solidFill>
                    <a:srgbClr val="171616"/>
                  </a:solidFill>
                  <a:latin typeface="Open Sans Bold"/>
                </a:rPr>
                <a:t>9%</a:t>
              </a:r>
            </a:p>
          </p:txBody>
        </p:sp>
        <p:grpSp>
          <p:nvGrpSpPr>
            <p:cNvPr id="14" name="Group 14"/>
            <p:cNvGrpSpPr>
              <a:grpSpLocks noChangeAspect="1"/>
            </p:cNvGrpSpPr>
            <p:nvPr/>
          </p:nvGrpSpPr>
          <p:grpSpPr>
            <a:xfrm>
              <a:off x="0" y="0"/>
              <a:ext cx="3187143" cy="3187143"/>
              <a:chOff x="0" y="0"/>
              <a:chExt cx="2540000" cy="2540000"/>
            </a:xfrm>
          </p:grpSpPr>
          <p:sp>
            <p:nvSpPr>
              <p:cNvPr id="15" name="Freeform 15"/>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D9D9D9"/>
              </a:solidFill>
            </p:spPr>
          </p:sp>
          <p:sp>
            <p:nvSpPr>
              <p:cNvPr id="16" name="Freeform 16"/>
              <p:cNvSpPr/>
              <p:nvPr/>
            </p:nvSpPr>
            <p:spPr>
              <a:xfrm>
                <a:off x="1270000" y="0"/>
                <a:ext cx="680500" cy="626622"/>
              </a:xfrm>
              <a:custGeom>
                <a:avLst/>
                <a:gdLst/>
                <a:ahLst/>
                <a:cxnLst/>
                <a:rect l="l" t="t" r="r" b="b"/>
                <a:pathLst>
                  <a:path w="680500" h="626622">
                    <a:moveTo>
                      <a:pt x="0" y="0"/>
                    </a:moveTo>
                    <a:cubicBezTo>
                      <a:pt x="240997" y="0"/>
                      <a:pt x="477020" y="68571"/>
                      <a:pt x="680500" y="197704"/>
                    </a:cubicBezTo>
                    <a:lnTo>
                      <a:pt x="408300" y="626622"/>
                    </a:lnTo>
                    <a:cubicBezTo>
                      <a:pt x="286212" y="549142"/>
                      <a:pt x="144598" y="508000"/>
                      <a:pt x="0" y="508000"/>
                    </a:cubicBezTo>
                    <a:close/>
                  </a:path>
                </a:pathLst>
              </a:custGeom>
              <a:solidFill>
                <a:srgbClr val="F6A429"/>
              </a:solidFill>
            </p:spPr>
          </p:sp>
        </p:grpSp>
      </p:grpSp>
      <p:grpSp>
        <p:nvGrpSpPr>
          <p:cNvPr id="17" name="Group 17"/>
          <p:cNvGrpSpPr/>
          <p:nvPr/>
        </p:nvGrpSpPr>
        <p:grpSpPr>
          <a:xfrm>
            <a:off x="6060900" y="5747219"/>
            <a:ext cx="2551792" cy="2538226"/>
            <a:chOff x="0" y="0"/>
            <a:chExt cx="3187143" cy="3187143"/>
          </a:xfrm>
        </p:grpSpPr>
        <p:sp>
          <p:nvSpPr>
            <p:cNvPr id="18" name="TextBox 18"/>
            <p:cNvSpPr txBox="1"/>
            <p:nvPr/>
          </p:nvSpPr>
          <p:spPr>
            <a:xfrm>
              <a:off x="1116305" y="1266099"/>
              <a:ext cx="954533" cy="607320"/>
            </a:xfrm>
            <a:prstGeom prst="rect">
              <a:avLst/>
            </a:prstGeom>
          </p:spPr>
          <p:txBody>
            <a:bodyPr lIns="0" tIns="0" rIns="0" bIns="0" rtlCol="0" anchor="t">
              <a:spAutoFit/>
            </a:bodyPr>
            <a:lstStyle/>
            <a:p>
              <a:pPr algn="ctr">
                <a:lnSpc>
                  <a:spcPts val="3864"/>
                </a:lnSpc>
              </a:pPr>
              <a:r>
                <a:rPr lang="en-US" sz="2760" dirty="0">
                  <a:solidFill>
                    <a:srgbClr val="171616"/>
                  </a:solidFill>
                  <a:latin typeface="Open Sans Bold"/>
                </a:rPr>
                <a:t>46%</a:t>
              </a:r>
            </a:p>
          </p:txBody>
        </p:sp>
        <p:grpSp>
          <p:nvGrpSpPr>
            <p:cNvPr id="19" name="Group 19"/>
            <p:cNvGrpSpPr>
              <a:grpSpLocks noChangeAspect="1"/>
            </p:cNvGrpSpPr>
            <p:nvPr/>
          </p:nvGrpSpPr>
          <p:grpSpPr>
            <a:xfrm>
              <a:off x="0" y="0"/>
              <a:ext cx="3187143" cy="3187143"/>
              <a:chOff x="0" y="0"/>
              <a:chExt cx="2540000" cy="2540000"/>
            </a:xfrm>
          </p:grpSpPr>
          <p:sp>
            <p:nvSpPr>
              <p:cNvPr id="20" name="Freeform 20"/>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D9D9D9"/>
              </a:solidFill>
            </p:spPr>
          </p:sp>
          <p:sp>
            <p:nvSpPr>
              <p:cNvPr id="21" name="Freeform 21"/>
              <p:cNvSpPr/>
              <p:nvPr/>
            </p:nvSpPr>
            <p:spPr>
              <a:xfrm>
                <a:off x="1270000" y="0"/>
                <a:ext cx="1340181" cy="2500101"/>
              </a:xfrm>
              <a:custGeom>
                <a:avLst/>
                <a:gdLst/>
                <a:ahLst/>
                <a:cxnLst/>
                <a:rect l="l" t="t" r="r" b="b"/>
                <a:pathLst>
                  <a:path w="1340181" h="2500101">
                    <a:moveTo>
                      <a:pt x="0" y="0"/>
                    </a:moveTo>
                    <a:cubicBezTo>
                      <a:pt x="639857" y="0"/>
                      <a:pt x="1179791" y="476015"/>
                      <a:pt x="1259986" y="1110827"/>
                    </a:cubicBezTo>
                    <a:cubicBezTo>
                      <a:pt x="1340181" y="1745639"/>
                      <a:pt x="935591" y="2340975"/>
                      <a:pt x="315836" y="2500101"/>
                    </a:cubicBezTo>
                    <a:lnTo>
                      <a:pt x="189502" y="2008060"/>
                    </a:lnTo>
                    <a:cubicBezTo>
                      <a:pt x="561355" y="1912585"/>
                      <a:pt x="804109" y="1555383"/>
                      <a:pt x="755991" y="1174496"/>
                    </a:cubicBezTo>
                    <a:cubicBezTo>
                      <a:pt x="707874" y="793609"/>
                      <a:pt x="383914" y="508000"/>
                      <a:pt x="0" y="508000"/>
                    </a:cubicBezTo>
                    <a:close/>
                  </a:path>
                </a:pathLst>
              </a:custGeom>
              <a:solidFill>
                <a:srgbClr val="20252F"/>
              </a:solidFill>
            </p:spPr>
          </p:sp>
        </p:grpSp>
      </p:grpSp>
      <p:sp>
        <p:nvSpPr>
          <p:cNvPr id="22" name="TextBox 22"/>
          <p:cNvSpPr txBox="1"/>
          <p:nvPr/>
        </p:nvSpPr>
        <p:spPr>
          <a:xfrm>
            <a:off x="11133315" y="2239287"/>
            <a:ext cx="6125985" cy="1763395"/>
          </a:xfrm>
          <a:prstGeom prst="rect">
            <a:avLst/>
          </a:prstGeom>
        </p:spPr>
        <p:txBody>
          <a:bodyPr lIns="0" tIns="0" rIns="0" bIns="0" rtlCol="0" anchor="t">
            <a:spAutoFit/>
          </a:bodyPr>
          <a:lstStyle/>
          <a:p>
            <a:pPr>
              <a:lnSpc>
                <a:spcPts val="7040"/>
              </a:lnSpc>
            </a:pPr>
            <a:r>
              <a:rPr lang="en-US" sz="5500">
                <a:solidFill>
                  <a:srgbClr val="000000"/>
                </a:solidFill>
                <a:latin typeface="Montserrat Extra-Bold"/>
              </a:rPr>
              <a:t>ARP</a:t>
            </a:r>
          </a:p>
          <a:p>
            <a:pPr>
              <a:lnSpc>
                <a:spcPts val="7040"/>
              </a:lnSpc>
            </a:pPr>
            <a:r>
              <a:rPr lang="en-US" sz="5500">
                <a:solidFill>
                  <a:srgbClr val="000000"/>
                </a:solidFill>
                <a:latin typeface="Montserrat Extra-Bold"/>
              </a:rPr>
              <a:t>DEMOGRAPHY</a:t>
            </a:r>
          </a:p>
        </p:txBody>
      </p:sp>
      <p:sp>
        <p:nvSpPr>
          <p:cNvPr id="23" name="TextBox 23"/>
          <p:cNvSpPr txBox="1"/>
          <p:nvPr/>
        </p:nvSpPr>
        <p:spPr>
          <a:xfrm>
            <a:off x="11133315" y="4897893"/>
            <a:ext cx="5634492" cy="1765868"/>
          </a:xfrm>
          <a:prstGeom prst="rect">
            <a:avLst/>
          </a:prstGeom>
        </p:spPr>
        <p:txBody>
          <a:bodyPr lIns="0" tIns="0" rIns="0" bIns="0" rtlCol="0" anchor="t">
            <a:spAutoFit/>
          </a:bodyPr>
          <a:lstStyle/>
          <a:p>
            <a:pPr>
              <a:lnSpc>
                <a:spcPts val="3499"/>
              </a:lnSpc>
            </a:pPr>
            <a:r>
              <a:rPr lang="en-US" sz="2499" b="1" dirty="0">
                <a:solidFill>
                  <a:srgbClr val="171616"/>
                </a:solidFill>
                <a:latin typeface="Open Sans"/>
              </a:rPr>
              <a:t>Women Owned - </a:t>
            </a:r>
            <a:r>
              <a:rPr lang="en-US" sz="2499" b="1" dirty="0">
                <a:solidFill>
                  <a:srgbClr val="171616"/>
                </a:solidFill>
                <a:effectLst>
                  <a:outerShdw blurRad="38100" dist="38100" dir="2700000" algn="tl">
                    <a:srgbClr val="000000">
                      <a:alpha val="43137"/>
                    </a:srgbClr>
                  </a:outerShdw>
                </a:effectLst>
                <a:latin typeface="Open Sans"/>
              </a:rPr>
              <a:t>46% </a:t>
            </a:r>
          </a:p>
          <a:p>
            <a:pPr>
              <a:lnSpc>
                <a:spcPts val="3499"/>
              </a:lnSpc>
            </a:pPr>
            <a:r>
              <a:rPr lang="en-US" sz="2499" b="1" dirty="0">
                <a:solidFill>
                  <a:srgbClr val="171616"/>
                </a:solidFill>
                <a:latin typeface="Open Sans"/>
              </a:rPr>
              <a:t>Hispanic – </a:t>
            </a:r>
            <a:r>
              <a:rPr lang="en-US" sz="2499" b="1" dirty="0">
                <a:solidFill>
                  <a:srgbClr val="171616"/>
                </a:solidFill>
                <a:effectLst>
                  <a:outerShdw blurRad="38100" dist="38100" dir="2700000" algn="tl">
                    <a:srgbClr val="000000">
                      <a:alpha val="43137"/>
                    </a:srgbClr>
                  </a:outerShdw>
                </a:effectLst>
                <a:latin typeface="Open Sans"/>
              </a:rPr>
              <a:t>9%</a:t>
            </a:r>
          </a:p>
          <a:p>
            <a:pPr>
              <a:lnSpc>
                <a:spcPts val="3499"/>
              </a:lnSpc>
            </a:pPr>
            <a:r>
              <a:rPr lang="en-US" sz="2499" b="1" dirty="0">
                <a:solidFill>
                  <a:srgbClr val="171616"/>
                </a:solidFill>
                <a:latin typeface="Open Sans"/>
              </a:rPr>
              <a:t>Black/AA – </a:t>
            </a:r>
            <a:r>
              <a:rPr lang="en-US" sz="2499" b="1" dirty="0">
                <a:solidFill>
                  <a:srgbClr val="171616"/>
                </a:solidFill>
                <a:effectLst>
                  <a:outerShdw blurRad="38100" dist="38100" dir="2700000" algn="tl">
                    <a:srgbClr val="000000">
                      <a:alpha val="43137"/>
                    </a:srgbClr>
                  </a:outerShdw>
                </a:effectLst>
                <a:latin typeface="Open Sans"/>
              </a:rPr>
              <a:t>45%</a:t>
            </a:r>
          </a:p>
          <a:p>
            <a:pPr>
              <a:lnSpc>
                <a:spcPts val="3499"/>
              </a:lnSpc>
              <a:spcBef>
                <a:spcPct val="0"/>
              </a:spcBef>
            </a:pPr>
            <a:r>
              <a:rPr lang="en-US" sz="2499" b="1" dirty="0">
                <a:solidFill>
                  <a:srgbClr val="171616"/>
                </a:solidFill>
                <a:latin typeface="Open Sans"/>
              </a:rPr>
              <a:t>White – </a:t>
            </a:r>
            <a:r>
              <a:rPr lang="en-US" sz="2499" b="1" dirty="0">
                <a:solidFill>
                  <a:srgbClr val="171616"/>
                </a:solidFill>
                <a:effectLst>
                  <a:outerShdw blurRad="38100" dist="38100" dir="2700000" algn="tl">
                    <a:srgbClr val="000000">
                      <a:alpha val="43137"/>
                    </a:srgbClr>
                  </a:outerShdw>
                </a:effectLst>
                <a:latin typeface="Open Sans"/>
              </a:rPr>
              <a:t>46%</a:t>
            </a:r>
          </a:p>
        </p:txBody>
      </p:sp>
      <p:sp>
        <p:nvSpPr>
          <p:cNvPr id="24" name="TextBox 24"/>
          <p:cNvSpPr txBox="1"/>
          <p:nvPr/>
        </p:nvSpPr>
        <p:spPr>
          <a:xfrm>
            <a:off x="2906877" y="4512691"/>
            <a:ext cx="2321935" cy="431799"/>
          </a:xfrm>
          <a:prstGeom prst="rect">
            <a:avLst/>
          </a:prstGeom>
        </p:spPr>
        <p:txBody>
          <a:bodyPr lIns="0" tIns="0" rIns="0" bIns="0" rtlCol="0" anchor="t">
            <a:spAutoFit/>
          </a:bodyPr>
          <a:lstStyle/>
          <a:p>
            <a:pPr algn="ctr">
              <a:lnSpc>
                <a:spcPts val="3500"/>
              </a:lnSpc>
            </a:pPr>
            <a:r>
              <a:rPr lang="en-US" sz="2500" dirty="0">
                <a:solidFill>
                  <a:srgbClr val="000000"/>
                </a:solidFill>
                <a:latin typeface="Canva Sans"/>
              </a:rPr>
              <a:t>Women Owned</a:t>
            </a:r>
          </a:p>
        </p:txBody>
      </p:sp>
      <p:sp>
        <p:nvSpPr>
          <p:cNvPr id="25" name="TextBox 25"/>
          <p:cNvSpPr txBox="1"/>
          <p:nvPr/>
        </p:nvSpPr>
        <p:spPr>
          <a:xfrm>
            <a:off x="6597026" y="4522912"/>
            <a:ext cx="1406236" cy="431799"/>
          </a:xfrm>
          <a:prstGeom prst="rect">
            <a:avLst/>
          </a:prstGeom>
        </p:spPr>
        <p:txBody>
          <a:bodyPr lIns="0" tIns="0" rIns="0" bIns="0" rtlCol="0" anchor="t">
            <a:spAutoFit/>
          </a:bodyPr>
          <a:lstStyle/>
          <a:p>
            <a:pPr algn="ctr">
              <a:lnSpc>
                <a:spcPts val="3500"/>
              </a:lnSpc>
            </a:pPr>
            <a:r>
              <a:rPr lang="en-US" sz="2500" dirty="0">
                <a:solidFill>
                  <a:srgbClr val="000000"/>
                </a:solidFill>
                <a:latin typeface="Canva Sans"/>
              </a:rPr>
              <a:t>Hispanic</a:t>
            </a:r>
          </a:p>
        </p:txBody>
      </p:sp>
      <p:sp>
        <p:nvSpPr>
          <p:cNvPr id="26" name="TextBox 26"/>
          <p:cNvSpPr txBox="1"/>
          <p:nvPr/>
        </p:nvSpPr>
        <p:spPr>
          <a:xfrm>
            <a:off x="3387802" y="8475631"/>
            <a:ext cx="1371925" cy="431799"/>
          </a:xfrm>
          <a:prstGeom prst="rect">
            <a:avLst/>
          </a:prstGeom>
        </p:spPr>
        <p:txBody>
          <a:bodyPr lIns="0" tIns="0" rIns="0" bIns="0" rtlCol="0" anchor="t">
            <a:spAutoFit/>
          </a:bodyPr>
          <a:lstStyle/>
          <a:p>
            <a:pPr algn="ctr">
              <a:lnSpc>
                <a:spcPts val="3500"/>
              </a:lnSpc>
            </a:pPr>
            <a:r>
              <a:rPr lang="en-US" sz="2500" dirty="0">
                <a:solidFill>
                  <a:srgbClr val="000000"/>
                </a:solidFill>
                <a:latin typeface="Canva Sans"/>
              </a:rPr>
              <a:t>Black/AA</a:t>
            </a:r>
          </a:p>
        </p:txBody>
      </p:sp>
      <p:sp>
        <p:nvSpPr>
          <p:cNvPr id="27" name="TextBox 27"/>
          <p:cNvSpPr txBox="1"/>
          <p:nvPr/>
        </p:nvSpPr>
        <p:spPr>
          <a:xfrm>
            <a:off x="6891717" y="8475630"/>
            <a:ext cx="890155" cy="431799"/>
          </a:xfrm>
          <a:prstGeom prst="rect">
            <a:avLst/>
          </a:prstGeom>
        </p:spPr>
        <p:txBody>
          <a:bodyPr lIns="0" tIns="0" rIns="0" bIns="0" rtlCol="0" anchor="t">
            <a:spAutoFit/>
          </a:bodyPr>
          <a:lstStyle/>
          <a:p>
            <a:pPr algn="ctr">
              <a:lnSpc>
                <a:spcPts val="3500"/>
              </a:lnSpc>
            </a:pPr>
            <a:r>
              <a:rPr lang="en-US" sz="2500" dirty="0">
                <a:solidFill>
                  <a:srgbClr val="000000"/>
                </a:solidFill>
                <a:latin typeface="Canva Sans"/>
              </a:rPr>
              <a:t>White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7327" y="2117558"/>
            <a:ext cx="2547392" cy="2559711"/>
            <a:chOff x="0" y="0"/>
            <a:chExt cx="3187143" cy="3187143"/>
          </a:xfrm>
        </p:grpSpPr>
        <p:sp>
          <p:nvSpPr>
            <p:cNvPr id="3" name="TextBox 3"/>
            <p:cNvSpPr txBox="1"/>
            <p:nvPr/>
          </p:nvSpPr>
          <p:spPr>
            <a:xfrm>
              <a:off x="1116305" y="1266099"/>
              <a:ext cx="954533" cy="607320"/>
            </a:xfrm>
            <a:prstGeom prst="rect">
              <a:avLst/>
            </a:prstGeom>
          </p:spPr>
          <p:txBody>
            <a:bodyPr lIns="0" tIns="0" rIns="0" bIns="0" rtlCol="0" anchor="t">
              <a:spAutoFit/>
            </a:bodyPr>
            <a:lstStyle/>
            <a:p>
              <a:pPr algn="ctr">
                <a:lnSpc>
                  <a:spcPts val="3864"/>
                </a:lnSpc>
              </a:pPr>
              <a:r>
                <a:rPr lang="en-US" sz="2760" dirty="0">
                  <a:solidFill>
                    <a:srgbClr val="171616"/>
                  </a:solidFill>
                  <a:latin typeface="Open Sans Bold"/>
                </a:rPr>
                <a:t>23%</a:t>
              </a:r>
            </a:p>
          </p:txBody>
        </p:sp>
        <p:grpSp>
          <p:nvGrpSpPr>
            <p:cNvPr id="4" name="Group 4"/>
            <p:cNvGrpSpPr>
              <a:grpSpLocks noChangeAspect="1"/>
            </p:cNvGrpSpPr>
            <p:nvPr/>
          </p:nvGrpSpPr>
          <p:grpSpPr>
            <a:xfrm>
              <a:off x="0" y="0"/>
              <a:ext cx="3187143" cy="3187143"/>
              <a:chOff x="0" y="0"/>
              <a:chExt cx="2540000" cy="2540000"/>
            </a:xfrm>
          </p:grpSpPr>
          <p:sp>
            <p:nvSpPr>
              <p:cNvPr id="5" name="Freeform 5"/>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D9D9D9"/>
              </a:solidFill>
            </p:spPr>
          </p:sp>
          <p:sp>
            <p:nvSpPr>
              <p:cNvPr id="6" name="Freeform 6"/>
              <p:cNvSpPr/>
              <p:nvPr/>
            </p:nvSpPr>
            <p:spPr>
              <a:xfrm>
                <a:off x="1270000" y="0"/>
                <a:ext cx="1259986" cy="1174496"/>
              </a:xfrm>
              <a:custGeom>
                <a:avLst/>
                <a:gdLst/>
                <a:ahLst/>
                <a:cxnLst/>
                <a:rect l="l" t="t" r="r" b="b"/>
                <a:pathLst>
                  <a:path w="1259986" h="1174496">
                    <a:moveTo>
                      <a:pt x="0" y="0"/>
                    </a:moveTo>
                    <a:lnTo>
                      <a:pt x="0" y="0"/>
                    </a:lnTo>
                    <a:cubicBezTo>
                      <a:pt x="639857" y="0"/>
                      <a:pt x="1179790" y="476015"/>
                      <a:pt x="1259986" y="1110827"/>
                    </a:cubicBezTo>
                    <a:lnTo>
                      <a:pt x="755991" y="1174496"/>
                    </a:lnTo>
                    <a:cubicBezTo>
                      <a:pt x="707874" y="793609"/>
                      <a:pt x="383914" y="508000"/>
                      <a:pt x="0" y="508000"/>
                    </a:cubicBezTo>
                    <a:close/>
                  </a:path>
                </a:pathLst>
              </a:custGeom>
              <a:solidFill>
                <a:srgbClr val="F6A429"/>
              </a:solidFill>
            </p:spPr>
          </p:sp>
        </p:grpSp>
      </p:grpSp>
      <p:grpSp>
        <p:nvGrpSpPr>
          <p:cNvPr id="7" name="Group 7"/>
          <p:cNvGrpSpPr/>
          <p:nvPr/>
        </p:nvGrpSpPr>
        <p:grpSpPr>
          <a:xfrm>
            <a:off x="1297585" y="5749084"/>
            <a:ext cx="2451139" cy="2513688"/>
            <a:chOff x="0" y="0"/>
            <a:chExt cx="3187143" cy="3187143"/>
          </a:xfrm>
        </p:grpSpPr>
        <p:sp>
          <p:nvSpPr>
            <p:cNvPr id="8" name="TextBox 8"/>
            <p:cNvSpPr txBox="1"/>
            <p:nvPr/>
          </p:nvSpPr>
          <p:spPr>
            <a:xfrm>
              <a:off x="1116305" y="1266099"/>
              <a:ext cx="954533" cy="607320"/>
            </a:xfrm>
            <a:prstGeom prst="rect">
              <a:avLst/>
            </a:prstGeom>
          </p:spPr>
          <p:txBody>
            <a:bodyPr lIns="0" tIns="0" rIns="0" bIns="0" rtlCol="0" anchor="t">
              <a:spAutoFit/>
            </a:bodyPr>
            <a:lstStyle/>
            <a:p>
              <a:pPr algn="ctr">
                <a:lnSpc>
                  <a:spcPts val="3864"/>
                </a:lnSpc>
              </a:pPr>
              <a:r>
                <a:rPr lang="en-US" sz="2760" dirty="0">
                  <a:solidFill>
                    <a:srgbClr val="171616"/>
                  </a:solidFill>
                  <a:latin typeface="Open Sans Bold"/>
                </a:rPr>
                <a:t>12%</a:t>
              </a:r>
            </a:p>
          </p:txBody>
        </p:sp>
        <p:grpSp>
          <p:nvGrpSpPr>
            <p:cNvPr id="9" name="Group 9"/>
            <p:cNvGrpSpPr>
              <a:grpSpLocks noChangeAspect="1"/>
            </p:cNvGrpSpPr>
            <p:nvPr/>
          </p:nvGrpSpPr>
          <p:grpSpPr>
            <a:xfrm>
              <a:off x="0" y="0"/>
              <a:ext cx="3187143" cy="3187143"/>
              <a:chOff x="0" y="0"/>
              <a:chExt cx="2540000" cy="2540000"/>
            </a:xfrm>
          </p:grpSpPr>
          <p:sp>
            <p:nvSpPr>
              <p:cNvPr id="10" name="Freeform 10"/>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D9D9D9"/>
              </a:solidFill>
            </p:spPr>
          </p:sp>
          <p:sp>
            <p:nvSpPr>
              <p:cNvPr id="11" name="Freeform 11"/>
              <p:cNvSpPr/>
              <p:nvPr/>
            </p:nvSpPr>
            <p:spPr>
              <a:xfrm>
                <a:off x="1270000" y="0"/>
                <a:ext cx="869375" cy="714526"/>
              </a:xfrm>
              <a:custGeom>
                <a:avLst/>
                <a:gdLst/>
                <a:ahLst/>
                <a:cxnLst/>
                <a:rect l="l" t="t" r="r" b="b"/>
                <a:pathLst>
                  <a:path w="869375" h="714526">
                    <a:moveTo>
                      <a:pt x="0" y="0"/>
                    </a:moveTo>
                    <a:cubicBezTo>
                      <a:pt x="323021" y="0"/>
                      <a:pt x="633903" y="123087"/>
                      <a:pt x="869375" y="344210"/>
                    </a:cubicBezTo>
                    <a:lnTo>
                      <a:pt x="521625" y="714526"/>
                    </a:lnTo>
                    <a:cubicBezTo>
                      <a:pt x="380342" y="581852"/>
                      <a:pt x="193812" y="508000"/>
                      <a:pt x="0" y="508000"/>
                    </a:cubicBezTo>
                    <a:close/>
                  </a:path>
                </a:pathLst>
              </a:custGeom>
              <a:solidFill>
                <a:srgbClr val="20252F"/>
              </a:solidFill>
            </p:spPr>
          </p:sp>
        </p:grpSp>
      </p:grpSp>
      <p:grpSp>
        <p:nvGrpSpPr>
          <p:cNvPr id="12" name="Group 12"/>
          <p:cNvGrpSpPr/>
          <p:nvPr/>
        </p:nvGrpSpPr>
        <p:grpSpPr>
          <a:xfrm>
            <a:off x="4331369" y="2149642"/>
            <a:ext cx="2480116" cy="2527627"/>
            <a:chOff x="0" y="0"/>
            <a:chExt cx="3187143" cy="3187143"/>
          </a:xfrm>
        </p:grpSpPr>
        <p:sp>
          <p:nvSpPr>
            <p:cNvPr id="13" name="TextBox 13"/>
            <p:cNvSpPr txBox="1"/>
            <p:nvPr/>
          </p:nvSpPr>
          <p:spPr>
            <a:xfrm>
              <a:off x="1116305" y="1266099"/>
              <a:ext cx="954533" cy="607320"/>
            </a:xfrm>
            <a:prstGeom prst="rect">
              <a:avLst/>
            </a:prstGeom>
          </p:spPr>
          <p:txBody>
            <a:bodyPr lIns="0" tIns="0" rIns="0" bIns="0" rtlCol="0" anchor="t">
              <a:spAutoFit/>
            </a:bodyPr>
            <a:lstStyle/>
            <a:p>
              <a:pPr algn="ctr">
                <a:lnSpc>
                  <a:spcPts val="3864"/>
                </a:lnSpc>
              </a:pPr>
              <a:r>
                <a:rPr lang="en-US" sz="2760" dirty="0">
                  <a:solidFill>
                    <a:srgbClr val="171616"/>
                  </a:solidFill>
                  <a:latin typeface="Open Sans Bold"/>
                </a:rPr>
                <a:t>15%</a:t>
              </a:r>
            </a:p>
          </p:txBody>
        </p:sp>
        <p:grpSp>
          <p:nvGrpSpPr>
            <p:cNvPr id="14" name="Group 14"/>
            <p:cNvGrpSpPr>
              <a:grpSpLocks noChangeAspect="1"/>
            </p:cNvGrpSpPr>
            <p:nvPr/>
          </p:nvGrpSpPr>
          <p:grpSpPr>
            <a:xfrm>
              <a:off x="0" y="0"/>
              <a:ext cx="3187143" cy="3187143"/>
              <a:chOff x="0" y="0"/>
              <a:chExt cx="2540000" cy="2540000"/>
            </a:xfrm>
          </p:grpSpPr>
          <p:sp>
            <p:nvSpPr>
              <p:cNvPr id="15" name="Freeform 15"/>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D9D9D9"/>
              </a:solidFill>
            </p:spPr>
          </p:sp>
          <p:sp>
            <p:nvSpPr>
              <p:cNvPr id="16" name="Freeform 16"/>
              <p:cNvSpPr/>
              <p:nvPr/>
            </p:nvSpPr>
            <p:spPr>
              <a:xfrm>
                <a:off x="1270000" y="0"/>
                <a:ext cx="1027452" cy="822108"/>
              </a:xfrm>
              <a:custGeom>
                <a:avLst/>
                <a:gdLst/>
                <a:ahLst/>
                <a:cxnLst/>
                <a:rect l="l" t="t" r="r" b="b"/>
                <a:pathLst>
                  <a:path w="1027452" h="822108">
                    <a:moveTo>
                      <a:pt x="0" y="0"/>
                    </a:moveTo>
                    <a:cubicBezTo>
                      <a:pt x="406533" y="0"/>
                      <a:pt x="788497" y="194620"/>
                      <a:pt x="1027452" y="523513"/>
                    </a:cubicBezTo>
                    <a:lnTo>
                      <a:pt x="616471" y="822108"/>
                    </a:lnTo>
                    <a:cubicBezTo>
                      <a:pt x="473098" y="624772"/>
                      <a:pt x="243920" y="508000"/>
                      <a:pt x="0" y="508000"/>
                    </a:cubicBezTo>
                    <a:close/>
                  </a:path>
                </a:pathLst>
              </a:custGeom>
              <a:solidFill>
                <a:srgbClr val="20252F"/>
              </a:solidFill>
            </p:spPr>
          </p:sp>
        </p:grpSp>
      </p:grpSp>
      <p:grpSp>
        <p:nvGrpSpPr>
          <p:cNvPr id="17" name="Group 17"/>
          <p:cNvGrpSpPr/>
          <p:nvPr/>
        </p:nvGrpSpPr>
        <p:grpSpPr>
          <a:xfrm>
            <a:off x="4331368" y="5715137"/>
            <a:ext cx="2480116" cy="2497646"/>
            <a:chOff x="0" y="0"/>
            <a:chExt cx="3187143" cy="3187143"/>
          </a:xfrm>
        </p:grpSpPr>
        <p:sp>
          <p:nvSpPr>
            <p:cNvPr id="18" name="TextBox 18"/>
            <p:cNvSpPr txBox="1"/>
            <p:nvPr/>
          </p:nvSpPr>
          <p:spPr>
            <a:xfrm>
              <a:off x="1249684" y="1266099"/>
              <a:ext cx="687775" cy="607320"/>
            </a:xfrm>
            <a:prstGeom prst="rect">
              <a:avLst/>
            </a:prstGeom>
          </p:spPr>
          <p:txBody>
            <a:bodyPr lIns="0" tIns="0" rIns="0" bIns="0" rtlCol="0" anchor="t">
              <a:spAutoFit/>
            </a:bodyPr>
            <a:lstStyle/>
            <a:p>
              <a:pPr algn="ctr">
                <a:lnSpc>
                  <a:spcPts val="3864"/>
                </a:lnSpc>
              </a:pPr>
              <a:r>
                <a:rPr lang="en-US" sz="2760" dirty="0">
                  <a:solidFill>
                    <a:srgbClr val="171616"/>
                  </a:solidFill>
                  <a:latin typeface="Open Sans Bold"/>
                </a:rPr>
                <a:t>8%</a:t>
              </a:r>
            </a:p>
          </p:txBody>
        </p:sp>
        <p:grpSp>
          <p:nvGrpSpPr>
            <p:cNvPr id="19" name="Group 19"/>
            <p:cNvGrpSpPr>
              <a:grpSpLocks noChangeAspect="1"/>
            </p:cNvGrpSpPr>
            <p:nvPr/>
          </p:nvGrpSpPr>
          <p:grpSpPr>
            <a:xfrm>
              <a:off x="0" y="0"/>
              <a:ext cx="3187143" cy="3187143"/>
              <a:chOff x="0" y="0"/>
              <a:chExt cx="2540000" cy="2540000"/>
            </a:xfrm>
          </p:grpSpPr>
          <p:sp>
            <p:nvSpPr>
              <p:cNvPr id="20" name="Freeform 20"/>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D9D9D9"/>
              </a:solidFill>
            </p:spPr>
          </p:sp>
          <p:sp>
            <p:nvSpPr>
              <p:cNvPr id="21" name="Freeform 21"/>
              <p:cNvSpPr/>
              <p:nvPr/>
            </p:nvSpPr>
            <p:spPr>
              <a:xfrm>
                <a:off x="1270000" y="0"/>
                <a:ext cx="611827" cy="602254"/>
              </a:xfrm>
              <a:custGeom>
                <a:avLst/>
                <a:gdLst/>
                <a:ahLst/>
                <a:cxnLst/>
                <a:rect l="l" t="t" r="r" b="b"/>
                <a:pathLst>
                  <a:path w="611827" h="602254">
                    <a:moveTo>
                      <a:pt x="0" y="0"/>
                    </a:moveTo>
                    <a:cubicBezTo>
                      <a:pt x="213918" y="0"/>
                      <a:pt x="424370" y="54035"/>
                      <a:pt x="611827" y="157091"/>
                    </a:cubicBezTo>
                    <a:lnTo>
                      <a:pt x="367096" y="602254"/>
                    </a:lnTo>
                    <a:cubicBezTo>
                      <a:pt x="254622" y="540421"/>
                      <a:pt x="128351" y="508000"/>
                      <a:pt x="0" y="508000"/>
                    </a:cubicBezTo>
                    <a:close/>
                  </a:path>
                </a:pathLst>
              </a:custGeom>
              <a:solidFill>
                <a:srgbClr val="F6A429"/>
              </a:solidFill>
            </p:spPr>
          </p:sp>
        </p:grpSp>
      </p:grpSp>
      <p:grpSp>
        <p:nvGrpSpPr>
          <p:cNvPr id="22" name="Group 22"/>
          <p:cNvGrpSpPr/>
          <p:nvPr/>
        </p:nvGrpSpPr>
        <p:grpSpPr>
          <a:xfrm>
            <a:off x="7234989" y="2197768"/>
            <a:ext cx="2573261" cy="2479501"/>
            <a:chOff x="0" y="0"/>
            <a:chExt cx="3187143" cy="3187143"/>
          </a:xfrm>
        </p:grpSpPr>
        <p:sp>
          <p:nvSpPr>
            <p:cNvPr id="23" name="TextBox 23"/>
            <p:cNvSpPr txBox="1"/>
            <p:nvPr/>
          </p:nvSpPr>
          <p:spPr>
            <a:xfrm>
              <a:off x="1116305" y="1266099"/>
              <a:ext cx="954533" cy="607320"/>
            </a:xfrm>
            <a:prstGeom prst="rect">
              <a:avLst/>
            </a:prstGeom>
          </p:spPr>
          <p:txBody>
            <a:bodyPr lIns="0" tIns="0" rIns="0" bIns="0" rtlCol="0" anchor="t">
              <a:spAutoFit/>
            </a:bodyPr>
            <a:lstStyle/>
            <a:p>
              <a:pPr algn="ctr">
                <a:lnSpc>
                  <a:spcPts val="3864"/>
                </a:lnSpc>
              </a:pPr>
              <a:r>
                <a:rPr lang="en-US" sz="2760" dirty="0">
                  <a:solidFill>
                    <a:srgbClr val="171616"/>
                  </a:solidFill>
                  <a:latin typeface="Open Sans Bold"/>
                </a:rPr>
                <a:t>12%</a:t>
              </a:r>
            </a:p>
          </p:txBody>
        </p:sp>
        <p:grpSp>
          <p:nvGrpSpPr>
            <p:cNvPr id="24" name="Group 24"/>
            <p:cNvGrpSpPr>
              <a:grpSpLocks noChangeAspect="1"/>
            </p:cNvGrpSpPr>
            <p:nvPr/>
          </p:nvGrpSpPr>
          <p:grpSpPr>
            <a:xfrm>
              <a:off x="0" y="0"/>
              <a:ext cx="3187143" cy="3187143"/>
              <a:chOff x="0" y="0"/>
              <a:chExt cx="2540000" cy="2540000"/>
            </a:xfrm>
          </p:grpSpPr>
          <p:sp>
            <p:nvSpPr>
              <p:cNvPr id="25" name="Freeform 25"/>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D9D9D9"/>
              </a:solidFill>
            </p:spPr>
          </p:sp>
          <p:sp>
            <p:nvSpPr>
              <p:cNvPr id="26" name="Freeform 26"/>
              <p:cNvSpPr/>
              <p:nvPr/>
            </p:nvSpPr>
            <p:spPr>
              <a:xfrm>
                <a:off x="1270000" y="0"/>
                <a:ext cx="869375" cy="714526"/>
              </a:xfrm>
              <a:custGeom>
                <a:avLst/>
                <a:gdLst/>
                <a:ahLst/>
                <a:cxnLst/>
                <a:rect l="l" t="t" r="r" b="b"/>
                <a:pathLst>
                  <a:path w="869375" h="714526">
                    <a:moveTo>
                      <a:pt x="0" y="0"/>
                    </a:moveTo>
                    <a:cubicBezTo>
                      <a:pt x="323021" y="0"/>
                      <a:pt x="633903" y="123087"/>
                      <a:pt x="869375" y="344210"/>
                    </a:cubicBezTo>
                    <a:lnTo>
                      <a:pt x="521625" y="714526"/>
                    </a:lnTo>
                    <a:cubicBezTo>
                      <a:pt x="380342" y="581852"/>
                      <a:pt x="193812" y="508000"/>
                      <a:pt x="0" y="508000"/>
                    </a:cubicBezTo>
                    <a:close/>
                  </a:path>
                </a:pathLst>
              </a:custGeom>
              <a:solidFill>
                <a:srgbClr val="F6A429"/>
              </a:solidFill>
            </p:spPr>
          </p:sp>
        </p:grpSp>
      </p:grpSp>
      <p:grpSp>
        <p:nvGrpSpPr>
          <p:cNvPr id="27" name="Group 27"/>
          <p:cNvGrpSpPr/>
          <p:nvPr/>
        </p:nvGrpSpPr>
        <p:grpSpPr>
          <a:xfrm>
            <a:off x="7355264" y="5751059"/>
            <a:ext cx="2509092" cy="2465562"/>
            <a:chOff x="0" y="0"/>
            <a:chExt cx="3187143" cy="3187143"/>
          </a:xfrm>
        </p:grpSpPr>
        <p:sp>
          <p:nvSpPr>
            <p:cNvPr id="28" name="TextBox 28"/>
            <p:cNvSpPr txBox="1"/>
            <p:nvPr/>
          </p:nvSpPr>
          <p:spPr>
            <a:xfrm>
              <a:off x="1249684" y="1266099"/>
              <a:ext cx="687775" cy="607320"/>
            </a:xfrm>
            <a:prstGeom prst="rect">
              <a:avLst/>
            </a:prstGeom>
          </p:spPr>
          <p:txBody>
            <a:bodyPr lIns="0" tIns="0" rIns="0" bIns="0" rtlCol="0" anchor="t">
              <a:spAutoFit/>
            </a:bodyPr>
            <a:lstStyle/>
            <a:p>
              <a:pPr algn="ctr">
                <a:lnSpc>
                  <a:spcPts val="3864"/>
                </a:lnSpc>
              </a:pPr>
              <a:r>
                <a:rPr lang="en-US" sz="2760" dirty="0">
                  <a:solidFill>
                    <a:srgbClr val="171616"/>
                  </a:solidFill>
                  <a:latin typeface="Open Sans Bold"/>
                </a:rPr>
                <a:t>8%</a:t>
              </a:r>
            </a:p>
          </p:txBody>
        </p:sp>
        <p:grpSp>
          <p:nvGrpSpPr>
            <p:cNvPr id="29" name="Group 29"/>
            <p:cNvGrpSpPr>
              <a:grpSpLocks noChangeAspect="1"/>
            </p:cNvGrpSpPr>
            <p:nvPr/>
          </p:nvGrpSpPr>
          <p:grpSpPr>
            <a:xfrm>
              <a:off x="0" y="0"/>
              <a:ext cx="3187143" cy="3187143"/>
              <a:chOff x="0" y="0"/>
              <a:chExt cx="2540000" cy="2540000"/>
            </a:xfrm>
          </p:grpSpPr>
          <p:sp>
            <p:nvSpPr>
              <p:cNvPr id="30" name="Freeform 30"/>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D9D9D9"/>
              </a:solidFill>
            </p:spPr>
          </p:sp>
          <p:sp>
            <p:nvSpPr>
              <p:cNvPr id="31" name="Freeform 31"/>
              <p:cNvSpPr/>
              <p:nvPr/>
            </p:nvSpPr>
            <p:spPr>
              <a:xfrm>
                <a:off x="1270000" y="0"/>
                <a:ext cx="611827" cy="602254"/>
              </a:xfrm>
              <a:custGeom>
                <a:avLst/>
                <a:gdLst/>
                <a:ahLst/>
                <a:cxnLst/>
                <a:rect l="l" t="t" r="r" b="b"/>
                <a:pathLst>
                  <a:path w="611827" h="602254">
                    <a:moveTo>
                      <a:pt x="0" y="0"/>
                    </a:moveTo>
                    <a:cubicBezTo>
                      <a:pt x="213918" y="0"/>
                      <a:pt x="424370" y="54035"/>
                      <a:pt x="611827" y="157091"/>
                    </a:cubicBezTo>
                    <a:lnTo>
                      <a:pt x="367096" y="602254"/>
                    </a:lnTo>
                    <a:cubicBezTo>
                      <a:pt x="254622" y="540421"/>
                      <a:pt x="128351" y="508000"/>
                      <a:pt x="0" y="508000"/>
                    </a:cubicBezTo>
                    <a:close/>
                  </a:path>
                </a:pathLst>
              </a:custGeom>
              <a:solidFill>
                <a:srgbClr val="20252F"/>
              </a:solidFill>
            </p:spPr>
          </p:sp>
        </p:grpSp>
      </p:grpSp>
      <p:sp>
        <p:nvSpPr>
          <p:cNvPr id="32" name="TextBox 32"/>
          <p:cNvSpPr txBox="1"/>
          <p:nvPr/>
        </p:nvSpPr>
        <p:spPr>
          <a:xfrm>
            <a:off x="11133315" y="2239287"/>
            <a:ext cx="6125985" cy="2649220"/>
          </a:xfrm>
          <a:prstGeom prst="rect">
            <a:avLst/>
          </a:prstGeom>
        </p:spPr>
        <p:txBody>
          <a:bodyPr lIns="0" tIns="0" rIns="0" bIns="0" rtlCol="0" anchor="t">
            <a:spAutoFit/>
          </a:bodyPr>
          <a:lstStyle/>
          <a:p>
            <a:pPr>
              <a:lnSpc>
                <a:spcPts val="7040"/>
              </a:lnSpc>
            </a:pPr>
            <a:r>
              <a:rPr lang="en-US" sz="5500">
                <a:solidFill>
                  <a:srgbClr val="000000"/>
                </a:solidFill>
                <a:latin typeface="Montserrat Extra-Bold"/>
              </a:rPr>
              <a:t>ARP</a:t>
            </a:r>
          </a:p>
          <a:p>
            <a:pPr>
              <a:lnSpc>
                <a:spcPts val="7040"/>
              </a:lnSpc>
            </a:pPr>
            <a:r>
              <a:rPr lang="en-US" sz="5500">
                <a:solidFill>
                  <a:srgbClr val="000000"/>
                </a:solidFill>
                <a:latin typeface="Montserrat Extra-Bold"/>
              </a:rPr>
              <a:t>INDUSTRY</a:t>
            </a:r>
          </a:p>
          <a:p>
            <a:pPr>
              <a:lnSpc>
                <a:spcPts val="7040"/>
              </a:lnSpc>
            </a:pPr>
            <a:r>
              <a:rPr lang="en-US" sz="5500">
                <a:solidFill>
                  <a:srgbClr val="000000"/>
                </a:solidFill>
                <a:latin typeface="Montserrat Extra-Bold"/>
              </a:rPr>
              <a:t>IMPACT</a:t>
            </a:r>
          </a:p>
        </p:txBody>
      </p:sp>
      <p:sp>
        <p:nvSpPr>
          <p:cNvPr id="33" name="TextBox 33"/>
          <p:cNvSpPr txBox="1"/>
          <p:nvPr/>
        </p:nvSpPr>
        <p:spPr>
          <a:xfrm>
            <a:off x="11133315" y="5140574"/>
            <a:ext cx="5634492" cy="3112390"/>
          </a:xfrm>
          <a:prstGeom prst="rect">
            <a:avLst/>
          </a:prstGeom>
        </p:spPr>
        <p:txBody>
          <a:bodyPr lIns="0" tIns="0" rIns="0" bIns="0" rtlCol="0" anchor="t">
            <a:spAutoFit/>
          </a:bodyPr>
          <a:lstStyle/>
          <a:p>
            <a:pPr marL="457200" indent="-457200">
              <a:lnSpc>
                <a:spcPts val="3499"/>
              </a:lnSpc>
              <a:buFont typeface="+mj-lt"/>
              <a:buAutoNum type="arabicPeriod"/>
            </a:pPr>
            <a:r>
              <a:rPr lang="en-US" sz="2499" b="1" dirty="0">
                <a:solidFill>
                  <a:srgbClr val="171616"/>
                </a:solidFill>
                <a:latin typeface="Open Sans"/>
              </a:rPr>
              <a:t>Retail - </a:t>
            </a:r>
            <a:r>
              <a:rPr lang="en-US" sz="2499" b="1" dirty="0">
                <a:solidFill>
                  <a:srgbClr val="171616"/>
                </a:solidFill>
                <a:effectLst>
                  <a:outerShdw blurRad="38100" dist="38100" dir="2700000" algn="tl">
                    <a:srgbClr val="000000">
                      <a:alpha val="43137"/>
                    </a:srgbClr>
                  </a:outerShdw>
                </a:effectLst>
                <a:latin typeface="Open Sans"/>
              </a:rPr>
              <a:t>23%</a:t>
            </a:r>
          </a:p>
          <a:p>
            <a:pPr marL="457200" indent="-457200">
              <a:lnSpc>
                <a:spcPts val="3499"/>
              </a:lnSpc>
              <a:buFont typeface="+mj-lt"/>
              <a:buAutoNum type="arabicPeriod"/>
            </a:pPr>
            <a:r>
              <a:rPr lang="en-US" sz="2499" b="1" dirty="0">
                <a:solidFill>
                  <a:srgbClr val="171616"/>
                </a:solidFill>
                <a:latin typeface="Open Sans"/>
              </a:rPr>
              <a:t>Restaurant - </a:t>
            </a:r>
            <a:r>
              <a:rPr lang="en-US" sz="2499" b="1" dirty="0">
                <a:solidFill>
                  <a:srgbClr val="171616"/>
                </a:solidFill>
                <a:effectLst>
                  <a:outerShdw blurRad="38100" dist="38100" dir="2700000" algn="tl">
                    <a:srgbClr val="000000">
                      <a:alpha val="43137"/>
                    </a:srgbClr>
                  </a:outerShdw>
                </a:effectLst>
                <a:latin typeface="Open Sans"/>
              </a:rPr>
              <a:t>15%</a:t>
            </a:r>
          </a:p>
          <a:p>
            <a:pPr marL="457200" indent="-457200">
              <a:lnSpc>
                <a:spcPts val="3499"/>
              </a:lnSpc>
              <a:buFont typeface="+mj-lt"/>
              <a:buAutoNum type="arabicPeriod"/>
            </a:pPr>
            <a:r>
              <a:rPr lang="en-US" sz="2499" b="1" dirty="0">
                <a:solidFill>
                  <a:srgbClr val="171616"/>
                </a:solidFill>
                <a:latin typeface="Open Sans"/>
              </a:rPr>
              <a:t>Medical - </a:t>
            </a:r>
            <a:r>
              <a:rPr lang="en-US" sz="2499" b="1" dirty="0">
                <a:solidFill>
                  <a:srgbClr val="171616"/>
                </a:solidFill>
                <a:effectLst>
                  <a:outerShdw blurRad="38100" dist="38100" dir="2700000" algn="tl">
                    <a:srgbClr val="000000">
                      <a:alpha val="43137"/>
                    </a:srgbClr>
                  </a:outerShdw>
                </a:effectLst>
                <a:latin typeface="Open Sans"/>
              </a:rPr>
              <a:t>12%</a:t>
            </a:r>
          </a:p>
          <a:p>
            <a:pPr marL="457200" indent="-457200">
              <a:lnSpc>
                <a:spcPts val="3499"/>
              </a:lnSpc>
              <a:buFont typeface="+mj-lt"/>
              <a:buAutoNum type="arabicPeriod"/>
            </a:pPr>
            <a:r>
              <a:rPr lang="en-US" sz="2499" b="1" dirty="0">
                <a:solidFill>
                  <a:srgbClr val="171616"/>
                </a:solidFill>
                <a:latin typeface="Open Sans"/>
              </a:rPr>
              <a:t>Cosmetology - </a:t>
            </a:r>
            <a:r>
              <a:rPr lang="en-US" sz="2499" b="1" dirty="0">
                <a:solidFill>
                  <a:srgbClr val="171616"/>
                </a:solidFill>
                <a:effectLst>
                  <a:outerShdw blurRad="38100" dist="38100" dir="2700000" algn="tl">
                    <a:srgbClr val="000000">
                      <a:alpha val="43137"/>
                    </a:srgbClr>
                  </a:outerShdw>
                </a:effectLst>
                <a:latin typeface="Open Sans"/>
              </a:rPr>
              <a:t>12%</a:t>
            </a:r>
          </a:p>
          <a:p>
            <a:pPr marL="457200" indent="-457200">
              <a:lnSpc>
                <a:spcPts val="3499"/>
              </a:lnSpc>
              <a:buFont typeface="+mj-lt"/>
              <a:buAutoNum type="arabicPeriod"/>
            </a:pPr>
            <a:r>
              <a:rPr lang="en-US" sz="2499" b="1" dirty="0">
                <a:solidFill>
                  <a:srgbClr val="171616"/>
                </a:solidFill>
                <a:latin typeface="Open Sans"/>
              </a:rPr>
              <a:t>Industrial - </a:t>
            </a:r>
            <a:r>
              <a:rPr lang="en-US" sz="2499" b="1" dirty="0">
                <a:solidFill>
                  <a:srgbClr val="171616"/>
                </a:solidFill>
                <a:effectLst>
                  <a:outerShdw blurRad="38100" dist="38100" dir="2700000" algn="tl">
                    <a:srgbClr val="000000">
                      <a:alpha val="43137"/>
                    </a:srgbClr>
                  </a:outerShdw>
                </a:effectLst>
                <a:latin typeface="Open Sans"/>
              </a:rPr>
              <a:t>8%</a:t>
            </a:r>
          </a:p>
          <a:p>
            <a:pPr marL="457200" indent="-457200">
              <a:lnSpc>
                <a:spcPts val="3499"/>
              </a:lnSpc>
              <a:buFont typeface="+mj-lt"/>
              <a:buAutoNum type="arabicPeriod"/>
            </a:pPr>
            <a:r>
              <a:rPr lang="en-US" sz="2499" b="1" dirty="0">
                <a:solidFill>
                  <a:srgbClr val="171616"/>
                </a:solidFill>
                <a:latin typeface="Open Sans"/>
              </a:rPr>
              <a:t>Financial - </a:t>
            </a:r>
            <a:r>
              <a:rPr lang="en-US" sz="2499" b="1" dirty="0">
                <a:solidFill>
                  <a:srgbClr val="171616"/>
                </a:solidFill>
                <a:effectLst>
                  <a:outerShdw blurRad="38100" dist="38100" dir="2700000" algn="tl">
                    <a:srgbClr val="000000">
                      <a:alpha val="43137"/>
                    </a:srgbClr>
                  </a:outerShdw>
                </a:effectLst>
                <a:latin typeface="Open Sans"/>
              </a:rPr>
              <a:t>8%</a:t>
            </a:r>
          </a:p>
          <a:p>
            <a:pPr>
              <a:lnSpc>
                <a:spcPts val="3499"/>
              </a:lnSpc>
              <a:spcBef>
                <a:spcPct val="0"/>
              </a:spcBef>
            </a:pPr>
            <a:endParaRPr lang="en-US" sz="2499" dirty="0">
              <a:solidFill>
                <a:srgbClr val="171616"/>
              </a:solidFill>
              <a:latin typeface="Open Sans"/>
            </a:endParaRPr>
          </a:p>
        </p:txBody>
      </p:sp>
      <p:sp>
        <p:nvSpPr>
          <p:cNvPr id="34" name="TextBox 34"/>
          <p:cNvSpPr txBox="1"/>
          <p:nvPr/>
        </p:nvSpPr>
        <p:spPr>
          <a:xfrm>
            <a:off x="2045323" y="4874192"/>
            <a:ext cx="877166" cy="431799"/>
          </a:xfrm>
          <a:prstGeom prst="rect">
            <a:avLst/>
          </a:prstGeom>
        </p:spPr>
        <p:txBody>
          <a:bodyPr lIns="0" tIns="0" rIns="0" bIns="0" rtlCol="0" anchor="t">
            <a:spAutoFit/>
          </a:bodyPr>
          <a:lstStyle/>
          <a:p>
            <a:pPr algn="ctr">
              <a:lnSpc>
                <a:spcPts val="3500"/>
              </a:lnSpc>
            </a:pPr>
            <a:r>
              <a:rPr lang="en-US" sz="2500" dirty="0">
                <a:solidFill>
                  <a:srgbClr val="000000"/>
                </a:solidFill>
                <a:latin typeface="Canva Sans"/>
              </a:rPr>
              <a:t>Retail</a:t>
            </a:r>
          </a:p>
        </p:txBody>
      </p:sp>
      <p:sp>
        <p:nvSpPr>
          <p:cNvPr id="35" name="TextBox 35"/>
          <p:cNvSpPr txBox="1"/>
          <p:nvPr/>
        </p:nvSpPr>
        <p:spPr>
          <a:xfrm>
            <a:off x="4772423" y="4874192"/>
            <a:ext cx="1687765" cy="431799"/>
          </a:xfrm>
          <a:prstGeom prst="rect">
            <a:avLst/>
          </a:prstGeom>
        </p:spPr>
        <p:txBody>
          <a:bodyPr lIns="0" tIns="0" rIns="0" bIns="0" rtlCol="0" anchor="t">
            <a:spAutoFit/>
          </a:bodyPr>
          <a:lstStyle/>
          <a:p>
            <a:pPr algn="ctr">
              <a:lnSpc>
                <a:spcPts val="3500"/>
              </a:lnSpc>
            </a:pPr>
            <a:r>
              <a:rPr lang="en-US" sz="2500">
                <a:solidFill>
                  <a:srgbClr val="000000"/>
                </a:solidFill>
                <a:latin typeface="Canva Sans"/>
              </a:rPr>
              <a:t>Restaurant</a:t>
            </a:r>
          </a:p>
        </p:txBody>
      </p:sp>
      <p:sp>
        <p:nvSpPr>
          <p:cNvPr id="36" name="TextBox 36"/>
          <p:cNvSpPr txBox="1"/>
          <p:nvPr/>
        </p:nvSpPr>
        <p:spPr>
          <a:xfrm>
            <a:off x="7721707" y="4869945"/>
            <a:ext cx="1590314" cy="419410"/>
          </a:xfrm>
          <a:prstGeom prst="rect">
            <a:avLst/>
          </a:prstGeom>
        </p:spPr>
        <p:txBody>
          <a:bodyPr wrap="square" lIns="0" tIns="0" rIns="0" bIns="0" rtlCol="0" anchor="t">
            <a:spAutoFit/>
          </a:bodyPr>
          <a:lstStyle/>
          <a:p>
            <a:pPr algn="ctr">
              <a:lnSpc>
                <a:spcPts val="3500"/>
              </a:lnSpc>
            </a:pPr>
            <a:r>
              <a:rPr lang="en-US" sz="2500" dirty="0">
                <a:solidFill>
                  <a:srgbClr val="000000"/>
                </a:solidFill>
                <a:latin typeface="Canva Sans"/>
              </a:rPr>
              <a:t>Medical</a:t>
            </a:r>
          </a:p>
        </p:txBody>
      </p:sp>
      <p:sp>
        <p:nvSpPr>
          <p:cNvPr id="37" name="TextBox 37"/>
          <p:cNvSpPr txBox="1"/>
          <p:nvPr/>
        </p:nvSpPr>
        <p:spPr>
          <a:xfrm>
            <a:off x="1604450" y="8511328"/>
            <a:ext cx="2030180" cy="419410"/>
          </a:xfrm>
          <a:prstGeom prst="rect">
            <a:avLst/>
          </a:prstGeom>
        </p:spPr>
        <p:txBody>
          <a:bodyPr wrap="square" lIns="0" tIns="0" rIns="0" bIns="0" rtlCol="0" anchor="t">
            <a:spAutoFit/>
          </a:bodyPr>
          <a:lstStyle/>
          <a:p>
            <a:pPr algn="ctr">
              <a:lnSpc>
                <a:spcPts val="3500"/>
              </a:lnSpc>
            </a:pPr>
            <a:r>
              <a:rPr lang="en-US" sz="2500" dirty="0">
                <a:solidFill>
                  <a:srgbClr val="000000"/>
                </a:solidFill>
                <a:latin typeface="Canva Sans"/>
              </a:rPr>
              <a:t>Cosmetology</a:t>
            </a:r>
          </a:p>
        </p:txBody>
      </p:sp>
      <p:sp>
        <p:nvSpPr>
          <p:cNvPr id="38" name="TextBox 38"/>
          <p:cNvSpPr txBox="1"/>
          <p:nvPr/>
        </p:nvSpPr>
        <p:spPr>
          <a:xfrm>
            <a:off x="4883421" y="8515030"/>
            <a:ext cx="1465768" cy="431799"/>
          </a:xfrm>
          <a:prstGeom prst="rect">
            <a:avLst/>
          </a:prstGeom>
        </p:spPr>
        <p:txBody>
          <a:bodyPr lIns="0" tIns="0" rIns="0" bIns="0" rtlCol="0" anchor="t">
            <a:spAutoFit/>
          </a:bodyPr>
          <a:lstStyle/>
          <a:p>
            <a:pPr algn="ctr">
              <a:lnSpc>
                <a:spcPts val="3500"/>
              </a:lnSpc>
            </a:pPr>
            <a:r>
              <a:rPr lang="en-US" sz="2500" dirty="0">
                <a:solidFill>
                  <a:srgbClr val="000000"/>
                </a:solidFill>
                <a:latin typeface="Canva Sans"/>
              </a:rPr>
              <a:t>Industrial</a:t>
            </a:r>
          </a:p>
        </p:txBody>
      </p:sp>
      <p:sp>
        <p:nvSpPr>
          <p:cNvPr id="39" name="TextBox 39"/>
          <p:cNvSpPr txBox="1"/>
          <p:nvPr/>
        </p:nvSpPr>
        <p:spPr>
          <a:xfrm>
            <a:off x="7833824" y="8498939"/>
            <a:ext cx="1366080" cy="431799"/>
          </a:xfrm>
          <a:prstGeom prst="rect">
            <a:avLst/>
          </a:prstGeom>
        </p:spPr>
        <p:txBody>
          <a:bodyPr lIns="0" tIns="0" rIns="0" bIns="0" rtlCol="0" anchor="t">
            <a:spAutoFit/>
          </a:bodyPr>
          <a:lstStyle/>
          <a:p>
            <a:pPr algn="ctr">
              <a:lnSpc>
                <a:spcPts val="3500"/>
              </a:lnSpc>
            </a:pPr>
            <a:r>
              <a:rPr lang="en-US" sz="2500" dirty="0">
                <a:solidFill>
                  <a:srgbClr val="000000"/>
                </a:solidFill>
                <a:latin typeface="Canva Sans"/>
              </a:rPr>
              <a:t>Financial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42236"/>
        </a:solidFill>
        <a:effectLst/>
      </p:bgPr>
    </p:bg>
    <p:spTree>
      <p:nvGrpSpPr>
        <p:cNvPr id="1" name=""/>
        <p:cNvGrpSpPr/>
        <p:nvPr/>
      </p:nvGrpSpPr>
      <p:grpSpPr>
        <a:xfrm>
          <a:off x="0" y="0"/>
          <a:ext cx="0" cy="0"/>
          <a:chOff x="0" y="0"/>
          <a:chExt cx="0" cy="0"/>
        </a:xfrm>
      </p:grpSpPr>
      <p:grpSp>
        <p:nvGrpSpPr>
          <p:cNvPr id="2" name="Group 2"/>
          <p:cNvGrpSpPr/>
          <p:nvPr/>
        </p:nvGrpSpPr>
        <p:grpSpPr>
          <a:xfrm>
            <a:off x="12831660" y="1104900"/>
            <a:ext cx="4427640" cy="3946395"/>
            <a:chOff x="0" y="0"/>
            <a:chExt cx="5903520" cy="5261859"/>
          </a:xfrm>
          <a:effectLst>
            <a:outerShdw blurRad="63500" sx="102000" sy="102000" algn="ctr" rotWithShape="0">
              <a:prstClr val="black">
                <a:alpha val="40000"/>
              </a:prstClr>
            </a:outerShdw>
          </a:effectLst>
        </p:grpSpPr>
        <p:pic>
          <p:nvPicPr>
            <p:cNvPr id="3" name="Picture 3"/>
            <p:cNvPicPr>
              <a:picLocks noChangeAspect="1"/>
            </p:cNvPicPr>
            <p:nvPr/>
          </p:nvPicPr>
          <p:blipFill>
            <a:blip r:embed="rId2"/>
            <a:srcRect t="4835" b="4835"/>
            <a:stretch>
              <a:fillRect/>
            </a:stretch>
          </p:blipFill>
          <p:spPr>
            <a:xfrm>
              <a:off x="0" y="0"/>
              <a:ext cx="5903520" cy="5261859"/>
            </a:xfrm>
            <a:prstGeom prst="rect">
              <a:avLst/>
            </a:prstGeom>
          </p:spPr>
        </p:pic>
      </p:grpSp>
      <p:grpSp>
        <p:nvGrpSpPr>
          <p:cNvPr id="4" name="Group 4"/>
          <p:cNvGrpSpPr/>
          <p:nvPr/>
        </p:nvGrpSpPr>
        <p:grpSpPr>
          <a:xfrm>
            <a:off x="12849225" y="5311905"/>
            <a:ext cx="4427640" cy="3946395"/>
            <a:chOff x="0" y="0"/>
            <a:chExt cx="5903520" cy="5261859"/>
          </a:xfrm>
          <a:effectLst>
            <a:outerShdw blurRad="63500" sx="102000" sy="102000" algn="ctr" rotWithShape="0">
              <a:prstClr val="black">
                <a:alpha val="40000"/>
              </a:prstClr>
            </a:outerShdw>
          </a:effectLst>
        </p:grpSpPr>
        <p:pic>
          <p:nvPicPr>
            <p:cNvPr id="5" name="Picture 5"/>
            <p:cNvPicPr>
              <a:picLocks noChangeAspect="1"/>
            </p:cNvPicPr>
            <p:nvPr/>
          </p:nvPicPr>
          <p:blipFill>
            <a:blip r:embed="rId3"/>
            <a:srcRect t="5434" b="5434"/>
            <a:stretch>
              <a:fillRect/>
            </a:stretch>
          </p:blipFill>
          <p:spPr>
            <a:xfrm>
              <a:off x="0" y="0"/>
              <a:ext cx="5903520" cy="5261859"/>
            </a:xfrm>
            <a:prstGeom prst="rect">
              <a:avLst/>
            </a:prstGeom>
          </p:spPr>
        </p:pic>
      </p:grpSp>
      <p:grpSp>
        <p:nvGrpSpPr>
          <p:cNvPr id="6" name="Group 6"/>
          <p:cNvGrpSpPr/>
          <p:nvPr/>
        </p:nvGrpSpPr>
        <p:grpSpPr>
          <a:xfrm>
            <a:off x="9144000" y="1104900"/>
            <a:ext cx="3429000" cy="8153400"/>
            <a:chOff x="0" y="0"/>
            <a:chExt cx="4572000" cy="10871200"/>
          </a:xfrm>
          <a:effectLst>
            <a:outerShdw blurRad="63500" sx="102000" sy="102000" algn="ctr" rotWithShape="0">
              <a:schemeClr val="tx1">
                <a:lumMod val="95000"/>
                <a:lumOff val="5000"/>
                <a:alpha val="40000"/>
              </a:schemeClr>
            </a:outerShdw>
          </a:effectLst>
        </p:grpSpPr>
        <p:pic>
          <p:nvPicPr>
            <p:cNvPr id="7" name="Picture 7"/>
            <p:cNvPicPr>
              <a:picLocks noChangeAspect="1"/>
            </p:cNvPicPr>
            <p:nvPr/>
          </p:nvPicPr>
          <p:blipFill>
            <a:blip r:embed="rId4"/>
            <a:srcRect l="14507" r="14507"/>
            <a:stretch>
              <a:fillRect/>
            </a:stretch>
          </p:blipFill>
          <p:spPr>
            <a:xfrm>
              <a:off x="0" y="0"/>
              <a:ext cx="4572000" cy="10871200"/>
            </a:xfrm>
            <a:prstGeom prst="rect">
              <a:avLst/>
            </a:prstGeom>
          </p:spPr>
        </p:pic>
      </p:grpSp>
      <p:grpSp>
        <p:nvGrpSpPr>
          <p:cNvPr id="8" name="Group 8"/>
          <p:cNvGrpSpPr/>
          <p:nvPr/>
        </p:nvGrpSpPr>
        <p:grpSpPr>
          <a:xfrm>
            <a:off x="1167765" y="5051295"/>
            <a:ext cx="7414260" cy="4207005"/>
            <a:chOff x="0" y="0"/>
            <a:chExt cx="3866567" cy="2193971"/>
          </a:xfrm>
        </p:grpSpPr>
        <p:sp>
          <p:nvSpPr>
            <p:cNvPr id="9" name="Freeform 9"/>
            <p:cNvSpPr/>
            <p:nvPr/>
          </p:nvSpPr>
          <p:spPr>
            <a:xfrm>
              <a:off x="0" y="0"/>
              <a:ext cx="3866567" cy="2193971"/>
            </a:xfrm>
            <a:custGeom>
              <a:avLst/>
              <a:gdLst/>
              <a:ahLst/>
              <a:cxnLst/>
              <a:rect l="l" t="t" r="r" b="b"/>
              <a:pathLst>
                <a:path w="3866567" h="2193971">
                  <a:moveTo>
                    <a:pt x="0" y="0"/>
                  </a:moveTo>
                  <a:lnTo>
                    <a:pt x="3866567" y="0"/>
                  </a:lnTo>
                  <a:lnTo>
                    <a:pt x="3866567" y="2193971"/>
                  </a:lnTo>
                  <a:lnTo>
                    <a:pt x="0" y="2193971"/>
                  </a:lnTo>
                  <a:close/>
                </a:path>
              </a:pathLst>
            </a:custGeom>
            <a:solidFill>
              <a:srgbClr val="F6A429"/>
            </a:solidFill>
          </p:spPr>
        </p:sp>
      </p:grpSp>
      <p:sp>
        <p:nvSpPr>
          <p:cNvPr id="10" name="TextBox 10"/>
          <p:cNvSpPr txBox="1"/>
          <p:nvPr/>
        </p:nvSpPr>
        <p:spPr>
          <a:xfrm>
            <a:off x="1167765" y="1057275"/>
            <a:ext cx="7693306" cy="2649220"/>
          </a:xfrm>
          <a:prstGeom prst="rect">
            <a:avLst/>
          </a:prstGeom>
        </p:spPr>
        <p:txBody>
          <a:bodyPr lIns="0" tIns="0" rIns="0" bIns="0" rtlCol="0" anchor="t">
            <a:spAutoFit/>
          </a:bodyPr>
          <a:lstStyle/>
          <a:p>
            <a:pPr>
              <a:lnSpc>
                <a:spcPts val="7040"/>
              </a:lnSpc>
            </a:pPr>
            <a:r>
              <a:rPr lang="en-US" sz="5500">
                <a:solidFill>
                  <a:srgbClr val="FFFFFF"/>
                </a:solidFill>
                <a:latin typeface="Montserrat Extra-Bold"/>
              </a:rPr>
              <a:t>ARP</a:t>
            </a:r>
          </a:p>
          <a:p>
            <a:pPr>
              <a:lnSpc>
                <a:spcPts val="7040"/>
              </a:lnSpc>
            </a:pPr>
            <a:r>
              <a:rPr lang="en-US" sz="5500">
                <a:solidFill>
                  <a:srgbClr val="FFFFFF"/>
                </a:solidFill>
                <a:latin typeface="Montserrat Extra-Bold"/>
              </a:rPr>
              <a:t>NONPROFIT OUTCOMES</a:t>
            </a:r>
          </a:p>
        </p:txBody>
      </p:sp>
      <p:sp>
        <p:nvSpPr>
          <p:cNvPr id="11" name="TextBox 11"/>
          <p:cNvSpPr txBox="1"/>
          <p:nvPr/>
        </p:nvSpPr>
        <p:spPr>
          <a:xfrm>
            <a:off x="1151353" y="5256533"/>
            <a:ext cx="7414260" cy="2704702"/>
          </a:xfrm>
          <a:prstGeom prst="rect">
            <a:avLst/>
          </a:prstGeom>
        </p:spPr>
        <p:txBody>
          <a:bodyPr lIns="0" tIns="0" rIns="0" bIns="0" rtlCol="0" anchor="t">
            <a:spAutoFit/>
          </a:bodyPr>
          <a:lstStyle/>
          <a:p>
            <a:pPr algn="ctr">
              <a:lnSpc>
                <a:spcPts val="7203"/>
              </a:lnSpc>
            </a:pPr>
            <a:r>
              <a:rPr lang="en-US" sz="5145" dirty="0">
                <a:solidFill>
                  <a:srgbClr val="FFFFFF"/>
                </a:solidFill>
                <a:latin typeface="Open Sans Extra Bold"/>
              </a:rPr>
              <a:t>27 </a:t>
            </a:r>
          </a:p>
          <a:p>
            <a:pPr algn="ctr">
              <a:lnSpc>
                <a:spcPts val="7203"/>
              </a:lnSpc>
            </a:pPr>
            <a:r>
              <a:rPr lang="en-US" sz="5145" dirty="0">
                <a:solidFill>
                  <a:srgbClr val="FFFFFF"/>
                </a:solidFill>
                <a:latin typeface="Open Sans Extra Bold"/>
              </a:rPr>
              <a:t>Nonprofits</a:t>
            </a:r>
          </a:p>
          <a:p>
            <a:pPr algn="ctr">
              <a:lnSpc>
                <a:spcPts val="7203"/>
              </a:lnSpc>
              <a:spcBef>
                <a:spcPct val="0"/>
              </a:spcBef>
            </a:pPr>
            <a:r>
              <a:rPr lang="en-US" sz="5145" dirty="0">
                <a:solidFill>
                  <a:srgbClr val="FFFFFF"/>
                </a:solidFill>
                <a:latin typeface="Open Sans Extra Bold"/>
              </a:rPr>
              <a:t>Served</a:t>
            </a:r>
          </a:p>
        </p:txBody>
      </p:sp>
      <p:sp>
        <p:nvSpPr>
          <p:cNvPr id="12" name="TextBox 12"/>
          <p:cNvSpPr txBox="1"/>
          <p:nvPr/>
        </p:nvSpPr>
        <p:spPr>
          <a:xfrm>
            <a:off x="1527179" y="8648700"/>
            <a:ext cx="6974478" cy="461665"/>
          </a:xfrm>
          <a:prstGeom prst="rect">
            <a:avLst/>
          </a:prstGeom>
        </p:spPr>
        <p:txBody>
          <a:bodyPr lIns="0" tIns="0" rIns="0" bIns="0" rtlCol="0" anchor="t">
            <a:spAutoFit/>
          </a:bodyPr>
          <a:lstStyle/>
          <a:p>
            <a:pPr>
              <a:lnSpc>
                <a:spcPts val="3564"/>
              </a:lnSpc>
              <a:spcBef>
                <a:spcPct val="0"/>
              </a:spcBef>
            </a:pPr>
            <a:r>
              <a:rPr lang="en-US" sz="3000" dirty="0">
                <a:solidFill>
                  <a:srgbClr val="FFFFFF"/>
                </a:solidFill>
                <a:latin typeface="Open Sans"/>
              </a:rPr>
              <a:t>Nonprofit ARP Funding - $595,847.14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0" y="5143500"/>
            <a:ext cx="18288000" cy="5143500"/>
            <a:chOff x="0" y="0"/>
            <a:chExt cx="4768634" cy="2682356"/>
          </a:xfrm>
        </p:grpSpPr>
        <p:sp>
          <p:nvSpPr>
            <p:cNvPr id="7" name="Freeform 7"/>
            <p:cNvSpPr/>
            <p:nvPr/>
          </p:nvSpPr>
          <p:spPr>
            <a:xfrm>
              <a:off x="0" y="0"/>
              <a:ext cx="4768634" cy="2682356"/>
            </a:xfrm>
            <a:custGeom>
              <a:avLst/>
              <a:gdLst/>
              <a:ahLst/>
              <a:cxnLst/>
              <a:rect l="l" t="t" r="r" b="b"/>
              <a:pathLst>
                <a:path w="4768634" h="2682356">
                  <a:moveTo>
                    <a:pt x="0" y="0"/>
                  </a:moveTo>
                  <a:lnTo>
                    <a:pt x="4768634" y="0"/>
                  </a:lnTo>
                  <a:lnTo>
                    <a:pt x="4768634" y="2682356"/>
                  </a:lnTo>
                  <a:lnTo>
                    <a:pt x="0" y="2682356"/>
                  </a:lnTo>
                  <a:close/>
                </a:path>
              </a:pathLst>
            </a:custGeom>
            <a:solidFill>
              <a:srgbClr val="20252F"/>
            </a:solidFill>
          </p:spPr>
        </p:sp>
      </p:grpSp>
      <p:grpSp>
        <p:nvGrpSpPr>
          <p:cNvPr id="4" name="Group 4"/>
          <p:cNvGrpSpPr/>
          <p:nvPr/>
        </p:nvGrpSpPr>
        <p:grpSpPr>
          <a:xfrm>
            <a:off x="17835213" y="7063676"/>
            <a:ext cx="452787" cy="2194624"/>
            <a:chOff x="0" y="0"/>
            <a:chExt cx="293277" cy="1421492"/>
          </a:xfrm>
        </p:grpSpPr>
        <p:sp>
          <p:nvSpPr>
            <p:cNvPr id="5" name="Freeform 5"/>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F6A429"/>
            </a:solidFill>
          </p:spPr>
        </p:sp>
      </p:grpSp>
      <p:sp>
        <p:nvSpPr>
          <p:cNvPr id="8" name="TextBox 8"/>
          <p:cNvSpPr txBox="1"/>
          <p:nvPr/>
        </p:nvSpPr>
        <p:spPr>
          <a:xfrm>
            <a:off x="1198345" y="952500"/>
            <a:ext cx="6705105" cy="3534936"/>
          </a:xfrm>
          <a:prstGeom prst="rect">
            <a:avLst/>
          </a:prstGeom>
        </p:spPr>
        <p:txBody>
          <a:bodyPr lIns="0" tIns="0" rIns="0" bIns="0" rtlCol="0" anchor="t">
            <a:spAutoFit/>
          </a:bodyPr>
          <a:lstStyle/>
          <a:p>
            <a:pPr>
              <a:lnSpc>
                <a:spcPts val="7040"/>
              </a:lnSpc>
            </a:pPr>
            <a:r>
              <a:rPr lang="en-US" sz="5500" dirty="0">
                <a:solidFill>
                  <a:srgbClr val="000000"/>
                </a:solidFill>
                <a:latin typeface="Montserrat Extra-Bold"/>
              </a:rPr>
              <a:t>COMMUNITY REINVESTMENT DIRECTOR ROBERT SCOTT</a:t>
            </a:r>
          </a:p>
        </p:txBody>
      </p:sp>
      <p:sp>
        <p:nvSpPr>
          <p:cNvPr id="9" name="TextBox 9"/>
          <p:cNvSpPr txBox="1"/>
          <p:nvPr/>
        </p:nvSpPr>
        <p:spPr>
          <a:xfrm>
            <a:off x="1007598" y="5981700"/>
            <a:ext cx="7086600" cy="3016210"/>
          </a:xfrm>
          <a:prstGeom prst="rect">
            <a:avLst/>
          </a:prstGeom>
        </p:spPr>
        <p:txBody>
          <a:bodyPr wrap="square" lIns="0" tIns="0" rIns="0" bIns="0" rtlCol="0" anchor="t">
            <a:spAutoFit/>
          </a:bodyPr>
          <a:lstStyle/>
          <a:p>
            <a:pPr>
              <a:spcBef>
                <a:spcPct val="0"/>
              </a:spcBef>
            </a:pPr>
            <a:r>
              <a:rPr lang="en-US" sz="2800" dirty="0">
                <a:solidFill>
                  <a:srgbClr val="FFFFFF"/>
                </a:solidFill>
                <a:latin typeface="Open Sans"/>
              </a:rPr>
              <a:t>Robert Scott has had significant impact on many communities across the metropolitan Atlanta landscape to include City of Atlanta, DeKalb and Gwinnett counties. In 2020, he became the Director of Community Reinvestment for the Columbus Consolidated Government.</a:t>
            </a:r>
          </a:p>
        </p:txBody>
      </p:sp>
      <p:pic>
        <p:nvPicPr>
          <p:cNvPr id="11" name="Picture 10" descr="A person in a blue suit&#10;&#10;Description automatically generated with low confidence">
            <a:extLst>
              <a:ext uri="{FF2B5EF4-FFF2-40B4-BE49-F238E27FC236}">
                <a16:creationId xmlns:a16="http://schemas.microsoft.com/office/drawing/2014/main" id="{CD4E158F-444F-09BD-45F9-076FA3E335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0" y="0"/>
            <a:ext cx="7715250" cy="10287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42236"/>
        </a:solidFill>
        <a:effectLst/>
      </p:bgPr>
    </p:bg>
    <p:spTree>
      <p:nvGrpSpPr>
        <p:cNvPr id="1" name=""/>
        <p:cNvGrpSpPr/>
        <p:nvPr/>
      </p:nvGrpSpPr>
      <p:grpSpPr>
        <a:xfrm>
          <a:off x="0" y="0"/>
          <a:ext cx="0" cy="0"/>
          <a:chOff x="0" y="0"/>
          <a:chExt cx="0" cy="0"/>
        </a:xfrm>
      </p:grpSpPr>
      <p:grpSp>
        <p:nvGrpSpPr>
          <p:cNvPr id="2" name="Group 2"/>
          <p:cNvGrpSpPr/>
          <p:nvPr/>
        </p:nvGrpSpPr>
        <p:grpSpPr>
          <a:xfrm>
            <a:off x="12831660" y="1104900"/>
            <a:ext cx="4427640" cy="3946395"/>
            <a:chOff x="0" y="0"/>
            <a:chExt cx="5903520" cy="5261859"/>
          </a:xfrm>
          <a:effectLst>
            <a:outerShdw blurRad="63500" sx="102000" sy="102000" algn="ctr" rotWithShape="0">
              <a:prstClr val="black">
                <a:alpha val="40000"/>
              </a:prstClr>
            </a:outerShdw>
          </a:effectLst>
        </p:grpSpPr>
        <p:pic>
          <p:nvPicPr>
            <p:cNvPr id="3" name="Picture 3"/>
            <p:cNvPicPr>
              <a:picLocks noChangeAspect="1"/>
            </p:cNvPicPr>
            <p:nvPr/>
          </p:nvPicPr>
          <p:blipFill>
            <a:blip r:embed="rId2"/>
            <a:srcRect l="5077" r="5077"/>
            <a:stretch>
              <a:fillRect/>
            </a:stretch>
          </p:blipFill>
          <p:spPr>
            <a:xfrm>
              <a:off x="0" y="0"/>
              <a:ext cx="5903520" cy="5261859"/>
            </a:xfrm>
            <a:prstGeom prst="rect">
              <a:avLst/>
            </a:prstGeom>
          </p:spPr>
        </p:pic>
      </p:grpSp>
      <p:grpSp>
        <p:nvGrpSpPr>
          <p:cNvPr id="4" name="Group 4"/>
          <p:cNvGrpSpPr/>
          <p:nvPr/>
        </p:nvGrpSpPr>
        <p:grpSpPr>
          <a:xfrm>
            <a:off x="12849225" y="5311905"/>
            <a:ext cx="4427640" cy="3946395"/>
            <a:chOff x="0" y="0"/>
            <a:chExt cx="5903520" cy="5261859"/>
          </a:xfrm>
          <a:effectLst>
            <a:outerShdw blurRad="63500" sx="102000" sy="102000" algn="ctr" rotWithShape="0">
              <a:prstClr val="black">
                <a:alpha val="40000"/>
              </a:prstClr>
            </a:outerShdw>
          </a:effectLst>
        </p:grpSpPr>
        <p:pic>
          <p:nvPicPr>
            <p:cNvPr id="5" name="Picture 5"/>
            <p:cNvPicPr>
              <a:picLocks noChangeAspect="1"/>
            </p:cNvPicPr>
            <p:nvPr/>
          </p:nvPicPr>
          <p:blipFill>
            <a:blip r:embed="rId3"/>
            <a:srcRect t="5434" b="5434"/>
            <a:stretch>
              <a:fillRect/>
            </a:stretch>
          </p:blipFill>
          <p:spPr>
            <a:xfrm>
              <a:off x="0" y="0"/>
              <a:ext cx="5903520" cy="5261859"/>
            </a:xfrm>
            <a:prstGeom prst="rect">
              <a:avLst/>
            </a:prstGeom>
          </p:spPr>
        </p:pic>
      </p:grpSp>
      <p:grpSp>
        <p:nvGrpSpPr>
          <p:cNvPr id="6" name="Group 6"/>
          <p:cNvGrpSpPr/>
          <p:nvPr/>
        </p:nvGrpSpPr>
        <p:grpSpPr>
          <a:xfrm>
            <a:off x="9144000" y="1104900"/>
            <a:ext cx="3429000" cy="8153400"/>
            <a:chOff x="0" y="0"/>
            <a:chExt cx="4572000" cy="10871200"/>
          </a:xfrm>
          <a:effectLst>
            <a:outerShdw blurRad="63500" sx="102000" sy="102000" algn="ctr" rotWithShape="0">
              <a:schemeClr val="tx1">
                <a:lumMod val="95000"/>
                <a:lumOff val="5000"/>
                <a:alpha val="40000"/>
              </a:schemeClr>
            </a:outerShdw>
          </a:effectLst>
        </p:grpSpPr>
        <p:pic>
          <p:nvPicPr>
            <p:cNvPr id="7" name="Picture 7"/>
            <p:cNvPicPr>
              <a:picLocks noChangeAspect="1"/>
            </p:cNvPicPr>
            <p:nvPr/>
          </p:nvPicPr>
          <p:blipFill>
            <a:blip r:embed="rId4"/>
            <a:srcRect l="28971" r="28971"/>
            <a:stretch>
              <a:fillRect/>
            </a:stretch>
          </p:blipFill>
          <p:spPr>
            <a:xfrm>
              <a:off x="0" y="0"/>
              <a:ext cx="4572000" cy="10871200"/>
            </a:xfrm>
            <a:prstGeom prst="rect">
              <a:avLst/>
            </a:prstGeom>
          </p:spPr>
        </p:pic>
      </p:grpSp>
      <p:grpSp>
        <p:nvGrpSpPr>
          <p:cNvPr id="8" name="Group 8"/>
          <p:cNvGrpSpPr/>
          <p:nvPr/>
        </p:nvGrpSpPr>
        <p:grpSpPr>
          <a:xfrm>
            <a:off x="1167765" y="5051295"/>
            <a:ext cx="7414260" cy="4207005"/>
            <a:chOff x="0" y="0"/>
            <a:chExt cx="3866567" cy="2193971"/>
          </a:xfrm>
        </p:grpSpPr>
        <p:sp>
          <p:nvSpPr>
            <p:cNvPr id="9" name="Freeform 9"/>
            <p:cNvSpPr/>
            <p:nvPr/>
          </p:nvSpPr>
          <p:spPr>
            <a:xfrm>
              <a:off x="0" y="0"/>
              <a:ext cx="3866567" cy="2193971"/>
            </a:xfrm>
            <a:custGeom>
              <a:avLst/>
              <a:gdLst/>
              <a:ahLst/>
              <a:cxnLst/>
              <a:rect l="l" t="t" r="r" b="b"/>
              <a:pathLst>
                <a:path w="3866567" h="2193971">
                  <a:moveTo>
                    <a:pt x="0" y="0"/>
                  </a:moveTo>
                  <a:lnTo>
                    <a:pt x="3866567" y="0"/>
                  </a:lnTo>
                  <a:lnTo>
                    <a:pt x="3866567" y="2193971"/>
                  </a:lnTo>
                  <a:lnTo>
                    <a:pt x="0" y="2193971"/>
                  </a:lnTo>
                  <a:close/>
                </a:path>
              </a:pathLst>
            </a:custGeom>
            <a:solidFill>
              <a:srgbClr val="F6A429"/>
            </a:solidFill>
          </p:spPr>
        </p:sp>
      </p:grpSp>
      <p:sp>
        <p:nvSpPr>
          <p:cNvPr id="10" name="TextBox 10"/>
          <p:cNvSpPr txBox="1"/>
          <p:nvPr/>
        </p:nvSpPr>
        <p:spPr>
          <a:xfrm>
            <a:off x="1167765" y="1057275"/>
            <a:ext cx="7693306" cy="2649220"/>
          </a:xfrm>
          <a:prstGeom prst="rect">
            <a:avLst/>
          </a:prstGeom>
        </p:spPr>
        <p:txBody>
          <a:bodyPr lIns="0" tIns="0" rIns="0" bIns="0" rtlCol="0" anchor="t">
            <a:spAutoFit/>
          </a:bodyPr>
          <a:lstStyle/>
          <a:p>
            <a:pPr>
              <a:lnSpc>
                <a:spcPts val="7040"/>
              </a:lnSpc>
            </a:pPr>
            <a:r>
              <a:rPr lang="en-US" sz="5500">
                <a:solidFill>
                  <a:srgbClr val="FFFFFF"/>
                </a:solidFill>
                <a:latin typeface="Montserrat Extra-Bold"/>
              </a:rPr>
              <a:t>ARP</a:t>
            </a:r>
          </a:p>
          <a:p>
            <a:pPr>
              <a:lnSpc>
                <a:spcPts val="7040"/>
              </a:lnSpc>
            </a:pPr>
            <a:r>
              <a:rPr lang="en-US" sz="5500">
                <a:solidFill>
                  <a:srgbClr val="FFFFFF"/>
                </a:solidFill>
                <a:latin typeface="Montserrat Extra-Bold"/>
              </a:rPr>
              <a:t>NONPROFIT OUTCOMES</a:t>
            </a:r>
          </a:p>
        </p:txBody>
      </p:sp>
      <p:sp>
        <p:nvSpPr>
          <p:cNvPr id="11" name="TextBox 11"/>
          <p:cNvSpPr txBox="1"/>
          <p:nvPr/>
        </p:nvSpPr>
        <p:spPr>
          <a:xfrm>
            <a:off x="1144319" y="5228155"/>
            <a:ext cx="7414260" cy="2704702"/>
          </a:xfrm>
          <a:prstGeom prst="rect">
            <a:avLst/>
          </a:prstGeom>
        </p:spPr>
        <p:txBody>
          <a:bodyPr lIns="0" tIns="0" rIns="0" bIns="0" rtlCol="0" anchor="t">
            <a:spAutoFit/>
          </a:bodyPr>
          <a:lstStyle/>
          <a:p>
            <a:pPr algn="ctr">
              <a:lnSpc>
                <a:spcPts val="7203"/>
              </a:lnSpc>
            </a:pPr>
            <a:r>
              <a:rPr lang="en-US" sz="5145" dirty="0">
                <a:solidFill>
                  <a:srgbClr val="FFFFFF"/>
                </a:solidFill>
                <a:latin typeface="Open Sans Extra Bold"/>
              </a:rPr>
              <a:t>27 </a:t>
            </a:r>
          </a:p>
          <a:p>
            <a:pPr algn="ctr">
              <a:lnSpc>
                <a:spcPts val="7203"/>
              </a:lnSpc>
            </a:pPr>
            <a:r>
              <a:rPr lang="en-US" sz="5145" dirty="0">
                <a:solidFill>
                  <a:srgbClr val="FFFFFF"/>
                </a:solidFill>
                <a:latin typeface="Open Sans Extra Bold"/>
              </a:rPr>
              <a:t>Nonprofits</a:t>
            </a:r>
          </a:p>
          <a:p>
            <a:pPr algn="ctr">
              <a:lnSpc>
                <a:spcPts val="7203"/>
              </a:lnSpc>
              <a:spcBef>
                <a:spcPct val="0"/>
              </a:spcBef>
            </a:pPr>
            <a:r>
              <a:rPr lang="en-US" sz="5145" dirty="0">
                <a:solidFill>
                  <a:srgbClr val="FFFFFF"/>
                </a:solidFill>
                <a:latin typeface="Open Sans Extra Bold"/>
              </a:rPr>
              <a:t>Served</a:t>
            </a:r>
          </a:p>
        </p:txBody>
      </p:sp>
      <p:sp>
        <p:nvSpPr>
          <p:cNvPr id="12" name="TextBox 12"/>
          <p:cNvSpPr txBox="1"/>
          <p:nvPr/>
        </p:nvSpPr>
        <p:spPr>
          <a:xfrm>
            <a:off x="1527179" y="8648700"/>
            <a:ext cx="6974478" cy="461665"/>
          </a:xfrm>
          <a:prstGeom prst="rect">
            <a:avLst/>
          </a:prstGeom>
        </p:spPr>
        <p:txBody>
          <a:bodyPr lIns="0" tIns="0" rIns="0" bIns="0" rtlCol="0" anchor="t">
            <a:spAutoFit/>
          </a:bodyPr>
          <a:lstStyle/>
          <a:p>
            <a:pPr>
              <a:lnSpc>
                <a:spcPts val="3564"/>
              </a:lnSpc>
              <a:spcBef>
                <a:spcPct val="0"/>
              </a:spcBef>
            </a:pPr>
            <a:r>
              <a:rPr lang="en-US" sz="3000" dirty="0">
                <a:solidFill>
                  <a:srgbClr val="FFFFFF"/>
                </a:solidFill>
                <a:latin typeface="Open Sans"/>
              </a:rPr>
              <a:t>Nonprofit ARP Funding - $595,847.14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28800" y="2044860"/>
            <a:ext cx="5809334" cy="2232660"/>
            <a:chOff x="0" y="0"/>
            <a:chExt cx="8859520" cy="3556000"/>
          </a:xfrm>
        </p:grpSpPr>
        <p:pic>
          <p:nvPicPr>
            <p:cNvPr id="3" name="Picture 3"/>
            <p:cNvPicPr>
              <a:picLocks noChangeAspect="1"/>
            </p:cNvPicPr>
            <p:nvPr/>
          </p:nvPicPr>
          <p:blipFill>
            <a:blip r:embed="rId2"/>
            <a:srcRect t="12739" b="12739"/>
            <a:stretch>
              <a:fillRect/>
            </a:stretch>
          </p:blipFill>
          <p:spPr>
            <a:xfrm>
              <a:off x="0" y="0"/>
              <a:ext cx="8859520" cy="3556000"/>
            </a:xfrm>
            <a:prstGeom prst="rect">
              <a:avLst/>
            </a:prstGeom>
          </p:spPr>
        </p:pic>
      </p:grpSp>
      <p:grpSp>
        <p:nvGrpSpPr>
          <p:cNvPr id="4" name="Group 4"/>
          <p:cNvGrpSpPr/>
          <p:nvPr/>
        </p:nvGrpSpPr>
        <p:grpSpPr>
          <a:xfrm>
            <a:off x="2548860" y="4753460"/>
            <a:ext cx="4180920" cy="3649790"/>
            <a:chOff x="0" y="0"/>
            <a:chExt cx="8565482" cy="7238661"/>
          </a:xfrm>
        </p:grpSpPr>
        <p:pic>
          <p:nvPicPr>
            <p:cNvPr id="5" name="Picture 5"/>
            <p:cNvPicPr>
              <a:picLocks noChangeAspect="1"/>
            </p:cNvPicPr>
            <p:nvPr/>
          </p:nvPicPr>
          <p:blipFill>
            <a:blip r:embed="rId3"/>
            <a:srcRect l="20417" r="20417"/>
            <a:stretch>
              <a:fillRect/>
            </a:stretch>
          </p:blipFill>
          <p:spPr>
            <a:xfrm>
              <a:off x="0" y="0"/>
              <a:ext cx="8565482" cy="7238661"/>
            </a:xfrm>
            <a:prstGeom prst="rect">
              <a:avLst/>
            </a:prstGeom>
          </p:spPr>
        </p:pic>
      </p:grpSp>
      <p:sp>
        <p:nvSpPr>
          <p:cNvPr id="6" name="TextBox 6"/>
          <p:cNvSpPr txBox="1"/>
          <p:nvPr/>
        </p:nvSpPr>
        <p:spPr>
          <a:xfrm>
            <a:off x="9534260" y="1598135"/>
            <a:ext cx="7924305" cy="1763395"/>
          </a:xfrm>
          <a:prstGeom prst="rect">
            <a:avLst/>
          </a:prstGeom>
        </p:spPr>
        <p:txBody>
          <a:bodyPr lIns="0" tIns="0" rIns="0" bIns="0" rtlCol="0" anchor="t">
            <a:spAutoFit/>
          </a:bodyPr>
          <a:lstStyle/>
          <a:p>
            <a:pPr>
              <a:lnSpc>
                <a:spcPts val="7040"/>
              </a:lnSpc>
            </a:pPr>
            <a:r>
              <a:rPr lang="en-US" sz="5500" dirty="0">
                <a:solidFill>
                  <a:srgbClr val="000000"/>
                </a:solidFill>
                <a:latin typeface="Montserrat Extra-Bold"/>
              </a:rPr>
              <a:t>STATE OF GEORGIA ARPA RESPONSE</a:t>
            </a:r>
          </a:p>
        </p:txBody>
      </p:sp>
      <p:sp>
        <p:nvSpPr>
          <p:cNvPr id="7" name="TextBox 7"/>
          <p:cNvSpPr txBox="1"/>
          <p:nvPr/>
        </p:nvSpPr>
        <p:spPr>
          <a:xfrm>
            <a:off x="9545148" y="4286047"/>
            <a:ext cx="7828452" cy="1169423"/>
          </a:xfrm>
          <a:prstGeom prst="rect">
            <a:avLst/>
          </a:prstGeom>
        </p:spPr>
        <p:txBody>
          <a:bodyPr wrap="square" lIns="0" tIns="0" rIns="0" bIns="0" rtlCol="0" anchor="t">
            <a:spAutoFit/>
          </a:bodyPr>
          <a:lstStyle/>
          <a:p>
            <a:pPr>
              <a:lnSpc>
                <a:spcPts val="3079"/>
              </a:lnSpc>
              <a:spcBef>
                <a:spcPct val="0"/>
              </a:spcBef>
            </a:pPr>
            <a:r>
              <a:rPr lang="en-US" sz="2300" dirty="0">
                <a:solidFill>
                  <a:srgbClr val="171616"/>
                </a:solidFill>
                <a:latin typeface="Open Sans"/>
              </a:rPr>
              <a:t>The City of Columbus received $4,000,000 in State of GA American Rescue Plan funding to support the response to and recovery from the COVID-19 pandemic.</a:t>
            </a:r>
          </a:p>
        </p:txBody>
      </p:sp>
      <p:sp>
        <p:nvSpPr>
          <p:cNvPr id="8" name="TextBox 8"/>
          <p:cNvSpPr txBox="1"/>
          <p:nvPr/>
        </p:nvSpPr>
        <p:spPr>
          <a:xfrm>
            <a:off x="9545148" y="3760956"/>
            <a:ext cx="7100739" cy="380938"/>
          </a:xfrm>
          <a:prstGeom prst="rect">
            <a:avLst/>
          </a:prstGeom>
        </p:spPr>
        <p:txBody>
          <a:bodyPr lIns="0" tIns="0" rIns="0" bIns="0" rtlCol="0" anchor="t">
            <a:spAutoFit/>
          </a:bodyPr>
          <a:lstStyle/>
          <a:p>
            <a:pPr>
              <a:lnSpc>
                <a:spcPts val="3079"/>
              </a:lnSpc>
              <a:spcBef>
                <a:spcPct val="0"/>
              </a:spcBef>
            </a:pPr>
            <a:r>
              <a:rPr lang="en-US" sz="2300" dirty="0">
                <a:solidFill>
                  <a:srgbClr val="F6A429"/>
                </a:solidFill>
                <a:latin typeface="Open Sans Bold"/>
              </a:rPr>
              <a:t>Funding Amount</a:t>
            </a:r>
          </a:p>
        </p:txBody>
      </p:sp>
      <p:sp>
        <p:nvSpPr>
          <p:cNvPr id="9" name="TextBox 9"/>
          <p:cNvSpPr txBox="1"/>
          <p:nvPr/>
        </p:nvSpPr>
        <p:spPr>
          <a:xfrm>
            <a:off x="9545147" y="6410775"/>
            <a:ext cx="7828452" cy="1169423"/>
          </a:xfrm>
          <a:prstGeom prst="rect">
            <a:avLst/>
          </a:prstGeom>
        </p:spPr>
        <p:txBody>
          <a:bodyPr wrap="square" lIns="0" tIns="0" rIns="0" bIns="0" rtlCol="0" anchor="t">
            <a:spAutoFit/>
          </a:bodyPr>
          <a:lstStyle/>
          <a:p>
            <a:pPr>
              <a:lnSpc>
                <a:spcPts val="3079"/>
              </a:lnSpc>
              <a:spcBef>
                <a:spcPct val="0"/>
              </a:spcBef>
            </a:pPr>
            <a:r>
              <a:rPr lang="en-US" sz="2300" dirty="0">
                <a:solidFill>
                  <a:srgbClr val="171616"/>
                </a:solidFill>
                <a:latin typeface="Open Sans"/>
              </a:rPr>
              <a:t>The City of Columbus allocated $3,000,000 in American Rescue Plan funding to support small business, and $1,000,00 to support nonprofit communities.</a:t>
            </a:r>
          </a:p>
        </p:txBody>
      </p:sp>
      <p:sp>
        <p:nvSpPr>
          <p:cNvPr id="10" name="TextBox 10"/>
          <p:cNvSpPr txBox="1"/>
          <p:nvPr/>
        </p:nvSpPr>
        <p:spPr>
          <a:xfrm>
            <a:off x="9545147" y="5858521"/>
            <a:ext cx="7100739" cy="380938"/>
          </a:xfrm>
          <a:prstGeom prst="rect">
            <a:avLst/>
          </a:prstGeom>
        </p:spPr>
        <p:txBody>
          <a:bodyPr lIns="0" tIns="0" rIns="0" bIns="0" rtlCol="0" anchor="t">
            <a:spAutoFit/>
          </a:bodyPr>
          <a:lstStyle/>
          <a:p>
            <a:pPr>
              <a:lnSpc>
                <a:spcPts val="3079"/>
              </a:lnSpc>
              <a:spcBef>
                <a:spcPct val="0"/>
              </a:spcBef>
            </a:pPr>
            <a:r>
              <a:rPr lang="en-US" sz="2300" dirty="0">
                <a:solidFill>
                  <a:srgbClr val="F6A429"/>
                </a:solidFill>
                <a:latin typeface="Open Sans Bold"/>
              </a:rPr>
              <a:t>Distribution</a:t>
            </a:r>
          </a:p>
        </p:txBody>
      </p:sp>
      <p:sp>
        <p:nvSpPr>
          <p:cNvPr id="11" name="TextBox 11"/>
          <p:cNvSpPr txBox="1"/>
          <p:nvPr/>
        </p:nvSpPr>
        <p:spPr>
          <a:xfrm>
            <a:off x="9545146" y="8022312"/>
            <a:ext cx="7100739" cy="380938"/>
          </a:xfrm>
          <a:prstGeom prst="rect">
            <a:avLst/>
          </a:prstGeom>
        </p:spPr>
        <p:txBody>
          <a:bodyPr lIns="0" tIns="0" rIns="0" bIns="0" rtlCol="0" anchor="t">
            <a:spAutoFit/>
          </a:bodyPr>
          <a:lstStyle/>
          <a:p>
            <a:pPr>
              <a:lnSpc>
                <a:spcPts val="3079"/>
              </a:lnSpc>
              <a:spcBef>
                <a:spcPct val="0"/>
              </a:spcBef>
            </a:pPr>
            <a:r>
              <a:rPr lang="en-US" sz="2300" dirty="0">
                <a:solidFill>
                  <a:srgbClr val="F6A429"/>
                </a:solidFill>
                <a:latin typeface="Open Sans Bold"/>
              </a:rPr>
              <a:t>Funding Goal</a:t>
            </a:r>
          </a:p>
        </p:txBody>
      </p:sp>
      <p:sp>
        <p:nvSpPr>
          <p:cNvPr id="12" name="TextBox 12"/>
          <p:cNvSpPr txBox="1"/>
          <p:nvPr/>
        </p:nvSpPr>
        <p:spPr>
          <a:xfrm>
            <a:off x="9534260" y="8558676"/>
            <a:ext cx="7828452" cy="1169423"/>
          </a:xfrm>
          <a:prstGeom prst="rect">
            <a:avLst/>
          </a:prstGeom>
        </p:spPr>
        <p:txBody>
          <a:bodyPr wrap="square" lIns="0" tIns="0" rIns="0" bIns="0" rtlCol="0" anchor="t">
            <a:spAutoFit/>
          </a:bodyPr>
          <a:lstStyle/>
          <a:p>
            <a:pPr>
              <a:lnSpc>
                <a:spcPts val="3079"/>
              </a:lnSpc>
              <a:spcBef>
                <a:spcPct val="0"/>
              </a:spcBef>
            </a:pPr>
            <a:r>
              <a:rPr lang="en-US" sz="2300" dirty="0">
                <a:solidFill>
                  <a:srgbClr val="171616"/>
                </a:solidFill>
                <a:latin typeface="Open Sans"/>
              </a:rPr>
              <a:t>To continue the investment in small businesses to achieve similar outcomes experienced in the Local ARP Grant Programs.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991152"/>
            <a:ext cx="18288000" cy="6295848"/>
            <a:chOff x="0" y="0"/>
            <a:chExt cx="9537267" cy="3283311"/>
          </a:xfrm>
        </p:grpSpPr>
        <p:sp>
          <p:nvSpPr>
            <p:cNvPr id="3" name="Freeform 3"/>
            <p:cNvSpPr/>
            <p:nvPr/>
          </p:nvSpPr>
          <p:spPr>
            <a:xfrm>
              <a:off x="0" y="0"/>
              <a:ext cx="9537267" cy="3283311"/>
            </a:xfrm>
            <a:custGeom>
              <a:avLst/>
              <a:gdLst/>
              <a:ahLst/>
              <a:cxnLst/>
              <a:rect l="l" t="t" r="r" b="b"/>
              <a:pathLst>
                <a:path w="9537267" h="3283311">
                  <a:moveTo>
                    <a:pt x="0" y="0"/>
                  </a:moveTo>
                  <a:lnTo>
                    <a:pt x="9537267" y="0"/>
                  </a:lnTo>
                  <a:lnTo>
                    <a:pt x="9537267" y="3283311"/>
                  </a:lnTo>
                  <a:lnTo>
                    <a:pt x="0" y="3283311"/>
                  </a:lnTo>
                  <a:close/>
                </a:path>
              </a:pathLst>
            </a:custGeom>
            <a:solidFill>
              <a:srgbClr val="20252F"/>
            </a:solidFill>
          </p:spPr>
        </p:sp>
      </p:grpSp>
      <p:grpSp>
        <p:nvGrpSpPr>
          <p:cNvPr id="4" name="Group 4"/>
          <p:cNvGrpSpPr/>
          <p:nvPr/>
        </p:nvGrpSpPr>
        <p:grpSpPr>
          <a:xfrm>
            <a:off x="438541" y="189024"/>
            <a:ext cx="6515929" cy="3450625"/>
            <a:chOff x="0" y="0"/>
            <a:chExt cx="8687905" cy="4600834"/>
          </a:xfrm>
        </p:grpSpPr>
        <p:pic>
          <p:nvPicPr>
            <p:cNvPr id="5" name="Picture 5"/>
            <p:cNvPicPr>
              <a:picLocks noChangeAspect="1"/>
            </p:cNvPicPr>
            <p:nvPr/>
          </p:nvPicPr>
          <p:blipFill>
            <a:blip r:embed="rId2"/>
            <a:srcRect t="838" b="838"/>
            <a:stretch>
              <a:fillRect/>
            </a:stretch>
          </p:blipFill>
          <p:spPr>
            <a:xfrm>
              <a:off x="0" y="0"/>
              <a:ext cx="8687905" cy="4600834"/>
            </a:xfrm>
            <a:prstGeom prst="rect">
              <a:avLst/>
            </a:prstGeom>
          </p:spPr>
        </p:pic>
      </p:grpSp>
      <p:sp>
        <p:nvSpPr>
          <p:cNvPr id="6" name="TextBox 6"/>
          <p:cNvSpPr txBox="1"/>
          <p:nvPr/>
        </p:nvSpPr>
        <p:spPr>
          <a:xfrm>
            <a:off x="10130279" y="865682"/>
            <a:ext cx="6948945" cy="1763341"/>
          </a:xfrm>
          <a:prstGeom prst="rect">
            <a:avLst/>
          </a:prstGeom>
        </p:spPr>
        <p:txBody>
          <a:bodyPr lIns="0" tIns="0" rIns="0" bIns="0" rtlCol="0" anchor="t">
            <a:spAutoFit/>
          </a:bodyPr>
          <a:lstStyle/>
          <a:p>
            <a:pPr>
              <a:lnSpc>
                <a:spcPts val="7040"/>
              </a:lnSpc>
            </a:pPr>
            <a:r>
              <a:rPr lang="en-US" sz="5500">
                <a:solidFill>
                  <a:srgbClr val="000000"/>
                </a:solidFill>
                <a:latin typeface="Montserrat Extra-Bold"/>
              </a:rPr>
              <a:t>STATE OF GA ARP CURRENT STATUS</a:t>
            </a:r>
          </a:p>
        </p:txBody>
      </p:sp>
      <p:grpSp>
        <p:nvGrpSpPr>
          <p:cNvPr id="7" name="Group 7"/>
          <p:cNvGrpSpPr/>
          <p:nvPr/>
        </p:nvGrpSpPr>
        <p:grpSpPr>
          <a:xfrm>
            <a:off x="13604751" y="4195229"/>
            <a:ext cx="3658585" cy="1888782"/>
            <a:chOff x="0" y="0"/>
            <a:chExt cx="4878113" cy="2518375"/>
          </a:xfrm>
        </p:grpSpPr>
        <p:sp>
          <p:nvSpPr>
            <p:cNvPr id="8" name="TextBox 8"/>
            <p:cNvSpPr txBox="1"/>
            <p:nvPr/>
          </p:nvSpPr>
          <p:spPr>
            <a:xfrm>
              <a:off x="1529653" y="1400718"/>
              <a:ext cx="1771140" cy="1117657"/>
            </a:xfrm>
            <a:prstGeom prst="rect">
              <a:avLst/>
            </a:prstGeom>
          </p:spPr>
          <p:txBody>
            <a:bodyPr wrap="square" lIns="0" tIns="0" rIns="0" bIns="0" rtlCol="0" anchor="t">
              <a:spAutoFit/>
            </a:bodyPr>
            <a:lstStyle/>
            <a:p>
              <a:pPr algn="ctr">
                <a:lnSpc>
                  <a:spcPts val="6976"/>
                </a:lnSpc>
              </a:pPr>
              <a:r>
                <a:rPr lang="en-US" sz="4983" dirty="0">
                  <a:solidFill>
                    <a:srgbClr val="FFFFFF"/>
                  </a:solidFill>
                  <a:latin typeface="Open Sans Light Bold"/>
                </a:rPr>
                <a:t>33%</a:t>
              </a:r>
            </a:p>
          </p:txBody>
        </p:sp>
        <p:grpSp>
          <p:nvGrpSpPr>
            <p:cNvPr id="9" name="Group 9"/>
            <p:cNvGrpSpPr>
              <a:grpSpLocks noChangeAspect="1"/>
            </p:cNvGrpSpPr>
            <p:nvPr/>
          </p:nvGrpSpPr>
          <p:grpSpPr>
            <a:xfrm>
              <a:off x="0" y="0"/>
              <a:ext cx="4878113" cy="2439057"/>
              <a:chOff x="0" y="0"/>
              <a:chExt cx="2540000" cy="1270000"/>
            </a:xfrm>
          </p:grpSpPr>
          <p:sp>
            <p:nvSpPr>
              <p:cNvPr id="10" name="Freeform 10"/>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209800" y="1264333"/>
                    </a:lnTo>
                    <a:cubicBezTo>
                      <a:pt x="2207486" y="746936"/>
                      <a:pt x="1787402" y="328727"/>
                      <a:pt x="1270000" y="328727"/>
                    </a:cubicBezTo>
                    <a:cubicBezTo>
                      <a:pt x="752598" y="328727"/>
                      <a:pt x="332514" y="746936"/>
                      <a:pt x="330200" y="1264333"/>
                    </a:cubicBezTo>
                    <a:close/>
                  </a:path>
                </a:pathLst>
              </a:custGeom>
              <a:solidFill>
                <a:srgbClr val="53688B"/>
              </a:solidFill>
            </p:spPr>
          </p:sp>
          <p:sp>
            <p:nvSpPr>
              <p:cNvPr id="11" name="Freeform 11"/>
              <p:cNvSpPr/>
              <p:nvPr/>
            </p:nvSpPr>
            <p:spPr>
              <a:xfrm>
                <a:off x="0" y="176858"/>
                <a:ext cx="791603" cy="1093142"/>
              </a:xfrm>
              <a:custGeom>
                <a:avLst/>
                <a:gdLst/>
                <a:ahLst/>
                <a:cxnLst/>
                <a:rect l="l" t="t" r="r" b="b"/>
                <a:pathLst>
                  <a:path w="791603" h="1093142">
                    <a:moveTo>
                      <a:pt x="0" y="1093142"/>
                    </a:moveTo>
                    <a:cubicBezTo>
                      <a:pt x="0" y="644163"/>
                      <a:pt x="237062" y="228549"/>
                      <a:pt x="623517" y="0"/>
                    </a:cubicBezTo>
                    <a:lnTo>
                      <a:pt x="791603" y="284217"/>
                    </a:lnTo>
                    <a:cubicBezTo>
                      <a:pt x="505626" y="453343"/>
                      <a:pt x="330200" y="760897"/>
                      <a:pt x="330200" y="1093142"/>
                    </a:cubicBezTo>
                    <a:close/>
                  </a:path>
                </a:pathLst>
              </a:custGeom>
              <a:solidFill>
                <a:srgbClr val="F6A429"/>
              </a:solidFill>
            </p:spPr>
          </p:sp>
        </p:grpSp>
      </p:grpSp>
      <p:grpSp>
        <p:nvGrpSpPr>
          <p:cNvPr id="12" name="Group 12"/>
          <p:cNvGrpSpPr/>
          <p:nvPr/>
        </p:nvGrpSpPr>
        <p:grpSpPr>
          <a:xfrm>
            <a:off x="8879076" y="4195229"/>
            <a:ext cx="3658585" cy="1888782"/>
            <a:chOff x="0" y="0"/>
            <a:chExt cx="4878113" cy="2518375"/>
          </a:xfrm>
        </p:grpSpPr>
        <p:sp>
          <p:nvSpPr>
            <p:cNvPr id="13" name="TextBox 13"/>
            <p:cNvSpPr txBox="1"/>
            <p:nvPr/>
          </p:nvSpPr>
          <p:spPr>
            <a:xfrm>
              <a:off x="1529653" y="1400718"/>
              <a:ext cx="1771140" cy="1117657"/>
            </a:xfrm>
            <a:prstGeom prst="rect">
              <a:avLst/>
            </a:prstGeom>
          </p:spPr>
          <p:txBody>
            <a:bodyPr wrap="square" lIns="0" tIns="0" rIns="0" bIns="0" rtlCol="0" anchor="t">
              <a:spAutoFit/>
            </a:bodyPr>
            <a:lstStyle/>
            <a:p>
              <a:pPr algn="ctr">
                <a:lnSpc>
                  <a:spcPts val="6976"/>
                </a:lnSpc>
              </a:pPr>
              <a:r>
                <a:rPr lang="en-US" sz="4983" dirty="0">
                  <a:solidFill>
                    <a:srgbClr val="FFFFFF"/>
                  </a:solidFill>
                  <a:latin typeface="Open Sans Light Bold"/>
                </a:rPr>
                <a:t>63%</a:t>
              </a:r>
            </a:p>
          </p:txBody>
        </p:sp>
        <p:grpSp>
          <p:nvGrpSpPr>
            <p:cNvPr id="14" name="Group 14"/>
            <p:cNvGrpSpPr>
              <a:grpSpLocks noChangeAspect="1"/>
            </p:cNvGrpSpPr>
            <p:nvPr/>
          </p:nvGrpSpPr>
          <p:grpSpPr>
            <a:xfrm>
              <a:off x="0" y="0"/>
              <a:ext cx="4878113" cy="2439057"/>
              <a:chOff x="0" y="0"/>
              <a:chExt cx="2540000" cy="1270000"/>
            </a:xfrm>
          </p:grpSpPr>
          <p:sp>
            <p:nvSpPr>
              <p:cNvPr id="15" name="Freeform 15"/>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209800" y="1264333"/>
                    </a:lnTo>
                    <a:cubicBezTo>
                      <a:pt x="2207486" y="746936"/>
                      <a:pt x="1787402" y="328727"/>
                      <a:pt x="1270000" y="328727"/>
                    </a:cubicBezTo>
                    <a:cubicBezTo>
                      <a:pt x="752598" y="328727"/>
                      <a:pt x="332514" y="746936"/>
                      <a:pt x="330200" y="1264333"/>
                    </a:cubicBezTo>
                    <a:close/>
                  </a:path>
                </a:pathLst>
              </a:custGeom>
              <a:solidFill>
                <a:srgbClr val="53688B"/>
              </a:solidFill>
            </p:spPr>
          </p:sp>
          <p:sp>
            <p:nvSpPr>
              <p:cNvPr id="16" name="Freeform 16"/>
              <p:cNvSpPr/>
              <p:nvPr/>
            </p:nvSpPr>
            <p:spPr>
              <a:xfrm>
                <a:off x="0" y="-65406"/>
                <a:ext cx="1774378" cy="1335406"/>
              </a:xfrm>
              <a:custGeom>
                <a:avLst/>
                <a:gdLst/>
                <a:ahLst/>
                <a:cxnLst/>
                <a:rect l="l" t="t" r="r" b="b"/>
                <a:pathLst>
                  <a:path w="1774378" h="1335406">
                    <a:moveTo>
                      <a:pt x="0" y="1335406"/>
                    </a:moveTo>
                    <a:cubicBezTo>
                      <a:pt x="0" y="907713"/>
                      <a:pt x="215272" y="508744"/>
                      <a:pt x="572741" y="273931"/>
                    </a:cubicBezTo>
                    <a:cubicBezTo>
                      <a:pt x="930210" y="39117"/>
                      <a:pt x="1381860" y="0"/>
                      <a:pt x="1774378" y="169858"/>
                    </a:cubicBezTo>
                    <a:lnTo>
                      <a:pt x="1643240" y="472900"/>
                    </a:lnTo>
                    <a:cubicBezTo>
                      <a:pt x="1352777" y="347206"/>
                      <a:pt x="1018555" y="376152"/>
                      <a:pt x="754028" y="549914"/>
                    </a:cubicBezTo>
                    <a:cubicBezTo>
                      <a:pt x="489501" y="723676"/>
                      <a:pt x="330200" y="1018913"/>
                      <a:pt x="330200" y="1335406"/>
                    </a:cubicBezTo>
                    <a:close/>
                  </a:path>
                </a:pathLst>
              </a:custGeom>
              <a:solidFill>
                <a:srgbClr val="F6A429"/>
              </a:solidFill>
            </p:spPr>
          </p:sp>
        </p:grpSp>
      </p:grpSp>
      <p:sp>
        <p:nvSpPr>
          <p:cNvPr id="17" name="TextBox 17"/>
          <p:cNvSpPr txBox="1"/>
          <p:nvPr/>
        </p:nvSpPr>
        <p:spPr>
          <a:xfrm>
            <a:off x="646083" y="4449973"/>
            <a:ext cx="8051087" cy="4478918"/>
          </a:xfrm>
          <a:prstGeom prst="rect">
            <a:avLst/>
          </a:prstGeom>
        </p:spPr>
        <p:txBody>
          <a:bodyPr wrap="square" lIns="0" tIns="0" rIns="0" bIns="0" rtlCol="0" anchor="t">
            <a:spAutoFit/>
          </a:bodyPr>
          <a:lstStyle/>
          <a:p>
            <a:pPr>
              <a:lnSpc>
                <a:spcPts val="4419"/>
              </a:lnSpc>
            </a:pPr>
            <a:r>
              <a:rPr lang="en-US" sz="3200" b="1" dirty="0">
                <a:solidFill>
                  <a:srgbClr val="FFFFFF"/>
                </a:solidFill>
                <a:latin typeface="Canva Sans"/>
              </a:rPr>
              <a:t>Applications opened October 31, 2022</a:t>
            </a:r>
          </a:p>
          <a:p>
            <a:pPr>
              <a:lnSpc>
                <a:spcPts val="4419"/>
              </a:lnSpc>
            </a:pPr>
            <a:endParaRPr lang="en-US" sz="3500" dirty="0">
              <a:solidFill>
                <a:srgbClr val="FFFFFF"/>
              </a:solidFill>
              <a:latin typeface="Canva Sans"/>
            </a:endParaRPr>
          </a:p>
          <a:p>
            <a:pPr marL="457200" indent="-457200">
              <a:lnSpc>
                <a:spcPts val="4419"/>
              </a:lnSpc>
              <a:buFont typeface="Arial" panose="020B0604020202020204" pitchFamily="34" charset="0"/>
              <a:buChar char="•"/>
            </a:pPr>
            <a:r>
              <a:rPr lang="en-US" sz="3200" dirty="0">
                <a:solidFill>
                  <a:srgbClr val="FFFFFF"/>
                </a:solidFill>
                <a:latin typeface="Canva Sans"/>
              </a:rPr>
              <a:t>Total of 343 Applications Initiated</a:t>
            </a:r>
          </a:p>
          <a:p>
            <a:pPr marL="457200" indent="-457200">
              <a:lnSpc>
                <a:spcPts val="4419"/>
              </a:lnSpc>
              <a:buFont typeface="Arial" panose="020B0604020202020204" pitchFamily="34" charset="0"/>
              <a:buChar char="•"/>
            </a:pPr>
            <a:endParaRPr lang="en-US" sz="3200" dirty="0">
              <a:solidFill>
                <a:srgbClr val="FFFFFF"/>
              </a:solidFill>
              <a:latin typeface="Canva Sans"/>
            </a:endParaRPr>
          </a:p>
          <a:p>
            <a:pPr marL="457200" indent="-457200">
              <a:lnSpc>
                <a:spcPts val="4419"/>
              </a:lnSpc>
              <a:buFont typeface="Arial" panose="020B0604020202020204" pitchFamily="34" charset="0"/>
              <a:buChar char="•"/>
            </a:pPr>
            <a:r>
              <a:rPr lang="en-US" sz="3200" dirty="0">
                <a:solidFill>
                  <a:srgbClr val="FFFFFF"/>
                </a:solidFill>
                <a:latin typeface="Canva Sans"/>
              </a:rPr>
              <a:t>111 applications approved or submitted</a:t>
            </a:r>
          </a:p>
          <a:p>
            <a:pPr marL="457200" indent="-457200">
              <a:lnSpc>
                <a:spcPts val="4419"/>
              </a:lnSpc>
              <a:buFont typeface="Arial" panose="020B0604020202020204" pitchFamily="34" charset="0"/>
              <a:buChar char="•"/>
            </a:pPr>
            <a:endParaRPr lang="en-US" sz="3200" dirty="0">
              <a:solidFill>
                <a:srgbClr val="FFFFFF"/>
              </a:solidFill>
              <a:latin typeface="Canva Sans"/>
            </a:endParaRPr>
          </a:p>
          <a:p>
            <a:pPr marL="457200" indent="-457200">
              <a:lnSpc>
                <a:spcPts val="4419"/>
              </a:lnSpc>
              <a:spcBef>
                <a:spcPct val="0"/>
              </a:spcBef>
              <a:buFont typeface="Arial" panose="020B0604020202020204" pitchFamily="34" charset="0"/>
              <a:buChar char="•"/>
            </a:pPr>
            <a:r>
              <a:rPr lang="en-US" sz="3200" dirty="0">
                <a:solidFill>
                  <a:srgbClr val="FFFFFF"/>
                </a:solidFill>
                <a:latin typeface="Canva Sans"/>
              </a:rPr>
              <a:t>216 applications in progress</a:t>
            </a:r>
          </a:p>
        </p:txBody>
      </p:sp>
      <p:sp>
        <p:nvSpPr>
          <p:cNvPr id="18" name="TextBox 18"/>
          <p:cNvSpPr txBox="1"/>
          <p:nvPr/>
        </p:nvSpPr>
        <p:spPr>
          <a:xfrm>
            <a:off x="14270885" y="6189872"/>
            <a:ext cx="2326319" cy="1889436"/>
          </a:xfrm>
          <a:prstGeom prst="rect">
            <a:avLst/>
          </a:prstGeom>
        </p:spPr>
        <p:txBody>
          <a:bodyPr lIns="0" tIns="0" rIns="0" bIns="0" rtlCol="0" anchor="t">
            <a:spAutoFit/>
          </a:bodyPr>
          <a:lstStyle/>
          <a:p>
            <a:pPr algn="ctr">
              <a:lnSpc>
                <a:spcPts val="5039"/>
              </a:lnSpc>
            </a:pPr>
            <a:r>
              <a:rPr lang="en-US" sz="3599" dirty="0">
                <a:solidFill>
                  <a:srgbClr val="FFFFFF"/>
                </a:solidFill>
                <a:latin typeface="Canva Sans"/>
              </a:rPr>
              <a:t>Approved</a:t>
            </a:r>
          </a:p>
          <a:p>
            <a:pPr algn="ctr">
              <a:lnSpc>
                <a:spcPts val="5039"/>
              </a:lnSpc>
            </a:pPr>
            <a:r>
              <a:rPr lang="en-US" sz="3599" dirty="0">
                <a:solidFill>
                  <a:srgbClr val="FFFFFF"/>
                </a:solidFill>
                <a:latin typeface="Canva Sans"/>
              </a:rPr>
              <a:t>or</a:t>
            </a:r>
          </a:p>
          <a:p>
            <a:pPr algn="ctr">
              <a:lnSpc>
                <a:spcPts val="5039"/>
              </a:lnSpc>
            </a:pPr>
            <a:r>
              <a:rPr lang="en-US" sz="3599" dirty="0">
                <a:solidFill>
                  <a:srgbClr val="FFFFFF"/>
                </a:solidFill>
                <a:latin typeface="Canva Sans"/>
              </a:rPr>
              <a:t>Submitted</a:t>
            </a:r>
          </a:p>
        </p:txBody>
      </p:sp>
      <p:sp>
        <p:nvSpPr>
          <p:cNvPr id="19" name="TextBox 19"/>
          <p:cNvSpPr txBox="1"/>
          <p:nvPr/>
        </p:nvSpPr>
        <p:spPr>
          <a:xfrm>
            <a:off x="9918794" y="6189872"/>
            <a:ext cx="1693799" cy="1206501"/>
          </a:xfrm>
          <a:prstGeom prst="rect">
            <a:avLst/>
          </a:prstGeom>
        </p:spPr>
        <p:txBody>
          <a:bodyPr lIns="0" tIns="0" rIns="0" bIns="0" rtlCol="0" anchor="t">
            <a:spAutoFit/>
          </a:bodyPr>
          <a:lstStyle/>
          <a:p>
            <a:pPr algn="ctr">
              <a:lnSpc>
                <a:spcPts val="4899"/>
              </a:lnSpc>
            </a:pPr>
            <a:r>
              <a:rPr lang="en-US" sz="3499" dirty="0">
                <a:solidFill>
                  <a:srgbClr val="FFFFFF"/>
                </a:solidFill>
                <a:latin typeface="Canva Sans"/>
              </a:rPr>
              <a:t>In</a:t>
            </a:r>
          </a:p>
          <a:p>
            <a:pPr algn="ctr">
              <a:lnSpc>
                <a:spcPts val="4899"/>
              </a:lnSpc>
            </a:pPr>
            <a:r>
              <a:rPr lang="en-US" sz="3499" dirty="0">
                <a:solidFill>
                  <a:srgbClr val="FFFFFF"/>
                </a:solidFill>
                <a:latin typeface="Canva Sans"/>
              </a:rPr>
              <a:t>Process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653" b="9653"/>
          <a:stretch>
            <a:fillRect/>
          </a:stretch>
        </p:blipFill>
        <p:spPr>
          <a:xfrm>
            <a:off x="0" y="0"/>
            <a:ext cx="18288000" cy="10287000"/>
          </a:xfrm>
          <a:prstGeom prst="rect">
            <a:avLst/>
          </a:prstGeom>
        </p:spPr>
      </p:pic>
      <p:sp>
        <p:nvSpPr>
          <p:cNvPr id="5" name="TextBox 5"/>
          <p:cNvSpPr txBox="1"/>
          <p:nvPr/>
        </p:nvSpPr>
        <p:spPr>
          <a:xfrm>
            <a:off x="2696616" y="1028700"/>
            <a:ext cx="12894768" cy="2223278"/>
          </a:xfrm>
          <a:prstGeom prst="rect">
            <a:avLst/>
          </a:prstGeom>
        </p:spPr>
        <p:txBody>
          <a:bodyPr lIns="0" tIns="0" rIns="0" bIns="0" rtlCol="0" anchor="t">
            <a:spAutoFit/>
          </a:bodyPr>
          <a:lstStyle/>
          <a:p>
            <a:pPr algn="ctr">
              <a:lnSpc>
                <a:spcPts val="18151"/>
              </a:lnSpc>
              <a:spcBef>
                <a:spcPct val="0"/>
              </a:spcBef>
            </a:pPr>
            <a:r>
              <a:rPr lang="en-US" sz="12965" dirty="0">
                <a:solidFill>
                  <a:srgbClr val="F6A429"/>
                </a:solidFill>
                <a:latin typeface="Montserrat Extra-Bold"/>
              </a:rPr>
              <a:t>THANK YOU</a:t>
            </a:r>
          </a:p>
        </p:txBody>
      </p:sp>
      <p:sp>
        <p:nvSpPr>
          <p:cNvPr id="6" name="TextBox 6"/>
          <p:cNvSpPr txBox="1"/>
          <p:nvPr/>
        </p:nvSpPr>
        <p:spPr>
          <a:xfrm>
            <a:off x="2696616" y="9410700"/>
            <a:ext cx="13932197" cy="422221"/>
          </a:xfrm>
          <a:prstGeom prst="rect">
            <a:avLst/>
          </a:prstGeom>
        </p:spPr>
        <p:txBody>
          <a:bodyPr lIns="0" tIns="0" rIns="0" bIns="0" rtlCol="0" anchor="t">
            <a:spAutoFit/>
          </a:bodyPr>
          <a:lstStyle/>
          <a:p>
            <a:pPr algn="ctr">
              <a:lnSpc>
                <a:spcPts val="3499"/>
              </a:lnSpc>
              <a:spcBef>
                <a:spcPct val="0"/>
              </a:spcBef>
            </a:pPr>
            <a:r>
              <a:rPr lang="en-US" sz="2499" spc="1747" dirty="0">
                <a:solidFill>
                  <a:srgbClr val="FFFFFF"/>
                </a:solidFill>
                <a:latin typeface="Open Sans"/>
              </a:rPr>
              <a:t>COLUMBUS CONSOLIDATED GOVERNMENT</a:t>
            </a:r>
          </a:p>
        </p:txBody>
      </p:sp>
      <p:sp>
        <p:nvSpPr>
          <p:cNvPr id="9" name="TextBox 6">
            <a:extLst>
              <a:ext uri="{FF2B5EF4-FFF2-40B4-BE49-F238E27FC236}">
                <a16:creationId xmlns:a16="http://schemas.microsoft.com/office/drawing/2014/main" id="{F304AB97-2C11-2B86-7155-1741E92E1BF3}"/>
              </a:ext>
            </a:extLst>
          </p:cNvPr>
          <p:cNvSpPr txBox="1"/>
          <p:nvPr/>
        </p:nvSpPr>
        <p:spPr>
          <a:xfrm>
            <a:off x="2624639" y="6026314"/>
            <a:ext cx="6019800" cy="463397"/>
          </a:xfrm>
          <a:prstGeom prst="rect">
            <a:avLst/>
          </a:prstGeom>
        </p:spPr>
        <p:txBody>
          <a:bodyPr wrap="square" lIns="0" tIns="0" rIns="0" bIns="0" rtlCol="0" anchor="t">
            <a:spAutoFit/>
          </a:bodyPr>
          <a:lstStyle/>
          <a:p>
            <a:pPr algn="ctr">
              <a:lnSpc>
                <a:spcPts val="3499"/>
              </a:lnSpc>
              <a:spcBef>
                <a:spcPct val="0"/>
              </a:spcBef>
            </a:pPr>
            <a:r>
              <a:rPr lang="en-US" sz="4000" dirty="0">
                <a:solidFill>
                  <a:srgbClr val="F6A429"/>
                </a:solidFill>
                <a:latin typeface="Montserrat Extra-Bold"/>
              </a:rPr>
              <a:t>Rob Scott</a:t>
            </a:r>
          </a:p>
        </p:txBody>
      </p:sp>
      <p:pic>
        <p:nvPicPr>
          <p:cNvPr id="11" name="Picture 10">
            <a:extLst>
              <a:ext uri="{FF2B5EF4-FFF2-40B4-BE49-F238E27FC236}">
                <a16:creationId xmlns:a16="http://schemas.microsoft.com/office/drawing/2014/main" id="{E171862A-5A88-A303-5B81-64080BF8CE1B}"/>
              </a:ext>
            </a:extLst>
          </p:cNvPr>
          <p:cNvPicPr>
            <a:picLocks noChangeAspect="1"/>
          </p:cNvPicPr>
          <p:nvPr/>
        </p:nvPicPr>
        <p:blipFill>
          <a:blip r:embed="rId3"/>
          <a:stretch>
            <a:fillRect/>
          </a:stretch>
        </p:blipFill>
        <p:spPr>
          <a:xfrm>
            <a:off x="11391400" y="3400458"/>
            <a:ext cx="2524123" cy="2337546"/>
          </a:xfrm>
          <a:prstGeom prst="rect">
            <a:avLst/>
          </a:prstGeom>
        </p:spPr>
      </p:pic>
      <p:pic>
        <p:nvPicPr>
          <p:cNvPr id="13" name="Picture 12">
            <a:extLst>
              <a:ext uri="{FF2B5EF4-FFF2-40B4-BE49-F238E27FC236}">
                <a16:creationId xmlns:a16="http://schemas.microsoft.com/office/drawing/2014/main" id="{3B127B44-AB9D-BC4E-B481-97C3EA69F68F}"/>
              </a:ext>
            </a:extLst>
          </p:cNvPr>
          <p:cNvPicPr>
            <a:picLocks noChangeAspect="1"/>
          </p:cNvPicPr>
          <p:nvPr/>
        </p:nvPicPr>
        <p:blipFill>
          <a:blip r:embed="rId4"/>
          <a:stretch>
            <a:fillRect/>
          </a:stretch>
        </p:blipFill>
        <p:spPr>
          <a:xfrm>
            <a:off x="4372477" y="3400457"/>
            <a:ext cx="2524125" cy="2337546"/>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C17EC41F-4FDF-8540-FFA8-0517803AE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0386" y="7145461"/>
            <a:ext cx="1908306" cy="1609488"/>
          </a:xfrm>
          <a:prstGeom prst="rect">
            <a:avLst/>
          </a:prstGeom>
        </p:spPr>
      </p:pic>
      <p:sp>
        <p:nvSpPr>
          <p:cNvPr id="16" name="TextBox 6">
            <a:extLst>
              <a:ext uri="{FF2B5EF4-FFF2-40B4-BE49-F238E27FC236}">
                <a16:creationId xmlns:a16="http://schemas.microsoft.com/office/drawing/2014/main" id="{48F3F87A-3691-BBA0-B230-A378721AE387}"/>
              </a:ext>
            </a:extLst>
          </p:cNvPr>
          <p:cNvSpPr txBox="1"/>
          <p:nvPr/>
        </p:nvSpPr>
        <p:spPr>
          <a:xfrm>
            <a:off x="9781426" y="6026314"/>
            <a:ext cx="6019800" cy="912237"/>
          </a:xfrm>
          <a:prstGeom prst="rect">
            <a:avLst/>
          </a:prstGeom>
        </p:spPr>
        <p:txBody>
          <a:bodyPr wrap="square" lIns="0" tIns="0" rIns="0" bIns="0" rtlCol="0" anchor="t">
            <a:spAutoFit/>
          </a:bodyPr>
          <a:lstStyle/>
          <a:p>
            <a:pPr algn="ctr">
              <a:lnSpc>
                <a:spcPts val="3499"/>
              </a:lnSpc>
              <a:spcBef>
                <a:spcPct val="0"/>
              </a:spcBef>
            </a:pPr>
            <a:r>
              <a:rPr lang="en-US" sz="4000" dirty="0">
                <a:solidFill>
                  <a:srgbClr val="F6A429"/>
                </a:solidFill>
                <a:latin typeface="Montserrat Extra-Bold"/>
              </a:rPr>
              <a:t>Community </a:t>
            </a:r>
          </a:p>
          <a:p>
            <a:pPr algn="ctr">
              <a:lnSpc>
                <a:spcPts val="3499"/>
              </a:lnSpc>
              <a:spcBef>
                <a:spcPct val="0"/>
              </a:spcBef>
            </a:pPr>
            <a:r>
              <a:rPr lang="en-US" sz="4000" dirty="0">
                <a:solidFill>
                  <a:srgbClr val="F6A429"/>
                </a:solidFill>
                <a:latin typeface="Montserrat Extra-Bold"/>
              </a:rPr>
              <a:t>Reinvestment</a:t>
            </a:r>
          </a:p>
        </p:txBody>
      </p:sp>
      <p:pic>
        <p:nvPicPr>
          <p:cNvPr id="19" name="Picture 18" descr="Logo, company name&#10;&#10;Description automatically generated">
            <a:extLst>
              <a:ext uri="{FF2B5EF4-FFF2-40B4-BE49-F238E27FC236}">
                <a16:creationId xmlns:a16="http://schemas.microsoft.com/office/drawing/2014/main" id="{33B121E9-DACB-4ABB-2BB7-6576B45DE7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02022" y="7107434"/>
            <a:ext cx="2578608" cy="168554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126" y="4371249"/>
            <a:ext cx="9144000" cy="3954748"/>
            <a:chOff x="-18840" y="27488"/>
            <a:chExt cx="4768634" cy="2062417"/>
          </a:xfrm>
        </p:grpSpPr>
        <p:sp>
          <p:nvSpPr>
            <p:cNvPr id="3" name="Freeform 3"/>
            <p:cNvSpPr/>
            <p:nvPr/>
          </p:nvSpPr>
          <p:spPr>
            <a:xfrm>
              <a:off x="-18840" y="27488"/>
              <a:ext cx="4768634" cy="2062417"/>
            </a:xfrm>
            <a:custGeom>
              <a:avLst/>
              <a:gdLst/>
              <a:ahLst/>
              <a:cxnLst/>
              <a:rect l="l" t="t" r="r" b="b"/>
              <a:pathLst>
                <a:path w="4768634" h="2062417">
                  <a:moveTo>
                    <a:pt x="0" y="0"/>
                  </a:moveTo>
                  <a:lnTo>
                    <a:pt x="4768634" y="0"/>
                  </a:lnTo>
                  <a:lnTo>
                    <a:pt x="4768634" y="2062417"/>
                  </a:lnTo>
                  <a:lnTo>
                    <a:pt x="0" y="2062417"/>
                  </a:lnTo>
                  <a:close/>
                </a:path>
              </a:pathLst>
            </a:custGeom>
            <a:solidFill>
              <a:srgbClr val="F6A429"/>
            </a:solidFill>
          </p:spPr>
        </p:sp>
      </p:grpSp>
      <p:grpSp>
        <p:nvGrpSpPr>
          <p:cNvPr id="4" name="Group 4"/>
          <p:cNvGrpSpPr>
            <a:grpSpLocks noChangeAspect="1"/>
          </p:cNvGrpSpPr>
          <p:nvPr/>
        </p:nvGrpSpPr>
        <p:grpSpPr>
          <a:xfrm>
            <a:off x="7724894" y="1480279"/>
            <a:ext cx="12773006" cy="7326442"/>
            <a:chOff x="0" y="0"/>
            <a:chExt cx="7981950" cy="4578350"/>
          </a:xfrm>
        </p:grpSpPr>
        <p:sp>
          <p:nvSpPr>
            <p:cNvPr id="5" name="Freeform 5"/>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6" name="Freeform 6"/>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7" name="Freeform 7"/>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8" name="Freeform 8"/>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9" name="Freeform 9"/>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2"/>
              <a:stretch>
                <a:fillRect t="-3165" b="-3164"/>
              </a:stretch>
            </a:blipFill>
          </p:spPr>
        </p:sp>
      </p:grpSp>
      <p:sp>
        <p:nvSpPr>
          <p:cNvPr id="10" name="TextBox 10"/>
          <p:cNvSpPr txBox="1"/>
          <p:nvPr/>
        </p:nvSpPr>
        <p:spPr>
          <a:xfrm>
            <a:off x="1028700" y="1711987"/>
            <a:ext cx="6125985" cy="1763341"/>
          </a:xfrm>
          <a:prstGeom prst="rect">
            <a:avLst/>
          </a:prstGeom>
        </p:spPr>
        <p:txBody>
          <a:bodyPr lIns="0" tIns="0" rIns="0" bIns="0" rtlCol="0" anchor="t">
            <a:spAutoFit/>
          </a:bodyPr>
          <a:lstStyle/>
          <a:p>
            <a:pPr>
              <a:lnSpc>
                <a:spcPts val="7040"/>
              </a:lnSpc>
            </a:pPr>
            <a:r>
              <a:rPr lang="en-US" sz="5500" dirty="0">
                <a:solidFill>
                  <a:srgbClr val="000000"/>
                </a:solidFill>
                <a:latin typeface="Montserrat Extra-Bold"/>
              </a:rPr>
              <a:t>COLUMBUS, GA DEMOGRAPHY</a:t>
            </a:r>
          </a:p>
        </p:txBody>
      </p:sp>
      <p:sp>
        <p:nvSpPr>
          <p:cNvPr id="11" name="TextBox 11"/>
          <p:cNvSpPr txBox="1"/>
          <p:nvPr/>
        </p:nvSpPr>
        <p:spPr>
          <a:xfrm>
            <a:off x="458490" y="4533290"/>
            <a:ext cx="7694909" cy="448841"/>
          </a:xfrm>
          <a:prstGeom prst="rect">
            <a:avLst/>
          </a:prstGeom>
        </p:spPr>
        <p:txBody>
          <a:bodyPr wrap="square" lIns="0" tIns="0" rIns="0" bIns="0" rtlCol="0" anchor="t">
            <a:spAutoFit/>
          </a:bodyPr>
          <a:lstStyle/>
          <a:p>
            <a:pPr>
              <a:lnSpc>
                <a:spcPts val="3499"/>
              </a:lnSpc>
              <a:spcBef>
                <a:spcPct val="0"/>
              </a:spcBef>
            </a:pPr>
            <a:r>
              <a:rPr lang="en-US" sz="3200" dirty="0">
                <a:solidFill>
                  <a:srgbClr val="FFFFFF"/>
                </a:solidFill>
                <a:latin typeface="Open Sans"/>
              </a:rPr>
              <a:t>2nd Largest City in the State of Georgia</a:t>
            </a:r>
          </a:p>
        </p:txBody>
      </p:sp>
      <p:sp>
        <p:nvSpPr>
          <p:cNvPr id="12" name="TextBox 12"/>
          <p:cNvSpPr txBox="1"/>
          <p:nvPr/>
        </p:nvSpPr>
        <p:spPr>
          <a:xfrm>
            <a:off x="415962" y="5353268"/>
            <a:ext cx="7111238" cy="419346"/>
          </a:xfrm>
          <a:prstGeom prst="rect">
            <a:avLst/>
          </a:prstGeom>
        </p:spPr>
        <p:txBody>
          <a:bodyPr wrap="square" lIns="0" tIns="0" rIns="0" bIns="0" rtlCol="0" anchor="t">
            <a:spAutoFit/>
          </a:bodyPr>
          <a:lstStyle/>
          <a:p>
            <a:pPr>
              <a:lnSpc>
                <a:spcPts val="3499"/>
              </a:lnSpc>
              <a:spcBef>
                <a:spcPct val="0"/>
              </a:spcBef>
            </a:pPr>
            <a:r>
              <a:rPr lang="en-US" sz="2499" dirty="0">
                <a:solidFill>
                  <a:srgbClr val="FFFFFF"/>
                </a:solidFill>
                <a:latin typeface="Open Sans"/>
              </a:rPr>
              <a:t>The Three Largest Racial/Ethnic Groups (2020)</a:t>
            </a:r>
          </a:p>
        </p:txBody>
      </p:sp>
      <p:sp>
        <p:nvSpPr>
          <p:cNvPr id="13" name="TextBox 13"/>
          <p:cNvSpPr txBox="1"/>
          <p:nvPr/>
        </p:nvSpPr>
        <p:spPr>
          <a:xfrm>
            <a:off x="415962" y="5861167"/>
            <a:ext cx="8376906" cy="1935082"/>
          </a:xfrm>
          <a:prstGeom prst="rect">
            <a:avLst/>
          </a:prstGeom>
        </p:spPr>
        <p:txBody>
          <a:bodyPr wrap="square" lIns="0" tIns="0" rIns="0" bIns="0" rtlCol="0" anchor="t">
            <a:spAutoFit/>
          </a:bodyPr>
          <a:lstStyle/>
          <a:p>
            <a:pPr marL="342900" indent="-342900">
              <a:lnSpc>
                <a:spcPct val="180000"/>
              </a:lnSpc>
              <a:spcBef>
                <a:spcPct val="0"/>
              </a:spcBef>
              <a:buFont typeface="Arial" panose="020B0604020202020204" pitchFamily="34" charset="0"/>
              <a:buChar char="•"/>
            </a:pPr>
            <a:r>
              <a:rPr lang="en-US" sz="2499" dirty="0">
                <a:solidFill>
                  <a:srgbClr val="FFFFFF"/>
                </a:solidFill>
                <a:latin typeface="Open Sans"/>
              </a:rPr>
              <a:t>49.7% Black or African American alone (Non-Hispanic)</a:t>
            </a:r>
          </a:p>
          <a:p>
            <a:pPr marL="342900" indent="-342900">
              <a:lnSpc>
                <a:spcPct val="180000"/>
              </a:lnSpc>
              <a:spcBef>
                <a:spcPct val="0"/>
              </a:spcBef>
              <a:buFont typeface="Arial" panose="020B0604020202020204" pitchFamily="34" charset="0"/>
              <a:buChar char="•"/>
            </a:pPr>
            <a:r>
              <a:rPr lang="en-US" sz="2400" dirty="0">
                <a:solidFill>
                  <a:srgbClr val="FFFFFF"/>
                </a:solidFill>
                <a:latin typeface="Open Sans"/>
              </a:rPr>
              <a:t>41.5% White alone (Non-Hispanic)</a:t>
            </a:r>
          </a:p>
          <a:p>
            <a:pPr marL="342900" indent="-342900">
              <a:lnSpc>
                <a:spcPct val="180000"/>
              </a:lnSpc>
              <a:spcBef>
                <a:spcPct val="0"/>
              </a:spcBef>
              <a:buFont typeface="Arial" panose="020B0604020202020204" pitchFamily="34" charset="0"/>
              <a:buChar char="•"/>
            </a:pPr>
            <a:r>
              <a:rPr lang="en-US" sz="2400" dirty="0">
                <a:solidFill>
                  <a:srgbClr val="FFFFFF"/>
                </a:solidFill>
                <a:latin typeface="Open Sans"/>
              </a:rPr>
              <a:t>7.9% Hispanic or Latino</a:t>
            </a:r>
          </a:p>
        </p:txBody>
      </p:sp>
      <p:pic>
        <p:nvPicPr>
          <p:cNvPr id="1026" name="Picture 2" descr="Downtown CSU campus/Woodruff Park aerial view. (apartments, condos ...">
            <a:extLst>
              <a:ext uri="{FF2B5EF4-FFF2-40B4-BE49-F238E27FC236}">
                <a16:creationId xmlns:a16="http://schemas.microsoft.com/office/drawing/2014/main" id="{B8559518-9231-4578-829F-A5338D694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5377" y="1885338"/>
            <a:ext cx="9811384" cy="61403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206240"/>
            <a:ext cx="9144000" cy="3954748"/>
            <a:chOff x="0" y="0"/>
            <a:chExt cx="4768634" cy="2062417"/>
          </a:xfrm>
        </p:grpSpPr>
        <p:sp>
          <p:nvSpPr>
            <p:cNvPr id="3" name="Freeform 3"/>
            <p:cNvSpPr/>
            <p:nvPr/>
          </p:nvSpPr>
          <p:spPr>
            <a:xfrm>
              <a:off x="0" y="0"/>
              <a:ext cx="4768634" cy="2062417"/>
            </a:xfrm>
            <a:custGeom>
              <a:avLst/>
              <a:gdLst/>
              <a:ahLst/>
              <a:cxnLst/>
              <a:rect l="l" t="t" r="r" b="b"/>
              <a:pathLst>
                <a:path w="4768634" h="2062417">
                  <a:moveTo>
                    <a:pt x="0" y="0"/>
                  </a:moveTo>
                  <a:lnTo>
                    <a:pt x="4768634" y="0"/>
                  </a:lnTo>
                  <a:lnTo>
                    <a:pt x="4768634" y="2062417"/>
                  </a:lnTo>
                  <a:lnTo>
                    <a:pt x="0" y="2062417"/>
                  </a:lnTo>
                  <a:close/>
                </a:path>
              </a:pathLst>
            </a:custGeom>
            <a:solidFill>
              <a:srgbClr val="F6A429"/>
            </a:solidFill>
          </p:spPr>
        </p:sp>
      </p:grpSp>
      <p:grpSp>
        <p:nvGrpSpPr>
          <p:cNvPr id="4" name="Group 4"/>
          <p:cNvGrpSpPr>
            <a:grpSpLocks noChangeAspect="1"/>
          </p:cNvGrpSpPr>
          <p:nvPr/>
        </p:nvGrpSpPr>
        <p:grpSpPr>
          <a:xfrm>
            <a:off x="7576678" y="1480279"/>
            <a:ext cx="12773006" cy="7326442"/>
            <a:chOff x="0" y="0"/>
            <a:chExt cx="7981950" cy="4578350"/>
          </a:xfrm>
        </p:grpSpPr>
        <p:sp>
          <p:nvSpPr>
            <p:cNvPr id="5" name="Freeform 5"/>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6" name="Freeform 6"/>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7" name="Freeform 7"/>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8" name="Freeform 8"/>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9" name="Freeform 9"/>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2"/>
              <a:stretch>
                <a:fillRect t="-3165" b="-3164"/>
              </a:stretch>
            </a:blipFill>
          </p:spPr>
        </p:sp>
      </p:grpSp>
      <p:sp>
        <p:nvSpPr>
          <p:cNvPr id="10" name="TextBox 10"/>
          <p:cNvSpPr txBox="1"/>
          <p:nvPr/>
        </p:nvSpPr>
        <p:spPr>
          <a:xfrm>
            <a:off x="1028700" y="1711987"/>
            <a:ext cx="6125985" cy="1763341"/>
          </a:xfrm>
          <a:prstGeom prst="rect">
            <a:avLst/>
          </a:prstGeom>
        </p:spPr>
        <p:txBody>
          <a:bodyPr lIns="0" tIns="0" rIns="0" bIns="0" rtlCol="0" anchor="t">
            <a:spAutoFit/>
          </a:bodyPr>
          <a:lstStyle/>
          <a:p>
            <a:pPr>
              <a:lnSpc>
                <a:spcPts val="7040"/>
              </a:lnSpc>
            </a:pPr>
            <a:r>
              <a:rPr lang="en-US" sz="5500" dirty="0">
                <a:solidFill>
                  <a:srgbClr val="000000"/>
                </a:solidFill>
                <a:latin typeface="Montserrat Extra-Bold"/>
              </a:rPr>
              <a:t>COLUMBUS, GA DEMOGRAPHY</a:t>
            </a:r>
          </a:p>
        </p:txBody>
      </p:sp>
      <p:sp>
        <p:nvSpPr>
          <p:cNvPr id="11" name="TextBox 11"/>
          <p:cNvSpPr txBox="1"/>
          <p:nvPr/>
        </p:nvSpPr>
        <p:spPr>
          <a:xfrm>
            <a:off x="584333" y="4546773"/>
            <a:ext cx="6696194" cy="422221"/>
          </a:xfrm>
          <a:prstGeom prst="rect">
            <a:avLst/>
          </a:prstGeom>
        </p:spPr>
        <p:txBody>
          <a:bodyPr lIns="0" tIns="0" rIns="0" bIns="0" rtlCol="0" anchor="t">
            <a:spAutoFit/>
          </a:bodyPr>
          <a:lstStyle/>
          <a:p>
            <a:pPr>
              <a:lnSpc>
                <a:spcPts val="3499"/>
              </a:lnSpc>
              <a:spcBef>
                <a:spcPct val="0"/>
              </a:spcBef>
            </a:pPr>
            <a:r>
              <a:rPr lang="en-US" sz="2499" dirty="0">
                <a:solidFill>
                  <a:srgbClr val="FFFFFF"/>
                </a:solidFill>
                <a:latin typeface="Open Sans"/>
              </a:rPr>
              <a:t>Median Household Income: $50,542</a:t>
            </a:r>
          </a:p>
        </p:txBody>
      </p:sp>
      <p:sp>
        <p:nvSpPr>
          <p:cNvPr id="12" name="TextBox 12"/>
          <p:cNvSpPr txBox="1"/>
          <p:nvPr/>
        </p:nvSpPr>
        <p:spPr>
          <a:xfrm>
            <a:off x="584333" y="5115048"/>
            <a:ext cx="6696194" cy="422221"/>
          </a:xfrm>
          <a:prstGeom prst="rect">
            <a:avLst/>
          </a:prstGeom>
        </p:spPr>
        <p:txBody>
          <a:bodyPr lIns="0" tIns="0" rIns="0" bIns="0" rtlCol="0" anchor="t">
            <a:spAutoFit/>
          </a:bodyPr>
          <a:lstStyle/>
          <a:p>
            <a:pPr>
              <a:lnSpc>
                <a:spcPts val="3499"/>
              </a:lnSpc>
              <a:spcBef>
                <a:spcPct val="0"/>
              </a:spcBef>
            </a:pPr>
            <a:r>
              <a:rPr lang="en-US" sz="2499" dirty="0">
                <a:solidFill>
                  <a:srgbClr val="FFFFFF"/>
                </a:solidFill>
                <a:latin typeface="Open Sans"/>
              </a:rPr>
              <a:t>Persons in Poverty: 19.5%</a:t>
            </a:r>
          </a:p>
        </p:txBody>
      </p:sp>
      <p:sp>
        <p:nvSpPr>
          <p:cNvPr id="13" name="TextBox 13"/>
          <p:cNvSpPr txBox="1"/>
          <p:nvPr/>
        </p:nvSpPr>
        <p:spPr>
          <a:xfrm>
            <a:off x="584333" y="5738837"/>
            <a:ext cx="7924851" cy="845103"/>
          </a:xfrm>
          <a:prstGeom prst="rect">
            <a:avLst/>
          </a:prstGeom>
        </p:spPr>
        <p:txBody>
          <a:bodyPr lIns="0" tIns="0" rIns="0" bIns="0" rtlCol="0" anchor="t">
            <a:spAutoFit/>
          </a:bodyPr>
          <a:lstStyle/>
          <a:p>
            <a:pPr>
              <a:lnSpc>
                <a:spcPts val="3499"/>
              </a:lnSpc>
            </a:pPr>
            <a:r>
              <a:rPr lang="en-US" sz="2499" dirty="0">
                <a:solidFill>
                  <a:srgbClr val="FFFFFF"/>
                </a:solidFill>
                <a:latin typeface="Open Sans"/>
              </a:rPr>
              <a:t>Bachelor's Degree or higher (age 25+): 27.6%</a:t>
            </a:r>
          </a:p>
          <a:p>
            <a:pPr>
              <a:lnSpc>
                <a:spcPts val="3499"/>
              </a:lnSpc>
              <a:spcBef>
                <a:spcPct val="0"/>
              </a:spcBef>
            </a:pPr>
            <a:r>
              <a:rPr lang="en-US" i="1" dirty="0">
                <a:solidFill>
                  <a:srgbClr val="FFFFFF"/>
                </a:solidFill>
                <a:latin typeface="Open Sans"/>
              </a:rPr>
              <a:t>(2017-2021)</a:t>
            </a:r>
          </a:p>
        </p:txBody>
      </p:sp>
      <p:sp>
        <p:nvSpPr>
          <p:cNvPr id="14" name="TextBox 14"/>
          <p:cNvSpPr txBox="1"/>
          <p:nvPr/>
        </p:nvSpPr>
        <p:spPr>
          <a:xfrm>
            <a:off x="572610" y="7082486"/>
            <a:ext cx="6696194" cy="422221"/>
          </a:xfrm>
          <a:prstGeom prst="rect">
            <a:avLst/>
          </a:prstGeom>
        </p:spPr>
        <p:txBody>
          <a:bodyPr lIns="0" tIns="0" rIns="0" bIns="0" rtlCol="0" anchor="t">
            <a:spAutoFit/>
          </a:bodyPr>
          <a:lstStyle/>
          <a:p>
            <a:pPr>
              <a:lnSpc>
                <a:spcPts val="3499"/>
              </a:lnSpc>
              <a:spcBef>
                <a:spcPct val="0"/>
              </a:spcBef>
            </a:pPr>
            <a:r>
              <a:rPr lang="en-US" sz="2499" dirty="0">
                <a:solidFill>
                  <a:srgbClr val="FFFFFF"/>
                </a:solidFill>
                <a:latin typeface="Open Sans"/>
              </a:rPr>
              <a:t>CDBG and HOME Entitlement Community</a:t>
            </a:r>
          </a:p>
        </p:txBody>
      </p:sp>
      <p:pic>
        <p:nvPicPr>
          <p:cNvPr id="15" name="Picture 2" descr="Downtown CSU campus/Woodruff Park aerial view. (apartments, condos ...">
            <a:extLst>
              <a:ext uri="{FF2B5EF4-FFF2-40B4-BE49-F238E27FC236}">
                <a16:creationId xmlns:a16="http://schemas.microsoft.com/office/drawing/2014/main" id="{DA2912F6-778C-4748-8FB6-52653CC25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5810" y="1848125"/>
            <a:ext cx="9839548" cy="61579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252F"/>
        </a:solidFill>
        <a:effectLst/>
      </p:bgPr>
    </p:bg>
    <p:spTree>
      <p:nvGrpSpPr>
        <p:cNvPr id="1" name=""/>
        <p:cNvGrpSpPr/>
        <p:nvPr/>
      </p:nvGrpSpPr>
      <p:grpSpPr>
        <a:xfrm>
          <a:off x="0" y="0"/>
          <a:ext cx="0" cy="0"/>
          <a:chOff x="0" y="0"/>
          <a:chExt cx="0" cy="0"/>
        </a:xfrm>
      </p:grpSpPr>
      <p:sp>
        <p:nvSpPr>
          <p:cNvPr id="7" name="TextBox 7"/>
          <p:cNvSpPr txBox="1"/>
          <p:nvPr/>
        </p:nvSpPr>
        <p:spPr>
          <a:xfrm>
            <a:off x="2959297" y="1404214"/>
            <a:ext cx="12369405" cy="877570"/>
          </a:xfrm>
          <a:prstGeom prst="rect">
            <a:avLst/>
          </a:prstGeom>
        </p:spPr>
        <p:txBody>
          <a:bodyPr lIns="0" tIns="0" rIns="0" bIns="0" rtlCol="0" anchor="t">
            <a:spAutoFit/>
          </a:bodyPr>
          <a:lstStyle/>
          <a:p>
            <a:pPr algn="ctr">
              <a:lnSpc>
                <a:spcPts val="7040"/>
              </a:lnSpc>
            </a:pPr>
            <a:r>
              <a:rPr lang="en-US" sz="5500">
                <a:solidFill>
                  <a:srgbClr val="FFFFFF"/>
                </a:solidFill>
                <a:latin typeface="Montserrat Extra-Bold"/>
              </a:rPr>
              <a:t>WE ARE COLUMBUS</a:t>
            </a:r>
          </a:p>
        </p:txBody>
      </p:sp>
      <p:pic>
        <p:nvPicPr>
          <p:cNvPr id="8" name="Picture 7">
            <a:extLst>
              <a:ext uri="{FF2B5EF4-FFF2-40B4-BE49-F238E27FC236}">
                <a16:creationId xmlns:a16="http://schemas.microsoft.com/office/drawing/2014/main" id="{3EF60FE1-D31F-421F-8B40-34A4DF58B39C}"/>
              </a:ext>
            </a:extLst>
          </p:cNvPr>
          <p:cNvPicPr>
            <a:picLocks noChangeAspect="1"/>
          </p:cNvPicPr>
          <p:nvPr/>
        </p:nvPicPr>
        <p:blipFill rotWithShape="1">
          <a:blip r:embed="rId2"/>
          <a:srcRect l="14214" t="12437" r="20276" b="19493"/>
          <a:stretch/>
        </p:blipFill>
        <p:spPr>
          <a:xfrm>
            <a:off x="6591298" y="2720339"/>
            <a:ext cx="5136875" cy="3221355"/>
          </a:xfrm>
          <a:prstGeom prst="rect">
            <a:avLst/>
          </a:prstGeom>
        </p:spPr>
      </p:pic>
      <p:pic>
        <p:nvPicPr>
          <p:cNvPr id="2052" name="Picture 4" descr="National Infantry Museum | Fort Benning Graduation | F/2-5… | Flickr">
            <a:extLst>
              <a:ext uri="{FF2B5EF4-FFF2-40B4-BE49-F238E27FC236}">
                <a16:creationId xmlns:a16="http://schemas.microsoft.com/office/drawing/2014/main" id="{4F854526-8499-475D-A378-A3AC818BD9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72"/>
          <a:stretch/>
        </p:blipFill>
        <p:spPr bwMode="auto">
          <a:xfrm>
            <a:off x="11856684" y="2720339"/>
            <a:ext cx="5402616" cy="32213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eetings from Georgia: Columbus, GA | Drive The Nation">
            <a:extLst>
              <a:ext uri="{FF2B5EF4-FFF2-40B4-BE49-F238E27FC236}">
                <a16:creationId xmlns:a16="http://schemas.microsoft.com/office/drawing/2014/main" id="{E5A53B73-2685-4AF6-88AD-C0A32AE5B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 t="21998" r="102" b="32764"/>
          <a:stretch/>
        </p:blipFill>
        <p:spPr bwMode="auto">
          <a:xfrm>
            <a:off x="6591298" y="6036945"/>
            <a:ext cx="10668002" cy="32213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9508A17-BB33-482F-94E7-8072CA25F950}"/>
              </a:ext>
            </a:extLst>
          </p:cNvPr>
          <p:cNvPicPr>
            <a:picLocks noChangeAspect="1"/>
          </p:cNvPicPr>
          <p:nvPr/>
        </p:nvPicPr>
        <p:blipFill rotWithShape="1">
          <a:blip r:embed="rId5"/>
          <a:srcRect r="33600"/>
          <a:stretch/>
        </p:blipFill>
        <p:spPr>
          <a:xfrm>
            <a:off x="685800" y="2720339"/>
            <a:ext cx="5825839" cy="653796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981200" y="4878653"/>
            <a:ext cx="4818734" cy="4011458"/>
            <a:chOff x="0" y="0"/>
            <a:chExt cx="8859520" cy="7406683"/>
          </a:xfrm>
        </p:grpSpPr>
        <p:pic>
          <p:nvPicPr>
            <p:cNvPr id="5" name="Picture 5"/>
            <p:cNvPicPr>
              <a:picLocks noChangeAspect="1"/>
            </p:cNvPicPr>
            <p:nvPr/>
          </p:nvPicPr>
          <p:blipFill>
            <a:blip r:embed="rId2"/>
            <a:srcRect t="8199" b="8199"/>
            <a:stretch>
              <a:fillRect/>
            </a:stretch>
          </p:blipFill>
          <p:spPr>
            <a:xfrm>
              <a:off x="0" y="0"/>
              <a:ext cx="8859520" cy="7406683"/>
            </a:xfrm>
            <a:prstGeom prst="rect">
              <a:avLst/>
            </a:prstGeom>
          </p:spPr>
        </p:pic>
      </p:grpSp>
      <p:sp>
        <p:nvSpPr>
          <p:cNvPr id="6" name="TextBox 6"/>
          <p:cNvSpPr txBox="1"/>
          <p:nvPr/>
        </p:nvSpPr>
        <p:spPr>
          <a:xfrm>
            <a:off x="9545148" y="1842135"/>
            <a:ext cx="7924305" cy="877543"/>
          </a:xfrm>
          <a:prstGeom prst="rect">
            <a:avLst/>
          </a:prstGeom>
        </p:spPr>
        <p:txBody>
          <a:bodyPr lIns="0" tIns="0" rIns="0" bIns="0" rtlCol="0" anchor="t">
            <a:spAutoFit/>
          </a:bodyPr>
          <a:lstStyle/>
          <a:p>
            <a:pPr>
              <a:lnSpc>
                <a:spcPts val="7040"/>
              </a:lnSpc>
            </a:pPr>
            <a:r>
              <a:rPr lang="en-US" sz="5500">
                <a:solidFill>
                  <a:srgbClr val="000000"/>
                </a:solidFill>
                <a:latin typeface="Montserrat Extra-Bold"/>
              </a:rPr>
              <a:t>COVID-19 IMPACT</a:t>
            </a:r>
          </a:p>
        </p:txBody>
      </p:sp>
      <p:sp>
        <p:nvSpPr>
          <p:cNvPr id="7" name="TextBox 7"/>
          <p:cNvSpPr txBox="1"/>
          <p:nvPr/>
        </p:nvSpPr>
        <p:spPr>
          <a:xfrm>
            <a:off x="9545148" y="3418151"/>
            <a:ext cx="7599852" cy="1166025"/>
          </a:xfrm>
          <a:prstGeom prst="rect">
            <a:avLst/>
          </a:prstGeom>
        </p:spPr>
        <p:txBody>
          <a:bodyPr wrap="square" lIns="0" tIns="0" rIns="0" bIns="0" rtlCol="0" anchor="t">
            <a:spAutoFit/>
          </a:bodyPr>
          <a:lstStyle/>
          <a:p>
            <a:pPr>
              <a:lnSpc>
                <a:spcPts val="3079"/>
              </a:lnSpc>
              <a:spcBef>
                <a:spcPct val="0"/>
              </a:spcBef>
            </a:pPr>
            <a:r>
              <a:rPr lang="en-US" sz="2199" dirty="0">
                <a:solidFill>
                  <a:srgbClr val="171616"/>
                </a:solidFill>
                <a:latin typeface="Open Sans"/>
              </a:rPr>
              <a:t>Every citizen's experience has been different, the global pandemic has impacted every businesses and residents of the City of Columbus in one way or another.</a:t>
            </a:r>
          </a:p>
        </p:txBody>
      </p:sp>
      <p:sp>
        <p:nvSpPr>
          <p:cNvPr id="8" name="TextBox 8"/>
          <p:cNvSpPr txBox="1"/>
          <p:nvPr/>
        </p:nvSpPr>
        <p:spPr>
          <a:xfrm>
            <a:off x="9545148" y="2883535"/>
            <a:ext cx="7100739" cy="372691"/>
          </a:xfrm>
          <a:prstGeom prst="rect">
            <a:avLst/>
          </a:prstGeom>
        </p:spPr>
        <p:txBody>
          <a:bodyPr lIns="0" tIns="0" rIns="0" bIns="0" rtlCol="0" anchor="t">
            <a:spAutoFit/>
          </a:bodyPr>
          <a:lstStyle/>
          <a:p>
            <a:pPr>
              <a:lnSpc>
                <a:spcPts val="3079"/>
              </a:lnSpc>
              <a:spcBef>
                <a:spcPct val="0"/>
              </a:spcBef>
            </a:pPr>
            <a:r>
              <a:rPr lang="en-US" sz="2199">
                <a:solidFill>
                  <a:srgbClr val="F6A429"/>
                </a:solidFill>
                <a:latin typeface="Open Sans Bold"/>
              </a:rPr>
              <a:t>Universal</a:t>
            </a:r>
          </a:p>
        </p:txBody>
      </p:sp>
      <p:sp>
        <p:nvSpPr>
          <p:cNvPr id="9" name="TextBox 9"/>
          <p:cNvSpPr txBox="1"/>
          <p:nvPr/>
        </p:nvSpPr>
        <p:spPr>
          <a:xfrm>
            <a:off x="9545146" y="5501288"/>
            <a:ext cx="7599851" cy="1961114"/>
          </a:xfrm>
          <a:prstGeom prst="rect">
            <a:avLst/>
          </a:prstGeom>
        </p:spPr>
        <p:txBody>
          <a:bodyPr wrap="square" lIns="0" tIns="0" rIns="0" bIns="0" rtlCol="0" anchor="t">
            <a:spAutoFit/>
          </a:bodyPr>
          <a:lstStyle/>
          <a:p>
            <a:pPr>
              <a:lnSpc>
                <a:spcPts val="3079"/>
              </a:lnSpc>
              <a:spcBef>
                <a:spcPct val="0"/>
              </a:spcBef>
            </a:pPr>
            <a:r>
              <a:rPr lang="en-US" sz="2199" dirty="0">
                <a:solidFill>
                  <a:srgbClr val="171616"/>
                </a:solidFill>
                <a:latin typeface="Open Sans"/>
              </a:rPr>
              <a:t>City officials were championing and creating opportunities for social and economic security for both its citizenry, with a focus on the small business community as they were fighting day in and day out to keep both roofs over their heads and their doors open.</a:t>
            </a:r>
          </a:p>
        </p:txBody>
      </p:sp>
      <p:sp>
        <p:nvSpPr>
          <p:cNvPr id="10" name="TextBox 10"/>
          <p:cNvSpPr txBox="1"/>
          <p:nvPr/>
        </p:nvSpPr>
        <p:spPr>
          <a:xfrm>
            <a:off x="9545148" y="4966672"/>
            <a:ext cx="7100739" cy="372691"/>
          </a:xfrm>
          <a:prstGeom prst="rect">
            <a:avLst/>
          </a:prstGeom>
        </p:spPr>
        <p:txBody>
          <a:bodyPr lIns="0" tIns="0" rIns="0" bIns="0" rtlCol="0" anchor="t">
            <a:spAutoFit/>
          </a:bodyPr>
          <a:lstStyle/>
          <a:p>
            <a:pPr>
              <a:lnSpc>
                <a:spcPts val="3079"/>
              </a:lnSpc>
              <a:spcBef>
                <a:spcPct val="0"/>
              </a:spcBef>
            </a:pPr>
            <a:r>
              <a:rPr lang="en-US" sz="2199" dirty="0">
                <a:solidFill>
                  <a:srgbClr val="F6A429"/>
                </a:solidFill>
                <a:latin typeface="Open Sans Bold"/>
              </a:rPr>
              <a:t>Opportunity</a:t>
            </a:r>
          </a:p>
        </p:txBody>
      </p:sp>
      <p:sp>
        <p:nvSpPr>
          <p:cNvPr id="11" name="TextBox 11"/>
          <p:cNvSpPr txBox="1"/>
          <p:nvPr/>
        </p:nvSpPr>
        <p:spPr>
          <a:xfrm>
            <a:off x="9545148" y="7767288"/>
            <a:ext cx="7100739" cy="372691"/>
          </a:xfrm>
          <a:prstGeom prst="rect">
            <a:avLst/>
          </a:prstGeom>
        </p:spPr>
        <p:txBody>
          <a:bodyPr lIns="0" tIns="0" rIns="0" bIns="0" rtlCol="0" anchor="t">
            <a:spAutoFit/>
          </a:bodyPr>
          <a:lstStyle/>
          <a:p>
            <a:pPr>
              <a:lnSpc>
                <a:spcPts val="3079"/>
              </a:lnSpc>
              <a:spcBef>
                <a:spcPct val="0"/>
              </a:spcBef>
            </a:pPr>
            <a:r>
              <a:rPr lang="en-US" sz="2199" dirty="0">
                <a:solidFill>
                  <a:srgbClr val="F6A429"/>
                </a:solidFill>
                <a:latin typeface="Open Sans Bold"/>
              </a:rPr>
              <a:t>Focus</a:t>
            </a:r>
          </a:p>
        </p:txBody>
      </p:sp>
      <p:sp>
        <p:nvSpPr>
          <p:cNvPr id="12" name="TextBox 12"/>
          <p:cNvSpPr txBox="1"/>
          <p:nvPr/>
        </p:nvSpPr>
        <p:spPr>
          <a:xfrm>
            <a:off x="9545147" y="8307098"/>
            <a:ext cx="7599850" cy="1166025"/>
          </a:xfrm>
          <a:prstGeom prst="rect">
            <a:avLst/>
          </a:prstGeom>
        </p:spPr>
        <p:txBody>
          <a:bodyPr wrap="square" lIns="0" tIns="0" rIns="0" bIns="0" rtlCol="0" anchor="t">
            <a:spAutoFit/>
          </a:bodyPr>
          <a:lstStyle/>
          <a:p>
            <a:pPr>
              <a:lnSpc>
                <a:spcPts val="3079"/>
              </a:lnSpc>
              <a:spcBef>
                <a:spcPct val="0"/>
              </a:spcBef>
            </a:pPr>
            <a:r>
              <a:rPr lang="en-US" sz="2199" dirty="0">
                <a:solidFill>
                  <a:srgbClr val="171616"/>
                </a:solidFill>
                <a:latin typeface="Open Sans"/>
              </a:rPr>
              <a:t>For many small businesses during this period, finding and retaining qualified employees was a vital concern, more than both inflation and supply chain issues.</a:t>
            </a:r>
          </a:p>
        </p:txBody>
      </p:sp>
      <p:pic>
        <p:nvPicPr>
          <p:cNvPr id="16" name="Picture 15" descr="A picture containing text&#10;&#10;Description automatically generated">
            <a:extLst>
              <a:ext uri="{FF2B5EF4-FFF2-40B4-BE49-F238E27FC236}">
                <a16:creationId xmlns:a16="http://schemas.microsoft.com/office/drawing/2014/main" id="{56A027AC-94F0-CECA-F85B-11463AD6F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842135"/>
            <a:ext cx="4818734" cy="239264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981200" y="4878653"/>
            <a:ext cx="4818734" cy="4011458"/>
            <a:chOff x="0" y="0"/>
            <a:chExt cx="8859520" cy="7406683"/>
          </a:xfrm>
        </p:grpSpPr>
        <p:pic>
          <p:nvPicPr>
            <p:cNvPr id="5" name="Picture 5"/>
            <p:cNvPicPr>
              <a:picLocks noChangeAspect="1"/>
            </p:cNvPicPr>
            <p:nvPr/>
          </p:nvPicPr>
          <p:blipFill>
            <a:blip r:embed="rId2"/>
            <a:srcRect t="8199" b="8199"/>
            <a:stretch>
              <a:fillRect/>
            </a:stretch>
          </p:blipFill>
          <p:spPr>
            <a:xfrm>
              <a:off x="0" y="0"/>
              <a:ext cx="8859520" cy="7406683"/>
            </a:xfrm>
            <a:prstGeom prst="rect">
              <a:avLst/>
            </a:prstGeom>
          </p:spPr>
        </p:pic>
      </p:grpSp>
      <p:sp>
        <p:nvSpPr>
          <p:cNvPr id="6" name="TextBox 6"/>
          <p:cNvSpPr txBox="1"/>
          <p:nvPr/>
        </p:nvSpPr>
        <p:spPr>
          <a:xfrm>
            <a:off x="9545148" y="1842135"/>
            <a:ext cx="7924305" cy="877543"/>
          </a:xfrm>
          <a:prstGeom prst="rect">
            <a:avLst/>
          </a:prstGeom>
        </p:spPr>
        <p:txBody>
          <a:bodyPr lIns="0" tIns="0" rIns="0" bIns="0" rtlCol="0" anchor="t">
            <a:spAutoFit/>
          </a:bodyPr>
          <a:lstStyle/>
          <a:p>
            <a:pPr>
              <a:lnSpc>
                <a:spcPts val="7040"/>
              </a:lnSpc>
            </a:pPr>
            <a:r>
              <a:rPr lang="en-US" sz="5500" dirty="0">
                <a:solidFill>
                  <a:srgbClr val="000000"/>
                </a:solidFill>
                <a:latin typeface="Montserrat Extra-Bold"/>
              </a:rPr>
              <a:t>CDBG-CV RESPONSE</a:t>
            </a:r>
          </a:p>
        </p:txBody>
      </p:sp>
      <p:sp>
        <p:nvSpPr>
          <p:cNvPr id="7" name="TextBox 7"/>
          <p:cNvSpPr txBox="1"/>
          <p:nvPr/>
        </p:nvSpPr>
        <p:spPr>
          <a:xfrm>
            <a:off x="9545148" y="3418151"/>
            <a:ext cx="7676052" cy="1166025"/>
          </a:xfrm>
          <a:prstGeom prst="rect">
            <a:avLst/>
          </a:prstGeom>
        </p:spPr>
        <p:txBody>
          <a:bodyPr wrap="square" lIns="0" tIns="0" rIns="0" bIns="0" rtlCol="0" anchor="t">
            <a:spAutoFit/>
          </a:bodyPr>
          <a:lstStyle/>
          <a:p>
            <a:pPr>
              <a:lnSpc>
                <a:spcPts val="3079"/>
              </a:lnSpc>
              <a:spcBef>
                <a:spcPct val="0"/>
              </a:spcBef>
            </a:pPr>
            <a:r>
              <a:rPr lang="en-US" sz="2199" dirty="0">
                <a:solidFill>
                  <a:srgbClr val="171616"/>
                </a:solidFill>
                <a:latin typeface="Open Sans"/>
              </a:rPr>
              <a:t>The City of Columbus Received $981,189 in CDBG-CV funding to prevent, prepare for and respond to COVID-19's impact on our community. </a:t>
            </a:r>
          </a:p>
        </p:txBody>
      </p:sp>
      <p:sp>
        <p:nvSpPr>
          <p:cNvPr id="8" name="TextBox 8"/>
          <p:cNvSpPr txBox="1"/>
          <p:nvPr/>
        </p:nvSpPr>
        <p:spPr>
          <a:xfrm>
            <a:off x="9545148" y="2883535"/>
            <a:ext cx="7100739" cy="372691"/>
          </a:xfrm>
          <a:prstGeom prst="rect">
            <a:avLst/>
          </a:prstGeom>
        </p:spPr>
        <p:txBody>
          <a:bodyPr lIns="0" tIns="0" rIns="0" bIns="0" rtlCol="0" anchor="t">
            <a:spAutoFit/>
          </a:bodyPr>
          <a:lstStyle/>
          <a:p>
            <a:pPr>
              <a:lnSpc>
                <a:spcPts val="3079"/>
              </a:lnSpc>
              <a:spcBef>
                <a:spcPct val="0"/>
              </a:spcBef>
            </a:pPr>
            <a:r>
              <a:rPr lang="en-US" sz="2199" dirty="0">
                <a:solidFill>
                  <a:srgbClr val="F6A429"/>
                </a:solidFill>
                <a:latin typeface="Open Sans Bold"/>
              </a:rPr>
              <a:t>Funding Amount</a:t>
            </a:r>
          </a:p>
        </p:txBody>
      </p:sp>
      <p:sp>
        <p:nvSpPr>
          <p:cNvPr id="9" name="TextBox 9"/>
          <p:cNvSpPr txBox="1"/>
          <p:nvPr/>
        </p:nvSpPr>
        <p:spPr>
          <a:xfrm>
            <a:off x="9545146" y="5501288"/>
            <a:ext cx="7676051" cy="1166025"/>
          </a:xfrm>
          <a:prstGeom prst="rect">
            <a:avLst/>
          </a:prstGeom>
        </p:spPr>
        <p:txBody>
          <a:bodyPr wrap="square" lIns="0" tIns="0" rIns="0" bIns="0" rtlCol="0" anchor="t">
            <a:spAutoFit/>
          </a:bodyPr>
          <a:lstStyle/>
          <a:p>
            <a:pPr marL="342900" indent="-342900">
              <a:lnSpc>
                <a:spcPts val="3079"/>
              </a:lnSpc>
              <a:buFont typeface="Arial" panose="020B0604020202020204" pitchFamily="34" charset="0"/>
              <a:buChar char="•"/>
            </a:pPr>
            <a:r>
              <a:rPr lang="en-US" sz="2199" dirty="0">
                <a:solidFill>
                  <a:srgbClr val="171616"/>
                </a:solidFill>
                <a:latin typeface="Open Sans"/>
              </a:rPr>
              <a:t>Direct Client Benefit to Low-to-Moderate Income Clientele (LMC)</a:t>
            </a:r>
          </a:p>
          <a:p>
            <a:pPr marL="342900" indent="-342900">
              <a:lnSpc>
                <a:spcPts val="3079"/>
              </a:lnSpc>
              <a:spcBef>
                <a:spcPct val="0"/>
              </a:spcBef>
              <a:buFont typeface="Arial" panose="020B0604020202020204" pitchFamily="34" charset="0"/>
              <a:buChar char="•"/>
            </a:pPr>
            <a:r>
              <a:rPr lang="en-US" sz="2199" dirty="0">
                <a:solidFill>
                  <a:srgbClr val="171616"/>
                </a:solidFill>
                <a:latin typeface="Open Sans"/>
              </a:rPr>
              <a:t>Low to Moderate Job Benefit (LMJ)</a:t>
            </a:r>
          </a:p>
        </p:txBody>
      </p:sp>
      <p:sp>
        <p:nvSpPr>
          <p:cNvPr id="10" name="TextBox 10"/>
          <p:cNvSpPr txBox="1"/>
          <p:nvPr/>
        </p:nvSpPr>
        <p:spPr>
          <a:xfrm>
            <a:off x="9545148" y="4966672"/>
            <a:ext cx="7100739" cy="372691"/>
          </a:xfrm>
          <a:prstGeom prst="rect">
            <a:avLst/>
          </a:prstGeom>
        </p:spPr>
        <p:txBody>
          <a:bodyPr lIns="0" tIns="0" rIns="0" bIns="0" rtlCol="0" anchor="t">
            <a:spAutoFit/>
          </a:bodyPr>
          <a:lstStyle/>
          <a:p>
            <a:pPr>
              <a:lnSpc>
                <a:spcPts val="3079"/>
              </a:lnSpc>
              <a:spcBef>
                <a:spcPct val="0"/>
              </a:spcBef>
            </a:pPr>
            <a:r>
              <a:rPr lang="en-US" sz="2199" dirty="0">
                <a:solidFill>
                  <a:srgbClr val="F6A429"/>
                </a:solidFill>
                <a:latin typeface="Open Sans Bold"/>
              </a:rPr>
              <a:t>Distribution</a:t>
            </a:r>
          </a:p>
        </p:txBody>
      </p:sp>
      <p:sp>
        <p:nvSpPr>
          <p:cNvPr id="11" name="TextBox 11"/>
          <p:cNvSpPr txBox="1"/>
          <p:nvPr/>
        </p:nvSpPr>
        <p:spPr>
          <a:xfrm>
            <a:off x="9545148" y="7043747"/>
            <a:ext cx="7100739" cy="372691"/>
          </a:xfrm>
          <a:prstGeom prst="rect">
            <a:avLst/>
          </a:prstGeom>
        </p:spPr>
        <p:txBody>
          <a:bodyPr lIns="0" tIns="0" rIns="0" bIns="0" rtlCol="0" anchor="t">
            <a:spAutoFit/>
          </a:bodyPr>
          <a:lstStyle/>
          <a:p>
            <a:pPr>
              <a:lnSpc>
                <a:spcPts val="3079"/>
              </a:lnSpc>
              <a:spcBef>
                <a:spcPct val="0"/>
              </a:spcBef>
            </a:pPr>
            <a:r>
              <a:rPr lang="en-US" sz="2199" dirty="0">
                <a:solidFill>
                  <a:srgbClr val="F6A429"/>
                </a:solidFill>
                <a:latin typeface="Open Sans Bold"/>
              </a:rPr>
              <a:t>Funding Goal</a:t>
            </a:r>
          </a:p>
        </p:txBody>
      </p:sp>
      <p:sp>
        <p:nvSpPr>
          <p:cNvPr id="12" name="TextBox 12"/>
          <p:cNvSpPr txBox="1"/>
          <p:nvPr/>
        </p:nvSpPr>
        <p:spPr>
          <a:xfrm>
            <a:off x="9545146" y="7584425"/>
            <a:ext cx="7924304" cy="1563570"/>
          </a:xfrm>
          <a:prstGeom prst="rect">
            <a:avLst/>
          </a:prstGeom>
        </p:spPr>
        <p:txBody>
          <a:bodyPr wrap="square" lIns="0" tIns="0" rIns="0" bIns="0" rtlCol="0" anchor="t">
            <a:spAutoFit/>
          </a:bodyPr>
          <a:lstStyle/>
          <a:p>
            <a:pPr>
              <a:lnSpc>
                <a:spcPts val="3079"/>
              </a:lnSpc>
              <a:spcBef>
                <a:spcPct val="0"/>
              </a:spcBef>
            </a:pPr>
            <a:r>
              <a:rPr lang="en-US" sz="2199" dirty="0">
                <a:solidFill>
                  <a:srgbClr val="171616"/>
                </a:solidFill>
                <a:latin typeface="Open Sans"/>
              </a:rPr>
              <a:t>To make leveraged investments that holistically address as many needs as possible while ensuring the social service infrastructure and capacity development afforded would impact the city for years to come.</a:t>
            </a:r>
          </a:p>
        </p:txBody>
      </p:sp>
      <p:pic>
        <p:nvPicPr>
          <p:cNvPr id="16" name="Picture 15" descr="A picture containing text&#10;&#10;Description automatically generated">
            <a:extLst>
              <a:ext uri="{FF2B5EF4-FFF2-40B4-BE49-F238E27FC236}">
                <a16:creationId xmlns:a16="http://schemas.microsoft.com/office/drawing/2014/main" id="{56A027AC-94F0-CECA-F85B-11463AD6F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842135"/>
            <a:ext cx="4818734" cy="2392644"/>
          </a:xfrm>
          <a:prstGeom prst="rect">
            <a:avLst/>
          </a:prstGeom>
        </p:spPr>
      </p:pic>
    </p:spTree>
    <p:extLst>
      <p:ext uri="{BB962C8B-B14F-4D97-AF65-F5344CB8AC3E}">
        <p14:creationId xmlns:p14="http://schemas.microsoft.com/office/powerpoint/2010/main" val="4294964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8115300" cy="10287000"/>
            <a:chOff x="0" y="0"/>
            <a:chExt cx="4232162" cy="5364713"/>
          </a:xfrm>
        </p:grpSpPr>
        <p:sp>
          <p:nvSpPr>
            <p:cNvPr id="3" name="Freeform 3"/>
            <p:cNvSpPr/>
            <p:nvPr/>
          </p:nvSpPr>
          <p:spPr>
            <a:xfrm>
              <a:off x="0" y="0"/>
              <a:ext cx="4232162" cy="5364713"/>
            </a:xfrm>
            <a:custGeom>
              <a:avLst/>
              <a:gdLst/>
              <a:ahLst/>
              <a:cxnLst/>
              <a:rect l="l" t="t" r="r" b="b"/>
              <a:pathLst>
                <a:path w="4232162" h="5364713">
                  <a:moveTo>
                    <a:pt x="0" y="0"/>
                  </a:moveTo>
                  <a:lnTo>
                    <a:pt x="4232162" y="0"/>
                  </a:lnTo>
                  <a:lnTo>
                    <a:pt x="4232162" y="5364713"/>
                  </a:lnTo>
                  <a:lnTo>
                    <a:pt x="0" y="5364713"/>
                  </a:lnTo>
                  <a:close/>
                </a:path>
              </a:pathLst>
            </a:custGeom>
            <a:solidFill>
              <a:srgbClr val="20252F"/>
            </a:solidFill>
          </p:spPr>
        </p:sp>
      </p:grpSp>
      <p:grpSp>
        <p:nvGrpSpPr>
          <p:cNvPr id="6" name="Group 6"/>
          <p:cNvGrpSpPr/>
          <p:nvPr/>
        </p:nvGrpSpPr>
        <p:grpSpPr>
          <a:xfrm>
            <a:off x="9717679" y="952500"/>
            <a:ext cx="6967940" cy="2807180"/>
            <a:chOff x="0" y="0"/>
            <a:chExt cx="10820400" cy="4206283"/>
          </a:xfrm>
          <a:effectLst>
            <a:outerShdw blurRad="63500" sx="102000" sy="102000" algn="ctr" rotWithShape="0">
              <a:schemeClr val="tx1">
                <a:lumMod val="95000"/>
                <a:lumOff val="5000"/>
                <a:alpha val="40000"/>
              </a:schemeClr>
            </a:outerShdw>
          </a:effectLst>
        </p:grpSpPr>
        <p:pic>
          <p:nvPicPr>
            <p:cNvPr id="7" name="Picture 7"/>
            <p:cNvPicPr>
              <a:picLocks noChangeAspect="1"/>
            </p:cNvPicPr>
            <p:nvPr/>
          </p:nvPicPr>
          <p:blipFill>
            <a:blip r:embed="rId2"/>
            <a:srcRect t="15291" b="15291"/>
            <a:stretch>
              <a:fillRect/>
            </a:stretch>
          </p:blipFill>
          <p:spPr>
            <a:xfrm>
              <a:off x="0" y="0"/>
              <a:ext cx="10820400" cy="4206283"/>
            </a:xfrm>
            <a:prstGeom prst="rect">
              <a:avLst/>
            </a:prstGeom>
          </p:spPr>
        </p:pic>
      </p:grpSp>
      <p:sp>
        <p:nvSpPr>
          <p:cNvPr id="8" name="TextBox 8"/>
          <p:cNvSpPr txBox="1"/>
          <p:nvPr/>
        </p:nvSpPr>
        <p:spPr>
          <a:xfrm>
            <a:off x="10291359" y="5426782"/>
            <a:ext cx="5820579" cy="4908265"/>
          </a:xfrm>
          <a:prstGeom prst="rect">
            <a:avLst/>
          </a:prstGeom>
        </p:spPr>
        <p:txBody>
          <a:bodyPr lIns="0" tIns="0" rIns="0" bIns="0" rtlCol="0" anchor="t">
            <a:spAutoFit/>
          </a:bodyPr>
          <a:lstStyle/>
          <a:p>
            <a:pPr>
              <a:lnSpc>
                <a:spcPts val="3079"/>
              </a:lnSpc>
            </a:pPr>
            <a:r>
              <a:rPr lang="en-US" sz="2199" dirty="0">
                <a:solidFill>
                  <a:srgbClr val="FFFFFF"/>
                </a:solidFill>
                <a:latin typeface="Open Sans"/>
              </a:rPr>
              <a:t>StartUP Columbus is an entrepreneurial support organization and startup incubator</a:t>
            </a:r>
          </a:p>
          <a:p>
            <a:pPr>
              <a:lnSpc>
                <a:spcPts val="3079"/>
              </a:lnSpc>
            </a:pPr>
            <a:endParaRPr lang="en-US" sz="2199" dirty="0">
              <a:solidFill>
                <a:srgbClr val="FFFFFF"/>
              </a:solidFill>
              <a:latin typeface="Open Sans"/>
            </a:endParaRPr>
          </a:p>
          <a:p>
            <a:pPr>
              <a:lnSpc>
                <a:spcPts val="3079"/>
              </a:lnSpc>
            </a:pPr>
            <a:r>
              <a:rPr lang="en-US" sz="2199" dirty="0">
                <a:solidFill>
                  <a:srgbClr val="FFFFFF"/>
                </a:solidFill>
                <a:latin typeface="Open Sans"/>
              </a:rPr>
              <a:t>$289K CDBG Funded startup incubator</a:t>
            </a:r>
          </a:p>
          <a:p>
            <a:pPr>
              <a:lnSpc>
                <a:spcPts val="3079"/>
              </a:lnSpc>
            </a:pPr>
            <a:endParaRPr lang="en-US" sz="2199" dirty="0">
              <a:solidFill>
                <a:srgbClr val="FFFFFF"/>
              </a:solidFill>
              <a:latin typeface="Open Sans"/>
            </a:endParaRPr>
          </a:p>
          <a:p>
            <a:pPr>
              <a:lnSpc>
                <a:spcPts val="3079"/>
              </a:lnSpc>
            </a:pPr>
            <a:r>
              <a:rPr lang="en-US" sz="2199" dirty="0">
                <a:solidFill>
                  <a:srgbClr val="FFFFFF"/>
                </a:solidFill>
                <a:latin typeface="Open Sans"/>
              </a:rPr>
              <a:t>Job Retention</a:t>
            </a:r>
          </a:p>
          <a:p>
            <a:pPr>
              <a:lnSpc>
                <a:spcPts val="3079"/>
              </a:lnSpc>
            </a:pPr>
            <a:r>
              <a:rPr lang="en-US" sz="2199" dirty="0">
                <a:solidFill>
                  <a:srgbClr val="FFFFFF"/>
                </a:solidFill>
                <a:latin typeface="Open Sans"/>
              </a:rPr>
              <a:t>Job creation</a:t>
            </a:r>
          </a:p>
          <a:p>
            <a:pPr>
              <a:lnSpc>
                <a:spcPts val="3079"/>
              </a:lnSpc>
            </a:pPr>
            <a:r>
              <a:rPr lang="en-US" sz="2199" dirty="0">
                <a:solidFill>
                  <a:srgbClr val="FFFFFF"/>
                </a:solidFill>
                <a:latin typeface="Open Sans"/>
              </a:rPr>
              <a:t>Business Persistence</a:t>
            </a:r>
          </a:p>
          <a:p>
            <a:pPr>
              <a:lnSpc>
                <a:spcPts val="3079"/>
              </a:lnSpc>
            </a:pPr>
            <a:r>
              <a:rPr lang="en-US" sz="2199" dirty="0">
                <a:solidFill>
                  <a:srgbClr val="FFFFFF"/>
                </a:solidFill>
                <a:latin typeface="Open Sans"/>
              </a:rPr>
              <a:t>Business Expansion</a:t>
            </a:r>
          </a:p>
          <a:p>
            <a:pPr>
              <a:lnSpc>
                <a:spcPts val="2799"/>
              </a:lnSpc>
            </a:pPr>
            <a:endParaRPr lang="en-US" sz="2199" dirty="0">
              <a:solidFill>
                <a:srgbClr val="FFFFFF"/>
              </a:solidFill>
              <a:latin typeface="Open Sans"/>
            </a:endParaRPr>
          </a:p>
          <a:p>
            <a:pPr>
              <a:lnSpc>
                <a:spcPts val="2799"/>
              </a:lnSpc>
            </a:pPr>
            <a:endParaRPr lang="en-US" sz="2199" dirty="0">
              <a:solidFill>
                <a:srgbClr val="FFFFFF"/>
              </a:solidFill>
              <a:latin typeface="Open Sans"/>
            </a:endParaRPr>
          </a:p>
          <a:p>
            <a:pPr>
              <a:lnSpc>
                <a:spcPts val="2799"/>
              </a:lnSpc>
            </a:pPr>
            <a:endParaRPr lang="en-US" sz="2199" dirty="0">
              <a:solidFill>
                <a:srgbClr val="FFFFFF"/>
              </a:solidFill>
              <a:latin typeface="Open Sans"/>
            </a:endParaRPr>
          </a:p>
          <a:p>
            <a:pPr>
              <a:lnSpc>
                <a:spcPts val="2799"/>
              </a:lnSpc>
              <a:spcBef>
                <a:spcPct val="0"/>
              </a:spcBef>
            </a:pPr>
            <a:endParaRPr lang="en-US" sz="2199" dirty="0">
              <a:solidFill>
                <a:srgbClr val="FFFFFF"/>
              </a:solidFill>
              <a:latin typeface="Open Sans"/>
            </a:endParaRPr>
          </a:p>
        </p:txBody>
      </p:sp>
      <p:sp>
        <p:nvSpPr>
          <p:cNvPr id="9" name="TextBox 9"/>
          <p:cNvSpPr txBox="1"/>
          <p:nvPr/>
        </p:nvSpPr>
        <p:spPr>
          <a:xfrm>
            <a:off x="10291360" y="4624496"/>
            <a:ext cx="5820579" cy="495301"/>
          </a:xfrm>
          <a:prstGeom prst="rect">
            <a:avLst/>
          </a:prstGeom>
        </p:spPr>
        <p:txBody>
          <a:bodyPr lIns="0" tIns="0" rIns="0" bIns="0" rtlCol="0" anchor="t">
            <a:spAutoFit/>
          </a:bodyPr>
          <a:lstStyle/>
          <a:p>
            <a:pPr>
              <a:lnSpc>
                <a:spcPts val="4199"/>
              </a:lnSpc>
              <a:spcBef>
                <a:spcPct val="0"/>
              </a:spcBef>
            </a:pPr>
            <a:r>
              <a:rPr lang="en-US" sz="2999" dirty="0">
                <a:solidFill>
                  <a:srgbClr val="F6A429"/>
                </a:solidFill>
                <a:latin typeface="Open Sans Bold"/>
              </a:rPr>
              <a:t>PARTNERSHIP</a:t>
            </a:r>
          </a:p>
        </p:txBody>
      </p:sp>
      <p:pic>
        <p:nvPicPr>
          <p:cNvPr id="12" name="Picture 11" descr="A picture containing text&#10;&#10;Description automatically generated">
            <a:extLst>
              <a:ext uri="{FF2B5EF4-FFF2-40B4-BE49-F238E27FC236}">
                <a16:creationId xmlns:a16="http://schemas.microsoft.com/office/drawing/2014/main" id="{377EFB9B-A246-2BD8-EF3E-40D5ADF34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562100"/>
            <a:ext cx="3733800" cy="1907963"/>
          </a:xfrm>
          <a:prstGeom prst="rect">
            <a:avLst/>
          </a:prstGeom>
        </p:spPr>
      </p:pic>
      <p:pic>
        <p:nvPicPr>
          <p:cNvPr id="5" name="Picture 4" descr="Logo&#10;&#10;Description automatically generated">
            <a:extLst>
              <a:ext uri="{FF2B5EF4-FFF2-40B4-BE49-F238E27FC236}">
                <a16:creationId xmlns:a16="http://schemas.microsoft.com/office/drawing/2014/main" id="{96AF5625-A29B-D834-B290-C15509C0E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996" y="3759680"/>
            <a:ext cx="5353807" cy="288357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42236"/>
        </a:solidFill>
        <a:effectLst/>
      </p:bgPr>
    </p:bg>
    <p:spTree>
      <p:nvGrpSpPr>
        <p:cNvPr id="1" name=""/>
        <p:cNvGrpSpPr/>
        <p:nvPr/>
      </p:nvGrpSpPr>
      <p:grpSpPr>
        <a:xfrm>
          <a:off x="0" y="0"/>
          <a:ext cx="0" cy="0"/>
          <a:chOff x="0" y="0"/>
          <a:chExt cx="0" cy="0"/>
        </a:xfrm>
      </p:grpSpPr>
      <p:grpSp>
        <p:nvGrpSpPr>
          <p:cNvPr id="2" name="Group 2"/>
          <p:cNvGrpSpPr/>
          <p:nvPr/>
        </p:nvGrpSpPr>
        <p:grpSpPr>
          <a:xfrm>
            <a:off x="12831660" y="1104900"/>
            <a:ext cx="4427640" cy="3946395"/>
            <a:chOff x="0" y="0"/>
            <a:chExt cx="5903520" cy="5261859"/>
          </a:xfrm>
          <a:effectLst>
            <a:outerShdw blurRad="63500" sx="102000" sy="102000" algn="ctr" rotWithShape="0">
              <a:schemeClr val="tx1">
                <a:lumMod val="95000"/>
                <a:lumOff val="5000"/>
                <a:alpha val="40000"/>
              </a:schemeClr>
            </a:outerShdw>
          </a:effectLst>
        </p:grpSpPr>
        <p:pic>
          <p:nvPicPr>
            <p:cNvPr id="3" name="Picture 3"/>
            <p:cNvPicPr>
              <a:picLocks noChangeAspect="1"/>
            </p:cNvPicPr>
            <p:nvPr/>
          </p:nvPicPr>
          <p:blipFill>
            <a:blip r:embed="rId2"/>
            <a:srcRect l="12583" r="12583"/>
            <a:stretch>
              <a:fillRect/>
            </a:stretch>
          </p:blipFill>
          <p:spPr>
            <a:xfrm>
              <a:off x="0" y="0"/>
              <a:ext cx="5903520" cy="5261859"/>
            </a:xfrm>
            <a:prstGeom prst="rect">
              <a:avLst/>
            </a:prstGeom>
          </p:spPr>
        </p:pic>
      </p:grpSp>
      <p:grpSp>
        <p:nvGrpSpPr>
          <p:cNvPr id="4" name="Group 4"/>
          <p:cNvGrpSpPr/>
          <p:nvPr/>
        </p:nvGrpSpPr>
        <p:grpSpPr>
          <a:xfrm>
            <a:off x="12849225" y="5311905"/>
            <a:ext cx="4427640" cy="3946395"/>
            <a:chOff x="0" y="0"/>
            <a:chExt cx="5903520" cy="5261859"/>
          </a:xfrm>
          <a:effectLst>
            <a:outerShdw blurRad="63500" sx="102000" sy="102000" algn="ctr" rotWithShape="0">
              <a:schemeClr val="tx1">
                <a:lumMod val="95000"/>
                <a:lumOff val="5000"/>
                <a:alpha val="40000"/>
              </a:schemeClr>
            </a:outerShdw>
          </a:effectLst>
        </p:grpSpPr>
        <p:pic>
          <p:nvPicPr>
            <p:cNvPr id="5" name="Picture 5"/>
            <p:cNvPicPr>
              <a:picLocks noChangeAspect="1"/>
            </p:cNvPicPr>
            <p:nvPr/>
          </p:nvPicPr>
          <p:blipFill>
            <a:blip r:embed="rId3"/>
            <a:srcRect t="2791" b="2791"/>
            <a:stretch>
              <a:fillRect/>
            </a:stretch>
          </p:blipFill>
          <p:spPr>
            <a:xfrm>
              <a:off x="0" y="0"/>
              <a:ext cx="5903520" cy="5261859"/>
            </a:xfrm>
            <a:prstGeom prst="rect">
              <a:avLst/>
            </a:prstGeom>
          </p:spPr>
        </p:pic>
      </p:grpSp>
      <p:grpSp>
        <p:nvGrpSpPr>
          <p:cNvPr id="6" name="Group 6"/>
          <p:cNvGrpSpPr/>
          <p:nvPr/>
        </p:nvGrpSpPr>
        <p:grpSpPr>
          <a:xfrm>
            <a:off x="9144000" y="1104900"/>
            <a:ext cx="3429000" cy="8153400"/>
            <a:chOff x="0" y="0"/>
            <a:chExt cx="4572000" cy="10871200"/>
          </a:xfrm>
          <a:effectLst>
            <a:outerShdw blurRad="63500" sx="102000" sy="102000" algn="ctr" rotWithShape="0">
              <a:schemeClr val="tx1">
                <a:lumMod val="95000"/>
                <a:lumOff val="5000"/>
                <a:alpha val="40000"/>
              </a:schemeClr>
            </a:outerShdw>
          </a:effectLst>
        </p:grpSpPr>
        <p:pic>
          <p:nvPicPr>
            <p:cNvPr id="7" name="Picture 7"/>
            <p:cNvPicPr>
              <a:picLocks noChangeAspect="1"/>
            </p:cNvPicPr>
            <p:nvPr/>
          </p:nvPicPr>
          <p:blipFill>
            <a:blip r:embed="rId4"/>
            <a:srcRect l="35984" r="35984"/>
            <a:stretch>
              <a:fillRect/>
            </a:stretch>
          </p:blipFill>
          <p:spPr>
            <a:xfrm>
              <a:off x="0" y="0"/>
              <a:ext cx="4572000" cy="10871200"/>
            </a:xfrm>
            <a:prstGeom prst="rect">
              <a:avLst/>
            </a:prstGeom>
          </p:spPr>
        </p:pic>
      </p:grpSp>
      <p:grpSp>
        <p:nvGrpSpPr>
          <p:cNvPr id="8" name="Group 8"/>
          <p:cNvGrpSpPr/>
          <p:nvPr/>
        </p:nvGrpSpPr>
        <p:grpSpPr>
          <a:xfrm>
            <a:off x="1167765" y="5051295"/>
            <a:ext cx="7414260" cy="4207005"/>
            <a:chOff x="0" y="0"/>
            <a:chExt cx="3866567" cy="2193971"/>
          </a:xfrm>
        </p:grpSpPr>
        <p:sp>
          <p:nvSpPr>
            <p:cNvPr id="9" name="Freeform 9"/>
            <p:cNvSpPr/>
            <p:nvPr/>
          </p:nvSpPr>
          <p:spPr>
            <a:xfrm>
              <a:off x="0" y="0"/>
              <a:ext cx="3866567" cy="2193971"/>
            </a:xfrm>
            <a:custGeom>
              <a:avLst/>
              <a:gdLst/>
              <a:ahLst/>
              <a:cxnLst/>
              <a:rect l="l" t="t" r="r" b="b"/>
              <a:pathLst>
                <a:path w="3866567" h="2193971">
                  <a:moveTo>
                    <a:pt x="0" y="0"/>
                  </a:moveTo>
                  <a:lnTo>
                    <a:pt x="3866567" y="0"/>
                  </a:lnTo>
                  <a:lnTo>
                    <a:pt x="3866567" y="2193971"/>
                  </a:lnTo>
                  <a:lnTo>
                    <a:pt x="0" y="2193971"/>
                  </a:lnTo>
                  <a:close/>
                </a:path>
              </a:pathLst>
            </a:custGeom>
            <a:solidFill>
              <a:srgbClr val="F6A429"/>
            </a:solidFill>
          </p:spPr>
        </p:sp>
      </p:grpSp>
      <p:sp>
        <p:nvSpPr>
          <p:cNvPr id="10" name="TextBox 10"/>
          <p:cNvSpPr txBox="1"/>
          <p:nvPr/>
        </p:nvSpPr>
        <p:spPr>
          <a:xfrm>
            <a:off x="1193519" y="1057275"/>
            <a:ext cx="7693306" cy="3534936"/>
          </a:xfrm>
          <a:prstGeom prst="rect">
            <a:avLst/>
          </a:prstGeom>
        </p:spPr>
        <p:txBody>
          <a:bodyPr lIns="0" tIns="0" rIns="0" bIns="0" rtlCol="0" anchor="t">
            <a:spAutoFit/>
          </a:bodyPr>
          <a:lstStyle/>
          <a:p>
            <a:pPr>
              <a:lnSpc>
                <a:spcPts val="7040"/>
              </a:lnSpc>
            </a:pPr>
            <a:r>
              <a:rPr lang="en-US" sz="5500">
                <a:solidFill>
                  <a:srgbClr val="FFFFFF"/>
                </a:solidFill>
                <a:latin typeface="Montserrat Extra-Bold"/>
              </a:rPr>
              <a:t>CDBG-CV SMALL BUSINESS PROGRAM OUTCOMES</a:t>
            </a:r>
          </a:p>
        </p:txBody>
      </p:sp>
      <p:sp>
        <p:nvSpPr>
          <p:cNvPr id="11" name="TextBox 11"/>
          <p:cNvSpPr txBox="1"/>
          <p:nvPr/>
        </p:nvSpPr>
        <p:spPr>
          <a:xfrm>
            <a:off x="1447800" y="5364338"/>
            <a:ext cx="6781800" cy="851452"/>
          </a:xfrm>
          <a:prstGeom prst="rect">
            <a:avLst/>
          </a:prstGeom>
        </p:spPr>
        <p:txBody>
          <a:bodyPr wrap="square" lIns="0" tIns="0" rIns="0" bIns="0" rtlCol="0" anchor="t">
            <a:spAutoFit/>
          </a:bodyPr>
          <a:lstStyle/>
          <a:p>
            <a:pPr>
              <a:lnSpc>
                <a:spcPts val="7203"/>
              </a:lnSpc>
            </a:pPr>
            <a:r>
              <a:rPr lang="en-US" sz="4800" dirty="0">
                <a:solidFill>
                  <a:srgbClr val="FFFFFF"/>
                </a:solidFill>
                <a:latin typeface="Open Sans Extra Bold"/>
              </a:rPr>
              <a:t>27 Businesses Served</a:t>
            </a:r>
          </a:p>
        </p:txBody>
      </p:sp>
      <p:sp>
        <p:nvSpPr>
          <p:cNvPr id="12" name="TextBox 12"/>
          <p:cNvSpPr txBox="1"/>
          <p:nvPr/>
        </p:nvSpPr>
        <p:spPr>
          <a:xfrm>
            <a:off x="2697171" y="8617916"/>
            <a:ext cx="4686002" cy="430518"/>
          </a:xfrm>
          <a:prstGeom prst="rect">
            <a:avLst/>
          </a:prstGeom>
        </p:spPr>
        <p:txBody>
          <a:bodyPr lIns="0" tIns="0" rIns="0" bIns="0" rtlCol="0" anchor="t">
            <a:spAutoFit/>
          </a:bodyPr>
          <a:lstStyle/>
          <a:p>
            <a:pPr>
              <a:lnSpc>
                <a:spcPts val="3564"/>
              </a:lnSpc>
              <a:spcBef>
                <a:spcPct val="0"/>
              </a:spcBef>
            </a:pPr>
            <a:r>
              <a:rPr lang="en-US" sz="2546" dirty="0">
                <a:solidFill>
                  <a:srgbClr val="FFFFFF"/>
                </a:solidFill>
                <a:latin typeface="Open Sans"/>
              </a:rPr>
              <a:t>CDBG-CV Funding - $108,000</a:t>
            </a:r>
          </a:p>
        </p:txBody>
      </p:sp>
      <p:sp>
        <p:nvSpPr>
          <p:cNvPr id="13" name="TextBox 13"/>
          <p:cNvSpPr txBox="1"/>
          <p:nvPr/>
        </p:nvSpPr>
        <p:spPr>
          <a:xfrm>
            <a:off x="1447800" y="6519606"/>
            <a:ext cx="6781800" cy="1794494"/>
          </a:xfrm>
          <a:prstGeom prst="rect">
            <a:avLst/>
          </a:prstGeom>
        </p:spPr>
        <p:txBody>
          <a:bodyPr wrap="square" lIns="0" tIns="0" rIns="0" bIns="0" rtlCol="0" anchor="t">
            <a:spAutoFit/>
          </a:bodyPr>
          <a:lstStyle/>
          <a:p>
            <a:pPr>
              <a:lnSpc>
                <a:spcPts val="7203"/>
              </a:lnSpc>
            </a:pPr>
            <a:r>
              <a:rPr lang="en-US" sz="4800" dirty="0">
                <a:solidFill>
                  <a:srgbClr val="FFFFFF"/>
                </a:solidFill>
                <a:latin typeface="Open Sans Extra Bold"/>
              </a:rPr>
              <a:t>61 Jobs Created / Retained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631</TotalTime>
  <Words>819</Words>
  <Application>Microsoft Office PowerPoint</Application>
  <PresentationFormat>Custom</PresentationFormat>
  <Paragraphs>168</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Montserrat Extra-Bold</vt:lpstr>
      <vt:lpstr>Open Sans</vt:lpstr>
      <vt:lpstr>Open Sans Extra Bold</vt:lpstr>
      <vt:lpstr>Open Sans Bold</vt:lpstr>
      <vt:lpstr>Canva Sans</vt:lpstr>
      <vt:lpstr>Open Sans Light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 Jawn</dc:title>
  <dc:creator>Natalie K Bouyett</dc:creator>
  <cp:lastModifiedBy>Robert D Scott</cp:lastModifiedBy>
  <cp:revision>9</cp:revision>
  <dcterms:created xsi:type="dcterms:W3CDTF">2006-08-16T00:00:00Z</dcterms:created>
  <dcterms:modified xsi:type="dcterms:W3CDTF">2023-01-25T22:13:18Z</dcterms:modified>
  <dc:identifier>DAFXgqGO-QE</dc:identifier>
</cp:coreProperties>
</file>