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A_A53C0457.xml" ContentType="application/vnd.ms-powerpoint.comments+xml"/>
  <Override PartName="/ppt/comments/modernComment_12C_D5F1A3DD.xml" ContentType="application/vnd.ms-powerpoint.comments+xml"/>
  <Override PartName="/ppt/comments/modernComment_12B_DB72EC2E.xml" ContentType="application/vnd.ms-powerpoint.comments+xml"/>
  <Override PartName="/ppt/comments/modernComment_12D_57965320.xml" ContentType="application/vnd.ms-powerpoint.comments+xml"/>
  <Override PartName="/ppt/comments/modernComment_12E_8F97D624.xml" ContentType="application/vnd.ms-powerpoint.comments+xml"/>
  <Override PartName="/ppt/comments/modernComment_10C_E145EEB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6" r:id="rId2"/>
    <p:sldId id="305" r:id="rId3"/>
    <p:sldId id="298" r:id="rId4"/>
    <p:sldId id="297" r:id="rId5"/>
    <p:sldId id="300" r:id="rId6"/>
    <p:sldId id="284" r:id="rId7"/>
    <p:sldId id="306" r:id="rId8"/>
    <p:sldId id="299" r:id="rId9"/>
    <p:sldId id="301" r:id="rId10"/>
    <p:sldId id="307" r:id="rId11"/>
    <p:sldId id="302" r:id="rId12"/>
    <p:sldId id="304"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6FF34-CF8F-B0F0-27FF-8BAFCFE9C051}" name="Hilary L. Bruno" initials="HLB" userId="S::hbruno@pascocountyfl.net::4bcef5c5-bef7-46d0-be3c-901a16c06b2b" providerId="AD"/>
  <p188:author id="{7AA3A7E1-BD1E-6C03-51C4-ED118179F28F}" name="Marcy A. Esbjerg" initials="MAE" userId="S::mesbjerg@pascocountyfl.net::30b77749-5bb3-4c5e-b10a-d2531573ba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870"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A_A53C0457.xml><?xml version="1.0" encoding="utf-8"?>
<p188:cmLst xmlns:a="http://schemas.openxmlformats.org/drawingml/2006/main" xmlns:r="http://schemas.openxmlformats.org/officeDocument/2006/relationships" xmlns:p188="http://schemas.microsoft.com/office/powerpoint/2018/8/main">
  <p188:cm id="{598E5C17-ED52-40EF-B13D-E8B61AFA184B}" authorId="{7AA3A7E1-BD1E-6C03-51C4-ED118179F28F}" created="2023-01-13T18:42:16.956">
    <pc:sldMkLst xmlns:pc="http://schemas.microsoft.com/office/powerpoint/2013/main/command">
      <pc:docMk/>
      <pc:sldMk cId="2772173911" sldId="266"/>
    </pc:sldMkLst>
    <p188:txBody>
      <a:bodyPr/>
      <a:lstStyle/>
      <a:p>
        <a:r>
          <a:rPr lang="en-US"/>
          <a:t>Add your name too and add the new NCDA logo that I sent out</a:t>
        </a:r>
      </a:p>
    </p188:txBody>
  </p188:cm>
</p188:cmLst>
</file>

<file path=ppt/comments/modernComment_10C_E145EEBC.xml><?xml version="1.0" encoding="utf-8"?>
<p188:cmLst xmlns:a="http://schemas.openxmlformats.org/drawingml/2006/main" xmlns:r="http://schemas.openxmlformats.org/officeDocument/2006/relationships" xmlns:p188="http://schemas.microsoft.com/office/powerpoint/2018/8/main">
  <p188:cm id="{D69C0E04-94C8-469B-8C10-03DC0BE6DFE5}" authorId="{7AA3A7E1-BD1E-6C03-51C4-ED118179F28F}" created="2023-01-13T18:49:53.108">
    <ac:deMkLst xmlns:ac="http://schemas.microsoft.com/office/drawing/2013/main/command">
      <pc:docMk xmlns:pc="http://schemas.microsoft.com/office/powerpoint/2013/main/command"/>
      <pc:sldMk xmlns:pc="http://schemas.microsoft.com/office/powerpoint/2013/main/command" cId="3779456700" sldId="268"/>
      <ac:spMk id="6" creationId="{00000000-0000-0000-0000-000000000000}"/>
    </ac:deMkLst>
    <p188:replyLst>
      <p188:reply id="{89C63464-806B-4077-BD9E-A1577A554894}" authorId="{CA86FF34-CF8F-B0F0-27FF-8BAFCFE9C051}" created="2023-01-13T20:44:38.670">
        <p188:txBody>
          <a:bodyPr/>
          <a:lstStyle/>
          <a:p>
            <a:r>
              <a:rPr lang="en-US"/>
              <a:t>ok</a:t>
            </a:r>
          </a:p>
        </p188:txBody>
      </p188:reply>
    </p188:replyLst>
    <p188:txBody>
      <a:bodyPr/>
      <a:lstStyle/>
      <a:p>
        <a:r>
          <a:rPr lang="en-US"/>
          <a:t>Add your contact information</a:t>
        </a:r>
      </a:p>
    </p188:txBody>
  </p188:cm>
</p188:cmLst>
</file>

<file path=ppt/comments/modernComment_12B_DB72EC2E.xml><?xml version="1.0" encoding="utf-8"?>
<p188:cmLst xmlns:a="http://schemas.openxmlformats.org/drawingml/2006/main" xmlns:r="http://schemas.openxmlformats.org/officeDocument/2006/relationships" xmlns:p188="http://schemas.microsoft.com/office/powerpoint/2018/8/main">
  <p188:cm id="{F3AA07E8-A106-4FF9-A7D3-2099752DF0EC}" authorId="{7AA3A7E1-BD1E-6C03-51C4-ED118179F28F}" created="2023-01-13T18:45:41.300">
    <ac:deMkLst xmlns:ac="http://schemas.microsoft.com/office/drawing/2013/main/command">
      <pc:docMk xmlns:pc="http://schemas.microsoft.com/office/powerpoint/2013/main/command"/>
      <pc:sldMk xmlns:pc="http://schemas.microsoft.com/office/powerpoint/2013/main/command" cId="3681741870" sldId="299"/>
      <ac:spMk id="6" creationId="{FB95A062-0A1D-477A-BE76-6C39CA64E163}"/>
    </ac:deMkLst>
    <p188:txBody>
      <a:bodyPr/>
      <a:lstStyle/>
      <a:p>
        <a:r>
          <a:rPr lang="en-US"/>
          <a:t>This is repeated - is there something new you want to share?</a:t>
        </a:r>
      </a:p>
    </p188:txBody>
  </p188:cm>
</p188:cmLst>
</file>

<file path=ppt/comments/modernComment_12C_D5F1A3DD.xml><?xml version="1.0" encoding="utf-8"?>
<p188:cmLst xmlns:a="http://schemas.openxmlformats.org/drawingml/2006/main" xmlns:r="http://schemas.openxmlformats.org/officeDocument/2006/relationships" xmlns:p188="http://schemas.microsoft.com/office/powerpoint/2018/8/main">
  <p188:cm id="{E1DF6EE1-6CF8-4C4F-AE6B-DE4B78F35C79}" authorId="{7AA3A7E1-BD1E-6C03-51C4-ED118179F28F}" created="2023-01-13T18:43:46.003">
    <ac:deMkLst xmlns:ac="http://schemas.microsoft.com/office/drawing/2013/main/command">
      <pc:docMk xmlns:pc="http://schemas.microsoft.com/office/powerpoint/2013/main/command"/>
      <pc:sldMk xmlns:pc="http://schemas.microsoft.com/office/powerpoint/2013/main/command" cId="3589383133" sldId="300"/>
      <ac:spMk id="8" creationId="{9BD627BE-B413-44DC-BF26-23215B83A1F8}"/>
    </ac:deMkLst>
    <p188:replyLst>
      <p188:reply id="{D2F94BE8-2B94-432F-BA98-3863ED4460B3}" authorId="{CA86FF34-CF8F-B0F0-27FF-8BAFCFE9C051}" created="2023-01-13T20:39:37.803">
        <p188:txBody>
          <a:bodyPr/>
          <a:lstStyle/>
          <a:p>
            <a:r>
              <a:rPr lang="en-US"/>
              <a:t>was all CDBG - added in</a:t>
            </a:r>
          </a:p>
        </p188:txBody>
      </p188:reply>
    </p188:replyLst>
    <p188:txBody>
      <a:bodyPr/>
      <a:lstStyle/>
      <a:p>
        <a:r>
          <a:rPr lang="en-US"/>
          <a:t>You need to delineate how much of the $1.2 M is CDBG? And then say in addition .... for the services</a:t>
        </a:r>
      </a:p>
    </p188:txBody>
  </p188:cm>
</p188:cmLst>
</file>

<file path=ppt/comments/modernComment_12D_57965320.xml><?xml version="1.0" encoding="utf-8"?>
<p188:cmLst xmlns:a="http://schemas.openxmlformats.org/drawingml/2006/main" xmlns:r="http://schemas.openxmlformats.org/officeDocument/2006/relationships" xmlns:p188="http://schemas.microsoft.com/office/powerpoint/2018/8/main">
  <p188:cm id="{740CB782-90EA-4D79-9BEF-764BA1AC570F}" authorId="{7AA3A7E1-BD1E-6C03-51C4-ED118179F28F}" created="2023-01-13T18:46:34.438">
    <ac:deMkLst xmlns:ac="http://schemas.microsoft.com/office/drawing/2013/main/command">
      <pc:docMk xmlns:pc="http://schemas.microsoft.com/office/powerpoint/2013/main/command"/>
      <pc:sldMk xmlns:pc="http://schemas.microsoft.com/office/powerpoint/2013/main/command" cId="1469469472" sldId="301"/>
      <ac:spMk id="6" creationId="{BC0841F2-E528-4BF2-89CB-69AB75F7E6E1}"/>
    </ac:deMkLst>
    <p188:txBody>
      <a:bodyPr/>
      <a:lstStyle/>
      <a:p>
        <a:r>
          <a:rPr lang="en-US"/>
          <a:t>Another repeat - is there a story to tell - maybe the babies born?</a:t>
        </a:r>
      </a:p>
    </p188:txBody>
  </p188:cm>
  <p188:cm id="{5D12448C-E617-4AA6-B59B-C978E4AAB626}" authorId="{7AA3A7E1-BD1E-6C03-51C4-ED118179F28F}" created="2023-01-13T18:46:57.776">
    <ac:deMkLst xmlns:ac="http://schemas.microsoft.com/office/drawing/2013/main/command">
      <pc:docMk xmlns:pc="http://schemas.microsoft.com/office/powerpoint/2013/main/command"/>
      <pc:sldMk xmlns:pc="http://schemas.microsoft.com/office/powerpoint/2013/main/command" cId="1469469472" sldId="301"/>
      <ac:spMk id="2" creationId="{F22169E3-0D66-4486-9BDC-AE3C8422D074}"/>
    </ac:deMkLst>
    <p188:txBody>
      <a:bodyPr/>
      <a:lstStyle/>
      <a:p>
        <a:r>
          <a:rPr lang="en-US"/>
          <a:t>Repeat - anything else to pull from the application?</a:t>
        </a:r>
      </a:p>
    </p188:txBody>
  </p188:cm>
</p188:cmLst>
</file>

<file path=ppt/comments/modernComment_12E_8F97D624.xml><?xml version="1.0" encoding="utf-8"?>
<p188:cmLst xmlns:a="http://schemas.openxmlformats.org/drawingml/2006/main" xmlns:r="http://schemas.openxmlformats.org/officeDocument/2006/relationships" xmlns:p188="http://schemas.microsoft.com/office/powerpoint/2018/8/main">
  <p188:cm id="{5B0FDBE0-F09D-431F-B0D8-5FD65AEE31BC}" authorId="{7AA3A7E1-BD1E-6C03-51C4-ED118179F28F}" created="2023-01-13T18:49:06.649">
    <ac:deMkLst xmlns:ac="http://schemas.microsoft.com/office/drawing/2013/main/command">
      <pc:docMk xmlns:pc="http://schemas.microsoft.com/office/powerpoint/2013/main/command"/>
      <pc:sldMk xmlns:pc="http://schemas.microsoft.com/office/powerpoint/2013/main/command" cId="2409092644" sldId="302"/>
      <ac:spMk id="6" creationId="{28C8888A-E270-4BDE-B79B-067CCECEEDCD}"/>
    </ac:deMkLst>
    <p188:replyLst>
      <p188:reply id="{A806353B-0F5D-4CC7-9254-EC7BBE3E13D3}" authorId="{CA86FF34-CF8F-B0F0-27FF-8BAFCFE9C051}" created="2023-01-13T20:43:41.018">
        <p188:txBody>
          <a:bodyPr/>
          <a:lstStyle/>
          <a:p>
            <a:r>
              <a:rPr lang="en-US"/>
              <a:t>ok</a:t>
            </a:r>
          </a:p>
        </p188:txBody>
      </p188:reply>
    </p188:replyLst>
    <p188:txBody>
      <a:bodyPr/>
      <a:lstStyle/>
      <a:p>
        <a:r>
          <a:rPr lang="en-US"/>
          <a:t>eliminate - just say The Shelter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8DF521-32C7-433A-B751-A4BFFED50040}" type="datetimeFigureOut">
              <a:rPr lang="en-US" smtClean="0"/>
              <a:t>1/18/2023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E7C082-CDCE-4398-9EDD-742A06941647}" type="slidenum">
              <a:rPr lang="en-US" smtClean="0"/>
              <a:t>‹#›</a:t>
            </a:fld>
            <a:endParaRPr lang="en-US"/>
          </a:p>
        </p:txBody>
      </p:sp>
    </p:spTree>
    <p:extLst>
      <p:ext uri="{BB962C8B-B14F-4D97-AF65-F5344CB8AC3E}">
        <p14:creationId xmlns:p14="http://schemas.microsoft.com/office/powerpoint/2010/main" val="87609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B4D02D-25C5-486E-9904-876945BAF823}" type="datetimeFigureOut">
              <a:rPr lang="en-US" smtClean="0"/>
              <a:t>1/18/2023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65DBA6-BC81-4C9C-A0A4-2EB7BECDA9D7}" type="slidenum">
              <a:rPr lang="en-US" smtClean="0"/>
              <a:t>‹#›</a:t>
            </a:fld>
            <a:endParaRPr lang="en-US"/>
          </a:p>
        </p:txBody>
      </p:sp>
    </p:spTree>
    <p:extLst>
      <p:ext uri="{BB962C8B-B14F-4D97-AF65-F5344CB8AC3E}">
        <p14:creationId xmlns:p14="http://schemas.microsoft.com/office/powerpoint/2010/main" val="343054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Content Placeholder 2"/>
          <p:cNvSpPr>
            <a:spLocks noGrp="1"/>
          </p:cNvSpPr>
          <p:nvPr>
            <p:ph idx="1"/>
          </p:nvPr>
        </p:nvSpPr>
        <p:spPr>
          <a:xfrm>
            <a:off x="-228600" y="914400"/>
            <a:ext cx="8229600" cy="4876800"/>
          </a:xfrm>
        </p:spPr>
        <p:txBody>
          <a:bodyPr>
            <a:normAutofit/>
          </a:bodyPr>
          <a:lstStyle>
            <a:lvl1pPr marL="182880" indent="-182880">
              <a:buClr>
                <a:srgbClr val="DF7A00"/>
              </a:buClr>
              <a:buFont typeface="Wingdings" panose="05000000000000000000" pitchFamily="2" charset="2"/>
              <a:buChar char="Ø"/>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3C6EC1-8F33-4665-B636-949CE83BA99A}" type="datetimeFigureOut">
              <a:rPr lang="en-US" smtClean="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E7299-3C36-46FB-AD0E-02308AFA07DE}" type="slidenum">
              <a:rPr lang="en-US" smtClean="0"/>
              <a:pPr/>
              <a:t>‹#›</a:t>
            </a:fld>
            <a:endParaRPr lang="en-US" dirty="0"/>
          </a:p>
        </p:txBody>
      </p:sp>
    </p:spTree>
    <p:extLst>
      <p:ext uri="{BB962C8B-B14F-4D97-AF65-F5344CB8AC3E}">
        <p14:creationId xmlns:p14="http://schemas.microsoft.com/office/powerpoint/2010/main" val="357242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43C6EC1-8F33-4665-B636-949CE83BA99A}" type="datetimeFigureOut">
              <a:rPr lang="en-US" smtClean="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E7299-3C36-46FB-AD0E-02308AFA07DE}" type="slidenum">
              <a:rPr lang="en-US" smtClean="0"/>
              <a:pPr/>
              <a:t>‹#›</a:t>
            </a:fld>
            <a:endParaRPr lang="en-US" dirty="0"/>
          </a:p>
        </p:txBody>
      </p:sp>
    </p:spTree>
    <p:extLst>
      <p:ext uri="{BB962C8B-B14F-4D97-AF65-F5344CB8AC3E}">
        <p14:creationId xmlns:p14="http://schemas.microsoft.com/office/powerpoint/2010/main" val="415203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94" y="533400"/>
            <a:ext cx="8229600" cy="990600"/>
          </a:xfrm>
        </p:spPr>
        <p:txBody>
          <a:bodyPr>
            <a:normAutofit/>
          </a:bodyPr>
          <a:lstStyle>
            <a:lvl1pPr>
              <a:defRPr sz="2400">
                <a:latin typeface="+mj-lt"/>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0" baseline="0">
                <a:solidFill>
                  <a:srgbClr val="58595B"/>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0" kern="1200" dirty="0" smtClean="0">
                <a:solidFill>
                  <a:srgbClr val="58595B"/>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normAutofit/>
          </a:bodyPr>
          <a:lstStyle>
            <a:lvl1pPr>
              <a:defRPr sz="2400">
                <a:latin typeface="+mj-lt"/>
                <a:ea typeface="MingLiU-ExtB" panose="02020500000000000000" pitchFamily="18" charset="-120"/>
              </a:defRPr>
            </a:lvl1pPr>
            <a:lvl2pPr>
              <a:defRPr sz="2400">
                <a:latin typeface="+mj-lt"/>
                <a:ea typeface="MingLiU-ExtB" panose="02020500000000000000" pitchFamily="18" charset="-120"/>
              </a:defRPr>
            </a:lvl2pPr>
            <a:lvl3pPr>
              <a:defRPr sz="2400">
                <a:latin typeface="+mj-lt"/>
                <a:ea typeface="MingLiU-ExtB" panose="02020500000000000000" pitchFamily="18" charset="-120"/>
              </a:defRPr>
            </a:lvl3pPr>
            <a:lvl4pPr>
              <a:defRPr sz="2400">
                <a:latin typeface="+mj-lt"/>
                <a:ea typeface="MingLiU-ExtB" panose="02020500000000000000" pitchFamily="18" charset="-120"/>
              </a:defRPr>
            </a:lvl4pPr>
            <a:lvl5pPr>
              <a:defRPr sz="2400">
                <a:latin typeface="+mj-lt"/>
                <a:ea typeface="MingLiU-ExtB" panose="02020500000000000000" pitchFamily="18" charset="-12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43C6EC1-8F33-4665-B636-949CE83BA99A}" type="datetimeFigureOut">
              <a:rPr lang="en-US" smtClean="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2E7299-3C36-46FB-AD0E-02308AFA07DE}"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7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Date Placeholder 2"/>
          <p:cNvSpPr>
            <a:spLocks noGrp="1"/>
          </p:cNvSpPr>
          <p:nvPr>
            <p:ph type="dt" sz="half" idx="10"/>
          </p:nvPr>
        </p:nvSpPr>
        <p:spPr/>
        <p:txBody>
          <a:bodyPr/>
          <a:lstStyle/>
          <a:p>
            <a:fld id="{F43C6EC1-8F33-4665-B636-949CE83BA99A}" type="datetimeFigureOut">
              <a:rPr lang="en-US" smtClean="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2E7299-3C36-46FB-AD0E-02308AFA07DE}" type="slidenum">
              <a:rPr lang="en-US" smtClean="0"/>
              <a:pPr/>
              <a:t>‹#›</a:t>
            </a:fld>
            <a:endParaRPr lang="en-US" dirty="0"/>
          </a:p>
        </p:txBody>
      </p:sp>
    </p:spTree>
    <p:extLst>
      <p:ext uri="{BB962C8B-B14F-4D97-AF65-F5344CB8AC3E}">
        <p14:creationId xmlns:p14="http://schemas.microsoft.com/office/powerpoint/2010/main" val="2717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2400" cap="all" baseline="0">
                <a:solidFill>
                  <a:srgbClr val="58595B"/>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rgbClr val="58595B"/>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E15DBA-1081-4A95-A38C-BBADF69C468A}" type="datetimeFigureOut">
              <a:rPr lang="en-US" smtClean="0"/>
              <a:t>1/18/2023</a:t>
            </a:fld>
            <a:endParaRPr lang="en-US"/>
          </a:p>
        </p:txBody>
      </p:sp>
      <p:sp>
        <p:nvSpPr>
          <p:cNvPr id="6" name="Slide Number Placeholder 5"/>
          <p:cNvSpPr>
            <a:spLocks noGrp="1"/>
          </p:cNvSpPr>
          <p:nvPr>
            <p:ph type="sldNum" sz="quarter" idx="12"/>
          </p:nvPr>
        </p:nvSpPr>
        <p:spPr/>
        <p:txBody>
          <a:bodyPr/>
          <a:lstStyle/>
          <a:p>
            <a:fld id="{53D21462-AD79-4DA9-8095-72A5A924137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85800" y="3398520"/>
            <a:ext cx="7848600" cy="1588"/>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1" name="Picture 10" descr="pascocounty_rgb_tag smalle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5486400"/>
            <a:ext cx="2267137" cy="1069257"/>
          </a:xfrm>
          <a:prstGeom prst="rect">
            <a:avLst/>
          </a:prstGeom>
          <a:noFill/>
          <a:ln>
            <a:noFill/>
          </a:ln>
          <a:effectLst/>
        </p:spPr>
      </p:pic>
    </p:spTree>
    <p:extLst>
      <p:ext uri="{BB962C8B-B14F-4D97-AF65-F5344CB8AC3E}">
        <p14:creationId xmlns:p14="http://schemas.microsoft.com/office/powerpoint/2010/main" val="108328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8F8F8"/>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8F8F8"/>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7E15DBA-1081-4A95-A38C-BBADF69C468A}" type="datetimeFigureOut">
              <a:rPr lang="en-US" smtClean="0"/>
              <a:pPr/>
              <a:t>1/18/2023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3D21462-AD79-4DA9-8095-72A5A9241370}" type="slidenum">
              <a:rPr lang="en-US" smtClean="0"/>
              <a:pPr/>
              <a:t>‹#›</a:t>
            </a:fld>
            <a:endParaRPr lang="en-US" dirty="0"/>
          </a:p>
        </p:txBody>
      </p:sp>
      <p:pic>
        <p:nvPicPr>
          <p:cNvPr id="9" name="Picture 2" descr="C:\Users\pbaracaldo\Pictures\swoosh_rgb-oran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632" y="1194014"/>
            <a:ext cx="4883150" cy="443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pbaracaldo\Downloads\sun-bird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6013939"/>
            <a:ext cx="651095" cy="64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67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2400" kern="1200" spc="-100" baseline="0">
          <a:solidFill>
            <a:srgbClr val="58595B"/>
          </a:solidFill>
          <a:latin typeface="+mj-lt"/>
          <a:ea typeface="+mj-ea"/>
          <a:cs typeface="+mj-cs"/>
        </a:defRPr>
      </a:lvl1pPr>
    </p:titleStyle>
    <p:bodyStyle>
      <a:lvl1pPr marL="182880" indent="-182880" algn="l" defTabSz="914400" rtl="0" eaLnBrk="1" latinLnBrk="0" hangingPunct="1">
        <a:spcBef>
          <a:spcPct val="20000"/>
        </a:spcBef>
        <a:buClr>
          <a:srgbClr val="DF7A00"/>
        </a:buClr>
        <a:buSzPct val="85000"/>
        <a:buFont typeface="Wingdings" panose="05000000000000000000" pitchFamily="2" charset="2"/>
        <a:buChar char="Ø"/>
        <a:defRPr sz="2400" kern="1200">
          <a:solidFill>
            <a:srgbClr val="58595B"/>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58595B"/>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rgbClr val="58595B"/>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kern="1200">
          <a:solidFill>
            <a:srgbClr val="58595B"/>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400" kern="1200" baseline="0">
          <a:solidFill>
            <a:srgbClr val="58595B"/>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0A_A53C045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2E_8F97D62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mesbjerg@pascocountyfl.net" TargetMode="External"/><Relationship Id="rId7" Type="http://schemas.openxmlformats.org/officeDocument/2006/relationships/image" Target="../media/image26.jpeg"/><Relationship Id="rId2" Type="http://schemas.microsoft.com/office/2018/10/relationships/comments" Target="../comments/modernComment_10C_E145EEBC.xml"/><Relationship Id="rId1" Type="http://schemas.openxmlformats.org/officeDocument/2006/relationships/slideLayout" Target="../slideLayouts/slideLayout1.xml"/><Relationship Id="rId6" Type="http://schemas.openxmlformats.org/officeDocument/2006/relationships/hyperlink" Target="mailto:mrogers@ccdosp.org" TargetMode="External"/><Relationship Id="rId5" Type="http://schemas.openxmlformats.org/officeDocument/2006/relationships/hyperlink" Target="mailto:don@pascohomelesscoalition.org" TargetMode="External"/><Relationship Id="rId4" Type="http://schemas.openxmlformats.org/officeDocument/2006/relationships/hyperlink" Target="mailto:hbruno@pascocountyfl.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2C_D5F1A3DD.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2B_DB72EC2E.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2D_579653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378768"/>
            <a:ext cx="7563995" cy="2462213"/>
          </a:xfrm>
          <a:prstGeom prst="rect">
            <a:avLst/>
          </a:prstGeom>
          <a:noFill/>
        </p:spPr>
        <p:txBody>
          <a:bodyPr wrap="square" rtlCol="0">
            <a:spAutoFit/>
          </a:bodyPr>
          <a:lstStyle/>
          <a:p>
            <a:r>
              <a:rPr lang="en-US" sz="1400" dirty="0"/>
              <a:t>Marcy Esbjerg</a:t>
            </a:r>
          </a:p>
          <a:p>
            <a:r>
              <a:rPr lang="en-US" sz="1400" dirty="0"/>
              <a:t>Community Development Director</a:t>
            </a:r>
          </a:p>
          <a:p>
            <a:endParaRPr lang="en-US" sz="1400" dirty="0"/>
          </a:p>
          <a:p>
            <a:r>
              <a:rPr lang="en-US" sz="1400" dirty="0"/>
              <a:t>Hilary Bruno</a:t>
            </a:r>
          </a:p>
          <a:p>
            <a:r>
              <a:rPr lang="en-US" sz="1400" dirty="0"/>
              <a:t>Community Development Assistant Director</a:t>
            </a:r>
          </a:p>
          <a:p>
            <a:endParaRPr lang="en-US" sz="1400" dirty="0"/>
          </a:p>
          <a:p>
            <a:r>
              <a:rPr lang="en-US" sz="1400" dirty="0"/>
              <a:t>Don Anderson</a:t>
            </a:r>
          </a:p>
          <a:p>
            <a:r>
              <a:rPr lang="en-US" sz="1400" dirty="0"/>
              <a:t>Coalition for the Homeless of Pasco County CEO</a:t>
            </a:r>
          </a:p>
          <a:p>
            <a:endParaRPr lang="en-US" sz="1400" dirty="0"/>
          </a:p>
          <a:p>
            <a:r>
              <a:rPr lang="en-US" sz="1400" dirty="0"/>
              <a:t>Margaret Rogers</a:t>
            </a:r>
          </a:p>
          <a:p>
            <a:r>
              <a:rPr lang="en-US" sz="1400" dirty="0"/>
              <a:t>Catholic Charities, Diocese of St. Petersburg Executive Director</a:t>
            </a:r>
          </a:p>
        </p:txBody>
      </p:sp>
      <p:sp>
        <p:nvSpPr>
          <p:cNvPr id="5" name="Title 4">
            <a:extLst>
              <a:ext uri="{FF2B5EF4-FFF2-40B4-BE49-F238E27FC236}">
                <a16:creationId xmlns:a16="http://schemas.microsoft.com/office/drawing/2014/main" id="{A339E3A1-54BF-45FD-8943-7AE1207FD3DE}"/>
              </a:ext>
            </a:extLst>
          </p:cNvPr>
          <p:cNvSpPr>
            <a:spLocks noGrp="1"/>
          </p:cNvSpPr>
          <p:nvPr>
            <p:ph type="title"/>
          </p:nvPr>
        </p:nvSpPr>
        <p:spPr>
          <a:xfrm>
            <a:off x="457200" y="1219200"/>
            <a:ext cx="8229600" cy="990600"/>
          </a:xfrm>
        </p:spPr>
        <p:txBody>
          <a:bodyPr/>
          <a:lstStyle/>
          <a:p>
            <a:pPr algn="ctr"/>
            <a:r>
              <a:rPr lang="en-US" dirty="0"/>
              <a:t>Pasco County Audrey Nelson Award 2023</a:t>
            </a:r>
            <a:br>
              <a:rPr lang="en-US" dirty="0"/>
            </a:br>
            <a:r>
              <a:rPr lang="en-US" dirty="0"/>
              <a:t>Family Service Shelter</a:t>
            </a:r>
          </a:p>
        </p:txBody>
      </p:sp>
      <p:sp>
        <p:nvSpPr>
          <p:cNvPr id="6" name="Subtitle 5">
            <a:extLst>
              <a:ext uri="{FF2B5EF4-FFF2-40B4-BE49-F238E27FC236}">
                <a16:creationId xmlns:a16="http://schemas.microsoft.com/office/drawing/2014/main" id="{4265199B-D26D-46EC-97CF-B76C591AE8DD}"/>
              </a:ext>
            </a:extLst>
          </p:cNvPr>
          <p:cNvSpPr>
            <a:spLocks noGrp="1"/>
          </p:cNvSpPr>
          <p:nvPr>
            <p:ph idx="1"/>
          </p:nvPr>
        </p:nvSpPr>
        <p:spPr>
          <a:xfrm>
            <a:off x="2286000" y="2501420"/>
            <a:ext cx="4572000" cy="990600"/>
          </a:xfrm>
        </p:spPr>
        <p:txBody>
          <a:bodyPr>
            <a:normAutofit fontScale="70000" lnSpcReduction="20000"/>
          </a:bodyPr>
          <a:lstStyle/>
          <a:p>
            <a:pPr marL="0" indent="0">
              <a:buNone/>
            </a:pPr>
            <a:r>
              <a:rPr lang="en-US" sz="3400" dirty="0">
                <a:solidFill>
                  <a:schemeClr val="accent4">
                    <a:lumMod val="75000"/>
                  </a:schemeClr>
                </a:solidFill>
              </a:rPr>
              <a:t>NCDA Legislative Conference</a:t>
            </a:r>
          </a:p>
          <a:p>
            <a:pPr marL="0" indent="0" algn="ctr">
              <a:buNone/>
            </a:pPr>
            <a:r>
              <a:rPr lang="en-US" sz="3400" dirty="0">
                <a:solidFill>
                  <a:schemeClr val="accent4">
                    <a:lumMod val="75000"/>
                  </a:schemeClr>
                </a:solidFill>
              </a:rPr>
              <a:t>January 27, 2023</a:t>
            </a:r>
            <a:r>
              <a:rPr lang="en-US" dirty="0">
                <a:solidFill>
                  <a:schemeClr val="accent4">
                    <a:lumMod val="75000"/>
                  </a:schemeClr>
                </a:solidFill>
              </a:rPr>
              <a:t>				</a:t>
            </a:r>
            <a:r>
              <a:rPr lang="en-US" sz="1800" dirty="0">
                <a:solidFill>
                  <a:schemeClr val="accent4">
                    <a:lumMod val="75000"/>
                  </a:schemeClr>
                </a:solidFill>
              </a:rPr>
              <a:t>	</a:t>
            </a:r>
          </a:p>
        </p:txBody>
      </p:sp>
      <p:pic>
        <p:nvPicPr>
          <p:cNvPr id="9" name="Picture 2">
            <a:extLst>
              <a:ext uri="{FF2B5EF4-FFF2-40B4-BE49-F238E27FC236}">
                <a16:creationId xmlns:a16="http://schemas.microsoft.com/office/drawing/2014/main" id="{0F4B83E5-AD70-4F4A-85DA-7E8D3DEBC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587" y="5727729"/>
            <a:ext cx="23955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8359548A-FC7D-4D15-86E2-CF1D3209240B}"/>
              </a:ext>
            </a:extLst>
          </p:cNvPr>
          <p:cNvPicPr>
            <a:picLocks noChangeAspect="1"/>
          </p:cNvPicPr>
          <p:nvPr/>
        </p:nvPicPr>
        <p:blipFill>
          <a:blip r:embed="rId4"/>
          <a:stretch>
            <a:fillRect/>
          </a:stretch>
        </p:blipFill>
        <p:spPr>
          <a:xfrm>
            <a:off x="457201" y="5799719"/>
            <a:ext cx="2091214" cy="790479"/>
          </a:xfrm>
          <a:prstGeom prst="rect">
            <a:avLst/>
          </a:prstGeom>
        </p:spPr>
      </p:pic>
    </p:spTree>
    <p:extLst>
      <p:ext uri="{BB962C8B-B14F-4D97-AF65-F5344CB8AC3E}">
        <p14:creationId xmlns:p14="http://schemas.microsoft.com/office/powerpoint/2010/main" val="277217391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204E9-6114-442A-83F7-41AD34E715EA}"/>
              </a:ext>
            </a:extLst>
          </p:cNvPr>
          <p:cNvSpPr>
            <a:spLocks noGrp="1"/>
          </p:cNvSpPr>
          <p:nvPr>
            <p:ph type="title"/>
          </p:nvPr>
        </p:nvSpPr>
        <p:spPr/>
        <p:txBody>
          <a:bodyPr/>
          <a:lstStyle/>
          <a:p>
            <a:r>
              <a:rPr lang="en-US" dirty="0"/>
              <a:t>Before and After -</a:t>
            </a:r>
          </a:p>
        </p:txBody>
      </p:sp>
      <p:pic>
        <p:nvPicPr>
          <p:cNvPr id="6" name="Picture 5" descr="A picture containing indoor, wall, sink, tiled&#10;&#10;Description automatically generated">
            <a:extLst>
              <a:ext uri="{FF2B5EF4-FFF2-40B4-BE49-F238E27FC236}">
                <a16:creationId xmlns:a16="http://schemas.microsoft.com/office/drawing/2014/main" id="{CF3DEAA7-DFB1-4EEF-A13D-FE16DA550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619250"/>
            <a:ext cx="2971800" cy="2228850"/>
          </a:xfrm>
          <a:prstGeom prst="rect">
            <a:avLst/>
          </a:prstGeom>
        </p:spPr>
      </p:pic>
      <p:pic>
        <p:nvPicPr>
          <p:cNvPr id="8" name="Picture 7" descr="A picture containing wall, indoor&#10;&#10;Description automatically generated">
            <a:extLst>
              <a:ext uri="{FF2B5EF4-FFF2-40B4-BE49-F238E27FC236}">
                <a16:creationId xmlns:a16="http://schemas.microsoft.com/office/drawing/2014/main" id="{1C2F4C6A-46BB-4F0A-8BDF-049FB8900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76400"/>
            <a:ext cx="2971800" cy="2228850"/>
          </a:xfrm>
          <a:prstGeom prst="rect">
            <a:avLst/>
          </a:prstGeom>
        </p:spPr>
      </p:pic>
      <p:pic>
        <p:nvPicPr>
          <p:cNvPr id="10" name="Picture 9" descr="A person standing in a room&#10;&#10;Description automatically generated with medium confidence">
            <a:extLst>
              <a:ext uri="{FF2B5EF4-FFF2-40B4-BE49-F238E27FC236}">
                <a16:creationId xmlns:a16="http://schemas.microsoft.com/office/drawing/2014/main" id="{9D544734-630F-439A-9ACE-946018C0F1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3581400"/>
            <a:ext cx="3886200" cy="2914650"/>
          </a:xfrm>
          <a:prstGeom prst="rect">
            <a:avLst/>
          </a:prstGeom>
        </p:spPr>
      </p:pic>
    </p:spTree>
    <p:extLst>
      <p:ext uri="{BB962C8B-B14F-4D97-AF65-F5344CB8AC3E}">
        <p14:creationId xmlns:p14="http://schemas.microsoft.com/office/powerpoint/2010/main" val="156461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F7E1F7-406B-4A5B-B8BC-0CCFFA9B7525}"/>
              </a:ext>
            </a:extLst>
          </p:cNvPr>
          <p:cNvSpPr>
            <a:spLocks noGrp="1"/>
          </p:cNvSpPr>
          <p:nvPr>
            <p:ph type="title"/>
          </p:nvPr>
        </p:nvSpPr>
        <p:spPr/>
        <p:txBody>
          <a:bodyPr/>
          <a:lstStyle/>
          <a:p>
            <a:r>
              <a:rPr lang="en-US" dirty="0"/>
              <a:t>KEYS TO SUCCESS</a:t>
            </a:r>
          </a:p>
        </p:txBody>
      </p:sp>
      <p:sp>
        <p:nvSpPr>
          <p:cNvPr id="6" name="Content Placeholder 5">
            <a:extLst>
              <a:ext uri="{FF2B5EF4-FFF2-40B4-BE49-F238E27FC236}">
                <a16:creationId xmlns:a16="http://schemas.microsoft.com/office/drawing/2014/main" id="{28C8888A-E270-4BDE-B79B-067CCECEEDCD}"/>
              </a:ext>
            </a:extLst>
          </p:cNvPr>
          <p:cNvSpPr>
            <a:spLocks noGrp="1"/>
          </p:cNvSpPr>
          <p:nvPr>
            <p:ph idx="1"/>
          </p:nvPr>
        </p:nvSpPr>
        <p:spPr>
          <a:xfrm>
            <a:off x="228600" y="1524000"/>
            <a:ext cx="8229600" cy="4443412"/>
          </a:xfrm>
        </p:spPr>
        <p:txBody>
          <a:bodyPr>
            <a:normAutofit lnSpcReduction="10000"/>
          </a:bodyPr>
          <a:lstStyle/>
          <a:p>
            <a:r>
              <a:rPr lang="en-US" dirty="0"/>
              <a:t> </a:t>
            </a:r>
            <a:r>
              <a:rPr lang="en-US" sz="2000" b="1" dirty="0"/>
              <a:t>Innovation – </a:t>
            </a:r>
            <a:r>
              <a:rPr lang="en-US" sz="2000" dirty="0"/>
              <a:t>The Family Service Shelter has rooms that can be reconfigured based on family size. The Shelter building is owned by Pasco County, which ensures long term affordability of the program, and the rehabilitation of the building took significantly less time than new construction.</a:t>
            </a:r>
            <a:endParaRPr lang="en-US" sz="2000" b="1" dirty="0"/>
          </a:p>
          <a:p>
            <a:r>
              <a:rPr lang="en-US" sz="2000" b="1" dirty="0"/>
              <a:t> Collaboration – </a:t>
            </a:r>
            <a:r>
              <a:rPr lang="en-US" sz="2000" dirty="0"/>
              <a:t>Key partners in this collaboration include the Coalition for the Homeless of Pasco County and Catholic Charities as non-profit partners, Pasco County Community Development, the Continuum of Care of Pasco County and our religious community that provides meals.</a:t>
            </a:r>
            <a:endParaRPr lang="en-US" sz="2000" b="1" dirty="0"/>
          </a:p>
          <a:p>
            <a:r>
              <a:rPr lang="en-US" sz="2000" b="1" dirty="0"/>
              <a:t> Sustainability – </a:t>
            </a:r>
            <a:r>
              <a:rPr lang="en-US" sz="2000" dirty="0"/>
              <a:t>Grant funds enabled the renovation to take place without additional debt on the property. The long-term lease between Pasco County and the Homeless Coalition of Pasco County ensures ongoing affordability.</a:t>
            </a:r>
          </a:p>
        </p:txBody>
      </p:sp>
      <p:pic>
        <p:nvPicPr>
          <p:cNvPr id="3" name="Picture 2" descr="Keys to a home">
            <a:extLst>
              <a:ext uri="{FF2B5EF4-FFF2-40B4-BE49-F238E27FC236}">
                <a16:creationId xmlns:a16="http://schemas.microsoft.com/office/drawing/2014/main" id="{F002C165-D7F3-430A-B07C-433B1657B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29382"/>
            <a:ext cx="1981200" cy="1322412"/>
          </a:xfrm>
          <a:prstGeom prst="rect">
            <a:avLst/>
          </a:prstGeom>
        </p:spPr>
      </p:pic>
    </p:spTree>
    <p:extLst>
      <p:ext uri="{BB962C8B-B14F-4D97-AF65-F5344CB8AC3E}">
        <p14:creationId xmlns:p14="http://schemas.microsoft.com/office/powerpoint/2010/main" val="2409092644"/>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7D8D5-4B45-4543-82C6-47901F6AF152}"/>
              </a:ext>
            </a:extLst>
          </p:cNvPr>
          <p:cNvSpPr>
            <a:spLocks noGrp="1"/>
          </p:cNvSpPr>
          <p:nvPr>
            <p:ph type="title"/>
          </p:nvPr>
        </p:nvSpPr>
        <p:spPr/>
        <p:txBody>
          <a:bodyPr/>
          <a:lstStyle/>
          <a:p>
            <a:r>
              <a:rPr lang="en-US" dirty="0"/>
              <a:t>Timeline for Family Services Shelter</a:t>
            </a:r>
          </a:p>
        </p:txBody>
      </p:sp>
      <p:sp>
        <p:nvSpPr>
          <p:cNvPr id="6" name="Content Placeholder 5">
            <a:extLst>
              <a:ext uri="{FF2B5EF4-FFF2-40B4-BE49-F238E27FC236}">
                <a16:creationId xmlns:a16="http://schemas.microsoft.com/office/drawing/2014/main" id="{96EC1424-B4D7-44F0-8325-E3D2D21596FB}"/>
              </a:ext>
            </a:extLst>
          </p:cNvPr>
          <p:cNvSpPr>
            <a:spLocks noGrp="1"/>
          </p:cNvSpPr>
          <p:nvPr>
            <p:ph idx="1"/>
          </p:nvPr>
        </p:nvSpPr>
        <p:spPr>
          <a:xfrm>
            <a:off x="421230" y="1762125"/>
            <a:ext cx="6076950" cy="2819400"/>
          </a:xfrm>
        </p:spPr>
        <p:txBody>
          <a:bodyPr>
            <a:normAutofit/>
          </a:bodyPr>
          <a:lstStyle/>
          <a:p>
            <a:pPr marL="0" indent="0">
              <a:buNone/>
            </a:pPr>
            <a:endParaRPr lang="en-US" dirty="0"/>
          </a:p>
          <a:p>
            <a:endParaRPr lang="en-US" dirty="0"/>
          </a:p>
        </p:txBody>
      </p:sp>
      <p:sp>
        <p:nvSpPr>
          <p:cNvPr id="3" name="TextBox 2">
            <a:extLst>
              <a:ext uri="{FF2B5EF4-FFF2-40B4-BE49-F238E27FC236}">
                <a16:creationId xmlns:a16="http://schemas.microsoft.com/office/drawing/2014/main" id="{FB6D4C31-69D6-473B-9342-21F75B8D74D7}"/>
              </a:ext>
            </a:extLst>
          </p:cNvPr>
          <p:cNvSpPr txBox="1"/>
          <p:nvPr/>
        </p:nvSpPr>
        <p:spPr>
          <a:xfrm>
            <a:off x="533400" y="1676400"/>
            <a:ext cx="640080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t>June 2018 – The Board of County Commissioners approved the lease to the Coalition for the Homeless of Pasco County.</a:t>
            </a:r>
          </a:p>
          <a:p>
            <a:pPr marL="285750" indent="-285750">
              <a:buFont typeface="Wingdings" panose="05000000000000000000" pitchFamily="2" charset="2"/>
              <a:buChar char="Ø"/>
            </a:pPr>
            <a:r>
              <a:rPr lang="en-US" dirty="0"/>
              <a:t>April 2019 – bids for rehabilitation opened and awarded</a:t>
            </a:r>
          </a:p>
          <a:p>
            <a:pPr marL="742950" lvl="1" indent="-285750">
              <a:buFont typeface="Wingdings" panose="05000000000000000000" pitchFamily="2" charset="2"/>
              <a:buChar char="Ø"/>
            </a:pPr>
            <a:r>
              <a:rPr lang="en-US" dirty="0"/>
              <a:t>Delays in rehabilitation attributable to areas of concern not identified in initial scope of work and COVID-19 </a:t>
            </a:r>
          </a:p>
          <a:p>
            <a:pPr marL="285750" indent="-285750">
              <a:buFont typeface="Wingdings" panose="05000000000000000000" pitchFamily="2" charset="2"/>
              <a:buChar char="Ø"/>
            </a:pPr>
            <a:r>
              <a:rPr lang="en-US" dirty="0"/>
              <a:t>First families moved in on October 21, 2021</a:t>
            </a:r>
          </a:p>
        </p:txBody>
      </p:sp>
      <p:pic>
        <p:nvPicPr>
          <p:cNvPr id="4" name="Picture 3" descr="A room with bunk beds&#10;&#10;Description automatically generated with medium confidence">
            <a:extLst>
              <a:ext uri="{FF2B5EF4-FFF2-40B4-BE49-F238E27FC236}">
                <a16:creationId xmlns:a16="http://schemas.microsoft.com/office/drawing/2014/main" id="{92768F86-2E3C-4191-99B9-013AEB6CD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137124"/>
            <a:ext cx="1809750" cy="2413000"/>
          </a:xfrm>
          <a:prstGeom prst="rect">
            <a:avLst/>
          </a:prstGeom>
        </p:spPr>
      </p:pic>
      <p:pic>
        <p:nvPicPr>
          <p:cNvPr id="2" name="Picture 1">
            <a:extLst>
              <a:ext uri="{FF2B5EF4-FFF2-40B4-BE49-F238E27FC236}">
                <a16:creationId xmlns:a16="http://schemas.microsoft.com/office/drawing/2014/main" id="{6F5BB3F0-0FD0-4921-B497-305B5E1465DD}"/>
              </a:ext>
            </a:extLst>
          </p:cNvPr>
          <p:cNvPicPr>
            <a:picLocks noChangeAspect="1"/>
          </p:cNvPicPr>
          <p:nvPr/>
        </p:nvPicPr>
        <p:blipFill>
          <a:blip r:embed="rId3"/>
          <a:stretch>
            <a:fillRect/>
          </a:stretch>
        </p:blipFill>
        <p:spPr>
          <a:xfrm>
            <a:off x="3886200" y="4262602"/>
            <a:ext cx="3257550" cy="2447269"/>
          </a:xfrm>
          <a:prstGeom prst="rect">
            <a:avLst/>
          </a:prstGeom>
        </p:spPr>
      </p:pic>
    </p:spTree>
    <p:extLst>
      <p:ext uri="{BB962C8B-B14F-4D97-AF65-F5344CB8AC3E}">
        <p14:creationId xmlns:p14="http://schemas.microsoft.com/office/powerpoint/2010/main" val="136807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Content Placeholder 5"/>
          <p:cNvSpPr>
            <a:spLocks noGrp="1"/>
          </p:cNvSpPr>
          <p:nvPr>
            <p:ph idx="1"/>
          </p:nvPr>
        </p:nvSpPr>
        <p:spPr>
          <a:xfrm>
            <a:off x="-228600" y="914400"/>
            <a:ext cx="9677400" cy="5410200"/>
          </a:xfrm>
        </p:spPr>
        <p:txBody>
          <a:bodyPr>
            <a:normAutofit/>
          </a:bodyPr>
          <a:lstStyle/>
          <a:p>
            <a:endParaRPr lang="en-US" dirty="0"/>
          </a:p>
          <a:p>
            <a:endParaRPr lang="en-US" dirty="0"/>
          </a:p>
          <a:p>
            <a:endParaRPr lang="en-US" dirty="0"/>
          </a:p>
          <a:p>
            <a:pPr marL="0" indent="0" algn="ctr">
              <a:buNone/>
            </a:pPr>
            <a:r>
              <a:rPr lang="en-US" dirty="0"/>
              <a:t>Pasco County Community Development</a:t>
            </a:r>
          </a:p>
          <a:p>
            <a:pPr marL="0" indent="0" algn="ctr">
              <a:buNone/>
            </a:pPr>
            <a:r>
              <a:rPr lang="en-US" dirty="0">
                <a:hlinkClick r:id="rId3"/>
              </a:rPr>
              <a:t>mesbjerg@pascocountyfl.net</a:t>
            </a:r>
            <a:r>
              <a:rPr lang="en-US" dirty="0"/>
              <a:t> </a:t>
            </a:r>
          </a:p>
          <a:p>
            <a:pPr marL="0" indent="0" algn="ctr">
              <a:buNone/>
            </a:pPr>
            <a:r>
              <a:rPr lang="en-US" dirty="0"/>
              <a:t>727-834-3447</a:t>
            </a:r>
          </a:p>
          <a:p>
            <a:pPr marL="0" indent="0" algn="ctr">
              <a:buNone/>
            </a:pPr>
            <a:r>
              <a:rPr lang="en-US" dirty="0">
                <a:hlinkClick r:id="rId4"/>
              </a:rPr>
              <a:t>hbruno@pascocountyfl.net</a:t>
            </a:r>
            <a:r>
              <a:rPr lang="en-US" dirty="0"/>
              <a:t> </a:t>
            </a:r>
          </a:p>
          <a:p>
            <a:pPr marL="0" indent="0" algn="ctr">
              <a:buNone/>
            </a:pPr>
            <a:r>
              <a:rPr lang="en-US" dirty="0"/>
              <a:t>727-834-3447</a:t>
            </a:r>
          </a:p>
          <a:p>
            <a:pPr marL="0" indent="0" algn="ctr">
              <a:buNone/>
            </a:pPr>
            <a:r>
              <a:rPr lang="en-US" dirty="0">
                <a:solidFill>
                  <a:schemeClr val="tx1"/>
                </a:solidFill>
                <a:hlinkClick r:id="rId5"/>
              </a:rPr>
              <a:t>don@pascohomelesscoalition.org</a:t>
            </a:r>
            <a:r>
              <a:rPr lang="en-US" dirty="0">
                <a:solidFill>
                  <a:schemeClr val="tx1"/>
                </a:solidFill>
              </a:rPr>
              <a:t> </a:t>
            </a:r>
          </a:p>
          <a:p>
            <a:pPr marL="0" indent="0" algn="ctr">
              <a:buNone/>
            </a:pPr>
            <a:r>
              <a:rPr lang="en-US" dirty="0">
                <a:solidFill>
                  <a:schemeClr val="tx1"/>
                </a:solidFill>
              </a:rPr>
              <a:t>727-842-8605</a:t>
            </a:r>
          </a:p>
          <a:p>
            <a:pPr marL="0" indent="0" algn="ctr">
              <a:buNone/>
            </a:pPr>
            <a:r>
              <a:rPr lang="en-US" dirty="0">
                <a:solidFill>
                  <a:schemeClr val="tx1"/>
                </a:solidFill>
                <a:hlinkClick r:id="rId6"/>
              </a:rPr>
              <a:t>mrogers@ccdosp.org</a:t>
            </a:r>
            <a:endParaRPr lang="en-US" dirty="0">
              <a:solidFill>
                <a:schemeClr val="tx1"/>
              </a:solidFill>
            </a:endParaRPr>
          </a:p>
          <a:p>
            <a:pPr marL="0" indent="0" algn="ctr">
              <a:buNone/>
            </a:pPr>
            <a:r>
              <a:rPr lang="en-US" dirty="0">
                <a:solidFill>
                  <a:schemeClr val="tx1"/>
                </a:solidFill>
              </a:rPr>
              <a:t>727-893-1314</a:t>
            </a:r>
          </a:p>
          <a:p>
            <a:pPr marL="0" indent="0" algn="ctr">
              <a:buNone/>
            </a:pPr>
            <a:endParaRPr lang="en-US" dirty="0">
              <a:solidFill>
                <a:schemeClr val="tx1"/>
              </a:solidFill>
            </a:endParaRPr>
          </a:p>
        </p:txBody>
      </p:sp>
      <p:pic>
        <p:nvPicPr>
          <p:cNvPr id="4" name="Picture 2" descr="S:\Community Development Documents\Adam\Pics, Logos\Community Development_Page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3588" y="5715000"/>
            <a:ext cx="2397712" cy="97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5670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8A2CF-41E3-494E-89FD-6596B55D9614}"/>
              </a:ext>
            </a:extLst>
          </p:cNvPr>
          <p:cNvSpPr>
            <a:spLocks noGrp="1"/>
          </p:cNvSpPr>
          <p:nvPr>
            <p:ph type="title"/>
          </p:nvPr>
        </p:nvSpPr>
        <p:spPr/>
        <p:txBody>
          <a:bodyPr/>
          <a:lstStyle/>
          <a:p>
            <a:r>
              <a:rPr lang="en-US" dirty="0"/>
              <a:t>Mission Statements </a:t>
            </a:r>
          </a:p>
        </p:txBody>
      </p:sp>
      <p:sp>
        <p:nvSpPr>
          <p:cNvPr id="5" name="Content Placeholder 4">
            <a:extLst>
              <a:ext uri="{FF2B5EF4-FFF2-40B4-BE49-F238E27FC236}">
                <a16:creationId xmlns:a16="http://schemas.microsoft.com/office/drawing/2014/main" id="{243AA679-7DD7-4C71-8DEC-7808775B837C}"/>
              </a:ext>
            </a:extLst>
          </p:cNvPr>
          <p:cNvSpPr>
            <a:spLocks noGrp="1"/>
          </p:cNvSpPr>
          <p:nvPr>
            <p:ph sz="half" idx="1"/>
          </p:nvPr>
        </p:nvSpPr>
        <p:spPr>
          <a:xfrm>
            <a:off x="2046258" y="1524001"/>
            <a:ext cx="6183342" cy="1676400"/>
          </a:xfrm>
          <a:ln w="28575"/>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2000" i="1" dirty="0">
                <a:latin typeface="Georgia" panose="02040502050405020303" pitchFamily="18" charset="0"/>
              </a:rPr>
              <a:t>Our mission at Community Development:</a:t>
            </a:r>
          </a:p>
          <a:p>
            <a:pPr marL="0" indent="0">
              <a:buNone/>
            </a:pPr>
            <a:r>
              <a:rPr lang="en-US" sz="2000" i="1" dirty="0">
                <a:latin typeface="Georgia" panose="02040502050405020303" pitchFamily="18" charset="0"/>
              </a:rPr>
              <a:t>Improving the lives of Pasco’s citizens through homeless initiatives, neighborhood revitalization, affordable housing and </a:t>
            </a:r>
            <a:r>
              <a:rPr lang="en-US" sz="2000" i="1" dirty="0">
                <a:highlight>
                  <a:srgbClr val="FFFF00"/>
                </a:highlight>
                <a:latin typeface="Georgia" panose="02040502050405020303" pitchFamily="18" charset="0"/>
              </a:rPr>
              <a:t>community partnerships </a:t>
            </a:r>
            <a:r>
              <a:rPr lang="en-US" sz="2000" i="1" dirty="0">
                <a:latin typeface="Georgia" panose="02040502050405020303" pitchFamily="18" charset="0"/>
              </a:rPr>
              <a:t>using state and federal funding. </a:t>
            </a:r>
          </a:p>
          <a:p>
            <a:endParaRPr lang="en-US" dirty="0"/>
          </a:p>
        </p:txBody>
      </p:sp>
      <p:sp>
        <p:nvSpPr>
          <p:cNvPr id="6" name="Content Placeholder 5">
            <a:extLst>
              <a:ext uri="{FF2B5EF4-FFF2-40B4-BE49-F238E27FC236}">
                <a16:creationId xmlns:a16="http://schemas.microsoft.com/office/drawing/2014/main" id="{F0E6A42A-C149-4BCD-9532-A470019B501D}"/>
              </a:ext>
            </a:extLst>
          </p:cNvPr>
          <p:cNvSpPr>
            <a:spLocks noGrp="1"/>
          </p:cNvSpPr>
          <p:nvPr>
            <p:ph sz="half" idx="2"/>
          </p:nvPr>
        </p:nvSpPr>
        <p:spPr>
          <a:xfrm>
            <a:off x="2046257" y="4800600"/>
            <a:ext cx="6183343" cy="1639731"/>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2000" b="0" i="1" dirty="0">
                <a:solidFill>
                  <a:srgbClr val="1F1F1F"/>
                </a:solidFill>
                <a:effectLst/>
                <a:latin typeface="Georgia" panose="02040502050405020303" pitchFamily="18" charset="0"/>
              </a:rPr>
              <a:t>Catholic Charities serves with charity and compassion to promote the sanctity and dignity of all people with God.  As a member of Church, Catholic Charities offers hope by helping house those in need and </a:t>
            </a:r>
            <a:r>
              <a:rPr lang="en-US" sz="2000" b="0" i="1" dirty="0">
                <a:solidFill>
                  <a:srgbClr val="1F1F1F"/>
                </a:solidFill>
                <a:effectLst/>
                <a:highlight>
                  <a:srgbClr val="FFFF00"/>
                </a:highlight>
                <a:latin typeface="Georgia" panose="02040502050405020303" pitchFamily="18" charset="0"/>
              </a:rPr>
              <a:t>unites with others in service</a:t>
            </a:r>
            <a:r>
              <a:rPr lang="en-US" sz="2000" b="0" i="0" dirty="0">
                <a:solidFill>
                  <a:srgbClr val="1F1F1F"/>
                </a:solidFill>
                <a:effectLst/>
                <a:latin typeface="Montserrat" panose="020B0604020202020204" pitchFamily="2" charset="0"/>
              </a:rPr>
              <a:t>.</a:t>
            </a:r>
            <a:endParaRPr lang="en-US" sz="2000" i="1" dirty="0">
              <a:latin typeface="Georgia" panose="02040502050405020303" pitchFamily="18" charset="0"/>
            </a:endParaRPr>
          </a:p>
        </p:txBody>
      </p:sp>
      <p:pic>
        <p:nvPicPr>
          <p:cNvPr id="8" name="Picture 2">
            <a:extLst>
              <a:ext uri="{FF2B5EF4-FFF2-40B4-BE49-F238E27FC236}">
                <a16:creationId xmlns:a16="http://schemas.microsoft.com/office/drawing/2014/main" id="{43A7DB73-9CCA-4B9B-B067-C52548D6F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49" y="1621382"/>
            <a:ext cx="1731451" cy="70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694F418-EC39-414A-9382-1BEE51872938}"/>
              </a:ext>
            </a:extLst>
          </p:cNvPr>
          <p:cNvPicPr>
            <a:picLocks noChangeAspect="1"/>
          </p:cNvPicPr>
          <p:nvPr/>
        </p:nvPicPr>
        <p:blipFill>
          <a:blip r:embed="rId3"/>
          <a:stretch>
            <a:fillRect/>
          </a:stretch>
        </p:blipFill>
        <p:spPr>
          <a:xfrm>
            <a:off x="-204891" y="5304186"/>
            <a:ext cx="2251148" cy="836141"/>
          </a:xfrm>
          <a:prstGeom prst="rect">
            <a:avLst/>
          </a:prstGeom>
        </p:spPr>
      </p:pic>
      <p:pic>
        <p:nvPicPr>
          <p:cNvPr id="3" name="Picture 2">
            <a:extLst>
              <a:ext uri="{FF2B5EF4-FFF2-40B4-BE49-F238E27FC236}">
                <a16:creationId xmlns:a16="http://schemas.microsoft.com/office/drawing/2014/main" id="{FB483450-FC92-4B39-B226-592907099046}"/>
              </a:ext>
            </a:extLst>
          </p:cNvPr>
          <p:cNvPicPr>
            <a:picLocks noChangeAspect="1"/>
          </p:cNvPicPr>
          <p:nvPr/>
        </p:nvPicPr>
        <p:blipFill>
          <a:blip r:embed="rId4"/>
          <a:stretch>
            <a:fillRect/>
          </a:stretch>
        </p:blipFill>
        <p:spPr>
          <a:xfrm>
            <a:off x="304800" y="3359563"/>
            <a:ext cx="2666920" cy="1181631"/>
          </a:xfrm>
          <a:prstGeom prst="rect">
            <a:avLst/>
          </a:prstGeom>
        </p:spPr>
      </p:pic>
      <p:sp>
        <p:nvSpPr>
          <p:cNvPr id="10" name="TextBox 9">
            <a:extLst>
              <a:ext uri="{FF2B5EF4-FFF2-40B4-BE49-F238E27FC236}">
                <a16:creationId xmlns:a16="http://schemas.microsoft.com/office/drawing/2014/main" id="{799C6273-38E7-4CD8-8128-E6231A80A87A}"/>
              </a:ext>
            </a:extLst>
          </p:cNvPr>
          <p:cNvSpPr txBox="1"/>
          <p:nvPr/>
        </p:nvSpPr>
        <p:spPr>
          <a:xfrm>
            <a:off x="2046257" y="3338781"/>
            <a:ext cx="6183343" cy="1323439"/>
          </a:xfrm>
          <a:prstGeom prst="rect">
            <a:avLst/>
          </a:prstGeom>
          <a:noFill/>
          <a:ln w="28575">
            <a:solidFill>
              <a:srgbClr val="FFC000"/>
            </a:solidFill>
          </a:ln>
        </p:spPr>
        <p:txBody>
          <a:bodyPr wrap="square" rtlCol="0">
            <a:spAutoFit/>
          </a:bodyPr>
          <a:lstStyle/>
          <a:p>
            <a:r>
              <a:rPr lang="en-US" sz="2000" i="1" dirty="0">
                <a:solidFill>
                  <a:srgbClr val="1F1F1F"/>
                </a:solidFill>
                <a:latin typeface="Georgia" panose="02040502050405020303" pitchFamily="18" charset="0"/>
              </a:rPr>
              <a:t>Our mission is to support, coordinate and </a:t>
            </a:r>
            <a:r>
              <a:rPr lang="en-US" sz="2000" i="1" dirty="0">
                <a:solidFill>
                  <a:srgbClr val="1F1F1F"/>
                </a:solidFill>
                <a:highlight>
                  <a:srgbClr val="FFFF00"/>
                </a:highlight>
                <a:latin typeface="Georgia" panose="02040502050405020303" pitchFamily="18" charset="0"/>
              </a:rPr>
              <a:t>unify the efforts of all stakeholders</a:t>
            </a:r>
            <a:r>
              <a:rPr lang="en-US" sz="2000" i="1" dirty="0">
                <a:solidFill>
                  <a:srgbClr val="1F1F1F"/>
                </a:solidFill>
                <a:latin typeface="Georgia" panose="02040502050405020303" pitchFamily="18" charset="0"/>
              </a:rPr>
              <a:t> and expand resources, while providing education and advocacy to prevent and reduce homelessness in Pasco County.</a:t>
            </a:r>
          </a:p>
        </p:txBody>
      </p:sp>
    </p:spTree>
    <p:extLst>
      <p:ext uri="{BB962C8B-B14F-4D97-AF65-F5344CB8AC3E}">
        <p14:creationId xmlns:p14="http://schemas.microsoft.com/office/powerpoint/2010/main" val="165217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DBFA30-4214-4CE0-8816-CE311C90A324}"/>
              </a:ext>
            </a:extLst>
          </p:cNvPr>
          <p:cNvSpPr>
            <a:spLocks noGrp="1"/>
          </p:cNvSpPr>
          <p:nvPr>
            <p:ph type="title"/>
          </p:nvPr>
        </p:nvSpPr>
        <p:spPr/>
        <p:txBody>
          <a:bodyPr/>
          <a:lstStyle/>
          <a:p>
            <a:r>
              <a:rPr lang="en-US" dirty="0"/>
              <a:t>About Pasco County, FL</a:t>
            </a:r>
          </a:p>
        </p:txBody>
      </p:sp>
      <p:sp>
        <p:nvSpPr>
          <p:cNvPr id="8" name="Content Placeholder 7">
            <a:extLst>
              <a:ext uri="{FF2B5EF4-FFF2-40B4-BE49-F238E27FC236}">
                <a16:creationId xmlns:a16="http://schemas.microsoft.com/office/drawing/2014/main" id="{3EB8A260-CE19-43A0-854D-0F6C64C86F53}"/>
              </a:ext>
            </a:extLst>
          </p:cNvPr>
          <p:cNvSpPr>
            <a:spLocks noGrp="1"/>
          </p:cNvSpPr>
          <p:nvPr>
            <p:ph idx="1"/>
          </p:nvPr>
        </p:nvSpPr>
        <p:spPr>
          <a:xfrm>
            <a:off x="457200" y="1828800"/>
            <a:ext cx="5791200" cy="4343400"/>
          </a:xfrm>
        </p:spPr>
        <p:txBody>
          <a:bodyPr>
            <a:normAutofit fontScale="92500" lnSpcReduction="10000"/>
          </a:bodyPr>
          <a:lstStyle/>
          <a:p>
            <a:r>
              <a:rPr lang="en-US" dirty="0"/>
              <a:t> Population – 553,000 (just under 200,000 households)</a:t>
            </a:r>
          </a:p>
          <a:p>
            <a:r>
              <a:rPr lang="en-US" dirty="0"/>
              <a:t> Location – north of Tampa, FL on the Gulf of Mexico</a:t>
            </a:r>
          </a:p>
          <a:p>
            <a:r>
              <a:rPr lang="en-US" dirty="0"/>
              <a:t> Square Miles – 747 </a:t>
            </a:r>
          </a:p>
          <a:p>
            <a:r>
              <a:rPr lang="en-US" dirty="0"/>
              <a:t> Owner-occupied/rental housing – 72/28%</a:t>
            </a:r>
          </a:p>
          <a:p>
            <a:r>
              <a:rPr lang="en-US" dirty="0"/>
              <a:t> LMI – 40% LMI, 54% Cost Burdened</a:t>
            </a:r>
          </a:p>
          <a:p>
            <a:r>
              <a:rPr lang="en-US" dirty="0"/>
              <a:t> CDBG - $2.9 million</a:t>
            </a:r>
          </a:p>
          <a:p>
            <a:r>
              <a:rPr lang="en-US" dirty="0"/>
              <a:t> HOME - $1.3 million</a:t>
            </a:r>
          </a:p>
          <a:p>
            <a:r>
              <a:rPr lang="en-US" dirty="0"/>
              <a:t> ESG - $255,000</a:t>
            </a:r>
          </a:p>
          <a:p>
            <a:r>
              <a:rPr lang="en-US" dirty="0"/>
              <a:t> CDBG-CV - $1.7 million/$1.99 million</a:t>
            </a:r>
          </a:p>
          <a:p>
            <a:r>
              <a:rPr lang="en-US" dirty="0"/>
              <a:t> ESG-CV - $834,000/$3.8 million</a:t>
            </a:r>
          </a:p>
          <a:p>
            <a:endParaRPr lang="en-US" dirty="0"/>
          </a:p>
          <a:p>
            <a:endParaRPr lang="en-US" dirty="0"/>
          </a:p>
          <a:p>
            <a:pPr marL="0" indent="0">
              <a:buNone/>
            </a:pPr>
            <a:endParaRPr lang="en-US" dirty="0"/>
          </a:p>
        </p:txBody>
      </p:sp>
      <p:pic>
        <p:nvPicPr>
          <p:cNvPr id="2050" name="Picture 2" descr="Pasco County, Florida - Wikipedia">
            <a:extLst>
              <a:ext uri="{FF2B5EF4-FFF2-40B4-BE49-F238E27FC236}">
                <a16:creationId xmlns:a16="http://schemas.microsoft.com/office/drawing/2014/main" id="{4CFD3A55-A199-4A4D-9941-0FB795502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3245126" cy="32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7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Family Homelessness in Pasco County</a:t>
            </a:r>
          </a:p>
        </p:txBody>
      </p:sp>
      <p:sp>
        <p:nvSpPr>
          <p:cNvPr id="8" name="Content Placeholder 7"/>
          <p:cNvSpPr>
            <a:spLocks noGrp="1"/>
          </p:cNvSpPr>
          <p:nvPr>
            <p:ph idx="1"/>
          </p:nvPr>
        </p:nvSpPr>
        <p:spPr>
          <a:xfrm>
            <a:off x="447675" y="1676400"/>
            <a:ext cx="7696200" cy="1981200"/>
          </a:xfrm>
        </p:spPr>
        <p:txBody>
          <a:bodyPr>
            <a:normAutofit/>
          </a:bodyPr>
          <a:lstStyle/>
          <a:p>
            <a:r>
              <a:rPr lang="en-US" dirty="0"/>
              <a:t> 2017 Point in Time Count – 2500 persons</a:t>
            </a:r>
          </a:p>
          <a:p>
            <a:r>
              <a:rPr lang="en-US" dirty="0"/>
              <a:t> 2017 Homeless and part of a family unit – 1800 –            72%</a:t>
            </a:r>
          </a:p>
          <a:p>
            <a:r>
              <a:rPr lang="en-US" dirty="0"/>
              <a:t># of Emergency Shelter serving entire households - 0 </a:t>
            </a:r>
          </a:p>
          <a:p>
            <a:endParaRPr lang="en-US" dirty="0"/>
          </a:p>
          <a:p>
            <a:endParaRPr lang="en-US" dirty="0"/>
          </a:p>
        </p:txBody>
      </p:sp>
      <p:sp>
        <p:nvSpPr>
          <p:cNvPr id="3" name="TextBox 2">
            <a:extLst>
              <a:ext uri="{FF2B5EF4-FFF2-40B4-BE49-F238E27FC236}">
                <a16:creationId xmlns:a16="http://schemas.microsoft.com/office/drawing/2014/main" id="{8B7EFEC2-876A-4F0D-95CC-CDDEA74B2DFF}"/>
              </a:ext>
            </a:extLst>
          </p:cNvPr>
          <p:cNvSpPr txBox="1"/>
          <p:nvPr/>
        </p:nvSpPr>
        <p:spPr>
          <a:xfrm>
            <a:off x="685800" y="3657600"/>
            <a:ext cx="67818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i="1" dirty="0"/>
              <a:t>Temporary residential housing allows the entire family to remain intact in their journey from homelessness, working on goals as a family unit. </a:t>
            </a:r>
          </a:p>
        </p:txBody>
      </p:sp>
      <p:pic>
        <p:nvPicPr>
          <p:cNvPr id="5" name="Picture 4">
            <a:extLst>
              <a:ext uri="{FF2B5EF4-FFF2-40B4-BE49-F238E27FC236}">
                <a16:creationId xmlns:a16="http://schemas.microsoft.com/office/drawing/2014/main" id="{DE74583C-EE73-4CC1-B047-488104E85C7E}"/>
              </a:ext>
            </a:extLst>
          </p:cNvPr>
          <p:cNvPicPr>
            <a:picLocks noChangeAspect="1"/>
          </p:cNvPicPr>
          <p:nvPr/>
        </p:nvPicPr>
        <p:blipFill>
          <a:blip r:embed="rId2"/>
          <a:stretch>
            <a:fillRect/>
          </a:stretch>
        </p:blipFill>
        <p:spPr>
          <a:xfrm>
            <a:off x="2539637" y="4838586"/>
            <a:ext cx="2857500" cy="1600200"/>
          </a:xfrm>
          <a:prstGeom prst="rect">
            <a:avLst/>
          </a:prstGeom>
        </p:spPr>
      </p:pic>
    </p:spTree>
    <p:extLst>
      <p:ext uri="{BB962C8B-B14F-4D97-AF65-F5344CB8AC3E}">
        <p14:creationId xmlns:p14="http://schemas.microsoft.com/office/powerpoint/2010/main" val="354492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BC34C3-D34C-42E9-9A01-B46F85D80B54}"/>
              </a:ext>
            </a:extLst>
          </p:cNvPr>
          <p:cNvSpPr>
            <a:spLocks noGrp="1"/>
          </p:cNvSpPr>
          <p:nvPr>
            <p:ph type="title"/>
          </p:nvPr>
        </p:nvSpPr>
        <p:spPr/>
        <p:txBody>
          <a:bodyPr/>
          <a:lstStyle/>
          <a:p>
            <a:r>
              <a:rPr lang="en-US" dirty="0"/>
              <a:t>THE FUNDING – Leverage of Other Funds </a:t>
            </a:r>
          </a:p>
        </p:txBody>
      </p:sp>
      <p:sp>
        <p:nvSpPr>
          <p:cNvPr id="8" name="Content Placeholder 7">
            <a:extLst>
              <a:ext uri="{FF2B5EF4-FFF2-40B4-BE49-F238E27FC236}">
                <a16:creationId xmlns:a16="http://schemas.microsoft.com/office/drawing/2014/main" id="{9BD627BE-B413-44DC-BF26-23215B83A1F8}"/>
              </a:ext>
            </a:extLst>
          </p:cNvPr>
          <p:cNvSpPr>
            <a:spLocks noGrp="1"/>
          </p:cNvSpPr>
          <p:nvPr>
            <p:ph idx="1"/>
          </p:nvPr>
        </p:nvSpPr>
        <p:spPr>
          <a:xfrm>
            <a:off x="304800" y="1505843"/>
            <a:ext cx="8382000" cy="3030736"/>
          </a:xfrm>
        </p:spPr>
        <p:txBody>
          <a:bodyPr>
            <a:normAutofit fontScale="92500" lnSpcReduction="20000"/>
          </a:bodyPr>
          <a:lstStyle/>
          <a:p>
            <a:r>
              <a:rPr lang="en-US" sz="2000" dirty="0"/>
              <a:t>The Pasco County Board of County Commissioners granted permission to rent and rehabilitate two vacant buildings owned by the county to the Coalition for the Homeless of Pasco County.</a:t>
            </a:r>
          </a:p>
          <a:p>
            <a:endParaRPr lang="en-US" sz="2000" dirty="0"/>
          </a:p>
          <a:p>
            <a:r>
              <a:rPr lang="en-US" sz="2000" dirty="0"/>
              <a:t> Total Rehab costs:  $1,255,680 CDBG</a:t>
            </a:r>
          </a:p>
          <a:p>
            <a:pPr lvl="1"/>
            <a:r>
              <a:rPr lang="en-US" sz="2000" dirty="0"/>
              <a:t>$491,342 CDBG-CV to support shelter operations since opening October 2021-October 2023</a:t>
            </a:r>
          </a:p>
          <a:p>
            <a:pPr lvl="1"/>
            <a:r>
              <a:rPr lang="en-US" sz="2000" dirty="0"/>
              <a:t>$305,000 CDBG to support shelter operations 2023-2024</a:t>
            </a:r>
          </a:p>
          <a:p>
            <a:endParaRPr lang="en-US" sz="2000" dirty="0"/>
          </a:p>
          <a:p>
            <a:r>
              <a:rPr lang="en-US" sz="2000" dirty="0"/>
              <a:t> Creation of Community Partnerships</a:t>
            </a:r>
          </a:p>
        </p:txBody>
      </p:sp>
      <p:pic>
        <p:nvPicPr>
          <p:cNvPr id="3" name="Picture 2">
            <a:extLst>
              <a:ext uri="{FF2B5EF4-FFF2-40B4-BE49-F238E27FC236}">
                <a16:creationId xmlns:a16="http://schemas.microsoft.com/office/drawing/2014/main" id="{4193A13C-AFEA-4FF6-9708-E2AC0A38D9CD}"/>
              </a:ext>
            </a:extLst>
          </p:cNvPr>
          <p:cNvPicPr>
            <a:picLocks noChangeAspect="1"/>
          </p:cNvPicPr>
          <p:nvPr/>
        </p:nvPicPr>
        <p:blipFill>
          <a:blip r:embed="rId3"/>
          <a:stretch>
            <a:fillRect/>
          </a:stretch>
        </p:blipFill>
        <p:spPr>
          <a:xfrm>
            <a:off x="2209800" y="4297680"/>
            <a:ext cx="3454400" cy="2590800"/>
          </a:xfrm>
          <a:prstGeom prst="rect">
            <a:avLst/>
          </a:prstGeom>
        </p:spPr>
      </p:pic>
    </p:spTree>
    <p:extLst>
      <p:ext uri="{BB962C8B-B14F-4D97-AF65-F5344CB8AC3E}">
        <p14:creationId xmlns:p14="http://schemas.microsoft.com/office/powerpoint/2010/main" val="358938313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 – Family Service Shelter</a:t>
            </a:r>
          </a:p>
        </p:txBody>
      </p:sp>
      <p:sp>
        <p:nvSpPr>
          <p:cNvPr id="3" name="Content Placeholder 2"/>
          <p:cNvSpPr>
            <a:spLocks noGrp="1"/>
          </p:cNvSpPr>
          <p:nvPr>
            <p:ph idx="1"/>
          </p:nvPr>
        </p:nvSpPr>
        <p:spPr/>
        <p:txBody>
          <a:bodyPr>
            <a:normAutofit/>
          </a:bodyPr>
          <a:lstStyle/>
          <a:p>
            <a:endParaRPr lang="en-US" dirty="0"/>
          </a:p>
          <a:p>
            <a:endParaRPr lang="en-US" dirty="0"/>
          </a:p>
          <a:p>
            <a:pPr marL="274320" lvl="1" indent="0">
              <a:buNone/>
            </a:pPr>
            <a:endParaRPr lang="en-US" dirty="0"/>
          </a:p>
        </p:txBody>
      </p:sp>
      <p:sp>
        <p:nvSpPr>
          <p:cNvPr id="4" name="TextBox 3">
            <a:extLst>
              <a:ext uri="{FF2B5EF4-FFF2-40B4-BE49-F238E27FC236}">
                <a16:creationId xmlns:a16="http://schemas.microsoft.com/office/drawing/2014/main" id="{07A63393-CA72-473C-8294-E93791995F34}"/>
              </a:ext>
            </a:extLst>
          </p:cNvPr>
          <p:cNvSpPr txBox="1"/>
          <p:nvPr/>
        </p:nvSpPr>
        <p:spPr>
          <a:xfrm flipH="1">
            <a:off x="690225" y="1676400"/>
            <a:ext cx="7117082"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t>Renovations created 9 sleeping pods that can be easily reconfigured based on family size</a:t>
            </a:r>
          </a:p>
          <a:p>
            <a:pPr marL="285750" indent="-285750">
              <a:buFont typeface="Wingdings" panose="05000000000000000000" pitchFamily="2" charset="2"/>
              <a:buChar char="Ø"/>
            </a:pPr>
            <a:r>
              <a:rPr lang="en-US" dirty="0"/>
              <a:t>Up to 38 people can be served at any given time</a:t>
            </a:r>
          </a:p>
          <a:p>
            <a:pPr marL="285750" indent="-285750">
              <a:buFont typeface="Wingdings" panose="05000000000000000000" pitchFamily="2" charset="2"/>
              <a:buChar char="Ø"/>
            </a:pPr>
            <a:r>
              <a:rPr lang="en-US" dirty="0"/>
              <a:t>34 households served in the first year – 62% moved to permanent housing opportunities of their choice</a:t>
            </a:r>
          </a:p>
          <a:p>
            <a:pPr marL="285750" indent="-285750">
              <a:buFont typeface="Wingdings" panose="05000000000000000000" pitchFamily="2" charset="2"/>
              <a:buChar char="Ø"/>
            </a:pPr>
            <a:r>
              <a:rPr lang="en-US" dirty="0"/>
              <a:t>Households all came from unsheltered status and are referred through Coordinated Entry</a:t>
            </a:r>
          </a:p>
          <a:p>
            <a:r>
              <a:rPr lang="en-US" dirty="0"/>
              <a:t> </a:t>
            </a:r>
          </a:p>
        </p:txBody>
      </p:sp>
      <p:pic>
        <p:nvPicPr>
          <p:cNvPr id="6" name="Picture 5">
            <a:extLst>
              <a:ext uri="{FF2B5EF4-FFF2-40B4-BE49-F238E27FC236}">
                <a16:creationId xmlns:a16="http://schemas.microsoft.com/office/drawing/2014/main" id="{9846E7C2-5077-4F1B-AD88-55C7459482A4}"/>
              </a:ext>
            </a:extLst>
          </p:cNvPr>
          <p:cNvPicPr>
            <a:picLocks noChangeAspect="1"/>
          </p:cNvPicPr>
          <p:nvPr/>
        </p:nvPicPr>
        <p:blipFill>
          <a:blip r:embed="rId2"/>
          <a:stretch>
            <a:fillRect/>
          </a:stretch>
        </p:blipFill>
        <p:spPr>
          <a:xfrm>
            <a:off x="4572000" y="4013819"/>
            <a:ext cx="3625901" cy="2719426"/>
          </a:xfrm>
          <a:prstGeom prst="rect">
            <a:avLst/>
          </a:prstGeom>
        </p:spPr>
      </p:pic>
      <p:pic>
        <p:nvPicPr>
          <p:cNvPr id="8" name="Picture 7">
            <a:extLst>
              <a:ext uri="{FF2B5EF4-FFF2-40B4-BE49-F238E27FC236}">
                <a16:creationId xmlns:a16="http://schemas.microsoft.com/office/drawing/2014/main" id="{1212FD34-45CC-45C3-90B4-FC52379CB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39" y="3984724"/>
            <a:ext cx="3620360" cy="2715270"/>
          </a:xfrm>
          <a:prstGeom prst="rect">
            <a:avLst/>
          </a:prstGeom>
        </p:spPr>
      </p:pic>
    </p:spTree>
    <p:extLst>
      <p:ext uri="{BB962C8B-B14F-4D97-AF65-F5344CB8AC3E}">
        <p14:creationId xmlns:p14="http://schemas.microsoft.com/office/powerpoint/2010/main" val="372707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2355C-CC33-486A-BC46-C3F622A07266}"/>
              </a:ext>
            </a:extLst>
          </p:cNvPr>
          <p:cNvSpPr>
            <a:spLocks noGrp="1"/>
          </p:cNvSpPr>
          <p:nvPr>
            <p:ph type="title"/>
          </p:nvPr>
        </p:nvSpPr>
        <p:spPr/>
        <p:txBody>
          <a:bodyPr/>
          <a:lstStyle/>
          <a:p>
            <a:r>
              <a:rPr lang="en-US" dirty="0"/>
              <a:t>Virtual Tour</a:t>
            </a:r>
          </a:p>
        </p:txBody>
      </p:sp>
      <p:pic>
        <p:nvPicPr>
          <p:cNvPr id="2" name="pasco_family_shelter_-_virtual_tour (240p)">
            <a:hlinkClick r:id="" action="ppaction://media"/>
            <a:extLst>
              <a:ext uri="{FF2B5EF4-FFF2-40B4-BE49-F238E27FC236}">
                <a16:creationId xmlns:a16="http://schemas.microsoft.com/office/drawing/2014/main" id="{064A894E-F849-4DC8-B18C-B280D4DDA72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79094" y="1524000"/>
            <a:ext cx="7850505" cy="5184820"/>
          </a:xfrm>
          <a:prstGeom prst="rect">
            <a:avLst/>
          </a:prstGeom>
        </p:spPr>
      </p:pic>
    </p:spTree>
    <p:extLst>
      <p:ext uri="{BB962C8B-B14F-4D97-AF65-F5344CB8AC3E}">
        <p14:creationId xmlns:p14="http://schemas.microsoft.com/office/powerpoint/2010/main" val="154451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ED686C-BE60-4CA1-BCF7-7BB3018B9F93}"/>
              </a:ext>
            </a:extLst>
          </p:cNvPr>
          <p:cNvSpPr>
            <a:spLocks noGrp="1"/>
          </p:cNvSpPr>
          <p:nvPr>
            <p:ph type="title"/>
          </p:nvPr>
        </p:nvSpPr>
        <p:spPr>
          <a:xfrm>
            <a:off x="457200" y="495300"/>
            <a:ext cx="8229600" cy="990600"/>
          </a:xfrm>
        </p:spPr>
        <p:txBody>
          <a:bodyPr/>
          <a:lstStyle/>
          <a:p>
            <a:r>
              <a:rPr lang="en-US" dirty="0"/>
              <a:t>MORE ABOUT THE FAMILY SERVICES CENTER</a:t>
            </a:r>
          </a:p>
        </p:txBody>
      </p:sp>
      <p:sp>
        <p:nvSpPr>
          <p:cNvPr id="6" name="Content Placeholder 5">
            <a:extLst>
              <a:ext uri="{FF2B5EF4-FFF2-40B4-BE49-F238E27FC236}">
                <a16:creationId xmlns:a16="http://schemas.microsoft.com/office/drawing/2014/main" id="{FB95A062-0A1D-477A-BE76-6C39CA64E163}"/>
              </a:ext>
            </a:extLst>
          </p:cNvPr>
          <p:cNvSpPr>
            <a:spLocks noGrp="1"/>
          </p:cNvSpPr>
          <p:nvPr>
            <p:ph idx="1"/>
          </p:nvPr>
        </p:nvSpPr>
        <p:spPr>
          <a:xfrm>
            <a:off x="457200" y="1524000"/>
            <a:ext cx="3886200" cy="4267200"/>
          </a:xfrm>
        </p:spPr>
        <p:txBody>
          <a:bodyPr>
            <a:normAutofit/>
          </a:bodyPr>
          <a:lstStyle/>
          <a:p>
            <a:pPr lvl="2">
              <a:buFont typeface="Wingdings" panose="05000000000000000000" pitchFamily="2" charset="2"/>
              <a:buChar char="Ø"/>
            </a:pPr>
            <a:r>
              <a:rPr lang="en-US" sz="2000" dirty="0"/>
              <a:t> First shelter in Pasco County to serve entire families</a:t>
            </a:r>
          </a:p>
          <a:p>
            <a:pPr lvl="2">
              <a:buFont typeface="Wingdings" panose="05000000000000000000" pitchFamily="2" charset="2"/>
              <a:buChar char="Ø"/>
            </a:pPr>
            <a:r>
              <a:rPr lang="en-US" sz="2000" dirty="0"/>
              <a:t>Strong partnership with Board of Education helps the children remain in their schools of origin by providing transportation</a:t>
            </a:r>
          </a:p>
          <a:p>
            <a:pPr lvl="2">
              <a:buFont typeface="Wingdings" panose="05000000000000000000" pitchFamily="2" charset="2"/>
              <a:buChar char="Ø"/>
            </a:pPr>
            <a:r>
              <a:rPr lang="en-US" sz="2000" dirty="0"/>
              <a:t>Family oriented – picnic tables, playground</a:t>
            </a:r>
          </a:p>
          <a:p>
            <a:pPr lvl="2">
              <a:buFont typeface="Wingdings" panose="05000000000000000000" pitchFamily="2" charset="2"/>
              <a:buChar char="Ø"/>
            </a:pPr>
            <a:r>
              <a:rPr lang="en-US" sz="2000" dirty="0"/>
              <a:t>Case management with a housing focus</a:t>
            </a:r>
          </a:p>
          <a:p>
            <a:pPr lvl="2">
              <a:buFont typeface="Wingdings" panose="05000000000000000000" pitchFamily="2" charset="2"/>
              <a:buChar char="Ø"/>
            </a:pPr>
            <a:endParaRPr lang="en-US" sz="2000" dirty="0"/>
          </a:p>
          <a:p>
            <a:endParaRPr lang="en-US" dirty="0"/>
          </a:p>
        </p:txBody>
      </p:sp>
      <p:pic>
        <p:nvPicPr>
          <p:cNvPr id="9" name="Picture 8">
            <a:extLst>
              <a:ext uri="{FF2B5EF4-FFF2-40B4-BE49-F238E27FC236}">
                <a16:creationId xmlns:a16="http://schemas.microsoft.com/office/drawing/2014/main" id="{9673AF79-58F2-41B9-9142-AF6793E54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02429" y="1687541"/>
            <a:ext cx="2311400" cy="1733550"/>
          </a:xfrm>
          <a:prstGeom prst="rect">
            <a:avLst/>
          </a:prstGeom>
        </p:spPr>
      </p:pic>
      <p:pic>
        <p:nvPicPr>
          <p:cNvPr id="11" name="Picture 10">
            <a:extLst>
              <a:ext uri="{FF2B5EF4-FFF2-40B4-BE49-F238E27FC236}">
                <a16:creationId xmlns:a16="http://schemas.microsoft.com/office/drawing/2014/main" id="{C3BEF1A7-683F-41AD-BD36-62F5EBAB0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11677" y="1687541"/>
            <a:ext cx="2311400" cy="1733550"/>
          </a:xfrm>
          <a:prstGeom prst="rect">
            <a:avLst/>
          </a:prstGeom>
        </p:spPr>
      </p:pic>
      <p:pic>
        <p:nvPicPr>
          <p:cNvPr id="13" name="Picture 12" descr="A group of children sitting around a table with a christmas tree&#10;&#10;Description automatically generated with medium confidence">
            <a:extLst>
              <a:ext uri="{FF2B5EF4-FFF2-40B4-BE49-F238E27FC236}">
                <a16:creationId xmlns:a16="http://schemas.microsoft.com/office/drawing/2014/main" id="{E0585C92-D7E3-4FF4-8905-5D474E24DE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962400"/>
            <a:ext cx="3081867" cy="2311400"/>
          </a:xfrm>
          <a:prstGeom prst="rect">
            <a:avLst/>
          </a:prstGeom>
        </p:spPr>
      </p:pic>
    </p:spTree>
    <p:extLst>
      <p:ext uri="{BB962C8B-B14F-4D97-AF65-F5344CB8AC3E}">
        <p14:creationId xmlns:p14="http://schemas.microsoft.com/office/powerpoint/2010/main" val="368174187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204E9-6114-442A-83F7-41AD34E715EA}"/>
              </a:ext>
            </a:extLst>
          </p:cNvPr>
          <p:cNvSpPr>
            <a:spLocks noGrp="1"/>
          </p:cNvSpPr>
          <p:nvPr>
            <p:ph type="title"/>
          </p:nvPr>
        </p:nvSpPr>
        <p:spPr/>
        <p:txBody>
          <a:bodyPr/>
          <a:lstStyle/>
          <a:p>
            <a:r>
              <a:rPr lang="en-US" dirty="0"/>
              <a:t>Before and After - Kitchen</a:t>
            </a:r>
          </a:p>
        </p:txBody>
      </p:sp>
      <p:pic>
        <p:nvPicPr>
          <p:cNvPr id="3" name="Picture 2">
            <a:extLst>
              <a:ext uri="{FF2B5EF4-FFF2-40B4-BE49-F238E27FC236}">
                <a16:creationId xmlns:a16="http://schemas.microsoft.com/office/drawing/2014/main" id="{4CFA18E2-01B6-468D-AD90-0C2B768EBD19}"/>
              </a:ext>
            </a:extLst>
          </p:cNvPr>
          <p:cNvPicPr>
            <a:picLocks noChangeAspect="1"/>
          </p:cNvPicPr>
          <p:nvPr/>
        </p:nvPicPr>
        <p:blipFill>
          <a:blip r:embed="rId3"/>
          <a:stretch>
            <a:fillRect/>
          </a:stretch>
        </p:blipFill>
        <p:spPr>
          <a:xfrm>
            <a:off x="4495800" y="2819400"/>
            <a:ext cx="4060288" cy="3048264"/>
          </a:xfrm>
          <a:prstGeom prst="rect">
            <a:avLst/>
          </a:prstGeom>
        </p:spPr>
      </p:pic>
      <p:pic>
        <p:nvPicPr>
          <p:cNvPr id="4" name="Picture 3">
            <a:extLst>
              <a:ext uri="{FF2B5EF4-FFF2-40B4-BE49-F238E27FC236}">
                <a16:creationId xmlns:a16="http://schemas.microsoft.com/office/drawing/2014/main" id="{475E7210-A58F-4C98-8CDC-45F90B69AC4D}"/>
              </a:ext>
            </a:extLst>
          </p:cNvPr>
          <p:cNvPicPr>
            <a:picLocks noChangeAspect="1"/>
          </p:cNvPicPr>
          <p:nvPr/>
        </p:nvPicPr>
        <p:blipFill>
          <a:blip r:embed="rId4"/>
          <a:stretch>
            <a:fillRect/>
          </a:stretch>
        </p:blipFill>
        <p:spPr>
          <a:xfrm>
            <a:off x="228600" y="1905000"/>
            <a:ext cx="3733800" cy="2803153"/>
          </a:xfrm>
          <a:prstGeom prst="rect">
            <a:avLst/>
          </a:prstGeom>
        </p:spPr>
      </p:pic>
    </p:spTree>
    <p:extLst>
      <p:ext uri="{BB962C8B-B14F-4D97-AF65-F5344CB8AC3E}">
        <p14:creationId xmlns:p14="http://schemas.microsoft.com/office/powerpoint/2010/main" val="1469469472"/>
      </p:ext>
    </p:extLst>
  </p:cSld>
  <p:clrMapOvr>
    <a:masterClrMapping/>
  </p:clrMapOvr>
  <p:extLst>
    <p:ext uri="{6950BFC3-D8DA-4A85-94F7-54DA5524770B}">
      <p188:commentRel xmlns:p188="http://schemas.microsoft.com/office/powerpoint/2018/8/main" r:id="rId2"/>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SVP">
  <a:themeElements>
    <a:clrScheme name="OSVP Colors">
      <a:dk1>
        <a:srgbClr val="58595B"/>
      </a:dk1>
      <a:lt1>
        <a:srgbClr val="F8F8F8"/>
      </a:lt1>
      <a:dk2>
        <a:srgbClr val="F8F8F8"/>
      </a:dk2>
      <a:lt2>
        <a:srgbClr val="F3F2DC"/>
      </a:lt2>
      <a:accent1>
        <a:srgbClr val="58595B"/>
      </a:accent1>
      <a:accent2>
        <a:srgbClr val="002395"/>
      </a:accent2>
      <a:accent3>
        <a:srgbClr val="69961A"/>
      </a:accent3>
      <a:accent4>
        <a:srgbClr val="F2BC49"/>
      </a:accent4>
      <a:accent5>
        <a:srgbClr val="808DA0"/>
      </a:accent5>
      <a:accent6>
        <a:srgbClr val="DF7A0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9163</TotalTime>
  <Words>721</Words>
  <Application>Microsoft Office PowerPoint</Application>
  <PresentationFormat>On-screen Show (4:3)</PresentationFormat>
  <Paragraphs>81</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Montserrat</vt:lpstr>
      <vt:lpstr>Wingdings</vt:lpstr>
      <vt:lpstr>1_OSVP</vt:lpstr>
      <vt:lpstr>Pasco County Audrey Nelson Award 2023 Family Service Shelter</vt:lpstr>
      <vt:lpstr>Mission Statements </vt:lpstr>
      <vt:lpstr>About Pasco County, FL</vt:lpstr>
      <vt:lpstr>Family Homelessness in Pasco County</vt:lpstr>
      <vt:lpstr>THE FUNDING – Leverage of Other Funds </vt:lpstr>
      <vt:lpstr>THE RESULTS – Family Service Shelter</vt:lpstr>
      <vt:lpstr>Virtual Tour</vt:lpstr>
      <vt:lpstr>MORE ABOUT THE FAMILY SERVICES CENTER</vt:lpstr>
      <vt:lpstr>Before and After - Kitchen</vt:lpstr>
      <vt:lpstr>Before and After -</vt:lpstr>
      <vt:lpstr>KEYS TO SUCCESS</vt:lpstr>
      <vt:lpstr>Timeline for Family Services Shelter</vt:lpstr>
      <vt:lpstr>Questions?</vt:lpstr>
    </vt:vector>
  </TitlesOfParts>
  <Company>Pasco County BOCC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Marcy A. Esbjerg</dc:creator>
  <cp:lastModifiedBy>Hilary L. Bruno</cp:lastModifiedBy>
  <cp:revision>187</cp:revision>
  <cp:lastPrinted>2019-09-09T18:16:59Z</cp:lastPrinted>
  <dcterms:created xsi:type="dcterms:W3CDTF">2019-06-24T17:22:53Z</dcterms:created>
  <dcterms:modified xsi:type="dcterms:W3CDTF">2023-01-18T18:21:32Z</dcterms:modified>
</cp:coreProperties>
</file>