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279" r:id="rId6"/>
    <p:sldId id="357" r:id="rId7"/>
    <p:sldId id="280" r:id="rId8"/>
    <p:sldId id="356" r:id="rId9"/>
    <p:sldId id="343" r:id="rId10"/>
    <p:sldId id="344" r:id="rId11"/>
    <p:sldId id="348" r:id="rId12"/>
    <p:sldId id="345" r:id="rId13"/>
    <p:sldId id="346" r:id="rId14"/>
    <p:sldId id="347" r:id="rId15"/>
    <p:sldId id="281" r:id="rId16"/>
    <p:sldId id="355" r:id="rId17"/>
    <p:sldId id="354" r:id="rId18"/>
  </p:sldIdLst>
  <p:sldSz cx="12192000" cy="6858000"/>
  <p:notesSz cx="9312275" cy="7026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AD4ED-36F3-49AF-9562-F8AAF7A42F79}">
          <p14:sldIdLst>
            <p14:sldId id="259"/>
            <p14:sldId id="279"/>
            <p14:sldId id="357"/>
            <p14:sldId id="280"/>
            <p14:sldId id="356"/>
            <p14:sldId id="343"/>
            <p14:sldId id="344"/>
            <p14:sldId id="348"/>
            <p14:sldId id="345"/>
            <p14:sldId id="346"/>
            <p14:sldId id="347"/>
            <p14:sldId id="281"/>
            <p14:sldId id="355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hel, Eric" initials="OE" lastIdx="5" clrIdx="0">
    <p:extLst>
      <p:ext uri="{19B8F6BF-5375-455C-9EA6-DF929625EA0E}">
        <p15:presenceInfo xmlns:p15="http://schemas.microsoft.com/office/powerpoint/2012/main" userId="S::eric.ochel@dallascityhall.com::7a846cdd-06ce-4d0d-ac9a-47e830b5b7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5"/>
    <a:srgbClr val="012555"/>
    <a:srgbClr val="003F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0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2EAA3-7EC9-405B-B08E-652D8A2F24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F700E-203D-4A9C-B05D-337BF474F9B8}">
      <dgm:prSet phldrT="[Text]" custT="1"/>
      <dgm:spPr/>
      <dgm:t>
        <a:bodyPr/>
        <a:lstStyle/>
        <a:p>
          <a:r>
            <a:rPr lang="en-US" sz="1500" b="1" dirty="0"/>
            <a:t>Chan Williams</a:t>
          </a:r>
        </a:p>
        <a:p>
          <a:r>
            <a:rPr lang="en-US" sz="1200" dirty="0">
              <a:solidFill>
                <a:srgbClr val="003D85"/>
              </a:solidFill>
            </a:rPr>
            <a:t>Assistant Director</a:t>
          </a:r>
        </a:p>
      </dgm:t>
    </dgm:pt>
    <dgm:pt modelId="{5D50AC1E-4F20-4030-8E64-AA2F3EA6C3AD}" type="parTrans" cxnId="{9589D7B0-158C-4E0C-99D5-C5BD3EB9B3ED}">
      <dgm:prSet/>
      <dgm:spPr/>
      <dgm:t>
        <a:bodyPr/>
        <a:lstStyle/>
        <a:p>
          <a:endParaRPr lang="en-US"/>
        </a:p>
      </dgm:t>
    </dgm:pt>
    <dgm:pt modelId="{A50362A9-074E-4C64-BA55-36E15F68ED2A}" type="sibTrans" cxnId="{9589D7B0-158C-4E0C-99D5-C5BD3EB9B3ED}">
      <dgm:prSet/>
      <dgm:spPr/>
      <dgm:t>
        <a:bodyPr/>
        <a:lstStyle/>
        <a:p>
          <a:endParaRPr lang="en-US"/>
        </a:p>
      </dgm:t>
    </dgm:pt>
    <dgm:pt modelId="{B295B03F-4DCA-46AF-8695-A3102ED089AE}" type="asst">
      <dgm:prSet phldrT="[Text]" custT="1"/>
      <dgm:spPr/>
      <dgm:t>
        <a:bodyPr/>
        <a:lstStyle/>
        <a:p>
          <a:r>
            <a:rPr lang="en-US" sz="1500" b="1" dirty="0"/>
            <a:t>Justus Bolo</a:t>
          </a:r>
        </a:p>
        <a:p>
          <a:r>
            <a:rPr lang="en-US" sz="1200" dirty="0">
              <a:solidFill>
                <a:srgbClr val="003D85"/>
              </a:solidFill>
            </a:rPr>
            <a:t>Program Manager</a:t>
          </a:r>
        </a:p>
      </dgm:t>
    </dgm:pt>
    <dgm:pt modelId="{A16016B9-21C8-4BBE-B2C6-D37C315A8D07}" type="parTrans" cxnId="{B0E46452-0D9B-4A8D-B5E5-C7E8245585A2}">
      <dgm:prSet/>
      <dgm:spPr/>
      <dgm:t>
        <a:bodyPr/>
        <a:lstStyle/>
        <a:p>
          <a:endParaRPr lang="en-US"/>
        </a:p>
      </dgm:t>
    </dgm:pt>
    <dgm:pt modelId="{5655F5EE-4F24-4DAF-89DA-624277A8DC75}" type="sibTrans" cxnId="{B0E46452-0D9B-4A8D-B5E5-C7E8245585A2}">
      <dgm:prSet/>
      <dgm:spPr/>
      <dgm:t>
        <a:bodyPr/>
        <a:lstStyle/>
        <a:p>
          <a:endParaRPr lang="en-US"/>
        </a:p>
      </dgm:t>
    </dgm:pt>
    <dgm:pt modelId="{B33B0722-AB30-41C4-9206-B743D2E822F7}">
      <dgm:prSet phldrT="[Text]" custT="1"/>
      <dgm:spPr/>
      <dgm:t>
        <a:bodyPr/>
        <a:lstStyle/>
        <a:p>
          <a:r>
            <a:rPr lang="en-US" sz="1500" b="1" dirty="0"/>
            <a:t>Shanee Weston</a:t>
          </a:r>
        </a:p>
        <a:p>
          <a:r>
            <a:rPr lang="en-US" sz="1200" dirty="0">
              <a:solidFill>
                <a:srgbClr val="003D85"/>
              </a:solidFill>
            </a:rPr>
            <a:t>Outreach Specialist</a:t>
          </a:r>
        </a:p>
      </dgm:t>
    </dgm:pt>
    <dgm:pt modelId="{9E8A5F8C-3F2F-4867-827A-2785BE55BE83}" type="parTrans" cxnId="{EC6C98E0-53E6-41D0-8165-7B6D676756B9}">
      <dgm:prSet/>
      <dgm:spPr/>
      <dgm:t>
        <a:bodyPr/>
        <a:lstStyle/>
        <a:p>
          <a:endParaRPr lang="en-US"/>
        </a:p>
      </dgm:t>
    </dgm:pt>
    <dgm:pt modelId="{85BCC456-C889-4A27-82BC-ECACEE4191B0}" type="sibTrans" cxnId="{EC6C98E0-53E6-41D0-8165-7B6D676756B9}">
      <dgm:prSet/>
      <dgm:spPr/>
      <dgm:t>
        <a:bodyPr/>
        <a:lstStyle/>
        <a:p>
          <a:endParaRPr lang="en-US"/>
        </a:p>
      </dgm:t>
    </dgm:pt>
    <dgm:pt modelId="{F9609A99-4BF1-4E4B-A98B-65C97BA5685E}">
      <dgm:prSet phldrT="[Text]" custT="1"/>
      <dgm:spPr/>
      <dgm:t>
        <a:bodyPr/>
        <a:lstStyle/>
        <a:p>
          <a:r>
            <a:rPr lang="en-US" sz="1500" b="1" dirty="0"/>
            <a:t>Mary Kate Bevel</a:t>
          </a:r>
        </a:p>
        <a:p>
          <a:r>
            <a:rPr lang="en-US" sz="1200" dirty="0">
              <a:solidFill>
                <a:srgbClr val="003D85"/>
              </a:solidFill>
            </a:rPr>
            <a:t>Grant Strategic Program Analyst</a:t>
          </a:r>
        </a:p>
      </dgm:t>
    </dgm:pt>
    <dgm:pt modelId="{E9C668FD-7225-4A1A-A575-9D6FF7F81873}" type="parTrans" cxnId="{A33DD43B-2C5C-4363-8C30-D6ACD0E6245F}">
      <dgm:prSet/>
      <dgm:spPr/>
      <dgm:t>
        <a:bodyPr/>
        <a:lstStyle/>
        <a:p>
          <a:endParaRPr lang="en-US"/>
        </a:p>
      </dgm:t>
    </dgm:pt>
    <dgm:pt modelId="{C8AD5D18-3CF8-461D-865E-36995907075B}" type="sibTrans" cxnId="{A33DD43B-2C5C-4363-8C30-D6ACD0E6245F}">
      <dgm:prSet/>
      <dgm:spPr/>
      <dgm:t>
        <a:bodyPr/>
        <a:lstStyle/>
        <a:p>
          <a:endParaRPr lang="en-US"/>
        </a:p>
      </dgm:t>
    </dgm:pt>
    <dgm:pt modelId="{CDD5E8E4-940A-41B3-A710-E5EB43AA6B84}" type="pres">
      <dgm:prSet presAssocID="{C162EAA3-7EC9-405B-B08E-652D8A2F24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2F74E8-6521-4C38-8323-2D11635BC0DF}" type="pres">
      <dgm:prSet presAssocID="{BBAF700E-203D-4A9C-B05D-337BF474F9B8}" presName="hierRoot1" presStyleCnt="0"/>
      <dgm:spPr/>
    </dgm:pt>
    <dgm:pt modelId="{6E1F11DB-6488-401F-8B62-E8AF00D43BCF}" type="pres">
      <dgm:prSet presAssocID="{BBAF700E-203D-4A9C-B05D-337BF474F9B8}" presName="composite" presStyleCnt="0"/>
      <dgm:spPr/>
    </dgm:pt>
    <dgm:pt modelId="{89F5E094-E726-4989-8DBC-31936A76FC23}" type="pres">
      <dgm:prSet presAssocID="{BBAF700E-203D-4A9C-B05D-337BF474F9B8}" presName="background" presStyleLbl="node0" presStyleIdx="0" presStyleCnt="1"/>
      <dgm:spPr/>
    </dgm:pt>
    <dgm:pt modelId="{E4DAC62E-DA17-44A9-A24C-6F53F888641B}" type="pres">
      <dgm:prSet presAssocID="{BBAF700E-203D-4A9C-B05D-337BF474F9B8}" presName="text" presStyleLbl="fgAcc0" presStyleIdx="0" presStyleCnt="1" custScaleX="162871">
        <dgm:presLayoutVars>
          <dgm:chPref val="3"/>
        </dgm:presLayoutVars>
      </dgm:prSet>
      <dgm:spPr/>
    </dgm:pt>
    <dgm:pt modelId="{89F80ED5-FB0D-4606-93A9-F0A1877AABF3}" type="pres">
      <dgm:prSet presAssocID="{BBAF700E-203D-4A9C-B05D-337BF474F9B8}" presName="hierChild2" presStyleCnt="0"/>
      <dgm:spPr/>
    </dgm:pt>
    <dgm:pt modelId="{F5E57967-EA87-4D03-847C-39C35BEA1BEA}" type="pres">
      <dgm:prSet presAssocID="{A16016B9-21C8-4BBE-B2C6-D37C315A8D07}" presName="Name10" presStyleLbl="parChTrans1D2" presStyleIdx="0" presStyleCnt="1"/>
      <dgm:spPr/>
    </dgm:pt>
    <dgm:pt modelId="{54326A4C-3478-4B20-B512-725FC749BA1E}" type="pres">
      <dgm:prSet presAssocID="{B295B03F-4DCA-46AF-8695-A3102ED089AE}" presName="hierRoot2" presStyleCnt="0"/>
      <dgm:spPr/>
    </dgm:pt>
    <dgm:pt modelId="{7EE65F2A-657F-4092-BCAF-E49CF68AA7C7}" type="pres">
      <dgm:prSet presAssocID="{B295B03F-4DCA-46AF-8695-A3102ED089AE}" presName="composite2" presStyleCnt="0"/>
      <dgm:spPr/>
    </dgm:pt>
    <dgm:pt modelId="{5C7A0F7F-DAF3-4011-A172-E7946C72F328}" type="pres">
      <dgm:prSet presAssocID="{B295B03F-4DCA-46AF-8695-A3102ED089AE}" presName="background2" presStyleLbl="asst1" presStyleIdx="0" presStyleCnt="1"/>
      <dgm:spPr/>
    </dgm:pt>
    <dgm:pt modelId="{2399604D-9C1B-49D4-B9B3-85660FB45E93}" type="pres">
      <dgm:prSet presAssocID="{B295B03F-4DCA-46AF-8695-A3102ED089AE}" presName="text2" presStyleLbl="fgAcc2" presStyleIdx="0" presStyleCnt="1" custScaleX="162871">
        <dgm:presLayoutVars>
          <dgm:chPref val="3"/>
        </dgm:presLayoutVars>
      </dgm:prSet>
      <dgm:spPr/>
    </dgm:pt>
    <dgm:pt modelId="{1B32FDE3-5E65-4A19-BE20-8C17D3CF3769}" type="pres">
      <dgm:prSet presAssocID="{B295B03F-4DCA-46AF-8695-A3102ED089AE}" presName="hierChild3" presStyleCnt="0"/>
      <dgm:spPr/>
    </dgm:pt>
    <dgm:pt modelId="{04AEBD4F-4BAE-4485-9027-8CCC329E8160}" type="pres">
      <dgm:prSet presAssocID="{9E8A5F8C-3F2F-4867-827A-2785BE55BE83}" presName="Name17" presStyleLbl="parChTrans1D3" presStyleIdx="0" presStyleCnt="2"/>
      <dgm:spPr/>
    </dgm:pt>
    <dgm:pt modelId="{5B68DA00-B66F-4BD3-A429-B1536E059CEF}" type="pres">
      <dgm:prSet presAssocID="{B33B0722-AB30-41C4-9206-B743D2E822F7}" presName="hierRoot3" presStyleCnt="0"/>
      <dgm:spPr/>
    </dgm:pt>
    <dgm:pt modelId="{3A481DD4-7CF5-45C3-AC19-E77154A4D5B8}" type="pres">
      <dgm:prSet presAssocID="{B33B0722-AB30-41C4-9206-B743D2E822F7}" presName="composite3" presStyleCnt="0"/>
      <dgm:spPr/>
    </dgm:pt>
    <dgm:pt modelId="{CC7507BE-BD1B-4899-828F-567B1DBD06E0}" type="pres">
      <dgm:prSet presAssocID="{B33B0722-AB30-41C4-9206-B743D2E822F7}" presName="background3" presStyleLbl="node3" presStyleIdx="0" presStyleCnt="2"/>
      <dgm:spPr/>
    </dgm:pt>
    <dgm:pt modelId="{D12BCD8B-CFED-4CA0-8423-4DC1A76CEE8B}" type="pres">
      <dgm:prSet presAssocID="{B33B0722-AB30-41C4-9206-B743D2E822F7}" presName="text3" presStyleLbl="fgAcc3" presStyleIdx="0" presStyleCnt="2" custScaleX="162871">
        <dgm:presLayoutVars>
          <dgm:chPref val="3"/>
        </dgm:presLayoutVars>
      </dgm:prSet>
      <dgm:spPr/>
    </dgm:pt>
    <dgm:pt modelId="{AC52873A-4B55-45A2-A53E-20766480D011}" type="pres">
      <dgm:prSet presAssocID="{B33B0722-AB30-41C4-9206-B743D2E822F7}" presName="hierChild4" presStyleCnt="0"/>
      <dgm:spPr/>
    </dgm:pt>
    <dgm:pt modelId="{03468CBB-885A-4304-BA4A-F34FA3432C17}" type="pres">
      <dgm:prSet presAssocID="{E9C668FD-7225-4A1A-A575-9D6FF7F81873}" presName="Name17" presStyleLbl="parChTrans1D3" presStyleIdx="1" presStyleCnt="2"/>
      <dgm:spPr/>
    </dgm:pt>
    <dgm:pt modelId="{32E32FC5-646B-42D8-82B5-025228933441}" type="pres">
      <dgm:prSet presAssocID="{F9609A99-4BF1-4E4B-A98B-65C97BA5685E}" presName="hierRoot3" presStyleCnt="0"/>
      <dgm:spPr/>
    </dgm:pt>
    <dgm:pt modelId="{463348C8-B1FD-43EA-9AB5-C4235C0A3E78}" type="pres">
      <dgm:prSet presAssocID="{F9609A99-4BF1-4E4B-A98B-65C97BA5685E}" presName="composite3" presStyleCnt="0"/>
      <dgm:spPr/>
    </dgm:pt>
    <dgm:pt modelId="{F4F9D6AF-AC10-471D-8068-F1B574499EBD}" type="pres">
      <dgm:prSet presAssocID="{F9609A99-4BF1-4E4B-A98B-65C97BA5685E}" presName="background3" presStyleLbl="node3" presStyleIdx="1" presStyleCnt="2"/>
      <dgm:spPr/>
    </dgm:pt>
    <dgm:pt modelId="{D8926677-B1FA-4D52-BC5C-3A5E6358A044}" type="pres">
      <dgm:prSet presAssocID="{F9609A99-4BF1-4E4B-A98B-65C97BA5685E}" presName="text3" presStyleLbl="fgAcc3" presStyleIdx="1" presStyleCnt="2" custScaleX="162871">
        <dgm:presLayoutVars>
          <dgm:chPref val="3"/>
        </dgm:presLayoutVars>
      </dgm:prSet>
      <dgm:spPr/>
    </dgm:pt>
    <dgm:pt modelId="{F9CF8617-F8E6-4DC4-A93B-02CA4BA9EF2A}" type="pres">
      <dgm:prSet presAssocID="{F9609A99-4BF1-4E4B-A98B-65C97BA5685E}" presName="hierChild4" presStyleCnt="0"/>
      <dgm:spPr/>
    </dgm:pt>
  </dgm:ptLst>
  <dgm:cxnLst>
    <dgm:cxn modelId="{DA192211-475E-4250-98E2-1851438962EA}" type="presOf" srcId="{C162EAA3-7EC9-405B-B08E-652D8A2F24EF}" destId="{CDD5E8E4-940A-41B3-A710-E5EB43AA6B84}" srcOrd="0" destOrd="0" presId="urn:microsoft.com/office/officeart/2005/8/layout/hierarchy1"/>
    <dgm:cxn modelId="{A33DD43B-2C5C-4363-8C30-D6ACD0E6245F}" srcId="{B295B03F-4DCA-46AF-8695-A3102ED089AE}" destId="{F9609A99-4BF1-4E4B-A98B-65C97BA5685E}" srcOrd="1" destOrd="0" parTransId="{E9C668FD-7225-4A1A-A575-9D6FF7F81873}" sibTransId="{C8AD5D18-3CF8-461D-865E-36995907075B}"/>
    <dgm:cxn modelId="{6BFBBB60-427D-43E4-AEEC-7FCDFB8F0760}" type="presOf" srcId="{B295B03F-4DCA-46AF-8695-A3102ED089AE}" destId="{2399604D-9C1B-49D4-B9B3-85660FB45E93}" srcOrd="0" destOrd="0" presId="urn:microsoft.com/office/officeart/2005/8/layout/hierarchy1"/>
    <dgm:cxn modelId="{A40C7641-B3F4-434C-B877-E171484C5DDF}" type="presOf" srcId="{9E8A5F8C-3F2F-4867-827A-2785BE55BE83}" destId="{04AEBD4F-4BAE-4485-9027-8CCC329E8160}" srcOrd="0" destOrd="0" presId="urn:microsoft.com/office/officeart/2005/8/layout/hierarchy1"/>
    <dgm:cxn modelId="{BA972D71-5AEB-41D1-A179-577415622063}" type="presOf" srcId="{B33B0722-AB30-41C4-9206-B743D2E822F7}" destId="{D12BCD8B-CFED-4CA0-8423-4DC1A76CEE8B}" srcOrd="0" destOrd="0" presId="urn:microsoft.com/office/officeart/2005/8/layout/hierarchy1"/>
    <dgm:cxn modelId="{B0E46452-0D9B-4A8D-B5E5-C7E8245585A2}" srcId="{BBAF700E-203D-4A9C-B05D-337BF474F9B8}" destId="{B295B03F-4DCA-46AF-8695-A3102ED089AE}" srcOrd="0" destOrd="0" parTransId="{A16016B9-21C8-4BBE-B2C6-D37C315A8D07}" sibTransId="{5655F5EE-4F24-4DAF-89DA-624277A8DC75}"/>
    <dgm:cxn modelId="{0AE7988B-DE29-479D-A6BD-BFAFC75DE9C2}" type="presOf" srcId="{E9C668FD-7225-4A1A-A575-9D6FF7F81873}" destId="{03468CBB-885A-4304-BA4A-F34FA3432C17}" srcOrd="0" destOrd="0" presId="urn:microsoft.com/office/officeart/2005/8/layout/hierarchy1"/>
    <dgm:cxn modelId="{9589D7B0-158C-4E0C-99D5-C5BD3EB9B3ED}" srcId="{C162EAA3-7EC9-405B-B08E-652D8A2F24EF}" destId="{BBAF700E-203D-4A9C-B05D-337BF474F9B8}" srcOrd="0" destOrd="0" parTransId="{5D50AC1E-4F20-4030-8E64-AA2F3EA6C3AD}" sibTransId="{A50362A9-074E-4C64-BA55-36E15F68ED2A}"/>
    <dgm:cxn modelId="{88C4B9B3-BD18-4779-90F4-1244CDA05052}" type="presOf" srcId="{BBAF700E-203D-4A9C-B05D-337BF474F9B8}" destId="{E4DAC62E-DA17-44A9-A24C-6F53F888641B}" srcOrd="0" destOrd="0" presId="urn:microsoft.com/office/officeart/2005/8/layout/hierarchy1"/>
    <dgm:cxn modelId="{EC6C98E0-53E6-41D0-8165-7B6D676756B9}" srcId="{B295B03F-4DCA-46AF-8695-A3102ED089AE}" destId="{B33B0722-AB30-41C4-9206-B743D2E822F7}" srcOrd="0" destOrd="0" parTransId="{9E8A5F8C-3F2F-4867-827A-2785BE55BE83}" sibTransId="{85BCC456-C889-4A27-82BC-ECACEE4191B0}"/>
    <dgm:cxn modelId="{B810FDE8-82A6-4C6C-86CE-DE50D5A97C64}" type="presOf" srcId="{A16016B9-21C8-4BBE-B2C6-D37C315A8D07}" destId="{F5E57967-EA87-4D03-847C-39C35BEA1BEA}" srcOrd="0" destOrd="0" presId="urn:microsoft.com/office/officeart/2005/8/layout/hierarchy1"/>
    <dgm:cxn modelId="{679DE3FF-A6CF-4C6E-A8D9-845C154F65DD}" type="presOf" srcId="{F9609A99-4BF1-4E4B-A98B-65C97BA5685E}" destId="{D8926677-B1FA-4D52-BC5C-3A5E6358A044}" srcOrd="0" destOrd="0" presId="urn:microsoft.com/office/officeart/2005/8/layout/hierarchy1"/>
    <dgm:cxn modelId="{F2406618-B19E-4C04-9AD1-680AB1E8DD12}" type="presParOf" srcId="{CDD5E8E4-940A-41B3-A710-E5EB43AA6B84}" destId="{232F74E8-6521-4C38-8323-2D11635BC0DF}" srcOrd="0" destOrd="0" presId="urn:microsoft.com/office/officeart/2005/8/layout/hierarchy1"/>
    <dgm:cxn modelId="{0B15FA62-6E9D-4A84-9431-1DD9705053C3}" type="presParOf" srcId="{232F74E8-6521-4C38-8323-2D11635BC0DF}" destId="{6E1F11DB-6488-401F-8B62-E8AF00D43BCF}" srcOrd="0" destOrd="0" presId="urn:microsoft.com/office/officeart/2005/8/layout/hierarchy1"/>
    <dgm:cxn modelId="{4EAE25D0-A996-4F69-8819-A6F18486334C}" type="presParOf" srcId="{6E1F11DB-6488-401F-8B62-E8AF00D43BCF}" destId="{89F5E094-E726-4989-8DBC-31936A76FC23}" srcOrd="0" destOrd="0" presId="urn:microsoft.com/office/officeart/2005/8/layout/hierarchy1"/>
    <dgm:cxn modelId="{93196FE0-5070-4100-9A54-3920DA820EAD}" type="presParOf" srcId="{6E1F11DB-6488-401F-8B62-E8AF00D43BCF}" destId="{E4DAC62E-DA17-44A9-A24C-6F53F888641B}" srcOrd="1" destOrd="0" presId="urn:microsoft.com/office/officeart/2005/8/layout/hierarchy1"/>
    <dgm:cxn modelId="{6AA6D1C0-7A4B-45E6-AA2F-DF739C9247CC}" type="presParOf" srcId="{232F74E8-6521-4C38-8323-2D11635BC0DF}" destId="{89F80ED5-FB0D-4606-93A9-F0A1877AABF3}" srcOrd="1" destOrd="0" presId="urn:microsoft.com/office/officeart/2005/8/layout/hierarchy1"/>
    <dgm:cxn modelId="{ED1559E5-BB35-4A4E-939B-4161624ED880}" type="presParOf" srcId="{89F80ED5-FB0D-4606-93A9-F0A1877AABF3}" destId="{F5E57967-EA87-4D03-847C-39C35BEA1BEA}" srcOrd="0" destOrd="0" presId="urn:microsoft.com/office/officeart/2005/8/layout/hierarchy1"/>
    <dgm:cxn modelId="{8E53A823-5B07-4610-B948-F5A1A52CC500}" type="presParOf" srcId="{89F80ED5-FB0D-4606-93A9-F0A1877AABF3}" destId="{54326A4C-3478-4B20-B512-725FC749BA1E}" srcOrd="1" destOrd="0" presId="urn:microsoft.com/office/officeart/2005/8/layout/hierarchy1"/>
    <dgm:cxn modelId="{260A68B6-C1CE-47C9-86F9-595B90F2917B}" type="presParOf" srcId="{54326A4C-3478-4B20-B512-725FC749BA1E}" destId="{7EE65F2A-657F-4092-BCAF-E49CF68AA7C7}" srcOrd="0" destOrd="0" presId="urn:microsoft.com/office/officeart/2005/8/layout/hierarchy1"/>
    <dgm:cxn modelId="{1EA8281B-B3E4-4A1F-A3D1-FFE7C799F024}" type="presParOf" srcId="{7EE65F2A-657F-4092-BCAF-E49CF68AA7C7}" destId="{5C7A0F7F-DAF3-4011-A172-E7946C72F328}" srcOrd="0" destOrd="0" presId="urn:microsoft.com/office/officeart/2005/8/layout/hierarchy1"/>
    <dgm:cxn modelId="{B7627676-5BDC-4133-9DAD-5CF42B0153E1}" type="presParOf" srcId="{7EE65F2A-657F-4092-BCAF-E49CF68AA7C7}" destId="{2399604D-9C1B-49D4-B9B3-85660FB45E93}" srcOrd="1" destOrd="0" presId="urn:microsoft.com/office/officeart/2005/8/layout/hierarchy1"/>
    <dgm:cxn modelId="{15EA6318-68C0-446C-B42B-14A52BAAD02F}" type="presParOf" srcId="{54326A4C-3478-4B20-B512-725FC749BA1E}" destId="{1B32FDE3-5E65-4A19-BE20-8C17D3CF3769}" srcOrd="1" destOrd="0" presId="urn:microsoft.com/office/officeart/2005/8/layout/hierarchy1"/>
    <dgm:cxn modelId="{40FD8BE5-D99C-4710-A38A-2FB1EA1E965B}" type="presParOf" srcId="{1B32FDE3-5E65-4A19-BE20-8C17D3CF3769}" destId="{04AEBD4F-4BAE-4485-9027-8CCC329E8160}" srcOrd="0" destOrd="0" presId="urn:microsoft.com/office/officeart/2005/8/layout/hierarchy1"/>
    <dgm:cxn modelId="{B9E5FA5B-E7D9-4271-A58D-241C9081CD66}" type="presParOf" srcId="{1B32FDE3-5E65-4A19-BE20-8C17D3CF3769}" destId="{5B68DA00-B66F-4BD3-A429-B1536E059CEF}" srcOrd="1" destOrd="0" presId="urn:microsoft.com/office/officeart/2005/8/layout/hierarchy1"/>
    <dgm:cxn modelId="{C0951990-DBDE-4689-A01E-377FF244F5B9}" type="presParOf" srcId="{5B68DA00-B66F-4BD3-A429-B1536E059CEF}" destId="{3A481DD4-7CF5-45C3-AC19-E77154A4D5B8}" srcOrd="0" destOrd="0" presId="urn:microsoft.com/office/officeart/2005/8/layout/hierarchy1"/>
    <dgm:cxn modelId="{D7AFF827-6A06-45C1-BB08-A5B21595D600}" type="presParOf" srcId="{3A481DD4-7CF5-45C3-AC19-E77154A4D5B8}" destId="{CC7507BE-BD1B-4899-828F-567B1DBD06E0}" srcOrd="0" destOrd="0" presId="urn:microsoft.com/office/officeart/2005/8/layout/hierarchy1"/>
    <dgm:cxn modelId="{F365EC0A-47AD-4FEC-99DF-D80A84181AB8}" type="presParOf" srcId="{3A481DD4-7CF5-45C3-AC19-E77154A4D5B8}" destId="{D12BCD8B-CFED-4CA0-8423-4DC1A76CEE8B}" srcOrd="1" destOrd="0" presId="urn:microsoft.com/office/officeart/2005/8/layout/hierarchy1"/>
    <dgm:cxn modelId="{8209765A-5E58-457F-9F3C-B7CA7C90015A}" type="presParOf" srcId="{5B68DA00-B66F-4BD3-A429-B1536E059CEF}" destId="{AC52873A-4B55-45A2-A53E-20766480D011}" srcOrd="1" destOrd="0" presId="urn:microsoft.com/office/officeart/2005/8/layout/hierarchy1"/>
    <dgm:cxn modelId="{432663B7-F25B-4ACA-BF94-C1C3B2A6CC4A}" type="presParOf" srcId="{1B32FDE3-5E65-4A19-BE20-8C17D3CF3769}" destId="{03468CBB-885A-4304-BA4A-F34FA3432C17}" srcOrd="2" destOrd="0" presId="urn:microsoft.com/office/officeart/2005/8/layout/hierarchy1"/>
    <dgm:cxn modelId="{1C5C5016-B6CD-4454-B4DA-74603C220DB4}" type="presParOf" srcId="{1B32FDE3-5E65-4A19-BE20-8C17D3CF3769}" destId="{32E32FC5-646B-42D8-82B5-025228933441}" srcOrd="3" destOrd="0" presId="urn:microsoft.com/office/officeart/2005/8/layout/hierarchy1"/>
    <dgm:cxn modelId="{61DF2C97-B6BC-42F1-905A-94EE5558270D}" type="presParOf" srcId="{32E32FC5-646B-42D8-82B5-025228933441}" destId="{463348C8-B1FD-43EA-9AB5-C4235C0A3E78}" srcOrd="0" destOrd="0" presId="urn:microsoft.com/office/officeart/2005/8/layout/hierarchy1"/>
    <dgm:cxn modelId="{1CF64BDA-4F9A-4D7E-BCF9-57F0CC6111F7}" type="presParOf" srcId="{463348C8-B1FD-43EA-9AB5-C4235C0A3E78}" destId="{F4F9D6AF-AC10-471D-8068-F1B574499EBD}" srcOrd="0" destOrd="0" presId="urn:microsoft.com/office/officeart/2005/8/layout/hierarchy1"/>
    <dgm:cxn modelId="{DAF4BED1-95E1-4F1E-893E-60BF7EE91BAE}" type="presParOf" srcId="{463348C8-B1FD-43EA-9AB5-C4235C0A3E78}" destId="{D8926677-B1FA-4D52-BC5C-3A5E6358A044}" srcOrd="1" destOrd="0" presId="urn:microsoft.com/office/officeart/2005/8/layout/hierarchy1"/>
    <dgm:cxn modelId="{8B0BE038-EEDB-4685-85E3-B61454F30611}" type="presParOf" srcId="{32E32FC5-646B-42D8-82B5-025228933441}" destId="{F9CF8617-F8E6-4DC4-A93B-02CA4BA9EF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68CBB-885A-4304-BA4A-F34FA3432C17}">
      <dsp:nvSpPr>
        <dsp:cNvPr id="0" name=""/>
        <dsp:cNvSpPr/>
      </dsp:nvSpPr>
      <dsp:spPr>
        <a:xfrm>
          <a:off x="3494885" y="2251910"/>
          <a:ext cx="1334728" cy="41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40"/>
              </a:lnTo>
              <a:lnTo>
                <a:pt x="1334728" y="285840"/>
              </a:lnTo>
              <a:lnTo>
                <a:pt x="1334728" y="419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EBD4F-4BAE-4485-9027-8CCC329E8160}">
      <dsp:nvSpPr>
        <dsp:cNvPr id="0" name=""/>
        <dsp:cNvSpPr/>
      </dsp:nvSpPr>
      <dsp:spPr>
        <a:xfrm>
          <a:off x="2160157" y="2251910"/>
          <a:ext cx="1334728" cy="419446"/>
        </a:xfrm>
        <a:custGeom>
          <a:avLst/>
          <a:gdLst/>
          <a:ahLst/>
          <a:cxnLst/>
          <a:rect l="0" t="0" r="0" b="0"/>
          <a:pathLst>
            <a:path>
              <a:moveTo>
                <a:pt x="1334728" y="0"/>
              </a:moveTo>
              <a:lnTo>
                <a:pt x="1334728" y="285840"/>
              </a:lnTo>
              <a:lnTo>
                <a:pt x="0" y="285840"/>
              </a:lnTo>
              <a:lnTo>
                <a:pt x="0" y="419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57967-EA87-4D03-847C-39C35BEA1BEA}">
      <dsp:nvSpPr>
        <dsp:cNvPr id="0" name=""/>
        <dsp:cNvSpPr/>
      </dsp:nvSpPr>
      <dsp:spPr>
        <a:xfrm>
          <a:off x="3449165" y="916652"/>
          <a:ext cx="91440" cy="419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5E094-E726-4989-8DBC-31936A76FC23}">
      <dsp:nvSpPr>
        <dsp:cNvPr id="0" name=""/>
        <dsp:cNvSpPr/>
      </dsp:nvSpPr>
      <dsp:spPr>
        <a:xfrm>
          <a:off x="2320404" y="841"/>
          <a:ext cx="2348962" cy="915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AC62E-DA17-44A9-A24C-6F53F888641B}">
      <dsp:nvSpPr>
        <dsp:cNvPr id="0" name=""/>
        <dsp:cNvSpPr/>
      </dsp:nvSpPr>
      <dsp:spPr>
        <a:xfrm>
          <a:off x="2480651" y="153076"/>
          <a:ext cx="2348962" cy="915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Chan Williams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3D85"/>
              </a:solidFill>
            </a:rPr>
            <a:t>Assistant Director</a:t>
          </a:r>
        </a:p>
      </dsp:txBody>
      <dsp:txXfrm>
        <a:off x="2507474" y="179899"/>
        <a:ext cx="2295316" cy="862165"/>
      </dsp:txXfrm>
    </dsp:sp>
    <dsp:sp modelId="{5C7A0F7F-DAF3-4011-A172-E7946C72F328}">
      <dsp:nvSpPr>
        <dsp:cNvPr id="0" name=""/>
        <dsp:cNvSpPr/>
      </dsp:nvSpPr>
      <dsp:spPr>
        <a:xfrm>
          <a:off x="2320404" y="1336099"/>
          <a:ext cx="2348962" cy="915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9604D-9C1B-49D4-B9B3-85660FB45E93}">
      <dsp:nvSpPr>
        <dsp:cNvPr id="0" name=""/>
        <dsp:cNvSpPr/>
      </dsp:nvSpPr>
      <dsp:spPr>
        <a:xfrm>
          <a:off x="2480651" y="1488334"/>
          <a:ext cx="2348962" cy="915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Justus Bolo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3D85"/>
              </a:solidFill>
            </a:rPr>
            <a:t>Program Manager</a:t>
          </a:r>
        </a:p>
      </dsp:txBody>
      <dsp:txXfrm>
        <a:off x="2507474" y="1515157"/>
        <a:ext cx="2295316" cy="862165"/>
      </dsp:txXfrm>
    </dsp:sp>
    <dsp:sp modelId="{CC7507BE-BD1B-4899-828F-567B1DBD06E0}">
      <dsp:nvSpPr>
        <dsp:cNvPr id="0" name=""/>
        <dsp:cNvSpPr/>
      </dsp:nvSpPr>
      <dsp:spPr>
        <a:xfrm>
          <a:off x="985675" y="2671357"/>
          <a:ext cx="2348962" cy="915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BCD8B-CFED-4CA0-8423-4DC1A76CEE8B}">
      <dsp:nvSpPr>
        <dsp:cNvPr id="0" name=""/>
        <dsp:cNvSpPr/>
      </dsp:nvSpPr>
      <dsp:spPr>
        <a:xfrm>
          <a:off x="1145922" y="2823592"/>
          <a:ext cx="2348962" cy="915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Shanee Weston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3D85"/>
              </a:solidFill>
            </a:rPr>
            <a:t>Outreach Specialist</a:t>
          </a:r>
        </a:p>
      </dsp:txBody>
      <dsp:txXfrm>
        <a:off x="1172745" y="2850415"/>
        <a:ext cx="2295316" cy="862165"/>
      </dsp:txXfrm>
    </dsp:sp>
    <dsp:sp modelId="{F4F9D6AF-AC10-471D-8068-F1B574499EBD}">
      <dsp:nvSpPr>
        <dsp:cNvPr id="0" name=""/>
        <dsp:cNvSpPr/>
      </dsp:nvSpPr>
      <dsp:spPr>
        <a:xfrm>
          <a:off x="3655132" y="2671357"/>
          <a:ext cx="2348962" cy="915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26677-B1FA-4D52-BC5C-3A5E6358A044}">
      <dsp:nvSpPr>
        <dsp:cNvPr id="0" name=""/>
        <dsp:cNvSpPr/>
      </dsp:nvSpPr>
      <dsp:spPr>
        <a:xfrm>
          <a:off x="3815379" y="2823592"/>
          <a:ext cx="2348962" cy="915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Mary Kate Bevel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3D85"/>
              </a:solidFill>
            </a:rPr>
            <a:t>Grant Strategic Program Analyst</a:t>
          </a:r>
        </a:p>
      </dsp:txBody>
      <dsp:txXfrm>
        <a:off x="3842202" y="2850415"/>
        <a:ext cx="2295316" cy="86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14FFBF-161A-46C7-B938-C137BB3C1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5425" cy="352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FDCF5-691C-4938-8BA5-4EFA2A84C8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5263" y="1"/>
            <a:ext cx="4035425" cy="352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1FDF421-1FCB-4764-829A-A174A5F47EB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E66D4-A0E2-4B5B-8DE6-757E1021F8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73851"/>
            <a:ext cx="4035425" cy="352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939E1-759B-4875-89CC-F4FEEFFED3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5263" y="6673851"/>
            <a:ext cx="4035425" cy="352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0A2EF09-5987-4D71-9A45-25D2D864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7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5425" cy="352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1"/>
            <a:ext cx="4035425" cy="352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38BB7E8-C2ED-45F0-9563-16BB503BD9E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81376"/>
            <a:ext cx="7448550" cy="2767013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3851"/>
            <a:ext cx="4035425" cy="352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673851"/>
            <a:ext cx="4035425" cy="352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3F2F325-05DD-4F83-A596-30454B67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0BB5-4D9E-4525-A056-28EDA4F3D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43442-5BCD-44A6-8B38-CCCB19A76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C66E1-3B8B-4DB3-9CD0-CAC42FAC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CC16-8A87-4062-B2C1-000BB79F6DD5}" type="datetime1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8B835-6D99-4B13-B45A-AFA1B341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0C498-C0AB-4857-9091-32D65A5C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7181" y="6508755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0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BBA1-7994-4AAA-A966-3B82A271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374B1-43C5-4448-B3CE-22FF3D48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6DCF-3AC7-4A15-ABD2-907FC7BC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EC57-96DE-4B90-8B8C-6BE904EF60D6}" type="datetime1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3F108-A4F7-40DF-A397-64AE73B1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D0D4B-397A-47E7-96F7-6B0E1105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9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BB461-65F0-4C4C-852A-7C8566978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ED576-7972-44FC-A345-F79DD054E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AAD3-68DA-4BE3-A26D-32834E18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8C42-3FFA-4505-948D-F5FF3CA32D65}" type="datetime1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24ED4-9AE6-4F42-9E47-73D51685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C8E14-E957-477E-853C-BAC19C0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EC63-FC93-4A1D-8E64-D221E2F2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88F1-7181-47BB-BECA-9AC282408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59733-3BC0-44A7-A466-67D74D36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6243-F172-4D24-8C56-D5E3FF27CF70}" type="datetime1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3D90-670A-44CC-A5AC-4F09276D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4A266-A6AB-4F40-8D11-96B0018C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042" y="6522605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8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380D-3313-435A-B3C9-57FD30B6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AD1A8-D9DC-4302-8BE0-2B3D874D9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78DF-99D4-42CA-AB31-46EDC26A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55ED-1694-4EEF-9624-186FF2369E5F}" type="datetime1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9831-C635-458E-9550-00E77AD2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F53B-784A-4447-B380-5C6593EB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0F9F-83B3-4593-8D7D-F7D1ADBF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B5C3-1D4B-4D60-B731-D886C91C8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8B0CD-8552-4B25-B713-41E0D393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AF332-33F6-4D02-8419-BDE5410A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B5B-9C5A-4FC8-85D0-E9E583D55B4C}" type="datetime1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4E92-654C-4029-87EC-A4818DB2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5D0DF-EDE1-4BF9-906C-250C767B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B41C-B923-481D-A136-22578740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0F0D8-C877-4043-876D-8F838932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7E2C1-43DC-4792-B70E-46EC9FD4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62D5F-471C-4E3A-A043-AA543228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BA7E8-FD3F-4E48-BD4D-D3506976A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61748-DA0A-4B36-A482-406009FA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1FBD-5BAE-44B6-973D-7D2736D91721}" type="datetime1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7CBA0-BDC1-4952-AE11-919CF4D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2EB64-F266-4D5A-8A77-9AB51A30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6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4726-82F9-4481-B6CE-2485E552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4FEE3-2038-494F-BD65-94D9E8FF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5487-0F2B-4199-A0D7-C654233C584B}" type="datetime1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E5DE-FBE4-450D-8210-8A71F59C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E26C0-EB82-4E87-9ACE-4EF18959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CCBB5-1050-45E2-A474-2527B1B6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CAD5-E85B-4A7A-9D5D-17B4793565E7}" type="datetime1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62A90-D4FD-4535-B566-CFEAC89E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AF2BA-82A0-4492-9C91-5366295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170D-758D-4723-AACC-844AC91F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B8F2-A563-4944-9CCF-23080D49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1E3DC-0BC4-4CDD-8041-72D34945A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0D76B-1E61-475C-8957-7803D49B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61DB-D5E5-4B00-AEAA-0227036A5F80}" type="datetime1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B736B-B3CB-4103-B470-B80F9D4D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48393-5281-4808-9A0B-89515A5F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F4F1-AF7F-4EFD-9548-F27C47CE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2CCFD-91A2-49A9-85B9-8B5FF9BE8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4D12D-1398-4766-87D2-A74CDB81F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0F269-B0C5-450E-8F16-52501D31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F526-B050-49FF-AD2B-1038038173AF}" type="datetime1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A26B-F959-4E84-AF58-B667065B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8F082-D133-44C1-9D3C-154E3AE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E09A1-44A6-458B-AEBB-8AD0B2DF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DE003-C754-400F-A295-13CDD8E5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3BDB7-A7C4-4DDE-A46F-F9561AF7D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4E5D-4F5A-4C4F-AE41-24C6C671FDDC}" type="datetime1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40C73-66ED-4623-8F45-080D30F14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B6938-018D-4691-9A43-0AE0F623C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616" y="65226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8B91-4B66-40C9-B3FB-70033B09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453AEE-D156-4817-9650-315E0FE62738}"/>
              </a:ext>
            </a:extLst>
          </p:cNvPr>
          <p:cNvSpPr txBox="1"/>
          <p:nvPr/>
        </p:nvSpPr>
        <p:spPr>
          <a:xfrm>
            <a:off x="5444198" y="4244960"/>
            <a:ext cx="605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Kyle Hines, Assistant Director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Housing &amp; Neighborhood Revitalization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DD554-F06D-4497-B132-C07C944E0BDE}"/>
              </a:ext>
            </a:extLst>
          </p:cNvPr>
          <p:cNvSpPr txBox="1"/>
          <p:nvPr/>
        </p:nvSpPr>
        <p:spPr>
          <a:xfrm>
            <a:off x="5096656" y="564267"/>
            <a:ext cx="6400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NCDA </a:t>
            </a:r>
          </a:p>
          <a:p>
            <a:pPr algn="r"/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Audrey Nelson Award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D800D-BF4E-40CA-8DBB-E8BC3D7925C7}"/>
              </a:ext>
            </a:extLst>
          </p:cNvPr>
          <p:cNvSpPr txBox="1"/>
          <p:nvPr/>
        </p:nvSpPr>
        <p:spPr>
          <a:xfrm>
            <a:off x="4563596" y="2378537"/>
            <a:ext cx="693306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Palladium Redbird</a:t>
            </a:r>
          </a:p>
          <a:p>
            <a:pPr algn="r"/>
            <a:r>
              <a:rPr lang="en-US" sz="26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</a:t>
            </a:r>
          </a:p>
          <a:p>
            <a:pPr algn="r"/>
            <a:r>
              <a:rPr lang="en-US" sz="27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February 4,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C3765-E1DF-4CA1-91D9-86336DDF51EC}"/>
              </a:ext>
            </a:extLst>
          </p:cNvPr>
          <p:cNvSpPr txBox="1"/>
          <p:nvPr/>
        </p:nvSpPr>
        <p:spPr>
          <a:xfrm>
            <a:off x="5444198" y="5406150"/>
            <a:ext cx="605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Shanee Weston, Outreach Specialist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Budget &amp; Management Services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</p:spTree>
    <p:extLst>
      <p:ext uri="{BB962C8B-B14F-4D97-AF65-F5344CB8AC3E}">
        <p14:creationId xmlns:p14="http://schemas.microsoft.com/office/powerpoint/2010/main" val="165461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716507" y="1421882"/>
            <a:ext cx="10051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Palladium Redbird serves as a catalyst project for the Red Bird Community and is part of a 95-acre redevelopment of the Southwest Center Mall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addition to Palladium Redbird, the redevelopment will include over 200,000 SF of office space and 150,000 SF of retail space in converted mall space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Non-residential development will total over $200M</a:t>
            </a:r>
          </a:p>
          <a:p>
            <a:pPr marL="742950" lvl="1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providing $20M in incentives and gap financing for the redevelopment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Tenants include Parkland Hospital, UT Southwestern Medical Center, Chime Solutions, Marriott (Courtyard + Residence Inn), other retailers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71B0-4C84-49C4-B9A0-7894F3E830C9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277940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s of the old Red Bird Mall were demolished while other sections were repurposed for new retail and office space.">
            <a:extLst>
              <a:ext uri="{FF2B5EF4-FFF2-40B4-BE49-F238E27FC236}">
                <a16:creationId xmlns:a16="http://schemas.microsoft.com/office/drawing/2014/main" id="{11453E0A-1A09-4DB3-8A1C-5A6F47C3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340713"/>
            <a:ext cx="10649243" cy="47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71B0-4C84-49C4-B9A0-7894F3E830C9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051D0E6-4F49-4C6C-BEA7-F5524FFB0F46}"/>
              </a:ext>
            </a:extLst>
          </p:cNvPr>
          <p:cNvSpPr/>
          <p:nvPr/>
        </p:nvSpPr>
        <p:spPr>
          <a:xfrm>
            <a:off x="8311372" y="3853835"/>
            <a:ext cx="2011618" cy="572021"/>
          </a:xfrm>
          <a:prstGeom prst="wedgeRoundRectCallout">
            <a:avLst>
              <a:gd name="adj1" fmla="val -64551"/>
              <a:gd name="adj2" fmla="val -2232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Palladium Redbird</a:t>
            </a:r>
          </a:p>
        </p:txBody>
      </p:sp>
    </p:spTree>
    <p:extLst>
      <p:ext uri="{BB962C8B-B14F-4D97-AF65-F5344CB8AC3E}">
        <p14:creationId xmlns:p14="http://schemas.microsoft.com/office/powerpoint/2010/main" val="202111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716507" y="1435529"/>
            <a:ext cx="100515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City of Dallas invested CDBG, HOME, and Bond Funds </a:t>
            </a:r>
          </a:p>
          <a:p>
            <a:pPr marL="742950" lvl="1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CDBG:		$1,271,576</a:t>
            </a:r>
          </a:p>
          <a:p>
            <a:pPr marL="742950" lvl="1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HOME:		$5,000,000</a:t>
            </a:r>
          </a:p>
          <a:p>
            <a:pPr marL="742950" lvl="1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Bond:		$2,028,424</a:t>
            </a:r>
          </a:p>
          <a:p>
            <a:pPr marL="742950" lvl="1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Total:		$8,300,000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Funds awarded through the Department of Housing &amp; Neighborhood Revitalization’s 2018 Notice of Funding Availability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 Housing Finance Corporation (DHFC) is the general partner of the Palladium Redbird ownership entity to provide a property tax exemption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DHFC issued $30,000,000 in private activity bonds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Remaining balance was funded using 4% low-income housing tax credits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53B8A-CBF2-40B4-A978-9809CE65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9D83-C2B4-4DFF-B388-D5611A35A62F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08919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53B8A-CBF2-40B4-A978-9809CE65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9D83-C2B4-4DFF-B388-D5611A35A62F}"/>
              </a:ext>
            </a:extLst>
          </p:cNvPr>
          <p:cNvSpPr txBox="1"/>
          <p:nvPr/>
        </p:nvSpPr>
        <p:spPr>
          <a:xfrm>
            <a:off x="762106" y="215186"/>
            <a:ext cx="980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DEC2E-6CCC-40F6-AA6D-71CEE7387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1" y="1334663"/>
            <a:ext cx="958676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453AEE-D156-4817-9650-315E0FE62738}"/>
              </a:ext>
            </a:extLst>
          </p:cNvPr>
          <p:cNvSpPr txBox="1"/>
          <p:nvPr/>
        </p:nvSpPr>
        <p:spPr>
          <a:xfrm>
            <a:off x="6321288" y="4303958"/>
            <a:ext cx="5175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Kyle Hines, Assistant Director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Housing &amp; Neighborhood Revitalization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DD554-F06D-4497-B132-C07C944E0BDE}"/>
              </a:ext>
            </a:extLst>
          </p:cNvPr>
          <p:cNvSpPr txBox="1"/>
          <p:nvPr/>
        </p:nvSpPr>
        <p:spPr>
          <a:xfrm>
            <a:off x="4563607" y="1299126"/>
            <a:ext cx="6933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NCDA </a:t>
            </a:r>
          </a:p>
          <a:p>
            <a:pPr algn="r"/>
            <a:r>
              <a:rPr lang="en-US" sz="48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Audrey Nelson Award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D800D-BF4E-40CA-8DBB-E8BC3D7925C7}"/>
              </a:ext>
            </a:extLst>
          </p:cNvPr>
          <p:cNvSpPr txBox="1"/>
          <p:nvPr/>
        </p:nvSpPr>
        <p:spPr>
          <a:xfrm>
            <a:off x="4563607" y="2752976"/>
            <a:ext cx="6933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Palladium Redbird</a:t>
            </a:r>
          </a:p>
          <a:p>
            <a:pPr algn="r"/>
            <a:r>
              <a:rPr lang="en-US" sz="28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</a:t>
            </a:r>
          </a:p>
          <a:p>
            <a:pPr algn="r"/>
            <a:r>
              <a:rPr lang="en-US" sz="28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February 4,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48E473-20AD-4E7D-8AE6-C9048C78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C6131-7911-4ED3-A0D7-2C37F9DEE030}"/>
              </a:ext>
            </a:extLst>
          </p:cNvPr>
          <p:cNvSpPr txBox="1"/>
          <p:nvPr/>
        </p:nvSpPr>
        <p:spPr>
          <a:xfrm>
            <a:off x="5444198" y="5406150"/>
            <a:ext cx="605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Shanee Weston, Outreach Specialist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Budget &amp; Management Services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</p:spTree>
    <p:extLst>
      <p:ext uri="{BB962C8B-B14F-4D97-AF65-F5344CB8AC3E}">
        <p14:creationId xmlns:p14="http://schemas.microsoft.com/office/powerpoint/2010/main" val="35326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59F66-ABB0-4E4C-9008-9C3070F5D91F}"/>
              </a:ext>
            </a:extLst>
          </p:cNvPr>
          <p:cNvSpPr txBox="1"/>
          <p:nvPr/>
        </p:nvSpPr>
        <p:spPr>
          <a:xfrm>
            <a:off x="736978" y="1389221"/>
            <a:ext cx="103859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Overview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 Participation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652C0-DB65-4E64-8504-AB8546A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4F386-D646-4EB4-BD20-D9985FB52C6A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42431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E6D4-F32E-498F-B5E9-304919D5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5" y="235338"/>
            <a:ext cx="10515600" cy="679061"/>
          </a:xfrm>
        </p:spPr>
        <p:txBody>
          <a:bodyPr/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3541-A7E1-47E7-A3DE-1CB35DE8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Office of Budget &amp; Management Services – Grant Administration Division manages program oversight, budget development, financial management, citizen participation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23122-976C-4BBB-A005-6690A795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522A0E-43BA-4FBB-9D24-A43E34CA8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271798"/>
              </p:ext>
            </p:extLst>
          </p:nvPr>
        </p:nvGraphicFramePr>
        <p:xfrm>
          <a:off x="2520991" y="2471776"/>
          <a:ext cx="7150018" cy="374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11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637204" y="3747566"/>
            <a:ext cx="10051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Grant Administration team partners with City departments to manage HUD Grant fund projects</a:t>
            </a:r>
          </a:p>
          <a:p>
            <a:pPr algn="just">
              <a:buSzPct val="100000"/>
            </a:pPr>
            <a:endParaRPr lang="en-US" sz="2400" dirty="0">
              <a:solidFill>
                <a:srgbClr val="003F8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Partnerships with Community Housing Development Corporations and other developers used to construct and provide affordable housing for LMI households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71B0-4C84-49C4-B9A0-7894F3E830C9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 HUD Allocation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F0D2D-F0F0-47BA-AF6D-ECBD9ACCF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72" y="1146526"/>
            <a:ext cx="7275656" cy="24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6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716507" y="1421882"/>
            <a:ext cx="10051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Palladium Redbird is located at 7502 S. Westmoreland Road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300 Total Units</a:t>
            </a:r>
          </a:p>
          <a:p>
            <a:pPr marL="742950" lvl="1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210 units reserved for residents earning at or below 80% area median income (AMI)</a:t>
            </a:r>
          </a:p>
          <a:p>
            <a:pPr marL="742950" lvl="1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90 units at market rate/non-income restricted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4-Story construction with structured parking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 amenities such as:</a:t>
            </a:r>
          </a:p>
          <a:p>
            <a:pPr marL="742950" lvl="1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Resort style pool, outdoor kitchen/grilling stations, community clubhouse, fitness center, business center, granite counter tops, stainless steel appliances, private balconies/patios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$60,000,000+ investment into mixed-income, workforce housing for the City of Dallas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71B0-4C84-49C4-B9A0-7894F3E830C9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71150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71B0-4C84-49C4-B9A0-7894F3E830C9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A9AF3-5203-4687-A57E-2639871D3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6" y="1230631"/>
            <a:ext cx="7397156" cy="4241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C6066-2614-448F-8158-689653CD0717}"/>
              </a:ext>
            </a:extLst>
          </p:cNvPr>
          <p:cNvSpPr txBox="1"/>
          <p:nvPr/>
        </p:nvSpPr>
        <p:spPr>
          <a:xfrm>
            <a:off x="762106" y="5579417"/>
            <a:ext cx="759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completed in 2021 and 100% occupied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FFFD7-9A68-4A8F-A532-B645B1CEC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09" y="1230631"/>
            <a:ext cx="3124979" cy="1962735"/>
          </a:xfrm>
          <a:prstGeom prst="rect">
            <a:avLst/>
          </a:prstGeom>
        </p:spPr>
      </p:pic>
      <p:pic>
        <p:nvPicPr>
          <p:cNvPr id="11" name="Picture 10" descr="A picture containing indoor, floor, ceiling, room&#10;&#10;Description automatically generated">
            <a:extLst>
              <a:ext uri="{FF2B5EF4-FFF2-40B4-BE49-F238E27FC236}">
                <a16:creationId xmlns:a16="http://schemas.microsoft.com/office/drawing/2014/main" id="{6352140F-4FA2-429E-8917-E3E3B7562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09" y="3429001"/>
            <a:ext cx="3124979" cy="20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71B0-4C84-49C4-B9A0-7894F3E830C9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C6066-2614-448F-8158-689653CD0717}"/>
              </a:ext>
            </a:extLst>
          </p:cNvPr>
          <p:cNvSpPr txBox="1"/>
          <p:nvPr/>
        </p:nvSpPr>
        <p:spPr>
          <a:xfrm>
            <a:off x="762106" y="5668813"/>
            <a:ext cx="759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 Amenities</a:t>
            </a:r>
          </a:p>
        </p:txBody>
      </p:sp>
      <p:pic>
        <p:nvPicPr>
          <p:cNvPr id="5" name="Picture 4" descr="A picture containing outdoor, building, resort, apartment building&#10;&#10;Description automatically generated">
            <a:extLst>
              <a:ext uri="{FF2B5EF4-FFF2-40B4-BE49-F238E27FC236}">
                <a16:creationId xmlns:a16="http://schemas.microsoft.com/office/drawing/2014/main" id="{4D219FA2-21BD-4999-9E2D-58E407DF2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" y="1243302"/>
            <a:ext cx="5784377" cy="4336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CF4F45-4549-43C7-8119-2B65F9625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302"/>
            <a:ext cx="5784378" cy="43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71B0-4C84-49C4-B9A0-7894F3E830C9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C6066-2614-448F-8158-689653CD0717}"/>
              </a:ext>
            </a:extLst>
          </p:cNvPr>
          <p:cNvSpPr txBox="1"/>
          <p:nvPr/>
        </p:nvSpPr>
        <p:spPr>
          <a:xfrm>
            <a:off x="762106" y="5668813"/>
            <a:ext cx="759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Interiors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AE1B5-CC69-4EB4-857A-E6E5072B7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3" y="1243302"/>
            <a:ext cx="5784377" cy="4336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50FB8-1081-4E87-806A-8B0BDFBF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302"/>
            <a:ext cx="5784377" cy="43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3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71B0-4C84-49C4-B9A0-7894F3E830C9}"/>
              </a:ext>
            </a:extLst>
          </p:cNvPr>
          <p:cNvSpPr txBox="1"/>
          <p:nvPr/>
        </p:nvSpPr>
        <p:spPr>
          <a:xfrm>
            <a:off x="762106" y="215186"/>
            <a:ext cx="1160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C6066-2614-448F-8158-689653CD0717}"/>
              </a:ext>
            </a:extLst>
          </p:cNvPr>
          <p:cNvSpPr txBox="1"/>
          <p:nvPr/>
        </p:nvSpPr>
        <p:spPr>
          <a:xfrm>
            <a:off x="8907300" y="1615449"/>
            <a:ext cx="2878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Located 15 minutes from CDB and near other employment centers such as the I-20 Inland 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66BFD-DB4D-4096-BA0D-4F2C59D8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7" t="20729" r="20096" b="10589"/>
          <a:stretch/>
        </p:blipFill>
        <p:spPr>
          <a:xfrm>
            <a:off x="762106" y="1191678"/>
            <a:ext cx="8016134" cy="494614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051D0E6-4F49-4C6C-BEA7-F5524FFB0F46}"/>
              </a:ext>
            </a:extLst>
          </p:cNvPr>
          <p:cNvSpPr/>
          <p:nvPr/>
        </p:nvSpPr>
        <p:spPr>
          <a:xfrm>
            <a:off x="1080244" y="4191459"/>
            <a:ext cx="2011618" cy="572021"/>
          </a:xfrm>
          <a:prstGeom prst="wedgeRoundRectCallout">
            <a:avLst>
              <a:gd name="adj1" fmla="val 81608"/>
              <a:gd name="adj2" fmla="val 1284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Palladium Redbird</a:t>
            </a:r>
          </a:p>
        </p:txBody>
      </p:sp>
    </p:spTree>
    <p:extLst>
      <p:ext uri="{BB962C8B-B14F-4D97-AF65-F5344CB8AC3E}">
        <p14:creationId xmlns:p14="http://schemas.microsoft.com/office/powerpoint/2010/main" val="238952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D8479B67AFC4E8A24653686DD3B9C" ma:contentTypeVersion="11" ma:contentTypeDescription="Create a new document." ma:contentTypeScope="" ma:versionID="eef7267e365d56ddb448f4918ac2ebf1">
  <xsd:schema xmlns:xsd="http://www.w3.org/2001/XMLSchema" xmlns:xs="http://www.w3.org/2001/XMLSchema" xmlns:p="http://schemas.microsoft.com/office/2006/metadata/properties" xmlns:ns3="b9b45b01-83c1-47bf-9481-ff25ff6fdb3b" xmlns:ns4="446b36ad-9413-43c0-84b1-4713e22c9387" targetNamespace="http://schemas.microsoft.com/office/2006/metadata/properties" ma:root="true" ma:fieldsID="a556434684289a1d5132a5d047792840" ns3:_="" ns4:_="">
    <xsd:import namespace="b9b45b01-83c1-47bf-9481-ff25ff6fdb3b"/>
    <xsd:import namespace="446b36ad-9413-43c0-84b1-4713e22c93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45b01-83c1-47bf-9481-ff25ff6fd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b36ad-9413-43c0-84b1-4713e22c9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42019-0B64-4B45-8DB8-00110255F0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E7868F-93CF-46B1-9414-CBC0C37D5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b45b01-83c1-47bf-9481-ff25ff6fdb3b"/>
    <ds:schemaRef ds:uri="446b36ad-9413-43c0-84b1-4713e22c9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5CE104-196E-4498-B264-64DD5F7EBE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7983</TotalTime>
  <Words>509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Baur, Julie</dc:creator>
  <cp:lastModifiedBy>Weston, Shanee</cp:lastModifiedBy>
  <cp:revision>77</cp:revision>
  <cp:lastPrinted>2020-10-06T14:17:37Z</cp:lastPrinted>
  <dcterms:created xsi:type="dcterms:W3CDTF">2019-08-15T19:06:22Z</dcterms:created>
  <dcterms:modified xsi:type="dcterms:W3CDTF">2022-02-01T20:27:26Z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0x010100599D8479B67AFC4E8A24653686DD3B9C</vt:lpwstr>
  </property>
</Properties>
</file>