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4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C0E488-CC3E-5709-3B1B-D396E2C29E92}" name="Kyes, Rachel L" initials="KRL" userId="S::Rachel.L.Kyes@hud.gov::cb608ef0-a894-4d5a-909f-bbc73e61016d" providerId="AD"/>
  <p188:author id="{0BBC8397-2D11-A754-30F1-4D544489D35C}" name="Clarke, Ella M" initials="CEM" userId="S::Ella.M.Clarke@HUD.GOV::282180c6-b889-4f9a-b177-90a0ccdf6371" providerId="AD"/>
  <p188:author id="{10EC3ED3-AD75-EBDC-F79A-5DB95B6BA2E5}" name="Poling, Andrew H" initials="PAH" userId="S::Andrew.H.Poling@HUD.GOV::bc00196f-e80d-4019-9c4e-554a2166ca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3288C8-3861-4394-B484-308DB24B93A2}" v="10" dt="2022-06-21T15:22:35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50251" autoAdjust="0"/>
  </p:normalViewPr>
  <p:slideViewPr>
    <p:cSldViewPr snapToGrid="0">
      <p:cViewPr varScale="1">
        <p:scale>
          <a:sx n="57" d="100"/>
          <a:sy n="57" d="100"/>
        </p:scale>
        <p:origin x="26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53D6A-C37B-4BD2-96F0-3093E25D9222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A59E-FFFE-4929-A8CC-223B00950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baseline="0" dirty="0">
              <a:latin typeface="Alic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5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3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12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addition to the Community Resilience Toolkit, HUD is producing a set of activity implementation guides that will serve as step-by-step instructions for how to complete a climate resilience activity.</a:t>
            </a:r>
          </a:p>
          <a:p>
            <a:endParaRPr lang="en-US" dirty="0"/>
          </a:p>
          <a:p>
            <a:r>
              <a:rPr lang="en-US" dirty="0"/>
              <a:t>These guides will focus on a specific activity and walk through each step, from design through implementation to reporting on outcomes.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39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8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with the Community Resilience Toolkit, the Economic Recovery Toolkit will also be accompanied by implementation guides. </a:t>
            </a:r>
          </a:p>
          <a:p>
            <a:endParaRPr lang="en-US" dirty="0"/>
          </a:p>
          <a:p>
            <a:r>
              <a:rPr lang="en-US" dirty="0"/>
              <a:t>HUD knows that it can be difficult to get activities started </a:t>
            </a:r>
          </a:p>
          <a:p>
            <a:endParaRPr lang="en-US" dirty="0"/>
          </a:p>
          <a:p>
            <a:r>
              <a:rPr lang="en-US" dirty="0"/>
              <a:t>the hope with the implementation guides is that they demystify economic development strategies and provide clear steps to equitable implementation.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0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6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A59E-FFFE-4929-A8CC-223B009502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8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081F3-0123-4937-9309-F51AC89C2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4429760"/>
            <a:ext cx="11887200" cy="138684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027EC-7EFC-4BD5-99C7-6A56E376B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5902959"/>
            <a:ext cx="9144000" cy="82867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36C52-2D7D-4C54-9307-BAC227B9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96400" y="636651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B9E642-7047-4E15-8D92-CE6213E2BC6E}" type="datetimeFigureOut">
              <a:rPr lang="en-US" smtClean="0"/>
              <a:t>6/21/2022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58EB-AA73-44BF-9BB9-BD5090A8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5340-8D0F-4A8A-8BE7-F912E12CD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66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D6FE-1D46-4272-B8AF-A4FBABB4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" y="5374640"/>
            <a:ext cx="10149840" cy="1211898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457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4980-C4F1-408E-87B5-C7B0DAA94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1943F-7354-49E6-A4DE-5B3EB4761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E921DA-FBB1-4095-B6A7-DF0B082A0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695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E8E6-1A79-4E14-A57A-02842BBB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23F23-432F-4407-B9C2-D49ECB9A9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3F03B-11B1-4EA3-9C4B-A0CC16F04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911EE-18A5-4445-939B-33DB56813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AC234-8957-486E-ABE4-E01D4C169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901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28A2-7A48-485F-92BE-1604FB4C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31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65E9-2B64-438F-9B67-8D6B2192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7325"/>
            <a:ext cx="3935413" cy="13569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7CB3-49E6-4CE6-98FD-D6464F97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14814-F39F-4A03-8C3F-8BDD9BB0F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4320"/>
            <a:ext cx="3932237" cy="43246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58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3CEA9-0006-4E43-884F-41AC271E9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D3C2E-8D15-4D4A-B369-B10ACA917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44320"/>
            <a:ext cx="3932237" cy="43246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8F59A1-CFAF-40AD-AD63-10BD178FC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7325"/>
            <a:ext cx="3935413" cy="13569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4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2B8B7-D1A5-4C77-B4DE-4A7781F9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045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CBA06-DFC0-4B53-9052-23E230E1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1"/>
            <a:ext cx="10515600" cy="4257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69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aramond" panose="02020404030301010803" pitchFamily="18" charset="0"/>
          <a:ea typeface="+mj-ea"/>
          <a:cs typeface="Arabic Typesetting" panose="020B0604020202020204" pitchFamily="66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hudexchange.info/programs/supporting-local-climate-action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hudexchange.info/programs/supporting-local-climate-action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hudexchange.info/programs/supporting-local-climate-action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47CAF-C3F4-43E9-BAC1-4EEF9537A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10" y="4543011"/>
            <a:ext cx="11887200" cy="1098586"/>
          </a:xfrm>
        </p:spPr>
        <p:txBody>
          <a:bodyPr>
            <a:normAutofit/>
          </a:bodyPr>
          <a:lstStyle/>
          <a:p>
            <a:r>
              <a:rPr lang="en-US" dirty="0"/>
              <a:t>HUD CPD Policy Priority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76807-3BFB-4C78-8564-E5B0A73373B4}"/>
              </a:ext>
            </a:extLst>
          </p:cNvPr>
          <p:cNvSpPr txBox="1"/>
          <p:nvPr/>
        </p:nvSpPr>
        <p:spPr>
          <a:xfrm>
            <a:off x="990600" y="5746459"/>
            <a:ext cx="1029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aramond" panose="02020404030301010803" pitchFamily="18" charset="0"/>
              </a:rPr>
              <a:t>Using CPD Funds to Advance Climate Resilience, Economic Recovery, and Housing Priorities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3" y="361268"/>
            <a:ext cx="1736014" cy="171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C0F0-AD01-D63A-04DF-F0E5D561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Mayor’s Guides to CPD Programs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CA7A0-0A9B-43A7-CFF1-53D3AC02B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3962" y="1879694"/>
            <a:ext cx="7048500" cy="17240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23E3C-DD7B-1F21-EB68-62839D00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962" y="3772461"/>
            <a:ext cx="6981825" cy="173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D0F456-0C38-BE3B-6CAF-313844EA6FB4}"/>
              </a:ext>
            </a:extLst>
          </p:cNvPr>
          <p:cNvSpPr txBox="1"/>
          <p:nvPr/>
        </p:nvSpPr>
        <p:spPr>
          <a:xfrm>
            <a:off x="707924" y="1879694"/>
            <a:ext cx="38935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2-page policy briefs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angal Pr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Outline how CPD programs can support community and economic development priories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angal Pr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Targeted at elected officials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Mangal Pr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Link to CPD field office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A22EB1C-93C3-43D5-F502-77E86ECFB5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8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5887D-98E5-4486-9BED-9E822603B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Planning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B97D-3191-436A-8C40-198FFB2E9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951"/>
            <a:ext cx="8340095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/>
              <a:t>T</a:t>
            </a:r>
            <a:r>
              <a:rPr lang="en-US" sz="2800" b="0" i="0" dirty="0">
                <a:effectLst/>
              </a:rPr>
              <a:t>he Office of Community Planning and Development (CPD) is </a:t>
            </a:r>
            <a:r>
              <a:rPr lang="en-US" sz="2800" b="0" i="0" u="none" strike="noStrike" baseline="0" dirty="0"/>
              <a:t>dedicated to empowering local communities by ensuring: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i="0" u="none" strike="noStrike" baseline="0" dirty="0"/>
              <a:t>Access to decent</a:t>
            </a:r>
            <a:r>
              <a:rPr lang="en-US" b="0" i="0" u="none" strike="noStrike" baseline="0" dirty="0">
                <a:solidFill>
                  <a:srgbClr val="FF0000"/>
                </a:solidFill>
              </a:rPr>
              <a:t> </a:t>
            </a:r>
            <a:r>
              <a:rPr lang="en-US" b="0" i="0" u="none" strike="noStrike" baseline="0" dirty="0"/>
              <a:t>affordable housing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Safe and sustainable living environment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i="0" u="none" strike="noStrike" baseline="0" dirty="0"/>
              <a:t>Strong economic opportunities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Community-centered development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i="0" u="none" strike="noStrike" baseline="0" dirty="0"/>
              <a:t>Equity and inclusion</a:t>
            </a:r>
            <a:endParaRPr lang="en-US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6E43DA-DD93-846F-29FC-6005DFCC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281" y="5037661"/>
            <a:ext cx="2209519" cy="1587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AFA7A9-B062-EFAA-AD8E-C3C15C622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295" y="3327548"/>
            <a:ext cx="2209519" cy="14910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24175-B61C-4EB8-A4F0-3E7E29D78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296" y="1688951"/>
            <a:ext cx="2209519" cy="1483313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F7E20D2-A252-F947-390E-C6B840B26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3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ED31-41FF-8ECF-E7A7-320F7FD4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Resilience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998A8-D2E2-3C52-880F-3F53EF648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88" y="1791665"/>
            <a:ext cx="4240591" cy="425704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Mangal Pro" panose="00000500000000000000" pitchFamily="2" charset="0"/>
                <a:cs typeface="Mangal" panose="02040503050203030202" pitchFamily="18" charset="0"/>
              </a:rPr>
              <a:t>User-friendly tool for grantees outlining a range of climate actions to increase the resilience of LMI populations</a:t>
            </a:r>
          </a:p>
          <a:p>
            <a:pPr marL="0" indent="0">
              <a:buNone/>
            </a:pPr>
            <a:endParaRPr lang="en-US" dirty="0">
              <a:latin typeface="Mangal Pro" panose="00000500000000000000" pitchFamily="2" charset="0"/>
              <a:cs typeface="Mangal" panose="02040503050203030202" pitchFamily="18" charset="0"/>
            </a:endParaRPr>
          </a:p>
          <a:p>
            <a:r>
              <a:rPr lang="en-US" dirty="0">
                <a:latin typeface="Mangal Pro" panose="00000500000000000000" pitchFamily="2" charset="0"/>
                <a:cs typeface="Mangal" panose="02040503050203030202" pitchFamily="18" charset="0"/>
              </a:rPr>
              <a:t>Developed in response to 2016 rule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Mangal Pro" panose="00000500000000000000" pitchFamily="2" charset="0"/>
                <a:cs typeface="Mangal" panose="02040503050203030202" pitchFamily="18" charset="0"/>
              </a:rPr>
              <a:t>Modernizing HUD’s Consolidated Planning Process to Narrow the Digital Divide and Increase Resilience to Natural Hazards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Mangal Pro" panose="00000500000000000000" pitchFamily="2" charset="0"/>
                <a:cs typeface="Mangal" panose="02040503050203030202" pitchFamily="18" charset="0"/>
              </a:rPr>
              <a:t>, which requires jurisdictions to consider climate-related natural hazard risks, and how to build resilience to those risks, in developing their Consolidated Plan.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4C309-7EB5-C8CD-0D56-91EC9B2CC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79" y="1447362"/>
            <a:ext cx="3298442" cy="4601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5165A-5BA7-D6B1-80FA-90450884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682" y="1447362"/>
            <a:ext cx="4013503" cy="49224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510DD-8500-4D54-179B-5391A7D061E2}"/>
              </a:ext>
            </a:extLst>
          </p:cNvPr>
          <p:cNvSpPr txBox="1"/>
          <p:nvPr/>
        </p:nvSpPr>
        <p:spPr>
          <a:xfrm>
            <a:off x="3213847" y="6226068"/>
            <a:ext cx="4797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Supporting Local Climate Action - HUD Exchange</a:t>
            </a:r>
            <a:endParaRPr lang="en-US" dirty="0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D98A6100-1E1A-4404-343A-343D77BD9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FFE007-4FCC-BE99-B849-978861A447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292" y="3349667"/>
            <a:ext cx="5748562" cy="25146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5503A-D794-2427-453F-E0CB42A0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Resilience Toolkit Continued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8162FBD-FC87-8B9A-81C6-CE3A7070B3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688156" y="1788460"/>
            <a:ext cx="6426552" cy="368449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BDCDDF-0522-F638-8EC7-7404889697D7}"/>
              </a:ext>
            </a:extLst>
          </p:cNvPr>
          <p:cNvSpPr txBox="1"/>
          <p:nvPr/>
        </p:nvSpPr>
        <p:spPr>
          <a:xfrm>
            <a:off x="228600" y="1793563"/>
            <a:ext cx="5459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Simplified risk assessment to build an understanding of risks your community may 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Features six hazards a range of resilience actions and funding strategies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9E3298-B361-842D-0EF9-15891FB843D8}"/>
              </a:ext>
            </a:extLst>
          </p:cNvPr>
          <p:cNvSpPr txBox="1"/>
          <p:nvPr/>
        </p:nvSpPr>
        <p:spPr>
          <a:xfrm>
            <a:off x="3186953" y="6096932"/>
            <a:ext cx="471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Supporting Local Climate Action - HUD Exchange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95C3031-7AAA-AAD1-9098-104132C249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8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9E2B6-98D7-FB09-ED3D-36B951B96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 Implementation Guides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B0C274-E120-11DB-8EC6-1302694D4D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53939" y="1836474"/>
            <a:ext cx="4228755" cy="3074477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061A4D-9ADC-2B9F-A4E2-8EB67D7D5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67756" y="1836474"/>
            <a:ext cx="3571901" cy="297757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CEDEC-3957-494A-0EB8-18E3CF796555}"/>
              </a:ext>
            </a:extLst>
          </p:cNvPr>
          <p:cNvSpPr txBox="1"/>
          <p:nvPr/>
        </p:nvSpPr>
        <p:spPr>
          <a:xfrm>
            <a:off x="3761815" y="6255623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Supporting Local Climate Action - HUD Exchange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0776D5-6AA0-8DEF-5E45-5554A627470E}"/>
              </a:ext>
            </a:extLst>
          </p:cNvPr>
          <p:cNvSpPr txBox="1"/>
          <p:nvPr/>
        </p:nvSpPr>
        <p:spPr>
          <a:xfrm>
            <a:off x="109306" y="1836474"/>
            <a:ext cx="41265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Step-by-step instructions on how to implement specific climate resilience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Topics 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Nature-based Solutions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Community Resilience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Resilient Single-family Retrofits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Community Resilience Hubs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Community-driven Relocation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Mangal Pro" panose="00000500000000000000" pitchFamily="2" charset="0"/>
              </a:rPr>
              <a:t>Cool Roofs: Mitigating Extreme Heat</a:t>
            </a:r>
          </a:p>
          <a:p>
            <a:endParaRPr lang="en-US" sz="2000" dirty="0">
              <a:latin typeface="Mangal Pro" panose="00000500000000000000" pitchFamily="2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16CFCF5-82A5-8644-87DA-586F9F531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3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1326-2B16-417C-55DB-3841A7E0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Toolkit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84ED37-7B45-4DB6-5BFE-31FF4E82B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3131" y="1745997"/>
            <a:ext cx="7363386" cy="46144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A1C1CC-C172-3127-892F-447F167A01E5}"/>
              </a:ext>
            </a:extLst>
          </p:cNvPr>
          <p:cNvSpPr txBox="1"/>
          <p:nvPr/>
        </p:nvSpPr>
        <p:spPr>
          <a:xfrm>
            <a:off x="201393" y="1882588"/>
            <a:ext cx="40344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Comprehensive guide outlining common economic development and recovery strategies</a:t>
            </a:r>
          </a:p>
          <a:p>
            <a:endParaRPr lang="en-US" sz="2000" dirty="0">
              <a:latin typeface="Mangal Pr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Focuses on building equitable and resilient economies that support local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Mangal Pro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Toolkit in response to the economic impact of the COVID-19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Mangal Pro" panose="00000500000000000000" pitchFamily="2" charset="0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82DF903-5ACC-57E5-780E-70689549D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68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22D30-A941-14BB-BCAE-7F9D47AA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Toolkit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B9514-25E7-5115-EA91-01CD5CF08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The Toolkit Provides –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Guidance on seven common and high-impact economic development activities 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An overview of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and how to launch the specific strategy within a community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and how CPD funding can fit in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effectLst/>
                <a:latin typeface="Calibri" panose="020F0502020204030204" pitchFamily="34" charset="0"/>
                <a:ea typeface="Franklin Gothic Book" panose="020B0503020102020204" pitchFamily="34" charset="0"/>
                <a:cs typeface="Calibri" panose="020F0502020204030204" pitchFamily="34" charset="0"/>
              </a:rPr>
              <a:t>Case studies </a:t>
            </a:r>
            <a:endParaRPr lang="en-US" dirty="0">
              <a:effectLst/>
              <a:latin typeface="Calibri" panose="020F0502020204030204" pitchFamily="34" charset="0"/>
              <a:ea typeface="Franklin Gothic Book" panose="020B050302010202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BEF37D5C-E858-05D8-2DB0-85E1C3BBE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0D37-C664-9DA1-A94E-6EA23FF0E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Implementation Guides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D9DD94-D3D2-8058-F757-68B5C0EDD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624" y="1619008"/>
            <a:ext cx="3985260" cy="50059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ABB51D-2B0C-592C-11FB-9C0FFFF80059}"/>
              </a:ext>
            </a:extLst>
          </p:cNvPr>
          <p:cNvSpPr txBox="1"/>
          <p:nvPr/>
        </p:nvSpPr>
        <p:spPr>
          <a:xfrm>
            <a:off x="403412" y="1855694"/>
            <a:ext cx="54595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Step-by-step guides outlining process for implementing specific economic development strategies</a:t>
            </a:r>
          </a:p>
          <a:p>
            <a:endParaRPr lang="en-US" sz="2000" dirty="0">
              <a:latin typeface="Mangal Pro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Topics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Equity and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Job Training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Commercial Redevelopment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Small and Microenterprise Activities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State Grantee Activities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angal Pro" panose="00000500000000000000" pitchFamily="2" charset="0"/>
              </a:rPr>
              <a:t>Small Grantee Activities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0D3314A8-7279-CDF3-BF82-A614FDD68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3D3A-1BB1-DB4C-12A8-C7248A35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Supply Toolkit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8A9469B-0787-854A-287A-F943A7946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4863" y="1675186"/>
            <a:ext cx="5865767" cy="3984635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5A630A-24CC-7094-5E2D-E5330B1AF07E}"/>
              </a:ext>
            </a:extLst>
          </p:cNvPr>
          <p:cNvSpPr txBox="1"/>
          <p:nvPr/>
        </p:nvSpPr>
        <p:spPr>
          <a:xfrm>
            <a:off x="111369" y="1797269"/>
            <a:ext cx="5865767" cy="493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Outlines 4</a:t>
            </a:r>
            <a:r>
              <a:rPr lang="en-US" sz="2000" dirty="0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key affordable housing supply strategies</a:t>
            </a:r>
            <a:endParaRPr lang="en-US" sz="2000" dirty="0">
              <a:effectLst/>
              <a:latin typeface="Mangal Pro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Connects equity to the development of affordable housing </a:t>
            </a:r>
            <a:endParaRPr lang="en-US" sz="2000" dirty="0">
              <a:effectLst/>
              <a:latin typeface="Mangal Pro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Addresses the need to cultivate and maintain partnerships to combat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NYMBYism</a:t>
            </a:r>
            <a:endParaRPr lang="en-US" sz="2000" dirty="0">
              <a:effectLst/>
              <a:latin typeface="Mangal Pro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Expands the notion of housing as merely “bricks-and-mortar.” </a:t>
            </a:r>
          </a:p>
          <a:p>
            <a:pPr marL="342900" indent="-342900">
              <a:lnSpc>
                <a:spcPct val="107000"/>
              </a:lnSpc>
              <a:spcAft>
                <a:spcPts val="75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000000"/>
                </a:solidFill>
                <a:effectLst/>
                <a:latin typeface="Mangal Pro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Highlights case studies that deployed local strategies and used CPD funding sources    </a:t>
            </a:r>
            <a:endParaRPr lang="en-US" sz="2000" dirty="0">
              <a:effectLst/>
              <a:latin typeface="Mangal Pro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Mangal Pro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169A5CA5-5782-5C63-6D57-A316BBB3C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609" y="123781"/>
            <a:ext cx="1274381" cy="12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73445"/>
      </p:ext>
    </p:extLst>
  </p:cSld>
  <p:clrMapOvr>
    <a:masterClrMapping/>
  </p:clrMapOvr>
</p:sld>
</file>

<file path=ppt/theme/theme1.xml><?xml version="1.0" encoding="utf-8"?>
<a:theme xmlns:a="http://schemas.openxmlformats.org/drawingml/2006/main" name="OGP slide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GP slide deck" id="{43197B35-F8C7-4FEB-9A13-1DDA9B5F68AB}" vid="{D2512388-1A5B-42C4-9804-957BF13A42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FB3A1AB0205C47ABFBBF7852B6BDC6" ma:contentTypeVersion="6" ma:contentTypeDescription="Create a new document." ma:contentTypeScope="" ma:versionID="5635660565db9e4c3d472266b2df1972">
  <xsd:schema xmlns:xsd="http://www.w3.org/2001/XMLSchema" xmlns:xs="http://www.w3.org/2001/XMLSchema" xmlns:p="http://schemas.microsoft.com/office/2006/metadata/properties" xmlns:ns2="9d3645a5-7083-42b4-b2b7-6739372f6c85" targetNamespace="http://schemas.microsoft.com/office/2006/metadata/properties" ma:root="true" ma:fieldsID="4c6d4e112dbd8340d865258934f19013" ns2:_="">
    <xsd:import namespace="9d3645a5-7083-42b4-b2b7-6739372f6c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645a5-7083-42b4-b2b7-6739372f6c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A4EE4F-B90A-4459-808C-8F68B1998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645a5-7083-42b4-b2b7-6739372f6c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83F64B-1E8A-4848-89CC-E7F062AEA5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C02879-4572-43D6-B51F-10777578DD41}">
  <ds:schemaRefs>
    <ds:schemaRef ds:uri="http://purl.org/dc/terms/"/>
    <ds:schemaRef ds:uri="9d3645a5-7083-42b4-b2b7-6739372f6c8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5618</TotalTime>
  <Words>516</Words>
  <Application>Microsoft Office PowerPoint</Application>
  <PresentationFormat>Widescreen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Alice</vt:lpstr>
      <vt:lpstr>Arial</vt:lpstr>
      <vt:lpstr>Calibri</vt:lpstr>
      <vt:lpstr>Garamond</vt:lpstr>
      <vt:lpstr>Mangal Pro</vt:lpstr>
      <vt:lpstr>Symbol</vt:lpstr>
      <vt:lpstr>OGP slide deck</vt:lpstr>
      <vt:lpstr>HUD CPD Policy Priority Resources</vt:lpstr>
      <vt:lpstr>Community Planning and Development</vt:lpstr>
      <vt:lpstr>Community Resilience Toolkit</vt:lpstr>
      <vt:lpstr>Community Resilience Toolkit Continued</vt:lpstr>
      <vt:lpstr>Resilience Implementation Guides </vt:lpstr>
      <vt:lpstr>Economic Recovery Toolkit</vt:lpstr>
      <vt:lpstr>Economic Recovery Toolkit Continued </vt:lpstr>
      <vt:lpstr>Economic Recovery Implementation Guides </vt:lpstr>
      <vt:lpstr>Housing Supply Toolkit </vt:lpstr>
      <vt:lpstr>Mayor’s Guides to CPD Programs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Community Planning and Development</dc:title>
  <dc:creator>Clarke, Ella M</dc:creator>
  <cp:lastModifiedBy>Baietti, Joseph   A</cp:lastModifiedBy>
  <cp:revision>31</cp:revision>
  <dcterms:created xsi:type="dcterms:W3CDTF">2022-01-03T14:05:57Z</dcterms:created>
  <dcterms:modified xsi:type="dcterms:W3CDTF">2022-06-21T16:25:27Z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0x0101006CFB3A1AB0205C47ABFBBF7852B6BDC6</vt:lpwstr>
  </property>
</Properties>
</file>