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75" r:id="rId3"/>
    <p:sldId id="257" r:id="rId4"/>
    <p:sldId id="258" r:id="rId5"/>
    <p:sldId id="274" r:id="rId6"/>
    <p:sldId id="259" r:id="rId7"/>
    <p:sldId id="260" r:id="rId8"/>
    <p:sldId id="261" r:id="rId9"/>
    <p:sldId id="269" r:id="rId10"/>
    <p:sldId id="262" r:id="rId11"/>
    <p:sldId id="263" r:id="rId12"/>
    <p:sldId id="264" r:id="rId13"/>
    <p:sldId id="270" r:id="rId14"/>
    <p:sldId id="271" r:id="rId15"/>
    <p:sldId id="265" r:id="rId16"/>
    <p:sldId id="266" r:id="rId17"/>
    <p:sldId id="267" r:id="rId18"/>
    <p:sldId id="268" r:id="rId19"/>
    <p:sldId id="272" r:id="rId20"/>
    <p:sldId id="273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CECFBB-2335-4843-BE67-0DB07AE8268B}" type="datetimeFigureOut">
              <a:rPr lang="en-US" smtClean="0"/>
              <a:t>1/11/2016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6FB4A5-5E93-43AF-899E-C45D0AC94C4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207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17648-B7B7-42A2-B252-9708C401CAA4}" type="datetime1">
              <a:rPr lang="en-US" smtClean="0"/>
              <a:t>1/11/2016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6E3-42D8-48F8-8C72-BF8E50065A5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7371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09F2A-96A5-4209-BDB6-926F4A0C12DF}" type="datetime1">
              <a:rPr lang="en-US" smtClean="0"/>
              <a:t>1/11/2016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6E3-42D8-48F8-8C72-BF8E50065A5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3132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8F8FB-F174-4A75-BFF6-3C9B3B433772}" type="datetime1">
              <a:rPr lang="en-US" smtClean="0"/>
              <a:t>1/11/2016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6E3-42D8-48F8-8C72-BF8E50065A5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14110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07F3E-4C2D-4D5D-A8DA-D5D018D3E42C}" type="datetime1">
              <a:rPr lang="en-US" smtClean="0"/>
              <a:t>1/11/2016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6E3-42D8-48F8-8C72-BF8E50065A5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715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B5CE8-B23D-4BDE-B60F-98D3C5830CC7}" type="datetime1">
              <a:rPr lang="en-US" smtClean="0"/>
              <a:t>1/11/2016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6E3-42D8-48F8-8C72-BF8E50065A5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28970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47375-DF6A-4E96-84A2-9CEDC1651181}" type="datetime1">
              <a:rPr lang="en-US" smtClean="0"/>
              <a:t>1/11/2016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6E3-42D8-48F8-8C72-BF8E50065A5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5834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ED10B-7F90-4B98-9C25-36DBE7F6C64D}" type="datetime1">
              <a:rPr lang="en-US" smtClean="0"/>
              <a:t>1/11/2016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6E3-42D8-48F8-8C72-BF8E50065A5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59743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6E7CF-1770-42FD-94FE-BD43B69ED5AB}" type="datetime1">
              <a:rPr lang="en-US" smtClean="0"/>
              <a:t>1/11/2016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6E3-42D8-48F8-8C72-BF8E50065A5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8089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5340E-3DA7-4D00-9D42-D5E8E0BD3D2D}" type="datetime1">
              <a:rPr lang="en-US" smtClean="0"/>
              <a:t>1/11/2016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6E3-42D8-48F8-8C72-BF8E50065A5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6586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08843-9D65-480E-96EB-E49EC4B5169B}" type="datetime1">
              <a:rPr lang="en-US" smtClean="0"/>
              <a:t>1/11/2016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6E3-42D8-48F8-8C72-BF8E50065A5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8818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3F226-A3C3-4D1B-B657-F3CE781C0D07}" type="datetime1">
              <a:rPr lang="en-US" smtClean="0"/>
              <a:t>1/11/2016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6E3-42D8-48F8-8C72-BF8E50065A5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5231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54ADB6-6E3E-485A-9B15-A096A6E72CBC}" type="datetime1">
              <a:rPr lang="en-US" smtClean="0"/>
              <a:t>1/11/2016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4EE6E3-42D8-48F8-8C72-BF8E50065A5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5861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cfr.gov/" TargetMode="External"/><Relationship Id="rId2" Type="http://schemas.openxmlformats.org/officeDocument/2006/relationships/hyperlink" Target="http://www.access.gpo.gov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cofar.gov/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mailto:consultlloyd@aol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OMB’s “Super Circular”: What  Community Development Professionals Need to Know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National Community Development Association </a:t>
            </a:r>
            <a:br>
              <a:rPr lang="en-US" dirty="0" smtClean="0"/>
            </a:br>
            <a:r>
              <a:rPr lang="en-US" dirty="0" smtClean="0"/>
              <a:t>Presented by</a:t>
            </a:r>
          </a:p>
          <a:p>
            <a:r>
              <a:rPr lang="en-US" dirty="0" smtClean="0"/>
              <a:t>Bob Lloyd</a:t>
            </a:r>
          </a:p>
          <a:p>
            <a:r>
              <a:rPr lang="en-US" dirty="0" smtClean="0"/>
              <a:t>January 21, 2016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6E3-42D8-48F8-8C72-BF8E50065A53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98724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Current Federal Fund Accountability Atmosphere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“Government by Horror Story”</a:t>
            </a:r>
          </a:p>
          <a:p>
            <a:pPr marL="0" indent="0">
              <a:buNone/>
            </a:pPr>
            <a:r>
              <a:rPr lang="en-US" dirty="0" smtClean="0"/>
              <a:t>--- Budgetary Pressures (Sequester)</a:t>
            </a:r>
          </a:p>
          <a:p>
            <a:pPr marL="0" indent="0">
              <a:buNone/>
            </a:pPr>
            <a:r>
              <a:rPr lang="en-US" dirty="0" smtClean="0"/>
              <a:t>--- Single Audits—Quality Concerns</a:t>
            </a:r>
          </a:p>
          <a:p>
            <a:pPr marL="0" indent="0">
              <a:buNone/>
            </a:pPr>
            <a:r>
              <a:rPr lang="en-US" dirty="0" smtClean="0"/>
              <a:t>--- Federal Audits (OIG’s, CPA’s Under Contract)</a:t>
            </a:r>
          </a:p>
          <a:p>
            <a:pPr marL="0" indent="0">
              <a:buNone/>
            </a:pPr>
            <a:r>
              <a:rPr lang="en-US" dirty="0" smtClean="0"/>
              <a:t>--- </a:t>
            </a:r>
            <a:r>
              <a:rPr lang="en-US" i="1" dirty="0" smtClean="0"/>
              <a:t>Qui Tam </a:t>
            </a:r>
            <a:r>
              <a:rPr lang="en-US" dirty="0" smtClean="0"/>
              <a:t>Lawsuits</a:t>
            </a:r>
          </a:p>
          <a:p>
            <a:pPr marL="0" indent="0">
              <a:buNone/>
            </a:pPr>
            <a:r>
              <a:rPr lang="en-US" dirty="0" smtClean="0"/>
              <a:t>--- Congressional Oversight</a:t>
            </a:r>
          </a:p>
          <a:p>
            <a:pPr>
              <a:buFont typeface="Arial" charset="0"/>
              <a:buChar char="•"/>
            </a:pPr>
            <a:r>
              <a:rPr lang="en-US" dirty="0" smtClean="0"/>
              <a:t>OMB Grants Management Reform</a:t>
            </a:r>
          </a:p>
          <a:p>
            <a:pPr>
              <a:buFont typeface="Arial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6E3-42D8-48F8-8C72-BF8E50065A53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22349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OMB Grant Reform Process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“Trial Balloons” 2/28/12</a:t>
            </a:r>
          </a:p>
          <a:p>
            <a:r>
              <a:rPr lang="en-US" dirty="0" smtClean="0"/>
              <a:t>Draft Guidance 2/1/13</a:t>
            </a:r>
          </a:p>
          <a:p>
            <a:r>
              <a:rPr lang="en-US" dirty="0" smtClean="0"/>
              <a:t>Final Guidance 12/26/13 (2 CFR 200)</a:t>
            </a:r>
          </a:p>
          <a:p>
            <a:r>
              <a:rPr lang="en-US" dirty="0" smtClean="0"/>
              <a:t>Agency Draft Rules to OMB 6/26/14</a:t>
            </a:r>
          </a:p>
          <a:p>
            <a:r>
              <a:rPr lang="en-US" dirty="0" smtClean="0"/>
              <a:t>COFAR FAQ’s (Periodically in 2014)</a:t>
            </a:r>
          </a:p>
          <a:p>
            <a:r>
              <a:rPr lang="en-US" dirty="0" smtClean="0"/>
              <a:t>Revised Guidance and Agency Implementation (12/19/14) (HUD 2 CFR 2400)</a:t>
            </a:r>
          </a:p>
          <a:p>
            <a:r>
              <a:rPr lang="en-US" dirty="0" smtClean="0"/>
              <a:t>Effective Date of Uniform Guidance (12/26/14)</a:t>
            </a:r>
          </a:p>
          <a:p>
            <a:r>
              <a:rPr lang="en-US" dirty="0" smtClean="0"/>
              <a:t>Single Audit Requirements Transition (NFE FY’s Beginning After 12/26/14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6E3-42D8-48F8-8C72-BF8E50065A53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8895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Transition to New Policies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Applicable to New Awards and New Obligations Issued After 12/26/14</a:t>
            </a:r>
          </a:p>
          <a:p>
            <a:r>
              <a:rPr lang="en-US" dirty="0" smtClean="0"/>
              <a:t>Variations Among Federal Agencies for Awards Issued Prior to 12/26/14</a:t>
            </a:r>
          </a:p>
          <a:p>
            <a:r>
              <a:rPr lang="en-US" dirty="0" smtClean="0"/>
              <a:t>Supersession of Previous Grants Management Regulations 12/26/14</a:t>
            </a:r>
          </a:p>
          <a:p>
            <a:r>
              <a:rPr lang="en-US" dirty="0" smtClean="0"/>
              <a:t>Subaward Considerations</a:t>
            </a:r>
          </a:p>
          <a:p>
            <a:r>
              <a:rPr lang="en-US" dirty="0" smtClean="0"/>
              <a:t>Audit Considerations</a:t>
            </a:r>
          </a:p>
          <a:p>
            <a:r>
              <a:rPr lang="en-US" dirty="0" smtClean="0"/>
              <a:t>When in Doubt….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6E3-42D8-48F8-8C72-BF8E50065A53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53217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Your Document Stack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2 CFR 200 and 2 CFR 2400 (1/1/15) (</a:t>
            </a:r>
            <a:r>
              <a:rPr lang="en-US" dirty="0" smtClean="0">
                <a:hlinkClick r:id="rId2"/>
              </a:rPr>
              <a:t>www.access.gpo.gov</a:t>
            </a:r>
            <a:r>
              <a:rPr lang="en-US" dirty="0" smtClean="0"/>
              <a:t>) or (</a:t>
            </a:r>
            <a:r>
              <a:rPr lang="en-US" dirty="0" smtClean="0">
                <a:hlinkClick r:id="rId3"/>
              </a:rPr>
              <a:t>www.ecfr.gov</a:t>
            </a:r>
            <a:r>
              <a:rPr lang="en-US" dirty="0" smtClean="0"/>
              <a:t>)</a:t>
            </a:r>
          </a:p>
          <a:p>
            <a:r>
              <a:rPr lang="en-US" dirty="0" smtClean="0"/>
              <a:t>Frequently Asked Questions (</a:t>
            </a:r>
            <a:r>
              <a:rPr lang="en-US" dirty="0" smtClean="0">
                <a:hlinkClick r:id="rId4"/>
              </a:rPr>
              <a:t>www.cofar.gov</a:t>
            </a:r>
            <a:r>
              <a:rPr lang="en-US" dirty="0" smtClean="0"/>
              <a:t>)</a:t>
            </a:r>
          </a:p>
          <a:p>
            <a:r>
              <a:rPr lang="en-US" dirty="0" smtClean="0"/>
              <a:t>Federal Awardee Performance and Integrity Information System (Federal Register, 7/22/15) (</a:t>
            </a:r>
            <a:r>
              <a:rPr lang="en-US" dirty="0" smtClean="0">
                <a:hlinkClick r:id="rId2"/>
              </a:rPr>
              <a:t>www.access.gpo.gov</a:t>
            </a:r>
            <a:r>
              <a:rPr lang="en-US" dirty="0" smtClean="0"/>
              <a:t>) and (</a:t>
            </a:r>
            <a:r>
              <a:rPr lang="en-US" dirty="0" smtClean="0">
                <a:hlinkClick r:id="rId3"/>
              </a:rPr>
              <a:t>www.ecfr.gov</a:t>
            </a:r>
            <a:r>
              <a:rPr lang="en-US" dirty="0" smtClean="0"/>
              <a:t>)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6E3-42D8-48F8-8C72-BF8E50065A53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25315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“Big Deals”– Significant Policy Changes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Pre-award Risk Assessment</a:t>
            </a:r>
          </a:p>
          <a:p>
            <a:r>
              <a:rPr lang="en-US" dirty="0" smtClean="0"/>
              <a:t>Internal Controls</a:t>
            </a:r>
          </a:p>
          <a:p>
            <a:pPr marL="0" indent="0">
              <a:buNone/>
            </a:pPr>
            <a:r>
              <a:rPr lang="en-US" dirty="0" smtClean="0"/>
              <a:t>--- Documentation of Personnel Expenses (PKA </a:t>
            </a:r>
            <a:r>
              <a:rPr lang="en-US" dirty="0" smtClean="0"/>
              <a:t>Time and Effort </a:t>
            </a:r>
            <a:r>
              <a:rPr lang="en-US" dirty="0" smtClean="0"/>
              <a:t>Reporting)</a:t>
            </a:r>
          </a:p>
          <a:p>
            <a:pPr>
              <a:buFont typeface="Arial" charset="0"/>
              <a:buChar char="•"/>
            </a:pPr>
            <a:r>
              <a:rPr lang="en-US" dirty="0" smtClean="0"/>
              <a:t>Cost Principles</a:t>
            </a:r>
          </a:p>
          <a:p>
            <a:pPr marL="0" indent="0">
              <a:buNone/>
            </a:pPr>
            <a:r>
              <a:rPr lang="en-US" dirty="0" smtClean="0"/>
              <a:t>--- Indirect Cost Recognition</a:t>
            </a:r>
          </a:p>
          <a:p>
            <a:pPr>
              <a:buFont typeface="Arial" charset="0"/>
              <a:buChar char="•"/>
            </a:pPr>
            <a:r>
              <a:rPr lang="en-US" dirty="0" smtClean="0"/>
              <a:t>Procurement of Goods and Services</a:t>
            </a:r>
          </a:p>
          <a:p>
            <a:pPr>
              <a:buFont typeface="Arial" charset="0"/>
              <a:buChar char="•"/>
            </a:pPr>
            <a:r>
              <a:rPr lang="en-US" dirty="0" smtClean="0"/>
              <a:t>Subrecipient Management and Monitoring</a:t>
            </a:r>
          </a:p>
          <a:p>
            <a:pPr>
              <a:buFont typeface="Arial" charset="0"/>
              <a:buChar char="•"/>
            </a:pPr>
            <a:r>
              <a:rPr lang="en-US" dirty="0" smtClean="0"/>
              <a:t>Reporting</a:t>
            </a:r>
          </a:p>
          <a:p>
            <a:pPr>
              <a:buFont typeface="Arial" charset="0"/>
              <a:buChar char="•"/>
            </a:pPr>
            <a:r>
              <a:rPr lang="en-US" dirty="0" smtClean="0"/>
              <a:t>Audit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6E3-42D8-48F8-8C72-BF8E50065A53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95687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Pre-award Risk Assessment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By Federal Agencies (2 CFR 200.205)</a:t>
            </a:r>
          </a:p>
          <a:p>
            <a:pPr marL="0" indent="0">
              <a:buNone/>
            </a:pPr>
            <a:r>
              <a:rPr lang="en-US" dirty="0" smtClean="0"/>
              <a:t>--- Financial stability</a:t>
            </a:r>
          </a:p>
          <a:p>
            <a:pPr marL="0" indent="0">
              <a:buNone/>
            </a:pPr>
            <a:r>
              <a:rPr lang="en-US" dirty="0" smtClean="0"/>
              <a:t>--- Management systems and personnel</a:t>
            </a:r>
          </a:p>
          <a:p>
            <a:pPr marL="0" indent="0">
              <a:buNone/>
            </a:pPr>
            <a:r>
              <a:rPr lang="en-US" dirty="0" smtClean="0"/>
              <a:t>--- Performance history</a:t>
            </a:r>
          </a:p>
          <a:p>
            <a:pPr marL="0" indent="0">
              <a:buNone/>
            </a:pPr>
            <a:r>
              <a:rPr lang="en-US" dirty="0" smtClean="0"/>
              <a:t>--- Audit history </a:t>
            </a:r>
          </a:p>
          <a:p>
            <a:pPr marL="0" indent="0">
              <a:buNone/>
            </a:pPr>
            <a:r>
              <a:rPr lang="en-US" dirty="0" smtClean="0"/>
              <a:t>--- Federal data bases (e.g., EPLS)</a:t>
            </a:r>
          </a:p>
          <a:p>
            <a:r>
              <a:rPr lang="en-US" dirty="0" smtClean="0"/>
              <a:t>By Pass-through Entities (2 CFR 200.331(b))</a:t>
            </a:r>
          </a:p>
          <a:p>
            <a:pPr marL="0" indent="0">
              <a:buNone/>
            </a:pPr>
            <a:r>
              <a:rPr lang="en-US" dirty="0" smtClean="0"/>
              <a:t>---  All that…plus extent of other oversight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6E3-42D8-48F8-8C72-BF8E50065A53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864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Internal Controls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“Establish and maintain effective internal control that provides reasonable assurance” of compliance with laws, regulations and award terms</a:t>
            </a:r>
          </a:p>
          <a:p>
            <a:r>
              <a:rPr lang="en-US" dirty="0" smtClean="0"/>
              <a:t>Sources of internal control guidance</a:t>
            </a:r>
          </a:p>
          <a:p>
            <a:pPr marL="0" indent="0">
              <a:buNone/>
            </a:pPr>
            <a:r>
              <a:rPr lang="en-US" dirty="0" smtClean="0"/>
              <a:t>--- GAO “Green Book”—</a:t>
            </a:r>
            <a:r>
              <a:rPr lang="en-US" i="1" dirty="0" smtClean="0"/>
              <a:t>Standards for Internal Control in the Federal Government</a:t>
            </a:r>
          </a:p>
          <a:p>
            <a:pPr marL="0" indent="0">
              <a:buNone/>
            </a:pPr>
            <a:r>
              <a:rPr lang="en-US" i="1" dirty="0" smtClean="0"/>
              <a:t>---</a:t>
            </a:r>
            <a:r>
              <a:rPr lang="en-US" dirty="0" smtClean="0"/>
              <a:t> COSO—</a:t>
            </a:r>
            <a:r>
              <a:rPr lang="en-US" i="1" dirty="0" smtClean="0"/>
              <a:t>Internal Control—Integrated Framework</a:t>
            </a:r>
          </a:p>
          <a:p>
            <a:pPr marL="0" indent="0">
              <a:buNone/>
            </a:pPr>
            <a:r>
              <a:rPr lang="en-US" dirty="0" smtClean="0"/>
              <a:t>AND</a:t>
            </a:r>
          </a:p>
          <a:p>
            <a:pPr marL="0" indent="0">
              <a:buNone/>
            </a:pPr>
            <a:r>
              <a:rPr lang="en-US" i="1" dirty="0" smtClean="0"/>
              <a:t>--- </a:t>
            </a:r>
            <a:r>
              <a:rPr lang="en-US" dirty="0" smtClean="0"/>
              <a:t>OMB—</a:t>
            </a:r>
            <a:r>
              <a:rPr lang="en-US" i="1" dirty="0" smtClean="0"/>
              <a:t>Part 6, Compliance Supplement for Single Audits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6E3-42D8-48F8-8C72-BF8E50065A53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31570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Internal Control Specifics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Compliance</a:t>
            </a:r>
          </a:p>
          <a:p>
            <a:r>
              <a:rPr lang="en-US" dirty="0" smtClean="0"/>
              <a:t>Self monitoring and evaluation</a:t>
            </a:r>
          </a:p>
          <a:p>
            <a:r>
              <a:rPr lang="en-US" dirty="0"/>
              <a:t>C</a:t>
            </a:r>
            <a:r>
              <a:rPr lang="en-US" dirty="0" smtClean="0"/>
              <a:t>orrective action</a:t>
            </a:r>
          </a:p>
          <a:p>
            <a:r>
              <a:rPr lang="en-US" dirty="0" smtClean="0"/>
              <a:t>Protection of personally identifiable information</a:t>
            </a:r>
          </a:p>
          <a:p>
            <a:r>
              <a:rPr lang="en-US" dirty="0" smtClean="0"/>
              <a:t>Bonding</a:t>
            </a:r>
          </a:p>
          <a:p>
            <a:r>
              <a:rPr lang="en-US" dirty="0"/>
              <a:t>S</a:t>
            </a:r>
            <a:r>
              <a:rPr lang="en-US" dirty="0" smtClean="0"/>
              <a:t>ystem standards</a:t>
            </a:r>
          </a:p>
          <a:p>
            <a:r>
              <a:rPr lang="en-US" dirty="0" smtClean="0"/>
              <a:t>Documentation of personnel expenses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6E3-42D8-48F8-8C72-BF8E50065A53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8379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Documentation of Personnel Expenses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“Time and effort reporting”</a:t>
            </a:r>
          </a:p>
          <a:p>
            <a:r>
              <a:rPr lang="en-US" dirty="0" smtClean="0"/>
              <a:t>Key features</a:t>
            </a:r>
          </a:p>
          <a:p>
            <a:pPr marL="0" indent="0">
              <a:buNone/>
            </a:pPr>
            <a:r>
              <a:rPr lang="en-US" dirty="0" smtClean="0"/>
              <a:t>--- After the fact determination</a:t>
            </a:r>
          </a:p>
          <a:p>
            <a:pPr marL="0" indent="0">
              <a:buNone/>
            </a:pPr>
            <a:r>
              <a:rPr lang="en-US" dirty="0" smtClean="0"/>
              <a:t>--- Full disclosure of all effort</a:t>
            </a:r>
          </a:p>
          <a:p>
            <a:pPr>
              <a:buFont typeface="Arial" charset="0"/>
              <a:buChar char="•"/>
            </a:pPr>
            <a:r>
              <a:rPr lang="en-US" dirty="0" smtClean="0"/>
              <a:t>Internal control design features</a:t>
            </a:r>
          </a:p>
          <a:p>
            <a:pPr marL="0" indent="0">
              <a:buNone/>
            </a:pPr>
            <a:r>
              <a:rPr lang="en-US" dirty="0" smtClean="0"/>
              <a:t>--- Timely completion</a:t>
            </a:r>
          </a:p>
          <a:p>
            <a:pPr marL="0" indent="0">
              <a:buNone/>
            </a:pPr>
            <a:r>
              <a:rPr lang="en-US" dirty="0" smtClean="0"/>
              <a:t>--- Credible signatures</a:t>
            </a:r>
          </a:p>
          <a:p>
            <a:pPr>
              <a:buFont typeface="Arial" charset="0"/>
              <a:buChar char="•"/>
            </a:pPr>
            <a:r>
              <a:rPr lang="en-US" dirty="0" smtClean="0"/>
              <a:t>Substitute systems permitted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6E3-42D8-48F8-8C72-BF8E50065A53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05095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Cost Principles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2 CFR 200, Subpart E (200.400-475)</a:t>
            </a:r>
          </a:p>
          <a:p>
            <a:r>
              <a:rPr lang="en-US" dirty="0" smtClean="0"/>
              <a:t>Basic policies</a:t>
            </a:r>
          </a:p>
          <a:p>
            <a:r>
              <a:rPr lang="en-US" dirty="0" smtClean="0"/>
              <a:t>General tests of allowability (200.403)</a:t>
            </a:r>
          </a:p>
          <a:p>
            <a:r>
              <a:rPr lang="en-US" dirty="0" smtClean="0"/>
              <a:t>Indirect cost recovery basics and “cross-walks” to the Appendices</a:t>
            </a:r>
          </a:p>
          <a:p>
            <a:r>
              <a:rPr lang="en-US" dirty="0" smtClean="0"/>
              <a:t>“Selected” items of cost</a:t>
            </a:r>
          </a:p>
          <a:p>
            <a:r>
              <a:rPr lang="en-US" dirty="0" smtClean="0"/>
              <a:t>‘Failure to mention…”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6E3-42D8-48F8-8C72-BF8E50065A53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77473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Indirect Cost Recognition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By federal agencies (2 CFR 200.414(c))</a:t>
            </a:r>
          </a:p>
          <a:p>
            <a:pPr marL="0" indent="0">
              <a:buNone/>
            </a:pPr>
            <a:r>
              <a:rPr lang="en-US" dirty="0" smtClean="0"/>
              <a:t>--- Limited exceptions</a:t>
            </a:r>
          </a:p>
          <a:p>
            <a:pPr>
              <a:buFont typeface="Arial" charset="0"/>
              <a:buChar char="•"/>
            </a:pPr>
            <a:r>
              <a:rPr lang="en-US" dirty="0" smtClean="0"/>
              <a:t>By pass-through entities (2 CFR 200.331(a)(4))</a:t>
            </a:r>
          </a:p>
          <a:p>
            <a:pPr marL="0" indent="0">
              <a:buNone/>
            </a:pPr>
            <a:r>
              <a:rPr lang="en-US" dirty="0" smtClean="0"/>
              <a:t>--- Accept federally negotiated NICRA</a:t>
            </a:r>
          </a:p>
          <a:p>
            <a:pPr marL="0" indent="0">
              <a:buNone/>
            </a:pPr>
            <a:r>
              <a:rPr lang="en-US" dirty="0" smtClean="0"/>
              <a:t>--- Negotiate a rate with subrecipient</a:t>
            </a:r>
          </a:p>
          <a:p>
            <a:pPr marL="0" indent="0">
              <a:buNone/>
            </a:pPr>
            <a:r>
              <a:rPr lang="en-US" dirty="0" smtClean="0"/>
              <a:t>----- </a:t>
            </a:r>
            <a:r>
              <a:rPr lang="en-US" dirty="0" smtClean="0"/>
              <a:t>How widespread</a:t>
            </a:r>
            <a:r>
              <a:rPr lang="en-US" dirty="0" smtClean="0"/>
              <a:t>?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--- Allow </a:t>
            </a:r>
            <a:r>
              <a:rPr lang="en-US" i="1" dirty="0" smtClean="0"/>
              <a:t>de minimis </a:t>
            </a:r>
            <a:r>
              <a:rPr lang="en-US" dirty="0" smtClean="0"/>
              <a:t>rate (10% of  MTDC)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6E3-42D8-48F8-8C72-BF8E50065A53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18949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Key Changes—Selected Items of Cost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Effort reporting</a:t>
            </a:r>
          </a:p>
          <a:p>
            <a:r>
              <a:rPr lang="en-US" dirty="0" smtClean="0"/>
              <a:t>Conferences</a:t>
            </a:r>
          </a:p>
          <a:p>
            <a:r>
              <a:rPr lang="en-US" dirty="0" smtClean="0"/>
              <a:t>Depreciation</a:t>
            </a:r>
          </a:p>
          <a:p>
            <a:r>
              <a:rPr lang="en-US" dirty="0" smtClean="0"/>
              <a:t>Equipment vs. materials and supplies</a:t>
            </a:r>
          </a:p>
          <a:p>
            <a:r>
              <a:rPr lang="en-US" dirty="0" smtClean="0"/>
              <a:t>Proposal costs</a:t>
            </a:r>
          </a:p>
          <a:p>
            <a:r>
              <a:rPr lang="en-US" dirty="0" smtClean="0"/>
              <a:t>Rental costs</a:t>
            </a:r>
          </a:p>
          <a:p>
            <a:r>
              <a:rPr lang="en-US" dirty="0" smtClean="0"/>
              <a:t>Training and education</a:t>
            </a:r>
          </a:p>
          <a:p>
            <a:r>
              <a:rPr lang="en-US" dirty="0" smtClean="0"/>
              <a:t>Travel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6E3-42D8-48F8-8C72-BF8E50065A53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62253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Subaward vs. Contract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Distinction reaffirmed (2 CFR 200.330)</a:t>
            </a:r>
          </a:p>
          <a:p>
            <a:pPr marL="0" indent="0">
              <a:buNone/>
            </a:pPr>
            <a:r>
              <a:rPr lang="en-US" dirty="0" smtClean="0"/>
              <a:t>--- The term “vendor” is gone</a:t>
            </a:r>
          </a:p>
          <a:p>
            <a:pPr marL="0" indent="0">
              <a:buNone/>
            </a:pPr>
            <a:r>
              <a:rPr lang="en-US" dirty="0" smtClean="0"/>
              <a:t>--- Guidance from Circular A-133, __.210 has migrated to 2 CFR 200.330</a:t>
            </a:r>
          </a:p>
          <a:p>
            <a:pPr marL="0" indent="0">
              <a:buNone/>
            </a:pPr>
            <a:r>
              <a:rPr lang="en-US" dirty="0" smtClean="0"/>
              <a:t>--- Key concept: assistance vs. procurement</a:t>
            </a:r>
          </a:p>
          <a:p>
            <a:pPr marL="0" indent="0">
              <a:buNone/>
            </a:pPr>
            <a:r>
              <a:rPr lang="en-US" dirty="0" smtClean="0"/>
              <a:t>--- Case-by-case determination must be made by pass-through entity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6E3-42D8-48F8-8C72-BF8E50065A53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48892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Procurement of Goods and Services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 smtClean="0"/>
              <a:t>Policies for States</a:t>
            </a:r>
          </a:p>
          <a:p>
            <a:r>
              <a:rPr lang="en-US" dirty="0" smtClean="0"/>
              <a:t>Policies for Everyone Else</a:t>
            </a:r>
          </a:p>
          <a:p>
            <a:pPr marL="0" indent="0">
              <a:buNone/>
            </a:pPr>
            <a:r>
              <a:rPr lang="en-US" dirty="0" smtClean="0"/>
              <a:t>--- </a:t>
            </a:r>
            <a:r>
              <a:rPr lang="en-US" dirty="0" smtClean="0"/>
              <a:t> Possible 2 </a:t>
            </a:r>
            <a:r>
              <a:rPr lang="en-US" dirty="0" smtClean="0"/>
              <a:t>Year Grace Period for IHE’s and NPO’s</a:t>
            </a:r>
          </a:p>
          <a:p>
            <a:pPr>
              <a:buFont typeface="Arial" charset="0"/>
              <a:buChar char="•"/>
            </a:pPr>
            <a:r>
              <a:rPr lang="en-US" dirty="0" smtClean="0"/>
              <a:t>Required Features</a:t>
            </a:r>
          </a:p>
          <a:p>
            <a:pPr marL="0" indent="0">
              <a:buNone/>
            </a:pPr>
            <a:r>
              <a:rPr lang="en-US" dirty="0" smtClean="0"/>
              <a:t>--- Standards of Conduct</a:t>
            </a:r>
          </a:p>
          <a:p>
            <a:pPr marL="0" indent="0">
              <a:buNone/>
            </a:pPr>
            <a:r>
              <a:rPr lang="en-US" dirty="0" smtClean="0"/>
              <a:t>--- Acquisition Planning</a:t>
            </a:r>
          </a:p>
          <a:p>
            <a:pPr marL="0" indent="0">
              <a:buNone/>
            </a:pPr>
            <a:r>
              <a:rPr lang="en-US" dirty="0" smtClean="0"/>
              <a:t>--- Recipient Responsibility</a:t>
            </a:r>
          </a:p>
          <a:p>
            <a:pPr marL="0" indent="0">
              <a:buNone/>
            </a:pPr>
            <a:r>
              <a:rPr lang="en-US" dirty="0" smtClean="0"/>
              <a:t>--- Competition</a:t>
            </a:r>
          </a:p>
          <a:p>
            <a:pPr marL="0" indent="0">
              <a:buNone/>
            </a:pPr>
            <a:r>
              <a:rPr lang="en-US" dirty="0" smtClean="0"/>
              <a:t>--- Solicitation</a:t>
            </a:r>
          </a:p>
          <a:p>
            <a:pPr marL="0" indent="0">
              <a:buNone/>
            </a:pPr>
            <a:r>
              <a:rPr lang="en-US" dirty="0" smtClean="0"/>
              <a:t>--- Acceptable Methods</a:t>
            </a:r>
          </a:p>
          <a:p>
            <a:pPr marL="0" indent="0">
              <a:buNone/>
            </a:pPr>
            <a:r>
              <a:rPr lang="en-US" dirty="0" smtClean="0"/>
              <a:t>--- Cost or Price Analysis</a:t>
            </a:r>
          </a:p>
          <a:p>
            <a:pPr marL="0" indent="0">
              <a:buNone/>
            </a:pPr>
            <a:r>
              <a:rPr lang="en-US" dirty="0" smtClean="0"/>
              <a:t>--- Source Evaluation and Selection</a:t>
            </a:r>
          </a:p>
          <a:p>
            <a:pPr marL="0" indent="0">
              <a:buNone/>
            </a:pPr>
            <a:r>
              <a:rPr lang="en-US" dirty="0" smtClean="0"/>
              <a:t>--- Contract Award and Clauses (2 CFR 200 Appendix II)</a:t>
            </a:r>
          </a:p>
          <a:p>
            <a:pPr marL="0" indent="0">
              <a:buNone/>
            </a:pPr>
            <a:r>
              <a:rPr lang="en-US" dirty="0" smtClean="0"/>
              <a:t>--- Contract Administration</a:t>
            </a:r>
          </a:p>
          <a:p>
            <a:pPr marL="0" indent="0">
              <a:buNone/>
            </a:pPr>
            <a:r>
              <a:rPr lang="en-US" dirty="0" smtClean="0"/>
              <a:t>--- Procurement Records</a:t>
            </a:r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6E3-42D8-48F8-8C72-BF8E50065A53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95150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Subrecipient Management and Monitoring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Case-by-Case Determination (2 CFR 200.330)</a:t>
            </a:r>
          </a:p>
          <a:p>
            <a:r>
              <a:rPr lang="en-US" dirty="0" smtClean="0"/>
              <a:t>Risk Assessment (2 CFR 200. 331(b))</a:t>
            </a:r>
          </a:p>
          <a:p>
            <a:r>
              <a:rPr lang="en-US" dirty="0" smtClean="0"/>
              <a:t>Subaward Agreement (Data Elements and Features—2 CFR 200.331(a)</a:t>
            </a:r>
          </a:p>
          <a:p>
            <a:r>
              <a:rPr lang="en-US" dirty="0" smtClean="0"/>
              <a:t>Subrecipient Monitoring (2 C FR 200.331(d)</a:t>
            </a:r>
          </a:p>
          <a:p>
            <a:pPr marL="0" indent="0">
              <a:buNone/>
            </a:pPr>
            <a:r>
              <a:rPr lang="en-US" dirty="0" smtClean="0"/>
              <a:t>--- Mandatory Steps</a:t>
            </a:r>
          </a:p>
          <a:p>
            <a:pPr marL="0" indent="0">
              <a:buNone/>
            </a:pPr>
            <a:r>
              <a:rPr lang="en-US" dirty="0" smtClean="0"/>
              <a:t>--- Discretionary Steps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6E3-42D8-48F8-8C72-BF8E50065A53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14626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Reporting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Mandatory disclosures (2 CFR 200.112-113)</a:t>
            </a:r>
          </a:p>
          <a:p>
            <a:r>
              <a:rPr lang="en-US" dirty="0" smtClean="0"/>
              <a:t>Financial reporting (2 CFR 200.327)</a:t>
            </a:r>
          </a:p>
          <a:p>
            <a:r>
              <a:rPr lang="en-US" dirty="0" smtClean="0"/>
              <a:t>FFATA subaward reporting (2 CFR 170)</a:t>
            </a:r>
          </a:p>
          <a:p>
            <a:r>
              <a:rPr lang="en-US" dirty="0" smtClean="0"/>
              <a:t>Performance reporting (2 CFR 200.328)</a:t>
            </a:r>
          </a:p>
          <a:p>
            <a:pPr marL="0" indent="0">
              <a:buNone/>
            </a:pPr>
            <a:r>
              <a:rPr lang="en-US" dirty="0" smtClean="0"/>
              <a:t>--- Extraordinary events</a:t>
            </a:r>
          </a:p>
          <a:p>
            <a:pPr>
              <a:buFont typeface="Arial" charset="0"/>
              <a:buChar char="•"/>
            </a:pPr>
            <a:r>
              <a:rPr lang="en-US" dirty="0" smtClean="0"/>
              <a:t>Close-out reporting (2 CFR 200.343)</a:t>
            </a:r>
          </a:p>
          <a:p>
            <a:pPr>
              <a:buFont typeface="Arial" charset="0"/>
              <a:buChar char="•"/>
            </a:pPr>
            <a:r>
              <a:rPr lang="en-US" dirty="0" smtClean="0"/>
              <a:t>Reporting on real property (2 CFR 200.329)</a:t>
            </a:r>
          </a:p>
          <a:p>
            <a:pPr>
              <a:buFont typeface="Arial" charset="0"/>
              <a:buChar char="•"/>
            </a:pPr>
            <a:r>
              <a:rPr lang="en-US" dirty="0" smtClean="0"/>
              <a:t>Audit reporting package (2 CFR 200.512)</a:t>
            </a:r>
          </a:p>
          <a:p>
            <a:pPr>
              <a:buFont typeface="Arial" charset="0"/>
              <a:buChar char="•"/>
            </a:pPr>
            <a:endParaRPr lang="en-US" dirty="0" smtClean="0"/>
          </a:p>
          <a:p>
            <a:pPr>
              <a:buFont typeface="Arial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6E3-42D8-48F8-8C72-BF8E50065A53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14844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Audit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Say a long good-bye to OMB Circular A-133</a:t>
            </a:r>
          </a:p>
          <a:p>
            <a:r>
              <a:rPr lang="en-US" dirty="0" smtClean="0"/>
              <a:t>Say hello to Subpart F of 2 CFR 200</a:t>
            </a:r>
          </a:p>
          <a:p>
            <a:r>
              <a:rPr lang="en-US" dirty="0" smtClean="0"/>
              <a:t>Key changes</a:t>
            </a:r>
          </a:p>
          <a:p>
            <a:pPr marL="0" indent="0">
              <a:buNone/>
            </a:pPr>
            <a:r>
              <a:rPr lang="en-US" dirty="0" smtClean="0"/>
              <a:t>--- Dollar expenditure trigger</a:t>
            </a:r>
          </a:p>
          <a:p>
            <a:pPr marL="0" indent="0">
              <a:buNone/>
            </a:pPr>
            <a:r>
              <a:rPr lang="en-US" dirty="0" smtClean="0"/>
              <a:t>--- Audit procurement</a:t>
            </a:r>
          </a:p>
          <a:p>
            <a:pPr marL="0" indent="0">
              <a:buNone/>
            </a:pPr>
            <a:r>
              <a:rPr lang="en-US" dirty="0" smtClean="0"/>
              <a:t>--- Determination of major programs</a:t>
            </a:r>
          </a:p>
          <a:p>
            <a:pPr marL="0" indent="0">
              <a:buNone/>
            </a:pPr>
            <a:r>
              <a:rPr lang="en-US" dirty="0" smtClean="0"/>
              <a:t>--- Reporting of audit findings</a:t>
            </a:r>
          </a:p>
          <a:p>
            <a:pPr marL="0" indent="0">
              <a:buNone/>
            </a:pPr>
            <a:r>
              <a:rPr lang="en-US" dirty="0" smtClean="0"/>
              <a:t>----- Attributes</a:t>
            </a:r>
          </a:p>
          <a:p>
            <a:pPr marL="0" indent="0">
              <a:buNone/>
            </a:pPr>
            <a:r>
              <a:rPr lang="en-US" dirty="0" smtClean="0"/>
              <a:t>----- Nomenclature</a:t>
            </a:r>
          </a:p>
          <a:p>
            <a:pPr marL="0" indent="0">
              <a:buNone/>
            </a:pPr>
            <a:r>
              <a:rPr lang="en-US" dirty="0" smtClean="0"/>
              <a:t>--- Criteria for low-risk auditee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6E3-42D8-48F8-8C72-BF8E50065A53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04543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Getting with the Program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Train up employees </a:t>
            </a:r>
          </a:p>
          <a:p>
            <a:r>
              <a:rPr lang="en-US" dirty="0" smtClean="0"/>
              <a:t>Review and revise, as necessary, policies and procedures</a:t>
            </a:r>
          </a:p>
          <a:p>
            <a:pPr marL="0" indent="0">
              <a:buNone/>
            </a:pPr>
            <a:r>
              <a:rPr lang="en-US" dirty="0" smtClean="0"/>
              <a:t>--- Financial management</a:t>
            </a:r>
          </a:p>
          <a:p>
            <a:pPr marL="0" indent="0">
              <a:buNone/>
            </a:pPr>
            <a:r>
              <a:rPr lang="en-US" dirty="0" smtClean="0"/>
              <a:t>--- Procurement </a:t>
            </a:r>
          </a:p>
          <a:p>
            <a:pPr marL="0" indent="0">
              <a:buNone/>
            </a:pPr>
            <a:r>
              <a:rPr lang="en-US" dirty="0" smtClean="0"/>
              <a:t>--- Property management</a:t>
            </a:r>
          </a:p>
          <a:p>
            <a:pPr marL="0" indent="0">
              <a:buNone/>
            </a:pPr>
            <a:r>
              <a:rPr lang="en-US" dirty="0" smtClean="0"/>
              <a:t>--- </a:t>
            </a:r>
            <a:r>
              <a:rPr lang="en-US" dirty="0" smtClean="0"/>
              <a:t>Subaward</a:t>
            </a:r>
            <a:r>
              <a:rPr lang="en-US" dirty="0" smtClean="0"/>
              <a:t> management</a:t>
            </a:r>
          </a:p>
          <a:p>
            <a:pPr marL="0" indent="0">
              <a:buNone/>
            </a:pPr>
            <a:r>
              <a:rPr lang="en-US" dirty="0" smtClean="0"/>
              <a:t>--- Records retention and access</a:t>
            </a:r>
          </a:p>
          <a:p>
            <a:pPr marL="0" indent="0">
              <a:buNone/>
            </a:pPr>
            <a:r>
              <a:rPr lang="en-US" dirty="0" smtClean="0"/>
              <a:t>--- Reporting</a:t>
            </a:r>
          </a:p>
          <a:p>
            <a:pPr marL="0" indent="0">
              <a:buNone/>
            </a:pPr>
            <a:r>
              <a:rPr lang="en-US" dirty="0" smtClean="0"/>
              <a:t>--- Human resources</a:t>
            </a:r>
          </a:p>
          <a:p>
            <a:r>
              <a:rPr lang="en-US" dirty="0" smtClean="0"/>
              <a:t>Recognize that regulatory changes create audit vulnerabilities</a:t>
            </a:r>
          </a:p>
          <a:p>
            <a:r>
              <a:rPr lang="en-US" dirty="0" smtClean="0"/>
              <a:t>Be prepared for funding agencies and auditors who don’t yet know the new rules </a:t>
            </a:r>
          </a:p>
          <a:p>
            <a:r>
              <a:rPr lang="en-US" dirty="0" smtClean="0"/>
              <a:t>Use the “lingo” in the new rules in your policies and conversations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6E3-42D8-48F8-8C72-BF8E50065A53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06885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Presenter Contact Information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Bob Lloyd</a:t>
            </a:r>
          </a:p>
          <a:p>
            <a:pPr marL="0" indent="0">
              <a:buNone/>
            </a:pPr>
            <a:r>
              <a:rPr lang="en-US" dirty="0" smtClean="0"/>
              <a:t>Consultant on Public Management and Government Relations</a:t>
            </a:r>
          </a:p>
          <a:p>
            <a:pPr marL="0" indent="0">
              <a:buNone/>
            </a:pPr>
            <a:r>
              <a:rPr lang="en-US" dirty="0" smtClean="0"/>
              <a:t>Telephones: </a:t>
            </a:r>
            <a:r>
              <a:rPr lang="en-US" dirty="0" smtClean="0"/>
              <a:t>(864) </a:t>
            </a:r>
            <a:r>
              <a:rPr lang="en-US" dirty="0" smtClean="0"/>
              <a:t>235-8680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  (202) 775-0066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Fax: (864) 235-1465</a:t>
            </a:r>
          </a:p>
          <a:p>
            <a:pPr marL="0" indent="0">
              <a:buNone/>
            </a:pPr>
            <a:r>
              <a:rPr lang="en-US" dirty="0" smtClean="0"/>
              <a:t>E-mail: </a:t>
            </a:r>
            <a:r>
              <a:rPr lang="en-US" dirty="0" smtClean="0">
                <a:hlinkClick r:id="rId2"/>
              </a:rPr>
              <a:t>consultlloyd@aol.com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On the web: www.federalfundmanagement.com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6E3-42D8-48F8-8C72-BF8E50065A53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16873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299</TotalTime>
  <Words>926</Words>
  <Application>Microsoft Office PowerPoint</Application>
  <PresentationFormat>On-screen Show (4:3)</PresentationFormat>
  <Paragraphs>189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OMB’s “Super Circular”: What  Community Development Professionals Need to Know</vt:lpstr>
      <vt:lpstr>The Current Federal Fund Accountability Atmosphere</vt:lpstr>
      <vt:lpstr>The OMB Grant Reform Process</vt:lpstr>
      <vt:lpstr>Transition to New Policies</vt:lpstr>
      <vt:lpstr>Your Document Stack</vt:lpstr>
      <vt:lpstr>The “Big Deals”– Significant Policy Changes</vt:lpstr>
      <vt:lpstr>Pre-award Risk Assessment</vt:lpstr>
      <vt:lpstr>Internal Controls</vt:lpstr>
      <vt:lpstr>Internal Control Specifics</vt:lpstr>
      <vt:lpstr>Documentation of Personnel Expenses</vt:lpstr>
      <vt:lpstr>Cost Principles</vt:lpstr>
      <vt:lpstr>Indirect Cost Recognition</vt:lpstr>
      <vt:lpstr>Key Changes—Selected Items of Cost </vt:lpstr>
      <vt:lpstr>Subaward vs. Contract</vt:lpstr>
      <vt:lpstr>Procurement of Goods and Services</vt:lpstr>
      <vt:lpstr>Subrecipient Management and Monitoring</vt:lpstr>
      <vt:lpstr>Reporting</vt:lpstr>
      <vt:lpstr>Audit</vt:lpstr>
      <vt:lpstr>Getting with the Program</vt:lpstr>
      <vt:lpstr>Presenter Contact Information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OMB Grant Reform</dc:title>
  <dc:creator>Robert</dc:creator>
  <cp:lastModifiedBy>Robert</cp:lastModifiedBy>
  <cp:revision>15</cp:revision>
  <dcterms:created xsi:type="dcterms:W3CDTF">2015-09-01T11:49:24Z</dcterms:created>
  <dcterms:modified xsi:type="dcterms:W3CDTF">2016-01-11T14:03:55Z</dcterms:modified>
</cp:coreProperties>
</file>