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76" r:id="rId3"/>
    <p:sldId id="277" r:id="rId4"/>
    <p:sldId id="268" r:id="rId5"/>
    <p:sldId id="259" r:id="rId6"/>
    <p:sldId id="275" r:id="rId7"/>
    <p:sldId id="279" r:id="rId8"/>
    <p:sldId id="280" r:id="rId9"/>
    <p:sldId id="282" r:id="rId10"/>
    <p:sldId id="283" r:id="rId11"/>
    <p:sldId id="28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674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C83F2-BD88-4D11-B611-3F32F23A7686}" type="datetimeFigureOut">
              <a:rPr lang="en-US" smtClean="0"/>
              <a:t>1/19/2016</a:t>
            </a:fld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DB94EA8-6DB2-47B2-8955-8E9B7CDC941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53C83F2-BD88-4D11-B611-3F32F23A7686}" type="datetimeFigureOut">
              <a:rPr lang="en-US" smtClean="0"/>
              <a:t>1/19/2016</a:t>
            </a:fld>
            <a:endParaRPr lang="en-US" dirty="0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DB94EA8-6DB2-47B2-8955-8E9B7CDC941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C83F2-BD88-4D11-B611-3F32F23A7686}" type="datetimeFigureOut">
              <a:rPr lang="en-US" smtClean="0"/>
              <a:t>1/19/2016</a:t>
            </a:fld>
            <a:endParaRPr lang="en-US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DB94EA8-6DB2-47B2-8955-8E9B7CDC941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853C83F2-BD88-4D11-B611-3F32F23A7686}" type="datetimeFigureOut">
              <a:rPr lang="en-US" smtClean="0"/>
              <a:t>1/19/2016</a:t>
            </a:fld>
            <a:endParaRPr lang="en-US" dirty="0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DB94EA8-6DB2-47B2-8955-8E9B7CDC941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853C83F2-BD88-4D11-B611-3F32F23A7686}" type="datetimeFigureOut">
              <a:rPr lang="en-US" smtClean="0"/>
              <a:t>1/19/2016</a:t>
            </a:fld>
            <a:endParaRPr lang="en-US" dirty="0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9DB94EA8-6DB2-47B2-8955-8E9B7CDC941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C83F2-BD88-4D11-B611-3F32F23A7686}" type="datetimeFigureOut">
              <a:rPr lang="en-US" smtClean="0"/>
              <a:t>1/19/2016</a:t>
            </a:fld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DB94EA8-6DB2-47B2-8955-8E9B7CDC941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C83F2-BD88-4D11-B611-3F32F23A7686}" type="datetimeFigureOut">
              <a:rPr lang="en-US" smtClean="0"/>
              <a:t>1/19/2016</a:t>
            </a:fld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DB94EA8-6DB2-47B2-8955-8E9B7CDC941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853C83F2-BD88-4D11-B611-3F32F23A7686}" type="datetimeFigureOut">
              <a:rPr lang="en-US" smtClean="0"/>
              <a:t>1/19/2016</a:t>
            </a:fld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9DB94EA8-6DB2-47B2-8955-8E9B7CDC941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53C83F2-BD88-4D11-B611-3F32F23A7686}" type="datetimeFigureOut">
              <a:rPr lang="en-US" smtClean="0"/>
              <a:t>1/19/2016</a:t>
            </a:fld>
            <a:endParaRPr lang="en-US" dirty="0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DB94EA8-6DB2-47B2-8955-8E9B7CDC941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C83F2-BD88-4D11-B611-3F32F23A7686}" type="datetimeFigureOut">
              <a:rPr lang="en-US" smtClean="0"/>
              <a:t>1/19/2016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94EA8-6DB2-47B2-8955-8E9B7CDC941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C83F2-BD88-4D11-B611-3F32F23A7686}" type="datetimeFigureOut">
              <a:rPr lang="en-US" smtClean="0"/>
              <a:t>1/19/2016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94EA8-6DB2-47B2-8955-8E9B7CDC941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853C83F2-BD88-4D11-B611-3F32F23A7686}" type="datetimeFigureOut">
              <a:rPr lang="en-US" smtClean="0"/>
              <a:t>1/19/2016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9DB94EA8-6DB2-47B2-8955-8E9B7CDC9412}" type="slidenum">
              <a:rPr lang="en-US" smtClean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3657600"/>
            <a:ext cx="6248400" cy="990600"/>
          </a:xfrm>
        </p:spPr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endParaRPr lang="en-US" dirty="0"/>
          </a:p>
          <a:p>
            <a:r>
              <a:rPr lang="en-US" sz="4100" dirty="0" smtClean="0">
                <a:solidFill>
                  <a:srgbClr val="FFFF66"/>
                </a:solidFill>
              </a:rPr>
              <a:t>By: Vantage Development</a:t>
            </a:r>
            <a:endParaRPr lang="en-US" sz="4100" dirty="0">
              <a:solidFill>
                <a:srgbClr val="FFFF6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426" y="457200"/>
            <a:ext cx="8181974" cy="2438399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>
                <a:solidFill>
                  <a:srgbClr val="FFFF66"/>
                </a:solidFill>
              </a:rPr>
              <a:t>Community Development Directors and Affordable Housing Developers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5105399"/>
            <a:ext cx="2590800" cy="1524001"/>
          </a:xfrm>
          <a:prstGeom prst="rect">
            <a:avLst/>
          </a:prstGeom>
        </p:spPr>
      </p:pic>
      <p:pic>
        <p:nvPicPr>
          <p:cNvPr id="1026" name="Picture 2" descr="I:\CORPORATE\VD Marketing info\Photos\Terrace\IMG_83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499" y="5076825"/>
            <a:ext cx="3009901" cy="155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4826" y="5105399"/>
            <a:ext cx="2283147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81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352426" y="1463039"/>
            <a:ext cx="7680960" cy="4861560"/>
          </a:xfrm>
        </p:spPr>
        <p:txBody>
          <a:bodyPr>
            <a:normAutofit fontScale="55000" lnSpcReduction="20000"/>
          </a:bodyPr>
          <a:lstStyle/>
          <a:p>
            <a:r>
              <a:rPr lang="en-US" sz="2800" b="1" dirty="0" smtClean="0">
                <a:solidFill>
                  <a:srgbClr val="FFFF66"/>
                </a:solidFill>
              </a:rPr>
              <a:t>Primary Concerns</a:t>
            </a:r>
            <a:r>
              <a:rPr lang="en-US" sz="2800" dirty="0" smtClean="0">
                <a:solidFill>
                  <a:srgbClr val="FFFF66"/>
                </a:solidFill>
              </a:rPr>
              <a:t>:</a:t>
            </a:r>
          </a:p>
          <a:p>
            <a:pPr marL="457200" lvl="1" indent="-285750"/>
            <a:r>
              <a:rPr lang="en-US" sz="2800" dirty="0" smtClean="0"/>
              <a:t>Galvanizing the community and its stakeholders in an effort to implement holistic community development</a:t>
            </a:r>
          </a:p>
          <a:p>
            <a:pPr marL="457200" lvl="1" indent="-285750"/>
            <a:endParaRPr lang="en-US" sz="2800" dirty="0" smtClean="0"/>
          </a:p>
          <a:p>
            <a:pPr marL="457200" lvl="1" indent="-285750"/>
            <a:r>
              <a:rPr lang="en-US" sz="2800" dirty="0" smtClean="0"/>
              <a:t>Effectively managing and leveraging government resources for housing and community revitalization.</a:t>
            </a:r>
          </a:p>
          <a:p>
            <a:pPr marL="457200" lvl="1" indent="-285750"/>
            <a:endParaRPr lang="en-US" sz="2800" dirty="0" smtClean="0"/>
          </a:p>
          <a:p>
            <a:pPr marL="457200" lvl="1" indent="-285750"/>
            <a:r>
              <a:rPr lang="en-US" sz="2800" dirty="0" smtClean="0"/>
              <a:t>Revitalization of downtown and economic corridors of the city</a:t>
            </a:r>
          </a:p>
          <a:p>
            <a:pPr marL="457200" lvl="1" indent="-285750"/>
            <a:endParaRPr lang="en-US" sz="2800" dirty="0" smtClean="0"/>
          </a:p>
          <a:p>
            <a:pPr marL="457200" lvl="1" indent="-285750"/>
            <a:r>
              <a:rPr lang="en-US" sz="2800" dirty="0" smtClean="0"/>
              <a:t>Revitalizing properties primarily located in Qualified Census Tracts or low income neighborhoods</a:t>
            </a:r>
          </a:p>
          <a:p>
            <a:pPr marL="457200" lvl="1" indent="-285750"/>
            <a:endParaRPr lang="en-US" sz="2800" dirty="0" smtClean="0"/>
          </a:p>
          <a:p>
            <a:pPr marL="457200" lvl="1" indent="-285750"/>
            <a:r>
              <a:rPr lang="en-US" sz="2800" dirty="0" smtClean="0"/>
              <a:t>Enhancing the lives and well-being of the residents of the city</a:t>
            </a:r>
          </a:p>
          <a:p>
            <a:endParaRPr lang="en-US" sz="2800" dirty="0" smtClean="0"/>
          </a:p>
          <a:p>
            <a:r>
              <a:rPr lang="en-US" sz="2800" b="1" dirty="0" smtClean="0">
                <a:solidFill>
                  <a:srgbClr val="FFFF66"/>
                </a:solidFill>
              </a:rPr>
              <a:t>Primary Issue:</a:t>
            </a:r>
          </a:p>
          <a:p>
            <a:pPr marL="628650" lvl="1" indent="-457200"/>
            <a:r>
              <a:rPr lang="en-US" sz="2800" dirty="0" smtClean="0"/>
              <a:t>Lack of investment</a:t>
            </a:r>
          </a:p>
          <a:p>
            <a:pPr marL="457200" lvl="1" indent="-285750"/>
            <a:endParaRPr lang="en-US" sz="2400" dirty="0" smtClean="0"/>
          </a:p>
          <a:p>
            <a:pPr lvl="1" indent="0">
              <a:buNone/>
            </a:pPr>
            <a:r>
              <a:rPr lang="en-US" sz="2400" dirty="0" smtClean="0">
                <a:solidFill>
                  <a:srgbClr val="FFFF66"/>
                </a:solidFill>
              </a:rPr>
              <a:t>						</a:t>
            </a:r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i="1" dirty="0" smtClean="0"/>
              <a:t>Community Development Departments </a:t>
            </a:r>
            <a:endParaRPr lang="en-US" sz="3200" i="1" dirty="0"/>
          </a:p>
        </p:txBody>
      </p:sp>
    </p:spTree>
    <p:extLst>
      <p:ext uri="{BB962C8B-B14F-4D97-AF65-F5344CB8AC3E}">
        <p14:creationId xmlns:p14="http://schemas.microsoft.com/office/powerpoint/2010/main" val="252541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orizontal Scroll 3"/>
          <p:cNvSpPr/>
          <p:nvPr/>
        </p:nvSpPr>
        <p:spPr>
          <a:xfrm>
            <a:off x="1066800" y="447675"/>
            <a:ext cx="6553200" cy="762000"/>
          </a:xfrm>
          <a:prstGeom prst="horizontalScroll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352426" y="1295400"/>
            <a:ext cx="7680960" cy="5334000"/>
          </a:xfrm>
        </p:spPr>
        <p:txBody>
          <a:bodyPr>
            <a:normAutofit fontScale="47500" lnSpcReduction="20000"/>
          </a:bodyPr>
          <a:lstStyle/>
          <a:p>
            <a:r>
              <a:rPr lang="en-US" sz="3800" dirty="0" smtClean="0">
                <a:solidFill>
                  <a:srgbClr val="FFFF66"/>
                </a:solidFill>
              </a:rPr>
              <a:t>Primary concerns</a:t>
            </a:r>
            <a:r>
              <a:rPr lang="en-US" sz="3800" b="1" dirty="0" smtClean="0">
                <a:solidFill>
                  <a:srgbClr val="FFFF66"/>
                </a:solidFill>
              </a:rPr>
              <a:t>:</a:t>
            </a:r>
          </a:p>
          <a:p>
            <a:pPr marL="457200" lvl="1" indent="-285750"/>
            <a:r>
              <a:rPr lang="en-US" sz="3800" dirty="0" smtClean="0"/>
              <a:t>Providing quality affordable housing that is financially sustainable</a:t>
            </a:r>
          </a:p>
          <a:p>
            <a:pPr marL="457200" lvl="1" indent="-285750"/>
            <a:r>
              <a:rPr lang="en-US" sz="3800" dirty="0" smtClean="0"/>
              <a:t>Locating land that is suitable for housing development</a:t>
            </a:r>
          </a:p>
          <a:p>
            <a:pPr marL="457200" lvl="1" indent="-285750"/>
            <a:r>
              <a:rPr lang="en-US" sz="3800" dirty="0" smtClean="0"/>
              <a:t>Obtaining the financing for affordable housing</a:t>
            </a:r>
          </a:p>
          <a:p>
            <a:pPr marL="630238" lvl="2" indent="-285750"/>
            <a:r>
              <a:rPr lang="en-US" sz="3800" dirty="0" smtClean="0"/>
              <a:t>LIHTCs</a:t>
            </a:r>
          </a:p>
          <a:p>
            <a:pPr marL="803275" lvl="3" indent="-285750"/>
            <a:r>
              <a:rPr lang="en-US" sz="3800" dirty="0" smtClean="0"/>
              <a:t>Financially </a:t>
            </a:r>
            <a:r>
              <a:rPr lang="en-US" sz="3800" dirty="0"/>
              <a:t>underwriting affordable housing developments that meet all of the LIHTC regulations and </a:t>
            </a:r>
            <a:r>
              <a:rPr lang="en-US" sz="3800" dirty="0" smtClean="0"/>
              <a:t>requirements</a:t>
            </a:r>
          </a:p>
          <a:p>
            <a:pPr marL="803275" lvl="3" indent="-285750"/>
            <a:r>
              <a:rPr lang="en-US" sz="3800" dirty="0" smtClean="0"/>
              <a:t>Successfully applying for LIHTC from state allocating agencies</a:t>
            </a:r>
          </a:p>
          <a:p>
            <a:pPr marL="803275" lvl="3" indent="-285750"/>
            <a:r>
              <a:rPr lang="en-US" sz="3800" dirty="0" smtClean="0"/>
              <a:t>Identifying conventional lending ( construction and permanent loans)</a:t>
            </a:r>
          </a:p>
          <a:p>
            <a:pPr marL="803275" lvl="3" indent="-285750"/>
            <a:r>
              <a:rPr lang="en-US" sz="3800" dirty="0"/>
              <a:t>Identifying low cost financing or “soft loans” such as CDBG, HOME, FHLB-AHP, NSP or potentially Housing Trust </a:t>
            </a:r>
            <a:r>
              <a:rPr lang="en-US" sz="3800" dirty="0" smtClean="0"/>
              <a:t>Funds</a:t>
            </a:r>
          </a:p>
          <a:p>
            <a:pPr marL="803275" lvl="3" indent="-285750"/>
            <a:r>
              <a:rPr lang="en-US" sz="3800" dirty="0" smtClean="0"/>
              <a:t>Identifying LIHTC equity partners</a:t>
            </a:r>
          </a:p>
          <a:p>
            <a:pPr marL="457200" lvl="1" indent="-285750"/>
            <a:r>
              <a:rPr lang="en-US" sz="3800" dirty="0" smtClean="0"/>
              <a:t>Revitalizing communities and assisting with community revitalization efforts</a:t>
            </a:r>
          </a:p>
          <a:p>
            <a:pPr marL="457200" lvl="1" indent="-285750"/>
            <a:r>
              <a:rPr lang="en-US" sz="3800" dirty="0"/>
              <a:t>E</a:t>
            </a:r>
            <a:r>
              <a:rPr lang="en-US" sz="3800" dirty="0" smtClean="0"/>
              <a:t>nhancing the lives and well-being of the tenants with support programs</a:t>
            </a:r>
          </a:p>
          <a:p>
            <a:r>
              <a:rPr lang="en-US" sz="3800" dirty="0" smtClean="0">
                <a:solidFill>
                  <a:srgbClr val="FFFF66"/>
                </a:solidFill>
              </a:rPr>
              <a:t>Primary Issues:</a:t>
            </a:r>
          </a:p>
          <a:p>
            <a:pPr marL="628650" lvl="1" indent="-457200"/>
            <a:r>
              <a:rPr lang="en-US" sz="3800" dirty="0" smtClean="0"/>
              <a:t>Lack of investment  and local support</a:t>
            </a:r>
          </a:p>
          <a:p>
            <a:pPr marL="457200" lvl="1" indent="-285750"/>
            <a:endParaRPr lang="en-US" sz="2400" dirty="0" smtClean="0"/>
          </a:p>
          <a:p>
            <a:pPr marL="457200" lvl="1" indent="-285750"/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914400"/>
          </a:xfrm>
        </p:spPr>
        <p:txBody>
          <a:bodyPr>
            <a:normAutofit/>
          </a:bodyPr>
          <a:lstStyle/>
          <a:p>
            <a:pPr algn="ctr"/>
            <a:r>
              <a:rPr lang="en-US" sz="3200" i="1" dirty="0" smtClean="0">
                <a:solidFill>
                  <a:schemeClr val="bg2">
                    <a:lumMod val="50000"/>
                  </a:schemeClr>
                </a:solidFill>
              </a:rPr>
              <a:t>Affordable Housing Developers</a:t>
            </a:r>
            <a:endParaRPr lang="en-US" sz="3200" i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30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8105774" cy="472440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Rehabilitation and New Construction of Affordable Housing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4% LIHTCs- Non competitive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9% LIHTCs - Competitive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HOME funds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CDBG funds – with restrictions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Federal Home Loan Bank – AHP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Recycled Neighborhood Stabilization Program funds (NSP)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Housing Trust Fund</a:t>
            </a: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" y="228600"/>
            <a:ext cx="7680960" cy="1066800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>
                <a:solidFill>
                  <a:srgbClr val="FFFF66"/>
                </a:solidFill>
              </a:rPr>
              <a:t>Financing Options for Affordable Housing</a:t>
            </a:r>
            <a:endParaRPr lang="en-US" sz="3600" dirty="0">
              <a:solidFill>
                <a:srgbClr val="FFFF66"/>
              </a:solidFill>
            </a:endParaRPr>
          </a:p>
        </p:txBody>
      </p:sp>
      <p:pic>
        <p:nvPicPr>
          <p:cNvPr id="3076" name="Picture 4" descr="C:\Users\tcampbell\AppData\Local\Microsoft\Windows\Temporary Internet Files\Content.IE5\LBCGW4OA\large-Stylized-dollar-bill-Money--66.6-3350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953000"/>
            <a:ext cx="2667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3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352426" y="1981200"/>
            <a:ext cx="8181974" cy="4495800"/>
          </a:xfrm>
        </p:spPr>
        <p:txBody>
          <a:bodyPr>
            <a:normAutofit lnSpcReduction="10000"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§"/>
            </a:pPr>
            <a:endParaRPr lang="en-US" altLang="en-US" sz="2000" kern="0" spc="0" dirty="0" smtClean="0">
              <a:latin typeface="Arial"/>
              <a:ea typeface="ＭＳ Ｐゴシック" pitchFamily="34" charset="-128"/>
              <a:cs typeface="+mn-cs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§"/>
            </a:pPr>
            <a:endParaRPr lang="en-US" altLang="en-US" sz="2000" kern="0" spc="0" dirty="0" smtClean="0">
              <a:latin typeface="Arial"/>
              <a:ea typeface="ＭＳ Ｐゴシック" pitchFamily="34" charset="-128"/>
              <a:cs typeface="+mn-cs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§"/>
            </a:pPr>
            <a:endParaRPr lang="en-US" altLang="en-US" sz="2000" kern="0" spc="0" dirty="0">
              <a:latin typeface="Arial"/>
              <a:ea typeface="ＭＳ Ｐゴシック" pitchFamily="34" charset="-128"/>
              <a:cs typeface="+mn-cs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§"/>
            </a:pPr>
            <a:r>
              <a:rPr lang="en-US" altLang="en-US" sz="2000" kern="0" spc="0" dirty="0" smtClean="0">
                <a:latin typeface="Arial"/>
                <a:ea typeface="ＭＳ Ｐゴシック" pitchFamily="34" charset="-128"/>
                <a:cs typeface="+mn-cs"/>
              </a:rPr>
              <a:t>Rental </a:t>
            </a:r>
            <a:r>
              <a:rPr lang="en-US" altLang="en-US" sz="2000" kern="0" spc="0" dirty="0">
                <a:latin typeface="Arial"/>
                <a:ea typeface="ＭＳ Ｐゴシック" pitchFamily="34" charset="-128"/>
                <a:cs typeface="+mn-cs"/>
              </a:rPr>
              <a:t>units with tenants earning no more than 60% of area median </a:t>
            </a:r>
            <a:r>
              <a:rPr lang="en-US" altLang="en-US" sz="2000" kern="0" spc="0" dirty="0" smtClean="0">
                <a:latin typeface="Arial"/>
                <a:ea typeface="ＭＳ Ｐゴシック" pitchFamily="34" charset="-128"/>
                <a:cs typeface="+mn-cs"/>
              </a:rPr>
              <a:t>income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§"/>
            </a:pPr>
            <a:endParaRPr lang="en-US" altLang="en-US" sz="2000" kern="0" spc="0" dirty="0" smtClean="0">
              <a:latin typeface="Arial"/>
              <a:ea typeface="ＭＳ Ｐゴシック" pitchFamily="34" charset="-128"/>
              <a:cs typeface="+mn-cs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§"/>
            </a:pPr>
            <a:r>
              <a:rPr lang="en-US" altLang="en-US" sz="2000" kern="0" spc="0" dirty="0" smtClean="0">
                <a:latin typeface="Arial"/>
                <a:ea typeface="ＭＳ Ｐゴシック" pitchFamily="34" charset="-128"/>
                <a:cs typeface="+mn-cs"/>
              </a:rPr>
              <a:t>Investors </a:t>
            </a:r>
            <a:r>
              <a:rPr lang="en-US" altLang="en-US" sz="2000" kern="0" spc="0" dirty="0">
                <a:latin typeface="Arial"/>
                <a:ea typeface="ＭＳ Ｐゴシック" pitchFamily="34" charset="-128"/>
                <a:cs typeface="+mn-cs"/>
              </a:rPr>
              <a:t>earn dollar-for-dollar credits against their federal tax </a:t>
            </a:r>
            <a:r>
              <a:rPr lang="en-US" altLang="en-US" sz="2000" kern="0" spc="0" dirty="0" smtClean="0">
                <a:latin typeface="Arial"/>
                <a:ea typeface="ＭＳ Ｐゴシック" pitchFamily="34" charset="-128"/>
                <a:cs typeface="+mn-cs"/>
              </a:rPr>
              <a:t>liability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§"/>
            </a:pPr>
            <a:endParaRPr lang="en-US" altLang="en-US" sz="2000" kern="0" spc="0" dirty="0" smtClean="0">
              <a:latin typeface="Arial"/>
              <a:ea typeface="ＭＳ Ｐゴシック" pitchFamily="34" charset="-128"/>
              <a:cs typeface="+mn-cs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§"/>
            </a:pPr>
            <a:r>
              <a:rPr lang="en-US" altLang="en-US" sz="2000" kern="0" spc="0" dirty="0" smtClean="0">
                <a:latin typeface="Arial"/>
                <a:ea typeface="ＭＳ Ｐゴシック" pitchFamily="34" charset="-128"/>
                <a:cs typeface="+mn-cs"/>
              </a:rPr>
              <a:t>Investors </a:t>
            </a:r>
            <a:r>
              <a:rPr lang="en-US" altLang="en-US" sz="2000" kern="0" spc="0" dirty="0">
                <a:latin typeface="Arial"/>
                <a:ea typeface="ＭＳ Ｐゴシック" pitchFamily="34" charset="-128"/>
                <a:cs typeface="+mn-cs"/>
              </a:rPr>
              <a:t>also get tax benefits from </a:t>
            </a:r>
            <a:r>
              <a:rPr lang="en-US" altLang="en-US" sz="2000" kern="0" spc="0" dirty="0" smtClean="0">
                <a:latin typeface="Arial"/>
                <a:ea typeface="ＭＳ Ｐゴシック" pitchFamily="34" charset="-128"/>
                <a:cs typeface="+mn-cs"/>
              </a:rPr>
              <a:t>losses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§"/>
            </a:pPr>
            <a:endParaRPr lang="en-US" altLang="en-US" sz="2000" kern="0" spc="0" dirty="0" smtClean="0">
              <a:latin typeface="Arial"/>
              <a:ea typeface="ＭＳ Ｐゴシック" pitchFamily="34" charset="-128"/>
              <a:cs typeface="+mn-cs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 typeface="Wingdings" pitchFamily="2" charset="2"/>
              <a:buChar char="§"/>
            </a:pPr>
            <a:r>
              <a:rPr lang="en-US" altLang="en-US" sz="2000" kern="0" spc="0" dirty="0" smtClean="0">
                <a:latin typeface="Arial"/>
                <a:ea typeface="ＭＳ Ｐゴシック" pitchFamily="34" charset="-128"/>
                <a:cs typeface="+mn-cs"/>
              </a:rPr>
              <a:t>Generally</a:t>
            </a:r>
            <a:r>
              <a:rPr lang="en-US" altLang="en-US" sz="2000" kern="0" spc="0" dirty="0">
                <a:latin typeface="Arial"/>
                <a:ea typeface="ＭＳ Ｐゴシック" pitchFamily="34" charset="-128"/>
                <a:cs typeface="+mn-cs"/>
              </a:rPr>
              <a:t>, tax credits are received over the first 10 years of </a:t>
            </a:r>
            <a:r>
              <a:rPr lang="en-US" altLang="en-US" sz="2000" kern="0" spc="0" dirty="0" smtClean="0">
                <a:latin typeface="Arial"/>
                <a:ea typeface="ＭＳ Ｐゴシック" pitchFamily="34" charset="-128"/>
                <a:cs typeface="+mn-cs"/>
              </a:rPr>
              <a:t>operation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52426" y="228600"/>
            <a:ext cx="7953374" cy="10668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FF66"/>
                </a:solidFill>
              </a:rPr>
              <a:t>How Do Housing Tax Credits Work</a:t>
            </a:r>
            <a:endParaRPr lang="en-US" dirty="0">
              <a:solidFill>
                <a:srgbClr val="FFFF66"/>
              </a:solidFill>
            </a:endParaRPr>
          </a:p>
        </p:txBody>
      </p:sp>
      <p:pic>
        <p:nvPicPr>
          <p:cNvPr id="4099" name="Picture 3" descr="C:\Users\tcampbell\AppData\Local\Microsoft\Windows\Temporary Internet Files\Content.IE5\8AHXX8DO\workInProgress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525" y="1371600"/>
            <a:ext cx="1870075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6629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sosceles Triangle 10"/>
          <p:cNvSpPr/>
          <p:nvPr/>
        </p:nvSpPr>
        <p:spPr>
          <a:xfrm>
            <a:off x="6781800" y="1866600"/>
            <a:ext cx="1645920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Bank - A</a:t>
            </a:r>
            <a:endParaRPr lang="en-US" sz="1000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8334374" cy="4937760"/>
          </a:xfrm>
        </p:spPr>
        <p:txBody>
          <a:bodyPr/>
          <a:lstStyle/>
          <a:p>
            <a:r>
              <a:rPr lang="en-US" b="1" dirty="0" smtClean="0">
                <a:solidFill>
                  <a:srgbClr val="FFFF66"/>
                </a:solidFill>
              </a:rPr>
              <a:t>Developers   </a:t>
            </a:r>
            <a:r>
              <a:rPr lang="en-US" b="1" dirty="0" smtClean="0"/>
              <a:t>                                                                                                          </a:t>
            </a:r>
            <a:r>
              <a:rPr lang="en-US" b="1" dirty="0" smtClean="0">
                <a:solidFill>
                  <a:srgbClr val="FFFF66"/>
                </a:solidFill>
              </a:rPr>
              <a:t>Investors</a:t>
            </a:r>
            <a:endParaRPr lang="en-US" b="1" dirty="0">
              <a:solidFill>
                <a:srgbClr val="FFFF66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228600"/>
            <a:ext cx="7652386" cy="685800"/>
          </a:xfrm>
        </p:spPr>
        <p:txBody>
          <a:bodyPr>
            <a:noAutofit/>
          </a:bodyPr>
          <a:lstStyle/>
          <a:p>
            <a:pPr algn="ctr"/>
            <a:r>
              <a:rPr lang="en-US" dirty="0" smtClean="0"/>
              <a:t>LIHTC Process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276600" y="2159000"/>
            <a:ext cx="914400" cy="8229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/>
          </a:p>
          <a:p>
            <a:pPr algn="ctr"/>
            <a:r>
              <a:rPr lang="en-US" dirty="0" smtClean="0"/>
              <a:t>State</a:t>
            </a:r>
          </a:p>
          <a:p>
            <a:pPr algn="ctr"/>
            <a:r>
              <a:rPr lang="en-US" dirty="0" smtClean="0"/>
              <a:t>Agency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562600" y="151638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Gov’t</a:t>
            </a:r>
          </a:p>
          <a:p>
            <a:pPr algn="ctr"/>
            <a:r>
              <a:rPr lang="en-US" dirty="0" smtClean="0"/>
              <a:t>IRS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457201" y="1923900"/>
            <a:ext cx="1190908" cy="7315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Dev- A</a:t>
            </a:r>
          </a:p>
          <a:p>
            <a:pPr algn="ctr"/>
            <a:r>
              <a:rPr lang="en-US" sz="1000" dirty="0" smtClean="0"/>
              <a:t>$500,000</a:t>
            </a:r>
            <a:endParaRPr lang="en-US" sz="1000" dirty="0"/>
          </a:p>
        </p:txBody>
      </p:sp>
      <p:sp>
        <p:nvSpPr>
          <p:cNvPr id="8" name="Oval 7"/>
          <p:cNvSpPr/>
          <p:nvPr/>
        </p:nvSpPr>
        <p:spPr>
          <a:xfrm>
            <a:off x="457201" y="2895600"/>
            <a:ext cx="1190908" cy="7315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Dev- B</a:t>
            </a:r>
          </a:p>
          <a:p>
            <a:pPr algn="ctr"/>
            <a:r>
              <a:rPr lang="en-US" sz="1000" dirty="0" smtClean="0"/>
              <a:t>700,000</a:t>
            </a:r>
            <a:endParaRPr lang="en-US" sz="1000" dirty="0"/>
          </a:p>
        </p:txBody>
      </p:sp>
      <p:sp>
        <p:nvSpPr>
          <p:cNvPr id="9" name="Oval 8"/>
          <p:cNvSpPr/>
          <p:nvPr/>
        </p:nvSpPr>
        <p:spPr>
          <a:xfrm>
            <a:off x="457200" y="3886200"/>
            <a:ext cx="1036320" cy="7315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Dev –C</a:t>
            </a:r>
          </a:p>
          <a:p>
            <a:pPr algn="ctr"/>
            <a:r>
              <a:rPr lang="en-US" sz="1000" dirty="0" smtClean="0"/>
              <a:t>$950,000</a:t>
            </a:r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57201" y="4800600"/>
            <a:ext cx="1036319" cy="7315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Dev – D</a:t>
            </a:r>
          </a:p>
          <a:p>
            <a:pPr algn="ctr"/>
            <a:r>
              <a:rPr lang="en-US" sz="1000" dirty="0" smtClean="0"/>
              <a:t>$600,000</a:t>
            </a:r>
            <a:endParaRPr lang="en-US" sz="1000" dirty="0"/>
          </a:p>
        </p:txBody>
      </p:sp>
      <p:sp>
        <p:nvSpPr>
          <p:cNvPr id="12" name="Isosceles Triangle 11"/>
          <p:cNvSpPr/>
          <p:nvPr/>
        </p:nvSpPr>
        <p:spPr>
          <a:xfrm>
            <a:off x="6802120" y="2839720"/>
            <a:ext cx="1645920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Bank- B</a:t>
            </a:r>
            <a:endParaRPr lang="en-US" sz="1000" dirty="0"/>
          </a:p>
        </p:txBody>
      </p:sp>
      <p:sp>
        <p:nvSpPr>
          <p:cNvPr id="13" name="Isosceles Triangle 12"/>
          <p:cNvSpPr/>
          <p:nvPr/>
        </p:nvSpPr>
        <p:spPr>
          <a:xfrm>
            <a:off x="6720840" y="3855720"/>
            <a:ext cx="1645920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Bank- C</a:t>
            </a:r>
            <a:endParaRPr lang="en-US" sz="1000" dirty="0"/>
          </a:p>
        </p:txBody>
      </p:sp>
      <p:sp>
        <p:nvSpPr>
          <p:cNvPr id="14" name="Isosceles Triangle 13"/>
          <p:cNvSpPr/>
          <p:nvPr/>
        </p:nvSpPr>
        <p:spPr>
          <a:xfrm>
            <a:off x="6731000" y="4770120"/>
            <a:ext cx="1645920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Syndicator -A</a:t>
            </a:r>
            <a:endParaRPr lang="en-US" sz="1000" dirty="0"/>
          </a:p>
        </p:txBody>
      </p:sp>
      <p:cxnSp>
        <p:nvCxnSpPr>
          <p:cNvPr id="16" name="Straight Arrow Connector 15"/>
          <p:cNvCxnSpPr/>
          <p:nvPr/>
        </p:nvCxnSpPr>
        <p:spPr>
          <a:xfrm rot="-12960000">
            <a:off x="1916558" y="1907498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rot="-14340000">
            <a:off x="1865545" y="2502780"/>
            <a:ext cx="914400" cy="8686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-15600000">
            <a:off x="1853617" y="3033918"/>
            <a:ext cx="914400" cy="10972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5160000">
            <a:off x="1875006" y="3611878"/>
            <a:ext cx="914400" cy="13075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ight Arrow 23"/>
          <p:cNvSpPr/>
          <p:nvPr/>
        </p:nvSpPr>
        <p:spPr>
          <a:xfrm>
            <a:off x="3505200" y="3279349"/>
            <a:ext cx="236220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Tax Credits/Losses</a:t>
            </a:r>
            <a:endParaRPr lang="en-US" dirty="0"/>
          </a:p>
        </p:txBody>
      </p:sp>
      <p:sp>
        <p:nvSpPr>
          <p:cNvPr id="26" name="Left Arrow 25"/>
          <p:cNvSpPr/>
          <p:nvPr/>
        </p:nvSpPr>
        <p:spPr>
          <a:xfrm>
            <a:off x="3469640" y="3979164"/>
            <a:ext cx="236220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Funding/Equity</a:t>
            </a:r>
            <a:endParaRPr lang="en-US" dirty="0"/>
          </a:p>
        </p:txBody>
      </p:sp>
      <p:sp>
        <p:nvSpPr>
          <p:cNvPr id="27" name="Left Arrow 26"/>
          <p:cNvSpPr/>
          <p:nvPr/>
        </p:nvSpPr>
        <p:spPr>
          <a:xfrm rot="-1560000">
            <a:off x="4419599" y="2032249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Tax Credits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52627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FFFF66"/>
                </a:solidFill>
              </a:rPr>
              <a:t>FHLB – AHP Banking Centers</a:t>
            </a:r>
            <a:endParaRPr lang="en-US" dirty="0">
              <a:solidFill>
                <a:srgbClr val="FFFF66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676400"/>
            <a:ext cx="7680325" cy="4320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119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orizontal Scroll 5"/>
          <p:cNvSpPr/>
          <p:nvPr/>
        </p:nvSpPr>
        <p:spPr>
          <a:xfrm>
            <a:off x="1295400" y="533400"/>
            <a:ext cx="6553200" cy="914400"/>
          </a:xfrm>
          <a:prstGeom prst="horizontalScroll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Funds from Fannie and Freddie Mac starting in January 2015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Block Grants to </a:t>
            </a:r>
            <a:r>
              <a:rPr lang="en-US" sz="2400" dirty="0" smtClean="0"/>
              <a:t>States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Allocations made to States in 2016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Funds will be regulated like HOME funds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Each state will receive a minimum of $3MM (see handout)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In most cases, State Allocating Agencies will receive funds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chemeClr val="bg2">
                    <a:lumMod val="75000"/>
                  </a:schemeClr>
                </a:solidFill>
              </a:rPr>
              <a:t>Housing Trust Fund</a:t>
            </a:r>
            <a:endParaRPr lang="en-US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088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US" sz="2400" i="1" dirty="0"/>
              <a:t>G</a:t>
            </a:r>
            <a:r>
              <a:rPr lang="en-US" sz="2400" i="1" dirty="0" smtClean="0"/>
              <a:t>eneral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Locate land/expiring affordable housing development that has the potential for new construction or rehabilitation of existing affordable housing.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Establish revitalization plans meeting Fair Housing </a:t>
            </a:r>
            <a:r>
              <a:rPr lang="en-US" sz="2400" dirty="0" smtClean="0"/>
              <a:t>requirements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Become familiar with State Allocating Agency’s Qualified Plan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Become familiar with funding options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Lobby the State’s Allocating Agency for Housing Trust Funds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 smtClean="0">
                <a:solidFill>
                  <a:srgbClr val="FFFF00"/>
                </a:solidFill>
              </a:rPr>
              <a:t>Community Development Directors/Departments- Possible Takeaways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65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orizontal Scroll 3"/>
          <p:cNvSpPr/>
          <p:nvPr/>
        </p:nvSpPr>
        <p:spPr>
          <a:xfrm>
            <a:off x="685800" y="1295400"/>
            <a:ext cx="7315200" cy="762000"/>
          </a:xfrm>
          <a:prstGeom prst="horizontalScroll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304800" y="1447800"/>
            <a:ext cx="8305800" cy="4724400"/>
          </a:xfrm>
        </p:spPr>
        <p:txBody>
          <a:bodyPr>
            <a:normAutofit/>
          </a:bodyPr>
          <a:lstStyle/>
          <a:p>
            <a:pPr algn="ctr"/>
            <a:r>
              <a:rPr lang="en-US" sz="2400" b="1" i="1" dirty="0" smtClean="0">
                <a:solidFill>
                  <a:schemeClr val="accent1">
                    <a:lumMod val="75000"/>
                  </a:schemeClr>
                </a:solidFill>
              </a:rPr>
              <a:t>Affordable Housing Developer’s Due Diligence </a:t>
            </a:r>
          </a:p>
          <a:p>
            <a:pPr algn="ctr"/>
            <a:endParaRPr lang="en-US" sz="2400" i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References from State Allocating Agencies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Review information on State Allocating Agencies website regarding developer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Obtain affordable housing track record from Developer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Ask about development and management philosophy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Request Investor/Financing references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>
              <a:solidFill>
                <a:srgbClr val="FFFF66"/>
              </a:solidFill>
            </a:endParaRPr>
          </a:p>
          <a:p>
            <a:endParaRPr lang="en-US" dirty="0">
              <a:solidFill>
                <a:srgbClr val="FFFF66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 smtClean="0"/>
              <a:t>Community Development Directors/Departments- Possible Takeaways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4549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Punched Tape 3"/>
          <p:cNvSpPr/>
          <p:nvPr/>
        </p:nvSpPr>
        <p:spPr>
          <a:xfrm>
            <a:off x="685800" y="209550"/>
            <a:ext cx="7772400" cy="1390650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3"/>
          </p:nvPr>
        </p:nvSpPr>
        <p:spPr>
          <a:xfrm>
            <a:off x="777240" y="1504949"/>
            <a:ext cx="7680960" cy="5029200"/>
          </a:xfrm>
        </p:spPr>
        <p:txBody>
          <a:bodyPr>
            <a:normAutofit/>
          </a:bodyPr>
          <a:lstStyle/>
          <a:p>
            <a:pPr algn="ctr"/>
            <a:r>
              <a:rPr lang="en-US" sz="2400" i="1" dirty="0" smtClean="0"/>
              <a:t>After Selecting the Developer</a:t>
            </a:r>
          </a:p>
          <a:p>
            <a:pPr marL="457200" lvl="1" indent="-285750">
              <a:buClr>
                <a:srgbClr val="4A5A7A"/>
              </a:buClr>
            </a:pPr>
            <a:r>
              <a:rPr lang="en-US" sz="2000" dirty="0" smtClean="0">
                <a:solidFill>
                  <a:srgbClr val="FFFFFF"/>
                </a:solidFill>
              </a:rPr>
              <a:t>Assistance </a:t>
            </a:r>
            <a:r>
              <a:rPr lang="en-US" sz="2000" dirty="0">
                <a:solidFill>
                  <a:srgbClr val="FFFFFF"/>
                </a:solidFill>
              </a:rPr>
              <a:t>with Affordable Housing Tax Credit Applications</a:t>
            </a:r>
          </a:p>
          <a:p>
            <a:pPr marL="803275" lvl="3" indent="-285750">
              <a:buClr>
                <a:srgbClr val="4A5A7A"/>
              </a:buClr>
            </a:pPr>
            <a:r>
              <a:rPr lang="en-US" sz="2000" dirty="0">
                <a:solidFill>
                  <a:srgbClr val="FFFFFF"/>
                </a:solidFill>
              </a:rPr>
              <a:t>Leveraging of resources </a:t>
            </a:r>
            <a:r>
              <a:rPr lang="en-US" sz="2000" dirty="0" smtClean="0">
                <a:solidFill>
                  <a:srgbClr val="FFFFFF"/>
                </a:solidFill>
              </a:rPr>
              <a:t>– if available  HOME and CDBG funds</a:t>
            </a:r>
            <a:endParaRPr lang="en-US" sz="2000" dirty="0">
              <a:solidFill>
                <a:srgbClr val="FFFFFF"/>
              </a:solidFill>
            </a:endParaRPr>
          </a:p>
          <a:p>
            <a:pPr marL="803275" lvl="3" indent="-285750">
              <a:buClr>
                <a:srgbClr val="4A5A7A"/>
              </a:buClr>
            </a:pPr>
            <a:r>
              <a:rPr lang="en-US" sz="2000" dirty="0" smtClean="0">
                <a:solidFill>
                  <a:srgbClr val="FFFFFF"/>
                </a:solidFill>
              </a:rPr>
              <a:t>Assist </a:t>
            </a:r>
            <a:r>
              <a:rPr lang="en-US" sz="2000" dirty="0">
                <a:solidFill>
                  <a:srgbClr val="FFFFFF"/>
                </a:solidFill>
              </a:rPr>
              <a:t>with </a:t>
            </a:r>
            <a:r>
              <a:rPr lang="en-US" sz="2000" dirty="0" smtClean="0">
                <a:solidFill>
                  <a:srgbClr val="FFFFFF"/>
                </a:solidFill>
              </a:rPr>
              <a:t>removal </a:t>
            </a:r>
            <a:r>
              <a:rPr lang="en-US" sz="2000" dirty="0">
                <a:solidFill>
                  <a:srgbClr val="FFFFFF"/>
                </a:solidFill>
              </a:rPr>
              <a:t>of blighted or abandoned </a:t>
            </a:r>
            <a:r>
              <a:rPr lang="en-US" sz="2000" dirty="0" smtClean="0">
                <a:solidFill>
                  <a:srgbClr val="FFFFFF"/>
                </a:solidFill>
              </a:rPr>
              <a:t>properties</a:t>
            </a:r>
          </a:p>
          <a:p>
            <a:pPr marL="803275" lvl="3" indent="-285750">
              <a:buClr>
                <a:srgbClr val="4A5A7A"/>
              </a:buClr>
            </a:pPr>
            <a:r>
              <a:rPr lang="en-US" sz="2000" dirty="0" smtClean="0">
                <a:solidFill>
                  <a:srgbClr val="FFFFFF"/>
                </a:solidFill>
              </a:rPr>
              <a:t>Assist </a:t>
            </a:r>
            <a:r>
              <a:rPr lang="en-US" sz="2000" dirty="0">
                <a:solidFill>
                  <a:srgbClr val="FFFFFF"/>
                </a:solidFill>
              </a:rPr>
              <a:t>with the coordination of rezoning </a:t>
            </a:r>
            <a:r>
              <a:rPr lang="en-US" sz="2000" dirty="0" smtClean="0">
                <a:solidFill>
                  <a:srgbClr val="FFFFFF"/>
                </a:solidFill>
              </a:rPr>
              <a:t>request</a:t>
            </a:r>
            <a:endParaRPr lang="en-US" sz="2000" dirty="0">
              <a:solidFill>
                <a:srgbClr val="FFFFFF"/>
              </a:solidFill>
            </a:endParaRPr>
          </a:p>
          <a:p>
            <a:pPr marL="803275" lvl="3" indent="-285750">
              <a:buClr>
                <a:srgbClr val="4A5A7A"/>
              </a:buClr>
            </a:pPr>
            <a:r>
              <a:rPr lang="en-US" sz="2000" dirty="0">
                <a:solidFill>
                  <a:srgbClr val="FFFFFF"/>
                </a:solidFill>
              </a:rPr>
              <a:t> A</a:t>
            </a:r>
            <a:r>
              <a:rPr lang="en-US" sz="2000" dirty="0" smtClean="0">
                <a:solidFill>
                  <a:srgbClr val="FFFFFF"/>
                </a:solidFill>
              </a:rPr>
              <a:t>ssist with reduction </a:t>
            </a:r>
            <a:r>
              <a:rPr lang="en-US" sz="2000" dirty="0">
                <a:solidFill>
                  <a:srgbClr val="FFFFFF"/>
                </a:solidFill>
              </a:rPr>
              <a:t>of building permit </a:t>
            </a:r>
            <a:r>
              <a:rPr lang="en-US" sz="2000" dirty="0" smtClean="0">
                <a:solidFill>
                  <a:srgbClr val="FFFFFF"/>
                </a:solidFill>
              </a:rPr>
              <a:t>fees or other city fees that may be waived</a:t>
            </a:r>
            <a:endParaRPr lang="en-US" sz="2000" dirty="0">
              <a:solidFill>
                <a:srgbClr val="FFFFFF"/>
              </a:solidFill>
            </a:endParaRPr>
          </a:p>
          <a:p>
            <a:pPr marL="803275" lvl="3" indent="-285750">
              <a:buClr>
                <a:srgbClr val="4A5A7A"/>
              </a:buClr>
            </a:pPr>
            <a:r>
              <a:rPr lang="en-US" sz="2000" dirty="0">
                <a:solidFill>
                  <a:srgbClr val="FFFFFF"/>
                </a:solidFill>
              </a:rPr>
              <a:t>Assistance with establishing  </a:t>
            </a:r>
            <a:r>
              <a:rPr lang="en-US" sz="2000" dirty="0" smtClean="0">
                <a:solidFill>
                  <a:srgbClr val="FFFFFF"/>
                </a:solidFill>
              </a:rPr>
              <a:t>community green space and playgrounds</a:t>
            </a:r>
            <a:endParaRPr lang="en-US" sz="2000" dirty="0">
              <a:solidFill>
                <a:srgbClr val="FFFFFF"/>
              </a:solidFill>
            </a:endParaRPr>
          </a:p>
          <a:p>
            <a:pPr marL="514350" lvl="1" indent="-342900"/>
            <a:r>
              <a:rPr lang="en-US" sz="2000" dirty="0">
                <a:solidFill>
                  <a:srgbClr val="FFFFFF"/>
                </a:solidFill>
              </a:rPr>
              <a:t>Act as a liaison between the housing authority and city officials </a:t>
            </a:r>
            <a:endParaRPr lang="en-US" sz="2000" dirty="0" smtClean="0">
              <a:solidFill>
                <a:srgbClr val="FFFFFF"/>
              </a:solidFill>
            </a:endParaRPr>
          </a:p>
          <a:p>
            <a:pPr marL="514350" lvl="1" indent="-342900"/>
            <a:r>
              <a:rPr lang="en-US" sz="2000" dirty="0">
                <a:solidFill>
                  <a:srgbClr val="FFFFFF"/>
                </a:solidFill>
              </a:rPr>
              <a:t>Educate the city and local residents about the transformation undergoing with HUD and housing authority properties</a:t>
            </a:r>
          </a:p>
          <a:p>
            <a:pPr marL="514350" lvl="1" indent="-342900"/>
            <a:endParaRPr lang="en-US" sz="2000" dirty="0">
              <a:solidFill>
                <a:srgbClr val="FFFFFF"/>
              </a:solidFill>
            </a:endParaRPr>
          </a:p>
          <a:p>
            <a:pPr marL="514350" lvl="1" indent="-342900"/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33400" y="228600"/>
            <a:ext cx="7499986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2700" dirty="0" smtClean="0"/>
              <a:t>Community Development Directors/Departments- Possible Takeaways</a:t>
            </a: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117469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TC101790491[[fn=Mylar]]</Template>
  <TotalTime>687</TotalTime>
  <Words>570</Words>
  <Application>Microsoft Office PowerPoint</Application>
  <PresentationFormat>On-screen Show (4:3)</PresentationFormat>
  <Paragraphs>113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Mylar</vt:lpstr>
      <vt:lpstr>Community Development Directors and Affordable Housing Developers </vt:lpstr>
      <vt:lpstr>Community Development Departments </vt:lpstr>
      <vt:lpstr>Affordable Housing Developers</vt:lpstr>
      <vt:lpstr>Financing Options for Affordable Housing</vt:lpstr>
      <vt:lpstr>How Do Housing Tax Credits Work</vt:lpstr>
      <vt:lpstr>LIHTC Process</vt:lpstr>
      <vt:lpstr>FHLB – AHP Banking Centers</vt:lpstr>
      <vt:lpstr>Housing Trust Fund</vt:lpstr>
      <vt:lpstr>Community Development Directors/Departments- Possible Takeaways</vt:lpstr>
      <vt:lpstr>Community Development Directors/Departments- Possible Takeaways</vt:lpstr>
      <vt:lpstr> Community Development Directors/Departments- Possible Takeaways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LIHTC</dc:title>
  <dc:creator>Jordan Whiteside</dc:creator>
  <cp:lastModifiedBy>Paul Robinson</cp:lastModifiedBy>
  <cp:revision>71</cp:revision>
  <dcterms:created xsi:type="dcterms:W3CDTF">2014-10-23T16:25:25Z</dcterms:created>
  <dcterms:modified xsi:type="dcterms:W3CDTF">2016-01-20T02:57:31Z</dcterms:modified>
</cp:coreProperties>
</file>