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diagrams/colors1.xml" ContentType="application/vnd.openxmlformats-officedocument.drawingml.diagramColors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slideLayouts/slideLayout16.xml" ContentType="application/vnd.openxmlformats-officedocument.presentationml.slideLayout+xml"/>
  <Override PartName="/ppt/diagrams/quickStyle1.xml" ContentType="application/vnd.openxmlformats-officedocument.drawingml.diagram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66" r:id="rId1"/>
    <p:sldMasterId id="2147483994" r:id="rId2"/>
  </p:sldMasterIdLst>
  <p:notesMasterIdLst>
    <p:notesMasterId r:id="rId18"/>
  </p:notesMasterIdLst>
  <p:handoutMasterIdLst>
    <p:handoutMasterId r:id="rId19"/>
  </p:handoutMasterIdLst>
  <p:sldIdLst>
    <p:sldId id="256" r:id="rId3"/>
    <p:sldId id="347" r:id="rId4"/>
    <p:sldId id="358" r:id="rId5"/>
    <p:sldId id="376" r:id="rId6"/>
    <p:sldId id="352" r:id="rId7"/>
    <p:sldId id="360" r:id="rId8"/>
    <p:sldId id="355" r:id="rId9"/>
    <p:sldId id="356" r:id="rId10"/>
    <p:sldId id="377" r:id="rId11"/>
    <p:sldId id="369" r:id="rId12"/>
    <p:sldId id="371" r:id="rId13"/>
    <p:sldId id="378" r:id="rId14"/>
    <p:sldId id="379" r:id="rId15"/>
    <p:sldId id="380" r:id="rId16"/>
    <p:sldId id="381" r:id="rId17"/>
  </p:sldIdLst>
  <p:sldSz cx="9144000" cy="6858000" type="screen4x3"/>
  <p:notesSz cx="7010400" cy="92964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2928">
          <p15:clr>
            <a:srgbClr val="A4A3A4"/>
          </p15:clr>
        </p15:guide>
        <p15:guide id="2" pos="2208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00CC"/>
    <a:srgbClr val="DFDF09"/>
    <a:srgbClr val="00FF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719" autoAdjust="0"/>
    <p:restoredTop sz="94658" autoAdjust="0"/>
  </p:normalViewPr>
  <p:slideViewPr>
    <p:cSldViewPr>
      <p:cViewPr varScale="1">
        <p:scale>
          <a:sx n="69" d="100"/>
          <a:sy n="69" d="100"/>
        </p:scale>
        <p:origin x="-1356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3264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462"/>
    </p:cViewPr>
  </p:sorterViewPr>
  <p:notesViewPr>
    <p:cSldViewPr>
      <p:cViewPr varScale="1">
        <p:scale>
          <a:sx n="80" d="100"/>
          <a:sy n="80" d="100"/>
        </p:scale>
        <p:origin x="-3126" y="-108"/>
      </p:cViewPr>
      <p:guideLst>
        <p:guide orient="horz" pos="2928"/>
        <p:guide pos="2208"/>
      </p:guideLst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E71FB39-03F7-4A1C-998F-441507D96F12}" type="doc">
      <dgm:prSet loTypeId="urn:microsoft.com/office/officeart/2005/8/layout/radial4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66269A10-B680-4A87-B8EB-F4DF44CE48AD}">
      <dgm:prSet phldrT="[Text]"/>
      <dgm:spPr>
        <a:solidFill>
          <a:srgbClr val="D3D1A5"/>
        </a:solidFill>
      </dgm:spPr>
      <dgm:t>
        <a:bodyPr/>
        <a:lstStyle/>
        <a:p>
          <a:r>
            <a:rPr lang="en-US" dirty="0" smtClean="0">
              <a:solidFill>
                <a:schemeClr val="tx1"/>
              </a:solidFill>
            </a:rPr>
            <a:t>Miami Apartments, L.P. (Project Owner)</a:t>
          </a:r>
          <a:endParaRPr lang="en-US" dirty="0">
            <a:solidFill>
              <a:schemeClr val="tx1"/>
            </a:solidFill>
          </a:endParaRPr>
        </a:p>
      </dgm:t>
    </dgm:pt>
    <dgm:pt modelId="{76414950-D71D-4715-8B81-FA7810A18FC8}" type="parTrans" cxnId="{76465759-FC32-483D-AB3B-415D1FC0223D}">
      <dgm:prSet/>
      <dgm:spPr/>
      <dgm:t>
        <a:bodyPr/>
        <a:lstStyle/>
        <a:p>
          <a:endParaRPr lang="en-US"/>
        </a:p>
      </dgm:t>
    </dgm:pt>
    <dgm:pt modelId="{408EC906-D6CB-4E1F-8948-FC63ED6D3A25}" type="sibTrans" cxnId="{76465759-FC32-483D-AB3B-415D1FC0223D}">
      <dgm:prSet/>
      <dgm:spPr/>
      <dgm:t>
        <a:bodyPr/>
        <a:lstStyle/>
        <a:p>
          <a:endParaRPr lang="en-US"/>
        </a:p>
      </dgm:t>
    </dgm:pt>
    <dgm:pt modelId="{7071F258-B62D-4497-A2A7-D4A5FB821070}">
      <dgm:prSet phldrT="[Text]" custT="1"/>
      <dgm:spPr>
        <a:solidFill>
          <a:schemeClr val="accent1">
            <a:lumMod val="50000"/>
          </a:schemeClr>
        </a:solidFill>
      </dgm:spPr>
      <dgm:t>
        <a:bodyPr/>
        <a:lstStyle/>
        <a:p>
          <a:r>
            <a:rPr lang="en-US" sz="1800" dirty="0" smtClean="0"/>
            <a:t>Citibank (Lender)</a:t>
          </a:r>
          <a:endParaRPr lang="en-US" sz="1800" dirty="0"/>
        </a:p>
      </dgm:t>
    </dgm:pt>
    <dgm:pt modelId="{B2B8D4BC-32ED-422B-AB53-7AE5AD20C8BB}" type="parTrans" cxnId="{00EA4EF7-E0D0-4184-9FA0-D588C98ABDD8}">
      <dgm:prSet/>
      <dgm:spPr/>
      <dgm:t>
        <a:bodyPr/>
        <a:lstStyle/>
        <a:p>
          <a:endParaRPr lang="en-US" dirty="0"/>
        </a:p>
      </dgm:t>
    </dgm:pt>
    <dgm:pt modelId="{5123D408-B916-4E23-9DE7-56163F040BF1}" type="sibTrans" cxnId="{00EA4EF7-E0D0-4184-9FA0-D588C98ABDD8}">
      <dgm:prSet/>
      <dgm:spPr/>
      <dgm:t>
        <a:bodyPr/>
        <a:lstStyle/>
        <a:p>
          <a:endParaRPr lang="en-US"/>
        </a:p>
      </dgm:t>
    </dgm:pt>
    <dgm:pt modelId="{0A730223-EDC8-4974-9AE0-3B8AA26DF1A0}">
      <dgm:prSet phldrT="[Text]" custT="1"/>
      <dgm:spPr>
        <a:solidFill>
          <a:schemeClr val="accent1">
            <a:lumMod val="50000"/>
          </a:schemeClr>
        </a:solidFill>
      </dgm:spPr>
      <dgm:t>
        <a:bodyPr/>
        <a:lstStyle/>
        <a:p>
          <a:r>
            <a:rPr lang="en-US" sz="1800" dirty="0" smtClean="0"/>
            <a:t>FHFC </a:t>
          </a:r>
        </a:p>
        <a:p>
          <a:r>
            <a:rPr lang="en-US" sz="1800" dirty="0" smtClean="0"/>
            <a:t>(Tax Credit Allocation)</a:t>
          </a:r>
          <a:endParaRPr lang="en-US" sz="1800" dirty="0"/>
        </a:p>
      </dgm:t>
    </dgm:pt>
    <dgm:pt modelId="{FBBB0C47-8825-40C9-9365-A74FC2354837}" type="parTrans" cxnId="{766744DD-5C33-4898-A1F9-3F2F2302D93A}">
      <dgm:prSet/>
      <dgm:spPr/>
      <dgm:t>
        <a:bodyPr/>
        <a:lstStyle/>
        <a:p>
          <a:endParaRPr lang="en-US" dirty="0"/>
        </a:p>
      </dgm:t>
    </dgm:pt>
    <dgm:pt modelId="{5518DB75-DC6D-4F38-83A4-918C6D429F6D}" type="sibTrans" cxnId="{766744DD-5C33-4898-A1F9-3F2F2302D93A}">
      <dgm:prSet/>
      <dgm:spPr/>
      <dgm:t>
        <a:bodyPr/>
        <a:lstStyle/>
        <a:p>
          <a:endParaRPr lang="en-US"/>
        </a:p>
      </dgm:t>
    </dgm:pt>
    <dgm:pt modelId="{520FBEC5-5D6D-4900-850C-1DFA447120C6}">
      <dgm:prSet phldrT="[Text]" custT="1"/>
      <dgm:spPr>
        <a:solidFill>
          <a:schemeClr val="accent1">
            <a:lumMod val="50000"/>
          </a:schemeClr>
        </a:solidFill>
      </dgm:spPr>
      <dgm:t>
        <a:bodyPr/>
        <a:lstStyle/>
        <a:p>
          <a:r>
            <a:rPr lang="en-US" sz="1600" dirty="0" smtClean="0"/>
            <a:t>GAP Financing (HOME, CDGB </a:t>
          </a:r>
          <a:r>
            <a:rPr lang="en-US" sz="1600" dirty="0" err="1" smtClean="0"/>
            <a:t>etc</a:t>
          </a:r>
          <a:r>
            <a:rPr lang="en-US" sz="1600" dirty="0" smtClean="0"/>
            <a:t>)</a:t>
          </a:r>
          <a:endParaRPr lang="en-US" sz="1600" dirty="0"/>
        </a:p>
      </dgm:t>
    </dgm:pt>
    <dgm:pt modelId="{079A37AC-B4D0-4000-9162-B7FEA9BEEE67}" type="parTrans" cxnId="{B7FE685D-FF80-4F39-B847-B91E5ED0791F}">
      <dgm:prSet/>
      <dgm:spPr/>
      <dgm:t>
        <a:bodyPr/>
        <a:lstStyle/>
        <a:p>
          <a:endParaRPr lang="en-US" dirty="0"/>
        </a:p>
      </dgm:t>
    </dgm:pt>
    <dgm:pt modelId="{F5CB3A00-33AA-4304-AFE7-A92187995D7C}" type="sibTrans" cxnId="{B7FE685D-FF80-4F39-B847-B91E5ED0791F}">
      <dgm:prSet/>
      <dgm:spPr/>
      <dgm:t>
        <a:bodyPr/>
        <a:lstStyle/>
        <a:p>
          <a:endParaRPr lang="en-US"/>
        </a:p>
      </dgm:t>
    </dgm:pt>
    <dgm:pt modelId="{5BE306DE-0A8A-4F61-B344-23E67884DA39}">
      <dgm:prSet custT="1"/>
      <dgm:spPr>
        <a:solidFill>
          <a:srgbClr val="B96247"/>
        </a:solidFill>
      </dgm:spPr>
      <dgm:t>
        <a:bodyPr/>
        <a:lstStyle/>
        <a:p>
          <a:r>
            <a:rPr lang="en-US" sz="1400" dirty="0" smtClean="0"/>
            <a:t>Non-Profit or For Profit Sponsor \ Developer (.01% General Partner</a:t>
          </a:r>
          <a:r>
            <a:rPr lang="en-US" sz="1600" dirty="0" smtClean="0"/>
            <a:t>)</a:t>
          </a:r>
          <a:endParaRPr lang="en-US" sz="1600" dirty="0"/>
        </a:p>
      </dgm:t>
    </dgm:pt>
    <dgm:pt modelId="{9BDB98D1-63F5-4628-BF80-0B1B5450AAC7}" type="parTrans" cxnId="{307421E2-C399-497D-BEAA-BCA254327EF3}">
      <dgm:prSet/>
      <dgm:spPr>
        <a:solidFill>
          <a:srgbClr val="D3D1A5"/>
        </a:solidFill>
      </dgm:spPr>
      <dgm:t>
        <a:bodyPr/>
        <a:lstStyle/>
        <a:p>
          <a:endParaRPr lang="en-US" dirty="0"/>
        </a:p>
      </dgm:t>
    </dgm:pt>
    <dgm:pt modelId="{C4D14BB4-AFC8-4ECB-A700-0D8D1C9459CE}" type="sibTrans" cxnId="{307421E2-C399-497D-BEAA-BCA254327EF3}">
      <dgm:prSet/>
      <dgm:spPr/>
      <dgm:t>
        <a:bodyPr/>
        <a:lstStyle/>
        <a:p>
          <a:endParaRPr lang="en-US"/>
        </a:p>
      </dgm:t>
    </dgm:pt>
    <dgm:pt modelId="{94A1471B-6CDF-4171-9587-9332CB078B08}">
      <dgm:prSet custT="1"/>
      <dgm:spPr>
        <a:solidFill>
          <a:srgbClr val="B96247"/>
        </a:solidFill>
      </dgm:spPr>
      <dgm:t>
        <a:bodyPr/>
        <a:lstStyle/>
        <a:p>
          <a:r>
            <a:rPr lang="en-US" sz="1600" dirty="0" smtClean="0"/>
            <a:t>Tax Credit Investor (99.99 % Limited Partner)</a:t>
          </a:r>
          <a:endParaRPr lang="en-US" sz="1600" dirty="0"/>
        </a:p>
      </dgm:t>
    </dgm:pt>
    <dgm:pt modelId="{A39839E0-A9E2-49E7-92FA-642F25CB1E17}" type="parTrans" cxnId="{F2796429-4412-48CD-A1BE-3BE380726A91}">
      <dgm:prSet/>
      <dgm:spPr>
        <a:solidFill>
          <a:srgbClr val="D3D1A5"/>
        </a:solidFill>
      </dgm:spPr>
      <dgm:t>
        <a:bodyPr/>
        <a:lstStyle/>
        <a:p>
          <a:endParaRPr lang="en-US" dirty="0"/>
        </a:p>
      </dgm:t>
    </dgm:pt>
    <dgm:pt modelId="{9B5B0ADD-E05B-4C3A-9B3A-B73ACFE2D9A9}" type="sibTrans" cxnId="{F2796429-4412-48CD-A1BE-3BE380726A91}">
      <dgm:prSet/>
      <dgm:spPr/>
      <dgm:t>
        <a:bodyPr/>
        <a:lstStyle/>
        <a:p>
          <a:endParaRPr lang="en-US"/>
        </a:p>
      </dgm:t>
    </dgm:pt>
    <dgm:pt modelId="{C65B923C-E326-418C-B92B-690156B7803A}" type="pres">
      <dgm:prSet presAssocID="{0E71FB39-03F7-4A1C-998F-441507D96F12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FDF0B5AC-7B69-41D9-AB68-426F7FAE18C6}" type="pres">
      <dgm:prSet presAssocID="{66269A10-B680-4A87-B8EB-F4DF44CE48AD}" presName="centerShape" presStyleLbl="node0" presStyleIdx="0" presStyleCnt="1" custLinFactNeighborX="-956" custLinFactNeighborY="298"/>
      <dgm:spPr>
        <a:prstGeom prst="cube">
          <a:avLst/>
        </a:prstGeom>
      </dgm:spPr>
      <dgm:t>
        <a:bodyPr/>
        <a:lstStyle/>
        <a:p>
          <a:endParaRPr lang="en-US"/>
        </a:p>
      </dgm:t>
    </dgm:pt>
    <dgm:pt modelId="{30D3B146-A431-4F37-B194-E83B227E66FC}" type="pres">
      <dgm:prSet presAssocID="{B2B8D4BC-32ED-422B-AB53-7AE5AD20C8BB}" presName="parTrans" presStyleLbl="bgSibTrans2D1" presStyleIdx="0" presStyleCnt="5" custLinFactNeighborX="-12764" custLinFactNeighborY="23615"/>
      <dgm:spPr/>
      <dgm:t>
        <a:bodyPr/>
        <a:lstStyle/>
        <a:p>
          <a:endParaRPr lang="en-US"/>
        </a:p>
      </dgm:t>
    </dgm:pt>
    <dgm:pt modelId="{CB213E36-E186-486F-9982-3CF1B21CC7C8}" type="pres">
      <dgm:prSet presAssocID="{7071F258-B62D-4497-A2A7-D4A5FB821070}" presName="node" presStyleLbl="node1" presStyleIdx="0" presStyleCnt="5" custRadScaleRad="132178" custRadScaleInc="130677">
        <dgm:presLayoutVars>
          <dgm:bulletEnabled val="1"/>
        </dgm:presLayoutVars>
      </dgm:prSet>
      <dgm:spPr>
        <a:prstGeom prst="ellipse">
          <a:avLst/>
        </a:prstGeom>
      </dgm:spPr>
      <dgm:t>
        <a:bodyPr/>
        <a:lstStyle/>
        <a:p>
          <a:endParaRPr lang="en-US"/>
        </a:p>
      </dgm:t>
    </dgm:pt>
    <dgm:pt modelId="{ED04D1D8-6ECC-459C-9CC6-74F103B6E543}" type="pres">
      <dgm:prSet presAssocID="{FBBB0C47-8825-40C9-9365-A74FC2354837}" presName="parTrans" presStyleLbl="bgSibTrans2D1" presStyleIdx="1" presStyleCnt="5"/>
      <dgm:spPr/>
      <dgm:t>
        <a:bodyPr/>
        <a:lstStyle/>
        <a:p>
          <a:endParaRPr lang="en-US"/>
        </a:p>
      </dgm:t>
    </dgm:pt>
    <dgm:pt modelId="{9E23CF54-11B5-46E6-9E1D-135878F798E8}" type="pres">
      <dgm:prSet presAssocID="{0A730223-EDC8-4974-9AE0-3B8AA26DF1A0}" presName="node" presStyleLbl="node1" presStyleIdx="1" presStyleCnt="5" custRadScaleRad="96805" custRadScaleInc="119054">
        <dgm:presLayoutVars>
          <dgm:bulletEnabled val="1"/>
        </dgm:presLayoutVars>
      </dgm:prSet>
      <dgm:spPr>
        <a:prstGeom prst="ellipse">
          <a:avLst/>
        </a:prstGeom>
      </dgm:spPr>
      <dgm:t>
        <a:bodyPr/>
        <a:lstStyle/>
        <a:p>
          <a:endParaRPr lang="en-US"/>
        </a:p>
      </dgm:t>
    </dgm:pt>
    <dgm:pt modelId="{B60ACBE7-15A5-47D3-952F-C11B5626D4BA}" type="pres">
      <dgm:prSet presAssocID="{079A37AC-B4D0-4000-9162-B7FEA9BEEE67}" presName="parTrans" presStyleLbl="bgSibTrans2D1" presStyleIdx="2" presStyleCnt="5" custAng="18761913" custScaleX="52673" custScaleY="76675" custLinFactNeighborX="31974" custLinFactNeighborY="60790"/>
      <dgm:spPr/>
      <dgm:t>
        <a:bodyPr/>
        <a:lstStyle/>
        <a:p>
          <a:endParaRPr lang="en-US"/>
        </a:p>
      </dgm:t>
    </dgm:pt>
    <dgm:pt modelId="{0FF70CA7-8BF3-4854-BBBF-A5D3F191718F}" type="pres">
      <dgm:prSet presAssocID="{520FBEC5-5D6D-4900-850C-1DFA447120C6}" presName="node" presStyleLbl="node1" presStyleIdx="2" presStyleCnt="5" custRadScaleRad="127360" custRadScaleInc="112707">
        <dgm:presLayoutVars>
          <dgm:bulletEnabled val="1"/>
        </dgm:presLayoutVars>
      </dgm:prSet>
      <dgm:spPr>
        <a:prstGeom prst="ellipse">
          <a:avLst/>
        </a:prstGeom>
      </dgm:spPr>
      <dgm:t>
        <a:bodyPr/>
        <a:lstStyle/>
        <a:p>
          <a:endParaRPr lang="en-US"/>
        </a:p>
      </dgm:t>
    </dgm:pt>
    <dgm:pt modelId="{32EF28A8-FEEF-4A91-86C6-DB65B7122940}" type="pres">
      <dgm:prSet presAssocID="{9BDB98D1-63F5-4628-BF80-0B1B5450AAC7}" presName="parTrans" presStyleLbl="bgSibTrans2D1" presStyleIdx="3" presStyleCnt="5" custAng="27375" custLinFactNeighborX="-3662" custLinFactNeighborY="16539"/>
      <dgm:spPr/>
      <dgm:t>
        <a:bodyPr/>
        <a:lstStyle/>
        <a:p>
          <a:endParaRPr lang="en-US"/>
        </a:p>
      </dgm:t>
    </dgm:pt>
    <dgm:pt modelId="{DA989C0F-FA00-4B95-A2D9-0D3139C45BB9}" type="pres">
      <dgm:prSet presAssocID="{5BE306DE-0A8A-4F61-B344-23E67884DA39}" presName="node" presStyleLbl="node1" presStyleIdx="3" presStyleCnt="5" custScaleX="93165" custScaleY="105680" custRadScaleRad="86554" custRadScaleInc="132388">
        <dgm:presLayoutVars>
          <dgm:bulletEnabled val="1"/>
        </dgm:presLayoutVars>
      </dgm:prSet>
      <dgm:spPr>
        <a:prstGeom prst="hexagon">
          <a:avLst/>
        </a:prstGeom>
      </dgm:spPr>
      <dgm:t>
        <a:bodyPr/>
        <a:lstStyle/>
        <a:p>
          <a:endParaRPr lang="en-US"/>
        </a:p>
      </dgm:t>
    </dgm:pt>
    <dgm:pt modelId="{F7744CAF-C954-4335-ABD2-729C7EA0D706}" type="pres">
      <dgm:prSet presAssocID="{A39839E0-A9E2-49E7-92FA-642F25CB1E17}" presName="parTrans" presStyleLbl="bgSibTrans2D1" presStyleIdx="4" presStyleCnt="5"/>
      <dgm:spPr/>
      <dgm:t>
        <a:bodyPr/>
        <a:lstStyle/>
        <a:p>
          <a:endParaRPr lang="en-US"/>
        </a:p>
      </dgm:t>
    </dgm:pt>
    <dgm:pt modelId="{294DAD5C-5B93-4BC8-B9B4-CD0ED33F91AD}" type="pres">
      <dgm:prSet presAssocID="{94A1471B-6CDF-4171-9587-9332CB078B08}" presName="node" presStyleLbl="node1" presStyleIdx="4" presStyleCnt="5" custScaleX="94696" custScaleY="109167" custRadScaleRad="90113" custRadScaleInc="490183">
        <dgm:presLayoutVars>
          <dgm:bulletEnabled val="1"/>
        </dgm:presLayoutVars>
      </dgm:prSet>
      <dgm:spPr>
        <a:prstGeom prst="hexagon">
          <a:avLst/>
        </a:prstGeom>
      </dgm:spPr>
      <dgm:t>
        <a:bodyPr/>
        <a:lstStyle/>
        <a:p>
          <a:endParaRPr lang="en-US"/>
        </a:p>
      </dgm:t>
    </dgm:pt>
  </dgm:ptLst>
  <dgm:cxnLst>
    <dgm:cxn modelId="{73A3EAB9-1CE4-4D11-9D3A-31A2C99FBC3C}" type="presOf" srcId="{079A37AC-B4D0-4000-9162-B7FEA9BEEE67}" destId="{B60ACBE7-15A5-47D3-952F-C11B5626D4BA}" srcOrd="0" destOrd="0" presId="urn:microsoft.com/office/officeart/2005/8/layout/radial4"/>
    <dgm:cxn modelId="{3FCCBB0C-BE0C-49B0-BC74-EECF294ACAD2}" type="presOf" srcId="{66269A10-B680-4A87-B8EB-F4DF44CE48AD}" destId="{FDF0B5AC-7B69-41D9-AB68-426F7FAE18C6}" srcOrd="0" destOrd="0" presId="urn:microsoft.com/office/officeart/2005/8/layout/radial4"/>
    <dgm:cxn modelId="{B6F1355F-5A15-4F0C-8E37-12E9BEE49A8B}" type="presOf" srcId="{0E71FB39-03F7-4A1C-998F-441507D96F12}" destId="{C65B923C-E326-418C-B92B-690156B7803A}" srcOrd="0" destOrd="0" presId="urn:microsoft.com/office/officeart/2005/8/layout/radial4"/>
    <dgm:cxn modelId="{19AEC1F0-F9E6-46FD-9689-20E6D2DEBE32}" type="presOf" srcId="{0A730223-EDC8-4974-9AE0-3B8AA26DF1A0}" destId="{9E23CF54-11B5-46E6-9E1D-135878F798E8}" srcOrd="0" destOrd="0" presId="urn:microsoft.com/office/officeart/2005/8/layout/radial4"/>
    <dgm:cxn modelId="{76465759-FC32-483D-AB3B-415D1FC0223D}" srcId="{0E71FB39-03F7-4A1C-998F-441507D96F12}" destId="{66269A10-B680-4A87-B8EB-F4DF44CE48AD}" srcOrd="0" destOrd="0" parTransId="{76414950-D71D-4715-8B81-FA7810A18FC8}" sibTransId="{408EC906-D6CB-4E1F-8948-FC63ED6D3A25}"/>
    <dgm:cxn modelId="{307421E2-C399-497D-BEAA-BCA254327EF3}" srcId="{66269A10-B680-4A87-B8EB-F4DF44CE48AD}" destId="{5BE306DE-0A8A-4F61-B344-23E67884DA39}" srcOrd="3" destOrd="0" parTransId="{9BDB98D1-63F5-4628-BF80-0B1B5450AAC7}" sibTransId="{C4D14BB4-AFC8-4ECB-A700-0D8D1C9459CE}"/>
    <dgm:cxn modelId="{766744DD-5C33-4898-A1F9-3F2F2302D93A}" srcId="{66269A10-B680-4A87-B8EB-F4DF44CE48AD}" destId="{0A730223-EDC8-4974-9AE0-3B8AA26DF1A0}" srcOrd="1" destOrd="0" parTransId="{FBBB0C47-8825-40C9-9365-A74FC2354837}" sibTransId="{5518DB75-DC6D-4F38-83A4-918C6D429F6D}"/>
    <dgm:cxn modelId="{689746DA-E827-4887-97D4-37E22C891B33}" type="presOf" srcId="{94A1471B-6CDF-4171-9587-9332CB078B08}" destId="{294DAD5C-5B93-4BC8-B9B4-CD0ED33F91AD}" srcOrd="0" destOrd="0" presId="urn:microsoft.com/office/officeart/2005/8/layout/radial4"/>
    <dgm:cxn modelId="{71DED3AE-9A8E-434E-A70C-3150FDA6A836}" type="presOf" srcId="{520FBEC5-5D6D-4900-850C-1DFA447120C6}" destId="{0FF70CA7-8BF3-4854-BBBF-A5D3F191718F}" srcOrd="0" destOrd="0" presId="urn:microsoft.com/office/officeart/2005/8/layout/radial4"/>
    <dgm:cxn modelId="{7373A35A-CA06-4A87-B844-B57F368A5FEE}" type="presOf" srcId="{FBBB0C47-8825-40C9-9365-A74FC2354837}" destId="{ED04D1D8-6ECC-459C-9CC6-74F103B6E543}" srcOrd="0" destOrd="0" presId="urn:microsoft.com/office/officeart/2005/8/layout/radial4"/>
    <dgm:cxn modelId="{B7FE685D-FF80-4F39-B847-B91E5ED0791F}" srcId="{66269A10-B680-4A87-B8EB-F4DF44CE48AD}" destId="{520FBEC5-5D6D-4900-850C-1DFA447120C6}" srcOrd="2" destOrd="0" parTransId="{079A37AC-B4D0-4000-9162-B7FEA9BEEE67}" sibTransId="{F5CB3A00-33AA-4304-AFE7-A92187995D7C}"/>
    <dgm:cxn modelId="{42791EB4-C83E-4C0F-A92B-DF5B3B718056}" type="presOf" srcId="{9BDB98D1-63F5-4628-BF80-0B1B5450AAC7}" destId="{32EF28A8-FEEF-4A91-86C6-DB65B7122940}" srcOrd="0" destOrd="0" presId="urn:microsoft.com/office/officeart/2005/8/layout/radial4"/>
    <dgm:cxn modelId="{696B3E3F-BFD8-413C-8354-C58D6CAE5F19}" type="presOf" srcId="{7071F258-B62D-4497-A2A7-D4A5FB821070}" destId="{CB213E36-E186-486F-9982-3CF1B21CC7C8}" srcOrd="0" destOrd="0" presId="urn:microsoft.com/office/officeart/2005/8/layout/radial4"/>
    <dgm:cxn modelId="{B567ED51-8FC7-4219-82AC-D896CBCB560B}" type="presOf" srcId="{A39839E0-A9E2-49E7-92FA-642F25CB1E17}" destId="{F7744CAF-C954-4335-ABD2-729C7EA0D706}" srcOrd="0" destOrd="0" presId="urn:microsoft.com/office/officeart/2005/8/layout/radial4"/>
    <dgm:cxn modelId="{01BEFDFE-A92F-401C-82F4-737228DE4F60}" type="presOf" srcId="{B2B8D4BC-32ED-422B-AB53-7AE5AD20C8BB}" destId="{30D3B146-A431-4F37-B194-E83B227E66FC}" srcOrd="0" destOrd="0" presId="urn:microsoft.com/office/officeart/2005/8/layout/radial4"/>
    <dgm:cxn modelId="{00EA4EF7-E0D0-4184-9FA0-D588C98ABDD8}" srcId="{66269A10-B680-4A87-B8EB-F4DF44CE48AD}" destId="{7071F258-B62D-4497-A2A7-D4A5FB821070}" srcOrd="0" destOrd="0" parTransId="{B2B8D4BC-32ED-422B-AB53-7AE5AD20C8BB}" sibTransId="{5123D408-B916-4E23-9DE7-56163F040BF1}"/>
    <dgm:cxn modelId="{6FF8EA3F-FF7E-40A9-8575-08516B69DF5B}" type="presOf" srcId="{5BE306DE-0A8A-4F61-B344-23E67884DA39}" destId="{DA989C0F-FA00-4B95-A2D9-0D3139C45BB9}" srcOrd="0" destOrd="0" presId="urn:microsoft.com/office/officeart/2005/8/layout/radial4"/>
    <dgm:cxn modelId="{F2796429-4412-48CD-A1BE-3BE380726A91}" srcId="{66269A10-B680-4A87-B8EB-F4DF44CE48AD}" destId="{94A1471B-6CDF-4171-9587-9332CB078B08}" srcOrd="4" destOrd="0" parTransId="{A39839E0-A9E2-49E7-92FA-642F25CB1E17}" sibTransId="{9B5B0ADD-E05B-4C3A-9B3A-B73ACFE2D9A9}"/>
    <dgm:cxn modelId="{91F6569C-38E6-4976-9D14-76BC10623FBD}" type="presParOf" srcId="{C65B923C-E326-418C-B92B-690156B7803A}" destId="{FDF0B5AC-7B69-41D9-AB68-426F7FAE18C6}" srcOrd="0" destOrd="0" presId="urn:microsoft.com/office/officeart/2005/8/layout/radial4"/>
    <dgm:cxn modelId="{4EF6128D-71B5-4008-8ADE-923B19F7BDC2}" type="presParOf" srcId="{C65B923C-E326-418C-B92B-690156B7803A}" destId="{30D3B146-A431-4F37-B194-E83B227E66FC}" srcOrd="1" destOrd="0" presId="urn:microsoft.com/office/officeart/2005/8/layout/radial4"/>
    <dgm:cxn modelId="{4B030B89-5F71-456A-86B2-11416D454CE1}" type="presParOf" srcId="{C65B923C-E326-418C-B92B-690156B7803A}" destId="{CB213E36-E186-486F-9982-3CF1B21CC7C8}" srcOrd="2" destOrd="0" presId="urn:microsoft.com/office/officeart/2005/8/layout/radial4"/>
    <dgm:cxn modelId="{30883D3E-BC7E-48BD-8DA7-92BD7A8287D9}" type="presParOf" srcId="{C65B923C-E326-418C-B92B-690156B7803A}" destId="{ED04D1D8-6ECC-459C-9CC6-74F103B6E543}" srcOrd="3" destOrd="0" presId="urn:microsoft.com/office/officeart/2005/8/layout/radial4"/>
    <dgm:cxn modelId="{820287EA-A104-49F9-9B1A-1570669E9C29}" type="presParOf" srcId="{C65B923C-E326-418C-B92B-690156B7803A}" destId="{9E23CF54-11B5-46E6-9E1D-135878F798E8}" srcOrd="4" destOrd="0" presId="urn:microsoft.com/office/officeart/2005/8/layout/radial4"/>
    <dgm:cxn modelId="{7C9ACB1B-9288-4BC9-B482-07D325C9E101}" type="presParOf" srcId="{C65B923C-E326-418C-B92B-690156B7803A}" destId="{B60ACBE7-15A5-47D3-952F-C11B5626D4BA}" srcOrd="5" destOrd="0" presId="urn:microsoft.com/office/officeart/2005/8/layout/radial4"/>
    <dgm:cxn modelId="{28730750-3909-40A7-8487-2046215662E3}" type="presParOf" srcId="{C65B923C-E326-418C-B92B-690156B7803A}" destId="{0FF70CA7-8BF3-4854-BBBF-A5D3F191718F}" srcOrd="6" destOrd="0" presId="urn:microsoft.com/office/officeart/2005/8/layout/radial4"/>
    <dgm:cxn modelId="{2CAC2A31-6A10-4B10-8CE7-3476CF896B83}" type="presParOf" srcId="{C65B923C-E326-418C-B92B-690156B7803A}" destId="{32EF28A8-FEEF-4A91-86C6-DB65B7122940}" srcOrd="7" destOrd="0" presId="urn:microsoft.com/office/officeart/2005/8/layout/radial4"/>
    <dgm:cxn modelId="{5FE472B4-D001-4665-A1A6-369FE37B82CC}" type="presParOf" srcId="{C65B923C-E326-418C-B92B-690156B7803A}" destId="{DA989C0F-FA00-4B95-A2D9-0D3139C45BB9}" srcOrd="8" destOrd="0" presId="urn:microsoft.com/office/officeart/2005/8/layout/radial4"/>
    <dgm:cxn modelId="{C50C07BB-E73B-41CA-B826-1FD16AF8E36C}" type="presParOf" srcId="{C65B923C-E326-418C-B92B-690156B7803A}" destId="{F7744CAF-C954-4335-ABD2-729C7EA0D706}" srcOrd="9" destOrd="0" presId="urn:microsoft.com/office/officeart/2005/8/layout/radial4"/>
    <dgm:cxn modelId="{3FFFD6DF-D4CB-4FCB-BE5D-F698154BA5F3}" type="presParOf" srcId="{C65B923C-E326-418C-B92B-690156B7803A}" destId="{294DAD5C-5B93-4BC8-B9B4-CD0ED33F91AD}" srcOrd="10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DF0B5AC-7B69-41D9-AB68-426F7FAE18C6}">
      <dsp:nvSpPr>
        <dsp:cNvPr id="0" name=""/>
        <dsp:cNvSpPr/>
      </dsp:nvSpPr>
      <dsp:spPr>
        <a:xfrm>
          <a:off x="2743211" y="2713036"/>
          <a:ext cx="1921740" cy="1921740"/>
        </a:xfrm>
        <a:prstGeom prst="cube">
          <a:avLst/>
        </a:prstGeom>
        <a:solidFill>
          <a:srgbClr val="D3D1A5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>
              <a:solidFill>
                <a:schemeClr val="tx1"/>
              </a:solidFill>
            </a:rPr>
            <a:t>Miami Apartments, L.P. (Project Owner)</a:t>
          </a:r>
          <a:endParaRPr lang="en-US" sz="2000" kern="1200" dirty="0">
            <a:solidFill>
              <a:schemeClr val="tx1"/>
            </a:solidFill>
          </a:endParaRPr>
        </a:p>
      </dsp:txBody>
      <dsp:txXfrm>
        <a:off x="2743211" y="2713036"/>
        <a:ext cx="1921740" cy="1921740"/>
      </dsp:txXfrm>
    </dsp:sp>
    <dsp:sp modelId="{30D3B146-A431-4F37-B194-E83B227E66FC}">
      <dsp:nvSpPr>
        <dsp:cNvPr id="0" name=""/>
        <dsp:cNvSpPr/>
      </dsp:nvSpPr>
      <dsp:spPr>
        <a:xfrm rot="13669888">
          <a:off x="460777" y="1744803"/>
          <a:ext cx="2592121" cy="547695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B213E36-E186-486F-9982-3CF1B21CC7C8}">
      <dsp:nvSpPr>
        <dsp:cNvPr id="0" name=""/>
        <dsp:cNvSpPr/>
      </dsp:nvSpPr>
      <dsp:spPr>
        <a:xfrm>
          <a:off x="304806" y="198445"/>
          <a:ext cx="1825653" cy="1460522"/>
        </a:xfrm>
        <a:prstGeom prst="ellipse">
          <a:avLst/>
        </a:prstGeom>
        <a:solidFill>
          <a:schemeClr val="accent1">
            <a:lumMod val="50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Citibank (Lender)</a:t>
          </a:r>
          <a:endParaRPr lang="en-US" sz="1800" kern="1200" dirty="0"/>
        </a:p>
      </dsp:txBody>
      <dsp:txXfrm>
        <a:off x="304806" y="198445"/>
        <a:ext cx="1825653" cy="1460522"/>
      </dsp:txXfrm>
    </dsp:sp>
    <dsp:sp modelId="{ED04D1D8-6ECC-459C-9CC6-74F103B6E543}">
      <dsp:nvSpPr>
        <dsp:cNvPr id="0" name=""/>
        <dsp:cNvSpPr/>
      </dsp:nvSpPr>
      <dsp:spPr>
        <a:xfrm rot="16139830">
          <a:off x="2827496" y="1498026"/>
          <a:ext cx="1686583" cy="547695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E23CF54-11B5-46E6-9E1D-135878F798E8}">
      <dsp:nvSpPr>
        <dsp:cNvPr id="0" name=""/>
        <dsp:cNvSpPr/>
      </dsp:nvSpPr>
      <dsp:spPr>
        <a:xfrm>
          <a:off x="2743202" y="198450"/>
          <a:ext cx="1825653" cy="1460522"/>
        </a:xfrm>
        <a:prstGeom prst="ellipse">
          <a:avLst/>
        </a:prstGeom>
        <a:solidFill>
          <a:schemeClr val="accent1">
            <a:lumMod val="50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FHFC 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(Tax Credit Allocation)</a:t>
          </a:r>
          <a:endParaRPr lang="en-US" sz="1800" kern="1200" dirty="0"/>
        </a:p>
      </dsp:txBody>
      <dsp:txXfrm>
        <a:off x="2743202" y="198450"/>
        <a:ext cx="1825653" cy="1460522"/>
      </dsp:txXfrm>
    </dsp:sp>
    <dsp:sp modelId="{B60ACBE7-15A5-47D3-952F-C11B5626D4BA}">
      <dsp:nvSpPr>
        <dsp:cNvPr id="0" name=""/>
        <dsp:cNvSpPr/>
      </dsp:nvSpPr>
      <dsp:spPr>
        <a:xfrm rot="15824742">
          <a:off x="5405854" y="2006383"/>
          <a:ext cx="1333578" cy="419945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FF70CA7-8BF3-4854-BBBF-A5D3F191718F}">
      <dsp:nvSpPr>
        <dsp:cNvPr id="0" name=""/>
        <dsp:cNvSpPr/>
      </dsp:nvSpPr>
      <dsp:spPr>
        <a:xfrm>
          <a:off x="5181590" y="198445"/>
          <a:ext cx="1825653" cy="1460522"/>
        </a:xfrm>
        <a:prstGeom prst="ellipse">
          <a:avLst/>
        </a:prstGeom>
        <a:solidFill>
          <a:schemeClr val="accent1">
            <a:lumMod val="50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GAP Financing (HOME, CDGB </a:t>
          </a:r>
          <a:r>
            <a:rPr lang="en-US" sz="1600" kern="1200" dirty="0" err="1" smtClean="0"/>
            <a:t>etc</a:t>
          </a:r>
          <a:r>
            <a:rPr lang="en-US" sz="1600" kern="1200" dirty="0" smtClean="0"/>
            <a:t>)</a:t>
          </a:r>
          <a:endParaRPr lang="en-US" sz="1600" kern="1200" dirty="0"/>
        </a:p>
      </dsp:txBody>
      <dsp:txXfrm>
        <a:off x="5181590" y="198445"/>
        <a:ext cx="1825653" cy="1460522"/>
      </dsp:txXfrm>
    </dsp:sp>
    <dsp:sp modelId="{32EF28A8-FEEF-4A91-86C6-DB65B7122940}">
      <dsp:nvSpPr>
        <dsp:cNvPr id="0" name=""/>
        <dsp:cNvSpPr/>
      </dsp:nvSpPr>
      <dsp:spPr>
        <a:xfrm rot="160364">
          <a:off x="4694901" y="3559088"/>
          <a:ext cx="1449122" cy="547695"/>
        </a:xfrm>
        <a:prstGeom prst="leftArrow">
          <a:avLst>
            <a:gd name="adj1" fmla="val 60000"/>
            <a:gd name="adj2" fmla="val 50000"/>
          </a:avLst>
        </a:prstGeom>
        <a:solidFill>
          <a:srgbClr val="D3D1A5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A989C0F-FA00-4B95-A2D9-0D3139C45BB9}">
      <dsp:nvSpPr>
        <dsp:cNvPr id="0" name=""/>
        <dsp:cNvSpPr/>
      </dsp:nvSpPr>
      <dsp:spPr>
        <a:xfrm>
          <a:off x="5346114" y="2998635"/>
          <a:ext cx="1700869" cy="1543480"/>
        </a:xfrm>
        <a:prstGeom prst="hexagon">
          <a:avLst/>
        </a:prstGeom>
        <a:solidFill>
          <a:srgbClr val="B96247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Non-Profit or For Profit Sponsor \ Developer (.01% General Partner</a:t>
          </a:r>
          <a:r>
            <a:rPr lang="en-US" sz="1600" kern="1200" dirty="0" smtClean="0"/>
            <a:t>)</a:t>
          </a:r>
          <a:endParaRPr lang="en-US" sz="1600" kern="1200" dirty="0"/>
        </a:p>
      </dsp:txBody>
      <dsp:txXfrm>
        <a:off x="5346114" y="2998635"/>
        <a:ext cx="1700869" cy="1543480"/>
      </dsp:txXfrm>
    </dsp:sp>
    <dsp:sp modelId="{F7744CAF-C954-4335-ABD2-729C7EA0D706}">
      <dsp:nvSpPr>
        <dsp:cNvPr id="0" name=""/>
        <dsp:cNvSpPr/>
      </dsp:nvSpPr>
      <dsp:spPr>
        <a:xfrm rot="10606551">
          <a:off x="1220151" y="3499368"/>
          <a:ext cx="1441933" cy="547695"/>
        </a:xfrm>
        <a:prstGeom prst="leftArrow">
          <a:avLst>
            <a:gd name="adj1" fmla="val 60000"/>
            <a:gd name="adj2" fmla="val 50000"/>
          </a:avLst>
        </a:prstGeom>
        <a:solidFill>
          <a:srgbClr val="D3D1A5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94DAD5C-5B93-4BC8-B9B4-CD0ED33F91AD}">
      <dsp:nvSpPr>
        <dsp:cNvPr id="0" name=""/>
        <dsp:cNvSpPr/>
      </dsp:nvSpPr>
      <dsp:spPr>
        <a:xfrm>
          <a:off x="356882" y="3016561"/>
          <a:ext cx="1728820" cy="1594408"/>
        </a:xfrm>
        <a:prstGeom prst="hexagon">
          <a:avLst/>
        </a:prstGeom>
        <a:solidFill>
          <a:srgbClr val="B96247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Tax Credit Investor (99.99 % Limited Partner)</a:t>
          </a:r>
          <a:endParaRPr lang="en-US" sz="1600" kern="1200" dirty="0"/>
        </a:p>
      </dsp:txBody>
      <dsp:txXfrm>
        <a:off x="356882" y="3016561"/>
        <a:ext cx="1728820" cy="159440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r>
              <a:rPr lang="en-US" dirty="0" smtClean="0"/>
              <a:t>Changing Community Development Fiscal Year</a:t>
            </a:r>
            <a:endParaRPr lang="en-US" dirty="0"/>
          </a:p>
        </p:txBody>
      </p:sp>
      <p:sp>
        <p:nvSpPr>
          <p:cNvPr id="4608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70338" y="0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pPr algn="ctr"/>
            <a:r>
              <a:rPr lang="en-US" smtClean="0"/>
              <a:t>January 31st, 2013</a:t>
            </a:r>
            <a:endParaRPr lang="en-US" dirty="0"/>
          </a:p>
        </p:txBody>
      </p:sp>
      <p:sp>
        <p:nvSpPr>
          <p:cNvPr id="4608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829675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endParaRPr lang="en-US" dirty="0"/>
          </a:p>
        </p:txBody>
      </p:sp>
      <p:sp>
        <p:nvSpPr>
          <p:cNvPr id="4608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70338" y="8829675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fld id="{6E205A1B-827B-49BE-88FB-7F314F446ED1}" type="slidenum">
              <a:rPr lang="en-US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899987269"/>
      </p:ext>
    </p:extLst>
  </p:cSld>
  <p:clrMap bg1="lt1" tx1="dk1" bg2="lt2" tx2="dk2" accent1="accent1" accent2="accent2" accent3="accent3" accent4="accent4" accent5="accent5" accent6="accent6" hlink="hlink" folHlink="folHlink"/>
  <p:hf ft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endParaRPr lang="en-US" dirty="0"/>
          </a:p>
        </p:txBody>
      </p:sp>
      <p:sp>
        <p:nvSpPr>
          <p:cNvPr id="5017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70338" y="0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r>
              <a:rPr lang="en-US" smtClean="0"/>
              <a:t>January 31st, 2013</a:t>
            </a:r>
            <a:endParaRPr lang="en-US" dirty="0"/>
          </a:p>
        </p:txBody>
      </p:sp>
      <p:sp>
        <p:nvSpPr>
          <p:cNvPr id="5018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81100" y="696913"/>
            <a:ext cx="4648200" cy="34861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5018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1675" y="4416425"/>
            <a:ext cx="5607050" cy="4183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5018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29675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endParaRPr lang="en-US" dirty="0"/>
          </a:p>
        </p:txBody>
      </p:sp>
      <p:sp>
        <p:nvSpPr>
          <p:cNvPr id="5018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70338" y="8829675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fld id="{7F4A17EE-9F71-4E01-872C-A9348225D695}" type="slidenum">
              <a:rPr lang="en-US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97186693"/>
      </p:ext>
    </p:extLst>
  </p:cSld>
  <p:clrMap bg1="lt1" tx1="dk1" bg2="lt2" tx2="dk2" accent1="accent1" accent2="accent2" accent3="accent3" accent4="accent4" accent5="accent5" accent6="accent6" hlink="hlink" folHlink="folHlink"/>
  <p:hf ftr="0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81100" y="696913"/>
            <a:ext cx="4648200" cy="3486150"/>
          </a:xfrm>
          <a:ln/>
        </p:spPr>
      </p:sp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Header Placeholder 5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idx="13"/>
          </p:nvPr>
        </p:nvSpPr>
        <p:spPr/>
        <p:txBody>
          <a:bodyPr/>
          <a:lstStyle/>
          <a:p>
            <a:r>
              <a:rPr lang="en-US" smtClean="0"/>
              <a:t>January 31st, 2013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52921056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Total</a:t>
            </a:r>
            <a:r>
              <a:rPr lang="en-US" baseline="0" dirty="0" smtClean="0"/>
              <a:t> </a:t>
            </a:r>
            <a:r>
              <a:rPr lang="en-US" baseline="0" dirty="0" err="1" smtClean="0"/>
              <a:t>Delopment</a:t>
            </a:r>
            <a:r>
              <a:rPr lang="en-US" baseline="0" dirty="0" smtClean="0"/>
              <a:t> Cost=</a:t>
            </a:r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r>
              <a:rPr lang="en-US" smtClean="0"/>
              <a:t>January 31st, 2013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4A17EE-9F71-4E01-872C-A9348225D695}" type="slidenum">
              <a:rPr lang="en-US" smtClean="0"/>
              <a:pPr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06305552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r>
              <a:rPr lang="en-US" smtClean="0"/>
              <a:t>January 31st, 2013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4A17EE-9F71-4E01-872C-A9348225D695}" type="slidenum">
              <a:rPr lang="en-US" smtClean="0"/>
              <a:pPr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5274725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/>
          <p:cNvSpPr>
            <a:spLocks/>
          </p:cNvSpPr>
          <p:nvPr/>
        </p:nvSpPr>
        <p:spPr bwMode="auto">
          <a:xfrm>
            <a:off x="0" y="4745038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/>
          <a:lstStyle/>
          <a:p>
            <a:pPr eaLnBrk="0" hangingPunct="0">
              <a:defRPr/>
            </a:pPr>
            <a:endParaRPr lang="en-US" dirty="0">
              <a:latin typeface="Tahoma" charset="0"/>
            </a:endParaRPr>
          </a:p>
        </p:txBody>
      </p:sp>
      <p:sp>
        <p:nvSpPr>
          <p:cNvPr id="5" name="Freeform 4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/>
          <a:lstStyle/>
          <a:p>
            <a:pPr eaLnBrk="0" hangingPunct="0">
              <a:defRPr/>
            </a:pPr>
            <a:endParaRPr lang="en-US" dirty="0">
              <a:latin typeface="Tahoma" charset="0"/>
            </a:endParaRPr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7190936" cy="2301240"/>
          </a:xfrm>
        </p:spPr>
        <p:txBody>
          <a:bodyPr anchor="t"/>
          <a:lstStyle>
            <a:lvl1pPr algn="ct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7110751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6" name="Date Placeholder 29"/>
          <p:cNvSpPr>
            <a:spLocks noGrp="1"/>
          </p:cNvSpPr>
          <p:nvPr>
            <p:ph type="dt" sz="half" idx="10"/>
          </p:nvPr>
        </p:nvSpPr>
        <p:spPr>
          <a:xfrm>
            <a:off x="838200" y="6477001"/>
            <a:ext cx="1600200" cy="309563"/>
          </a:xfrm>
        </p:spPr>
        <p:txBody>
          <a:bodyPr/>
          <a:lstStyle>
            <a:lvl1pPr>
              <a:defRPr>
                <a:solidFill>
                  <a:srgbClr val="FFC000"/>
                </a:solidFill>
              </a:defRPr>
            </a:lvl1pPr>
          </a:lstStyle>
          <a:p>
            <a:pPr>
              <a:defRPr/>
            </a:pPr>
            <a:r>
              <a:rPr lang="en-US" dirty="0" smtClean="0"/>
              <a:t> January 31</a:t>
            </a:r>
            <a:r>
              <a:rPr lang="en-US" baseline="30000" dirty="0" smtClean="0"/>
              <a:t>st</a:t>
            </a:r>
            <a:r>
              <a:rPr lang="en-US" dirty="0" smtClean="0"/>
              <a:t>, 2013</a:t>
            </a:r>
            <a:endParaRPr lang="en-US" dirty="0"/>
          </a:p>
        </p:txBody>
      </p:sp>
      <p:sp>
        <p:nvSpPr>
          <p:cNvPr id="8" name="Slide Number Placeholder 26"/>
          <p:cNvSpPr>
            <a:spLocks noGrp="1"/>
          </p:cNvSpPr>
          <p:nvPr>
            <p:ph type="sldNum" sz="quarter" idx="12"/>
          </p:nvPr>
        </p:nvSpPr>
        <p:spPr>
          <a:xfrm>
            <a:off x="3886200" y="6548438"/>
            <a:ext cx="762000" cy="309563"/>
          </a:xfrm>
        </p:spPr>
        <p:txBody>
          <a:bodyPr/>
          <a:lstStyle>
            <a:lvl1pPr>
              <a:defRPr>
                <a:solidFill>
                  <a:srgbClr val="FFC000"/>
                </a:solidFill>
              </a:defRPr>
            </a:lvl1pPr>
          </a:lstStyle>
          <a:p>
            <a:pPr algn="ctr">
              <a:defRPr/>
            </a:pPr>
            <a:fld id="{A4F9B3C5-ACBE-43D5-90FE-56D681F4F58C}" type="slidenum">
              <a:rPr lang="en-US" smtClean="0"/>
              <a:pPr algn="ctr">
                <a:defRPr/>
              </a:pPr>
              <a:t>‹#›</a:t>
            </a:fld>
            <a:endParaRPr lang="en-US" dirty="0"/>
          </a:p>
        </p:txBody>
      </p:sp>
      <p:pic>
        <p:nvPicPr>
          <p:cNvPr id="1026" name="Picture 2" descr="C:\Users\gmensah\AppData\Local\Microsoft\Windows\Temporary Internet Files\Content.Outlook\FP829Y6F\CD logo 2012 color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81800" y="6165884"/>
            <a:ext cx="2362200" cy="692117"/>
          </a:xfrm>
          <a:prstGeom prst="rect">
            <a:avLst/>
          </a:prstGeom>
          <a:noFill/>
        </p:spPr>
      </p:pic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dissolv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 baseline="0">
                <a:solidFill>
                  <a:srgbClr val="FFC000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effectLst>
            <a:outerShdw blurRad="50800" dist="50800" dir="5400000" algn="ctr" rotWithShape="0">
              <a:srgbClr val="000000">
                <a:alpha val="0"/>
              </a:srgbClr>
            </a:outerShdw>
          </a:effectLst>
          <a:scene3d>
            <a:camera prst="orthographicFront"/>
            <a:lightRig rig="sunset" dir="t"/>
          </a:scene3d>
        </p:spPr>
        <p:txBody>
          <a:bodyPr/>
          <a:lstStyle>
            <a:lvl1pPr>
              <a:defRPr>
                <a:solidFill>
                  <a:schemeClr val="tx1"/>
                </a:solidFill>
                <a:latin typeface="Bell MT" pitchFamily="18" charset="0"/>
              </a:defRPr>
            </a:lvl1pPr>
            <a:lvl2pPr>
              <a:defRPr>
                <a:latin typeface="Bell MT" pitchFamily="18" charset="0"/>
              </a:defRPr>
            </a:lvl2pPr>
            <a:lvl3pPr>
              <a:defRPr>
                <a:latin typeface="Bell MT" pitchFamily="18" charset="0"/>
              </a:defRPr>
            </a:lvl3pPr>
            <a:lvl4pPr>
              <a:defRPr>
                <a:latin typeface="Bell MT" pitchFamily="18" charset="0"/>
              </a:defRPr>
            </a:lvl4pPr>
            <a:lvl5pPr>
              <a:defRPr>
                <a:latin typeface="Bell MT" pitchFamily="18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C000"/>
                </a:solidFill>
              </a:defRPr>
            </a:lvl1pPr>
          </a:lstStyle>
          <a:p>
            <a:pPr>
              <a:defRPr/>
            </a:pPr>
            <a:r>
              <a:rPr lang="en-US" dirty="0" smtClean="0"/>
              <a:t> January 31</a:t>
            </a:r>
            <a:r>
              <a:rPr lang="en-US" baseline="30000" dirty="0" smtClean="0"/>
              <a:t>st</a:t>
            </a:r>
            <a:r>
              <a:rPr lang="en-US" dirty="0" smtClean="0"/>
              <a:t>, 2013</a:t>
            </a:r>
            <a:endParaRPr lang="en-US" dirty="0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>
          <a:xfrm>
            <a:off x="4114800" y="6324601"/>
            <a:ext cx="762000" cy="365125"/>
          </a:xfrm>
        </p:spPr>
        <p:txBody>
          <a:bodyPr/>
          <a:lstStyle>
            <a:lvl1pPr algn="ctr">
              <a:defRPr>
                <a:solidFill>
                  <a:srgbClr val="FFC000"/>
                </a:solidFill>
              </a:defRPr>
            </a:lvl1pPr>
          </a:lstStyle>
          <a:p>
            <a:pPr>
              <a:defRPr/>
            </a:pPr>
            <a:fld id="{11C26ECC-0E14-4BD4-A1F1-5F0ACBCF9D73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pic>
        <p:nvPicPr>
          <p:cNvPr id="9" name="Picture 2" descr="C:\Users\gmensah\AppData\Local\Microsoft\Windows\Temporary Internet Files\Content.Outlook\FP829Y6F\CD logo 2012 color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81800" y="6165884"/>
            <a:ext cx="2362200" cy="692117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/>
          <p:cNvSpPr>
            <a:spLocks/>
          </p:cNvSpPr>
          <p:nvPr/>
        </p:nvSpPr>
        <p:spPr bwMode="auto">
          <a:xfrm>
            <a:off x="0" y="4751389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/>
          <a:lstStyle/>
          <a:p>
            <a:pPr eaLnBrk="0" hangingPunct="0">
              <a:defRPr/>
            </a:pPr>
            <a:endParaRPr lang="en-US" dirty="0">
              <a:latin typeface="Tahoma" charset="0"/>
            </a:endParaRPr>
          </a:p>
        </p:txBody>
      </p:sp>
      <p:sp>
        <p:nvSpPr>
          <p:cNvPr id="5" name="Freeform 4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/>
          <a:lstStyle/>
          <a:p>
            <a:pPr eaLnBrk="0" hangingPunct="0">
              <a:defRPr/>
            </a:pPr>
            <a:endParaRPr lang="en-US" dirty="0">
              <a:latin typeface="Tahoma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583838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485801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22F2D8-98DA-4369-9E25-97F9F8E9DA0E}" type="datetime4">
              <a:rPr lang="en-US" smtClean="0"/>
              <a:pPr>
                <a:defRPr/>
              </a:pPr>
              <a:t>January 21, 2016</a:t>
            </a:fld>
            <a:endParaRPr lang="en-US" dirty="0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B672F8-3C33-43A2-93DD-A610261F3D3C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  <p:pic>
        <p:nvPicPr>
          <p:cNvPr id="9" name="Picture 8" descr="CitySealBlueGoldblack bg.jpg"/>
          <p:cNvPicPr>
            <a:picLocks noChangeAspect="1"/>
          </p:cNvPicPr>
          <p:nvPr userDrawn="1"/>
        </p:nvPicPr>
        <p:blipFill>
          <a:blip r:embed="rId2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5410200"/>
            <a:ext cx="914400" cy="914400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10" name="Picture 9" descr="CD logo NBGR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6538608" y="5562600"/>
            <a:ext cx="2605392" cy="76533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67200" y="1600201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063323-39B2-49E1-87B9-17976D12F533}" type="datetime4">
              <a:rPr lang="en-US" smtClean="0"/>
              <a:pPr>
                <a:defRPr/>
              </a:pPr>
              <a:t>January 21, 2016</a:t>
            </a:fld>
            <a:endParaRPr lang="en-US" dirty="0"/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AC16F8-5D7B-4C3B-BBB1-6C16918FC3D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1" y="5486400"/>
            <a:ext cx="4040188" cy="838200"/>
          </a:xfrm>
        </p:spPr>
        <p:txBody>
          <a:bodyPr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86400"/>
            <a:ext cx="4041775" cy="838200"/>
          </a:xfrm>
        </p:spPr>
        <p:txBody>
          <a:bodyPr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1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C5C181-67B2-43A1-8A1C-7E2322B501C5}" type="datetime4">
              <a:rPr lang="en-US" smtClean="0"/>
              <a:pPr>
                <a:defRPr/>
              </a:pPr>
              <a:t>January 21, 2016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8F7BA4-92D5-43C8-8C12-98C519C956C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/>
          <a:lstStyle>
            <a:lvl1pPr algn="l">
              <a:defRPr sz="4600">
                <a:solidFill>
                  <a:srgbClr val="FFC000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AB8AEA9-4EF1-46E4-9B40-ED0844204761}" type="datetime4">
              <a:rPr lang="en-US" smtClean="0"/>
              <a:pPr>
                <a:defRPr/>
              </a:pPr>
              <a:t>January 21, 2016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A3161660-33CE-46AB-89A3-98E226FABB2C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</p:spTree>
  </p:cSld>
  <p:clrMapOvr>
    <a:masterClrMapping/>
  </p:clrMapOvr>
  <p:transition spd="slow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E0CA34-97EB-43EE-9A6C-0D91AF5CB01D}" type="datetime4">
              <a:rPr lang="en-US" smtClean="0"/>
              <a:pPr>
                <a:defRPr/>
              </a:pPr>
              <a:t>January 21, 2016</a:t>
            </a:fld>
            <a:endParaRPr lang="en-US" dirty="0"/>
          </a:p>
        </p:txBody>
      </p:sp>
      <p:sp>
        <p:nvSpPr>
          <p:cNvPr id="3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3C6926-BD6C-413C-85F8-B7F84380085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85529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704FF3-3CD2-4AE2-9A41-0F473365ED25}" type="datetime4">
              <a:rPr lang="en-US" smtClean="0"/>
              <a:pPr>
                <a:defRPr/>
              </a:pPr>
              <a:t>January 21, 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156575" y="6421439"/>
            <a:ext cx="7620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5A223B-D53E-483A-BB19-B04CEB62D050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56733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556733" y="2998766"/>
            <a:ext cx="3053867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6956A5-BC44-489A-828D-D378B954CDF8}" type="datetime4">
              <a:rPr lang="en-US" smtClean="0"/>
              <a:pPr>
                <a:defRPr/>
              </a:pPr>
              <a:t>January 21, 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7D13FD-7F54-4A7C-BA6D-A744D71187BC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244A44-0956-4849-BB7F-F68570C88BC0}" type="datetime4">
              <a:rPr lang="en-US" smtClean="0"/>
              <a:pPr>
                <a:defRPr/>
              </a:pPr>
              <a:t>January 21, 2016</a:t>
            </a:fld>
            <a:endParaRPr lang="en-US" dirty="0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1551B6-3660-48E3-A38C-9978496C1FAB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084A26-7B69-4967-AF15-9402F9CCBB9D}" type="datetime4">
              <a:rPr lang="en-US" smtClean="0"/>
              <a:pPr>
                <a:defRPr/>
              </a:pPr>
              <a:t>January 21, 2016</a:t>
            </a:fld>
            <a:endParaRPr lang="en-US" dirty="0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8F7FD3-69B8-4EDB-AA80-898A43F1D49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dissolv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D0D43F-BFA7-4277-93C2-FF2169345DD5}" type="datetime4">
              <a:rPr lang="en-US" smtClean="0"/>
              <a:pPr/>
              <a:t>January 21, 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1041C6-2890-4E0F-BBB9-617365049F46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dissolv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4918E2-10BC-4DCB-BD54-46F08F7DE083}" type="datetime4">
              <a:rPr lang="en-US" smtClean="0"/>
              <a:pPr/>
              <a:t>January 21, 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1041C6-2890-4E0F-BBB9-617365049F46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dissolv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5A5C29-C31C-4895-B745-DAF45C8F65B0}" type="datetime4">
              <a:rPr lang="en-US" smtClean="0"/>
              <a:pPr/>
              <a:t>January 21, 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1041C6-2890-4E0F-BBB9-617365049F46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dissolv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168BFA-3EC9-4C99-B677-79EEECC2115B}" type="datetime4">
              <a:rPr lang="en-US" smtClean="0"/>
              <a:pPr/>
              <a:t>January 21, 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1041C6-2890-4E0F-BBB9-617365049F46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dissolv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6DB583-C503-4E4C-BA0D-B6F24FDE084B}" type="datetime4">
              <a:rPr lang="en-US" smtClean="0"/>
              <a:pPr/>
              <a:t>January 21, 2016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1041C6-2890-4E0F-BBB9-617365049F46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dissolv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5DB0B2-B569-4E36-95B9-ABAD0A5DAC4C}" type="datetime4">
              <a:rPr lang="en-US" smtClean="0"/>
              <a:pPr/>
              <a:t>January 21, 2016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1041C6-2890-4E0F-BBB9-617365049F46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dissolv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A4FEDB-F3AF-4FAB-BF91-B7D322ACEF2F}" type="datetime4">
              <a:rPr lang="en-US" smtClean="0"/>
              <a:pPr/>
              <a:t>January 21, 2016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1041C6-2890-4E0F-BBB9-617365049F46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dissolv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34E8DA-22C6-41B2-9163-D79B98A2BBF6}" type="datetime4">
              <a:rPr lang="en-US" smtClean="0"/>
              <a:pPr/>
              <a:t>January 21, 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1041C6-2890-4E0F-BBB9-617365049F46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dissolv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11B33-C0B5-4E95-9AF0-9D08091FB543}" type="datetime4">
              <a:rPr lang="en-US" smtClean="0"/>
              <a:pPr/>
              <a:t>January 21, 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1041C6-2890-4E0F-BBB9-617365049F46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dissolv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F7FC0-3F08-40B9-A805-BD8990231329}" type="datetime4">
              <a:rPr lang="en-US" smtClean="0"/>
              <a:pPr/>
              <a:t>January 21, 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1041C6-2890-4E0F-BBB9-617365049F46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dissolv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2F4DDA-3756-4CB0-846A-6FDC58637B64}" type="datetime4">
              <a:rPr lang="en-US" smtClean="0"/>
              <a:pPr/>
              <a:t>January 21, 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1041C6-2890-4E0F-BBB9-617365049F46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dissolv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E97AA6-4AA2-4B3D-A876-A0F188F823DC}" type="datetime4">
              <a:rPr lang="en-US" smtClean="0"/>
              <a:pPr/>
              <a:t>January 21, 2016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1041C6-2890-4E0F-BBB9-617365049F46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11"/>
          <p:cNvSpPr>
            <a:spLocks/>
          </p:cNvSpPr>
          <p:nvPr/>
        </p:nvSpPr>
        <p:spPr bwMode="auto">
          <a:xfrm>
            <a:off x="0" y="4751389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/>
          <a:lstStyle/>
          <a:p>
            <a:pPr eaLnBrk="0" hangingPunct="0">
              <a:defRPr/>
            </a:pPr>
            <a:endParaRPr lang="en-US" dirty="0">
              <a:latin typeface="Tahoma" charset="0"/>
            </a:endParaRPr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/>
          <a:lstStyle/>
          <a:p>
            <a:pPr eaLnBrk="0" hangingPunct="0">
              <a:defRPr/>
            </a:pPr>
            <a:endParaRPr lang="en-US" dirty="0">
              <a:latin typeface="Tahoma" charset="0"/>
            </a:endParaRPr>
          </a:p>
        </p:txBody>
      </p:sp>
      <p:sp>
        <p:nvSpPr>
          <p:cNvPr id="1028" name="Title Placeholder 8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7467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5720" tIns="45720" rIns="4572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9" name="Text Placeholder 29"/>
          <p:cNvSpPr>
            <a:spLocks noGrp="1"/>
          </p:cNvSpPr>
          <p:nvPr>
            <p:ph type="body" idx="1"/>
          </p:nvPr>
        </p:nvSpPr>
        <p:spPr bwMode="auto">
          <a:xfrm>
            <a:off x="457200" y="1600201"/>
            <a:ext cx="7467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421439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 dirty="0">
                <a:solidFill>
                  <a:schemeClr val="tx2">
                    <a:shade val="50000"/>
                  </a:schemeClr>
                </a:solidFill>
                <a:latin typeface="Tahoma" charset="0"/>
              </a:defRPr>
            </a:lvl1pPr>
          </a:lstStyle>
          <a:p>
            <a:pPr>
              <a:defRPr/>
            </a:pPr>
            <a:fld id="{6AB8AEA9-4EF1-46E4-9B40-ED0844204761}" type="datetime4">
              <a:rPr lang="en-US" smtClean="0"/>
              <a:pPr>
                <a:defRPr/>
              </a:pPr>
              <a:t>January 21, 2016</a:t>
            </a:fld>
            <a:endParaRPr lang="en-US" dirty="0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3124200" y="6421439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 dirty="0">
                <a:solidFill>
                  <a:schemeClr val="tx2">
                    <a:shade val="50000"/>
                  </a:schemeClr>
                </a:solidFill>
                <a:latin typeface="Tahoma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153400" y="6421439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 smtClean="0">
                <a:solidFill>
                  <a:schemeClr val="tx2">
                    <a:shade val="50000"/>
                  </a:schemeClr>
                </a:solidFill>
                <a:latin typeface="Tahoma" charset="0"/>
              </a:defRPr>
            </a:lvl1pPr>
          </a:lstStyle>
          <a:p>
            <a:pPr>
              <a:defRPr/>
            </a:pPr>
            <a:fld id="{A3161660-33CE-46AB-89A3-98E226FABB2C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989" r:id="rId1"/>
    <p:sldLayoutId id="2147483983" r:id="rId2"/>
    <p:sldLayoutId id="2147483990" r:id="rId3"/>
    <p:sldLayoutId id="2147483984" r:id="rId4"/>
    <p:sldLayoutId id="2147483991" r:id="rId5"/>
    <p:sldLayoutId id="2147483985" r:id="rId6"/>
    <p:sldLayoutId id="2147483986" r:id="rId7"/>
    <p:sldLayoutId id="2147483992" r:id="rId8"/>
    <p:sldLayoutId id="2147483993" r:id="rId9"/>
    <p:sldLayoutId id="2147483987" r:id="rId10"/>
    <p:sldLayoutId id="2147483988" r:id="rId11"/>
  </p:sldLayoutIdLst>
  <p:transition spd="slow">
    <p:dissolve/>
  </p:transition>
  <p:hf hd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Franklin Gothic Book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Franklin Gothic Book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Franklin Gothic Book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Franklin Gothic Book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Franklin Gothic Book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Franklin Gothic Book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Franklin Gothic Book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Franklin Gothic Book" pitchFamily="34" charset="0"/>
        </a:defRPr>
      </a:lvl9pPr>
    </p:titleStyle>
    <p:bodyStyle>
      <a:lvl1pPr marL="419100" indent="-382588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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13" indent="-27305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90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4888" indent="-255588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Arial" charset="0"/>
        <a:buChar char="○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79525" indent="-236538" algn="l" rtl="0" eaLnBrk="1" fontAlgn="base" hangingPunct="1">
        <a:spcBef>
          <a:spcPct val="20000"/>
        </a:spcBef>
        <a:spcAft>
          <a:spcPct val="0"/>
        </a:spcAft>
        <a:buClr>
          <a:srgbClr val="9BBB59"/>
        </a:buClr>
        <a:buSzPct val="90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89075" indent="-182563" algn="l" rtl="0" eaLnBrk="1" fontAlgn="base" hangingPunct="1">
        <a:spcBef>
          <a:spcPct val="20000"/>
        </a:spcBef>
        <a:spcAft>
          <a:spcPct val="0"/>
        </a:spcAft>
        <a:buClr>
          <a:srgbClr val="8064A2"/>
        </a:buClr>
        <a:buSzPct val="100000"/>
        <a:buFont typeface="Arial" charset="0"/>
        <a:buChar char="-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E0AD65-2280-4EDC-A55A-0B58F07B6758}" type="datetime4">
              <a:rPr lang="en-US" smtClean="0"/>
              <a:pPr/>
              <a:t>January 21, 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1041C6-2890-4E0F-BBB9-617365049F46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95" r:id="rId1"/>
    <p:sldLayoutId id="2147483996" r:id="rId2"/>
    <p:sldLayoutId id="2147483997" r:id="rId3"/>
    <p:sldLayoutId id="2147483998" r:id="rId4"/>
    <p:sldLayoutId id="2147483999" r:id="rId5"/>
    <p:sldLayoutId id="2147484000" r:id="rId6"/>
    <p:sldLayoutId id="2147484001" r:id="rId7"/>
    <p:sldLayoutId id="2147484002" r:id="rId8"/>
    <p:sldLayoutId id="2147484003" r:id="rId9"/>
    <p:sldLayoutId id="2147484004" r:id="rId10"/>
    <p:sldLayoutId id="2147484005" r:id="rId11"/>
    <p:sldLayoutId id="2147484006" r:id="rId12"/>
  </p:sldLayoutIdLst>
  <p:transition spd="slow">
    <p:dissolve/>
  </p:transition>
  <p:hf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Rectangle 7"/>
          <p:cNvSpPr>
            <a:spLocks noGrp="1" noChangeArrowheads="1"/>
          </p:cNvSpPr>
          <p:nvPr>
            <p:ph type="ctrTitle"/>
          </p:nvPr>
        </p:nvSpPr>
        <p:spPr>
          <a:xfrm>
            <a:off x="381000" y="304800"/>
            <a:ext cx="8382000" cy="2286000"/>
          </a:xfrm>
        </p:spPr>
        <p:txBody>
          <a:bodyPr>
            <a:normAutofit fontScale="90000"/>
          </a:bodyPr>
          <a:lstStyle/>
          <a:p>
            <a:r>
              <a:rPr sz="4000" dirty="0" smtClean="0">
                <a:solidFill>
                  <a:srgbClr val="FFC000"/>
                </a:solidFill>
              </a:rPr>
              <a:t/>
            </a:r>
            <a:br>
              <a:rPr sz="4000" dirty="0" smtClean="0">
                <a:solidFill>
                  <a:srgbClr val="FFC000"/>
                </a:solidFill>
              </a:rPr>
            </a:br>
            <a:r>
              <a:rPr sz="4000" dirty="0" smtClean="0">
                <a:solidFill>
                  <a:srgbClr val="FFC000"/>
                </a:solidFill>
              </a:rPr>
              <a:t>low-income housing </a:t>
            </a:r>
            <a:br>
              <a:rPr sz="4000" dirty="0" smtClean="0">
                <a:solidFill>
                  <a:srgbClr val="FFC000"/>
                </a:solidFill>
              </a:rPr>
            </a:br>
            <a:r>
              <a:rPr sz="4000" dirty="0" smtClean="0">
                <a:solidFill>
                  <a:srgbClr val="FFC000"/>
                </a:solidFill>
              </a:rPr>
              <a:t>tax-credits </a:t>
            </a:r>
            <a:r>
              <a:rPr lang="en-US" sz="4000" dirty="0" smtClean="0">
                <a:solidFill>
                  <a:srgbClr val="FFC000"/>
                </a:solidFill>
              </a:rPr>
              <a:t/>
            </a:r>
            <a:br>
              <a:rPr lang="en-US" sz="4000" dirty="0" smtClean="0">
                <a:solidFill>
                  <a:srgbClr val="FFC000"/>
                </a:solidFill>
              </a:rPr>
            </a:br>
            <a:r>
              <a:rPr lang="en-US" sz="4000" dirty="0" smtClean="0">
                <a:solidFill>
                  <a:srgbClr val="FFC000"/>
                </a:solidFill>
              </a:rPr>
              <a:t> </a:t>
            </a:r>
            <a:r>
              <a:rPr lang="en-US" sz="2700" dirty="0" smtClean="0">
                <a:solidFill>
                  <a:srgbClr val="FFC000"/>
                </a:solidFill>
              </a:rPr>
              <a:t> </a:t>
            </a:r>
            <a:r>
              <a:rPr lang="en-US" sz="4000" dirty="0" smtClean="0">
                <a:solidFill>
                  <a:srgbClr val="FFC000"/>
                </a:solidFill>
              </a:rPr>
              <a:t> </a:t>
            </a:r>
            <a:r>
              <a:rPr sz="3700" cap="none" dirty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  <a:reflection blurRad="6350" stA="55000" endA="300" endPos="45500" dir="5400000" sy="-100000" algn="bl" rotWithShape="0"/>
                </a:effectLst>
                <a:latin typeface="+mn-lt"/>
              </a:rPr>
              <a:t/>
            </a:r>
            <a:br>
              <a:rPr sz="3700" cap="none" dirty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  <a:reflection blurRad="6350" stA="55000" endA="300" endPos="45500" dir="5400000" sy="-100000" algn="bl" rotWithShape="0"/>
                </a:effectLst>
                <a:latin typeface="+mn-lt"/>
              </a:rPr>
            </a:br>
            <a:endParaRPr sz="4000" cap="none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  <a:reflection blurRad="6350" stA="55000" endA="300" endPos="45500" dir="5400000" sy="-100000" algn="bl" rotWithShape="0"/>
              </a:effectLst>
              <a:latin typeface="+mn-lt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4F9B3C5-ACBE-43D5-90FE-56D681F4F58C}" type="slidenum">
              <a:rPr lang="en-US" smtClean="0"/>
              <a:pPr>
                <a:defRPr/>
              </a:pPr>
              <a:t>1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1143000" y="4648200"/>
            <a:ext cx="69342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 smtClean="0"/>
              <a:t>George Mensah</a:t>
            </a:r>
          </a:p>
          <a:p>
            <a:pPr algn="ctr"/>
            <a:r>
              <a:rPr lang="en-US" sz="1600" dirty="0" smtClean="0"/>
              <a:t>Director of Community &amp; Economic Development Dept</a:t>
            </a:r>
          </a:p>
          <a:p>
            <a:pPr algn="ctr"/>
            <a:r>
              <a:rPr lang="en-US" sz="1600" dirty="0" smtClean="0"/>
              <a:t> City of Miami</a:t>
            </a:r>
            <a:endParaRPr lang="en-US" sz="1600" dirty="0"/>
          </a:p>
        </p:txBody>
      </p:sp>
      <p:sp>
        <p:nvSpPr>
          <p:cNvPr id="2" name="TextBox 1"/>
          <p:cNvSpPr txBox="1"/>
          <p:nvPr/>
        </p:nvSpPr>
        <p:spPr>
          <a:xfrm>
            <a:off x="1143000" y="2617694"/>
            <a:ext cx="6858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 smtClean="0">
                <a:solidFill>
                  <a:schemeClr val="accent6">
                    <a:lumMod val="75000"/>
                  </a:schemeClr>
                </a:solidFill>
              </a:rPr>
              <a:t>Working with your developer</a:t>
            </a:r>
            <a:endParaRPr lang="en-US" sz="3200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1C26ECC-0E14-4BD4-A1F1-5F0ACBCF9D73}" type="slidenum">
              <a:rPr lang="en-US" smtClean="0"/>
              <a:pPr>
                <a:defRPr/>
              </a:pPr>
              <a:t>2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838200" y="1682828"/>
            <a:ext cx="7467600" cy="28746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  <a:buClr>
                <a:schemeClr val="tx1"/>
              </a:buClr>
              <a:buFont typeface="Wingdings" panose="05000000000000000000" pitchFamily="2" charset="2"/>
              <a:buNone/>
            </a:pPr>
            <a:endParaRPr lang="en-US" altLang="en-US" sz="1600" dirty="0"/>
          </a:p>
          <a:p>
            <a:pPr marL="342900" indent="-342900">
              <a:spcAft>
                <a:spcPts val="1200"/>
              </a:spcAft>
              <a:buBlip>
                <a:blip r:embed="rId2"/>
              </a:buBlip>
            </a:pPr>
            <a:r>
              <a:rPr lang="en-US" altLang="en-US" sz="1600" spc="30" dirty="0" smtClean="0">
                <a:latin typeface="Trebuchet MS" panose="020B0603020202020204" pitchFamily="34" charset="0"/>
              </a:rPr>
              <a:t>Established </a:t>
            </a:r>
            <a:r>
              <a:rPr lang="en-US" altLang="en-US" sz="1600" spc="30" dirty="0">
                <a:latin typeface="Trebuchet MS" panose="020B0603020202020204" pitchFamily="34" charset="0"/>
              </a:rPr>
              <a:t>under the Tax Reform Act of </a:t>
            </a:r>
            <a:r>
              <a:rPr lang="en-US" altLang="en-US" sz="1600" spc="30" dirty="0" smtClean="0">
                <a:latin typeface="Trebuchet MS" panose="020B0603020202020204" pitchFamily="34" charset="0"/>
              </a:rPr>
              <a:t>1986</a:t>
            </a:r>
          </a:p>
          <a:p>
            <a:pPr marL="342900" indent="-342900">
              <a:spcAft>
                <a:spcPts val="1200"/>
              </a:spcAft>
              <a:buBlip>
                <a:blip r:embed="rId2"/>
              </a:buBlip>
            </a:pPr>
            <a:r>
              <a:rPr lang="en-US" altLang="en-US" sz="1600" spc="30" dirty="0">
                <a:latin typeface="Trebuchet MS" panose="020B0603020202020204" pitchFamily="34" charset="0"/>
              </a:rPr>
              <a:t>An effort to partially privatize the affordable housing industry </a:t>
            </a:r>
            <a:endParaRPr lang="en-US" altLang="en-US" sz="1600" spc="30" dirty="0" smtClean="0">
              <a:latin typeface="Trebuchet MS" panose="020B0603020202020204" pitchFamily="34" charset="0"/>
            </a:endParaRPr>
          </a:p>
          <a:p>
            <a:pPr marL="342900" indent="-342900">
              <a:spcAft>
                <a:spcPts val="1200"/>
              </a:spcAft>
              <a:buBlip>
                <a:blip r:embed="rId2"/>
              </a:buBlip>
            </a:pPr>
            <a:r>
              <a:rPr lang="en-US" altLang="en-US" sz="1600" spc="30" dirty="0">
                <a:latin typeface="Trebuchet MS" panose="020B0603020202020204" pitchFamily="34" charset="0"/>
              </a:rPr>
              <a:t>Program works by providing investor equity, thus reducing the amount of debt service on a project, allowing lower rents to be charged to tenants while still producing positive cash flow </a:t>
            </a:r>
            <a:endParaRPr lang="en-US" altLang="en-US" sz="1600" spc="30" dirty="0" smtClean="0">
              <a:latin typeface="Trebuchet MS" panose="020B0603020202020204" pitchFamily="34" charset="0"/>
            </a:endParaRPr>
          </a:p>
          <a:p>
            <a:pPr marL="342900" indent="-342900">
              <a:spcAft>
                <a:spcPts val="1200"/>
              </a:spcAft>
              <a:buBlip>
                <a:blip r:embed="rId2"/>
              </a:buBlip>
            </a:pPr>
            <a:r>
              <a:rPr lang="en-US" altLang="en-US" sz="1600" spc="30" dirty="0">
                <a:latin typeface="Trebuchet MS" panose="020B0603020202020204" pitchFamily="34" charset="0"/>
              </a:rPr>
              <a:t>Provides a dollar-for-dollar reduction in tax liability for owners (and the partners of the owners</a:t>
            </a:r>
            <a:r>
              <a:rPr lang="en-US" altLang="en-US" sz="1600" spc="30" dirty="0" smtClean="0">
                <a:latin typeface="Trebuchet MS" panose="020B0603020202020204" pitchFamily="34" charset="0"/>
              </a:rPr>
              <a:t>)</a:t>
            </a:r>
          </a:p>
          <a:p>
            <a:pPr marL="342900" indent="-342900">
              <a:spcAft>
                <a:spcPts val="1200"/>
              </a:spcAft>
              <a:buBlip>
                <a:blip r:embed="rId2"/>
              </a:buBlip>
            </a:pPr>
            <a:r>
              <a:rPr lang="en-US" altLang="en-US" sz="1600" spc="30" dirty="0" smtClean="0">
                <a:latin typeface="Trebuchet MS" panose="020B0603020202020204" pitchFamily="34" charset="0"/>
              </a:rPr>
              <a:t>Tax credit received during 10 years of operation of the development</a:t>
            </a:r>
            <a:r>
              <a:rPr lang="en-US" sz="1600" dirty="0" smtClean="0"/>
              <a:t> </a:t>
            </a:r>
            <a:endParaRPr lang="en-US" sz="1600" dirty="0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LIHTC Program</a:t>
            </a:r>
            <a:endParaRPr lang="en-US" dirty="0"/>
          </a:p>
        </p:txBody>
      </p:sp>
    </p:spTree>
  </p:cSld>
  <p:clrMapOvr>
    <a:masterClrMapping/>
  </p:clrMapOvr>
  <p:transition spd="slow">
    <p:plus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020762"/>
          </a:xfrm>
        </p:spPr>
        <p:txBody>
          <a:bodyPr/>
          <a:lstStyle/>
          <a:p>
            <a:r>
              <a:rPr lang="en-US" dirty="0" smtClean="0"/>
              <a:t>LIHTC Requirements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47801"/>
            <a:ext cx="8001000" cy="4678363"/>
          </a:xfrm>
        </p:spPr>
        <p:txBody>
          <a:bodyPr/>
          <a:lstStyle/>
          <a:p>
            <a:pPr>
              <a:buClr>
                <a:srgbClr val="FFC000"/>
              </a:buClr>
              <a:buFont typeface="Wingdings" panose="05000000000000000000" pitchFamily="2" charset="2"/>
              <a:buChar char="q"/>
            </a:pPr>
            <a:r>
              <a:rPr lang="en-US" altLang="en-US" sz="2400" dirty="0" smtClean="0"/>
              <a:t>Low </a:t>
            </a:r>
            <a:r>
              <a:rPr lang="en-US" altLang="en-US" sz="2400" dirty="0"/>
              <a:t>Income </a:t>
            </a:r>
            <a:r>
              <a:rPr lang="en-US" altLang="en-US" sz="2400" dirty="0" smtClean="0"/>
              <a:t>Units</a:t>
            </a:r>
          </a:p>
          <a:p>
            <a:pPr lvl="1">
              <a:buClr>
                <a:srgbClr val="FFC000"/>
              </a:buClr>
              <a:buFont typeface="Wingdings" panose="05000000000000000000" pitchFamily="2" charset="2"/>
              <a:buChar char="§"/>
            </a:pPr>
            <a:r>
              <a:rPr lang="en-US" altLang="en-US" sz="2000" dirty="0"/>
              <a:t>Rent &amp; Income restricted to a minimum of either </a:t>
            </a:r>
          </a:p>
          <a:p>
            <a:pPr lvl="4">
              <a:lnSpc>
                <a:spcPct val="80000"/>
              </a:lnSpc>
            </a:pPr>
            <a:r>
              <a:rPr lang="en-US" altLang="en-US" dirty="0"/>
              <a:t>20% of units at 50% of AMI or </a:t>
            </a:r>
          </a:p>
          <a:p>
            <a:pPr lvl="4">
              <a:lnSpc>
                <a:spcPct val="80000"/>
              </a:lnSpc>
            </a:pPr>
            <a:r>
              <a:rPr lang="en-US" altLang="en-US" dirty="0"/>
              <a:t>40% of units at 60% of </a:t>
            </a:r>
            <a:r>
              <a:rPr lang="en-US" altLang="en-US" dirty="0" smtClean="0"/>
              <a:t>AMI</a:t>
            </a:r>
          </a:p>
          <a:p>
            <a:pPr lvl="1">
              <a:lnSpc>
                <a:spcPct val="80000"/>
              </a:lnSpc>
              <a:buClr>
                <a:srgbClr val="FFC000"/>
              </a:buClr>
              <a:buFont typeface="Wingdings" panose="05000000000000000000" pitchFamily="2" charset="2"/>
              <a:buChar char="§"/>
            </a:pPr>
            <a:r>
              <a:rPr lang="en-US" altLang="en-US" sz="2000" dirty="0" smtClean="0"/>
              <a:t>Most Finance agencies provide additional points for lower income targeting.</a:t>
            </a:r>
          </a:p>
          <a:p>
            <a:pPr lvl="1">
              <a:lnSpc>
                <a:spcPct val="80000"/>
              </a:lnSpc>
            </a:pPr>
            <a:endParaRPr lang="en-US" altLang="en-US" sz="2000" dirty="0"/>
          </a:p>
          <a:p>
            <a:pPr>
              <a:lnSpc>
                <a:spcPct val="80000"/>
              </a:lnSpc>
              <a:buClr>
                <a:srgbClr val="FFC000"/>
              </a:buClr>
              <a:buFont typeface="Wingdings" panose="05000000000000000000" pitchFamily="2" charset="2"/>
              <a:buChar char="q"/>
            </a:pPr>
            <a:r>
              <a:rPr lang="en-US" altLang="en-US" sz="2400" dirty="0" smtClean="0"/>
              <a:t>Affordability Period</a:t>
            </a:r>
          </a:p>
          <a:p>
            <a:pPr lvl="1">
              <a:lnSpc>
                <a:spcPct val="80000"/>
              </a:lnSpc>
              <a:buClr>
                <a:srgbClr val="FFC000"/>
              </a:buClr>
              <a:buFont typeface="Wingdings" panose="05000000000000000000" pitchFamily="2" charset="2"/>
              <a:buChar char="§"/>
            </a:pPr>
            <a:r>
              <a:rPr lang="en-US" altLang="en-US" sz="2000" dirty="0" smtClean="0"/>
              <a:t>A minimum of 15 years compliance period, however, most Finance agencies require extended use agreement.</a:t>
            </a:r>
          </a:p>
          <a:p>
            <a:pPr lvl="1">
              <a:lnSpc>
                <a:spcPct val="80000"/>
              </a:lnSpc>
              <a:buClr>
                <a:srgbClr val="FFC000"/>
              </a:buClr>
              <a:buFont typeface="Wingdings" panose="05000000000000000000" pitchFamily="2" charset="2"/>
              <a:buChar char="§"/>
            </a:pPr>
            <a:r>
              <a:rPr lang="en-US" altLang="en-US" sz="2000" dirty="0" smtClean="0"/>
              <a:t>Extended use requirement in Florida is an additional 35 years for a total of 50 years affordability</a:t>
            </a:r>
          </a:p>
          <a:p>
            <a:pPr lvl="1">
              <a:lnSpc>
                <a:spcPct val="80000"/>
              </a:lnSpc>
            </a:pPr>
            <a:endParaRPr lang="en-US" altLang="en-US" sz="2000" dirty="0" smtClean="0"/>
          </a:p>
          <a:p>
            <a:pPr>
              <a:lnSpc>
                <a:spcPct val="80000"/>
              </a:lnSpc>
            </a:pPr>
            <a:endParaRPr lang="en-US" altLang="en-US" dirty="0"/>
          </a:p>
          <a:p>
            <a:pPr lvl="1">
              <a:buFont typeface="Wingdings" panose="05000000000000000000" pitchFamily="2" charset="2"/>
              <a:buChar char="q"/>
            </a:pPr>
            <a:endParaRPr lang="en-US" altLang="en-US" sz="2000" dirty="0" smtClean="0">
              <a:solidFill>
                <a:schemeClr val="accent6">
                  <a:lumMod val="75000"/>
                </a:schemeClr>
              </a:solidFill>
            </a:endParaRPr>
          </a:p>
          <a:p>
            <a:pPr>
              <a:buBlip>
                <a:blip r:embed="rId2"/>
              </a:buBlip>
            </a:pPr>
            <a:endParaRPr lang="en-US" sz="2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1C26ECC-0E14-4BD4-A1F1-5F0ACBCF9D73}" type="slidenum">
              <a:rPr lang="en-US" smtClean="0"/>
              <a:pPr>
                <a:defRPr/>
              </a:pPr>
              <a:t>3</a:t>
            </a:fld>
            <a:endParaRPr lang="en-US" dirty="0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7467600" cy="1020762"/>
          </a:xfrm>
        </p:spPr>
        <p:txBody>
          <a:bodyPr/>
          <a:lstStyle/>
          <a:p>
            <a:r>
              <a:rPr lang="en-US" dirty="0" smtClean="0"/>
              <a:t>LIHTC Project Structure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1C26ECC-0E14-4BD4-A1F1-5F0ACBCF9D73}" type="slidenum">
              <a:rPr lang="en-US" smtClean="0"/>
              <a:pPr>
                <a:defRPr/>
              </a:pPr>
              <a:t>4</a:t>
            </a:fld>
            <a:endParaRPr lang="en-US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46149670"/>
              </p:ext>
            </p:extLst>
          </p:nvPr>
        </p:nvGraphicFramePr>
        <p:xfrm>
          <a:off x="609600" y="1173162"/>
          <a:ext cx="7467600" cy="472440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1796572092"/>
      </p:ext>
    </p:extLst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077200" cy="1143000"/>
          </a:xfrm>
        </p:spPr>
        <p:txBody>
          <a:bodyPr/>
          <a:lstStyle/>
          <a:p>
            <a:r>
              <a:rPr lang="en-US" sz="3600" dirty="0" smtClean="0"/>
              <a:t>Typical LIHTC Construction Financing</a:t>
            </a:r>
            <a:endParaRPr lang="en-US" sz="36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1C26ECC-0E14-4BD4-A1F1-5F0ACBCF9D73}" type="slidenum">
              <a:rPr lang="en-US" smtClean="0"/>
              <a:pPr>
                <a:defRPr/>
              </a:pPr>
              <a:t>5</a:t>
            </a:fld>
            <a:endParaRPr lang="en-US" dirty="0"/>
          </a:p>
        </p:txBody>
      </p:sp>
      <p:graphicFrame>
        <p:nvGraphicFramePr>
          <p:cNvPr id="10" name="Table 9"/>
          <p:cNvGraphicFramePr>
            <a:graphicFrameLocks noGrp="1"/>
          </p:cNvGraphicFramePr>
          <p:nvPr/>
        </p:nvGraphicFramePr>
        <p:xfrm>
          <a:off x="990600" y="1600200"/>
          <a:ext cx="7239000" cy="4602528"/>
        </p:xfrm>
        <a:graphic>
          <a:graphicData uri="http://schemas.openxmlformats.org/drawingml/2006/table">
            <a:tbl>
              <a:tblPr/>
              <a:tblGrid>
                <a:gridCol w="3657600"/>
                <a:gridCol w="3581400"/>
              </a:tblGrid>
              <a:tr h="518160"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b="1" i="0" u="none" strike="noStrike" dirty="0">
                          <a:solidFill>
                            <a:schemeClr val="tx1"/>
                          </a:solidFill>
                          <a:latin typeface="Arial Black" pitchFamily="34" charset="0"/>
                        </a:rPr>
                        <a:t>Lender</a:t>
                      </a:r>
                    </a:p>
                  </a:txBody>
                  <a:tcPr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964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b="1" i="0" u="none" strike="noStrike" dirty="0">
                          <a:solidFill>
                            <a:schemeClr val="tx1"/>
                          </a:solidFill>
                          <a:latin typeface="Arial Black" pitchFamily="34" charset="0"/>
                        </a:rPr>
                        <a:t> Amount </a:t>
                      </a:r>
                    </a:p>
                  </a:txBody>
                  <a:tcPr marL="9525" marR="9525" marT="9525" marB="0"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9646"/>
                    </a:solidFill>
                  </a:tcPr>
                </a:tc>
              </a:tr>
              <a:tr h="579144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JP Morgan Chase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 $             5,000,000 </a:t>
                      </a: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9144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First Housing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 $             3,000,000 </a:t>
                      </a: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40080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chemeClr val="tx1"/>
                          </a:solidFill>
                          <a:latin typeface="Calibri"/>
                        </a:rPr>
                        <a:t>Miami Dade County Surtax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 $             1,600,000 </a:t>
                      </a: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40080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Equity </a:t>
                      </a:r>
                      <a:r>
                        <a:rPr lang="en-US" sz="180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Investor (Tax Credits)</a:t>
                      </a:r>
                      <a:endParaRPr lang="en-US" sz="180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 $             1,836,500 </a:t>
                      </a: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40080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chemeClr val="tx1"/>
                          </a:solidFill>
                          <a:latin typeface="Calibri"/>
                        </a:rPr>
                        <a:t>City of Miami (HOME)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 $                </a:t>
                      </a:r>
                      <a:r>
                        <a:rPr lang="en-US" sz="180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343,000 </a:t>
                      </a:r>
                      <a:endParaRPr lang="en-US" sz="180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40080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chemeClr val="tx1"/>
                          </a:solidFill>
                          <a:latin typeface="Calibri"/>
                        </a:rPr>
                        <a:t>Deffered Developer Fee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 $                787,000 </a:t>
                      </a: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5760"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1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Total</a:t>
                      </a:r>
                    </a:p>
                  </a:txBody>
                  <a:tcPr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1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 $          </a:t>
                      </a:r>
                      <a:r>
                        <a:rPr lang="en-US" sz="18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11,779,500 </a:t>
                      </a:r>
                      <a:endParaRPr lang="en-US" sz="1800" b="1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>
    <p:plus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274638"/>
            <a:ext cx="7848600" cy="1143000"/>
          </a:xfrm>
        </p:spPr>
        <p:txBody>
          <a:bodyPr/>
          <a:lstStyle/>
          <a:p>
            <a:r>
              <a:rPr lang="en-US" sz="3600" dirty="0" smtClean="0"/>
              <a:t>Typical LIHTC Permanent Financing</a:t>
            </a:r>
            <a:endParaRPr lang="en-US" sz="36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1C26ECC-0E14-4BD4-A1F1-5F0ACBCF9D73}" type="slidenum">
              <a:rPr lang="en-US" smtClean="0"/>
              <a:pPr>
                <a:defRPr/>
              </a:pPr>
              <a:t>6</a:t>
            </a:fld>
            <a:endParaRPr lang="en-US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914400" y="1447799"/>
          <a:ext cx="7620000" cy="4038600"/>
        </p:xfrm>
        <a:graphic>
          <a:graphicData uri="http://schemas.openxmlformats.org/drawingml/2006/table">
            <a:tbl>
              <a:tblPr/>
              <a:tblGrid>
                <a:gridCol w="3966391"/>
                <a:gridCol w="3653609"/>
              </a:tblGrid>
              <a:tr h="401850"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 dirty="0">
                          <a:solidFill>
                            <a:schemeClr val="tx1"/>
                          </a:solidFill>
                          <a:latin typeface="+mn-lt"/>
                        </a:rPr>
                        <a:t>Lender</a:t>
                      </a:r>
                    </a:p>
                  </a:txBody>
                  <a:tcPr marL="9525" marR="9525" marT="9525" marB="0"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964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 dirty="0">
                          <a:solidFill>
                            <a:schemeClr val="tx1"/>
                          </a:solidFill>
                          <a:latin typeface="+mn-lt"/>
                        </a:rPr>
                        <a:t> Amount </a:t>
                      </a:r>
                    </a:p>
                  </a:txBody>
                  <a:tcPr marL="9525" marR="9525" marT="9525" marB="0"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9646"/>
                    </a:solidFill>
                  </a:tcPr>
                </a:tc>
              </a:tr>
              <a:tr h="727350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chemeClr val="tx1"/>
                          </a:solidFill>
                          <a:latin typeface="+mn-lt"/>
                        </a:rPr>
                        <a:t>RBC Capital (Tax-Credit Equity)</a:t>
                      </a: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 dirty="0">
                          <a:solidFill>
                            <a:schemeClr val="tx1"/>
                          </a:solidFill>
                          <a:latin typeface="+mn-lt"/>
                        </a:rPr>
                        <a:t> $                                    9,100,000 </a:t>
                      </a: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27350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chemeClr val="tx1"/>
                          </a:solidFill>
                          <a:latin typeface="+mn-lt"/>
                        </a:rPr>
                        <a:t>Miami Dade County Surtax</a:t>
                      </a: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 dirty="0">
                          <a:solidFill>
                            <a:schemeClr val="tx1"/>
                          </a:solidFill>
                          <a:latin typeface="+mn-lt"/>
                        </a:rPr>
                        <a:t> $                                    1,600,000 </a:t>
                      </a: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27350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chemeClr val="tx1"/>
                          </a:solidFill>
                          <a:latin typeface="+mn-lt"/>
                        </a:rPr>
                        <a:t>City of Miami (HOME)</a:t>
                      </a: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 dirty="0">
                          <a:solidFill>
                            <a:schemeClr val="tx1"/>
                          </a:solidFill>
                          <a:latin typeface="+mn-lt"/>
                        </a:rPr>
                        <a:t> $                                       343,000 </a:t>
                      </a: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27350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Deferred</a:t>
                      </a:r>
                      <a:r>
                        <a:rPr lang="en-US" sz="1800" b="0" i="0" u="none" strike="noStrike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</a:t>
                      </a:r>
                      <a:r>
                        <a:rPr lang="en-US" sz="180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Developer Contribution</a:t>
                      </a:r>
                      <a:endParaRPr lang="en-US" sz="1800" b="0" i="0" u="none" strike="noStrike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 dirty="0">
                          <a:solidFill>
                            <a:schemeClr val="tx1"/>
                          </a:solidFill>
                          <a:latin typeface="+mn-lt"/>
                        </a:rPr>
                        <a:t> $                                       736,500 </a:t>
                      </a: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27350"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1" i="0" u="none" strike="noStrike" dirty="0">
                          <a:solidFill>
                            <a:schemeClr val="tx1"/>
                          </a:solidFill>
                          <a:latin typeface="+mn-lt"/>
                        </a:rPr>
                        <a:t>Total</a:t>
                      </a: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1" i="0" u="none" strike="noStrike" dirty="0">
                          <a:solidFill>
                            <a:schemeClr val="tx1"/>
                          </a:solidFill>
                          <a:latin typeface="+mn-lt"/>
                        </a:rPr>
                        <a:t> $                                 11,779,500 </a:t>
                      </a: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>
    <p:plus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smtClean="0"/>
              <a:t>LIHTC Applications</a:t>
            </a:r>
            <a:endParaRPr lang="en-US" sz="36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1C26ECC-0E14-4BD4-A1F1-5F0ACBCF9D73}" type="slidenum">
              <a:rPr lang="en-US" smtClean="0"/>
              <a:pPr>
                <a:defRPr/>
              </a:pPr>
              <a:t>7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457200" y="1447800"/>
            <a:ext cx="815340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00100" lvl="1" indent="-342900">
              <a:spcAft>
                <a:spcPts val="600"/>
              </a:spcAft>
              <a:buBlip>
                <a:blip r:embed="rId2"/>
              </a:buBlip>
            </a:pP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Each State has a Tax Credit allocating agency (Agency). In Florida, the Florida Housing Finance Corporation (FHFC) allocates LIHTC and other state affordable housing funds</a:t>
            </a:r>
          </a:p>
          <a:p>
            <a:pPr marL="800100" lvl="1" indent="-342900">
              <a:spcAft>
                <a:spcPts val="600"/>
              </a:spcAft>
              <a:buBlip>
                <a:blip r:embed="rId2"/>
              </a:buBlip>
            </a:pP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Agency publishes a Qualified Allocation Plan (QAP) which provides guidelines for the distribution </a:t>
            </a:r>
          </a:p>
          <a:p>
            <a:pPr marL="1714500" lvl="3" indent="-342900">
              <a:spcAft>
                <a:spcPts val="600"/>
              </a:spcAft>
              <a:buBlip>
                <a:blip r:embed="rId2"/>
              </a:buBlip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Income targeting</a:t>
            </a:r>
          </a:p>
          <a:p>
            <a:pPr marL="1714500" lvl="3" indent="-342900">
              <a:spcAft>
                <a:spcPts val="600"/>
              </a:spcAft>
              <a:buBlip>
                <a:blip r:embed="rId2"/>
              </a:buBlip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Geographic distribution</a:t>
            </a:r>
          </a:p>
          <a:p>
            <a:pPr marL="1714500" lvl="3" indent="-342900">
              <a:spcAft>
                <a:spcPts val="600"/>
              </a:spcAft>
              <a:buBlip>
                <a:blip r:embed="rId2"/>
              </a:buBlip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Special needs targeting . </a:t>
            </a:r>
          </a:p>
          <a:p>
            <a:pPr marL="800100" lvl="1" indent="-342900">
              <a:spcAft>
                <a:spcPts val="600"/>
              </a:spcAft>
              <a:buBlip>
                <a:blip r:embed="rId2"/>
              </a:buBlip>
            </a:pP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Tax credits are allocated through a competitive process  </a:t>
            </a:r>
          </a:p>
          <a:p>
            <a:pPr lvl="1">
              <a:spcAft>
                <a:spcPts val="600"/>
              </a:spcAft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>
    <p:plus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smtClean="0"/>
              <a:t>Working with Developers</a:t>
            </a:r>
            <a:endParaRPr lang="en-US" sz="36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1C26ECC-0E14-4BD4-A1F1-5F0ACBCF9D73}" type="slidenum">
              <a:rPr lang="en-US" smtClean="0"/>
              <a:pPr>
                <a:defRPr/>
              </a:pPr>
              <a:t>8</a:t>
            </a:fld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228600" y="1600200"/>
            <a:ext cx="8382000" cy="4062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lvl="1" indent="-285750">
              <a:spcAft>
                <a:spcPts val="1200"/>
              </a:spcAft>
              <a:buClr>
                <a:srgbClr val="FFC000"/>
              </a:buClr>
              <a:buFont typeface="Wingdings" panose="05000000000000000000" pitchFamily="2" charset="2"/>
              <a:buChar char="§"/>
            </a:pPr>
            <a:r>
              <a:rPr lang="en-US" dirty="0" smtClean="0"/>
              <a:t>In most jurisdictions, LIHTC provides the best opportunity for the production of affordable housing </a:t>
            </a:r>
          </a:p>
          <a:p>
            <a:pPr marL="742950" lvl="1" indent="-285750">
              <a:spcAft>
                <a:spcPts val="1200"/>
              </a:spcAft>
              <a:buClr>
                <a:srgbClr val="FFC000"/>
              </a:buClr>
              <a:buFont typeface="Wingdings" panose="05000000000000000000" pitchFamily="2" charset="2"/>
              <a:buChar char="§"/>
            </a:pPr>
            <a:r>
              <a:rPr lang="en-US" dirty="0" smtClean="0"/>
              <a:t>Take part in the meetings leading to the adoption of the QAP  </a:t>
            </a:r>
          </a:p>
          <a:p>
            <a:pPr marL="742950" lvl="1" indent="-285750">
              <a:spcAft>
                <a:spcPts val="1200"/>
              </a:spcAft>
              <a:buClr>
                <a:srgbClr val="FFC000"/>
              </a:buClr>
              <a:buFont typeface="Wingdings" panose="05000000000000000000" pitchFamily="2" charset="2"/>
              <a:buChar char="§"/>
            </a:pPr>
            <a:r>
              <a:rPr lang="en-US" dirty="0" smtClean="0"/>
              <a:t>Be familiar with the application schedules in your state</a:t>
            </a:r>
          </a:p>
          <a:p>
            <a:pPr marL="742950" lvl="1" indent="-285750">
              <a:spcAft>
                <a:spcPts val="1200"/>
              </a:spcAft>
              <a:buClr>
                <a:srgbClr val="FFC000"/>
              </a:buClr>
              <a:buFont typeface="Wingdings" panose="05000000000000000000" pitchFamily="2" charset="2"/>
              <a:buChar char="§"/>
            </a:pPr>
            <a:r>
              <a:rPr lang="en-US" dirty="0" smtClean="0"/>
              <a:t>Be familiar with the LIHTC application</a:t>
            </a:r>
          </a:p>
          <a:p>
            <a:pPr marL="742950" lvl="1" indent="-285750">
              <a:spcAft>
                <a:spcPts val="1200"/>
              </a:spcAft>
              <a:buClr>
                <a:srgbClr val="FFC000"/>
              </a:buClr>
              <a:buFont typeface="Wingdings" panose="05000000000000000000" pitchFamily="2" charset="2"/>
              <a:buChar char="§"/>
            </a:pPr>
            <a:r>
              <a:rPr lang="en-US" dirty="0" smtClean="0"/>
              <a:t>Schedule your RFP’s to ensure commitments can be provided prior to the tax-credit application deadline</a:t>
            </a:r>
          </a:p>
          <a:p>
            <a:pPr marL="742950" lvl="1" indent="-285750">
              <a:spcAft>
                <a:spcPts val="1200"/>
              </a:spcAft>
              <a:buClr>
                <a:srgbClr val="FFC000"/>
              </a:buClr>
              <a:buFont typeface="Wingdings" panose="05000000000000000000" pitchFamily="2" charset="2"/>
              <a:buChar char="§"/>
            </a:pPr>
            <a:r>
              <a:rPr lang="en-US" dirty="0" smtClean="0"/>
              <a:t>Be prepared to provide commitment for gap financing subject to the development receiving tax-credits</a:t>
            </a:r>
          </a:p>
          <a:p>
            <a:pPr marL="742950" lvl="1" indent="-285750">
              <a:spcAft>
                <a:spcPts val="1200"/>
              </a:spcAft>
              <a:buClr>
                <a:srgbClr val="FFC000"/>
              </a:buClr>
              <a:buFont typeface="Wingdings" panose="05000000000000000000" pitchFamily="2" charset="2"/>
              <a:buChar char="§"/>
            </a:pPr>
            <a:r>
              <a:rPr lang="en-US" dirty="0" smtClean="0"/>
              <a:t>Use land controlled by the municipality to entice developers to your community </a:t>
            </a:r>
          </a:p>
        </p:txBody>
      </p:sp>
    </p:spTree>
  </p:cSld>
  <p:clrMapOvr>
    <a:masterClrMapping/>
  </p:clrMapOvr>
  <p:transition spd="slow">
    <p:plus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dirty="0"/>
              <a:t>Working with </a:t>
            </a:r>
            <a:r>
              <a:rPr lang="en-US" sz="4400" dirty="0" smtClean="0"/>
              <a:t>Developers II</a:t>
            </a:r>
            <a:endParaRPr lang="en-US" sz="4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1C26ECC-0E14-4BD4-A1F1-5F0ACBCF9D73}" type="slidenum">
              <a:rPr lang="en-US" smtClean="0"/>
              <a:pPr>
                <a:defRPr/>
              </a:pPr>
              <a:t>9</a:t>
            </a:fld>
            <a:endParaRPr lang="en-US" dirty="0"/>
          </a:p>
        </p:txBody>
      </p:sp>
      <p:sp>
        <p:nvSpPr>
          <p:cNvPr id="5" name="Content Placeholder 4"/>
          <p:cNvSpPr txBox="1">
            <a:spLocks noGrp="1"/>
          </p:cNvSpPr>
          <p:nvPr>
            <p:ph idx="1"/>
          </p:nvPr>
        </p:nvSpPr>
        <p:spPr>
          <a:xfrm>
            <a:off x="304800" y="1600201"/>
            <a:ext cx="8458200" cy="24776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lvl="1" indent="-285750">
              <a:spcBef>
                <a:spcPts val="0"/>
              </a:spcBef>
              <a:spcAft>
                <a:spcPts val="600"/>
              </a:spcAft>
              <a:buClr>
                <a:srgbClr val="FFC000"/>
              </a:buClr>
              <a:buFont typeface="Wingdings" panose="05000000000000000000" pitchFamily="2" charset="2"/>
              <a:buChar char="§"/>
            </a:pPr>
            <a:r>
              <a:rPr lang="en-US" sz="1800" dirty="0" smtClean="0"/>
              <a:t>Have a process in place to provide the necessary local sign-offs required by the tax-credit application</a:t>
            </a:r>
          </a:p>
          <a:p>
            <a:pPr marL="1300162" lvl="3" indent="-285750">
              <a:spcBef>
                <a:spcPts val="0"/>
              </a:spcBef>
              <a:spcAft>
                <a:spcPts val="600"/>
              </a:spcAft>
              <a:buClr>
                <a:srgbClr val="FFC000"/>
              </a:buClr>
              <a:buFont typeface="Wingdings" panose="05000000000000000000" pitchFamily="2" charset="2"/>
              <a:buChar char="§"/>
            </a:pPr>
            <a:r>
              <a:rPr lang="en-US" sz="1800" dirty="0" smtClean="0"/>
              <a:t>Verification of the availability of infrastructure (roads, electric, water,  </a:t>
            </a:r>
            <a:r>
              <a:rPr lang="en-US" sz="1800" dirty="0" err="1" smtClean="0"/>
              <a:t>etc</a:t>
            </a:r>
            <a:r>
              <a:rPr lang="en-US" sz="1800" dirty="0" smtClean="0"/>
              <a:t>)</a:t>
            </a:r>
          </a:p>
          <a:p>
            <a:pPr marL="1300162" lvl="3" indent="-285750">
              <a:spcBef>
                <a:spcPts val="0"/>
              </a:spcBef>
              <a:spcAft>
                <a:spcPts val="600"/>
              </a:spcAft>
              <a:buClr>
                <a:srgbClr val="FFC000"/>
              </a:buClr>
              <a:buFont typeface="Wingdings" panose="05000000000000000000" pitchFamily="2" charset="2"/>
              <a:buChar char="§"/>
            </a:pPr>
            <a:r>
              <a:rPr lang="en-US" sz="1800" dirty="0" smtClean="0"/>
              <a:t>Zoning verification forms, </a:t>
            </a:r>
            <a:r>
              <a:rPr lang="en-US" sz="1800" dirty="0" err="1" smtClean="0"/>
              <a:t>etc</a:t>
            </a:r>
            <a:endParaRPr lang="en-US" sz="1800" dirty="0"/>
          </a:p>
          <a:p>
            <a:pPr marL="1300162" lvl="3" indent="-285750">
              <a:spcBef>
                <a:spcPts val="0"/>
              </a:spcBef>
              <a:spcAft>
                <a:spcPts val="600"/>
              </a:spcAft>
              <a:buClr>
                <a:srgbClr val="FFC000"/>
              </a:buClr>
              <a:buFont typeface="Wingdings" panose="05000000000000000000" pitchFamily="2" charset="2"/>
              <a:buChar char="§"/>
            </a:pPr>
            <a:r>
              <a:rPr lang="en-US" sz="1800" dirty="0" smtClean="0"/>
              <a:t>QCT or DDA certifications  </a:t>
            </a:r>
          </a:p>
          <a:p>
            <a:pPr marL="742950" lvl="1" indent="-285750">
              <a:spcBef>
                <a:spcPts val="0"/>
              </a:spcBef>
              <a:spcAft>
                <a:spcPts val="600"/>
              </a:spcAft>
              <a:buClr>
                <a:srgbClr val="FFC000"/>
              </a:buClr>
              <a:buFont typeface="Wingdings" panose="05000000000000000000" pitchFamily="2" charset="2"/>
              <a:buChar char="§"/>
            </a:pPr>
            <a:r>
              <a:rPr lang="en-US" sz="2400" dirty="0" smtClean="0"/>
              <a:t> </a:t>
            </a:r>
            <a:r>
              <a:rPr lang="en-US" sz="1800" dirty="0" smtClean="0"/>
              <a:t>Have a good relationship with your developers</a:t>
            </a:r>
          </a:p>
          <a:p>
            <a:pPr marL="1025525" lvl="2" indent="-285750">
              <a:spcBef>
                <a:spcPts val="0"/>
              </a:spcBef>
              <a:spcAft>
                <a:spcPts val="600"/>
              </a:spcAft>
              <a:buClr>
                <a:srgbClr val="FFC000"/>
              </a:buClr>
              <a:buFont typeface="Wingdings" panose="05000000000000000000" pitchFamily="2" charset="2"/>
              <a:buChar char="§"/>
            </a:pP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xmlns="" val="1624206346"/>
      </p:ext>
    </p:extLst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1041C6-2890-4E0F-BBB9-617365049F46}" type="slidenum">
              <a:rPr lang="en-US" smtClean="0"/>
              <a:pPr/>
              <a:t>10</a:t>
            </a:fld>
            <a:endParaRPr lang="en-US" dirty="0"/>
          </a:p>
        </p:txBody>
      </p:sp>
      <p:pic>
        <p:nvPicPr>
          <p:cNvPr id="8194" name="Picture 2" descr="C:\Users\gmensah\AppData\Local\Microsoft\Windows\Temporary Internet Files\Content.Outlook\FP829Y6F\Parkviewexterio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76200"/>
            <a:ext cx="8920976" cy="5943600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381000" y="304800"/>
            <a:ext cx="8229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chemeClr val="bg1"/>
                </a:solidFill>
              </a:rPr>
              <a:t>Parkview Gardens</a:t>
            </a:r>
            <a:endParaRPr lang="en-US" sz="20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1041C6-2890-4E0F-BBB9-617365049F46}" type="slidenum">
              <a:rPr lang="en-US" smtClean="0"/>
              <a:pPr/>
              <a:t>11</a:t>
            </a:fld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067800" cy="680085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867399" y="152400"/>
            <a:ext cx="282416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chemeClr val="bg1"/>
                </a:solidFill>
              </a:rPr>
              <a:t>Coral Place</a:t>
            </a:r>
            <a:endParaRPr lang="en-US" sz="20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1041C6-2890-4E0F-BBB9-617365049F46}" type="slidenum">
              <a:rPr lang="en-US" smtClean="0"/>
              <a:pPr/>
              <a:t>12</a:t>
            </a:fld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3594" y="228600"/>
            <a:ext cx="7454981" cy="5591236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81000" y="428625"/>
            <a:ext cx="7086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chemeClr val="bg1"/>
                </a:solidFill>
              </a:rPr>
              <a:t>Pinnacle Place</a:t>
            </a:r>
            <a:endParaRPr lang="en-US" sz="2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75513211"/>
      </p:ext>
    </p:extLst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1041C6-2890-4E0F-BBB9-617365049F46}" type="slidenum">
              <a:rPr lang="en-US" smtClean="0"/>
              <a:pPr/>
              <a:t>13</a:t>
            </a:fld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838200" y="76200"/>
            <a:ext cx="7010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/>
              <a:t>Tuscan View</a:t>
            </a:r>
            <a:endParaRPr lang="en-US" sz="2000" b="1" dirty="0"/>
          </a:p>
        </p:txBody>
      </p:sp>
    </p:spTree>
    <p:extLst>
      <p:ext uri="{BB962C8B-B14F-4D97-AF65-F5344CB8AC3E}">
        <p14:creationId xmlns:p14="http://schemas.microsoft.com/office/powerpoint/2010/main" xmlns="" val="371433732"/>
      </p:ext>
    </p:extLst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1041C6-2890-4E0F-BBB9-617365049F46}" type="slidenum">
              <a:rPr lang="en-US" smtClean="0"/>
              <a:pPr/>
              <a:t>14</a:t>
            </a:fld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76200" y="0"/>
            <a:ext cx="9144000" cy="6098977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943600" y="228600"/>
            <a:ext cx="2895600" cy="381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chemeClr val="tx2">
                    <a:lumMod val="75000"/>
                  </a:schemeClr>
                </a:solidFill>
              </a:rPr>
              <a:t>VISTA MAR</a:t>
            </a:r>
            <a:endParaRPr lang="en-US" b="1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84938931"/>
      </p:ext>
    </p:extLst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1041C6-2890-4E0F-BBB9-617365049F46}" type="slidenum">
              <a:rPr lang="en-US" smtClean="0"/>
              <a:pPr/>
              <a:t>15</a:t>
            </a:fld>
            <a:endParaRPr lang="en-US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325578424"/>
              </p:ext>
            </p:extLst>
          </p:nvPr>
        </p:nvGraphicFramePr>
        <p:xfrm>
          <a:off x="304800" y="2743202"/>
          <a:ext cx="8378825" cy="170021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398843"/>
                <a:gridCol w="1089571"/>
                <a:gridCol w="1735290"/>
                <a:gridCol w="1425371"/>
                <a:gridCol w="1400784"/>
                <a:gridCol w="1328966"/>
              </a:tblGrid>
              <a:tr h="493755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Project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Number of units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Total Development Cost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Tax Credit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City of Miami Funding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Type of City Funding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241291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Parkview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60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$11,779,500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$9,100,000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$343,000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HOME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241291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Coral Place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100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$24,608,033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$19,302,816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$812,717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HOME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241291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Pinnacle Place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137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$33,210,843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$23,556,269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$949,938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AHTF (local funding)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241291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Tuscan View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175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$ 26,137,488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$16,827,372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$1,500,000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CDBG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241291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Vista Mar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110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$28,900,863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$21,768,500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$733,333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NSP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943365601"/>
      </p:ext>
    </p:extLst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ommunity Development - Fiscal year Chang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echnic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Technic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Community Development - Fiscal year Change</Template>
  <TotalTime>2659</TotalTime>
  <Words>640</Words>
  <Application>Microsoft Office PowerPoint</Application>
  <PresentationFormat>On-screen Show (4:3)</PresentationFormat>
  <Paragraphs>145</Paragraphs>
  <Slides>15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15</vt:i4>
      </vt:variant>
    </vt:vector>
  </HeadingPairs>
  <TitlesOfParts>
    <vt:vector size="17" baseType="lpstr">
      <vt:lpstr>Community Development - Fiscal year Change</vt:lpstr>
      <vt:lpstr>Custom Design</vt:lpstr>
      <vt:lpstr> low-income housing  tax-credits      </vt:lpstr>
      <vt:lpstr>The LIHTC Program</vt:lpstr>
      <vt:lpstr>LIHTC Requirements</vt:lpstr>
      <vt:lpstr>LIHTC Project Structure</vt:lpstr>
      <vt:lpstr>Typical LIHTC Construction Financing</vt:lpstr>
      <vt:lpstr>Typical LIHTC Permanent Financing</vt:lpstr>
      <vt:lpstr>LIHTC Applications</vt:lpstr>
      <vt:lpstr>Working with Developers</vt:lpstr>
      <vt:lpstr>Working with Developers II</vt:lpstr>
      <vt:lpstr>Slide 10</vt:lpstr>
      <vt:lpstr>Slide 11</vt:lpstr>
      <vt:lpstr>Slide 12</vt:lpstr>
      <vt:lpstr>Slide 13</vt:lpstr>
      <vt:lpstr>Slide 14</vt:lpstr>
      <vt:lpstr>Slide 15</vt:lpstr>
    </vt:vector>
  </TitlesOfParts>
  <Company>City of Miami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COMMUNITY DEVELOPMENT   2012 CDBG Allocation</dc:title>
  <dc:creator>gmensah</dc:creator>
  <cp:lastModifiedBy>Steve Gartrell</cp:lastModifiedBy>
  <cp:revision>128</cp:revision>
  <dcterms:created xsi:type="dcterms:W3CDTF">2012-02-23T01:45:32Z</dcterms:created>
  <dcterms:modified xsi:type="dcterms:W3CDTF">2016-01-21T16:15:37Z</dcterms:modified>
</cp:coreProperties>
</file>