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164" r:id="rId1"/>
  </p:sldMasterIdLst>
  <p:notesMasterIdLst>
    <p:notesMasterId r:id="rId25"/>
  </p:notesMasterIdLst>
  <p:handoutMasterIdLst>
    <p:handoutMasterId r:id="rId26"/>
  </p:handoutMasterIdLst>
  <p:sldIdLst>
    <p:sldId id="648" r:id="rId2"/>
    <p:sldId id="662" r:id="rId3"/>
    <p:sldId id="326" r:id="rId4"/>
    <p:sldId id="721" r:id="rId5"/>
    <p:sldId id="722" r:id="rId6"/>
    <p:sldId id="664" r:id="rId7"/>
    <p:sldId id="328" r:id="rId8"/>
    <p:sldId id="714" r:id="rId9"/>
    <p:sldId id="674" r:id="rId10"/>
    <p:sldId id="702" r:id="rId11"/>
    <p:sldId id="666" r:id="rId12"/>
    <p:sldId id="717" r:id="rId13"/>
    <p:sldId id="718" r:id="rId14"/>
    <p:sldId id="330" r:id="rId15"/>
    <p:sldId id="723" r:id="rId16"/>
    <p:sldId id="724" r:id="rId17"/>
    <p:sldId id="737" r:id="rId18"/>
    <p:sldId id="736" r:id="rId19"/>
    <p:sldId id="739" r:id="rId20"/>
    <p:sldId id="738" r:id="rId21"/>
    <p:sldId id="740" r:id="rId22"/>
    <p:sldId id="719" r:id="rId23"/>
    <p:sldId id="720" r:id="rId24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Kate Cawvey" initials="kec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85" autoAdjust="0"/>
    <p:restoredTop sz="85747" autoAdjust="0"/>
  </p:normalViewPr>
  <p:slideViewPr>
    <p:cSldViewPr>
      <p:cViewPr>
        <p:scale>
          <a:sx n="75" d="100"/>
          <a:sy n="75" d="100"/>
        </p:scale>
        <p:origin x="-72" y="-4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783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8166"/>
    </p:cViewPr>
  </p:sorterViewPr>
  <p:notesViewPr>
    <p:cSldViewPr>
      <p:cViewPr varScale="1">
        <p:scale>
          <a:sx n="81" d="100"/>
          <a:sy n="81" d="100"/>
        </p:scale>
        <p:origin x="-3120" y="-96"/>
      </p:cViewPr>
      <p:guideLst>
        <p:guide orient="horz" pos="3024"/>
        <p:guide pos="230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DBC0B80F-28F3-428D-81B3-F84561E5F64C}" type="datetimeFigureOut">
              <a:rPr lang="en-US" smtClean="0"/>
              <a:pPr/>
              <a:t>1/21/2016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5E14C113-842B-477D-8A1F-5401C6214A2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998265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959DB372-8645-4C27-B3DB-DA38C3485145}" type="datetimeFigureOut">
              <a:rPr lang="en-US" smtClean="0"/>
              <a:pPr/>
              <a:t>1/21/2016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1C15DF1D-484E-4BBA-AE49-E763B66D7E1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699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15DF1D-484E-4BBA-AE49-E763B66D7E10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33951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15DF1D-484E-4BBA-AE49-E763B66D7E10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03177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15DF1D-484E-4BBA-AE49-E763B66D7E10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25510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32421F-50A0-4966-8940-708CB62BB323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15120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15DF1D-484E-4BBA-AE49-E763B66D7E10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94205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15DF1D-484E-4BBA-AE49-E763B66D7E10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66295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15DF1D-484E-4BBA-AE49-E763B66D7E10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25727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15DF1D-484E-4BBA-AE49-E763B66D7E10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47092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15DF1D-484E-4BBA-AE49-E763B66D7E10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07737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15DF1D-484E-4BBA-AE49-E763B66D7E10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01876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15DF1D-484E-4BBA-AE49-E763B66D7E10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82708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15DF1D-484E-4BBA-AE49-E763B66D7E10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47889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15DF1D-484E-4BBA-AE49-E763B66D7E10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54640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15DF1D-484E-4BBA-AE49-E763B66D7E10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07680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15DF1D-484E-4BBA-AE49-E763B66D7E10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825537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15DF1D-484E-4BBA-AE49-E763B66D7E10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485279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15DF1D-484E-4BBA-AE49-E763B66D7E10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485279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15DF1D-484E-4BBA-AE49-E763B66D7E10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485279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15DF1D-484E-4BBA-AE49-E763B66D7E10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485279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15DF1D-484E-4BBA-AE49-E763B66D7E10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139221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15DF1D-484E-4BBA-AE49-E763B66D7E10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7177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D93C2AC-C4C1-4574-B71E-46E6AF1C2506}" type="datetime1">
              <a:rPr lang="en-US" smtClean="0"/>
              <a:t>1/21/2016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5A71A99-F81D-45C2-B341-963819C87A0E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56657-1234-4C7B-AADB-8D386B5A8D27}" type="datetime1">
              <a:rPr lang="en-US" smtClean="0"/>
              <a:t>1/21/2016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71A99-F81D-45C2-B341-963819C87A0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B859D-C0A2-462B-99DE-0962B8F2AF9F}" type="datetime1">
              <a:rPr lang="en-US" smtClean="0"/>
              <a:t>1/21/2016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71A99-F81D-45C2-B341-963819C87A0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CD27C-D78E-4AA3-A407-6A4623622690}" type="datetime1">
              <a:rPr lang="en-US" smtClean="0"/>
              <a:t>1/21/2016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71A99-F81D-45C2-B341-963819C87A0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38062-12E5-4241-987F-66549605A042}" type="datetime1">
              <a:rPr lang="en-US" smtClean="0"/>
              <a:t>1/21/2016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71A99-F81D-45C2-B341-963819C87A0E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A2156-CE12-43D9-9443-01DF14849AF6}" type="datetime1">
              <a:rPr lang="en-US" smtClean="0"/>
              <a:t>1/21/2016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71A99-F81D-45C2-B341-963819C87A0E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34134-A9C2-4498-AF32-538DCDA30A35}" type="datetime1">
              <a:rPr lang="en-US" smtClean="0"/>
              <a:t>1/21/2016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71A99-F81D-45C2-B341-963819C87A0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DE61C-0A97-4D80-A46B-E52037925771}" type="datetime1">
              <a:rPr lang="en-US" smtClean="0"/>
              <a:t>1/21/2016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71A99-F81D-45C2-B341-963819C87A0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FCCD4-B2D8-49E8-9D45-989E40D8C2F2}" type="datetime1">
              <a:rPr lang="en-US" smtClean="0"/>
              <a:t>1/21/2016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71A99-F81D-45C2-B341-963819C87A0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1C6E1-7274-438C-8CB1-F49E517A24C9}" type="datetime1">
              <a:rPr lang="en-US" smtClean="0"/>
              <a:t>1/21/2016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71A99-F81D-45C2-B341-963819C87A0E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BEBD-2DA4-46E0-A173-CAA823F5D578}" type="datetime1">
              <a:rPr lang="en-US" smtClean="0"/>
              <a:t>1/21/2016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71A99-F81D-45C2-B341-963819C87A0E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865A8BEB-33E3-43E7-9F6F-7F216578FBD2}" type="datetime1">
              <a:rPr lang="en-US" smtClean="0"/>
              <a:t>1/21/2016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A5A71A99-F81D-45C2-B341-963819C87A0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65" r:id="rId1"/>
    <p:sldLayoutId id="2147484166" r:id="rId2"/>
    <p:sldLayoutId id="2147484167" r:id="rId3"/>
    <p:sldLayoutId id="2147484168" r:id="rId4"/>
    <p:sldLayoutId id="2147484169" r:id="rId5"/>
    <p:sldLayoutId id="2147484170" r:id="rId6"/>
    <p:sldLayoutId id="2147484171" r:id="rId7"/>
    <p:sldLayoutId id="2147484172" r:id="rId8"/>
    <p:sldLayoutId id="2147484173" r:id="rId9"/>
    <p:sldLayoutId id="2147484174" r:id="rId10"/>
    <p:sldLayoutId id="2147484175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egis.hud.gov/affht/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udexchange.info/prorams/affh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hudexchange.info/get-assistance/my-question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304800" y="304800"/>
            <a:ext cx="8610600" cy="2895600"/>
          </a:xfrm>
        </p:spPr>
        <p:txBody>
          <a:bodyPr anchor="ctr"/>
          <a:lstStyle/>
          <a:p>
            <a:pPr>
              <a:lnSpc>
                <a:spcPct val="100000"/>
              </a:lnSpc>
              <a:buClr>
                <a:schemeClr val="accent1">
                  <a:lumMod val="75000"/>
                </a:schemeClr>
              </a:buClr>
            </a:pPr>
            <a:r>
              <a:rPr lang="en-US" sz="48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Affirmatively </a:t>
            </a:r>
            <a:r>
              <a:rPr lang="en-US" sz="48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Furthering </a:t>
            </a:r>
            <a:br>
              <a:rPr lang="en-US" sz="48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8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Fair Housing (AFFH) and the New AFFH </a:t>
            </a:r>
            <a:r>
              <a:rPr lang="en-US" sz="48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Rule</a:t>
            </a:r>
            <a:br>
              <a:rPr lang="en-US" sz="48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(NCDA Presentation 1/22/2016)</a:t>
            </a:r>
            <a:endPara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4040891"/>
            <a:ext cx="2057400" cy="196996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2880" y="4073650"/>
            <a:ext cx="2857500" cy="1876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13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the </a:t>
            </a:r>
            <a:b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AFFH Rule</a:t>
            </a: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71A99-F81D-45C2-B341-963819C87A0E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23381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2133600"/>
            <a:ext cx="8610600" cy="4648200"/>
          </a:xfrm>
        </p:spPr>
        <p:txBody>
          <a:bodyPr>
            <a:noAutofit/>
          </a:bodyPr>
          <a:lstStyle/>
          <a:p>
            <a:pPr indent="-342900">
              <a:buClr>
                <a:schemeClr val="accent1">
                  <a:lumMod val="75000"/>
                </a:schemeClr>
              </a:buClr>
            </a:pP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Provide for better fair housing planning</a:t>
            </a:r>
            <a:b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342900">
              <a:buClr>
                <a:schemeClr val="accent1">
                  <a:lumMod val="75000"/>
                </a:schemeClr>
              </a:buClr>
            </a:pP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Promote better understanding by program participants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AFFH</a:t>
            </a:r>
          </a:p>
          <a:p>
            <a:pPr marL="434340" lvl="1" indent="0">
              <a:buClr>
                <a:schemeClr val="accent1">
                  <a:lumMod val="75000"/>
                </a:schemeClr>
              </a:buClr>
              <a:buNone/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342900">
              <a:buClr>
                <a:schemeClr val="accent1">
                  <a:lumMod val="75000"/>
                </a:schemeClr>
              </a:buClr>
            </a:pP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Address issues 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raised 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HUD grantees, civil rights advocates, other stakeholders, and 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Government Accountability Office</a:t>
            </a:r>
            <a:b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" indent="0">
              <a:buClr>
                <a:schemeClr val="accent1">
                  <a:lumMod val="75000"/>
                </a:schemeClr>
              </a:buClr>
              <a:buNone/>
            </a:pPr>
            <a:endPara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  <a:tabLst>
                <a:tab pos="-457200" algn="l"/>
              </a:tabLst>
            </a:pP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Clr>
                <a:schemeClr val="accent1">
                  <a:lumMod val="75000"/>
                </a:schemeClr>
              </a:buClr>
              <a:buNone/>
            </a:pPr>
            <a:endPara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81000"/>
            <a:ext cx="7599680" cy="1005840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buClr>
                <a:schemeClr val="accent1">
                  <a:lumMod val="75000"/>
                </a:schemeClr>
              </a:buClr>
            </a:pP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Purpose of the AFFH Rule</a:t>
            </a: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71A99-F81D-45C2-B341-963819C87A0E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9881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2057400"/>
            <a:ext cx="8610600" cy="4419600"/>
          </a:xfrm>
        </p:spPr>
        <p:txBody>
          <a:bodyPr anchor="t">
            <a:noAutofit/>
          </a:bodyPr>
          <a:lstStyle/>
          <a:p>
            <a:pPr>
              <a:lnSpc>
                <a:spcPct val="100000"/>
              </a:lnSpc>
              <a:buClr>
                <a:schemeClr val="accent1">
                  <a:lumMod val="75000"/>
                </a:schemeClr>
              </a:buClr>
            </a:pP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Section 808(e)(5) of the Fair Housing </a:t>
            </a:r>
            <a:r>
              <a:rPr lang="en-US" sz="18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Act</a:t>
            </a:r>
            <a:br>
              <a:rPr lang="en-US" sz="18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endParaRPr lang="en-US" sz="18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 United States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Housing Act of 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1937</a:t>
            </a:r>
            <a:b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 Housing and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Community Development Act 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1974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 </a:t>
            </a:r>
          </a:p>
          <a:p>
            <a:pPr>
              <a:lnSpc>
                <a:spcPct val="100000"/>
              </a:lnSpc>
              <a:buClr>
                <a:schemeClr val="accent1">
                  <a:lumMod val="75000"/>
                </a:schemeClr>
              </a:buClr>
            </a:pP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Executive Order 11063 (1962) </a:t>
            </a:r>
            <a:r>
              <a:rPr lang="en-US" sz="18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prohibited discrimination in federal housing assistance and imposed affirmative requirements </a:t>
            </a:r>
          </a:p>
          <a:p>
            <a:pPr>
              <a:lnSpc>
                <a:spcPct val="100000"/>
              </a:lnSpc>
              <a:buClr>
                <a:schemeClr val="accent1">
                  <a:lumMod val="75000"/>
                </a:schemeClr>
              </a:buClr>
            </a:pP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Clr>
                <a:schemeClr val="accent1">
                  <a:lumMod val="75000"/>
                </a:schemeClr>
              </a:buClr>
            </a:pP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Executive Order 12892 (1994) expanded E.O. 11063 to more protected classes, expanded its application to housing loan programs, and required federal coordination. </a:t>
            </a:r>
            <a:b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Clr>
                <a:schemeClr val="accent1">
                  <a:lumMod val="75000"/>
                </a:schemeClr>
              </a:buClr>
            </a:pPr>
            <a:r>
              <a:rPr lang="en-US" sz="18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In addition to the statutory obligation to AFFH, program regulations include fair housing requirements, including an AFFH certification. </a:t>
            </a: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676400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buClr>
                <a:schemeClr val="accent1">
                  <a:lumMod val="75000"/>
                </a:schemeClr>
              </a:buClr>
            </a:pP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Authority</a:t>
            </a: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71A99-F81D-45C2-B341-963819C87A0E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0244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duty to affirmatively further fair housing extends to all of a program participant’s activities and programs relating to housing and urban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development.</a:t>
            </a: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15400" cy="990600"/>
          </a:xfrm>
        </p:spPr>
        <p:txBody>
          <a:bodyPr/>
          <a:lstStyle/>
          <a:p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activities does AFFH cover?</a:t>
            </a: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71A99-F81D-45C2-B341-963819C87A0E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7697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Final AFFH Rule</a:t>
            </a: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71A99-F81D-45C2-B341-963819C87A0E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59535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495800"/>
          </a:xfrm>
        </p:spPr>
        <p:txBody>
          <a:bodyPr>
            <a:noAutofit/>
          </a:bodyPr>
          <a:lstStyle/>
          <a:p>
            <a:pPr>
              <a:buClr>
                <a:schemeClr val="accent1">
                  <a:lumMod val="75000"/>
                </a:schemeClr>
              </a:buClr>
            </a:pP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Jurisdictions 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Insular Areas 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 are required 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submit consolidated plans for the following 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programs:</a:t>
            </a:r>
          </a:p>
          <a:p>
            <a:pPr lvl="1">
              <a:buClr>
                <a:schemeClr val="accent1">
                  <a:lumMod val="75000"/>
                </a:schemeClr>
              </a:buClr>
            </a:pP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Community Development Block Grant (CDBG)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accent1">
                  <a:lumMod val="75000"/>
                </a:schemeClr>
              </a:buClr>
            </a:pP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HOME Investment Partnerships Program (HOME)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accent1">
                  <a:lumMod val="75000"/>
                </a:schemeClr>
              </a:buClr>
            </a:pP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Housing Opportunities for Persons With AIDS (HOPWA)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accent1">
                  <a:lumMod val="75000"/>
                </a:schemeClr>
              </a:buClr>
            </a:pP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ESG (Emergency Solutions Grants)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Clr>
                <a:schemeClr val="accent1">
                  <a:lumMod val="75000"/>
                </a:schemeClr>
              </a:buClr>
            </a:pPr>
            <a:endParaRPr lang="en-US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Clr>
                <a:schemeClr val="accent1">
                  <a:lumMod val="75000"/>
                </a:schemeClr>
              </a:buClr>
            </a:pP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Public Housing Agencies (PHAs) 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receiving assistance under sections 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8 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or 9 of the United States Housing Act of 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1937</a:t>
            </a:r>
          </a:p>
          <a:p>
            <a:pPr marL="0" indent="0" algn="r">
              <a:lnSpc>
                <a:spcPct val="100000"/>
              </a:lnSpc>
              <a:buClr>
                <a:schemeClr val="accent1">
                  <a:lumMod val="75000"/>
                </a:schemeClr>
              </a:buClr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[see 24 CFR</a:t>
            </a:r>
            <a: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§ 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5.154(b)] </a:t>
            </a: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533400"/>
            <a:ext cx="8915400" cy="1054250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buClr>
                <a:schemeClr val="accent1">
                  <a:lumMod val="75000"/>
                </a:schemeClr>
              </a:buClr>
            </a:pP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Which program participants are subject to the Rule?</a:t>
            </a: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71A99-F81D-45C2-B341-963819C87A0E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1673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04800" y="2057400"/>
            <a:ext cx="8610600" cy="4343401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 participants must:</a:t>
            </a:r>
            <a:b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Set goals to address identified significant contributing factors and related fair 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housing issues 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follow through on these goals in 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Consolidated Plan and/or PHA 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Plan. See 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24 CFR 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§ 5.154(d)(4)(iii).</a:t>
            </a:r>
            <a:b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Take meaningful actions that AFFH and 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ot take any action that is inconsistent with the duty to AFFH. 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ee 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24 CFR 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§ 5.150 and 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§ 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5.162.</a:t>
            </a:r>
            <a:b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Look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back and make adjustments to previously established fair housing goals to ensure that progress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occurs. See 24 CFR 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§ 5.154(d)(7). 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AFFH Rule Highlights</a:t>
            </a: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71A99-F81D-45C2-B341-963819C87A0E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01778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2248347"/>
            <a:ext cx="8610599" cy="4228653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combine resources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address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fair housing issues from a broader perspective, program participants are encouraged to collaborate to conduct and submit a single AFH, either a joint AFH or regional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AFH.</a:t>
            </a:r>
          </a:p>
          <a:p>
            <a:pPr marL="0" lvl="0" indent="0">
              <a:buNone/>
            </a:pPr>
            <a:endPara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r"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ee 24 CFR 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§ 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5.156]</a:t>
            </a: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AFFH Process:</a:t>
            </a:r>
            <a:b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Collaboration</a:t>
            </a: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71A99-F81D-45C2-B341-963819C87A0E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69740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2133600"/>
            <a:ext cx="8763000" cy="4572000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AFFH rule links existing community 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participation, consultation, and coordination 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to the AFH 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process. </a:t>
            </a:r>
            <a:b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Community participation</a:t>
            </a:r>
            <a:r>
              <a:rPr lang="en-US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required in 24 CFR § </a:t>
            </a:r>
            <a:r>
              <a:rPr lang="en-US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5.158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“means a solicitation of views and recommendations from members of the community and other interested parties, a consideration of the views and recommendations received, and a process for incorporating such views and recommendations into decisions and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outcomes.”</a:t>
            </a:r>
          </a:p>
          <a:p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See 24 CFR § 5.152]		</a:t>
            </a:r>
          </a:p>
          <a:p>
            <a:pPr>
              <a:buClr>
                <a:schemeClr val="accent1">
                  <a:lumMod val="75000"/>
                </a:schemeClr>
              </a:buClr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accent1">
                  <a:lumMod val="75000"/>
                </a:schemeClr>
              </a:buClr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buClr>
                <a:schemeClr val="accent1">
                  <a:lumMod val="75000"/>
                </a:schemeClr>
              </a:buClr>
            </a:pP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AFFH Process:</a:t>
            </a:r>
            <a:b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Community 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Participation</a:t>
            </a: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71A99-F81D-45C2-B341-963819C87A0E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0095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2133600"/>
            <a:ext cx="8458199" cy="43433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AFFH rule establishes specific requirements for 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incorporating the analysis and goals in the 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AFH 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into consolidated 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plans and PHA 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Plans.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implement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goals and priorities in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 AFH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strategies and actions shall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 included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program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participants’ consolidated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plans, Annual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Action Plans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and PHA Plans (including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any plans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incorporated therein), and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need not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 reflected in their AFH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ee 24 CFR</a:t>
            </a:r>
            <a: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§ 5.154(d)(5)] </a:t>
            </a:r>
          </a:p>
          <a:p>
            <a:pPr marL="0" lvl="0" indent="0">
              <a:buNone/>
            </a:pP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Clr>
                <a:schemeClr val="accent1">
                  <a:lumMod val="75000"/>
                </a:schemeClr>
              </a:buClr>
              <a:buNone/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accent1">
                  <a:lumMod val="75000"/>
                </a:schemeClr>
              </a:buClr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buClr>
                <a:schemeClr val="accent1">
                  <a:lumMod val="75000"/>
                </a:schemeClr>
              </a:buClr>
            </a:pP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AFFH Process:</a:t>
            </a:r>
            <a:b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Link to Subsequent Planning</a:t>
            </a: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71A99-F81D-45C2-B341-963819C87A0E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7865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itle 3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Initial AFH Timeline</a:t>
            </a: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Oval 2"/>
          <p:cNvSpPr/>
          <p:nvPr/>
        </p:nvSpPr>
        <p:spPr>
          <a:xfrm>
            <a:off x="49937" y="2847513"/>
            <a:ext cx="1637190" cy="1578746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AFH due to HUD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2819400" y="2971800"/>
            <a:ext cx="1447800" cy="13716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Notify of AFH status</a:t>
            </a:r>
          </a:p>
        </p:txBody>
      </p:sp>
      <p:sp>
        <p:nvSpPr>
          <p:cNvPr id="6" name="Oval 5"/>
          <p:cNvSpPr/>
          <p:nvPr/>
        </p:nvSpPr>
        <p:spPr>
          <a:xfrm>
            <a:off x="4854606" y="3048000"/>
            <a:ext cx="1447800" cy="13716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Con Plan/ PHA Plan Due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6302406" y="3126420"/>
            <a:ext cx="1165194" cy="10668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500" dirty="0" smtClean="0">
                <a:solidFill>
                  <a:schemeClr val="tx1"/>
                </a:solidFill>
              </a:rPr>
              <a:t>HUD </a:t>
            </a:r>
          </a:p>
          <a:p>
            <a:pPr algn="ctr"/>
            <a:r>
              <a:rPr lang="en-US" sz="1500" dirty="0" smtClean="0">
                <a:solidFill>
                  <a:schemeClr val="tx1"/>
                </a:solidFill>
              </a:rPr>
              <a:t>Review Period</a:t>
            </a:r>
            <a:endParaRPr lang="en-US" sz="1500" dirty="0">
              <a:solidFill>
                <a:schemeClr val="tx1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676400" y="3075373"/>
            <a:ext cx="1165194" cy="10668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HUD review period 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7467600" y="2870447"/>
            <a:ext cx="1637190" cy="1578746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Program Year Start Date</a:t>
            </a:r>
          </a:p>
        </p:txBody>
      </p:sp>
      <p:cxnSp>
        <p:nvCxnSpPr>
          <p:cNvPr id="14" name="Elbow Connector 13"/>
          <p:cNvCxnSpPr>
            <a:stCxn id="5" idx="6"/>
          </p:cNvCxnSpPr>
          <p:nvPr/>
        </p:nvCxnSpPr>
        <p:spPr>
          <a:xfrm>
            <a:off x="4267200" y="3657600"/>
            <a:ext cx="609600" cy="2220"/>
          </a:xfrm>
          <a:prstGeom prst="bentConnector3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>
            <a:stCxn id="3" idx="4"/>
          </p:cNvCxnSpPr>
          <p:nvPr/>
        </p:nvCxnSpPr>
        <p:spPr>
          <a:xfrm>
            <a:off x="868532" y="4426259"/>
            <a:ext cx="0" cy="151734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8382000" y="4426259"/>
            <a:ext cx="0" cy="151734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868532" y="5105400"/>
            <a:ext cx="2674768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5" idx="4"/>
          </p:cNvCxnSpPr>
          <p:nvPr/>
        </p:nvCxnSpPr>
        <p:spPr>
          <a:xfrm>
            <a:off x="3543300" y="4343400"/>
            <a:ext cx="0" cy="762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5578506" y="5181600"/>
            <a:ext cx="2803494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stCxn id="6" idx="4"/>
          </p:cNvCxnSpPr>
          <p:nvPr/>
        </p:nvCxnSpPr>
        <p:spPr>
          <a:xfrm>
            <a:off x="5578506" y="4419600"/>
            <a:ext cx="0" cy="762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868532" y="5943600"/>
            <a:ext cx="7513468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1589103" y="4736068"/>
            <a:ext cx="1295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[60 Days]</a:t>
            </a:r>
            <a:endParaRPr lang="en-US" sz="2000" dirty="0"/>
          </a:p>
        </p:txBody>
      </p:sp>
      <p:sp>
        <p:nvSpPr>
          <p:cNvPr id="33" name="TextBox 32"/>
          <p:cNvSpPr txBox="1"/>
          <p:nvPr/>
        </p:nvSpPr>
        <p:spPr>
          <a:xfrm>
            <a:off x="6400800" y="4781490"/>
            <a:ext cx="1295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[45 Days]</a:t>
            </a:r>
            <a:endParaRPr lang="en-US" sz="2000" dirty="0"/>
          </a:p>
        </p:txBody>
      </p:sp>
      <p:sp>
        <p:nvSpPr>
          <p:cNvPr id="34" name="TextBox 33"/>
          <p:cNvSpPr txBox="1"/>
          <p:nvPr/>
        </p:nvSpPr>
        <p:spPr>
          <a:xfrm>
            <a:off x="3924300" y="5531484"/>
            <a:ext cx="1409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[270 Days]</a:t>
            </a:r>
            <a:endParaRPr lang="en-US" sz="20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71A99-F81D-45C2-B341-963819C87A0E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6016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AFH</a:t>
            </a: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71A99-F81D-45C2-B341-963819C87A0E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61055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2133600"/>
            <a:ext cx="8077199" cy="4343399"/>
          </a:xfrm>
        </p:spPr>
        <p:txBody>
          <a:bodyPr>
            <a:normAutofit fontScale="92500" lnSpcReduction="20000"/>
          </a:bodyPr>
          <a:lstStyle/>
          <a:p>
            <a:pPr marL="0" indent="0">
              <a:buClr>
                <a:schemeClr val="accent1">
                  <a:lumMod val="75000"/>
                </a:schemeClr>
              </a:buClr>
              <a:buNone/>
            </a:pP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AFH is intended to help communities understand and identify local barriers to fair housing 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choice and disparities in access to opportunity.</a:t>
            </a:r>
            <a:b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accent1">
                  <a:lumMod val="75000"/>
                </a:schemeClr>
              </a:buClr>
            </a:pP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Analyze and discuss HUD-provided data as well as local data and knowledge.</a:t>
            </a:r>
            <a:b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accent1">
                  <a:lumMod val="75000"/>
                </a:schemeClr>
              </a:buClr>
            </a:pP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Identify fair housing issues in the jurisdiction and region and related contributing factors.</a:t>
            </a:r>
            <a:endPara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accent1">
                  <a:lumMod val="75000"/>
                </a:schemeClr>
              </a:buClr>
            </a:pPr>
            <a:endPara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accent1">
                  <a:lumMod val="75000"/>
                </a:schemeClr>
              </a:buClr>
            </a:pP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Create goals that are designed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overcome 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significant contributing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factors and related fair 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housing issues.</a:t>
            </a:r>
            <a:b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" indent="0" algn="r">
              <a:buClr>
                <a:schemeClr val="accent1">
                  <a:lumMod val="75000"/>
                </a:schemeClr>
              </a:buClr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[See</a:t>
            </a:r>
            <a: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24 CFR § 5.154(c) and (d)] </a:t>
            </a: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" indent="0" algn="r">
              <a:buClr>
                <a:schemeClr val="accent1">
                  <a:lumMod val="75000"/>
                </a:schemeClr>
              </a:buClr>
              <a:buNone/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buClr>
                <a:schemeClr val="accent1">
                  <a:lumMod val="75000"/>
                </a:schemeClr>
              </a:buClr>
            </a:pP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AFH</a:t>
            </a: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71A99-F81D-45C2-B341-963819C87A0E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6388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2133600"/>
            <a:ext cx="8991600" cy="3886200"/>
          </a:xfrm>
        </p:spPr>
        <p:txBody>
          <a:bodyPr>
            <a:noAutofit/>
          </a:bodyPr>
          <a:lstStyle/>
          <a:p>
            <a:pPr lvl="1">
              <a:lnSpc>
                <a:spcPct val="120000"/>
              </a:lnSpc>
              <a:buClr>
                <a:schemeClr val="accent1">
                  <a:lumMod val="75000"/>
                </a:schemeClr>
              </a:buClr>
            </a:pP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Local or regional segregation</a:t>
            </a:r>
          </a:p>
          <a:p>
            <a:pPr lvl="1">
              <a:lnSpc>
                <a:spcPct val="120000"/>
              </a:lnSpc>
              <a:buClr>
                <a:schemeClr val="accent1">
                  <a:lumMod val="75000"/>
                </a:schemeClr>
              </a:buClr>
            </a:pP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Racially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 ethnically concentrated areas of 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poverty </a:t>
            </a:r>
          </a:p>
          <a:p>
            <a:pPr lvl="1">
              <a:lnSpc>
                <a:spcPct val="120000"/>
              </a:lnSpc>
              <a:buClr>
                <a:schemeClr val="accent1">
                  <a:lumMod val="75000"/>
                </a:schemeClr>
              </a:buClr>
            </a:pP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Disparities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access to 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opportunity</a:t>
            </a:r>
          </a:p>
          <a:p>
            <a:pPr lvl="1">
              <a:lnSpc>
                <a:spcPct val="120000"/>
              </a:lnSpc>
              <a:buClr>
                <a:schemeClr val="accent1">
                  <a:lumMod val="75000"/>
                </a:schemeClr>
              </a:buClr>
            </a:pP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Disproportionate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housing 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needs</a:t>
            </a:r>
          </a:p>
          <a:p>
            <a:pPr lvl="1">
              <a:lnSpc>
                <a:spcPct val="120000"/>
              </a:lnSpc>
              <a:buClr>
                <a:schemeClr val="accent1">
                  <a:lumMod val="75000"/>
                </a:schemeClr>
              </a:buClr>
            </a:pP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Evidence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discrimination or violations of civil rights law or 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regulations 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11480" lvl="1" indent="0" algn="r">
              <a:lnSpc>
                <a:spcPct val="120000"/>
              </a:lnSpc>
              <a:buClr>
                <a:schemeClr val="accent1">
                  <a:lumMod val="75000"/>
                </a:schemeClr>
              </a:buClr>
              <a:buNone/>
            </a:pP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[See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24 CFR § 5.154(d)(3)] 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11480" lvl="1" indent="0" algn="r">
              <a:lnSpc>
                <a:spcPct val="120000"/>
              </a:lnSpc>
              <a:buClr>
                <a:schemeClr val="accent1">
                  <a:lumMod val="75000"/>
                </a:schemeClr>
              </a:buClr>
              <a:buNone/>
            </a:pPr>
            <a:endPara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00000"/>
              </a:lnSpc>
              <a:buClr>
                <a:schemeClr val="accent1">
                  <a:lumMod val="75000"/>
                </a:schemeClr>
              </a:buClr>
            </a:pP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Fair Housing Issues</a:t>
            </a: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71A99-F81D-45C2-B341-963819C87A0E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4928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1" y="2248347"/>
            <a:ext cx="8063752" cy="4457253"/>
          </a:xfrm>
        </p:spPr>
        <p:txBody>
          <a:bodyPr>
            <a:normAutofit/>
          </a:bodyPr>
          <a:lstStyle/>
          <a:p>
            <a:pPr marL="114300" lvl="0" indent="0">
              <a:buClr>
                <a:srgbClr val="7FD13B">
                  <a:lumMod val="75000"/>
                </a:srgbClr>
              </a:buClr>
              <a:buNone/>
            </a:pP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Fair housing goals in an AFH are designed to overcome one or more contributing factors and related fair housing 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issues. For each goal, a program participant must:</a:t>
            </a:r>
          </a:p>
          <a:p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Identify 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 or more contributing factors that the goal is designed to 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address;</a:t>
            </a:r>
          </a:p>
          <a:p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escribe 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the goal relates to overcoming the identified contributing factor(s) and related fair housing issue(s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dentify 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metrics and milestones for determining what fair housing results 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will 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 achieved. </a:t>
            </a:r>
            <a: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lvl="1" indent="0" algn="r">
              <a:buNone/>
            </a:pP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[See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24 CFR §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5.154(d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)(4)] 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Fair Housing Goals</a:t>
            </a: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71A99-F81D-45C2-B341-963819C87A0E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4835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1" y="2248347"/>
            <a:ext cx="8063752" cy="4457253"/>
          </a:xfrm>
        </p:spPr>
        <p:txBody>
          <a:bodyPr>
            <a:normAutofit/>
          </a:bodyPr>
          <a:lstStyle/>
          <a:p>
            <a:pPr marL="457200" indent="-342900">
              <a:buClr>
                <a:srgbClr val="7FD13B">
                  <a:lumMod val="75000"/>
                </a:srgbClr>
              </a:buClr>
            </a:pP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AFH Template for local governments published on December 31, 2016.</a:t>
            </a:r>
          </a:p>
          <a:p>
            <a:pPr marL="457200" indent="-342900">
              <a:buClr>
                <a:srgbClr val="7FD13B">
                  <a:lumMod val="75000"/>
                </a:srgbClr>
              </a:buClr>
            </a:pPr>
            <a:endPara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342900">
              <a:buClr>
                <a:srgbClr val="7FD13B">
                  <a:lumMod val="75000"/>
                </a:srgbClr>
              </a:buClr>
            </a:pP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AFH Template has been approved for one year and will undergo further review pursuant to the PRA process</a:t>
            </a:r>
          </a:p>
          <a:p>
            <a:pPr marL="457200" indent="-342900">
              <a:buClr>
                <a:srgbClr val="7FD13B">
                  <a:lumMod val="75000"/>
                </a:srgbClr>
              </a:buClr>
            </a:pPr>
            <a:endPara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342900">
              <a:buClr>
                <a:srgbClr val="7FD13B">
                  <a:lumMod val="75000"/>
                </a:srgbClr>
              </a:buClr>
            </a:pP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First AFHs will be due on October 4, 2016 (for a few grantees only—timing for CPD consolidated plan grantees is based on 3-5 year consolidated plan cycle).</a:t>
            </a:r>
          </a:p>
          <a:p>
            <a:pPr marL="457200" indent="-342900">
              <a:buClr>
                <a:srgbClr val="7FD13B">
                  <a:lumMod val="75000"/>
                </a:srgbClr>
              </a:buClr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AFH Template</a:t>
            </a:r>
            <a:endParaRPr lang="en-US" sz="4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71A99-F81D-45C2-B341-963819C87A0E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4714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1" y="1981201"/>
            <a:ext cx="8063752" cy="4724400"/>
          </a:xfrm>
        </p:spPr>
        <p:txBody>
          <a:bodyPr>
            <a:normAutofit fontScale="92500" lnSpcReduction="10000"/>
          </a:bodyPr>
          <a:lstStyle/>
          <a:p>
            <a:pPr marL="868680" lvl="1" indent="-342900">
              <a:buClr>
                <a:srgbClr val="7FD13B">
                  <a:lumMod val="75000"/>
                </a:srgbClr>
              </a:buClr>
            </a:pPr>
            <a:r>
              <a:rPr lang="en-US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Executive Summary</a:t>
            </a:r>
          </a:p>
          <a:p>
            <a:pPr marL="868680" lvl="1" indent="-342900">
              <a:buClr>
                <a:srgbClr val="7FD13B">
                  <a:lumMod val="75000"/>
                </a:srgbClr>
              </a:buClr>
            </a:pP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Community Participation Process</a:t>
            </a:r>
          </a:p>
          <a:p>
            <a:pPr marL="868680" lvl="1" indent="-342900">
              <a:buClr>
                <a:srgbClr val="7FD13B">
                  <a:lumMod val="75000"/>
                </a:srgbClr>
              </a:buClr>
            </a:pPr>
            <a:r>
              <a:rPr lang="en-US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Assessment of Past Goals and Actions</a:t>
            </a:r>
          </a:p>
          <a:p>
            <a:pPr marL="868680" lvl="1" indent="-342900">
              <a:buClr>
                <a:srgbClr val="7FD13B">
                  <a:lumMod val="75000"/>
                </a:srgbClr>
              </a:buClr>
            </a:pP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Fair Housing Analysis</a:t>
            </a:r>
          </a:p>
          <a:p>
            <a:pPr marL="1234440" lvl="2" indent="-342900">
              <a:buClr>
                <a:srgbClr val="7FD13B">
                  <a:lumMod val="75000"/>
                </a:srgbClr>
              </a:buClr>
            </a:pP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Demographics</a:t>
            </a:r>
          </a:p>
          <a:p>
            <a:pPr marL="1234440" lvl="2" indent="-342900">
              <a:buClr>
                <a:srgbClr val="7FD13B">
                  <a:lumMod val="75000"/>
                </a:srgbClr>
              </a:buClr>
            </a:pP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General Issues</a:t>
            </a:r>
          </a:p>
          <a:p>
            <a:pPr marL="1600200" lvl="3" indent="-342900">
              <a:buClr>
                <a:srgbClr val="7FD13B">
                  <a:lumMod val="75000"/>
                </a:srgbClr>
              </a:buClr>
            </a:pPr>
            <a:r>
              <a:rPr lang="en-US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Segregation/Integration</a:t>
            </a:r>
          </a:p>
          <a:p>
            <a:pPr marL="1600200" lvl="3" indent="-342900">
              <a:buClr>
                <a:srgbClr val="7FD13B">
                  <a:lumMod val="75000"/>
                </a:srgbClr>
              </a:buClr>
            </a:pP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R/ECAPs</a:t>
            </a:r>
          </a:p>
          <a:p>
            <a:pPr marL="1600200" lvl="3" indent="-342900">
              <a:buClr>
                <a:srgbClr val="7FD13B">
                  <a:lumMod val="75000"/>
                </a:srgbClr>
              </a:buClr>
            </a:pPr>
            <a:r>
              <a:rPr lang="en-US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Disparities in Access to Opportunity</a:t>
            </a:r>
          </a:p>
          <a:p>
            <a:pPr marL="1600200" lvl="3" indent="-342900">
              <a:buClr>
                <a:srgbClr val="7FD13B">
                  <a:lumMod val="75000"/>
                </a:srgbClr>
              </a:buClr>
            </a:pP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Disproportionate Housing Needs</a:t>
            </a:r>
          </a:p>
          <a:p>
            <a:pPr marL="1234440" lvl="2" indent="-342900">
              <a:buClr>
                <a:srgbClr val="7FD13B">
                  <a:lumMod val="75000"/>
                </a:srgbClr>
              </a:buClr>
            </a:pP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Publicly Supported Housing Analysis</a:t>
            </a:r>
          </a:p>
          <a:p>
            <a:pPr marL="1234440" lvl="2" indent="-342900">
              <a:buClr>
                <a:srgbClr val="7FD13B">
                  <a:lumMod val="75000"/>
                </a:srgbClr>
              </a:buClr>
            </a:pP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Disability and Access Analysis</a:t>
            </a:r>
          </a:p>
          <a:p>
            <a:pPr marL="1234440" lvl="2" indent="-342900">
              <a:buClr>
                <a:srgbClr val="7FD13B">
                  <a:lumMod val="75000"/>
                </a:srgbClr>
              </a:buClr>
            </a:pP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Fair Housing Enforcement, Outreach Capacity, and Resources Analysis</a:t>
            </a:r>
          </a:p>
          <a:p>
            <a:pPr marL="868680" lvl="1" indent="-342900">
              <a:buClr>
                <a:srgbClr val="7FD13B">
                  <a:lumMod val="75000"/>
                </a:srgbClr>
              </a:buClr>
            </a:pPr>
            <a:r>
              <a:rPr lang="en-US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Fair Housing Goals and Priorities</a:t>
            </a:r>
            <a:endPara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AFH Outline</a:t>
            </a:r>
            <a:endParaRPr lang="en-US" sz="4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71A99-F81D-45C2-B341-963819C87A0E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1486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fontAlgn="base">
              <a:buNone/>
            </a:pPr>
            <a:r>
              <a:rPr lang="en-US" b="1" dirty="0"/>
              <a:t>Analysis</a:t>
            </a:r>
            <a:endParaRPr lang="en-US" dirty="0"/>
          </a:p>
          <a:p>
            <a:pPr lvl="1" fontAlgn="base">
              <a:buFont typeface="Wingdings" panose="05000000000000000000" pitchFamily="2" charset="2"/>
              <a:buChar char="q"/>
            </a:pPr>
            <a:r>
              <a:rPr lang="en-US" dirty="0"/>
              <a:t>Identify any R/ECAPs or groupings of R/ECAP tracts within the jurisdiction.</a:t>
            </a:r>
          </a:p>
          <a:p>
            <a:pPr lvl="1" fontAlgn="base">
              <a:buFont typeface="Wingdings" panose="05000000000000000000" pitchFamily="2" charset="2"/>
              <a:buChar char="q"/>
            </a:pPr>
            <a:r>
              <a:rPr lang="en-US" dirty="0"/>
              <a:t>Which protected classes disproportionately reside in R/ECAPs compared to the jurisdiction and region?</a:t>
            </a:r>
          </a:p>
          <a:p>
            <a:pPr lvl="1" fontAlgn="base">
              <a:buFont typeface="Wingdings" panose="05000000000000000000" pitchFamily="2" charset="2"/>
              <a:buChar char="q"/>
            </a:pPr>
            <a:r>
              <a:rPr lang="en-US" dirty="0"/>
              <a:t>Describe how R/ECAPs have changed over time (since 1990).</a:t>
            </a:r>
          </a:p>
          <a:p>
            <a:pPr marL="0" indent="0" fontAlgn="base">
              <a:buNone/>
            </a:pPr>
            <a:r>
              <a:rPr lang="en-US" b="1" dirty="0"/>
              <a:t>Additional Information</a:t>
            </a:r>
            <a:endParaRPr lang="en-US" dirty="0"/>
          </a:p>
          <a:p>
            <a:pPr lvl="1" fontAlgn="base">
              <a:buFont typeface="Wingdings" panose="05000000000000000000" pitchFamily="2" charset="2"/>
              <a:buChar char="q"/>
            </a:pPr>
            <a:r>
              <a:rPr lang="en-US" dirty="0"/>
              <a:t>Beyond the HUD-provided data, provide additional relevant information, if any, about R/ECAPs in the jurisdiction and region affecting groups with other protected characteristics.</a:t>
            </a:r>
          </a:p>
          <a:p>
            <a:pPr lvl="1" fontAlgn="base">
              <a:buFont typeface="Wingdings" panose="05000000000000000000" pitchFamily="2" charset="2"/>
              <a:buChar char="q"/>
            </a:pPr>
            <a:r>
              <a:rPr lang="en-US" dirty="0"/>
              <a:t>The program participant may also describe other information relevant to its assessment of R/ECAPs, including activities such as place-based investments and mobility options for protected class groups.</a:t>
            </a:r>
          </a:p>
          <a:p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71A99-F81D-45C2-B341-963819C87A0E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Sample AFH Questions (R/ECAPs)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19825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1" y="2248347"/>
            <a:ext cx="8063752" cy="4457253"/>
          </a:xfrm>
        </p:spPr>
        <p:txBody>
          <a:bodyPr>
            <a:normAutofit/>
          </a:bodyPr>
          <a:lstStyle/>
          <a:p>
            <a:pPr marL="457200" indent="-342900">
              <a:buClr>
                <a:srgbClr val="7FD13B">
                  <a:lumMod val="75000"/>
                </a:srgbClr>
              </a:buClr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AFH Data &amp; Mapping Tool</a:t>
            </a:r>
            <a:b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http://egis.hud.gov/affht/#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4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71A99-F81D-45C2-B341-963819C87A0E}" type="slidenum">
              <a:rPr lang="en-US" smtClean="0"/>
              <a:pPr/>
              <a:t>20</a:t>
            </a:fld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0" y="1573590"/>
            <a:ext cx="6108700" cy="5313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8170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lvl="0" indent="0" fontAlgn="base">
              <a:buNone/>
            </a:pPr>
            <a:r>
              <a:rPr lang="en-US" b="1" dirty="0"/>
              <a:t>Contributing Factors of R/ECAPs</a:t>
            </a:r>
            <a:endParaRPr lang="en-US" dirty="0"/>
          </a:p>
          <a:p>
            <a:pPr marL="0" indent="0" fontAlgn="base">
              <a:buNone/>
            </a:pPr>
            <a:r>
              <a:rPr lang="en-US" i="1" dirty="0"/>
              <a:t>Consider the listed factors and any other factors affecting the jurisdiction and region.  Identify factors that significantly create, contribute to, perpetuate, or increase the severity of R/ECAPs. </a:t>
            </a:r>
            <a:endParaRPr lang="en-US" dirty="0"/>
          </a:p>
          <a:p>
            <a:pPr lvl="0" fontAlgn="base">
              <a:buFont typeface="Wingdings" panose="05000000000000000000" pitchFamily="2" charset="2"/>
              <a:buChar char="q"/>
            </a:pPr>
            <a:r>
              <a:rPr lang="en-US" dirty="0"/>
              <a:t>Community Opposition</a:t>
            </a:r>
          </a:p>
          <a:p>
            <a:pPr lvl="0" fontAlgn="base">
              <a:buFont typeface="Wingdings" panose="05000000000000000000" pitchFamily="2" charset="2"/>
              <a:buChar char="q"/>
            </a:pPr>
            <a:r>
              <a:rPr lang="en-US" dirty="0"/>
              <a:t>Deteriorated and abandoned properties</a:t>
            </a:r>
          </a:p>
          <a:p>
            <a:pPr lvl="0" fontAlgn="base">
              <a:buFont typeface="Wingdings" panose="05000000000000000000" pitchFamily="2" charset="2"/>
              <a:buChar char="q"/>
            </a:pPr>
            <a:r>
              <a:rPr lang="en-US" dirty="0"/>
              <a:t>Displacement of residents due to economic pressures</a:t>
            </a:r>
          </a:p>
          <a:p>
            <a:pPr lvl="0" fontAlgn="base">
              <a:buFont typeface="Wingdings" panose="05000000000000000000" pitchFamily="2" charset="2"/>
              <a:buChar char="q"/>
            </a:pPr>
            <a:r>
              <a:rPr lang="en-US" dirty="0"/>
              <a:t>Lack of community revitalization strategies</a:t>
            </a:r>
          </a:p>
          <a:p>
            <a:pPr lvl="0" fontAlgn="base">
              <a:buFont typeface="Wingdings" panose="05000000000000000000" pitchFamily="2" charset="2"/>
              <a:buChar char="q"/>
            </a:pPr>
            <a:r>
              <a:rPr lang="en-US" dirty="0"/>
              <a:t>Lack of private investments in specific neighborhoods</a:t>
            </a:r>
          </a:p>
          <a:p>
            <a:pPr lvl="0" fontAlgn="base">
              <a:buFont typeface="Wingdings" panose="05000000000000000000" pitchFamily="2" charset="2"/>
              <a:buChar char="q"/>
            </a:pPr>
            <a:r>
              <a:rPr lang="en-US" dirty="0"/>
              <a:t>Lack of public investments  in specific neighborhoods, including services or amenities</a:t>
            </a:r>
          </a:p>
          <a:p>
            <a:pPr lvl="0" fontAlgn="base">
              <a:buFont typeface="Wingdings" panose="05000000000000000000" pitchFamily="2" charset="2"/>
              <a:buChar char="q"/>
            </a:pPr>
            <a:r>
              <a:rPr lang="en-US" dirty="0"/>
              <a:t>Lack of regional cooperation</a:t>
            </a:r>
          </a:p>
          <a:p>
            <a:pPr lvl="0" fontAlgn="base">
              <a:buFont typeface="Wingdings" panose="05000000000000000000" pitchFamily="2" charset="2"/>
              <a:buChar char="q"/>
            </a:pPr>
            <a:r>
              <a:rPr lang="en-US" dirty="0"/>
              <a:t>Land use and zoning laws</a:t>
            </a:r>
          </a:p>
          <a:p>
            <a:pPr lvl="0" fontAlgn="base">
              <a:buFont typeface="Wingdings" panose="05000000000000000000" pitchFamily="2" charset="2"/>
              <a:buChar char="q"/>
            </a:pPr>
            <a:r>
              <a:rPr lang="en-US" dirty="0"/>
              <a:t>Location and type of affordable housing</a:t>
            </a:r>
          </a:p>
          <a:p>
            <a:pPr lvl="0" fontAlgn="base">
              <a:buFont typeface="Wingdings" panose="05000000000000000000" pitchFamily="2" charset="2"/>
              <a:buChar char="q"/>
            </a:pPr>
            <a:r>
              <a:rPr lang="en-US" dirty="0"/>
              <a:t>Occupancy codes and restrictions</a:t>
            </a:r>
          </a:p>
          <a:p>
            <a:pPr lvl="0" fontAlgn="base">
              <a:buFont typeface="Wingdings" panose="05000000000000000000" pitchFamily="2" charset="2"/>
              <a:buChar char="q"/>
            </a:pPr>
            <a:r>
              <a:rPr lang="en-US" dirty="0"/>
              <a:t>Private discrimination </a:t>
            </a:r>
          </a:p>
          <a:p>
            <a:pPr lvl="0" fontAlgn="base">
              <a:buFont typeface="Wingdings" panose="05000000000000000000" pitchFamily="2" charset="2"/>
              <a:buChar char="q"/>
            </a:pPr>
            <a:r>
              <a:rPr lang="en-US" dirty="0"/>
              <a:t>Other</a:t>
            </a:r>
          </a:p>
          <a:p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71A99-F81D-45C2-B341-963819C87A0E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Sample Contributing Factor Analysis (R/ECAPS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1935227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The Assessment of Fair Housing Tool</a:t>
            </a:r>
          </a:p>
          <a:p>
            <a:endParaRPr lang="en-US" dirty="0" smtClean="0"/>
          </a:p>
          <a:p>
            <a:r>
              <a:rPr lang="en-US" dirty="0" smtClean="0"/>
              <a:t>AFFH Rule Guidebook</a:t>
            </a:r>
          </a:p>
          <a:p>
            <a:endParaRPr lang="en-US" dirty="0" smtClean="0"/>
          </a:p>
          <a:p>
            <a:r>
              <a:rPr lang="en-US" dirty="0" smtClean="0"/>
              <a:t>AFFH Data and Mapping Tool</a:t>
            </a:r>
          </a:p>
          <a:p>
            <a:endParaRPr lang="en-US" dirty="0"/>
          </a:p>
          <a:p>
            <a:r>
              <a:rPr lang="en-US" dirty="0" smtClean="0"/>
              <a:t>Final Rule</a:t>
            </a:r>
          </a:p>
          <a:p>
            <a:endParaRPr lang="en-US" dirty="0"/>
          </a:p>
          <a:p>
            <a:r>
              <a:rPr lang="en-US" dirty="0" smtClean="0"/>
              <a:t>Guidebook and Fact Sheets</a:t>
            </a:r>
          </a:p>
          <a:p>
            <a:endParaRPr lang="en-US" dirty="0"/>
          </a:p>
          <a:p>
            <a:r>
              <a:rPr lang="en-US" dirty="0" smtClean="0"/>
              <a:t>AFFH Data and Mapping Tool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71A99-F81D-45C2-B341-963819C87A0E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52400" y="570156"/>
            <a:ext cx="8763000" cy="877644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Resources:  HUD Exchange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12328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2209800"/>
            <a:ext cx="8534399" cy="4343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>
                <a:hlinkClick r:id="rId3"/>
              </a:rPr>
              <a:t>https</a:t>
            </a:r>
            <a:r>
              <a:rPr lang="en-US" dirty="0">
                <a:hlinkClick r:id="rId3"/>
              </a:rPr>
              <a:t>://</a:t>
            </a:r>
            <a:r>
              <a:rPr lang="en-US" dirty="0" smtClean="0">
                <a:hlinkClick r:id="rId3"/>
              </a:rPr>
              <a:t>www.hudexchange.info/prorams/affh</a:t>
            </a:r>
            <a:r>
              <a:rPr lang="en-US" dirty="0" smtClean="0"/>
              <a:t>  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lvl="0"/>
            <a:r>
              <a:rPr lang="en-US" dirty="0" smtClean="0"/>
              <a:t>Fill </a:t>
            </a:r>
            <a:r>
              <a:rPr lang="en-US" dirty="0"/>
              <a:t>out the Requestor Information form (note that this form is available directly at the following URL: </a:t>
            </a:r>
            <a:r>
              <a:rPr lang="en-US" u="sng" dirty="0">
                <a:hlinkClick r:id="rId4"/>
              </a:rPr>
              <a:t>https://www.hudexchange.info/get-assistance/my-question/</a:t>
            </a:r>
            <a:r>
              <a:rPr lang="en-US" dirty="0"/>
              <a:t>). </a:t>
            </a:r>
            <a:endParaRPr lang="en-US" dirty="0" smtClean="0"/>
          </a:p>
          <a:p>
            <a:pPr marL="0" lvl="0" indent="0">
              <a:buNone/>
            </a:pPr>
            <a:endParaRPr lang="en-US" dirty="0"/>
          </a:p>
          <a:p>
            <a:pPr lvl="0"/>
            <a:r>
              <a:rPr lang="en-US" dirty="0"/>
              <a:t>Once the question is successfully submitted, you will receive a confirmation email.</a:t>
            </a:r>
          </a:p>
          <a:p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71A99-F81D-45C2-B341-963819C87A0E}" type="slidenum">
              <a:rPr lang="en-US" smtClean="0"/>
              <a:pPr/>
              <a:t>23</a:t>
            </a:fld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570156"/>
            <a:ext cx="7987553" cy="1054250"/>
          </a:xfrm>
        </p:spPr>
        <p:txBody>
          <a:bodyPr/>
          <a:lstStyle/>
          <a:p>
            <a:r>
              <a:rPr lang="en-US" sz="4800" dirty="0" smtClean="0">
                <a:solidFill>
                  <a:schemeClr val="tx1"/>
                </a:solidFill>
              </a:rPr>
              <a:t>Questions: HUD Exchange</a:t>
            </a:r>
            <a:endParaRPr lang="en-US" sz="4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5603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ardcover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Hardcover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Hardcover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5304</TotalTime>
  <Words>931</Words>
  <Application>Microsoft Office PowerPoint</Application>
  <PresentationFormat>On-screen Show (4:3)</PresentationFormat>
  <Paragraphs>188</Paragraphs>
  <Slides>23</Slides>
  <Notes>21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Hardcover</vt:lpstr>
      <vt:lpstr>Affirmatively Furthering  Fair Housing (AFFH) and the New AFFH Rule (NCDA Presentation 1/22/2016)</vt:lpstr>
      <vt:lpstr>Introduction to the  AFFH Rule</vt:lpstr>
      <vt:lpstr>Purpose of the AFFH Rule</vt:lpstr>
      <vt:lpstr>Authority</vt:lpstr>
      <vt:lpstr>What activities does AFFH cover?</vt:lpstr>
      <vt:lpstr>The Final AFFH Rule</vt:lpstr>
      <vt:lpstr>Which program participants are subject to the Rule?</vt:lpstr>
      <vt:lpstr>AFFH Rule Highlights</vt:lpstr>
      <vt:lpstr>AFFH Process: Collaboration</vt:lpstr>
      <vt:lpstr>AFFH Process: Community Participation</vt:lpstr>
      <vt:lpstr>AFFH Process:  Link to Subsequent Planning</vt:lpstr>
      <vt:lpstr>Initial AFH Timeline</vt:lpstr>
      <vt:lpstr>The AFH</vt:lpstr>
      <vt:lpstr>The AFH</vt:lpstr>
      <vt:lpstr>Key Fair Housing Issues</vt:lpstr>
      <vt:lpstr>Fair Housing Goals</vt:lpstr>
      <vt:lpstr>AFH Template</vt:lpstr>
      <vt:lpstr>AFH Outline</vt:lpstr>
      <vt:lpstr>Sample AFH Questions (R/ECAPs)</vt:lpstr>
      <vt:lpstr>AFH Data &amp; Mapping Tool http://egis.hud.gov/affht/# </vt:lpstr>
      <vt:lpstr>Sample Contributing Factor Analysis (R/ECAPS</vt:lpstr>
      <vt:lpstr>Resources:  HUD Exchange</vt:lpstr>
      <vt:lpstr>Questions: HUD Exchange</vt:lpstr>
    </vt:vector>
  </TitlesOfParts>
  <Company>Housing and Urban Development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Public Investment</dc:title>
  <dc:creator>Sara Pratt;Dustin Parks</dc:creator>
  <cp:lastModifiedBy>Adam G. Norlander</cp:lastModifiedBy>
  <cp:revision>345</cp:revision>
  <cp:lastPrinted>2015-12-15T14:58:31Z</cp:lastPrinted>
  <dcterms:created xsi:type="dcterms:W3CDTF">2015-03-16T16:41:12Z</dcterms:created>
  <dcterms:modified xsi:type="dcterms:W3CDTF">2016-01-21T21:55:24Z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AdHocReviewCycleID">
    <vt:i4>1049146761</vt:i4>
  </property>
  <property fmtid="{D5CDD505-2E9C-101B-9397-08002B2CF9AE}" pid="3" name="_NewReviewCycle">
    <vt:lpwstr/>
  </property>
  <property fmtid="{D5CDD505-2E9C-101B-9397-08002B2CF9AE}" pid="4" name="_EmailSubject">
    <vt:lpwstr>Presentations for the NCDA Winter Conference</vt:lpwstr>
  </property>
  <property fmtid="{D5CDD505-2E9C-101B-9397-08002B2CF9AE}" pid="5" name="_AuthorEmail">
    <vt:lpwstr>Adam.G.Norlander@hud.gov</vt:lpwstr>
  </property>
  <property fmtid="{D5CDD505-2E9C-101B-9397-08002B2CF9AE}" pid="6" name="_AuthorEmailDisplayName">
    <vt:lpwstr>Norlander, Adam G</vt:lpwstr>
  </property>
  <property fmtid="{D5CDD505-2E9C-101B-9397-08002B2CF9AE}" pid="7" name="_PreviousAdHocReviewCycleID">
    <vt:i4>1767339287</vt:i4>
  </property>
</Properties>
</file>