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handoutMasterIdLst>
    <p:handoutMasterId r:id="rId15"/>
  </p:handoutMasterIdLst>
  <p:sldIdLst>
    <p:sldId id="256" r:id="rId2"/>
    <p:sldId id="279" r:id="rId3"/>
    <p:sldId id="257" r:id="rId4"/>
    <p:sldId id="280" r:id="rId5"/>
    <p:sldId id="281" r:id="rId6"/>
    <p:sldId id="282" r:id="rId7"/>
    <p:sldId id="283" r:id="rId8"/>
    <p:sldId id="289" r:id="rId9"/>
    <p:sldId id="284" r:id="rId10"/>
    <p:sldId id="286" r:id="rId11"/>
    <p:sldId id="285" r:id="rId12"/>
    <p:sldId id="287" r:id="rId13"/>
    <p:sldId id="28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DB7895-A458-416C-9FCC-62AB977AE2E4}" type="datetimeFigureOut">
              <a:rPr lang="en-US" smtClean="0"/>
              <a:t>01/18/2016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3DA7D1-79BA-40E5-917A-AC9442B13CB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34358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8F5DB-22F0-4437-8A45-75C051958BE9}" type="datetimeFigureOut">
              <a:rPr lang="en-US" smtClean="0"/>
              <a:t>01/18/2016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25F7-4A66-4BEA-A6F0-61E0720DC8A0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8F5DB-22F0-4437-8A45-75C051958BE9}" type="datetimeFigureOut">
              <a:rPr lang="en-US" smtClean="0"/>
              <a:t>01/18/2016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25F7-4A66-4BEA-A6F0-61E0720DC8A0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8F5DB-22F0-4437-8A45-75C051958BE9}" type="datetimeFigureOut">
              <a:rPr lang="en-US" smtClean="0"/>
              <a:t>01/18/2016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25F7-4A66-4BEA-A6F0-61E0720DC8A0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8F5DB-22F0-4437-8A45-75C051958BE9}" type="datetimeFigureOut">
              <a:rPr lang="en-US" smtClean="0"/>
              <a:t>01/18/2016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25F7-4A66-4BEA-A6F0-61E0720DC8A0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8F5DB-22F0-4437-8A45-75C051958BE9}" type="datetimeFigureOut">
              <a:rPr lang="en-US" smtClean="0"/>
              <a:t>01/18/2016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25F7-4A66-4BEA-A6F0-61E0720DC8A0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8F5DB-22F0-4437-8A45-75C051958BE9}" type="datetimeFigureOut">
              <a:rPr lang="en-US" smtClean="0"/>
              <a:t>01/18/2016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25F7-4A66-4BEA-A6F0-61E0720DC8A0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8F5DB-22F0-4437-8A45-75C051958BE9}" type="datetimeFigureOut">
              <a:rPr lang="en-US" smtClean="0"/>
              <a:t>01/18/2016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25F7-4A66-4BEA-A6F0-61E0720DC8A0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8F5DB-22F0-4437-8A45-75C051958BE9}" type="datetimeFigureOut">
              <a:rPr lang="en-US" smtClean="0"/>
              <a:t>01/18/2016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25F7-4A66-4BEA-A6F0-61E0720DC8A0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7938F5DB-22F0-4437-8A45-75C051958BE9}" type="datetimeFigureOut">
              <a:rPr lang="en-US" smtClean="0"/>
              <a:t>01/18/2016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24E625F7-4A66-4BEA-A6F0-61E0720DC8A0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8F5DB-22F0-4437-8A45-75C051958BE9}" type="datetimeFigureOut">
              <a:rPr lang="en-US" smtClean="0"/>
              <a:t>01/18/2016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25F7-4A66-4BEA-A6F0-61E0720DC8A0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8F5DB-22F0-4437-8A45-75C051958BE9}" type="datetimeFigureOut">
              <a:rPr lang="en-US" smtClean="0"/>
              <a:t>01/18/2016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25F7-4A66-4BEA-A6F0-61E0720DC8A0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938F5DB-22F0-4437-8A45-75C051958BE9}" type="datetimeFigureOut">
              <a:rPr lang="en-US" smtClean="0"/>
              <a:t>01/18/2016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24E625F7-4A66-4BEA-A6F0-61E0720DC8A0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2895600"/>
            <a:ext cx="8534400" cy="14478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</a:rPr>
              <a:t>NCDA Winter Legislative &amp; Policy Meeting</a:t>
            </a:r>
          </a:p>
          <a:p>
            <a:pPr algn="ctr"/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</a:rPr>
              <a:t>January 20, 2016</a:t>
            </a:r>
            <a:endParaRPr lang="en-US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1" y="304801"/>
            <a:ext cx="4495800" cy="2590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0653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US" sz="2400" i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4800" i="1" dirty="0">
                <a:solidFill>
                  <a:schemeClr val="tx2">
                    <a:lumMod val="50000"/>
                  </a:schemeClr>
                </a:solidFill>
              </a:rPr>
              <a:t>Funding Infrastructure Projects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697599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Streets</a:t>
            </a:r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118872" indent="0">
              <a:buNone/>
            </a:pPr>
            <a:r>
              <a:rPr lang="en-US" b="1" dirty="0"/>
              <a:t>STREET RECONSTRUCTION – 2015 budgets</a:t>
            </a:r>
            <a:endParaRPr lang="en-US" dirty="0"/>
          </a:p>
          <a:p>
            <a:pPr marL="118872" indent="0">
              <a:buNone/>
            </a:pPr>
            <a:r>
              <a:rPr lang="en-US" dirty="0"/>
              <a:t> </a:t>
            </a:r>
          </a:p>
          <a:p>
            <a:pPr marL="118872" indent="0">
              <a:buNone/>
            </a:pPr>
            <a:r>
              <a:rPr lang="en-US" dirty="0"/>
              <a:t>Total cost of 2015 street project				</a:t>
            </a:r>
            <a:r>
              <a:rPr lang="en-US" dirty="0" smtClean="0"/>
              <a:t>$</a:t>
            </a:r>
            <a:r>
              <a:rPr lang="en-US" dirty="0"/>
              <a:t>172,656.00</a:t>
            </a:r>
          </a:p>
          <a:p>
            <a:pPr marL="118872" indent="0">
              <a:buNone/>
            </a:pPr>
            <a:endParaRPr lang="en-US" dirty="0"/>
          </a:p>
          <a:p>
            <a:pPr marL="118872" indent="0">
              <a:buNone/>
            </a:pPr>
            <a:r>
              <a:rPr lang="en-US" dirty="0"/>
              <a:t>CDBG assisted funding				</a:t>
            </a:r>
            <a:r>
              <a:rPr lang="en-US" dirty="0" smtClean="0"/>
              <a:t>	$</a:t>
            </a:r>
            <a:r>
              <a:rPr lang="en-US" dirty="0"/>
              <a:t>133,000.00</a:t>
            </a:r>
          </a:p>
          <a:p>
            <a:pPr marL="118872" indent="0">
              <a:buNone/>
            </a:pPr>
            <a:endParaRPr lang="en-US" dirty="0"/>
          </a:p>
          <a:p>
            <a:pPr marL="118872" indent="0">
              <a:buNone/>
            </a:pPr>
            <a:r>
              <a:rPr lang="en-US" dirty="0"/>
              <a:t>City funding					</a:t>
            </a:r>
            <a:r>
              <a:rPr lang="en-US" dirty="0" smtClean="0"/>
              <a:t>	$  </a:t>
            </a:r>
            <a:r>
              <a:rPr lang="en-US" dirty="0"/>
              <a:t>39,565.00</a:t>
            </a:r>
          </a:p>
          <a:p>
            <a:pPr marL="118872" indent="0">
              <a:buNone/>
            </a:pPr>
            <a:r>
              <a:rPr lang="en-US" dirty="0"/>
              <a:t> </a:t>
            </a:r>
          </a:p>
          <a:p>
            <a:pPr marL="118872" indent="0">
              <a:buNone/>
            </a:pPr>
            <a:r>
              <a:rPr lang="en-US" dirty="0"/>
              <a:t> </a:t>
            </a:r>
          </a:p>
          <a:p>
            <a:pPr marL="118872" indent="0">
              <a:buNone/>
            </a:pPr>
            <a:r>
              <a:rPr lang="en-US" b="1" dirty="0"/>
              <a:t>HOMEOWNER’S </a:t>
            </a:r>
            <a:r>
              <a:rPr lang="en-US" b="1" dirty="0" smtClean="0"/>
              <a:t>SAVINGS</a:t>
            </a:r>
            <a:r>
              <a:rPr lang="en-US" dirty="0"/>
              <a:t> </a:t>
            </a:r>
          </a:p>
          <a:p>
            <a:pPr marL="118872" indent="0">
              <a:buNone/>
            </a:pPr>
            <a:r>
              <a:rPr lang="en-US" dirty="0"/>
              <a:t> </a:t>
            </a:r>
          </a:p>
          <a:p>
            <a:pPr marL="118872" indent="0">
              <a:buNone/>
            </a:pPr>
            <a:r>
              <a:rPr lang="en-US" dirty="0"/>
              <a:t>Street assessment for non-CDBG funded street projects		$38.00/foot</a:t>
            </a:r>
          </a:p>
          <a:p>
            <a:pPr marL="118872" indent="0">
              <a:buNone/>
            </a:pPr>
            <a:r>
              <a:rPr lang="en-US" dirty="0"/>
              <a:t>Street assessment for CDBG funded street projects		$15.00/foot</a:t>
            </a:r>
          </a:p>
          <a:p>
            <a:pPr marL="118872" indent="0">
              <a:buNone/>
            </a:pPr>
            <a:r>
              <a:rPr lang="en-US" dirty="0"/>
              <a:t> </a:t>
            </a:r>
          </a:p>
          <a:p>
            <a:pPr marL="118872" indent="0">
              <a:buNone/>
            </a:pPr>
            <a:r>
              <a:rPr lang="en-US" dirty="0"/>
              <a:t>Average frontage per homeowner			</a:t>
            </a:r>
            <a:r>
              <a:rPr lang="en-US" dirty="0" smtClean="0"/>
              <a:t>	66.70 </a:t>
            </a:r>
            <a:r>
              <a:rPr lang="en-US" dirty="0"/>
              <a:t>feet</a:t>
            </a:r>
          </a:p>
          <a:p>
            <a:pPr marL="118872" indent="0">
              <a:buNone/>
            </a:pPr>
            <a:r>
              <a:rPr lang="en-US" dirty="0"/>
              <a:t> </a:t>
            </a:r>
          </a:p>
          <a:p>
            <a:pPr marL="118872" indent="0">
              <a:buNone/>
            </a:pPr>
            <a:r>
              <a:rPr lang="en-US" dirty="0"/>
              <a:t>Cost for homeowner on non-CDBG funded project		$2,534.60</a:t>
            </a:r>
          </a:p>
          <a:p>
            <a:pPr marL="118872" indent="0">
              <a:buNone/>
            </a:pPr>
            <a:r>
              <a:rPr lang="en-US" dirty="0"/>
              <a:t>Cost for homeowner on CDBG funded project			$1,000.50</a:t>
            </a:r>
          </a:p>
          <a:p>
            <a:pPr marL="118872" indent="0">
              <a:buNone/>
            </a:pPr>
            <a:r>
              <a:rPr lang="en-US" dirty="0"/>
              <a:t> </a:t>
            </a:r>
          </a:p>
          <a:p>
            <a:pPr marL="118872" indent="0">
              <a:buNone/>
            </a:pPr>
            <a:r>
              <a:rPr lang="en-US" b="1" dirty="0"/>
              <a:t>Average savings per homeowner				</a:t>
            </a:r>
            <a:r>
              <a:rPr lang="en-US" sz="3600" b="1" dirty="0"/>
              <a:t>$1,534.10</a:t>
            </a:r>
            <a:endParaRPr lang="en-US" sz="3600" dirty="0"/>
          </a:p>
          <a:p>
            <a:pPr marL="118872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853319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000"/>
                            </p:stCondLst>
                            <p:childTnLst>
                              <p:par>
                                <p:cTn id="57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0"/>
                            </p:stCondLst>
                            <p:childTnLst>
                              <p:par>
                                <p:cTn id="65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7000"/>
                            </p:stCondLst>
                            <p:childTnLst>
                              <p:par>
                                <p:cTn id="73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Third Street</a:t>
            </a:r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400" y="1676400"/>
            <a:ext cx="3771900" cy="5029200"/>
          </a:xfrm>
        </p:spPr>
      </p:pic>
    </p:spTree>
    <p:extLst>
      <p:ext uri="{BB962C8B-B14F-4D97-AF65-F5344CB8AC3E}">
        <p14:creationId xmlns:p14="http://schemas.microsoft.com/office/powerpoint/2010/main" val="3702136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Lights</a:t>
            </a:r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 descr="C:\Users\fwslm1\Desktop\Scott Street lights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745136"/>
            <a:ext cx="8874384" cy="493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544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86350" y="1828800"/>
            <a:ext cx="6371300" cy="48768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Community Gardens</a:t>
            </a:r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09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Alexander </a:t>
            </a:r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Walkway - Before</a:t>
            </a:r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017" y="1774825"/>
            <a:ext cx="6167966" cy="4625975"/>
          </a:xfrm>
        </p:spPr>
      </p:pic>
    </p:spTree>
    <p:extLst>
      <p:ext uri="{BB962C8B-B14F-4D97-AF65-F5344CB8AC3E}">
        <p14:creationId xmlns:p14="http://schemas.microsoft.com/office/powerpoint/2010/main" val="3455351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Alexander Walkway - After</a:t>
            </a:r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829689"/>
            <a:ext cx="2602110" cy="462597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0" y="1828800"/>
            <a:ext cx="2602612" cy="4626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44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Park Benches</a:t>
            </a:r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78280"/>
            <a:ext cx="8229600" cy="4619064"/>
          </a:xfrm>
        </p:spPr>
      </p:pic>
    </p:spTree>
    <p:extLst>
      <p:ext uri="{BB962C8B-B14F-4D97-AF65-F5344CB8AC3E}">
        <p14:creationId xmlns:p14="http://schemas.microsoft.com/office/powerpoint/2010/main" val="2290238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Public Art</a:t>
            </a:r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057" y="1774825"/>
            <a:ext cx="6525887" cy="4874022"/>
          </a:xfrm>
        </p:spPr>
      </p:pic>
    </p:spTree>
    <p:extLst>
      <p:ext uri="{BB962C8B-B14F-4D97-AF65-F5344CB8AC3E}">
        <p14:creationId xmlns:p14="http://schemas.microsoft.com/office/powerpoint/2010/main" val="673876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Public Art</a:t>
            </a:r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961831"/>
            <a:ext cx="7772400" cy="4517708"/>
          </a:xfrm>
        </p:spPr>
      </p:pic>
    </p:spTree>
    <p:extLst>
      <p:ext uri="{BB962C8B-B14F-4D97-AF65-F5344CB8AC3E}">
        <p14:creationId xmlns:p14="http://schemas.microsoft.com/office/powerpoint/2010/main" val="200737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Parks</a:t>
            </a:r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1676400"/>
            <a:ext cx="4398704" cy="246888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191000"/>
            <a:ext cx="4398704" cy="2468880"/>
          </a:xfrm>
        </p:spPr>
      </p:pic>
    </p:spTree>
    <p:extLst>
      <p:ext uri="{BB962C8B-B14F-4D97-AF65-F5344CB8AC3E}">
        <p14:creationId xmlns:p14="http://schemas.microsoft.com/office/powerpoint/2010/main" val="604837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Bus Stops</a:t>
            </a:r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22" y="1774825"/>
            <a:ext cx="8223955" cy="4625975"/>
          </a:xfrm>
        </p:spPr>
      </p:pic>
    </p:spTree>
    <p:extLst>
      <p:ext uri="{BB962C8B-B14F-4D97-AF65-F5344CB8AC3E}">
        <p14:creationId xmlns:p14="http://schemas.microsoft.com/office/powerpoint/2010/main" val="46854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1227</TotalTime>
  <Words>41</Words>
  <Application>Microsoft Office PowerPoint</Application>
  <PresentationFormat>On-screen Show (4:3)</PresentationFormat>
  <Paragraphs>34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Module</vt:lpstr>
      <vt:lpstr>PowerPoint Presentation</vt:lpstr>
      <vt:lpstr>PowerPoint Presentation</vt:lpstr>
      <vt:lpstr>Streets</vt:lpstr>
      <vt:lpstr>Third Street</vt:lpstr>
      <vt:lpstr>Lights</vt:lpstr>
      <vt:lpstr>Community Gardens</vt:lpstr>
      <vt:lpstr>Alexander Walkway - Before</vt:lpstr>
      <vt:lpstr>Alexander Walkway - After</vt:lpstr>
      <vt:lpstr>Park Benches</vt:lpstr>
      <vt:lpstr>Public Art</vt:lpstr>
      <vt:lpstr>Public Art</vt:lpstr>
      <vt:lpstr>Parks</vt:lpstr>
      <vt:lpstr>Bus Stops</vt:lpstr>
    </vt:vector>
  </TitlesOfParts>
  <Company>City-County IT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Travis Lepinski</dc:creator>
  <cp:lastModifiedBy>Sara Marquardt</cp:lastModifiedBy>
  <cp:revision>51</cp:revision>
  <cp:lastPrinted>2013-05-30T13:17:52Z</cp:lastPrinted>
  <dcterms:created xsi:type="dcterms:W3CDTF">2013-05-29T13:33:49Z</dcterms:created>
  <dcterms:modified xsi:type="dcterms:W3CDTF">2016-01-18T17:23:53Z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AdHocReviewCycleID">
    <vt:i4>877219781</vt:i4>
  </property>
  <property fmtid="{D5CDD505-2E9C-101B-9397-08002B2CF9AE}" pid="3" name="_NewReviewCycle">
    <vt:lpwstr/>
  </property>
  <property fmtid="{D5CDD505-2E9C-101B-9397-08002B2CF9AE}" pid="4" name="_EmailSubject">
    <vt:lpwstr/>
  </property>
  <property fmtid="{D5CDD505-2E9C-101B-9397-08002B2CF9AE}" pid="5" name="_AuthorEmail">
    <vt:lpwstr>Travis.Lepinski@ci.wausau.wi.us</vt:lpwstr>
  </property>
  <property fmtid="{D5CDD505-2E9C-101B-9397-08002B2CF9AE}" pid="6" name="_AuthorEmailDisplayName">
    <vt:lpwstr>Travis Lepinski</vt:lpwstr>
  </property>
</Properties>
</file>