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0" r:id="rId1"/>
  </p:sldMasterIdLst>
  <p:notesMasterIdLst>
    <p:notesMasterId r:id="rId28"/>
  </p:notesMasterIdLst>
  <p:handoutMasterIdLst>
    <p:handoutMasterId r:id="rId29"/>
  </p:handoutMasterIdLst>
  <p:sldIdLst>
    <p:sldId id="322" r:id="rId2"/>
    <p:sldId id="326" r:id="rId3"/>
    <p:sldId id="406" r:id="rId4"/>
    <p:sldId id="407" r:id="rId5"/>
    <p:sldId id="414" r:id="rId6"/>
    <p:sldId id="412" r:id="rId7"/>
    <p:sldId id="410" r:id="rId8"/>
    <p:sldId id="405" r:id="rId9"/>
    <p:sldId id="387" r:id="rId10"/>
    <p:sldId id="388" r:id="rId11"/>
    <p:sldId id="386" r:id="rId12"/>
    <p:sldId id="383" r:id="rId13"/>
    <p:sldId id="393" r:id="rId14"/>
    <p:sldId id="395" r:id="rId15"/>
    <p:sldId id="399" r:id="rId16"/>
    <p:sldId id="397" r:id="rId17"/>
    <p:sldId id="400" r:id="rId18"/>
    <p:sldId id="401" r:id="rId19"/>
    <p:sldId id="390" r:id="rId20"/>
    <p:sldId id="415" r:id="rId21"/>
    <p:sldId id="411" r:id="rId22"/>
    <p:sldId id="416" r:id="rId23"/>
    <p:sldId id="417" r:id="rId24"/>
    <p:sldId id="413" r:id="rId25"/>
    <p:sldId id="418" r:id="rId26"/>
    <p:sldId id="419" r:id="rId27"/>
  </p:sldIdLst>
  <p:sldSz cx="9144000" cy="6858000" type="screen4x3"/>
  <p:notesSz cx="7010400" cy="9296400"/>
  <p:defaultTextStyle>
    <a:defPPr>
      <a:defRPr lang="en-US"/>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D54B"/>
    <a:srgbClr val="F79443"/>
    <a:srgbClr val="D56509"/>
    <a:srgbClr val="CCECFF"/>
    <a:srgbClr val="003366"/>
    <a:srgbClr val="226433"/>
    <a:srgbClr val="2A7A3F"/>
    <a:srgbClr val="DDDDDD"/>
    <a:srgbClr val="A50021"/>
    <a:srgbClr val="33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536" autoAdjust="0"/>
    <p:restoredTop sz="91786" autoAdjust="0"/>
  </p:normalViewPr>
  <p:slideViewPr>
    <p:cSldViewPr>
      <p:cViewPr varScale="1">
        <p:scale>
          <a:sx n="98" d="100"/>
          <a:sy n="98" d="100"/>
        </p:scale>
        <p:origin x="1518" y="84"/>
      </p:cViewPr>
      <p:guideLst>
        <p:guide orient="horz" pos="2160"/>
        <p:guide pos="2880"/>
      </p:guideLst>
    </p:cSldViewPr>
  </p:slideViewPr>
  <p:outlineViewPr>
    <p:cViewPr>
      <p:scale>
        <a:sx n="33" d="100"/>
        <a:sy n="33" d="100"/>
      </p:scale>
      <p:origin x="0" y="204"/>
    </p:cViewPr>
  </p:outlineViewPr>
  <p:notesTextViewPr>
    <p:cViewPr>
      <p:scale>
        <a:sx n="100" d="100"/>
        <a:sy n="100" d="100"/>
      </p:scale>
      <p:origin x="0" y="0"/>
    </p:cViewPr>
  </p:notesTextViewPr>
  <p:sorterViewPr>
    <p:cViewPr>
      <p:scale>
        <a:sx n="100" d="100"/>
        <a:sy n="100" d="100"/>
      </p:scale>
      <p:origin x="0" y="2604"/>
    </p:cViewPr>
  </p:sorterViewPr>
  <p:notesViewPr>
    <p:cSldViewPr>
      <p:cViewPr varScale="1">
        <p:scale>
          <a:sx n="41" d="100"/>
          <a:sy n="41" d="100"/>
        </p:scale>
        <p:origin x="-1476" y="-114"/>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37840" cy="465138"/>
          </a:xfrm>
          <a:prstGeom prst="rect">
            <a:avLst/>
          </a:prstGeom>
          <a:noFill/>
          <a:ln w="12700">
            <a:noFill/>
            <a:miter lim="800000"/>
            <a:headEnd type="none" w="sm" len="sm"/>
            <a:tailEnd type="none" w="sm" len="sm"/>
          </a:ln>
          <a:effectLst/>
        </p:spPr>
        <p:txBody>
          <a:bodyPr vert="horz" wrap="square" lIns="93177" tIns="46589" rIns="93177" bIns="46589" numCol="1" anchor="t" anchorCtr="0" compatLnSpc="1">
            <a:prstTxWarp prst="textNoShape">
              <a:avLst/>
            </a:prstTxWarp>
          </a:bodyPr>
          <a:lstStyle>
            <a:lvl1pPr defTabSz="931863" eaLnBrk="0" hangingPunct="0">
              <a:defRPr sz="1200">
                <a:latin typeface="Times New Roman" charset="0"/>
              </a:defRPr>
            </a:lvl1pPr>
          </a:lstStyle>
          <a:p>
            <a:pPr>
              <a:defRPr/>
            </a:pPr>
            <a:endParaRPr lang="en-US" dirty="0"/>
          </a:p>
        </p:txBody>
      </p:sp>
      <p:sp>
        <p:nvSpPr>
          <p:cNvPr id="15363" name="Rectangle 3"/>
          <p:cNvSpPr>
            <a:spLocks noGrp="1" noChangeArrowheads="1"/>
          </p:cNvSpPr>
          <p:nvPr>
            <p:ph type="dt" sz="quarter" idx="1"/>
          </p:nvPr>
        </p:nvSpPr>
        <p:spPr bwMode="auto">
          <a:xfrm>
            <a:off x="3972560" y="0"/>
            <a:ext cx="3037840" cy="465138"/>
          </a:xfrm>
          <a:prstGeom prst="rect">
            <a:avLst/>
          </a:prstGeom>
          <a:noFill/>
          <a:ln w="12700">
            <a:noFill/>
            <a:miter lim="800000"/>
            <a:headEnd type="none" w="sm" len="sm"/>
            <a:tailEnd type="none" w="sm" len="sm"/>
          </a:ln>
          <a:effectLst/>
        </p:spPr>
        <p:txBody>
          <a:bodyPr vert="horz" wrap="square" lIns="93177" tIns="46589" rIns="93177" bIns="46589" numCol="1" anchor="t" anchorCtr="0" compatLnSpc="1">
            <a:prstTxWarp prst="textNoShape">
              <a:avLst/>
            </a:prstTxWarp>
          </a:bodyPr>
          <a:lstStyle>
            <a:lvl1pPr algn="r" defTabSz="931863" eaLnBrk="0" hangingPunct="0">
              <a:defRPr sz="1200">
                <a:latin typeface="Times New Roman" charset="0"/>
              </a:defRPr>
            </a:lvl1pPr>
          </a:lstStyle>
          <a:p>
            <a:pPr>
              <a:defRPr/>
            </a:pPr>
            <a:endParaRPr lang="en-US" dirty="0"/>
          </a:p>
        </p:txBody>
      </p:sp>
      <p:sp>
        <p:nvSpPr>
          <p:cNvPr id="15364" name="Rectangle 4"/>
          <p:cNvSpPr>
            <a:spLocks noGrp="1" noChangeArrowheads="1"/>
          </p:cNvSpPr>
          <p:nvPr>
            <p:ph type="ftr" sz="quarter" idx="2"/>
          </p:nvPr>
        </p:nvSpPr>
        <p:spPr bwMode="auto">
          <a:xfrm>
            <a:off x="0" y="8831264"/>
            <a:ext cx="3037840" cy="465137"/>
          </a:xfrm>
          <a:prstGeom prst="rect">
            <a:avLst/>
          </a:prstGeom>
          <a:noFill/>
          <a:ln w="12700">
            <a:noFill/>
            <a:miter lim="800000"/>
            <a:headEnd type="none" w="sm" len="sm"/>
            <a:tailEnd type="none" w="sm" len="sm"/>
          </a:ln>
          <a:effectLst/>
        </p:spPr>
        <p:txBody>
          <a:bodyPr vert="horz" wrap="square" lIns="93177" tIns="46589" rIns="93177" bIns="46589" numCol="1" anchor="b" anchorCtr="0" compatLnSpc="1">
            <a:prstTxWarp prst="textNoShape">
              <a:avLst/>
            </a:prstTxWarp>
          </a:bodyPr>
          <a:lstStyle>
            <a:lvl1pPr defTabSz="931863" eaLnBrk="0" hangingPunct="0">
              <a:defRPr sz="1200">
                <a:latin typeface="Times New Roman" charset="0"/>
              </a:defRPr>
            </a:lvl1pPr>
          </a:lstStyle>
          <a:p>
            <a:pPr>
              <a:defRPr/>
            </a:pPr>
            <a:endParaRPr lang="en-US" dirty="0"/>
          </a:p>
        </p:txBody>
      </p:sp>
      <p:sp>
        <p:nvSpPr>
          <p:cNvPr id="15365" name="Rectangle 5"/>
          <p:cNvSpPr>
            <a:spLocks noGrp="1" noChangeArrowheads="1"/>
          </p:cNvSpPr>
          <p:nvPr>
            <p:ph type="sldNum" sz="quarter" idx="3"/>
          </p:nvPr>
        </p:nvSpPr>
        <p:spPr bwMode="auto">
          <a:xfrm>
            <a:off x="3972560" y="8831264"/>
            <a:ext cx="3037840" cy="465137"/>
          </a:xfrm>
          <a:prstGeom prst="rect">
            <a:avLst/>
          </a:prstGeom>
          <a:noFill/>
          <a:ln w="12700">
            <a:noFill/>
            <a:miter lim="800000"/>
            <a:headEnd type="none" w="sm" len="sm"/>
            <a:tailEnd type="none" w="sm" len="sm"/>
          </a:ln>
          <a:effectLst/>
        </p:spPr>
        <p:txBody>
          <a:bodyPr vert="horz" wrap="square" lIns="93177" tIns="46589" rIns="93177" bIns="46589" numCol="1" anchor="b" anchorCtr="0" compatLnSpc="1">
            <a:prstTxWarp prst="textNoShape">
              <a:avLst/>
            </a:prstTxWarp>
          </a:bodyPr>
          <a:lstStyle>
            <a:lvl1pPr algn="r" defTabSz="931863" eaLnBrk="0" hangingPunct="0">
              <a:defRPr sz="1200">
                <a:latin typeface="Times New Roman" charset="0"/>
              </a:defRPr>
            </a:lvl1pPr>
          </a:lstStyle>
          <a:p>
            <a:pPr>
              <a:defRPr/>
            </a:pPr>
            <a:fld id="{DC98C760-4A1F-4C1D-990B-2A3AE1118796}" type="slidenum">
              <a:rPr lang="en-US"/>
              <a:pPr>
                <a:defRPr/>
              </a:pPr>
              <a:t>‹#›</a:t>
            </a:fld>
            <a:endParaRPr lang="en-US" dirty="0"/>
          </a:p>
        </p:txBody>
      </p:sp>
    </p:spTree>
    <p:extLst>
      <p:ext uri="{BB962C8B-B14F-4D97-AF65-F5344CB8AC3E}">
        <p14:creationId xmlns:p14="http://schemas.microsoft.com/office/powerpoint/2010/main" val="20862165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037840" cy="465138"/>
          </a:xfrm>
          <a:prstGeom prst="rect">
            <a:avLst/>
          </a:prstGeom>
          <a:noFill/>
          <a:ln w="12700">
            <a:noFill/>
            <a:miter lim="800000"/>
            <a:headEnd type="none" w="sm" len="sm"/>
            <a:tailEnd type="none" w="sm" len="sm"/>
          </a:ln>
          <a:effectLst/>
        </p:spPr>
        <p:txBody>
          <a:bodyPr vert="horz" wrap="square" lIns="93177" tIns="46589" rIns="93177" bIns="46589" numCol="1" anchor="t" anchorCtr="0" compatLnSpc="1">
            <a:prstTxWarp prst="textNoShape">
              <a:avLst/>
            </a:prstTxWarp>
          </a:bodyPr>
          <a:lstStyle>
            <a:lvl1pPr defTabSz="931863" eaLnBrk="0" hangingPunct="0">
              <a:defRPr sz="1200">
                <a:latin typeface="Times New Roman" charset="0"/>
              </a:defRPr>
            </a:lvl1pPr>
          </a:lstStyle>
          <a:p>
            <a:pPr>
              <a:defRPr/>
            </a:pPr>
            <a:endParaRPr lang="en-US" dirty="0"/>
          </a:p>
        </p:txBody>
      </p:sp>
      <p:sp>
        <p:nvSpPr>
          <p:cNvPr id="17411" name="Rectangle 3"/>
          <p:cNvSpPr>
            <a:spLocks noGrp="1" noChangeArrowheads="1"/>
          </p:cNvSpPr>
          <p:nvPr>
            <p:ph type="dt" idx="1"/>
          </p:nvPr>
        </p:nvSpPr>
        <p:spPr bwMode="auto">
          <a:xfrm>
            <a:off x="3972560" y="0"/>
            <a:ext cx="3037840" cy="465138"/>
          </a:xfrm>
          <a:prstGeom prst="rect">
            <a:avLst/>
          </a:prstGeom>
          <a:noFill/>
          <a:ln w="12700">
            <a:noFill/>
            <a:miter lim="800000"/>
            <a:headEnd type="none" w="sm" len="sm"/>
            <a:tailEnd type="none" w="sm" len="sm"/>
          </a:ln>
          <a:effectLst/>
        </p:spPr>
        <p:txBody>
          <a:bodyPr vert="horz" wrap="square" lIns="93177" tIns="46589" rIns="93177" bIns="46589" numCol="1" anchor="t" anchorCtr="0" compatLnSpc="1">
            <a:prstTxWarp prst="textNoShape">
              <a:avLst/>
            </a:prstTxWarp>
          </a:bodyPr>
          <a:lstStyle>
            <a:lvl1pPr algn="r" defTabSz="931863" eaLnBrk="0" hangingPunct="0">
              <a:defRPr sz="1200">
                <a:latin typeface="Times New Roman" charset="0"/>
              </a:defRPr>
            </a:lvl1pPr>
          </a:lstStyle>
          <a:p>
            <a:pPr>
              <a:defRPr/>
            </a:pPr>
            <a:endParaRPr lang="en-US" dirty="0"/>
          </a:p>
        </p:txBody>
      </p:sp>
      <p:sp>
        <p:nvSpPr>
          <p:cNvPr id="48132"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934720" y="4416426"/>
            <a:ext cx="5140960" cy="4183063"/>
          </a:xfrm>
          <a:prstGeom prst="rect">
            <a:avLst/>
          </a:prstGeom>
          <a:noFill/>
          <a:ln w="12700">
            <a:noFill/>
            <a:miter lim="800000"/>
            <a:headEnd type="none" w="sm" len="sm"/>
            <a:tailEnd type="none" w="sm" len="sm"/>
          </a:ln>
          <a:effectLst/>
        </p:spPr>
        <p:txBody>
          <a:bodyPr vert="horz" wrap="square" lIns="93177" tIns="46589" rIns="93177" bIns="46589"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17414" name="Rectangle 6"/>
          <p:cNvSpPr>
            <a:spLocks noGrp="1" noChangeArrowheads="1"/>
          </p:cNvSpPr>
          <p:nvPr>
            <p:ph type="ftr" sz="quarter" idx="4"/>
          </p:nvPr>
        </p:nvSpPr>
        <p:spPr bwMode="auto">
          <a:xfrm>
            <a:off x="0" y="8831264"/>
            <a:ext cx="3037840" cy="465137"/>
          </a:xfrm>
          <a:prstGeom prst="rect">
            <a:avLst/>
          </a:prstGeom>
          <a:noFill/>
          <a:ln w="12700">
            <a:noFill/>
            <a:miter lim="800000"/>
            <a:headEnd type="none" w="sm" len="sm"/>
            <a:tailEnd type="none" w="sm" len="sm"/>
          </a:ln>
          <a:effectLst/>
        </p:spPr>
        <p:txBody>
          <a:bodyPr vert="horz" wrap="square" lIns="93177" tIns="46589" rIns="93177" bIns="46589" numCol="1" anchor="b" anchorCtr="0" compatLnSpc="1">
            <a:prstTxWarp prst="textNoShape">
              <a:avLst/>
            </a:prstTxWarp>
          </a:bodyPr>
          <a:lstStyle>
            <a:lvl1pPr defTabSz="931863" eaLnBrk="0" hangingPunct="0">
              <a:defRPr sz="1200">
                <a:latin typeface="Times New Roman" charset="0"/>
              </a:defRPr>
            </a:lvl1pPr>
          </a:lstStyle>
          <a:p>
            <a:pPr>
              <a:defRPr/>
            </a:pPr>
            <a:endParaRPr lang="en-US" dirty="0"/>
          </a:p>
        </p:txBody>
      </p:sp>
      <p:sp>
        <p:nvSpPr>
          <p:cNvPr id="17415" name="Rectangle 7"/>
          <p:cNvSpPr>
            <a:spLocks noGrp="1" noChangeArrowheads="1"/>
          </p:cNvSpPr>
          <p:nvPr>
            <p:ph type="sldNum" sz="quarter" idx="5"/>
          </p:nvPr>
        </p:nvSpPr>
        <p:spPr bwMode="auto">
          <a:xfrm>
            <a:off x="3972560" y="8831264"/>
            <a:ext cx="3037840" cy="465137"/>
          </a:xfrm>
          <a:prstGeom prst="rect">
            <a:avLst/>
          </a:prstGeom>
          <a:noFill/>
          <a:ln w="12700">
            <a:noFill/>
            <a:miter lim="800000"/>
            <a:headEnd type="none" w="sm" len="sm"/>
            <a:tailEnd type="none" w="sm" len="sm"/>
          </a:ln>
          <a:effectLst/>
        </p:spPr>
        <p:txBody>
          <a:bodyPr vert="horz" wrap="square" lIns="93177" tIns="46589" rIns="93177" bIns="46589" numCol="1" anchor="b" anchorCtr="0" compatLnSpc="1">
            <a:prstTxWarp prst="textNoShape">
              <a:avLst/>
            </a:prstTxWarp>
          </a:bodyPr>
          <a:lstStyle>
            <a:lvl1pPr algn="r" defTabSz="931863" eaLnBrk="0" hangingPunct="0">
              <a:defRPr sz="1200">
                <a:latin typeface="Times New Roman" charset="0"/>
              </a:defRPr>
            </a:lvl1pPr>
          </a:lstStyle>
          <a:p>
            <a:pPr>
              <a:defRPr/>
            </a:pPr>
            <a:fld id="{15208934-927D-495D-AC23-C8D3B412BA07}" type="slidenum">
              <a:rPr lang="en-US"/>
              <a:pPr>
                <a:defRPr/>
              </a:pPr>
              <a:t>‹#›</a:t>
            </a:fld>
            <a:endParaRPr lang="en-US" dirty="0"/>
          </a:p>
        </p:txBody>
      </p:sp>
    </p:spTree>
    <p:extLst>
      <p:ext uri="{BB962C8B-B14F-4D97-AF65-F5344CB8AC3E}">
        <p14:creationId xmlns:p14="http://schemas.microsoft.com/office/powerpoint/2010/main" val="41912574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5208934-927D-495D-AC23-C8D3B412BA07}" type="slidenum">
              <a:rPr lang="en-US" smtClean="0"/>
              <a:pPr>
                <a:defRPr/>
              </a:pPr>
              <a:t>5</a:t>
            </a:fld>
            <a:endParaRPr lang="en-US" dirty="0"/>
          </a:p>
        </p:txBody>
      </p:sp>
    </p:spTree>
    <p:extLst>
      <p:ext uri="{BB962C8B-B14F-4D97-AF65-F5344CB8AC3E}">
        <p14:creationId xmlns:p14="http://schemas.microsoft.com/office/powerpoint/2010/main" val="873204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430402BC-2377-4592-BE03-36483DFCBB35}" type="slidenum">
              <a:rPr lang="en-US" smtClean="0"/>
              <a:pPr>
                <a:defRPr/>
              </a:pPr>
              <a:t>‹#›</a:t>
            </a:fld>
            <a:endParaRPr lang="en-US"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D65ECE80-749C-4E48-A009-4573A9D645D9}" type="slidenum">
              <a:rPr lang="en-US" smtClean="0"/>
              <a:pPr>
                <a:defRPr/>
              </a:pPr>
              <a:t>‹#›</a:t>
            </a:fld>
            <a:endParaRPr lang="en-US" dirty="0"/>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F60AE398-C352-4141-AE84-ECD02E3BF24F}" type="slidenum">
              <a:rPr lang="en-US" smtClean="0"/>
              <a:pPr>
                <a:defRPr/>
              </a:pPr>
              <a:t>‹#›</a:t>
            </a:fld>
            <a:endParaRPr lang="en-US" dirty="0"/>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4A2A49F3-ECA5-4101-B6F3-56C0D0C86E1D}" type="slidenum">
              <a:rPr lang="en-US" smtClean="0"/>
              <a:pPr>
                <a:defRPr/>
              </a:pPr>
              <a:t>‹#›</a:t>
            </a:fld>
            <a:endParaRPr lang="en-US" dirty="0"/>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pPr>
              <a:defRPr/>
            </a:pPr>
            <a:fld id="{CCBD5C2B-F581-434A-AEB2-1F01FE0D5798}" type="slidenum">
              <a:rPr lang="en-US" smtClean="0"/>
              <a:pPr>
                <a:defRPr/>
              </a:pPr>
              <a:t>‹#›</a:t>
            </a:fld>
            <a:endParaRPr lang="en-US" dirty="0"/>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fld id="{854F63D7-A71F-4CD6-BAAB-92248EEB506B}" type="slidenum">
              <a:rPr lang="en-US" smtClean="0"/>
              <a:pPr>
                <a:defRPr/>
              </a:pPr>
              <a:t>‹#›</a:t>
            </a:fld>
            <a:endParaRPr lang="en-US" dirty="0"/>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pPr>
              <a:defRPr/>
            </a:pPr>
            <a:fld id="{9982C7C7-79D4-4EBA-8817-8EDC386D3034}" type="slidenum">
              <a:rPr lang="en-US" smtClean="0"/>
              <a:pPr>
                <a:defRPr/>
              </a:pPr>
              <a:t>‹#›</a:t>
            </a:fld>
            <a:endParaRPr lang="en-US" dirty="0"/>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DE5EFFB2-D339-48CA-8AFF-DBB939509A93}" type="slidenum">
              <a:rPr lang="en-US" smtClean="0"/>
              <a:pPr>
                <a:defRPr/>
              </a:pPr>
              <a:t>‹#›</a:t>
            </a:fld>
            <a:endParaRPr lang="en-US" dirty="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D43F0BE2-7AA8-4EAC-A79B-E66FF1B65C67}" type="slidenum">
              <a:rPr lang="en-US" smtClean="0"/>
              <a:pPr>
                <a:defRPr/>
              </a:pPr>
              <a:t>‹#›</a:t>
            </a:fld>
            <a:endParaRPr lang="en-US" dirty="0"/>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032497F4-DF72-4752-802B-602FC89F8747}" type="slidenum">
              <a:rPr lang="en-US" smtClean="0"/>
              <a:pPr>
                <a:defRPr/>
              </a:pPr>
              <a:t>‹#›</a:t>
            </a:fld>
            <a:endParaRPr lang="en-US" dirty="0"/>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DC476FE7-CE63-4116-A814-7EDAD6BCBDCC}" type="slidenum">
              <a:rPr lang="en-US" smtClean="0"/>
              <a:pPr>
                <a:defRPr/>
              </a:pPr>
              <a:t>‹#›</a:t>
            </a:fld>
            <a:endParaRPr lang="en-US" dirty="0"/>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E1078331-4689-4F26-941C-E738A1643849}" type="slidenum">
              <a:rPr lang="en-US" smtClean="0"/>
              <a:pPr>
                <a:defRPr/>
              </a:pPr>
              <a:t>‹#›</a:t>
            </a:fld>
            <a:endParaRPr lang="en-US" dirty="0"/>
          </a:p>
        </p:txBody>
      </p:sp>
    </p:spTree>
  </p:cSld>
  <p:clrMap bg1="dk1" tx1="lt1" bg2="dk2" tx2="lt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2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340178" y="135983"/>
            <a:ext cx="5257800" cy="1231106"/>
          </a:xfrm>
          <a:prstGeom prst="rect">
            <a:avLst/>
          </a:prstGeom>
          <a:noFill/>
        </p:spPr>
        <p:txBody>
          <a:bodyPr wrap="square" rtlCol="0">
            <a:spAutoFit/>
          </a:bodyPr>
          <a:lstStyle/>
          <a:p>
            <a:pPr algn="ctr"/>
            <a:r>
              <a:rPr lang="en-US" sz="5400" dirty="0" smtClean="0">
                <a:latin typeface="Edwardian Script ITC" pitchFamily="66" charset="0"/>
              </a:rPr>
              <a:t>City of New Bedford</a:t>
            </a:r>
          </a:p>
          <a:p>
            <a:pPr algn="ctr"/>
            <a:r>
              <a:rPr lang="en-US" dirty="0" smtClean="0"/>
              <a:t>Mayor Jon Mitchell</a:t>
            </a:r>
            <a:endParaRPr lang="en-US" dirty="0"/>
          </a:p>
        </p:txBody>
      </p:sp>
      <p:sp>
        <p:nvSpPr>
          <p:cNvPr id="7" name="TextBox 6"/>
          <p:cNvSpPr txBox="1"/>
          <p:nvPr/>
        </p:nvSpPr>
        <p:spPr>
          <a:xfrm>
            <a:off x="0" y="5577723"/>
            <a:ext cx="9144000" cy="1261884"/>
          </a:xfrm>
          <a:prstGeom prst="rect">
            <a:avLst/>
          </a:prstGeom>
          <a:noFill/>
        </p:spPr>
        <p:txBody>
          <a:bodyPr wrap="square" rtlCol="0">
            <a:spAutoFit/>
          </a:bodyPr>
          <a:lstStyle/>
          <a:p>
            <a:pPr algn="ctr"/>
            <a:r>
              <a:rPr lang="en-US" b="1" dirty="0" smtClean="0">
                <a:latin typeface="Arial" pitchFamily="34" charset="0"/>
                <a:cs typeface="Arial" pitchFamily="34" charset="0"/>
              </a:rPr>
              <a:t>DEPARTMENT OF PLANNING, </a:t>
            </a:r>
          </a:p>
          <a:p>
            <a:pPr algn="ctr"/>
            <a:r>
              <a:rPr lang="en-US" b="1" dirty="0" smtClean="0">
                <a:latin typeface="Arial" pitchFamily="34" charset="0"/>
                <a:cs typeface="Arial" pitchFamily="34" charset="0"/>
              </a:rPr>
              <a:t>HOUSING &amp; COMMUNITY DEVELOPMENT</a:t>
            </a:r>
          </a:p>
          <a:p>
            <a:pPr algn="ctr"/>
            <a:r>
              <a:rPr lang="en-US" sz="1800" dirty="0" smtClean="0">
                <a:latin typeface="Arial" pitchFamily="34" charset="0"/>
                <a:cs typeface="Arial" pitchFamily="34" charset="0"/>
              </a:rPr>
              <a:t>Patrick J. Sullivan</a:t>
            </a:r>
          </a:p>
          <a:p>
            <a:pPr algn="ctr"/>
            <a:r>
              <a:rPr lang="en-US" sz="1800" dirty="0" smtClean="0">
                <a:latin typeface="Arial" pitchFamily="34" charset="0"/>
                <a:cs typeface="Arial" pitchFamily="34" charset="0"/>
              </a:rPr>
              <a:t>Director</a:t>
            </a:r>
          </a:p>
        </p:txBody>
      </p:sp>
      <p:pic>
        <p:nvPicPr>
          <p:cNvPr id="8" name="Picture 7" descr="NB City Seal Colored - CMYK - MEDIUM - Use for print.jpg"/>
          <p:cNvPicPr>
            <a:picLocks noChangeAspect="1"/>
          </p:cNvPicPr>
          <p:nvPr/>
        </p:nvPicPr>
        <p:blipFill>
          <a:blip r:embed="rId2" cstate="print">
            <a:duotone>
              <a:schemeClr val="bg2">
                <a:shade val="45000"/>
                <a:satMod val="135000"/>
              </a:schemeClr>
              <a:prstClr val="white"/>
            </a:duotone>
          </a:blip>
          <a:stretch>
            <a:fillRect/>
          </a:stretch>
        </p:blipFill>
        <p:spPr>
          <a:xfrm>
            <a:off x="228600" y="152400"/>
            <a:ext cx="1524000" cy="1524000"/>
          </a:xfrm>
          <a:prstGeom prst="ellipse">
            <a:avLst/>
          </a:prstGeom>
          <a:ln>
            <a:noFill/>
          </a:ln>
          <a:effectLst>
            <a:outerShdw blurRad="50800" dist="38100" dir="2700000" algn="tl" rotWithShape="0">
              <a:prstClr val="black">
                <a:alpha val="40000"/>
              </a:prstClr>
            </a:outerShdw>
            <a:softEdge rad="112500"/>
          </a:effectLst>
        </p:spPr>
      </p:pic>
      <p:pic>
        <p:nvPicPr>
          <p:cNvPr id="9" name="Picture 8"/>
          <p:cNvPicPr>
            <a:picLocks noChangeAspect="1"/>
          </p:cNvPicPr>
          <p:nvPr/>
        </p:nvPicPr>
        <p:blipFill>
          <a:blip r:embed="rId3"/>
          <a:stretch>
            <a:fillRect/>
          </a:stretch>
        </p:blipFill>
        <p:spPr>
          <a:xfrm>
            <a:off x="488156" y="4383929"/>
            <a:ext cx="3595688" cy="1008891"/>
          </a:xfrm>
          <a:prstGeom prst="rect">
            <a:avLst/>
          </a:prstGeom>
        </p:spPr>
      </p:pic>
      <p:pic>
        <p:nvPicPr>
          <p:cNvPr id="14" name="Picture 13"/>
          <p:cNvPicPr>
            <a:picLocks noChangeAspect="1"/>
          </p:cNvPicPr>
          <p:nvPr/>
        </p:nvPicPr>
        <p:blipFill>
          <a:blip r:embed="rId4"/>
          <a:stretch>
            <a:fillRect/>
          </a:stretch>
        </p:blipFill>
        <p:spPr>
          <a:xfrm>
            <a:off x="4876800" y="4364045"/>
            <a:ext cx="3727856" cy="1047443"/>
          </a:xfrm>
          <a:prstGeom prst="rect">
            <a:avLst/>
          </a:prstGeom>
        </p:spPr>
      </p:pic>
      <p:pic>
        <p:nvPicPr>
          <p:cNvPr id="16" name="Picture 15"/>
          <p:cNvPicPr>
            <a:picLocks noChangeAspect="1"/>
          </p:cNvPicPr>
          <p:nvPr/>
        </p:nvPicPr>
        <p:blipFill>
          <a:blip r:embed="rId5"/>
          <a:stretch>
            <a:fillRect/>
          </a:stretch>
        </p:blipFill>
        <p:spPr>
          <a:xfrm>
            <a:off x="4083844" y="1768734"/>
            <a:ext cx="4862619" cy="1945047"/>
          </a:xfrm>
          <a:prstGeom prst="rect">
            <a:avLst/>
          </a:prstGeom>
        </p:spPr>
      </p:pic>
      <p:pic>
        <p:nvPicPr>
          <p:cNvPr id="18" name="Picture 17"/>
          <p:cNvPicPr>
            <a:picLocks noChangeAspect="1"/>
          </p:cNvPicPr>
          <p:nvPr/>
        </p:nvPicPr>
        <p:blipFill rotWithShape="1">
          <a:blip r:embed="rId6"/>
          <a:srcRect l="24038" t="12348" r="8654"/>
          <a:stretch/>
        </p:blipFill>
        <p:spPr>
          <a:xfrm>
            <a:off x="497681" y="1768734"/>
            <a:ext cx="3290054" cy="2410026"/>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3" name="Content Placeholder 2"/>
          <p:cNvSpPr>
            <a:spLocks noGrp="1"/>
          </p:cNvSpPr>
          <p:nvPr>
            <p:ph idx="1"/>
          </p:nvPr>
        </p:nvSpPr>
        <p:spPr>
          <a:xfrm>
            <a:off x="457200" y="533400"/>
            <a:ext cx="8229600" cy="4525963"/>
          </a:xfrm>
        </p:spPr>
        <p:txBody>
          <a:bodyPr>
            <a:normAutofit fontScale="92500" lnSpcReduction="20000"/>
          </a:bodyPr>
          <a:lstStyle/>
          <a:p>
            <a:pPr marL="0" indent="0" algn="ctr">
              <a:buNone/>
            </a:pPr>
            <a:r>
              <a:rPr lang="en-US" u="sng" dirty="0" smtClean="0"/>
              <a:t>CDBG INFRASTRUCTURE</a:t>
            </a:r>
          </a:p>
          <a:p>
            <a:pPr marL="0" indent="0" algn="ctr">
              <a:buNone/>
            </a:pPr>
            <a:endParaRPr lang="en-US" u="sng" dirty="0" smtClean="0"/>
          </a:p>
          <a:p>
            <a:r>
              <a:rPr lang="en-US" dirty="0" smtClean="0"/>
              <a:t>TRANSIT ORIENTED DEVELOPMENT</a:t>
            </a:r>
          </a:p>
          <a:p>
            <a:r>
              <a:rPr lang="en-US" dirty="0" smtClean="0"/>
              <a:t>STREETS, SIDEWALKS</a:t>
            </a:r>
          </a:p>
          <a:p>
            <a:r>
              <a:rPr lang="en-US" dirty="0" smtClean="0"/>
              <a:t>INDUSTRIAL PARK INFRASTRUCTURE</a:t>
            </a:r>
          </a:p>
          <a:p>
            <a:r>
              <a:rPr lang="en-US" dirty="0" smtClean="0"/>
              <a:t>STREET TREES</a:t>
            </a:r>
          </a:p>
          <a:p>
            <a:r>
              <a:rPr lang="en-US" dirty="0" smtClean="0"/>
              <a:t>WATER PIPE REPLACEMENT</a:t>
            </a:r>
          </a:p>
          <a:p>
            <a:r>
              <a:rPr lang="en-US" dirty="0" smtClean="0"/>
              <a:t>SEWER RELACEMENT</a:t>
            </a:r>
          </a:p>
          <a:p>
            <a:r>
              <a:rPr lang="en-US" dirty="0" smtClean="0"/>
              <a:t>HISTORIC DECORATIVE LIGHTING</a:t>
            </a:r>
            <a:endParaRPr lang="en-US" dirty="0"/>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3" name="Content Placeholder 2"/>
          <p:cNvSpPr>
            <a:spLocks noGrp="1"/>
          </p:cNvSpPr>
          <p:nvPr>
            <p:ph idx="1"/>
          </p:nvPr>
        </p:nvSpPr>
        <p:spPr>
          <a:xfrm>
            <a:off x="457200" y="381000"/>
            <a:ext cx="8229600" cy="4525963"/>
          </a:xfrm>
        </p:spPr>
        <p:txBody>
          <a:bodyPr>
            <a:normAutofit lnSpcReduction="10000"/>
          </a:bodyPr>
          <a:lstStyle/>
          <a:p>
            <a:pPr marL="0" indent="0" algn="ctr">
              <a:buNone/>
            </a:pPr>
            <a:r>
              <a:rPr lang="en-US" u="sng" dirty="0" smtClean="0"/>
              <a:t>FUNDING</a:t>
            </a:r>
          </a:p>
          <a:p>
            <a:r>
              <a:rPr lang="en-US" dirty="0" smtClean="0"/>
              <a:t>CDBG</a:t>
            </a:r>
          </a:p>
          <a:p>
            <a:r>
              <a:rPr lang="en-US" dirty="0" smtClean="0"/>
              <a:t>STATE OF MASSACHUSETTS </a:t>
            </a:r>
          </a:p>
          <a:p>
            <a:pPr lvl="1"/>
            <a:r>
              <a:rPr lang="en-US" dirty="0" smtClean="0"/>
              <a:t>MASSWORKS</a:t>
            </a:r>
          </a:p>
          <a:p>
            <a:pPr lvl="1"/>
            <a:r>
              <a:rPr lang="en-US" dirty="0" smtClean="0"/>
              <a:t>District Improvement Financing</a:t>
            </a:r>
          </a:p>
          <a:p>
            <a:r>
              <a:rPr lang="en-US" dirty="0" smtClean="0"/>
              <a:t>FEDERAL </a:t>
            </a:r>
            <a:r>
              <a:rPr lang="en-US" dirty="0"/>
              <a:t>TIGER </a:t>
            </a:r>
            <a:r>
              <a:rPr lang="en-US" dirty="0" smtClean="0"/>
              <a:t>GRANT </a:t>
            </a:r>
            <a:r>
              <a:rPr lang="en-US" sz="1900" dirty="0" smtClean="0"/>
              <a:t>(Transportation </a:t>
            </a:r>
            <a:r>
              <a:rPr lang="en-US" sz="1900" dirty="0"/>
              <a:t>Investment Generating Economic </a:t>
            </a:r>
            <a:r>
              <a:rPr lang="en-US" sz="1900" dirty="0" smtClean="0"/>
              <a:t>Recovery)</a:t>
            </a:r>
          </a:p>
          <a:p>
            <a:r>
              <a:rPr lang="en-US" dirty="0" smtClean="0"/>
              <a:t>HOME FUNDING – ON-SITE DEVELOPMENT</a:t>
            </a:r>
          </a:p>
          <a:p>
            <a:r>
              <a:rPr lang="en-US" dirty="0" smtClean="0"/>
              <a:t>SECTION 108 LOAN</a:t>
            </a:r>
            <a:endParaRPr lang="en-US" dirty="0"/>
          </a:p>
        </p:txBody>
      </p:sp>
    </p:spTree>
    <p:extLst>
      <p:ext uri="{BB962C8B-B14F-4D97-AF65-F5344CB8AC3E}">
        <p14:creationId xmlns:p14="http://schemas.microsoft.com/office/powerpoint/2010/main" val="2581507925"/>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3" name="Content Placeholder 2"/>
          <p:cNvSpPr>
            <a:spLocks noGrp="1"/>
          </p:cNvSpPr>
          <p:nvPr>
            <p:ph idx="1"/>
          </p:nvPr>
        </p:nvSpPr>
        <p:spPr>
          <a:xfrm>
            <a:off x="228600" y="174253"/>
            <a:ext cx="5286498" cy="4525963"/>
          </a:xfrm>
        </p:spPr>
        <p:txBody>
          <a:bodyPr>
            <a:normAutofit fontScale="25000" lnSpcReduction="20000"/>
          </a:bodyPr>
          <a:lstStyle/>
          <a:p>
            <a:pPr marL="0" indent="0" algn="ctr">
              <a:buNone/>
            </a:pPr>
            <a:r>
              <a:rPr lang="en-US" sz="8000" u="sng" dirty="0" smtClean="0"/>
              <a:t>ZEITERION THEATRE PARKING GARGE</a:t>
            </a:r>
          </a:p>
          <a:p>
            <a:pPr marL="0" indent="0">
              <a:buNone/>
            </a:pPr>
            <a:endParaRPr lang="en-US" sz="8000" dirty="0" smtClean="0"/>
          </a:p>
          <a:p>
            <a:pPr marL="0" indent="0">
              <a:buNone/>
            </a:pPr>
            <a:r>
              <a:rPr lang="en-US" sz="8000" dirty="0" smtClean="0"/>
              <a:t>The </a:t>
            </a:r>
            <a:r>
              <a:rPr lang="en-US" sz="8000" dirty="0"/>
              <a:t>Project involved the construction of the 290 vehicle parking garage in the downtown business district. </a:t>
            </a:r>
            <a:r>
              <a:rPr lang="en-US" sz="8000" dirty="0" smtClean="0"/>
              <a:t>Built contiguous to historic Zeiterion Theatre. This </a:t>
            </a:r>
            <a:r>
              <a:rPr lang="en-US" sz="8000" dirty="0"/>
              <a:t>project was earmarked to ease additional downtown traffic created by increased commercial and residential development.</a:t>
            </a:r>
          </a:p>
          <a:p>
            <a:pPr marL="0" indent="0">
              <a:buNone/>
            </a:pPr>
            <a:endParaRPr lang="en-US" sz="8000" dirty="0" smtClean="0"/>
          </a:p>
          <a:p>
            <a:pPr marL="0" indent="0">
              <a:buNone/>
            </a:pPr>
            <a:r>
              <a:rPr lang="en-US" sz="8000" dirty="0" smtClean="0"/>
              <a:t>The </a:t>
            </a:r>
            <a:r>
              <a:rPr lang="en-US" sz="8000" dirty="0"/>
              <a:t>parking facility has the added benefit of maintaining the availability of on-street parking in surrounding neighborhoods by handling the overflow of downtown parking needs.</a:t>
            </a:r>
          </a:p>
          <a:p>
            <a:pPr marL="0" indent="0">
              <a:buNone/>
            </a:pPr>
            <a:endParaRPr lang="en-US" sz="8000" dirty="0" smtClean="0"/>
          </a:p>
          <a:p>
            <a:pPr marL="0" indent="0">
              <a:buNone/>
            </a:pPr>
            <a:r>
              <a:rPr lang="en-US" sz="8000" dirty="0" smtClean="0"/>
              <a:t>Funding </a:t>
            </a:r>
            <a:r>
              <a:rPr lang="en-US" sz="8000" dirty="0"/>
              <a:t>Sources:</a:t>
            </a:r>
          </a:p>
          <a:p>
            <a:pPr>
              <a:buFont typeface="Wingdings" panose="05000000000000000000" pitchFamily="2" charset="2"/>
              <a:buChar char="§"/>
            </a:pPr>
            <a:r>
              <a:rPr lang="en-US" sz="8000" dirty="0" smtClean="0"/>
              <a:t>Section </a:t>
            </a:r>
            <a:r>
              <a:rPr lang="en-US" sz="8000" dirty="0"/>
              <a:t>108 Loan Guarantee Program $1.76 million</a:t>
            </a:r>
          </a:p>
          <a:p>
            <a:pPr>
              <a:buFont typeface="Wingdings" panose="05000000000000000000" pitchFamily="2" charset="2"/>
              <a:buChar char="§"/>
            </a:pPr>
            <a:r>
              <a:rPr lang="en-US" sz="8000" dirty="0" smtClean="0"/>
              <a:t>State </a:t>
            </a:r>
            <a:r>
              <a:rPr lang="en-US" sz="8000" dirty="0"/>
              <a:t>CDAG  $2 million</a:t>
            </a:r>
          </a:p>
          <a:p>
            <a:pPr>
              <a:buFont typeface="Wingdings" panose="05000000000000000000" pitchFamily="2" charset="2"/>
              <a:buChar char="§"/>
            </a:pPr>
            <a:r>
              <a:rPr lang="en-US" sz="8000" dirty="0" smtClean="0"/>
              <a:t>State </a:t>
            </a:r>
            <a:r>
              <a:rPr lang="en-US" sz="8000" dirty="0"/>
              <a:t>Executive Office of Finance and Administration   $1.6 million</a:t>
            </a:r>
          </a:p>
          <a:p>
            <a:pPr>
              <a:buFont typeface="Wingdings" panose="05000000000000000000" pitchFamily="2" charset="2"/>
              <a:buChar char="§"/>
            </a:pPr>
            <a:r>
              <a:rPr lang="en-US" sz="8000" dirty="0" smtClean="0"/>
              <a:t>City </a:t>
            </a:r>
            <a:r>
              <a:rPr lang="en-US" sz="8000" dirty="0"/>
              <a:t>of New Bedford Bond Issue  $1 million</a:t>
            </a:r>
          </a:p>
          <a:p>
            <a:pPr marL="0" indent="0">
              <a:buNone/>
            </a:pPr>
            <a:endParaRPr lang="en-US" sz="8000" dirty="0"/>
          </a:p>
          <a:p>
            <a:pPr marL="0" indent="0">
              <a:buNone/>
            </a:pPr>
            <a:endParaRPr lang="en-US" dirty="0" smtClean="0"/>
          </a:p>
        </p:txBody>
      </p:sp>
      <p:pic>
        <p:nvPicPr>
          <p:cNvPr id="4" name="Picture 3"/>
          <p:cNvPicPr>
            <a:picLocks noChangeAspect="1"/>
          </p:cNvPicPr>
          <p:nvPr/>
        </p:nvPicPr>
        <p:blipFill>
          <a:blip r:embed="rId2"/>
          <a:stretch>
            <a:fillRect/>
          </a:stretch>
        </p:blipFill>
        <p:spPr>
          <a:xfrm>
            <a:off x="5943600" y="174253"/>
            <a:ext cx="2975106" cy="2231329"/>
          </a:xfrm>
          <a:prstGeom prst="rect">
            <a:avLst/>
          </a:prstGeom>
        </p:spPr>
      </p:pic>
      <p:pic>
        <p:nvPicPr>
          <p:cNvPr id="5" name="Picture 4"/>
          <p:cNvPicPr>
            <a:picLocks noChangeAspect="1"/>
          </p:cNvPicPr>
          <p:nvPr/>
        </p:nvPicPr>
        <p:blipFill>
          <a:blip r:embed="rId3"/>
          <a:stretch>
            <a:fillRect/>
          </a:stretch>
        </p:blipFill>
        <p:spPr>
          <a:xfrm>
            <a:off x="5943600" y="2514600"/>
            <a:ext cx="2981202" cy="2249619"/>
          </a:xfrm>
          <a:prstGeom prst="rect">
            <a:avLst/>
          </a:prstGeom>
        </p:spPr>
      </p:pic>
    </p:spTree>
    <p:extLst>
      <p:ext uri="{BB962C8B-B14F-4D97-AF65-F5344CB8AC3E}">
        <p14:creationId xmlns:p14="http://schemas.microsoft.com/office/powerpoint/2010/main" val="938223047"/>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3" name="Content Placeholder 2"/>
          <p:cNvSpPr>
            <a:spLocks noGrp="1"/>
          </p:cNvSpPr>
          <p:nvPr>
            <p:ph idx="1"/>
          </p:nvPr>
        </p:nvSpPr>
        <p:spPr>
          <a:xfrm>
            <a:off x="228600" y="381000"/>
            <a:ext cx="8763000" cy="4525963"/>
          </a:xfrm>
        </p:spPr>
        <p:txBody>
          <a:bodyPr>
            <a:normAutofit/>
          </a:bodyPr>
          <a:lstStyle/>
          <a:p>
            <a:pPr marL="0" indent="0" algn="ctr">
              <a:buNone/>
            </a:pPr>
            <a:r>
              <a:rPr lang="en-US" u="sng" dirty="0" smtClean="0"/>
              <a:t>TEMPLE LANDING</a:t>
            </a:r>
          </a:p>
          <a:p>
            <a:pPr marL="0" indent="0">
              <a:buNone/>
            </a:pPr>
            <a:r>
              <a:rPr lang="en-US" sz="1800" dirty="0" smtClean="0"/>
              <a:t>Developed </a:t>
            </a:r>
            <a:r>
              <a:rPr lang="en-US" sz="1800" dirty="0"/>
              <a:t>in </a:t>
            </a:r>
            <a:r>
              <a:rPr lang="en-US" sz="1800" dirty="0" smtClean="0"/>
              <a:t>1974 during Urban Renewal with </a:t>
            </a:r>
            <a:r>
              <a:rPr lang="en-US" sz="1800" dirty="0"/>
              <a:t>federal funding, United Front </a:t>
            </a:r>
            <a:r>
              <a:rPr lang="en-US" sz="1800" dirty="0" smtClean="0"/>
              <a:t>Homes became </a:t>
            </a:r>
            <a:r>
              <a:rPr lang="en-US" sz="1800" dirty="0"/>
              <a:t>severely distressed </a:t>
            </a:r>
            <a:r>
              <a:rPr lang="en-US" sz="1800" dirty="0" smtClean="0"/>
              <a:t> property riddled with crime and property management issues and at risk of insolvency.</a:t>
            </a:r>
            <a:endParaRPr lang="en-US" sz="1800" dirty="0"/>
          </a:p>
          <a:p>
            <a:pPr marL="0" indent="0">
              <a:buNone/>
            </a:pPr>
            <a:r>
              <a:rPr lang="en-US" sz="1800" dirty="0"/>
              <a:t>The project </a:t>
            </a:r>
            <a:r>
              <a:rPr lang="en-US" sz="1800" dirty="0" smtClean="0"/>
              <a:t>was developed </a:t>
            </a:r>
            <a:r>
              <a:rPr lang="en-US" sz="1800" dirty="0"/>
              <a:t>by Preservation of </a:t>
            </a:r>
            <a:r>
              <a:rPr lang="en-US" sz="1800" dirty="0" smtClean="0"/>
              <a:t>Affordable Housing </a:t>
            </a:r>
            <a:r>
              <a:rPr lang="en-US" sz="1800" dirty="0"/>
              <a:t>(POAH) and the United Front Development Corporation.</a:t>
            </a:r>
          </a:p>
          <a:p>
            <a:pPr marL="0" indent="0" algn="ctr">
              <a:buNone/>
            </a:pPr>
            <a:endParaRPr lang="en-US" u="sng" dirty="0" smtClean="0"/>
          </a:p>
        </p:txBody>
      </p:sp>
      <p:pic>
        <p:nvPicPr>
          <p:cNvPr id="5" name="Picture 4"/>
          <p:cNvPicPr>
            <a:picLocks noChangeAspect="1"/>
          </p:cNvPicPr>
          <p:nvPr/>
        </p:nvPicPr>
        <p:blipFill rotWithShape="1">
          <a:blip r:embed="rId3"/>
          <a:srcRect l="33482" t="41014" r="47916" b="37823"/>
          <a:stretch/>
        </p:blipFill>
        <p:spPr>
          <a:xfrm>
            <a:off x="389877" y="2449813"/>
            <a:ext cx="3162676" cy="2024113"/>
          </a:xfrm>
          <a:prstGeom prst="rect">
            <a:avLst/>
          </a:prstGeom>
        </p:spPr>
      </p:pic>
      <p:pic>
        <p:nvPicPr>
          <p:cNvPr id="7" name="Picture 6"/>
          <p:cNvPicPr>
            <a:picLocks noChangeAspect="1"/>
          </p:cNvPicPr>
          <p:nvPr/>
        </p:nvPicPr>
        <p:blipFill rotWithShape="1">
          <a:blip r:embed="rId4"/>
          <a:srcRect l="33482" t="32143" r="36964" b="36111"/>
          <a:stretch/>
        </p:blipFill>
        <p:spPr>
          <a:xfrm>
            <a:off x="389877" y="4572000"/>
            <a:ext cx="3162676" cy="1910927"/>
          </a:xfrm>
          <a:prstGeom prst="rect">
            <a:avLst/>
          </a:prstGeom>
        </p:spPr>
      </p:pic>
      <p:pic>
        <p:nvPicPr>
          <p:cNvPr id="8" name="Picture 7"/>
          <p:cNvPicPr>
            <a:picLocks noChangeAspect="1"/>
          </p:cNvPicPr>
          <p:nvPr/>
        </p:nvPicPr>
        <p:blipFill>
          <a:blip r:embed="rId5"/>
          <a:stretch>
            <a:fillRect/>
          </a:stretch>
        </p:blipFill>
        <p:spPr>
          <a:xfrm>
            <a:off x="4838700" y="2423017"/>
            <a:ext cx="3124200" cy="1951987"/>
          </a:xfrm>
          <a:prstGeom prst="rect">
            <a:avLst/>
          </a:prstGeom>
        </p:spPr>
      </p:pic>
      <p:pic>
        <p:nvPicPr>
          <p:cNvPr id="9" name="Picture 8"/>
          <p:cNvPicPr>
            <a:picLocks noChangeAspect="1"/>
          </p:cNvPicPr>
          <p:nvPr/>
        </p:nvPicPr>
        <p:blipFill>
          <a:blip r:embed="rId6"/>
          <a:stretch>
            <a:fillRect/>
          </a:stretch>
        </p:blipFill>
        <p:spPr>
          <a:xfrm>
            <a:off x="5029200" y="4442952"/>
            <a:ext cx="2743200" cy="2058686"/>
          </a:xfrm>
          <a:prstGeom prst="rect">
            <a:avLst/>
          </a:prstGeom>
        </p:spPr>
      </p:pic>
    </p:spTree>
    <p:extLst>
      <p:ext uri="{BB962C8B-B14F-4D97-AF65-F5344CB8AC3E}">
        <p14:creationId xmlns:p14="http://schemas.microsoft.com/office/powerpoint/2010/main" val="270940480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3" name="Content Placeholder 2"/>
          <p:cNvSpPr>
            <a:spLocks noGrp="1"/>
          </p:cNvSpPr>
          <p:nvPr>
            <p:ph idx="1"/>
          </p:nvPr>
        </p:nvSpPr>
        <p:spPr>
          <a:xfrm>
            <a:off x="152400" y="62731"/>
            <a:ext cx="8763000" cy="4525963"/>
          </a:xfrm>
        </p:spPr>
        <p:txBody>
          <a:bodyPr>
            <a:normAutofit/>
          </a:bodyPr>
          <a:lstStyle/>
          <a:p>
            <a:pPr marL="0" indent="0" algn="ctr">
              <a:buNone/>
            </a:pPr>
            <a:r>
              <a:rPr lang="en-US" u="sng" dirty="0" smtClean="0"/>
              <a:t>TEMPLE LANDING</a:t>
            </a:r>
          </a:p>
          <a:p>
            <a:pPr marL="0" indent="0" algn="ctr">
              <a:buNone/>
            </a:pPr>
            <a:endParaRPr lang="en-US" u="sng" dirty="0" smtClean="0"/>
          </a:p>
        </p:txBody>
      </p:sp>
      <p:sp>
        <p:nvSpPr>
          <p:cNvPr id="2" name="Rectangle 1"/>
          <p:cNvSpPr/>
          <p:nvPr/>
        </p:nvSpPr>
        <p:spPr>
          <a:xfrm>
            <a:off x="457200" y="718479"/>
            <a:ext cx="8458200" cy="1200329"/>
          </a:xfrm>
          <a:prstGeom prst="rect">
            <a:avLst/>
          </a:prstGeom>
        </p:spPr>
        <p:txBody>
          <a:bodyPr wrap="square">
            <a:spAutoFit/>
          </a:bodyPr>
          <a:lstStyle/>
          <a:p>
            <a:r>
              <a:rPr lang="en-US" sz="1800" dirty="0"/>
              <a:t>The strategic reconfiguration of the site included the addition of new city streets, rehabilitation of some existing units, selective demolition of others, and construction of new townhouse units</a:t>
            </a:r>
            <a:r>
              <a:rPr lang="en-US" sz="1800" dirty="0" smtClean="0"/>
              <a:t>. A total of 174 units comprise the development. </a:t>
            </a:r>
            <a:endParaRPr lang="en-US" sz="1800" dirty="0"/>
          </a:p>
        </p:txBody>
      </p:sp>
      <p:sp>
        <p:nvSpPr>
          <p:cNvPr id="6" name="TextBox 5"/>
          <p:cNvSpPr txBox="1"/>
          <p:nvPr/>
        </p:nvSpPr>
        <p:spPr>
          <a:xfrm>
            <a:off x="228600" y="3645367"/>
            <a:ext cx="4800600" cy="338554"/>
          </a:xfrm>
          <a:prstGeom prst="rect">
            <a:avLst/>
          </a:prstGeom>
          <a:noFill/>
        </p:spPr>
        <p:txBody>
          <a:bodyPr wrap="square" rtlCol="0">
            <a:spAutoFit/>
          </a:bodyPr>
          <a:lstStyle/>
          <a:p>
            <a:r>
              <a:rPr lang="en-US" sz="1600" dirty="0" smtClean="0"/>
              <a:t>Lack of street connections problematic</a:t>
            </a:r>
            <a:endParaRPr lang="en-US" sz="1600" dirty="0"/>
          </a:p>
        </p:txBody>
      </p:sp>
      <p:sp>
        <p:nvSpPr>
          <p:cNvPr id="10" name="TextBox 9"/>
          <p:cNvSpPr txBox="1"/>
          <p:nvPr/>
        </p:nvSpPr>
        <p:spPr>
          <a:xfrm>
            <a:off x="201038" y="5659982"/>
            <a:ext cx="4800600" cy="584775"/>
          </a:xfrm>
          <a:prstGeom prst="rect">
            <a:avLst/>
          </a:prstGeom>
          <a:noFill/>
        </p:spPr>
        <p:txBody>
          <a:bodyPr wrap="square" rtlCol="0">
            <a:spAutoFit/>
          </a:bodyPr>
          <a:lstStyle/>
          <a:p>
            <a:r>
              <a:rPr lang="en-US" sz="1600" dirty="0" smtClean="0"/>
              <a:t>Reconnection of streets strategic to project success</a:t>
            </a:r>
            <a:endParaRPr lang="en-US" sz="1600" dirty="0"/>
          </a:p>
        </p:txBody>
      </p:sp>
      <p:pic>
        <p:nvPicPr>
          <p:cNvPr id="4" name="Picture 3"/>
          <p:cNvPicPr>
            <a:picLocks noChangeAspect="1"/>
          </p:cNvPicPr>
          <p:nvPr/>
        </p:nvPicPr>
        <p:blipFill>
          <a:blip r:embed="rId2"/>
          <a:stretch>
            <a:fillRect/>
          </a:stretch>
        </p:blipFill>
        <p:spPr>
          <a:xfrm>
            <a:off x="2223205" y="1799640"/>
            <a:ext cx="4697590" cy="1814263"/>
          </a:xfrm>
          <a:prstGeom prst="rect">
            <a:avLst/>
          </a:prstGeom>
        </p:spPr>
      </p:pic>
      <p:pic>
        <p:nvPicPr>
          <p:cNvPr id="8" name="Picture 7"/>
          <p:cNvPicPr>
            <a:picLocks noChangeAspect="1"/>
          </p:cNvPicPr>
          <p:nvPr/>
        </p:nvPicPr>
        <p:blipFill>
          <a:blip r:embed="rId3"/>
          <a:stretch>
            <a:fillRect/>
          </a:stretch>
        </p:blipFill>
        <p:spPr>
          <a:xfrm>
            <a:off x="4419600" y="3887257"/>
            <a:ext cx="4340037" cy="2445090"/>
          </a:xfrm>
          <a:prstGeom prst="rect">
            <a:avLst/>
          </a:prstGeom>
        </p:spPr>
      </p:pic>
    </p:spTree>
    <p:extLst>
      <p:ext uri="{BB962C8B-B14F-4D97-AF65-F5344CB8AC3E}">
        <p14:creationId xmlns:p14="http://schemas.microsoft.com/office/powerpoint/2010/main" val="2965788339"/>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3" name="Content Placeholder 2"/>
          <p:cNvSpPr>
            <a:spLocks noGrp="1"/>
          </p:cNvSpPr>
          <p:nvPr>
            <p:ph idx="1"/>
          </p:nvPr>
        </p:nvSpPr>
        <p:spPr>
          <a:xfrm>
            <a:off x="175909" y="3352800"/>
            <a:ext cx="8763000" cy="4525963"/>
          </a:xfrm>
        </p:spPr>
        <p:txBody>
          <a:bodyPr>
            <a:normAutofit/>
          </a:bodyPr>
          <a:lstStyle/>
          <a:p>
            <a:pPr marL="0" indent="0">
              <a:buNone/>
            </a:pPr>
            <a:r>
              <a:rPr lang="en-US" sz="2000" b="1" dirty="0" smtClean="0">
                <a:solidFill>
                  <a:schemeClr val="accent3">
                    <a:lumMod val="20000"/>
                    <a:lumOff val="80000"/>
                  </a:schemeClr>
                </a:solidFill>
                <a:latin typeface="Arial" panose="020B0604020202020204" pitchFamily="34" charset="0"/>
                <a:cs typeface="Arial" panose="020B0604020202020204" pitchFamily="34" charset="0"/>
              </a:rPr>
              <a:t>DEVELOPMENT SUMMARY </a:t>
            </a:r>
          </a:p>
          <a:p>
            <a:pPr>
              <a:buFont typeface="Wingdings" panose="05000000000000000000" pitchFamily="2" charset="2"/>
              <a:buChar char="§"/>
            </a:pPr>
            <a:r>
              <a:rPr lang="en-US" sz="2000" dirty="0" smtClean="0">
                <a:solidFill>
                  <a:schemeClr val="accent3">
                    <a:lumMod val="20000"/>
                    <a:lumOff val="80000"/>
                  </a:schemeClr>
                </a:solidFill>
                <a:latin typeface="Arial" panose="020B0604020202020204" pitchFamily="34" charset="0"/>
                <a:cs typeface="Arial" panose="020B0604020202020204" pitchFamily="34" charset="0"/>
              </a:rPr>
              <a:t>173 </a:t>
            </a:r>
            <a:r>
              <a:rPr lang="en-US" sz="2000" dirty="0">
                <a:solidFill>
                  <a:schemeClr val="accent3">
                    <a:lumMod val="20000"/>
                    <a:lumOff val="80000"/>
                  </a:schemeClr>
                </a:solidFill>
                <a:latin typeface="Arial" panose="020B0604020202020204" pitchFamily="34" charset="0"/>
                <a:cs typeface="Arial" panose="020B0604020202020204" pitchFamily="34" charset="0"/>
              </a:rPr>
              <a:t>units, including 18 for those earning no more than 30 percent of the area median income (AMI) and 121 at below 60 percent of the AMI. The rest are restricted at 80 percent to accommodate existing tenants.</a:t>
            </a:r>
          </a:p>
          <a:p>
            <a:pPr>
              <a:buFont typeface="Wingdings" panose="05000000000000000000" pitchFamily="2" charset="2"/>
              <a:buChar char="§"/>
            </a:pPr>
            <a:r>
              <a:rPr lang="en-US" sz="2000" dirty="0" smtClean="0">
                <a:solidFill>
                  <a:schemeClr val="accent3">
                    <a:lumMod val="20000"/>
                    <a:lumOff val="80000"/>
                  </a:schemeClr>
                </a:solidFill>
                <a:latin typeface="Arial" panose="020B0604020202020204" pitchFamily="34" charset="0"/>
                <a:cs typeface="Arial" panose="020B0604020202020204" pitchFamily="34" charset="0"/>
              </a:rPr>
              <a:t>Preservation of the </a:t>
            </a:r>
            <a:r>
              <a:rPr lang="en-US" sz="2000" dirty="0">
                <a:solidFill>
                  <a:schemeClr val="accent3">
                    <a:lumMod val="20000"/>
                    <a:lumOff val="80000"/>
                  </a:schemeClr>
                </a:solidFill>
                <a:latin typeface="Arial" panose="020B0604020202020204" pitchFamily="34" charset="0"/>
                <a:cs typeface="Arial" panose="020B0604020202020204" pitchFamily="34" charset="0"/>
              </a:rPr>
              <a:t>Sec. 236 interest reduction payment subsidy through a decoupling of the note and an award of Sec. 8 enhanced vouchers. </a:t>
            </a:r>
            <a:endParaRPr lang="en-US" sz="2000" dirty="0" smtClean="0">
              <a:solidFill>
                <a:schemeClr val="accent3">
                  <a:lumMod val="20000"/>
                  <a:lumOff val="80000"/>
                </a:schemeClr>
              </a:solidFill>
              <a:latin typeface="Arial" panose="020B0604020202020204" pitchFamily="34" charset="0"/>
              <a:cs typeface="Arial" panose="020B0604020202020204" pitchFamily="34" charset="0"/>
            </a:endParaRPr>
          </a:p>
          <a:p>
            <a:pPr>
              <a:buFont typeface="Wingdings" panose="05000000000000000000" pitchFamily="2" charset="2"/>
              <a:buChar char="§"/>
            </a:pPr>
            <a:r>
              <a:rPr lang="en-US" sz="2000" dirty="0" smtClean="0">
                <a:solidFill>
                  <a:schemeClr val="accent3">
                    <a:lumMod val="20000"/>
                    <a:lumOff val="80000"/>
                  </a:schemeClr>
                </a:solidFill>
                <a:latin typeface="Arial" panose="020B0604020202020204" pitchFamily="34" charset="0"/>
                <a:cs typeface="Arial" panose="020B0604020202020204" pitchFamily="34" charset="0"/>
              </a:rPr>
              <a:t>The </a:t>
            </a:r>
            <a:r>
              <a:rPr lang="en-US" sz="2000" dirty="0">
                <a:solidFill>
                  <a:schemeClr val="accent3">
                    <a:lumMod val="20000"/>
                    <a:lumOff val="80000"/>
                  </a:schemeClr>
                </a:solidFill>
                <a:latin typeface="Arial" panose="020B0604020202020204" pitchFamily="34" charset="0"/>
                <a:cs typeface="Arial" panose="020B0604020202020204" pitchFamily="34" charset="0"/>
              </a:rPr>
              <a:t>$42.6 million effort used multiple funding sources, including low-income housing tax credit equity from JPMorgan Capital Corp</a:t>
            </a:r>
            <a:r>
              <a:rPr lang="en-US" sz="2000" dirty="0" smtClean="0">
                <a:solidFill>
                  <a:schemeClr val="accent3">
                    <a:lumMod val="20000"/>
                    <a:lumOff val="80000"/>
                  </a:schemeClr>
                </a:solidFill>
                <a:latin typeface="Arial" panose="020B0604020202020204" pitchFamily="34" charset="0"/>
                <a:cs typeface="Arial" panose="020B0604020202020204" pitchFamily="34" charset="0"/>
              </a:rPr>
              <a:t>. and </a:t>
            </a:r>
            <a:r>
              <a:rPr lang="en-US" sz="2000" dirty="0">
                <a:solidFill>
                  <a:schemeClr val="accent3">
                    <a:lumMod val="20000"/>
                    <a:lumOff val="80000"/>
                  </a:schemeClr>
                </a:solidFill>
                <a:latin typeface="Arial" panose="020B0604020202020204" pitchFamily="34" charset="0"/>
                <a:cs typeface="Arial" panose="020B0604020202020204" pitchFamily="34" charset="0"/>
              </a:rPr>
              <a:t>National Affordable Housing Trust</a:t>
            </a:r>
            <a:endParaRPr lang="en-US" sz="2000" dirty="0" smtClean="0">
              <a:solidFill>
                <a:schemeClr val="accent3">
                  <a:lumMod val="20000"/>
                  <a:lumOff val="80000"/>
                </a:schemeClr>
              </a:solidFill>
              <a:latin typeface="Arial" panose="020B0604020202020204" pitchFamily="34" charset="0"/>
              <a:cs typeface="Arial" panose="020B0604020202020204" pitchFamily="34" charset="0"/>
            </a:endParaRPr>
          </a:p>
        </p:txBody>
      </p:sp>
      <p:sp>
        <p:nvSpPr>
          <p:cNvPr id="6" name="TextBox 5"/>
          <p:cNvSpPr txBox="1"/>
          <p:nvPr/>
        </p:nvSpPr>
        <p:spPr>
          <a:xfrm>
            <a:off x="190500" y="228600"/>
            <a:ext cx="8763000" cy="2862322"/>
          </a:xfrm>
          <a:prstGeom prst="rect">
            <a:avLst/>
          </a:prstGeom>
          <a:noFill/>
        </p:spPr>
        <p:txBody>
          <a:bodyPr wrap="square" rtlCol="0">
            <a:spAutoFit/>
          </a:bodyPr>
          <a:lstStyle/>
          <a:p>
            <a:r>
              <a:rPr lang="en-US" b="1" dirty="0" smtClean="0">
                <a:solidFill>
                  <a:schemeClr val="accent3">
                    <a:lumMod val="20000"/>
                    <a:lumOff val="80000"/>
                  </a:schemeClr>
                </a:solidFill>
              </a:rPr>
              <a:t>INFRASTRUCTURE:</a:t>
            </a:r>
          </a:p>
          <a:p>
            <a:pPr marL="342900" indent="-342900">
              <a:buFont typeface="Wingdings" panose="05000000000000000000" pitchFamily="2" charset="2"/>
              <a:buChar char="§"/>
            </a:pPr>
            <a:r>
              <a:rPr lang="en-US" dirty="0" smtClean="0">
                <a:solidFill>
                  <a:schemeClr val="accent3">
                    <a:lumMod val="20000"/>
                    <a:lumOff val="80000"/>
                  </a:schemeClr>
                </a:solidFill>
              </a:rPr>
              <a:t>Partnership established with Developer to address Infrastructure challenges:</a:t>
            </a:r>
          </a:p>
          <a:p>
            <a:pPr marL="342900" indent="-342900">
              <a:buFont typeface="Wingdings" panose="05000000000000000000" pitchFamily="2" charset="2"/>
              <a:buChar char="§"/>
            </a:pPr>
            <a:r>
              <a:rPr lang="en-US" dirty="0" smtClean="0">
                <a:solidFill>
                  <a:schemeClr val="accent3">
                    <a:lumMod val="20000"/>
                    <a:lumOff val="80000"/>
                  </a:schemeClr>
                </a:solidFill>
              </a:rPr>
              <a:t>$500,000 HOME Funds</a:t>
            </a:r>
          </a:p>
          <a:p>
            <a:pPr marL="342900" indent="-342900">
              <a:buFont typeface="Arial" panose="020B0604020202020204" pitchFamily="34" charset="0"/>
              <a:buChar char="•"/>
            </a:pPr>
            <a:r>
              <a:rPr lang="en-US" dirty="0" smtClean="0">
                <a:solidFill>
                  <a:schemeClr val="accent3">
                    <a:lumMod val="20000"/>
                    <a:lumOff val="80000"/>
                  </a:schemeClr>
                </a:solidFill>
              </a:rPr>
              <a:t>$300,000 CDBG Funding – Park, Playground, Basketball Courts</a:t>
            </a:r>
          </a:p>
          <a:p>
            <a:pPr marL="342900" indent="-342900">
              <a:buFont typeface="Arial" panose="020B0604020202020204" pitchFamily="34" charset="0"/>
              <a:buChar char="•"/>
            </a:pPr>
            <a:r>
              <a:rPr lang="en-US" dirty="0" smtClean="0">
                <a:solidFill>
                  <a:schemeClr val="accent3">
                    <a:lumMod val="20000"/>
                    <a:lumOff val="80000"/>
                  </a:schemeClr>
                </a:solidFill>
              </a:rPr>
              <a:t>$1.2 million Infrastructure Funding from State and City of New Bedford for Street reconstruction </a:t>
            </a:r>
          </a:p>
          <a:p>
            <a:pPr marL="342900" indent="-342900">
              <a:buFont typeface="Arial" panose="020B0604020202020204" pitchFamily="34" charset="0"/>
              <a:buChar char="•"/>
            </a:pPr>
            <a:r>
              <a:rPr lang="en-US" dirty="0" smtClean="0">
                <a:solidFill>
                  <a:schemeClr val="accent3">
                    <a:lumMod val="20000"/>
                    <a:lumOff val="80000"/>
                  </a:schemeClr>
                </a:solidFill>
              </a:rPr>
              <a:t>City </a:t>
            </a:r>
            <a:r>
              <a:rPr lang="en-US" dirty="0">
                <a:solidFill>
                  <a:schemeClr val="accent3">
                    <a:lumMod val="20000"/>
                    <a:lumOff val="80000"/>
                  </a:schemeClr>
                </a:solidFill>
              </a:rPr>
              <a:t>installed all necessary water, sewer and drainage improvements within the new roadways  </a:t>
            </a:r>
          </a:p>
        </p:txBody>
      </p:sp>
    </p:spTree>
    <p:extLst>
      <p:ext uri="{BB962C8B-B14F-4D97-AF65-F5344CB8AC3E}">
        <p14:creationId xmlns:p14="http://schemas.microsoft.com/office/powerpoint/2010/main" val="420393163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13" name="Rectangle 12"/>
          <p:cNvSpPr/>
          <p:nvPr/>
        </p:nvSpPr>
        <p:spPr>
          <a:xfrm>
            <a:off x="228600" y="228600"/>
            <a:ext cx="7696200" cy="3770263"/>
          </a:xfrm>
          <a:prstGeom prst="rect">
            <a:avLst/>
          </a:prstGeom>
        </p:spPr>
        <p:txBody>
          <a:bodyPr wrap="square">
            <a:spAutoFit/>
          </a:bodyPr>
          <a:lstStyle/>
          <a:p>
            <a:pPr algn="ctr">
              <a:buNone/>
            </a:pPr>
            <a:r>
              <a:rPr lang="en-US" sz="3600" dirty="0" smtClean="0">
                <a:solidFill>
                  <a:schemeClr val="accent3">
                    <a:lumMod val="20000"/>
                    <a:lumOff val="80000"/>
                  </a:schemeClr>
                </a:solidFill>
                <a:latin typeface="Calibri" pitchFamily="34" charset="0"/>
              </a:rPr>
              <a:t>Vacant Lot Restoration Initiative  </a:t>
            </a:r>
            <a:endParaRPr lang="en-US" sz="800" dirty="0" smtClean="0">
              <a:solidFill>
                <a:schemeClr val="accent3">
                  <a:lumMod val="20000"/>
                  <a:lumOff val="80000"/>
                </a:schemeClr>
              </a:solidFill>
              <a:latin typeface="Calibri" pitchFamily="34" charset="0"/>
            </a:endParaRPr>
          </a:p>
          <a:p>
            <a:pPr>
              <a:buNone/>
            </a:pPr>
            <a:endParaRPr lang="en-US" sz="1100" dirty="0" smtClean="0">
              <a:solidFill>
                <a:schemeClr val="accent3">
                  <a:lumMod val="20000"/>
                  <a:lumOff val="80000"/>
                </a:schemeClr>
              </a:solidFill>
              <a:latin typeface="Calibri" pitchFamily="34" charset="0"/>
            </a:endParaRPr>
          </a:p>
          <a:p>
            <a:r>
              <a:rPr lang="en-US" sz="2400" dirty="0" smtClean="0">
                <a:solidFill>
                  <a:schemeClr val="accent3">
                    <a:lumMod val="20000"/>
                    <a:lumOff val="80000"/>
                  </a:schemeClr>
                </a:solidFill>
                <a:latin typeface="Calibri" pitchFamily="34" charset="0"/>
              </a:rPr>
              <a:t>Vacant parcels result from:</a:t>
            </a:r>
          </a:p>
          <a:p>
            <a:pPr marL="342900" indent="-342900">
              <a:buClr>
                <a:srgbClr val="CBD54B"/>
              </a:buClr>
              <a:buFont typeface="Wingdings" panose="05000000000000000000" pitchFamily="2" charset="2"/>
              <a:buChar char="§"/>
            </a:pPr>
            <a:r>
              <a:rPr lang="en-US" sz="2400" dirty="0" smtClean="0">
                <a:solidFill>
                  <a:schemeClr val="accent3">
                    <a:lumMod val="20000"/>
                    <a:lumOff val="80000"/>
                  </a:schemeClr>
                </a:solidFill>
                <a:latin typeface="Calibri" pitchFamily="34" charset="0"/>
                <a:sym typeface="Wingdings"/>
              </a:rPr>
              <a:t>Demolition of substandard buildings</a:t>
            </a:r>
          </a:p>
          <a:p>
            <a:pPr marL="342900" indent="-342900">
              <a:buClr>
                <a:srgbClr val="CBD54B"/>
              </a:buClr>
              <a:buFont typeface="Wingdings" panose="05000000000000000000" pitchFamily="2" charset="2"/>
              <a:buChar char="§"/>
            </a:pPr>
            <a:r>
              <a:rPr lang="en-US" sz="2400" dirty="0" smtClean="0">
                <a:solidFill>
                  <a:schemeClr val="accent3">
                    <a:lumMod val="20000"/>
                    <a:lumOff val="80000"/>
                  </a:schemeClr>
                </a:solidFill>
                <a:latin typeface="Calibri" pitchFamily="34" charset="0"/>
                <a:sym typeface="Wingdings"/>
              </a:rPr>
              <a:t>Absentee landlords that abandoned their property</a:t>
            </a:r>
          </a:p>
          <a:p>
            <a:pPr marL="342900" indent="-342900">
              <a:buClr>
                <a:srgbClr val="CBD54B"/>
              </a:buClr>
              <a:buFont typeface="Wingdings" panose="05000000000000000000" pitchFamily="2" charset="2"/>
              <a:buChar char="§"/>
            </a:pPr>
            <a:r>
              <a:rPr lang="en-US" sz="2400" dirty="0" smtClean="0">
                <a:solidFill>
                  <a:schemeClr val="accent3">
                    <a:lumMod val="20000"/>
                    <a:lumOff val="80000"/>
                  </a:schemeClr>
                </a:solidFill>
                <a:latin typeface="Calibri" pitchFamily="34" charset="0"/>
                <a:sym typeface="Wingdings"/>
              </a:rPr>
              <a:t>Unpaid real estate taxes resulting in abandonment</a:t>
            </a:r>
          </a:p>
          <a:p>
            <a:pPr marL="342900" indent="-342900">
              <a:buClr>
                <a:srgbClr val="CBD54B"/>
              </a:buClr>
              <a:buFont typeface="Wingdings" panose="05000000000000000000" pitchFamily="2" charset="2"/>
              <a:buChar char="§"/>
            </a:pPr>
            <a:r>
              <a:rPr lang="en-US" sz="2400" dirty="0" smtClean="0">
                <a:solidFill>
                  <a:schemeClr val="accent3">
                    <a:lumMod val="20000"/>
                    <a:lumOff val="80000"/>
                  </a:schemeClr>
                </a:solidFill>
                <a:latin typeface="Calibri" pitchFamily="34" charset="0"/>
                <a:sym typeface="Wingdings"/>
              </a:rPr>
              <a:t>Land that has not been utilized for any prior purposes</a:t>
            </a:r>
          </a:p>
          <a:p>
            <a:pPr marL="342900" indent="-342900">
              <a:buFont typeface="Wingdings" panose="05000000000000000000" pitchFamily="2" charset="2"/>
              <a:buChar char="§"/>
            </a:pPr>
            <a:endParaRPr lang="en-US" sz="2400" dirty="0" smtClean="0">
              <a:solidFill>
                <a:schemeClr val="accent3">
                  <a:lumMod val="20000"/>
                  <a:lumOff val="80000"/>
                </a:schemeClr>
              </a:solidFill>
              <a:latin typeface="Calibri" pitchFamily="34" charset="0"/>
              <a:sym typeface="Wingdings"/>
            </a:endParaRPr>
          </a:p>
          <a:p>
            <a:r>
              <a:rPr lang="en-US" sz="2400" dirty="0" smtClean="0">
                <a:solidFill>
                  <a:schemeClr val="accent3">
                    <a:lumMod val="20000"/>
                    <a:lumOff val="80000"/>
                  </a:schemeClr>
                </a:solidFill>
                <a:latin typeface="Calibri" pitchFamily="34" charset="0"/>
                <a:sym typeface="Wingdings"/>
              </a:rPr>
              <a:t>In general, the lots are not maintained and pose a blighting influence to the community.</a:t>
            </a:r>
          </a:p>
        </p:txBody>
      </p:sp>
      <p:pic>
        <p:nvPicPr>
          <p:cNvPr id="2" name="Picture 1"/>
          <p:cNvPicPr>
            <a:picLocks noChangeAspect="1"/>
          </p:cNvPicPr>
          <p:nvPr/>
        </p:nvPicPr>
        <p:blipFill>
          <a:blip r:embed="rId2"/>
          <a:stretch>
            <a:fillRect/>
          </a:stretch>
        </p:blipFill>
        <p:spPr>
          <a:xfrm rot="811226">
            <a:off x="6336222" y="3858799"/>
            <a:ext cx="2309925" cy="2309925"/>
          </a:xfrm>
          <a:prstGeom prst="rect">
            <a:avLst/>
          </a:prstGeom>
        </p:spPr>
      </p:pic>
    </p:spTree>
    <p:extLst>
      <p:ext uri="{BB962C8B-B14F-4D97-AF65-F5344CB8AC3E}">
        <p14:creationId xmlns:p14="http://schemas.microsoft.com/office/powerpoint/2010/main" val="3562626572"/>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pic>
        <p:nvPicPr>
          <p:cNvPr id="4"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4577"/>
          <a:stretch/>
        </p:blipFill>
        <p:spPr bwMode="auto">
          <a:xfrm>
            <a:off x="228600" y="318707"/>
            <a:ext cx="3954693" cy="218136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8400" y="2286000"/>
            <a:ext cx="2583939" cy="345210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7" name="Rectangle 6"/>
          <p:cNvSpPr/>
          <p:nvPr/>
        </p:nvSpPr>
        <p:spPr>
          <a:xfrm>
            <a:off x="4495800" y="609600"/>
            <a:ext cx="4572000" cy="1446550"/>
          </a:xfrm>
          <a:prstGeom prst="rect">
            <a:avLst/>
          </a:prstGeom>
        </p:spPr>
        <p:txBody>
          <a:bodyPr>
            <a:spAutoFit/>
          </a:bodyPr>
          <a:lstStyle/>
          <a:p>
            <a:r>
              <a:rPr lang="en-US" sz="2400" b="1" dirty="0" smtClean="0">
                <a:solidFill>
                  <a:schemeClr val="accent3">
                    <a:lumMod val="20000"/>
                    <a:lumOff val="80000"/>
                  </a:schemeClr>
                </a:solidFill>
              </a:rPr>
              <a:t>Vacant Lots are certainly a problem to the community…but</a:t>
            </a:r>
          </a:p>
          <a:p>
            <a:endParaRPr lang="en-US" sz="1600" b="1" dirty="0">
              <a:solidFill>
                <a:schemeClr val="accent3">
                  <a:lumMod val="20000"/>
                  <a:lumOff val="80000"/>
                </a:schemeClr>
              </a:solidFill>
            </a:endParaRPr>
          </a:p>
        </p:txBody>
      </p:sp>
      <p:sp>
        <p:nvSpPr>
          <p:cNvPr id="8" name="Rectangle 7"/>
          <p:cNvSpPr/>
          <p:nvPr/>
        </p:nvSpPr>
        <p:spPr>
          <a:xfrm>
            <a:off x="381000" y="2899049"/>
            <a:ext cx="5257800" cy="830997"/>
          </a:xfrm>
          <a:prstGeom prst="rect">
            <a:avLst/>
          </a:prstGeom>
        </p:spPr>
        <p:txBody>
          <a:bodyPr wrap="square">
            <a:spAutoFit/>
          </a:bodyPr>
          <a:lstStyle/>
          <a:p>
            <a:r>
              <a:rPr lang="en-US" sz="2400" b="1" dirty="0" smtClean="0">
                <a:solidFill>
                  <a:schemeClr val="accent3">
                    <a:lumMod val="20000"/>
                    <a:lumOff val="80000"/>
                  </a:schemeClr>
                </a:solidFill>
                <a:effectLst>
                  <a:outerShdw blurRad="38100" dist="38100" dir="2700000" algn="tl">
                    <a:srgbClr val="000000">
                      <a:alpha val="43137"/>
                    </a:srgbClr>
                  </a:outerShdw>
                </a:effectLst>
              </a:rPr>
              <a:t>They can also be viewed as an underutilized resource !</a:t>
            </a:r>
            <a:endParaRPr lang="en-US" sz="2400" b="1" dirty="0">
              <a:solidFill>
                <a:schemeClr val="accent3">
                  <a:lumMod val="20000"/>
                  <a:lumOff val="80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4"/>
          <a:stretch>
            <a:fillRect/>
          </a:stretch>
        </p:blipFill>
        <p:spPr>
          <a:xfrm>
            <a:off x="1219200" y="3886200"/>
            <a:ext cx="4185207" cy="2457169"/>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4" name="Content Placeholder 2"/>
          <p:cNvSpPr>
            <a:spLocks noGrp="1"/>
          </p:cNvSpPr>
          <p:nvPr>
            <p:ph idx="1"/>
          </p:nvPr>
        </p:nvSpPr>
        <p:spPr>
          <a:xfrm>
            <a:off x="685800" y="1828800"/>
            <a:ext cx="7848600" cy="3306763"/>
          </a:xfrm>
        </p:spPr>
        <p:txBody>
          <a:bodyPr>
            <a:normAutofit lnSpcReduction="10000"/>
          </a:bodyPr>
          <a:lstStyle/>
          <a:p>
            <a:pPr>
              <a:buClr>
                <a:schemeClr val="accent3">
                  <a:lumMod val="20000"/>
                  <a:lumOff val="80000"/>
                </a:schemeClr>
              </a:buClr>
              <a:buFont typeface="Wingdings" panose="05000000000000000000" pitchFamily="2" charset="2"/>
              <a:buChar char="§"/>
            </a:pPr>
            <a:r>
              <a:rPr lang="en-US" dirty="0" smtClean="0">
                <a:solidFill>
                  <a:schemeClr val="accent3">
                    <a:lumMod val="20000"/>
                    <a:lumOff val="80000"/>
                  </a:schemeClr>
                </a:solidFill>
                <a:latin typeface="Calibri" pitchFamily="34" charset="0"/>
              </a:rPr>
              <a:t>Ownership Issues – lack of site control</a:t>
            </a:r>
          </a:p>
          <a:p>
            <a:pPr>
              <a:buClr>
                <a:schemeClr val="accent3">
                  <a:lumMod val="20000"/>
                  <a:lumOff val="80000"/>
                </a:schemeClr>
              </a:buClr>
              <a:buFont typeface="Wingdings" panose="05000000000000000000" pitchFamily="2" charset="2"/>
              <a:buChar char="§"/>
            </a:pPr>
            <a:r>
              <a:rPr lang="en-US" dirty="0" smtClean="0">
                <a:solidFill>
                  <a:schemeClr val="accent3">
                    <a:lumMod val="20000"/>
                    <a:lumOff val="80000"/>
                  </a:schemeClr>
                </a:solidFill>
                <a:latin typeface="Calibri" pitchFamily="34" charset="0"/>
              </a:rPr>
              <a:t>Brownfield Site – contamination – both real and perceived</a:t>
            </a:r>
          </a:p>
          <a:p>
            <a:pPr>
              <a:buClr>
                <a:schemeClr val="accent3">
                  <a:lumMod val="20000"/>
                  <a:lumOff val="80000"/>
                </a:schemeClr>
              </a:buClr>
              <a:buFont typeface="Wingdings" panose="05000000000000000000" pitchFamily="2" charset="2"/>
              <a:buChar char="§"/>
            </a:pPr>
            <a:r>
              <a:rPr lang="en-US" dirty="0" smtClean="0">
                <a:solidFill>
                  <a:schemeClr val="accent3">
                    <a:lumMod val="20000"/>
                    <a:lumOff val="80000"/>
                  </a:schemeClr>
                </a:solidFill>
                <a:latin typeface="Calibri" pitchFamily="34" charset="0"/>
              </a:rPr>
              <a:t>Lack of community interest</a:t>
            </a:r>
          </a:p>
          <a:p>
            <a:pPr>
              <a:buClr>
                <a:schemeClr val="accent3">
                  <a:lumMod val="20000"/>
                  <a:lumOff val="80000"/>
                </a:schemeClr>
              </a:buClr>
              <a:buFont typeface="Wingdings" panose="05000000000000000000" pitchFamily="2" charset="2"/>
              <a:buChar char="§"/>
            </a:pPr>
            <a:r>
              <a:rPr lang="en-US" dirty="0" smtClean="0">
                <a:solidFill>
                  <a:schemeClr val="accent3">
                    <a:lumMod val="20000"/>
                    <a:lumOff val="80000"/>
                  </a:schemeClr>
                </a:solidFill>
                <a:latin typeface="Calibri" pitchFamily="34" charset="0"/>
              </a:rPr>
              <a:t>Future plans for permanent use may exist, but may be currently delayed</a:t>
            </a:r>
          </a:p>
        </p:txBody>
      </p:sp>
      <p:sp>
        <p:nvSpPr>
          <p:cNvPr id="6" name="Title 1"/>
          <p:cNvSpPr>
            <a:spLocks noGrp="1"/>
          </p:cNvSpPr>
          <p:nvPr>
            <p:ph type="title"/>
          </p:nvPr>
        </p:nvSpPr>
        <p:spPr>
          <a:xfrm>
            <a:off x="457200" y="381000"/>
            <a:ext cx="8229600" cy="1143000"/>
          </a:xfrm>
        </p:spPr>
        <p:txBody>
          <a:bodyPr>
            <a:normAutofit fontScale="90000"/>
          </a:bodyPr>
          <a:lstStyle/>
          <a:p>
            <a:r>
              <a:rPr lang="en-US" dirty="0" smtClean="0">
                <a:solidFill>
                  <a:schemeClr val="accent3">
                    <a:lumMod val="20000"/>
                    <a:lumOff val="80000"/>
                  </a:schemeClr>
                </a:solidFill>
                <a:latin typeface="Calibri" pitchFamily="34" charset="0"/>
              </a:rPr>
              <a:t>Strategies For Vacant Lots</a:t>
            </a:r>
            <a:br>
              <a:rPr lang="en-US" dirty="0" smtClean="0">
                <a:solidFill>
                  <a:schemeClr val="accent3">
                    <a:lumMod val="20000"/>
                    <a:lumOff val="80000"/>
                  </a:schemeClr>
                </a:solidFill>
                <a:latin typeface="Calibri" pitchFamily="34" charset="0"/>
              </a:rPr>
            </a:br>
            <a:r>
              <a:rPr lang="en-US" sz="3600" u="sng" dirty="0" smtClean="0">
                <a:solidFill>
                  <a:schemeClr val="accent3">
                    <a:lumMod val="20000"/>
                    <a:lumOff val="80000"/>
                  </a:schemeClr>
                </a:solidFill>
                <a:latin typeface="Calibri" pitchFamily="34" charset="0"/>
              </a:rPr>
              <a:t>Short Term – Temporary Use </a:t>
            </a:r>
            <a:r>
              <a:rPr lang="en-US" sz="2800" dirty="0" smtClean="0">
                <a:solidFill>
                  <a:schemeClr val="accent3">
                    <a:lumMod val="40000"/>
                    <a:lumOff val="60000"/>
                  </a:schemeClr>
                </a:solidFill>
                <a:latin typeface="Calibri" pitchFamily="34" charset="0"/>
              </a:rPr>
              <a:t/>
            </a:r>
            <a:br>
              <a:rPr lang="en-US" sz="2800" dirty="0" smtClean="0">
                <a:solidFill>
                  <a:schemeClr val="accent3">
                    <a:lumMod val="40000"/>
                    <a:lumOff val="60000"/>
                  </a:schemeClr>
                </a:solidFill>
                <a:latin typeface="Calibri" pitchFamily="34" charset="0"/>
              </a:rPr>
            </a:br>
            <a:endParaRPr lang="en-US" sz="3600" dirty="0">
              <a:solidFill>
                <a:schemeClr val="accent3">
                  <a:lumMod val="40000"/>
                  <a:lumOff val="60000"/>
                </a:schemeClr>
              </a:solidFill>
              <a:latin typeface="Calibri" pitchFamily="34" charset="0"/>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4" name="Title 1"/>
          <p:cNvSpPr>
            <a:spLocks noGrp="1"/>
          </p:cNvSpPr>
          <p:nvPr>
            <p:ph type="title"/>
          </p:nvPr>
        </p:nvSpPr>
        <p:spPr>
          <a:xfrm>
            <a:off x="381000" y="180692"/>
            <a:ext cx="8534400" cy="1143000"/>
          </a:xfrm>
        </p:spPr>
        <p:txBody>
          <a:bodyPr>
            <a:normAutofit/>
          </a:bodyPr>
          <a:lstStyle/>
          <a:p>
            <a:r>
              <a:rPr lang="en-US" sz="3200" b="0" dirty="0" smtClean="0">
                <a:solidFill>
                  <a:schemeClr val="accent3">
                    <a:lumMod val="40000"/>
                    <a:lumOff val="60000"/>
                  </a:schemeClr>
                </a:solidFill>
                <a:effectLst/>
                <a:latin typeface="Calibri" pitchFamily="34" charset="0"/>
              </a:rPr>
              <a:t>Nature and Extent of Vacant Lots in New Bedford</a:t>
            </a:r>
            <a:endParaRPr lang="en-US" sz="3200" b="0" dirty="0">
              <a:solidFill>
                <a:schemeClr val="accent3">
                  <a:lumMod val="40000"/>
                  <a:lumOff val="60000"/>
                </a:schemeClr>
              </a:solidFill>
              <a:effectLst/>
              <a:latin typeface="Calibri" pitchFamily="34" charset="0"/>
            </a:endParaRPr>
          </a:p>
        </p:txBody>
      </p:sp>
      <p:sp>
        <p:nvSpPr>
          <p:cNvPr id="6" name="Rectangle 5"/>
          <p:cNvSpPr/>
          <p:nvPr/>
        </p:nvSpPr>
        <p:spPr>
          <a:xfrm>
            <a:off x="1485900" y="1066800"/>
            <a:ext cx="6172200" cy="707886"/>
          </a:xfrm>
          <a:prstGeom prst="rect">
            <a:avLst/>
          </a:prstGeom>
        </p:spPr>
        <p:txBody>
          <a:bodyPr wrap="square">
            <a:spAutoFit/>
          </a:bodyPr>
          <a:lstStyle/>
          <a:p>
            <a:r>
              <a:rPr lang="en-US" dirty="0" smtClean="0">
                <a:solidFill>
                  <a:schemeClr val="accent3">
                    <a:lumMod val="40000"/>
                    <a:lumOff val="60000"/>
                  </a:schemeClr>
                </a:solidFill>
                <a:latin typeface="Calibri" pitchFamily="34" charset="0"/>
              </a:rPr>
              <a:t>The City of New Bedford has over 2,000 vacant parcels</a:t>
            </a:r>
          </a:p>
          <a:p>
            <a:r>
              <a:rPr lang="en-US" dirty="0" smtClean="0">
                <a:solidFill>
                  <a:schemeClr val="accent3">
                    <a:lumMod val="40000"/>
                    <a:lumOff val="60000"/>
                  </a:schemeClr>
                </a:solidFill>
                <a:latin typeface="Calibri" pitchFamily="34" charset="0"/>
              </a:rPr>
              <a:t>Over 70% of vacant parcels are privately owned</a:t>
            </a:r>
          </a:p>
        </p:txBody>
      </p:sp>
      <p:pic>
        <p:nvPicPr>
          <p:cNvPr id="7"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5681" t="35634" b="6063"/>
          <a:stretch/>
        </p:blipFill>
        <p:spPr bwMode="auto">
          <a:xfrm>
            <a:off x="1295400" y="1905000"/>
            <a:ext cx="6467272" cy="43967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4" name="Title 1"/>
          <p:cNvSpPr>
            <a:spLocks noGrp="1"/>
          </p:cNvSpPr>
          <p:nvPr>
            <p:ph type="title"/>
          </p:nvPr>
        </p:nvSpPr>
        <p:spPr>
          <a:xfrm>
            <a:off x="228600" y="228600"/>
            <a:ext cx="8229600" cy="1143000"/>
          </a:xfrm>
        </p:spPr>
        <p:txBody>
          <a:bodyPr>
            <a:normAutofit/>
          </a:bodyPr>
          <a:lstStyle/>
          <a:p>
            <a:pPr algn="r"/>
            <a:r>
              <a:rPr lang="en-US" sz="3600" dirty="0" smtClean="0">
                <a:solidFill>
                  <a:schemeClr val="accent3">
                    <a:lumMod val="20000"/>
                    <a:lumOff val="80000"/>
                  </a:schemeClr>
                </a:solidFill>
                <a:latin typeface="Calibri" pitchFamily="34" charset="0"/>
              </a:rPr>
              <a:t>Target Areas – 6 Priority Target Areas</a:t>
            </a:r>
            <a:endParaRPr lang="en-US" sz="3600" dirty="0">
              <a:solidFill>
                <a:schemeClr val="accent3">
                  <a:lumMod val="20000"/>
                  <a:lumOff val="80000"/>
                </a:schemeClr>
              </a:solidFill>
              <a:latin typeface="Calibri" pitchFamily="34" charset="0"/>
            </a:endParaRPr>
          </a:p>
        </p:txBody>
      </p:sp>
      <p:pic>
        <p:nvPicPr>
          <p:cNvPr id="6" name="Picture 2"/>
          <p:cNvPicPr>
            <a:picLocks noGrp="1" noChangeAspect="1" noChangeArrowheads="1"/>
          </p:cNvPicPr>
          <p:nvPr>
            <p:ph idx="1"/>
          </p:nvPr>
        </p:nvPicPr>
        <p:blipFill rotWithShape="1">
          <a:blip r:embed="rId2" cstate="print"/>
          <a:srcRect l="4209" t="6734" r="38254" b="4034"/>
          <a:stretch/>
        </p:blipFill>
        <p:spPr bwMode="auto">
          <a:xfrm>
            <a:off x="2976581" y="1219200"/>
            <a:ext cx="3365043" cy="3261655"/>
          </a:xfrm>
          <a:prstGeom prst="rect">
            <a:avLst/>
          </a:prstGeom>
          <a:noFill/>
          <a:ln w="9525">
            <a:noFill/>
            <a:miter lim="800000"/>
            <a:headEnd/>
            <a:tailEnd/>
          </a:ln>
          <a:effectLst/>
        </p:spPr>
      </p:pic>
      <p:pic>
        <p:nvPicPr>
          <p:cNvPr id="2" name="Picture 1"/>
          <p:cNvPicPr>
            <a:picLocks noChangeAspect="1"/>
          </p:cNvPicPr>
          <p:nvPr/>
        </p:nvPicPr>
        <p:blipFill rotWithShape="1">
          <a:blip r:embed="rId3"/>
          <a:srcRect r="39387"/>
          <a:stretch/>
        </p:blipFill>
        <p:spPr>
          <a:xfrm>
            <a:off x="228600" y="3733800"/>
            <a:ext cx="2558610" cy="2618832"/>
          </a:xfrm>
          <a:prstGeom prst="rect">
            <a:avLst/>
          </a:prstGeom>
        </p:spPr>
      </p:pic>
      <p:pic>
        <p:nvPicPr>
          <p:cNvPr id="7" name="Picture 6"/>
          <p:cNvPicPr>
            <a:picLocks noChangeAspect="1"/>
          </p:cNvPicPr>
          <p:nvPr/>
        </p:nvPicPr>
        <p:blipFill rotWithShape="1">
          <a:blip r:embed="rId4"/>
          <a:srcRect r="39277"/>
          <a:stretch/>
        </p:blipFill>
        <p:spPr>
          <a:xfrm>
            <a:off x="6400800" y="3832375"/>
            <a:ext cx="2577047" cy="2586478"/>
          </a:xfrm>
          <a:prstGeom prst="rect">
            <a:avLst/>
          </a:prstGeom>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6" name="Content Placeholder 5"/>
          <p:cNvSpPr>
            <a:spLocks noGrp="1"/>
          </p:cNvSpPr>
          <p:nvPr>
            <p:ph idx="1"/>
          </p:nvPr>
        </p:nvSpPr>
        <p:spPr>
          <a:xfrm>
            <a:off x="609600" y="1447800"/>
            <a:ext cx="7620000" cy="3840163"/>
          </a:xfrm>
        </p:spPr>
        <p:txBody>
          <a:bodyPr>
            <a:normAutofit fontScale="85000" lnSpcReduction="10000"/>
          </a:bodyPr>
          <a:lstStyle/>
          <a:p>
            <a:pPr marL="0" indent="0" algn="ctr">
              <a:buNone/>
            </a:pPr>
            <a:r>
              <a:rPr lang="en-US" u="sng" dirty="0" smtClean="0">
                <a:solidFill>
                  <a:schemeClr val="accent3">
                    <a:lumMod val="40000"/>
                    <a:lumOff val="60000"/>
                  </a:schemeClr>
                </a:solidFill>
                <a:latin typeface="Calibri" pitchFamily="34" charset="0"/>
              </a:rPr>
              <a:t>Long Term Strategies - Keys:</a:t>
            </a:r>
          </a:p>
          <a:p>
            <a:pPr lvl="1">
              <a:buClr>
                <a:schemeClr val="accent3">
                  <a:lumMod val="20000"/>
                  <a:lumOff val="80000"/>
                </a:schemeClr>
              </a:buClr>
              <a:buFont typeface="Wingdings" pitchFamily="2" charset="2"/>
              <a:buChar char="ü"/>
            </a:pPr>
            <a:r>
              <a:rPr lang="en-US" sz="3200" dirty="0" smtClean="0">
                <a:solidFill>
                  <a:schemeClr val="accent3">
                    <a:lumMod val="40000"/>
                    <a:lumOff val="60000"/>
                  </a:schemeClr>
                </a:solidFill>
                <a:latin typeface="Calibri" pitchFamily="34" charset="0"/>
              </a:rPr>
              <a:t>Site control</a:t>
            </a:r>
          </a:p>
          <a:p>
            <a:pPr lvl="1">
              <a:buClr>
                <a:schemeClr val="accent3">
                  <a:lumMod val="20000"/>
                  <a:lumOff val="80000"/>
                </a:schemeClr>
              </a:buClr>
              <a:buFont typeface="Wingdings" pitchFamily="2" charset="2"/>
              <a:buChar char="ü"/>
            </a:pPr>
            <a:r>
              <a:rPr lang="en-US" sz="3200" dirty="0" smtClean="0">
                <a:solidFill>
                  <a:schemeClr val="accent3">
                    <a:lumMod val="40000"/>
                    <a:lumOff val="60000"/>
                  </a:schemeClr>
                </a:solidFill>
                <a:latin typeface="Calibri" pitchFamily="34" charset="0"/>
              </a:rPr>
              <a:t>Community partnerships that are established and motivated</a:t>
            </a:r>
          </a:p>
          <a:p>
            <a:pPr lvl="1">
              <a:buClr>
                <a:schemeClr val="accent3">
                  <a:lumMod val="20000"/>
                  <a:lumOff val="80000"/>
                </a:schemeClr>
              </a:buClr>
              <a:buFont typeface="Wingdings" pitchFamily="2" charset="2"/>
              <a:buChar char="ü"/>
            </a:pPr>
            <a:r>
              <a:rPr lang="en-US" sz="3200" dirty="0" smtClean="0">
                <a:solidFill>
                  <a:schemeClr val="accent3">
                    <a:lumMod val="40000"/>
                    <a:lumOff val="60000"/>
                  </a:schemeClr>
                </a:solidFill>
                <a:latin typeface="Calibri" pitchFamily="34" charset="0"/>
              </a:rPr>
              <a:t>Funding resources are identified</a:t>
            </a:r>
          </a:p>
          <a:p>
            <a:pPr lvl="1">
              <a:buClr>
                <a:schemeClr val="accent3">
                  <a:lumMod val="20000"/>
                  <a:lumOff val="80000"/>
                </a:schemeClr>
              </a:buClr>
              <a:buFont typeface="Wingdings" pitchFamily="2" charset="2"/>
              <a:buChar char="ü"/>
            </a:pPr>
            <a:r>
              <a:rPr lang="en-US" sz="3200" dirty="0" smtClean="0">
                <a:solidFill>
                  <a:schemeClr val="accent3">
                    <a:lumMod val="40000"/>
                    <a:lumOff val="60000"/>
                  </a:schemeClr>
                </a:solidFill>
                <a:latin typeface="Calibri" pitchFamily="34" charset="0"/>
              </a:rPr>
              <a:t>Knowledge and skills with regard to a specific strategy exists</a:t>
            </a:r>
          </a:p>
          <a:p>
            <a:pPr lvl="1">
              <a:buClr>
                <a:schemeClr val="accent3">
                  <a:lumMod val="20000"/>
                  <a:lumOff val="80000"/>
                </a:schemeClr>
              </a:buClr>
              <a:buFont typeface="Wingdings" pitchFamily="2" charset="2"/>
              <a:buChar char="ü"/>
            </a:pPr>
            <a:r>
              <a:rPr lang="en-US" sz="3200" dirty="0" smtClean="0">
                <a:solidFill>
                  <a:schemeClr val="accent3">
                    <a:lumMod val="40000"/>
                    <a:lumOff val="60000"/>
                  </a:schemeClr>
                </a:solidFill>
                <a:latin typeface="Calibri" pitchFamily="34" charset="0"/>
              </a:rPr>
              <a:t>Long term maintenance and preservation plan in place</a:t>
            </a:r>
          </a:p>
          <a:p>
            <a:endParaRPr lang="en-US" dirty="0"/>
          </a:p>
        </p:txBody>
      </p:sp>
      <p:sp>
        <p:nvSpPr>
          <p:cNvPr id="7" name="Title 1"/>
          <p:cNvSpPr>
            <a:spLocks noGrp="1"/>
          </p:cNvSpPr>
          <p:nvPr>
            <p:ph type="title"/>
          </p:nvPr>
        </p:nvSpPr>
        <p:spPr>
          <a:xfrm>
            <a:off x="609600" y="457200"/>
            <a:ext cx="7848600" cy="838200"/>
          </a:xfrm>
        </p:spPr>
        <p:txBody>
          <a:bodyPr/>
          <a:lstStyle/>
          <a:p>
            <a:r>
              <a:rPr lang="en-US" dirty="0" smtClean="0">
                <a:solidFill>
                  <a:schemeClr val="accent3">
                    <a:lumMod val="40000"/>
                    <a:lumOff val="60000"/>
                  </a:schemeClr>
                </a:solidFill>
                <a:latin typeface="Calibri" pitchFamily="34" charset="0"/>
              </a:rPr>
              <a:t>Strategies for Vacant Lots</a:t>
            </a:r>
            <a:endParaRPr lang="en-US" dirty="0">
              <a:solidFill>
                <a:schemeClr val="accent3">
                  <a:lumMod val="40000"/>
                  <a:lumOff val="60000"/>
                </a:schemeClr>
              </a:solidFill>
              <a:latin typeface="Calibri" pitchFamily="34" charset="0"/>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81000" y="381000"/>
            <a:ext cx="8229600" cy="4525963"/>
          </a:xfrm>
        </p:spPr>
        <p:txBody>
          <a:bodyPr/>
          <a:lstStyle/>
          <a:p>
            <a:pPr marL="0" indent="0" algn="ctr">
              <a:buNone/>
            </a:pPr>
            <a:r>
              <a:rPr lang="en-US" sz="3600" u="sng" dirty="0" smtClean="0">
                <a:solidFill>
                  <a:schemeClr val="accent3">
                    <a:lumMod val="40000"/>
                    <a:lumOff val="60000"/>
                  </a:schemeClr>
                </a:solidFill>
                <a:latin typeface="Calibri" pitchFamily="34" charset="0"/>
              </a:rPr>
              <a:t>Long Term Strategies - Examples:</a:t>
            </a:r>
          </a:p>
          <a:p>
            <a:pPr lvl="1">
              <a:buClr>
                <a:schemeClr val="accent3">
                  <a:lumMod val="20000"/>
                  <a:lumOff val="80000"/>
                </a:schemeClr>
              </a:buClr>
              <a:buFont typeface="Wingdings" panose="05000000000000000000" pitchFamily="2" charset="2"/>
              <a:buChar char="§"/>
            </a:pPr>
            <a:r>
              <a:rPr lang="en-US" sz="3200" dirty="0" smtClean="0">
                <a:solidFill>
                  <a:schemeClr val="accent3">
                    <a:lumMod val="40000"/>
                    <a:lumOff val="60000"/>
                  </a:schemeClr>
                </a:solidFill>
                <a:latin typeface="Calibri" pitchFamily="34" charset="0"/>
              </a:rPr>
              <a:t>Open Space</a:t>
            </a:r>
          </a:p>
          <a:p>
            <a:pPr lvl="1">
              <a:buClr>
                <a:schemeClr val="accent3">
                  <a:lumMod val="20000"/>
                  <a:lumOff val="80000"/>
                </a:schemeClr>
              </a:buClr>
              <a:buFont typeface="Wingdings" panose="05000000000000000000" pitchFamily="2" charset="2"/>
              <a:buChar char="§"/>
            </a:pPr>
            <a:r>
              <a:rPr lang="en-US" sz="3200" dirty="0" smtClean="0">
                <a:solidFill>
                  <a:schemeClr val="accent3">
                    <a:lumMod val="40000"/>
                    <a:lumOff val="60000"/>
                  </a:schemeClr>
                </a:solidFill>
                <a:latin typeface="Calibri" pitchFamily="34" charset="0"/>
              </a:rPr>
              <a:t>Community Gardens</a:t>
            </a:r>
          </a:p>
          <a:p>
            <a:pPr lvl="1">
              <a:buClr>
                <a:schemeClr val="accent3">
                  <a:lumMod val="20000"/>
                  <a:lumOff val="80000"/>
                </a:schemeClr>
              </a:buClr>
              <a:buFont typeface="Wingdings" panose="05000000000000000000" pitchFamily="2" charset="2"/>
              <a:buChar char="§"/>
            </a:pPr>
            <a:r>
              <a:rPr lang="en-US" sz="3200" dirty="0" smtClean="0">
                <a:solidFill>
                  <a:schemeClr val="accent3">
                    <a:lumMod val="40000"/>
                    <a:lumOff val="60000"/>
                  </a:schemeClr>
                </a:solidFill>
                <a:latin typeface="Calibri" pitchFamily="34" charset="0"/>
              </a:rPr>
              <a:t>Off Street Parking</a:t>
            </a:r>
          </a:p>
          <a:p>
            <a:pPr lvl="1">
              <a:buClr>
                <a:schemeClr val="accent3">
                  <a:lumMod val="20000"/>
                  <a:lumOff val="80000"/>
                </a:schemeClr>
              </a:buClr>
              <a:buFont typeface="Wingdings" panose="05000000000000000000" pitchFamily="2" charset="2"/>
              <a:buChar char="§"/>
            </a:pPr>
            <a:r>
              <a:rPr lang="en-US" sz="3200" dirty="0" smtClean="0">
                <a:solidFill>
                  <a:schemeClr val="accent3">
                    <a:lumMod val="40000"/>
                    <a:lumOff val="60000"/>
                  </a:schemeClr>
                </a:solidFill>
                <a:latin typeface="Calibri" pitchFamily="34" charset="0"/>
              </a:rPr>
              <a:t>Tot lots/recreational use</a:t>
            </a:r>
          </a:p>
          <a:p>
            <a:pPr lvl="1">
              <a:buClr>
                <a:schemeClr val="accent3">
                  <a:lumMod val="20000"/>
                  <a:lumOff val="80000"/>
                </a:schemeClr>
              </a:buClr>
              <a:buFont typeface="Wingdings" panose="05000000000000000000" pitchFamily="2" charset="2"/>
              <a:buChar char="§"/>
            </a:pPr>
            <a:r>
              <a:rPr lang="en-US" sz="3200" dirty="0" smtClean="0">
                <a:solidFill>
                  <a:schemeClr val="accent3">
                    <a:lumMod val="40000"/>
                    <a:lumOff val="60000"/>
                  </a:schemeClr>
                </a:solidFill>
                <a:latin typeface="Calibri" pitchFamily="34" charset="0"/>
              </a:rPr>
              <a:t>Tree farms</a:t>
            </a:r>
          </a:p>
          <a:p>
            <a:pPr lvl="1">
              <a:buClr>
                <a:schemeClr val="accent3">
                  <a:lumMod val="20000"/>
                  <a:lumOff val="80000"/>
                </a:schemeClr>
              </a:buClr>
              <a:buFont typeface="Wingdings" panose="05000000000000000000" pitchFamily="2" charset="2"/>
              <a:buChar char="§"/>
            </a:pPr>
            <a:r>
              <a:rPr lang="en-US" sz="3200" dirty="0" smtClean="0">
                <a:solidFill>
                  <a:schemeClr val="accent3">
                    <a:lumMod val="40000"/>
                    <a:lumOff val="60000"/>
                  </a:schemeClr>
                </a:solidFill>
                <a:latin typeface="Calibri" pitchFamily="34" charset="0"/>
              </a:rPr>
              <a:t>Public art displays</a:t>
            </a:r>
            <a:endParaRPr lang="en-US" sz="3200" dirty="0">
              <a:solidFill>
                <a:schemeClr val="accent3">
                  <a:lumMod val="40000"/>
                  <a:lumOff val="60000"/>
                </a:schemeClr>
              </a:solidFill>
              <a:latin typeface="Calibri" pitchFamily="34" charset="0"/>
            </a:endParaRPr>
          </a:p>
        </p:txBody>
      </p:sp>
      <p:pic>
        <p:nvPicPr>
          <p:cNvPr id="2" name="Picture 1"/>
          <p:cNvPicPr>
            <a:picLocks noChangeAspect="1"/>
          </p:cNvPicPr>
          <p:nvPr/>
        </p:nvPicPr>
        <p:blipFill>
          <a:blip r:embed="rId2"/>
          <a:stretch>
            <a:fillRect/>
          </a:stretch>
        </p:blipFill>
        <p:spPr>
          <a:xfrm>
            <a:off x="0" y="6629400"/>
            <a:ext cx="9144793" cy="329213"/>
          </a:xfrm>
          <a:prstGeom prst="rect">
            <a:avLst/>
          </a:prstGeo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chemeClr val="accent3">
                    <a:lumMod val="20000"/>
                    <a:lumOff val="80000"/>
                  </a:schemeClr>
                </a:solidFill>
                <a:effectLst>
                  <a:outerShdw blurRad="38100" dist="38100" dir="2700000" algn="tl">
                    <a:srgbClr val="000000">
                      <a:alpha val="43137"/>
                    </a:srgbClr>
                  </a:outerShdw>
                </a:effectLst>
                <a:latin typeface="Calibri" pitchFamily="34" charset="0"/>
              </a:rPr>
              <a:t>Serenity Gardens </a:t>
            </a:r>
            <a:br>
              <a:rPr lang="en-US" b="1" dirty="0" smtClean="0">
                <a:solidFill>
                  <a:schemeClr val="accent3">
                    <a:lumMod val="20000"/>
                    <a:lumOff val="80000"/>
                  </a:schemeClr>
                </a:solidFill>
                <a:effectLst>
                  <a:outerShdw blurRad="38100" dist="38100" dir="2700000" algn="tl">
                    <a:srgbClr val="000000">
                      <a:alpha val="43137"/>
                    </a:srgbClr>
                  </a:outerShdw>
                </a:effectLst>
                <a:latin typeface="Calibri" pitchFamily="34" charset="0"/>
              </a:rPr>
            </a:br>
            <a:endParaRPr lang="en-US" dirty="0">
              <a:solidFill>
                <a:schemeClr val="accent3">
                  <a:lumMod val="20000"/>
                  <a:lumOff val="80000"/>
                </a:schemeClr>
              </a:solidFill>
            </a:endParaRPr>
          </a:p>
        </p:txBody>
      </p:sp>
      <p:sp>
        <p:nvSpPr>
          <p:cNvPr id="3" name="Content Placeholder 2"/>
          <p:cNvSpPr>
            <a:spLocks noGrp="1"/>
          </p:cNvSpPr>
          <p:nvPr>
            <p:ph idx="1"/>
          </p:nvPr>
        </p:nvSpPr>
        <p:spPr>
          <a:xfrm>
            <a:off x="457200" y="818742"/>
            <a:ext cx="8229600" cy="4525963"/>
          </a:xfrm>
        </p:spPr>
        <p:txBody>
          <a:bodyPr>
            <a:normAutofit/>
          </a:bodyPr>
          <a:lstStyle/>
          <a:p>
            <a:pPr marL="0" indent="0">
              <a:buNone/>
            </a:pPr>
            <a:r>
              <a:rPr lang="en-US" dirty="0" smtClean="0">
                <a:solidFill>
                  <a:schemeClr val="accent3">
                    <a:lumMod val="20000"/>
                    <a:lumOff val="80000"/>
                  </a:schemeClr>
                </a:solidFill>
                <a:latin typeface="Calibri" pitchFamily="34" charset="0"/>
              </a:rPr>
              <a:t>      </a:t>
            </a:r>
            <a:r>
              <a:rPr lang="en-US" sz="2600" b="1" dirty="0" smtClean="0">
                <a:solidFill>
                  <a:schemeClr val="accent3">
                    <a:lumMod val="20000"/>
                    <a:lumOff val="80000"/>
                  </a:schemeClr>
                </a:solidFill>
                <a:latin typeface="Calibri" pitchFamily="34" charset="0"/>
              </a:rPr>
              <a:t>Former More Cutting Tools Brownfield site. </a:t>
            </a:r>
            <a:br>
              <a:rPr lang="en-US" sz="2600" b="1" dirty="0" smtClean="0">
                <a:solidFill>
                  <a:schemeClr val="accent3">
                    <a:lumMod val="20000"/>
                    <a:lumOff val="80000"/>
                  </a:schemeClr>
                </a:solidFill>
                <a:latin typeface="Calibri" pitchFamily="34" charset="0"/>
              </a:rPr>
            </a:br>
            <a:r>
              <a:rPr lang="en-US" sz="2600" dirty="0" smtClean="0">
                <a:solidFill>
                  <a:schemeClr val="accent3">
                    <a:lumMod val="20000"/>
                    <a:lumOff val="80000"/>
                  </a:schemeClr>
                </a:solidFill>
                <a:latin typeface="Calibri" pitchFamily="34" charset="0"/>
              </a:rPr>
              <a:t>Mill demolished in 1997</a:t>
            </a:r>
            <a:br>
              <a:rPr lang="en-US" sz="2600" dirty="0" smtClean="0">
                <a:solidFill>
                  <a:schemeClr val="accent3">
                    <a:lumMod val="20000"/>
                    <a:lumOff val="80000"/>
                  </a:schemeClr>
                </a:solidFill>
                <a:latin typeface="Calibri" pitchFamily="34" charset="0"/>
              </a:rPr>
            </a:br>
            <a:r>
              <a:rPr lang="en-US" sz="2600" dirty="0" smtClean="0">
                <a:solidFill>
                  <a:schemeClr val="accent3">
                    <a:lumMod val="20000"/>
                    <a:lumOff val="80000"/>
                  </a:schemeClr>
                </a:solidFill>
                <a:latin typeface="Calibri" pitchFamily="34" charset="0"/>
              </a:rPr>
              <a:t>Site  remains vacant and undeveloped</a:t>
            </a:r>
            <a:br>
              <a:rPr lang="en-US" sz="2600" dirty="0" smtClean="0">
                <a:solidFill>
                  <a:schemeClr val="accent3">
                    <a:lumMod val="20000"/>
                    <a:lumOff val="80000"/>
                  </a:schemeClr>
                </a:solidFill>
                <a:latin typeface="Calibri" pitchFamily="34" charset="0"/>
              </a:rPr>
            </a:br>
            <a:r>
              <a:rPr lang="en-US" sz="2600" dirty="0" smtClean="0">
                <a:solidFill>
                  <a:schemeClr val="accent3">
                    <a:lumMod val="20000"/>
                    <a:lumOff val="80000"/>
                  </a:schemeClr>
                </a:solidFill>
                <a:latin typeface="Calibri" pitchFamily="34" charset="0"/>
              </a:rPr>
              <a:t>Community planning process </a:t>
            </a:r>
            <a:br>
              <a:rPr lang="en-US" sz="2600" dirty="0" smtClean="0">
                <a:solidFill>
                  <a:schemeClr val="accent3">
                    <a:lumMod val="20000"/>
                    <a:lumOff val="80000"/>
                  </a:schemeClr>
                </a:solidFill>
                <a:latin typeface="Calibri" pitchFamily="34" charset="0"/>
              </a:rPr>
            </a:br>
            <a:r>
              <a:rPr lang="en-US" sz="2600" dirty="0" smtClean="0">
                <a:solidFill>
                  <a:schemeClr val="accent3">
                    <a:lumMod val="20000"/>
                    <a:lumOff val="80000"/>
                  </a:schemeClr>
                </a:solidFill>
                <a:latin typeface="Calibri" pitchFamily="34" charset="0"/>
              </a:rPr>
              <a:t>- Source of neighborhood collaboration. </a:t>
            </a:r>
            <a:br>
              <a:rPr lang="en-US" sz="2600" dirty="0" smtClean="0">
                <a:solidFill>
                  <a:schemeClr val="accent3">
                    <a:lumMod val="20000"/>
                    <a:lumOff val="80000"/>
                  </a:schemeClr>
                </a:solidFill>
                <a:latin typeface="Calibri" pitchFamily="34" charset="0"/>
              </a:rPr>
            </a:br>
            <a:r>
              <a:rPr lang="en-US" sz="2600" dirty="0" smtClean="0">
                <a:solidFill>
                  <a:schemeClr val="accent3">
                    <a:lumMod val="20000"/>
                    <a:lumOff val="80000"/>
                  </a:schemeClr>
                </a:solidFill>
                <a:latin typeface="Calibri" pitchFamily="34" charset="0"/>
              </a:rPr>
              <a:t>- The CDBG funded project included the creation of a community garden group formed by area residents that now boasts a total of 45 raised beds. Excellent example of an interim use</a:t>
            </a:r>
            <a:r>
              <a:rPr lang="en-US" sz="2600" u="sng" dirty="0" smtClean="0"/>
              <a:t/>
            </a:r>
            <a:br>
              <a:rPr lang="en-US" sz="2600" u="sng" dirty="0" smtClean="0"/>
            </a:br>
            <a:endParaRPr lang="en-US" sz="2600" dirty="0"/>
          </a:p>
        </p:txBody>
      </p:sp>
      <p:pic>
        <p:nvPicPr>
          <p:cNvPr id="4" name="Content Placeholder 3" descr="Morse 1.6.09.jpg"/>
          <p:cNvPicPr>
            <a:picLocks/>
          </p:cNvPicPr>
          <p:nvPr/>
        </p:nvPicPr>
        <p:blipFill>
          <a:blip r:embed="rId2" cstate="print"/>
          <a:stretch>
            <a:fillRect/>
          </a:stretch>
        </p:blipFill>
        <p:spPr bwMode="auto">
          <a:xfrm>
            <a:off x="685800" y="4623496"/>
            <a:ext cx="2133600" cy="182880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68708" y="4366071"/>
            <a:ext cx="2606583" cy="195726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6" name="Picture 5" descr="100_1930.jpg"/>
          <p:cNvPicPr/>
          <p:nvPr/>
        </p:nvPicPr>
        <p:blipFill>
          <a:blip r:embed="rId4" cstate="print"/>
          <a:srcRect/>
          <a:stretch>
            <a:fillRect/>
          </a:stretch>
        </p:blipFill>
        <p:spPr bwMode="auto">
          <a:xfrm>
            <a:off x="6311630" y="4649085"/>
            <a:ext cx="2590800" cy="177762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Picture 6"/>
          <p:cNvPicPr>
            <a:picLocks noChangeAspect="1"/>
          </p:cNvPicPr>
          <p:nvPr/>
        </p:nvPicPr>
        <p:blipFill>
          <a:blip r:embed="rId5"/>
          <a:stretch>
            <a:fillRect/>
          </a:stretch>
        </p:blipFill>
        <p:spPr>
          <a:xfrm>
            <a:off x="0" y="6629400"/>
            <a:ext cx="9144793" cy="329213"/>
          </a:xfrm>
          <a:prstGeom prst="rect">
            <a:avLst/>
          </a:prstGeom>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28600"/>
            <a:ext cx="8229600" cy="4525963"/>
          </a:xfrm>
        </p:spPr>
        <p:txBody>
          <a:bodyPr>
            <a:normAutofit/>
          </a:bodyPr>
          <a:lstStyle/>
          <a:p>
            <a:pPr marL="0" indent="0">
              <a:buNone/>
            </a:pPr>
            <a:r>
              <a:rPr lang="en-US" sz="2800" b="1" dirty="0" smtClean="0">
                <a:solidFill>
                  <a:schemeClr val="accent3">
                    <a:lumMod val="40000"/>
                    <a:lumOff val="60000"/>
                  </a:schemeClr>
                </a:solidFill>
                <a:latin typeface="Calibri" pitchFamily="34" charset="0"/>
              </a:rPr>
              <a:t>                              Loretta Bourque Park </a:t>
            </a:r>
            <a:r>
              <a:rPr lang="en-US" dirty="0" smtClean="0">
                <a:solidFill>
                  <a:schemeClr val="accent3">
                    <a:lumMod val="40000"/>
                    <a:lumOff val="60000"/>
                  </a:schemeClr>
                </a:solidFill>
              </a:rPr>
              <a:t/>
            </a:r>
            <a:br>
              <a:rPr lang="en-US" dirty="0" smtClean="0">
                <a:solidFill>
                  <a:schemeClr val="accent3">
                    <a:lumMod val="40000"/>
                    <a:lumOff val="60000"/>
                  </a:schemeClr>
                </a:solidFill>
              </a:rPr>
            </a:br>
            <a:r>
              <a:rPr lang="en-US" sz="2400" dirty="0" smtClean="0">
                <a:solidFill>
                  <a:schemeClr val="accent3">
                    <a:lumMod val="40000"/>
                    <a:lumOff val="60000"/>
                  </a:schemeClr>
                </a:solidFill>
              </a:rPr>
              <a:t>F</a:t>
            </a:r>
            <a:r>
              <a:rPr lang="en-US" sz="2400" dirty="0" smtClean="0">
                <a:solidFill>
                  <a:schemeClr val="accent3">
                    <a:lumMod val="40000"/>
                    <a:lumOff val="60000"/>
                  </a:schemeClr>
                </a:solidFill>
                <a:latin typeface="Calibri" pitchFamily="34" charset="0"/>
              </a:rPr>
              <a:t>ormer vacant lot - continuous problem for the neighborhood.</a:t>
            </a:r>
            <a:br>
              <a:rPr lang="en-US" sz="2400" dirty="0" smtClean="0">
                <a:solidFill>
                  <a:schemeClr val="accent3">
                    <a:lumMod val="40000"/>
                    <a:lumOff val="60000"/>
                  </a:schemeClr>
                </a:solidFill>
                <a:latin typeface="Calibri" pitchFamily="34" charset="0"/>
              </a:rPr>
            </a:br>
            <a:r>
              <a:rPr lang="en-US" sz="2400" dirty="0" smtClean="0">
                <a:solidFill>
                  <a:schemeClr val="accent3">
                    <a:lumMod val="40000"/>
                    <a:lumOff val="60000"/>
                  </a:schemeClr>
                </a:solidFill>
                <a:latin typeface="Calibri" pitchFamily="34" charset="0"/>
              </a:rPr>
              <a:t/>
            </a:r>
            <a:br>
              <a:rPr lang="en-US" sz="2400" dirty="0" smtClean="0">
                <a:solidFill>
                  <a:schemeClr val="accent3">
                    <a:lumMod val="40000"/>
                    <a:lumOff val="60000"/>
                  </a:schemeClr>
                </a:solidFill>
                <a:latin typeface="Calibri" pitchFamily="34" charset="0"/>
              </a:rPr>
            </a:br>
            <a:r>
              <a:rPr lang="en-US" sz="2400" dirty="0" smtClean="0">
                <a:solidFill>
                  <a:schemeClr val="accent3">
                    <a:lumMod val="40000"/>
                    <a:lumOff val="60000"/>
                  </a:schemeClr>
                </a:solidFill>
                <a:latin typeface="Calibri" pitchFamily="34" charset="0"/>
              </a:rPr>
              <a:t>Created through planning process with Cove St. Neighborhood Assn.</a:t>
            </a:r>
            <a:br>
              <a:rPr lang="en-US" sz="2400" dirty="0" smtClean="0">
                <a:solidFill>
                  <a:schemeClr val="accent3">
                    <a:lumMod val="40000"/>
                    <a:lumOff val="60000"/>
                  </a:schemeClr>
                </a:solidFill>
                <a:latin typeface="Calibri" pitchFamily="34" charset="0"/>
              </a:rPr>
            </a:br>
            <a:r>
              <a:rPr lang="en-US" sz="2400" dirty="0" smtClean="0">
                <a:solidFill>
                  <a:schemeClr val="accent3">
                    <a:lumMod val="40000"/>
                    <a:lumOff val="60000"/>
                  </a:schemeClr>
                </a:solidFill>
                <a:latin typeface="Calibri" pitchFamily="34" charset="0"/>
              </a:rPr>
              <a:t/>
            </a:r>
            <a:br>
              <a:rPr lang="en-US" sz="2400" dirty="0" smtClean="0">
                <a:solidFill>
                  <a:schemeClr val="accent3">
                    <a:lumMod val="40000"/>
                    <a:lumOff val="60000"/>
                  </a:schemeClr>
                </a:solidFill>
                <a:latin typeface="Calibri" pitchFamily="34" charset="0"/>
              </a:rPr>
            </a:br>
            <a:r>
              <a:rPr lang="en-US" sz="2400" dirty="0" smtClean="0">
                <a:solidFill>
                  <a:schemeClr val="accent3">
                    <a:lumMod val="40000"/>
                    <a:lumOff val="60000"/>
                  </a:schemeClr>
                </a:solidFill>
                <a:latin typeface="Calibri" pitchFamily="34" charset="0"/>
              </a:rPr>
              <a:t>The Loretta Bourque Park, named after a long time neighborhood activist and supporter, completed with CDBG funding provides an urban oasis and beautifies a former blighted lot.</a:t>
            </a:r>
            <a:endParaRPr lang="en-US" sz="2400" dirty="0">
              <a:solidFill>
                <a:schemeClr val="accent3">
                  <a:lumMod val="40000"/>
                  <a:lumOff val="60000"/>
                </a:schemeClr>
              </a:solidFill>
            </a:endParaRPr>
          </a:p>
        </p:txBody>
      </p:sp>
      <p:pic>
        <p:nvPicPr>
          <p:cNvPr id="4" name="Content Placeholder 4" descr="Ruth Street3.10.08 002.jpg"/>
          <p:cNvPicPr>
            <a:picLocks/>
          </p:cNvPicPr>
          <p:nvPr/>
        </p:nvPicPr>
        <p:blipFill>
          <a:blip r:embed="rId2" cstate="print"/>
          <a:srcRect/>
          <a:stretch>
            <a:fillRect/>
          </a:stretch>
        </p:blipFill>
        <p:spPr bwMode="auto">
          <a:xfrm>
            <a:off x="1524000" y="3962400"/>
            <a:ext cx="3276600" cy="23893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Picture 4" descr="ruth 7.27.09 (10).jpg"/>
          <p:cNvPicPr/>
          <p:nvPr/>
        </p:nvPicPr>
        <p:blipFill>
          <a:blip r:embed="rId3" cstate="print"/>
          <a:srcRect/>
          <a:stretch>
            <a:fillRect/>
          </a:stretch>
        </p:blipFill>
        <p:spPr bwMode="auto">
          <a:xfrm>
            <a:off x="5181600" y="3952174"/>
            <a:ext cx="3485866" cy="24098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2" name="Picture 1"/>
          <p:cNvPicPr>
            <a:picLocks noChangeAspect="1"/>
          </p:cNvPicPr>
          <p:nvPr/>
        </p:nvPicPr>
        <p:blipFill>
          <a:blip r:embed="rId4"/>
          <a:stretch>
            <a:fillRect/>
          </a:stretch>
        </p:blipFill>
        <p:spPr>
          <a:xfrm>
            <a:off x="-793" y="6629400"/>
            <a:ext cx="9144793" cy="329213"/>
          </a:xfrm>
          <a:prstGeom prst="rect">
            <a:avLst/>
          </a:prstGeom>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33599" y="3842426"/>
            <a:ext cx="3359391" cy="2531439"/>
          </a:xfrm>
          <a:prstGeom prst="rect">
            <a:avLst/>
          </a:prstGeom>
        </p:spPr>
      </p:pic>
      <p:pic>
        <p:nvPicPr>
          <p:cNvPr id="6" name="Picture 5"/>
          <p:cNvPicPr>
            <a:picLocks noChangeAspect="1"/>
          </p:cNvPicPr>
          <p:nvPr/>
        </p:nvPicPr>
        <p:blipFill>
          <a:blip r:embed="rId3"/>
          <a:stretch>
            <a:fillRect/>
          </a:stretch>
        </p:blipFill>
        <p:spPr>
          <a:xfrm>
            <a:off x="5775915" y="1526567"/>
            <a:ext cx="3087812" cy="2315859"/>
          </a:xfrm>
          <a:prstGeom prst="rect">
            <a:avLst/>
          </a:prstGeom>
        </p:spPr>
      </p:pic>
      <p:pic>
        <p:nvPicPr>
          <p:cNvPr id="7" name="Picture 6"/>
          <p:cNvPicPr>
            <a:picLocks noChangeAspect="1"/>
          </p:cNvPicPr>
          <p:nvPr/>
        </p:nvPicPr>
        <p:blipFill>
          <a:blip r:embed="rId4"/>
          <a:stretch>
            <a:fillRect/>
          </a:stretch>
        </p:blipFill>
        <p:spPr>
          <a:xfrm>
            <a:off x="5695949" y="3962400"/>
            <a:ext cx="3167778" cy="2379039"/>
          </a:xfrm>
          <a:prstGeom prst="rect">
            <a:avLst/>
          </a:prstGeom>
        </p:spPr>
      </p:pic>
      <p:sp>
        <p:nvSpPr>
          <p:cNvPr id="8" name="Rectangle 7"/>
          <p:cNvSpPr/>
          <p:nvPr/>
        </p:nvSpPr>
        <p:spPr>
          <a:xfrm>
            <a:off x="230297" y="152400"/>
            <a:ext cx="8103215" cy="1323439"/>
          </a:xfrm>
          <a:prstGeom prst="rect">
            <a:avLst/>
          </a:prstGeom>
        </p:spPr>
        <p:txBody>
          <a:bodyPr wrap="square">
            <a:spAutoFit/>
          </a:bodyPr>
          <a:lstStyle/>
          <a:p>
            <a:pPr algn="ctr"/>
            <a:r>
              <a:rPr lang="en-US" b="1" dirty="0">
                <a:solidFill>
                  <a:schemeClr val="accent3">
                    <a:lumMod val="20000"/>
                    <a:lumOff val="80000"/>
                  </a:schemeClr>
                </a:solidFill>
              </a:rPr>
              <a:t>PHILLIPS </a:t>
            </a:r>
            <a:r>
              <a:rPr lang="en-US" b="1" dirty="0" smtClean="0">
                <a:solidFill>
                  <a:schemeClr val="accent3">
                    <a:lumMod val="20000"/>
                    <a:lumOff val="80000"/>
                  </a:schemeClr>
                </a:solidFill>
              </a:rPr>
              <a:t>AVENUE VACANT </a:t>
            </a:r>
            <a:r>
              <a:rPr lang="en-US" b="1" dirty="0">
                <a:solidFill>
                  <a:schemeClr val="accent3">
                    <a:lumMod val="20000"/>
                    <a:lumOff val="80000"/>
                  </a:schemeClr>
                </a:solidFill>
              </a:rPr>
              <a:t>LOT RESTORATION INITIATIVE </a:t>
            </a:r>
          </a:p>
          <a:p>
            <a:r>
              <a:rPr lang="en-US" dirty="0">
                <a:solidFill>
                  <a:schemeClr val="accent3">
                    <a:lumMod val="20000"/>
                    <a:lumOff val="80000"/>
                  </a:schemeClr>
                </a:solidFill>
              </a:rPr>
              <a:t>Transforming a vacant lot into a creative new space that brings vibrancy to a former vacant blighted lot. Collaborative effort between the City, The CEDC and the Acushnet Avenue neighborhood.  </a:t>
            </a:r>
          </a:p>
        </p:txBody>
      </p:sp>
      <p:pic>
        <p:nvPicPr>
          <p:cNvPr id="12" name="Content Placeholder 11"/>
          <p:cNvPicPr>
            <a:picLocks noGrp="1" noChangeAspect="1"/>
          </p:cNvPicPr>
          <p:nvPr>
            <p:ph idx="1"/>
          </p:nvPr>
        </p:nvPicPr>
        <p:blipFill>
          <a:blip r:embed="rId5"/>
          <a:stretch>
            <a:fillRect/>
          </a:stretch>
        </p:blipFill>
        <p:spPr>
          <a:xfrm>
            <a:off x="251374" y="1519324"/>
            <a:ext cx="3362693" cy="2300404"/>
          </a:xfrm>
          <a:prstGeom prst="rect">
            <a:avLst/>
          </a:prstGeom>
        </p:spPr>
      </p:pic>
      <p:pic>
        <p:nvPicPr>
          <p:cNvPr id="2" name="Picture 1"/>
          <p:cNvPicPr>
            <a:picLocks noChangeAspect="1"/>
          </p:cNvPicPr>
          <p:nvPr/>
        </p:nvPicPr>
        <p:blipFill>
          <a:blip r:embed="rId6"/>
          <a:stretch>
            <a:fillRect/>
          </a:stretch>
        </p:blipFill>
        <p:spPr>
          <a:xfrm>
            <a:off x="0" y="6571597"/>
            <a:ext cx="9144793" cy="329213"/>
          </a:xfrm>
          <a:prstGeom prst="rect">
            <a:avLst/>
          </a:prstGeom>
        </p:spPr>
      </p:pic>
      <p:sp>
        <p:nvSpPr>
          <p:cNvPr id="3" name="TextBox 2"/>
          <p:cNvSpPr txBox="1"/>
          <p:nvPr/>
        </p:nvSpPr>
        <p:spPr>
          <a:xfrm rot="653161">
            <a:off x="3856792" y="1924582"/>
            <a:ext cx="1676400" cy="707886"/>
          </a:xfrm>
          <a:prstGeom prst="rect">
            <a:avLst/>
          </a:prstGeom>
          <a:noFill/>
        </p:spPr>
        <p:txBody>
          <a:bodyPr wrap="square" rtlCol="0">
            <a:spAutoFit/>
          </a:bodyPr>
          <a:lstStyle/>
          <a:p>
            <a:r>
              <a:rPr lang="en-US" dirty="0" smtClean="0"/>
              <a:t>Public Art</a:t>
            </a:r>
          </a:p>
          <a:p>
            <a:r>
              <a:rPr lang="en-US" dirty="0" smtClean="0"/>
              <a:t>Mural</a:t>
            </a:r>
            <a:endParaRPr lang="en-US" dirty="0"/>
          </a:p>
        </p:txBody>
      </p:sp>
      <p:sp>
        <p:nvSpPr>
          <p:cNvPr id="10" name="TextBox 9"/>
          <p:cNvSpPr txBox="1"/>
          <p:nvPr/>
        </p:nvSpPr>
        <p:spPr>
          <a:xfrm rot="20825860">
            <a:off x="3790151" y="3180273"/>
            <a:ext cx="1868567" cy="707886"/>
          </a:xfrm>
          <a:prstGeom prst="rect">
            <a:avLst/>
          </a:prstGeom>
          <a:noFill/>
        </p:spPr>
        <p:txBody>
          <a:bodyPr wrap="square" rtlCol="0">
            <a:spAutoFit/>
          </a:bodyPr>
          <a:lstStyle/>
          <a:p>
            <a:r>
              <a:rPr lang="en-US" dirty="0" smtClean="0"/>
              <a:t>Place making</a:t>
            </a:r>
          </a:p>
          <a:p>
            <a:r>
              <a:rPr lang="en-US" dirty="0" smtClean="0"/>
              <a:t>Opportunities</a:t>
            </a:r>
            <a:endParaRPr lang="en-US" dirty="0"/>
          </a:p>
        </p:txBody>
      </p:sp>
      <p:sp>
        <p:nvSpPr>
          <p:cNvPr id="11" name="TextBox 10"/>
          <p:cNvSpPr txBox="1"/>
          <p:nvPr/>
        </p:nvSpPr>
        <p:spPr>
          <a:xfrm rot="891711">
            <a:off x="3790151" y="5005737"/>
            <a:ext cx="1868567" cy="1015663"/>
          </a:xfrm>
          <a:prstGeom prst="rect">
            <a:avLst/>
          </a:prstGeom>
          <a:noFill/>
        </p:spPr>
        <p:txBody>
          <a:bodyPr wrap="square" rtlCol="0">
            <a:spAutoFit/>
          </a:bodyPr>
          <a:lstStyle/>
          <a:p>
            <a:r>
              <a:rPr lang="en-US" dirty="0" smtClean="0"/>
              <a:t>Neighborhood Planning and Engagement</a:t>
            </a:r>
            <a:endParaRPr lang="en-US" dirty="0"/>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smtClean="0">
                <a:solidFill>
                  <a:schemeClr val="accent3">
                    <a:lumMod val="40000"/>
                    <a:lumOff val="60000"/>
                  </a:schemeClr>
                </a:solidFill>
                <a:effectLst>
                  <a:outerShdw blurRad="38100" dist="38100" dir="2700000" algn="tl">
                    <a:srgbClr val="000000">
                      <a:alpha val="43137"/>
                    </a:srgbClr>
                  </a:outerShdw>
                </a:effectLst>
                <a:latin typeface="Calibri" pitchFamily="34" charset="0"/>
              </a:rPr>
              <a:t>Acushnet Heights Municipal Parking Lot</a:t>
            </a:r>
            <a:r>
              <a:rPr lang="en-US" b="1" dirty="0" smtClean="0">
                <a:solidFill>
                  <a:schemeClr val="bg1"/>
                </a:solidFill>
                <a:effectLst>
                  <a:outerShdw blurRad="38100" dist="38100" dir="2700000" algn="tl">
                    <a:srgbClr val="000000">
                      <a:alpha val="43137"/>
                    </a:srgbClr>
                  </a:outerShdw>
                </a:effectLst>
                <a:latin typeface="Calibri" pitchFamily="34" charset="0"/>
              </a:rPr>
              <a:t/>
            </a:r>
            <a:br>
              <a:rPr lang="en-US" b="1" dirty="0" smtClean="0">
                <a:solidFill>
                  <a:schemeClr val="bg1"/>
                </a:solidFill>
                <a:effectLst>
                  <a:outerShdw blurRad="38100" dist="38100" dir="2700000" algn="tl">
                    <a:srgbClr val="000000">
                      <a:alpha val="43137"/>
                    </a:srgbClr>
                  </a:outerShdw>
                </a:effectLst>
                <a:latin typeface="Calibri" pitchFamily="34" charset="0"/>
              </a:rPr>
            </a:br>
            <a:endParaRPr lang="en-US" dirty="0"/>
          </a:p>
        </p:txBody>
      </p:sp>
      <p:sp>
        <p:nvSpPr>
          <p:cNvPr id="3" name="Content Placeholder 2"/>
          <p:cNvSpPr>
            <a:spLocks noGrp="1"/>
          </p:cNvSpPr>
          <p:nvPr>
            <p:ph idx="1"/>
          </p:nvPr>
        </p:nvSpPr>
        <p:spPr>
          <a:xfrm>
            <a:off x="457200" y="838200"/>
            <a:ext cx="8229600" cy="4525963"/>
          </a:xfrm>
        </p:spPr>
        <p:txBody>
          <a:bodyPr>
            <a:normAutofit/>
          </a:bodyPr>
          <a:lstStyle/>
          <a:p>
            <a:pPr>
              <a:buFont typeface="Wingdings" panose="05000000000000000000" pitchFamily="2" charset="2"/>
              <a:buChar char="§"/>
            </a:pPr>
            <a:r>
              <a:rPr lang="en-US" sz="2400" dirty="0" smtClean="0">
                <a:solidFill>
                  <a:schemeClr val="accent3">
                    <a:lumMod val="20000"/>
                    <a:lumOff val="80000"/>
                  </a:schemeClr>
                </a:solidFill>
                <a:latin typeface="Calibri" pitchFamily="34" charset="0"/>
              </a:rPr>
              <a:t>Creation of a municipal parking lot on an existing vacant</a:t>
            </a:r>
          </a:p>
          <a:p>
            <a:pPr>
              <a:buFont typeface="Wingdings" panose="05000000000000000000" pitchFamily="2" charset="2"/>
              <a:buChar char="§"/>
            </a:pPr>
            <a:r>
              <a:rPr lang="en-US" sz="2400" dirty="0" smtClean="0">
                <a:solidFill>
                  <a:schemeClr val="accent3">
                    <a:lumMod val="20000"/>
                    <a:lumOff val="80000"/>
                  </a:schemeClr>
                </a:solidFill>
                <a:latin typeface="Calibri" pitchFamily="34" charset="0"/>
              </a:rPr>
              <a:t>Situated on a prominent, highly visible corner of the Acushnet Heights neighborhood at the foot of Purchase Street exit from Route 18.</a:t>
            </a:r>
          </a:p>
          <a:p>
            <a:pPr>
              <a:buFont typeface="Wingdings" panose="05000000000000000000" pitchFamily="2" charset="2"/>
              <a:buChar char="§"/>
            </a:pPr>
            <a:r>
              <a:rPr lang="en-US" sz="2400" dirty="0" smtClean="0">
                <a:solidFill>
                  <a:schemeClr val="accent3">
                    <a:lumMod val="20000"/>
                    <a:lumOff val="80000"/>
                  </a:schemeClr>
                </a:solidFill>
                <a:latin typeface="Calibri" pitchFamily="34" charset="0"/>
              </a:rPr>
              <a:t>The lot is one of the gateways to the Acushnet Heights commercial corridor. </a:t>
            </a:r>
            <a:endParaRPr lang="en-US" sz="2400" dirty="0">
              <a:solidFill>
                <a:schemeClr val="accent3">
                  <a:lumMod val="20000"/>
                  <a:lumOff val="80000"/>
                </a:schemeClr>
              </a:solidFill>
            </a:endParaRPr>
          </a:p>
        </p:txBody>
      </p:sp>
      <p:pic>
        <p:nvPicPr>
          <p:cNvPr id="4" name="Picture 2"/>
          <p:cNvPicPr>
            <a:picLocks noChangeAspect="1" noChangeArrowheads="1"/>
          </p:cNvPicPr>
          <p:nvPr/>
        </p:nvPicPr>
        <p:blipFill>
          <a:blip r:embed="rId2" cstate="print"/>
          <a:srcRect/>
          <a:stretch>
            <a:fillRect/>
          </a:stretch>
        </p:blipFill>
        <p:spPr bwMode="auto">
          <a:xfrm>
            <a:off x="457200" y="3581400"/>
            <a:ext cx="3692072" cy="28194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Picture 4" descr="Z:\Construction Projects\FY 2008\Vacant Lot Restoration\Purchase&amp; Weld\Photos\Completed\After\Purchase and weld 12.1.09 east planting.jpg"/>
          <p:cNvPicPr/>
          <p:nvPr/>
        </p:nvPicPr>
        <p:blipFill>
          <a:blip r:embed="rId3" cstate="print"/>
          <a:srcRect/>
          <a:stretch>
            <a:fillRect/>
          </a:stretch>
        </p:blipFill>
        <p:spPr bwMode="auto">
          <a:xfrm>
            <a:off x="4724400" y="3581400"/>
            <a:ext cx="3886200" cy="28194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Picture 5"/>
          <p:cNvPicPr>
            <a:picLocks noChangeAspect="1"/>
          </p:cNvPicPr>
          <p:nvPr/>
        </p:nvPicPr>
        <p:blipFill>
          <a:blip r:embed="rId4"/>
          <a:stretch>
            <a:fillRect/>
          </a:stretch>
        </p:blipFill>
        <p:spPr>
          <a:xfrm>
            <a:off x="-397" y="6554727"/>
            <a:ext cx="9144793" cy="329213"/>
          </a:xfrm>
          <a:prstGeom prst="rect">
            <a:avLst/>
          </a:prstGeom>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4" name="TextBox 3"/>
          <p:cNvSpPr txBox="1"/>
          <p:nvPr/>
        </p:nvSpPr>
        <p:spPr>
          <a:xfrm>
            <a:off x="228600" y="228600"/>
            <a:ext cx="3810000" cy="6555641"/>
          </a:xfrm>
          <a:prstGeom prst="rect">
            <a:avLst/>
          </a:prstGeom>
          <a:noFill/>
        </p:spPr>
        <p:txBody>
          <a:bodyPr wrap="square" rtlCol="0">
            <a:spAutoFit/>
          </a:bodyPr>
          <a:lstStyle/>
          <a:p>
            <a:r>
              <a:rPr lang="en-US" dirty="0" smtClean="0"/>
              <a:t>Built in 1970</a:t>
            </a:r>
          </a:p>
          <a:p>
            <a:r>
              <a:rPr lang="en-US" dirty="0" smtClean="0"/>
              <a:t>Bisects Waterfront from Downtown and Historic National Park</a:t>
            </a:r>
          </a:p>
          <a:p>
            <a:endParaRPr lang="en-US" dirty="0" smtClean="0"/>
          </a:p>
          <a:p>
            <a:r>
              <a:rPr lang="en-US" dirty="0" smtClean="0"/>
              <a:t>Project – 15 years - $</a:t>
            </a:r>
            <a:r>
              <a:rPr lang="en-US" dirty="0"/>
              <a:t>12.5 </a:t>
            </a:r>
            <a:r>
              <a:rPr lang="en-US" dirty="0" smtClean="0"/>
              <a:t>million.</a:t>
            </a:r>
          </a:p>
          <a:p>
            <a:endParaRPr lang="en-US" dirty="0"/>
          </a:p>
          <a:p>
            <a:r>
              <a:rPr lang="en-US" dirty="0" smtClean="0"/>
              <a:t>Urban </a:t>
            </a:r>
            <a:r>
              <a:rPr lang="en-US" dirty="0"/>
              <a:t>renewal projects in the 1970s removed the waterfront neighborhoods that made up the "Old West End" and installed the Route 18 highway in their place. </a:t>
            </a:r>
            <a:endParaRPr lang="en-US" dirty="0" smtClean="0"/>
          </a:p>
          <a:p>
            <a:endParaRPr lang="en-US" dirty="0"/>
          </a:p>
          <a:p>
            <a:r>
              <a:rPr lang="en-US" dirty="0"/>
              <a:t>The new Route 18 reunites the city's historic downtown with the waterfront after decades of separation.</a:t>
            </a:r>
          </a:p>
          <a:p>
            <a:endParaRPr lang="en-US" dirty="0" smtClean="0"/>
          </a:p>
          <a:p>
            <a:endParaRPr lang="en-US" dirty="0"/>
          </a:p>
        </p:txBody>
      </p:sp>
      <p:sp>
        <p:nvSpPr>
          <p:cNvPr id="5" name="TextBox 4"/>
          <p:cNvSpPr txBox="1"/>
          <p:nvPr/>
        </p:nvSpPr>
        <p:spPr>
          <a:xfrm>
            <a:off x="4343400" y="381000"/>
            <a:ext cx="4648200" cy="461665"/>
          </a:xfrm>
          <a:prstGeom prst="rect">
            <a:avLst/>
          </a:prstGeom>
          <a:noFill/>
        </p:spPr>
        <p:txBody>
          <a:bodyPr wrap="square" rtlCol="0">
            <a:spAutoFit/>
          </a:bodyPr>
          <a:lstStyle/>
          <a:p>
            <a:r>
              <a:rPr lang="en-US" sz="2400" dirty="0"/>
              <a:t>John F. Kennedy State Highway </a:t>
            </a:r>
          </a:p>
        </p:txBody>
      </p:sp>
      <p:pic>
        <p:nvPicPr>
          <p:cNvPr id="6" name="Picture 5"/>
          <p:cNvPicPr>
            <a:picLocks noChangeAspect="1"/>
          </p:cNvPicPr>
          <p:nvPr/>
        </p:nvPicPr>
        <p:blipFill>
          <a:blip r:embed="rId2"/>
          <a:stretch>
            <a:fillRect/>
          </a:stretch>
        </p:blipFill>
        <p:spPr>
          <a:xfrm>
            <a:off x="4953000" y="972285"/>
            <a:ext cx="3645724" cy="2432515"/>
          </a:xfrm>
          <a:prstGeom prst="rect">
            <a:avLst/>
          </a:prstGeom>
        </p:spPr>
      </p:pic>
      <p:pic>
        <p:nvPicPr>
          <p:cNvPr id="7" name="Picture 6"/>
          <p:cNvPicPr>
            <a:picLocks noChangeAspect="1"/>
          </p:cNvPicPr>
          <p:nvPr/>
        </p:nvPicPr>
        <p:blipFill rotWithShape="1">
          <a:blip r:embed="rId3"/>
          <a:srcRect l="21224" t="11341" r="7161"/>
          <a:stretch/>
        </p:blipFill>
        <p:spPr>
          <a:xfrm>
            <a:off x="4895697" y="3534420"/>
            <a:ext cx="3760330" cy="2618601"/>
          </a:xfrm>
          <a:prstGeom prst="rect">
            <a:avLst/>
          </a:prstGeom>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pic>
        <p:nvPicPr>
          <p:cNvPr id="2" name="Picture 1"/>
          <p:cNvPicPr>
            <a:picLocks noChangeAspect="1"/>
          </p:cNvPicPr>
          <p:nvPr/>
        </p:nvPicPr>
        <p:blipFill rotWithShape="1">
          <a:blip r:embed="rId2"/>
          <a:srcRect t="25794" r="18527" b="4762"/>
          <a:stretch/>
        </p:blipFill>
        <p:spPr>
          <a:xfrm>
            <a:off x="4019550" y="1536933"/>
            <a:ext cx="4820194" cy="2311052"/>
          </a:xfrm>
          <a:prstGeom prst="rect">
            <a:avLst/>
          </a:prstGeom>
        </p:spPr>
      </p:pic>
      <p:pic>
        <p:nvPicPr>
          <p:cNvPr id="3" name="Picture 2"/>
          <p:cNvPicPr>
            <a:picLocks noChangeAspect="1"/>
          </p:cNvPicPr>
          <p:nvPr/>
        </p:nvPicPr>
        <p:blipFill rotWithShape="1">
          <a:blip r:embed="rId3"/>
          <a:srcRect t="11905" b="10715"/>
          <a:stretch/>
        </p:blipFill>
        <p:spPr>
          <a:xfrm>
            <a:off x="4038600" y="4051419"/>
            <a:ext cx="4876800" cy="2122714"/>
          </a:xfrm>
          <a:prstGeom prst="rect">
            <a:avLst/>
          </a:prstGeom>
        </p:spPr>
      </p:pic>
      <p:sp>
        <p:nvSpPr>
          <p:cNvPr id="4" name="TextBox 3"/>
          <p:cNvSpPr txBox="1"/>
          <p:nvPr/>
        </p:nvSpPr>
        <p:spPr>
          <a:xfrm>
            <a:off x="209550" y="234045"/>
            <a:ext cx="3810000" cy="6555641"/>
          </a:xfrm>
          <a:prstGeom prst="rect">
            <a:avLst/>
          </a:prstGeom>
          <a:noFill/>
        </p:spPr>
        <p:txBody>
          <a:bodyPr wrap="square" rtlCol="0">
            <a:spAutoFit/>
          </a:bodyPr>
          <a:lstStyle/>
          <a:p>
            <a:r>
              <a:rPr lang="en-US" dirty="0" smtClean="0"/>
              <a:t>Built in 1970</a:t>
            </a:r>
          </a:p>
          <a:p>
            <a:r>
              <a:rPr lang="en-US" dirty="0" smtClean="0"/>
              <a:t>Bisects Waterfront from Downtown and Historic National Park</a:t>
            </a:r>
          </a:p>
          <a:p>
            <a:endParaRPr lang="en-US" dirty="0" smtClean="0"/>
          </a:p>
          <a:p>
            <a:r>
              <a:rPr lang="en-US" dirty="0" smtClean="0"/>
              <a:t>Project – 15 years - $</a:t>
            </a:r>
            <a:r>
              <a:rPr lang="en-US" dirty="0"/>
              <a:t>12.5 </a:t>
            </a:r>
            <a:r>
              <a:rPr lang="en-US" dirty="0" smtClean="0"/>
              <a:t>million.</a:t>
            </a:r>
          </a:p>
          <a:p>
            <a:endParaRPr lang="en-US" dirty="0"/>
          </a:p>
          <a:p>
            <a:r>
              <a:rPr lang="en-US" dirty="0" smtClean="0"/>
              <a:t>Urban </a:t>
            </a:r>
            <a:r>
              <a:rPr lang="en-US" dirty="0"/>
              <a:t>renewal projects in the 1970s removed the waterfront neighborhoods that made up the "Old West End" and installed the Route 18 highway in their place. </a:t>
            </a:r>
            <a:endParaRPr lang="en-US" dirty="0" smtClean="0"/>
          </a:p>
          <a:p>
            <a:endParaRPr lang="en-US" dirty="0"/>
          </a:p>
          <a:p>
            <a:r>
              <a:rPr lang="en-US" dirty="0"/>
              <a:t>The new Route 18 reunites the city's historic downtown with the waterfront after decades of separation.</a:t>
            </a:r>
          </a:p>
          <a:p>
            <a:endParaRPr lang="en-US" dirty="0" smtClean="0"/>
          </a:p>
          <a:p>
            <a:endParaRPr lang="en-US" dirty="0"/>
          </a:p>
        </p:txBody>
      </p:sp>
      <p:sp>
        <p:nvSpPr>
          <p:cNvPr id="5" name="TextBox 4"/>
          <p:cNvSpPr txBox="1"/>
          <p:nvPr/>
        </p:nvSpPr>
        <p:spPr>
          <a:xfrm>
            <a:off x="4343400" y="381000"/>
            <a:ext cx="4648200" cy="461665"/>
          </a:xfrm>
          <a:prstGeom prst="rect">
            <a:avLst/>
          </a:prstGeom>
          <a:noFill/>
        </p:spPr>
        <p:txBody>
          <a:bodyPr wrap="square" rtlCol="0">
            <a:spAutoFit/>
          </a:bodyPr>
          <a:lstStyle/>
          <a:p>
            <a:r>
              <a:rPr lang="en-US" sz="2400" dirty="0"/>
              <a:t>John F. Kennedy State Highway </a:t>
            </a:r>
          </a:p>
        </p:txBody>
      </p:sp>
    </p:spTree>
    <p:extLst>
      <p:ext uri="{BB962C8B-B14F-4D97-AF65-F5344CB8AC3E}">
        <p14:creationId xmlns:p14="http://schemas.microsoft.com/office/powerpoint/2010/main" val="2317732650"/>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pic>
        <p:nvPicPr>
          <p:cNvPr id="5" name="Picture 4"/>
          <p:cNvPicPr>
            <a:picLocks noChangeAspect="1"/>
          </p:cNvPicPr>
          <p:nvPr/>
        </p:nvPicPr>
        <p:blipFill>
          <a:blip r:embed="rId2"/>
          <a:stretch>
            <a:fillRect/>
          </a:stretch>
        </p:blipFill>
        <p:spPr>
          <a:xfrm>
            <a:off x="255351" y="2077096"/>
            <a:ext cx="2743200" cy="2061278"/>
          </a:xfrm>
          <a:prstGeom prst="rect">
            <a:avLst/>
          </a:prstGeom>
        </p:spPr>
      </p:pic>
      <p:pic>
        <p:nvPicPr>
          <p:cNvPr id="6" name="Picture 5"/>
          <p:cNvPicPr>
            <a:picLocks noChangeAspect="1"/>
          </p:cNvPicPr>
          <p:nvPr/>
        </p:nvPicPr>
        <p:blipFill>
          <a:blip r:embed="rId3"/>
          <a:stretch>
            <a:fillRect/>
          </a:stretch>
        </p:blipFill>
        <p:spPr>
          <a:xfrm>
            <a:off x="205902" y="4250447"/>
            <a:ext cx="2842098" cy="2135592"/>
          </a:xfrm>
          <a:prstGeom prst="rect">
            <a:avLst/>
          </a:prstGeom>
        </p:spPr>
      </p:pic>
      <p:pic>
        <p:nvPicPr>
          <p:cNvPr id="8" name="Picture 7"/>
          <p:cNvPicPr>
            <a:picLocks noChangeAspect="1"/>
          </p:cNvPicPr>
          <p:nvPr/>
        </p:nvPicPr>
        <p:blipFill>
          <a:blip r:embed="rId4"/>
          <a:stretch>
            <a:fillRect/>
          </a:stretch>
        </p:blipFill>
        <p:spPr>
          <a:xfrm>
            <a:off x="3810000" y="3429000"/>
            <a:ext cx="5185603" cy="2927855"/>
          </a:xfrm>
          <a:prstGeom prst="rect">
            <a:avLst/>
          </a:prstGeom>
        </p:spPr>
      </p:pic>
      <p:sp>
        <p:nvSpPr>
          <p:cNvPr id="9" name="TextBox 8"/>
          <p:cNvSpPr txBox="1"/>
          <p:nvPr/>
        </p:nvSpPr>
        <p:spPr>
          <a:xfrm>
            <a:off x="191311" y="76200"/>
            <a:ext cx="9028889" cy="1938992"/>
          </a:xfrm>
          <a:prstGeom prst="rect">
            <a:avLst/>
          </a:prstGeom>
          <a:noFill/>
        </p:spPr>
        <p:txBody>
          <a:bodyPr wrap="square" rtlCol="0">
            <a:spAutoFit/>
          </a:bodyPr>
          <a:lstStyle/>
          <a:p>
            <a:pPr algn="ctr"/>
            <a:r>
              <a:rPr lang="en-US" sz="2400" dirty="0"/>
              <a:t>John F. Kennedy State </a:t>
            </a:r>
            <a:r>
              <a:rPr lang="en-US" sz="2400" dirty="0" smtClean="0"/>
              <a:t>Highway</a:t>
            </a:r>
          </a:p>
          <a:p>
            <a:r>
              <a:rPr lang="en-US" sz="2400" dirty="0" smtClean="0"/>
              <a:t>Key Components:</a:t>
            </a:r>
          </a:p>
          <a:p>
            <a:r>
              <a:rPr lang="en-US" sz="2400" dirty="0" smtClean="0"/>
              <a:t>Tree Plantings, Traffic calming,</a:t>
            </a:r>
          </a:p>
          <a:p>
            <a:r>
              <a:rPr lang="en-US" sz="2400" dirty="0" smtClean="0"/>
              <a:t>Connectivity to waterfront through newly established grade crossings, promote economic growth and tourism.  </a:t>
            </a:r>
            <a:endParaRPr lang="en-US" sz="2400" dirty="0"/>
          </a:p>
        </p:txBody>
      </p:sp>
    </p:spTree>
    <p:extLst>
      <p:ext uri="{BB962C8B-B14F-4D97-AF65-F5344CB8AC3E}">
        <p14:creationId xmlns:p14="http://schemas.microsoft.com/office/powerpoint/2010/main" val="4252592505"/>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pic>
        <p:nvPicPr>
          <p:cNvPr id="5" name="Picture 4"/>
          <p:cNvPicPr>
            <a:picLocks noChangeAspect="1"/>
          </p:cNvPicPr>
          <p:nvPr/>
        </p:nvPicPr>
        <p:blipFill rotWithShape="1">
          <a:blip r:embed="rId2"/>
          <a:srcRect l="18749" t="19299" r="10939"/>
          <a:stretch/>
        </p:blipFill>
        <p:spPr>
          <a:xfrm>
            <a:off x="381000" y="762000"/>
            <a:ext cx="3347873" cy="2161401"/>
          </a:xfrm>
          <a:prstGeom prst="rect">
            <a:avLst/>
          </a:prstGeom>
        </p:spPr>
      </p:pic>
      <p:pic>
        <p:nvPicPr>
          <p:cNvPr id="6" name="Picture 5"/>
          <p:cNvPicPr>
            <a:picLocks noChangeAspect="1"/>
          </p:cNvPicPr>
          <p:nvPr/>
        </p:nvPicPr>
        <p:blipFill rotWithShape="1">
          <a:blip r:embed="rId3"/>
          <a:srcRect l="18532" t="13818" r="9520"/>
          <a:stretch/>
        </p:blipFill>
        <p:spPr>
          <a:xfrm>
            <a:off x="381000" y="3829374"/>
            <a:ext cx="3429000" cy="2310407"/>
          </a:xfrm>
          <a:prstGeom prst="rect">
            <a:avLst/>
          </a:prstGeom>
        </p:spPr>
      </p:pic>
      <p:pic>
        <p:nvPicPr>
          <p:cNvPr id="7" name="Picture 6"/>
          <p:cNvPicPr>
            <a:picLocks noChangeAspect="1"/>
          </p:cNvPicPr>
          <p:nvPr/>
        </p:nvPicPr>
        <p:blipFill>
          <a:blip r:embed="rId4"/>
          <a:stretch>
            <a:fillRect/>
          </a:stretch>
        </p:blipFill>
        <p:spPr>
          <a:xfrm>
            <a:off x="4077119" y="789994"/>
            <a:ext cx="4901609" cy="1871634"/>
          </a:xfrm>
          <a:prstGeom prst="rect">
            <a:avLst/>
          </a:prstGeom>
        </p:spPr>
      </p:pic>
      <p:pic>
        <p:nvPicPr>
          <p:cNvPr id="8" name="Picture 7"/>
          <p:cNvPicPr>
            <a:picLocks noChangeAspect="1"/>
          </p:cNvPicPr>
          <p:nvPr/>
        </p:nvPicPr>
        <p:blipFill>
          <a:blip r:embed="rId5"/>
          <a:stretch>
            <a:fillRect/>
          </a:stretch>
        </p:blipFill>
        <p:spPr>
          <a:xfrm>
            <a:off x="4077119" y="3829374"/>
            <a:ext cx="4620195" cy="2315746"/>
          </a:xfrm>
          <a:prstGeom prst="rect">
            <a:avLst/>
          </a:prstGeom>
        </p:spPr>
      </p:pic>
      <p:sp>
        <p:nvSpPr>
          <p:cNvPr id="12" name="TextBox 11"/>
          <p:cNvSpPr txBox="1"/>
          <p:nvPr/>
        </p:nvSpPr>
        <p:spPr>
          <a:xfrm>
            <a:off x="2095500" y="107719"/>
            <a:ext cx="6477000" cy="461665"/>
          </a:xfrm>
          <a:prstGeom prst="rect">
            <a:avLst/>
          </a:prstGeom>
          <a:noFill/>
        </p:spPr>
        <p:txBody>
          <a:bodyPr wrap="square" rtlCol="0">
            <a:spAutoFit/>
          </a:bodyPr>
          <a:lstStyle/>
          <a:p>
            <a:r>
              <a:rPr lang="en-US" sz="2400" dirty="0" smtClean="0"/>
              <a:t>Union Street Connection Before and After </a:t>
            </a:r>
            <a:endParaRPr lang="en-US" sz="2400" dirty="0"/>
          </a:p>
        </p:txBody>
      </p:sp>
    </p:spTree>
    <p:extLst>
      <p:ext uri="{BB962C8B-B14F-4D97-AF65-F5344CB8AC3E}">
        <p14:creationId xmlns:p14="http://schemas.microsoft.com/office/powerpoint/2010/main" val="3713836118"/>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pic>
        <p:nvPicPr>
          <p:cNvPr id="7" name="Picture 6"/>
          <p:cNvPicPr>
            <a:picLocks noChangeAspect="1"/>
          </p:cNvPicPr>
          <p:nvPr/>
        </p:nvPicPr>
        <p:blipFill rotWithShape="1">
          <a:blip r:embed="rId2"/>
          <a:srcRect t="18519" b="10493"/>
          <a:stretch/>
        </p:blipFill>
        <p:spPr>
          <a:xfrm>
            <a:off x="1066800" y="3505200"/>
            <a:ext cx="6781800" cy="2708011"/>
          </a:xfrm>
          <a:prstGeom prst="rect">
            <a:avLst/>
          </a:prstGeom>
        </p:spPr>
      </p:pic>
      <p:pic>
        <p:nvPicPr>
          <p:cNvPr id="8" name="Picture 7"/>
          <p:cNvPicPr>
            <a:picLocks noChangeAspect="1"/>
          </p:cNvPicPr>
          <p:nvPr/>
        </p:nvPicPr>
        <p:blipFill rotWithShape="1">
          <a:blip r:embed="rId3"/>
          <a:srcRect l="10900" t="21095" r="11977" b="17711"/>
          <a:stretch/>
        </p:blipFill>
        <p:spPr>
          <a:xfrm>
            <a:off x="1981200" y="1066800"/>
            <a:ext cx="5038928" cy="2248996"/>
          </a:xfrm>
          <a:prstGeom prst="rect">
            <a:avLst/>
          </a:prstGeom>
        </p:spPr>
      </p:pic>
      <p:sp>
        <p:nvSpPr>
          <p:cNvPr id="10" name="TextBox 9"/>
          <p:cNvSpPr txBox="1"/>
          <p:nvPr/>
        </p:nvSpPr>
        <p:spPr>
          <a:xfrm>
            <a:off x="1828800" y="313053"/>
            <a:ext cx="6477000" cy="461665"/>
          </a:xfrm>
          <a:prstGeom prst="rect">
            <a:avLst/>
          </a:prstGeom>
          <a:noFill/>
        </p:spPr>
        <p:txBody>
          <a:bodyPr wrap="square" rtlCol="0">
            <a:spAutoFit/>
          </a:bodyPr>
          <a:lstStyle/>
          <a:p>
            <a:r>
              <a:rPr lang="en-US" sz="2400" dirty="0" smtClean="0"/>
              <a:t>Downtown Connector Before and After </a:t>
            </a:r>
            <a:endParaRPr lang="en-US" sz="2400" dirty="0"/>
          </a:p>
        </p:txBody>
      </p:sp>
    </p:spTree>
    <p:extLst>
      <p:ext uri="{BB962C8B-B14F-4D97-AF65-F5344CB8AC3E}">
        <p14:creationId xmlns:p14="http://schemas.microsoft.com/office/powerpoint/2010/main" val="2308474564"/>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pic>
        <p:nvPicPr>
          <p:cNvPr id="3" name="Picture 2"/>
          <p:cNvPicPr>
            <a:picLocks noChangeAspect="1"/>
          </p:cNvPicPr>
          <p:nvPr/>
        </p:nvPicPr>
        <p:blipFill rotWithShape="1">
          <a:blip r:embed="rId2"/>
          <a:srcRect l="29920" t="21277" r="30186" b="14893"/>
          <a:stretch/>
        </p:blipFill>
        <p:spPr>
          <a:xfrm>
            <a:off x="5589938" y="3545282"/>
            <a:ext cx="2843547" cy="2559193"/>
          </a:xfrm>
          <a:prstGeom prst="rect">
            <a:avLst/>
          </a:prstGeom>
        </p:spPr>
      </p:pic>
      <p:pic>
        <p:nvPicPr>
          <p:cNvPr id="4" name="Picture 3"/>
          <p:cNvPicPr>
            <a:picLocks noChangeAspect="1"/>
          </p:cNvPicPr>
          <p:nvPr/>
        </p:nvPicPr>
        <p:blipFill>
          <a:blip r:embed="rId3"/>
          <a:stretch>
            <a:fillRect/>
          </a:stretch>
        </p:blipFill>
        <p:spPr>
          <a:xfrm>
            <a:off x="452998" y="1327631"/>
            <a:ext cx="3742204" cy="2103120"/>
          </a:xfrm>
          <a:prstGeom prst="rect">
            <a:avLst/>
          </a:prstGeom>
        </p:spPr>
      </p:pic>
      <p:pic>
        <p:nvPicPr>
          <p:cNvPr id="9" name="Picture 8"/>
          <p:cNvPicPr>
            <a:picLocks noChangeAspect="1"/>
          </p:cNvPicPr>
          <p:nvPr/>
        </p:nvPicPr>
        <p:blipFill>
          <a:blip r:embed="rId4"/>
          <a:stretch>
            <a:fillRect/>
          </a:stretch>
        </p:blipFill>
        <p:spPr>
          <a:xfrm>
            <a:off x="609600" y="3575907"/>
            <a:ext cx="4643998" cy="2575037"/>
          </a:xfrm>
          <a:prstGeom prst="rect">
            <a:avLst/>
          </a:prstGeom>
        </p:spPr>
      </p:pic>
      <p:pic>
        <p:nvPicPr>
          <p:cNvPr id="2" name="Picture 1"/>
          <p:cNvPicPr>
            <a:picLocks noChangeAspect="1"/>
          </p:cNvPicPr>
          <p:nvPr/>
        </p:nvPicPr>
        <p:blipFill>
          <a:blip r:embed="rId5"/>
          <a:stretch>
            <a:fillRect/>
          </a:stretch>
        </p:blipFill>
        <p:spPr>
          <a:xfrm>
            <a:off x="5253598" y="1228347"/>
            <a:ext cx="3300523" cy="2193761"/>
          </a:xfrm>
          <a:prstGeom prst="rect">
            <a:avLst/>
          </a:prstGeom>
        </p:spPr>
      </p:pic>
      <p:sp>
        <p:nvSpPr>
          <p:cNvPr id="8" name="TextBox 7"/>
          <p:cNvSpPr txBox="1"/>
          <p:nvPr/>
        </p:nvSpPr>
        <p:spPr>
          <a:xfrm>
            <a:off x="322071" y="304800"/>
            <a:ext cx="6477000" cy="830997"/>
          </a:xfrm>
          <a:prstGeom prst="rect">
            <a:avLst/>
          </a:prstGeom>
          <a:noFill/>
        </p:spPr>
        <p:txBody>
          <a:bodyPr wrap="square" rtlCol="0">
            <a:spAutoFit/>
          </a:bodyPr>
          <a:lstStyle/>
          <a:p>
            <a:r>
              <a:rPr lang="en-US" sz="2400" dirty="0" smtClean="0"/>
              <a:t>Project has been an impetus for Waterfront access and utilization </a:t>
            </a:r>
            <a:endParaRPr lang="en-US" sz="2400" dirty="0"/>
          </a:p>
        </p:txBody>
      </p:sp>
    </p:spTree>
    <p:extLst>
      <p:ext uri="{BB962C8B-B14F-4D97-AF65-F5344CB8AC3E}">
        <p14:creationId xmlns:p14="http://schemas.microsoft.com/office/powerpoint/2010/main" val="412345327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10" name="TextBox 9"/>
          <p:cNvSpPr txBox="1"/>
          <p:nvPr/>
        </p:nvSpPr>
        <p:spPr>
          <a:xfrm>
            <a:off x="2362200" y="204755"/>
            <a:ext cx="6477000" cy="461665"/>
          </a:xfrm>
          <a:prstGeom prst="rect">
            <a:avLst/>
          </a:prstGeom>
          <a:noFill/>
        </p:spPr>
        <p:txBody>
          <a:bodyPr wrap="square" rtlCol="0">
            <a:spAutoFit/>
          </a:bodyPr>
          <a:lstStyle/>
          <a:p>
            <a:r>
              <a:rPr lang="en-US" sz="2400" b="1" dirty="0" smtClean="0"/>
              <a:t>New Bedford Hurricane Barrier  </a:t>
            </a:r>
            <a:endParaRPr lang="en-US" sz="2400" b="1" dirty="0"/>
          </a:p>
        </p:txBody>
      </p:sp>
      <p:pic>
        <p:nvPicPr>
          <p:cNvPr id="5" name="Picture 4"/>
          <p:cNvPicPr>
            <a:picLocks noChangeAspect="1"/>
          </p:cNvPicPr>
          <p:nvPr/>
        </p:nvPicPr>
        <p:blipFill>
          <a:blip r:embed="rId2"/>
          <a:stretch>
            <a:fillRect/>
          </a:stretch>
        </p:blipFill>
        <p:spPr>
          <a:xfrm>
            <a:off x="6172200" y="762000"/>
            <a:ext cx="2643188" cy="1980293"/>
          </a:xfrm>
          <a:prstGeom prst="rect">
            <a:avLst/>
          </a:prstGeom>
        </p:spPr>
      </p:pic>
      <p:sp>
        <p:nvSpPr>
          <p:cNvPr id="9" name="Rectangle 8"/>
          <p:cNvSpPr/>
          <p:nvPr/>
        </p:nvSpPr>
        <p:spPr>
          <a:xfrm>
            <a:off x="76200" y="797668"/>
            <a:ext cx="6096000" cy="5324535"/>
          </a:xfrm>
          <a:prstGeom prst="rect">
            <a:avLst/>
          </a:prstGeom>
        </p:spPr>
        <p:txBody>
          <a:bodyPr wrap="square">
            <a:spAutoFit/>
          </a:bodyPr>
          <a:lstStyle/>
          <a:p>
            <a:r>
              <a:rPr lang="en-US" dirty="0"/>
              <a:t>In 1962, construction of the hurricane barrier across New Bedford Harbor began in an effort to greatly minimize the destructive effects of flood waters associated with severe storms. </a:t>
            </a:r>
            <a:endParaRPr lang="en-US" dirty="0" smtClean="0"/>
          </a:p>
          <a:p>
            <a:endParaRPr lang="en-US" dirty="0"/>
          </a:p>
          <a:p>
            <a:r>
              <a:rPr lang="en-US" dirty="0" smtClean="0"/>
              <a:t>Dedicated </a:t>
            </a:r>
            <a:r>
              <a:rPr lang="en-US" dirty="0"/>
              <a:t>in 1966, the hurricane barrier remains the largest manmade structure on the east coast of the United States and provides security for industries, the fishing fleet, and hundreds of homes in residential neighborhoods. </a:t>
            </a:r>
            <a:endParaRPr lang="en-US" dirty="0" smtClean="0"/>
          </a:p>
          <a:p>
            <a:endParaRPr lang="en-US" dirty="0"/>
          </a:p>
          <a:p>
            <a:r>
              <a:rPr lang="en-US" dirty="0" smtClean="0"/>
              <a:t>The </a:t>
            </a:r>
            <a:r>
              <a:rPr lang="en-US" dirty="0"/>
              <a:t>Harbor Barrier and Dike have protected New Bedford and the neighboring communities of Acushnet and Fairhaven from storm surge but, the dike portion of the structure—a massive 18 foot high, 4,600 foot stone wall—has limited public access to the water.</a:t>
            </a:r>
          </a:p>
        </p:txBody>
      </p:sp>
    </p:spTree>
    <p:extLst>
      <p:ext uri="{BB962C8B-B14F-4D97-AF65-F5344CB8AC3E}">
        <p14:creationId xmlns:p14="http://schemas.microsoft.com/office/powerpoint/2010/main" val="365040832"/>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6581001"/>
            <a:ext cx="9144000" cy="276999"/>
          </a:xfrm>
          <a:prstGeom prst="rect">
            <a:avLst/>
          </a:prstGeom>
          <a:solidFill>
            <a:schemeClr val="bg2">
              <a:lumMod val="40000"/>
              <a:lumOff val="60000"/>
            </a:schemeClr>
          </a:solidFill>
        </p:spPr>
        <p:txBody>
          <a:bodyPr wrap="square" rtlCol="0">
            <a:spAutoFit/>
          </a:bodyPr>
          <a:lstStyle/>
          <a:p>
            <a:pPr algn="ctr"/>
            <a:r>
              <a:rPr lang="en-US" sz="1200" b="1" dirty="0" smtClean="0">
                <a:solidFill>
                  <a:srgbClr val="002060"/>
                </a:solidFill>
              </a:rPr>
              <a:t>DEPARTMENT OF PLANNING, HOUSING &amp; COMMUNITY DEVELOPMENT</a:t>
            </a:r>
            <a:endParaRPr lang="en-US" sz="1200" b="1" dirty="0">
              <a:solidFill>
                <a:srgbClr val="002060"/>
              </a:solidFill>
            </a:endParaRPr>
          </a:p>
        </p:txBody>
      </p:sp>
      <p:sp>
        <p:nvSpPr>
          <p:cNvPr id="10" name="TextBox 9"/>
          <p:cNvSpPr txBox="1"/>
          <p:nvPr/>
        </p:nvSpPr>
        <p:spPr>
          <a:xfrm>
            <a:off x="2676728" y="231751"/>
            <a:ext cx="6477000" cy="461665"/>
          </a:xfrm>
          <a:prstGeom prst="rect">
            <a:avLst/>
          </a:prstGeom>
          <a:noFill/>
        </p:spPr>
        <p:txBody>
          <a:bodyPr wrap="square" rtlCol="0">
            <a:spAutoFit/>
          </a:bodyPr>
          <a:lstStyle/>
          <a:p>
            <a:r>
              <a:rPr lang="en-US" sz="2400" dirty="0" smtClean="0"/>
              <a:t>New Bedford Harbor Walk </a:t>
            </a:r>
            <a:endParaRPr lang="en-US" sz="2400" dirty="0"/>
          </a:p>
        </p:txBody>
      </p:sp>
      <p:pic>
        <p:nvPicPr>
          <p:cNvPr id="4" name="Picture 3"/>
          <p:cNvPicPr>
            <a:picLocks noChangeAspect="1"/>
          </p:cNvPicPr>
          <p:nvPr/>
        </p:nvPicPr>
        <p:blipFill>
          <a:blip r:embed="rId2"/>
          <a:stretch>
            <a:fillRect/>
          </a:stretch>
        </p:blipFill>
        <p:spPr>
          <a:xfrm rot="16200000">
            <a:off x="927100" y="3033092"/>
            <a:ext cx="2819400" cy="3759200"/>
          </a:xfrm>
          <a:prstGeom prst="rect">
            <a:avLst/>
          </a:prstGeom>
        </p:spPr>
      </p:pic>
      <p:sp>
        <p:nvSpPr>
          <p:cNvPr id="6" name="Rectangle 5"/>
          <p:cNvSpPr/>
          <p:nvPr/>
        </p:nvSpPr>
        <p:spPr>
          <a:xfrm>
            <a:off x="457200" y="914400"/>
            <a:ext cx="7429500" cy="2554545"/>
          </a:xfrm>
          <a:prstGeom prst="rect">
            <a:avLst/>
          </a:prstGeom>
        </p:spPr>
        <p:txBody>
          <a:bodyPr wrap="square">
            <a:spAutoFit/>
          </a:bodyPr>
          <a:lstStyle/>
          <a:p>
            <a:r>
              <a:rPr lang="en-US" dirty="0"/>
              <a:t>The newly installed Harbor Walk gives visitors a chance to walk across the city’s hurricane barrier, and look out upon where Buzzards Bay (East Beach) meets historic Fort Taber, beyond to Fairhaven’s Fort Phoenix, West Island, and noted points of interest like Butler Flats Lighthouse. The elevated walking trail stretches 3880 ft. (.735 mi) and is lit at night, making any time a good time to take in the natural wonder of South Coast, MA. The Harbor Walk is also pet friendly.</a:t>
            </a:r>
          </a:p>
        </p:txBody>
      </p:sp>
      <p:pic>
        <p:nvPicPr>
          <p:cNvPr id="2" name="Picture 1"/>
          <p:cNvPicPr>
            <a:picLocks noChangeAspect="1"/>
          </p:cNvPicPr>
          <p:nvPr/>
        </p:nvPicPr>
        <p:blipFill>
          <a:blip r:embed="rId3"/>
          <a:stretch>
            <a:fillRect/>
          </a:stretch>
        </p:blipFill>
        <p:spPr>
          <a:xfrm>
            <a:off x="4572000" y="3605384"/>
            <a:ext cx="3800475" cy="2533650"/>
          </a:xfrm>
          <a:prstGeom prst="rect">
            <a:avLst/>
          </a:prstGeom>
        </p:spPr>
      </p:pic>
    </p:spTree>
    <p:extLst>
      <p:ext uri="{BB962C8B-B14F-4D97-AF65-F5344CB8AC3E}">
        <p14:creationId xmlns:p14="http://schemas.microsoft.com/office/powerpoint/2010/main" val="1207564986"/>
      </p:ext>
    </p:extLst>
  </p:cSld>
  <p:clrMapOvr>
    <a:masterClrMapping/>
  </p:clrMapOv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18390</TotalTime>
  <Words>1326</Words>
  <Application>Microsoft Office PowerPoint</Application>
  <PresentationFormat>On-screen Show (4:3)</PresentationFormat>
  <Paragraphs>153</Paragraphs>
  <Slides>26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Edwardian Script ITC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Strategies For Vacant Lots Short Term – Temporary Use  </vt:lpstr>
      <vt:lpstr>Nature and Extent of Vacant Lots in New Bedford</vt:lpstr>
      <vt:lpstr>Target Areas – 6 Priority Target Areas</vt:lpstr>
      <vt:lpstr>Strategies for Vacant Lots</vt:lpstr>
      <vt:lpstr>PowerPoint Presentation</vt:lpstr>
      <vt:lpstr>Serenity Gardens  </vt:lpstr>
      <vt:lpstr>PowerPoint Presentation</vt:lpstr>
      <vt:lpstr>PowerPoint Presentation</vt:lpstr>
      <vt:lpstr>Acushnet Heights Municipal Parking Lot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City of New Bedford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Presentation</dc:title>
  <dc:creator>A181CEW</dc:creator>
  <cp:lastModifiedBy>patrick sullivan Sr</cp:lastModifiedBy>
  <cp:revision>898</cp:revision>
  <cp:lastPrinted>1601-01-01T00:00:00Z</cp:lastPrinted>
  <dcterms:created xsi:type="dcterms:W3CDTF">2006-11-03T14:34:00Z</dcterms:created>
  <dcterms:modified xsi:type="dcterms:W3CDTF">2016-01-19T13:50:45Z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TC062561681033</vt:lpwstr>
  </property>
</Properties>
</file>