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charts/chart4.xml" ContentType="application/vnd.openxmlformats-officedocument.drawingml.chart+xml"/>
  <Override PartName="/ppt/drawings/drawing3.xml" ContentType="application/vnd.openxmlformats-officedocument.drawingml.chartshapes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7"/>
  </p:notesMasterIdLst>
  <p:handoutMasterIdLst>
    <p:handoutMasterId r:id="rId38"/>
  </p:handoutMasterIdLst>
  <p:sldIdLst>
    <p:sldId id="256" r:id="rId2"/>
    <p:sldId id="257" r:id="rId3"/>
    <p:sldId id="296" r:id="rId4"/>
    <p:sldId id="297" r:id="rId5"/>
    <p:sldId id="272" r:id="rId6"/>
    <p:sldId id="273" r:id="rId7"/>
    <p:sldId id="274" r:id="rId8"/>
    <p:sldId id="261" r:id="rId9"/>
    <p:sldId id="298" r:id="rId10"/>
    <p:sldId id="260" r:id="rId11"/>
    <p:sldId id="262" r:id="rId12"/>
    <p:sldId id="263" r:id="rId13"/>
    <p:sldId id="264" r:id="rId14"/>
    <p:sldId id="268" r:id="rId15"/>
    <p:sldId id="269" r:id="rId16"/>
    <p:sldId id="275" r:id="rId17"/>
    <p:sldId id="276" r:id="rId18"/>
    <p:sldId id="277" r:id="rId19"/>
    <p:sldId id="270" r:id="rId20"/>
    <p:sldId id="271" r:id="rId21"/>
    <p:sldId id="278" r:id="rId22"/>
    <p:sldId id="300" r:id="rId23"/>
    <p:sldId id="302" r:id="rId24"/>
    <p:sldId id="281" r:id="rId25"/>
    <p:sldId id="283" r:id="rId26"/>
    <p:sldId id="284" r:id="rId27"/>
    <p:sldId id="288" r:id="rId28"/>
    <p:sldId id="286" r:id="rId29"/>
    <p:sldId id="289" r:id="rId30"/>
    <p:sldId id="290" r:id="rId31"/>
    <p:sldId id="301" r:id="rId32"/>
    <p:sldId id="292" r:id="rId33"/>
    <p:sldId id="293" r:id="rId34"/>
    <p:sldId id="294" r:id="rId35"/>
    <p:sldId id="295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28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22" y="-12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>
              <a:defRPr/>
            </a:pPr>
            <a:r>
              <a:rPr lang="en-US" sz="1600" dirty="0"/>
              <a:t>Percent of New Admissions by Households Experiencing Homelessness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059252524055135"/>
          <c:y val="0.20348300314952408"/>
          <c:w val="0.83665987766775418"/>
          <c:h val="0.56652801228596861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PH</c:v>
                </c:pt>
              </c:strCache>
            </c:strRef>
          </c:tx>
          <c:cat>
            <c:strRef>
              <c:f>Sheet1!$A$2:$A$7</c:f>
              <c:strCache>
                <c:ptCount val="6"/>
                <c:pt idx="0">
                  <c:v>Q3 '13</c:v>
                </c:pt>
                <c:pt idx="1">
                  <c:v>Q4 '13</c:v>
                </c:pt>
                <c:pt idx="2">
                  <c:v>Q1 '14</c:v>
                </c:pt>
                <c:pt idx="3">
                  <c:v>Q2 '14</c:v>
                </c:pt>
                <c:pt idx="4">
                  <c:v>Q3 '14</c:v>
                </c:pt>
                <c:pt idx="5">
                  <c:v>Q4 '14</c:v>
                </c:pt>
              </c:strCache>
            </c:strRef>
          </c:cat>
          <c:val>
            <c:numRef>
              <c:f>Sheet1!$B$2:$B$7</c:f>
              <c:numCache>
                <c:formatCode>0.00%</c:formatCode>
                <c:ptCount val="6"/>
                <c:pt idx="0">
                  <c:v>3.3000000000000002E-2</c:v>
                </c:pt>
                <c:pt idx="1">
                  <c:v>3.3000000000000002E-2</c:v>
                </c:pt>
                <c:pt idx="2">
                  <c:v>4.0399999999999998E-2</c:v>
                </c:pt>
                <c:pt idx="3">
                  <c:v>4.24E-2</c:v>
                </c:pt>
                <c:pt idx="4">
                  <c:v>4.3299999999999998E-2</c:v>
                </c:pt>
                <c:pt idx="5">
                  <c:v>5.6899999999999999E-2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Total</c:v>
                </c:pt>
              </c:strCache>
            </c:strRef>
          </c:tx>
          <c:dLbls>
            <c:dLbl>
              <c:idx val="0"/>
              <c:layout>
                <c:manualLayout>
                  <c:x val="-8.6854461622833445E-2"/>
                  <c:y val="-2.12792745610461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Sheet1!$A$2:$A$7</c:f>
              <c:strCache>
                <c:ptCount val="6"/>
                <c:pt idx="0">
                  <c:v>Q3 '13</c:v>
                </c:pt>
                <c:pt idx="1">
                  <c:v>Q4 '13</c:v>
                </c:pt>
                <c:pt idx="2">
                  <c:v>Q1 '14</c:v>
                </c:pt>
                <c:pt idx="3">
                  <c:v>Q2 '14</c:v>
                </c:pt>
                <c:pt idx="4">
                  <c:v>Q3 '14</c:v>
                </c:pt>
                <c:pt idx="5">
                  <c:v>Q4 '14</c:v>
                </c:pt>
              </c:strCache>
            </c:strRef>
          </c:cat>
          <c:val>
            <c:numRef>
              <c:f>Sheet1!$C$2:$C$7</c:f>
              <c:numCache>
                <c:formatCode>0.0%</c:formatCode>
                <c:ptCount val="6"/>
                <c:pt idx="0">
                  <c:v>4.9000000000000002E-2</c:v>
                </c:pt>
                <c:pt idx="1">
                  <c:v>4.5999999999999999E-2</c:v>
                </c:pt>
                <c:pt idx="2">
                  <c:v>5.2999999999999999E-2</c:v>
                </c:pt>
                <c:pt idx="3">
                  <c:v>5.7000000000000002E-2</c:v>
                </c:pt>
                <c:pt idx="4">
                  <c:v>5.2999999999999999E-2</c:v>
                </c:pt>
                <c:pt idx="5">
                  <c:v>5.8000000000000003E-2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HCV</c:v>
                </c:pt>
              </c:strCache>
            </c:strRef>
          </c:tx>
          <c:cat>
            <c:strRef>
              <c:f>Sheet1!$A$2:$A$7</c:f>
              <c:strCache>
                <c:ptCount val="6"/>
                <c:pt idx="0">
                  <c:v>Q3 '13</c:v>
                </c:pt>
                <c:pt idx="1">
                  <c:v>Q4 '13</c:v>
                </c:pt>
                <c:pt idx="2">
                  <c:v>Q1 '14</c:v>
                </c:pt>
                <c:pt idx="3">
                  <c:v>Q2 '14</c:v>
                </c:pt>
                <c:pt idx="4">
                  <c:v>Q3 '14</c:v>
                </c:pt>
                <c:pt idx="5">
                  <c:v>Q4 '14</c:v>
                </c:pt>
              </c:strCache>
            </c:strRef>
          </c:cat>
          <c:val>
            <c:numRef>
              <c:f>Sheet1!$D$2:$D$7</c:f>
              <c:numCache>
                <c:formatCode>0.00%</c:formatCode>
                <c:ptCount val="6"/>
                <c:pt idx="0">
                  <c:v>6.6000000000000003E-2</c:v>
                </c:pt>
                <c:pt idx="1">
                  <c:v>6.2E-2</c:v>
                </c:pt>
                <c:pt idx="2">
                  <c:v>6.7299999999999999E-2</c:v>
                </c:pt>
                <c:pt idx="3">
                  <c:v>7.2400000000000006E-2</c:v>
                </c:pt>
                <c:pt idx="4">
                  <c:v>6.0299999999999999E-2</c:v>
                </c:pt>
                <c:pt idx="5">
                  <c:v>5.8000000000000003E-2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3845504"/>
        <c:axId val="23847296"/>
      </c:lineChart>
      <c:catAx>
        <c:axId val="23845504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23847296"/>
        <c:crosses val="autoZero"/>
        <c:auto val="1"/>
        <c:lblAlgn val="ctr"/>
        <c:lblOffset val="100"/>
        <c:noMultiLvlLbl val="0"/>
      </c:catAx>
      <c:valAx>
        <c:axId val="23847296"/>
        <c:scaling>
          <c:orientation val="minMax"/>
        </c:scaling>
        <c:delete val="0"/>
        <c:axPos val="l"/>
        <c:majorGridlines/>
        <c:numFmt formatCode="0.00%" sourceLinked="1"/>
        <c:majorTickMark val="none"/>
        <c:minorTickMark val="none"/>
        <c:tickLblPos val="nextTo"/>
        <c:spPr>
          <a:ln w="9525">
            <a:noFill/>
          </a:ln>
        </c:spPr>
        <c:crossAx val="23845504"/>
        <c:crosses val="autoZero"/>
        <c:crossBetween val="between"/>
        <c:majorUnit val="2.0000000000000004E-2"/>
      </c:valAx>
    </c:plotArea>
    <c:legend>
      <c:legendPos val="b"/>
      <c:layout/>
      <c:overlay val="0"/>
    </c:legend>
    <c:plotVisOnly val="1"/>
    <c:dispBlanksAs val="gap"/>
    <c:showDLblsOverMax val="0"/>
  </c:chart>
  <c:spPr>
    <a:solidFill>
      <a:schemeClr val="bg1">
        <a:lumMod val="75000"/>
      </a:schemeClr>
    </a:solidFill>
    <a:ln>
      <a:solidFill>
        <a:schemeClr val="bg1">
          <a:lumMod val="95000"/>
        </a:schemeClr>
      </a:solidFill>
    </a:ln>
  </c:spPr>
  <c:txPr>
    <a:bodyPr/>
    <a:lstStyle/>
    <a:p>
      <a:pPr>
        <a:defRPr sz="16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5092229993373"/>
          <c:y val="4.9105315336572197E-2"/>
          <c:w val="0.66135834684301997"/>
          <c:h val="0.71804880772882096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Goal: Units of housing</c:v>
                </c:pt>
              </c:strCache>
            </c:strRef>
          </c:tx>
          <c:spPr>
            <a:ln>
              <a:solidFill>
                <a:schemeClr val="accent1"/>
              </a:solidFill>
              <a:prstDash val="sysDash"/>
            </a:ln>
          </c:spPr>
          <c:marker>
            <c:symbol val="square"/>
            <c:size val="7"/>
            <c:spPr>
              <a:solidFill>
                <a:schemeClr val="accent1"/>
              </a:solidFill>
              <a:ln>
                <a:solidFill>
                  <a:schemeClr val="accent1"/>
                </a:solidFill>
                <a:prstDash val="sysDash"/>
              </a:ln>
            </c:spPr>
          </c:marker>
          <c:cat>
            <c:numRef>
              <c:f>Sheet1!$A$2:$A$8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4" formatCode="#,##0">
                  <c:v>90271</c:v>
                </c:pt>
                <c:pt idx="5" formatCode="#,##0">
                  <c:v>118944</c:v>
                </c:pt>
                <c:pt idx="6" formatCode="#,##0">
                  <c:v>118388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Actual: Units of housing</c:v>
                </c:pt>
              </c:strCache>
            </c:strRef>
          </c:tx>
          <c:spPr>
            <a:ln>
              <a:solidFill>
                <a:schemeClr val="accent1"/>
              </a:solidFill>
              <a:prstDash val="solid"/>
            </a:ln>
          </c:spPr>
          <c:marker>
            <c:symbol val="none"/>
          </c:marker>
          <c:cat>
            <c:numRef>
              <c:f>Sheet1!$A$2:$A$8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Sheet1!$C$2:$C$8</c:f>
              <c:numCache>
                <c:formatCode>#,##0</c:formatCode>
                <c:ptCount val="7"/>
                <c:pt idx="0">
                  <c:v>59820</c:v>
                </c:pt>
                <c:pt idx="1">
                  <c:v>77213.5</c:v>
                </c:pt>
                <c:pt idx="2">
                  <c:v>88157</c:v>
                </c:pt>
                <c:pt idx="3">
                  <c:v>90271</c:v>
                </c:pt>
                <c:pt idx="4">
                  <c:v>90271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Goal: Homeless Veterans</c:v>
                </c:pt>
              </c:strCache>
            </c:strRef>
          </c:tx>
          <c:spPr>
            <a:ln>
              <a:solidFill>
                <a:schemeClr val="accent3"/>
              </a:solidFill>
              <a:prstDash val="sysDash"/>
            </a:ln>
          </c:spPr>
          <c:marker>
            <c:symbol val="diamond"/>
            <c:size val="7"/>
            <c:spPr>
              <a:solidFill>
                <a:schemeClr val="accent3"/>
              </a:solidFill>
              <a:ln>
                <a:solidFill>
                  <a:schemeClr val="accent3"/>
                </a:solidFill>
              </a:ln>
            </c:spPr>
          </c:marker>
          <c:cat>
            <c:numRef>
              <c:f>Sheet1!$A$2:$A$8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Sheet1!$D$2:$D$8</c:f>
              <c:numCache>
                <c:formatCode>General</c:formatCode>
                <c:ptCount val="7"/>
                <c:pt idx="4" formatCode="#,##0">
                  <c:v>49933</c:v>
                </c:pt>
                <c:pt idx="5" formatCode="#,##0">
                  <c:v>10504</c:v>
                </c:pt>
                <c:pt idx="6" formatCode="#,##0">
                  <c:v>4414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Actual: Homeless Veterans</c:v>
                </c:pt>
              </c:strCache>
            </c:strRef>
          </c:tx>
          <c:spPr>
            <a:ln>
              <a:solidFill>
                <a:schemeClr val="accent3"/>
              </a:solidFill>
            </a:ln>
          </c:spPr>
          <c:marker>
            <c:symbol val="none"/>
          </c:marker>
          <c:cat>
            <c:numRef>
              <c:f>Sheet1!$A$2:$A$8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Sheet1!$E$2:$E$8</c:f>
              <c:numCache>
                <c:formatCode>#,##0</c:formatCode>
                <c:ptCount val="7"/>
                <c:pt idx="0">
                  <c:v>74770</c:v>
                </c:pt>
                <c:pt idx="1">
                  <c:v>65645</c:v>
                </c:pt>
                <c:pt idx="2">
                  <c:v>60769</c:v>
                </c:pt>
                <c:pt idx="3">
                  <c:v>55779</c:v>
                </c:pt>
                <c:pt idx="4">
                  <c:v>49933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6003328"/>
        <c:axId val="26004864"/>
      </c:lineChart>
      <c:catAx>
        <c:axId val="260033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26004864"/>
        <c:crosses val="autoZero"/>
        <c:auto val="1"/>
        <c:lblAlgn val="ctr"/>
        <c:lblOffset val="100"/>
        <c:noMultiLvlLbl val="0"/>
      </c:catAx>
      <c:valAx>
        <c:axId val="26004864"/>
        <c:scaling>
          <c:orientation val="minMax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260033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0760259520329103"/>
          <c:y val="5.9318733478198001E-2"/>
          <c:w val="0.17975778146854299"/>
          <c:h val="0.78965594925634297"/>
        </c:manualLayout>
      </c:layout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5092229993373"/>
          <c:y val="4.9105315336572197E-2"/>
          <c:w val="0.66135834684301997"/>
          <c:h val="0.71804880772882096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Goal: Units of housing</c:v>
                </c:pt>
              </c:strCache>
            </c:strRef>
          </c:tx>
          <c:spPr>
            <a:ln>
              <a:solidFill>
                <a:schemeClr val="accent1"/>
              </a:solidFill>
              <a:prstDash val="sysDash"/>
            </a:ln>
          </c:spPr>
          <c:marker>
            <c:symbol val="square"/>
            <c:size val="7"/>
            <c:spPr>
              <a:solidFill>
                <a:schemeClr val="accent1"/>
              </a:solidFill>
              <a:ln>
                <a:solidFill>
                  <a:schemeClr val="accent1"/>
                </a:solidFill>
                <a:prstDash val="sysDash"/>
              </a:ln>
            </c:spPr>
          </c:marker>
          <c:cat>
            <c:numRef>
              <c:f>Sheet1!$A$2:$A$10</c:f>
              <c:numCache>
                <c:formatCode>General</c:formatCode>
                <c:ptCount val="9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Sheet1!$B$2:$B$10</c:f>
              <c:numCache>
                <c:formatCode>General</c:formatCode>
                <c:ptCount val="9"/>
                <c:pt idx="4">
                  <c:v>77091</c:v>
                </c:pt>
                <c:pt idx="5" formatCode="#,##0">
                  <c:v>88263</c:v>
                </c:pt>
                <c:pt idx="6" formatCode="#,##0">
                  <c:v>93439</c:v>
                </c:pt>
                <c:pt idx="7" formatCode="#,##0">
                  <c:v>98614</c:v>
                </c:pt>
                <c:pt idx="8" formatCode="#,##0">
                  <c:v>124114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Actual: Units of housing</c:v>
                </c:pt>
              </c:strCache>
            </c:strRef>
          </c:tx>
          <c:spPr>
            <a:ln>
              <a:solidFill>
                <a:schemeClr val="accent1"/>
              </a:solidFill>
              <a:prstDash val="solid"/>
            </a:ln>
          </c:spPr>
          <c:marker>
            <c:symbol val="none"/>
          </c:marker>
          <c:cat>
            <c:numRef>
              <c:f>Sheet1!$A$2:$A$10</c:f>
              <c:numCache>
                <c:formatCode>General</c:formatCode>
                <c:ptCount val="9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Sheet1!$C$2:$C$10</c:f>
              <c:numCache>
                <c:formatCode>General</c:formatCode>
                <c:ptCount val="9"/>
                <c:pt idx="0">
                  <c:v>55256</c:v>
                </c:pt>
                <c:pt idx="1">
                  <c:v>67964</c:v>
                </c:pt>
                <c:pt idx="2">
                  <c:v>74693</c:v>
                </c:pt>
                <c:pt idx="3">
                  <c:v>77091</c:v>
                </c:pt>
                <c:pt idx="4">
                  <c:v>77091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Goal: Chronically homeless individuals</c:v>
                </c:pt>
              </c:strCache>
            </c:strRef>
          </c:tx>
          <c:spPr>
            <a:ln>
              <a:solidFill>
                <a:schemeClr val="accent3"/>
              </a:solidFill>
              <a:prstDash val="sysDash"/>
            </a:ln>
          </c:spPr>
          <c:marker>
            <c:symbol val="diamond"/>
            <c:size val="7"/>
            <c:spPr>
              <a:solidFill>
                <a:schemeClr val="accent3"/>
              </a:solidFill>
              <a:ln>
                <a:solidFill>
                  <a:schemeClr val="accent3"/>
                </a:solidFill>
              </a:ln>
            </c:spPr>
          </c:marker>
          <c:cat>
            <c:numRef>
              <c:f>Sheet1!$A$2:$A$10</c:f>
              <c:numCache>
                <c:formatCode>General</c:formatCode>
                <c:ptCount val="9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Sheet1!$D$2:$D$10</c:f>
              <c:numCache>
                <c:formatCode>General</c:formatCode>
                <c:ptCount val="9"/>
                <c:pt idx="4" formatCode="#,##0">
                  <c:v>84291</c:v>
                </c:pt>
                <c:pt idx="5" formatCode="#,##0">
                  <c:v>82876</c:v>
                </c:pt>
                <c:pt idx="6" formatCode="#,##0">
                  <c:v>70155</c:v>
                </c:pt>
                <c:pt idx="7" formatCode="#,##0">
                  <c:v>53217</c:v>
                </c:pt>
                <c:pt idx="8" formatCode="#,##0">
                  <c:v>44279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Actual: Chronically homeless individuals</c:v>
                </c:pt>
              </c:strCache>
            </c:strRef>
          </c:tx>
          <c:spPr>
            <a:ln>
              <a:solidFill>
                <a:schemeClr val="accent3"/>
              </a:solidFill>
            </a:ln>
          </c:spPr>
          <c:marker>
            <c:symbol val="none"/>
          </c:marker>
          <c:cat>
            <c:numRef>
              <c:f>Sheet1!$A$2:$A$10</c:f>
              <c:numCache>
                <c:formatCode>General</c:formatCode>
                <c:ptCount val="9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Sheet1!$E$2:$E$10</c:f>
              <c:numCache>
                <c:formatCode>#,##0</c:formatCode>
                <c:ptCount val="9"/>
                <c:pt idx="0">
                  <c:v>107183</c:v>
                </c:pt>
                <c:pt idx="1">
                  <c:v>103915</c:v>
                </c:pt>
                <c:pt idx="2">
                  <c:v>96661</c:v>
                </c:pt>
                <c:pt idx="3">
                  <c:v>86455</c:v>
                </c:pt>
                <c:pt idx="4">
                  <c:v>84291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6091520"/>
        <c:axId val="26093056"/>
      </c:lineChart>
      <c:catAx>
        <c:axId val="260915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26093056"/>
        <c:crosses val="autoZero"/>
        <c:auto val="1"/>
        <c:lblAlgn val="ctr"/>
        <c:lblOffset val="100"/>
        <c:noMultiLvlLbl val="0"/>
      </c:catAx>
      <c:valAx>
        <c:axId val="26093056"/>
        <c:scaling>
          <c:orientation val="minMax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260915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0760261997437099"/>
          <c:y val="2.15829742980241E-2"/>
          <c:w val="0.17975778146854299"/>
          <c:h val="0.90910035029267"/>
        </c:manualLayout>
      </c:layout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5092229993373"/>
          <c:y val="4.9105315336572197E-2"/>
          <c:w val="0.84188612151836495"/>
          <c:h val="0.71804880772882096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Total Family (Households)</c:v>
                </c:pt>
              </c:strCache>
            </c:strRef>
          </c:tx>
          <c:spPr>
            <a:ln>
              <a:solidFill>
                <a:schemeClr val="accent3"/>
              </a:solidFill>
              <a:prstDash val="solid"/>
            </a:ln>
          </c:spPr>
          <c:marker>
            <c:symbol val="square"/>
            <c:size val="7"/>
            <c:spPr>
              <a:solidFill>
                <a:schemeClr val="accent3"/>
              </a:solidFill>
              <a:ln>
                <a:solidFill>
                  <a:schemeClr val="accent3"/>
                </a:solidFill>
                <a:prstDash val="solid"/>
              </a:ln>
            </c:spPr>
          </c:marker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trendline>
            <c:trendlineType val="linear"/>
            <c:dispRSqr val="0"/>
            <c:dispEq val="0"/>
          </c:trendline>
          <c:trendline>
            <c:spPr>
              <a:ln>
                <a:solidFill>
                  <a:schemeClr val="tx2"/>
                </a:solidFill>
              </a:ln>
            </c:spPr>
            <c:trendlineType val="linear"/>
            <c:dispRSqr val="0"/>
            <c:dispEq val="0"/>
          </c:trendline>
          <c:cat>
            <c:numRef>
              <c:f>Sheet1!$A$2:$A$13</c:f>
              <c:numCache>
                <c:formatCode>General</c:formatCode>
                <c:ptCount val="12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</c:numCache>
            </c:numRef>
          </c:cat>
          <c:val>
            <c:numRef>
              <c:f>Sheet1!$B$2:$B$13</c:f>
              <c:numCache>
                <c:formatCode>#,##0</c:formatCode>
                <c:ptCount val="12"/>
                <c:pt idx="0">
                  <c:v>79446</c:v>
                </c:pt>
                <c:pt idx="1">
                  <c:v>77186</c:v>
                </c:pt>
                <c:pt idx="2">
                  <c:v>77157</c:v>
                </c:pt>
                <c:pt idx="3">
                  <c:v>70960</c:v>
                </c:pt>
                <c:pt idx="4">
                  <c:v>67613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2257920"/>
        <c:axId val="32259456"/>
      </c:lineChart>
      <c:catAx>
        <c:axId val="322579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32259456"/>
        <c:crosses val="autoZero"/>
        <c:auto val="1"/>
        <c:lblAlgn val="ctr"/>
        <c:lblOffset val="100"/>
        <c:noMultiLvlLbl val="0"/>
      </c:catAx>
      <c:valAx>
        <c:axId val="32259456"/>
        <c:scaling>
          <c:orientation val="minMax"/>
          <c:min val="0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322579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0.2227</cdr:x>
      <cdr:y>0.89362</cdr:y>
    </cdr:from>
    <cdr:to>
      <cdr:x>0.67701</cdr:x>
      <cdr:y>0.97623</cdr:y>
    </cdr:to>
    <cdr:sp macro="" textlink="">
      <cdr:nvSpPr>
        <cdr:cNvPr id="3" name="TextBox 4"/>
        <cdr:cNvSpPr txBox="1"/>
      </cdr:nvSpPr>
      <cdr:spPr>
        <a:xfrm xmlns:a="http://schemas.openxmlformats.org/drawingml/2006/main">
          <a:off x="1973973" y="3200400"/>
          <a:ext cx="4027064" cy="29588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200" b="0" i="1" dirty="0" smtClean="0">
              <a:solidFill>
                <a:prstClr val="black"/>
              </a:solidFill>
            </a:rPr>
            <a:t>January Point-in-Time </a:t>
          </a:r>
          <a:r>
            <a:rPr lang="en-US" sz="1200" i="1" dirty="0">
              <a:solidFill>
                <a:prstClr val="black"/>
              </a:solidFill>
            </a:rPr>
            <a:t>C</a:t>
          </a:r>
          <a:r>
            <a:rPr lang="en-US" sz="1200" b="0" i="1" dirty="0" smtClean="0">
              <a:solidFill>
                <a:prstClr val="black"/>
              </a:solidFill>
            </a:rPr>
            <a:t>ount estimates prior year performance</a:t>
          </a:r>
          <a:endParaRPr lang="en-US" sz="1200" b="0" i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0.2227</cdr:x>
      <cdr:y>0.89362</cdr:y>
    </cdr:from>
    <cdr:to>
      <cdr:x>0.67701</cdr:x>
      <cdr:y>0.97623</cdr:y>
    </cdr:to>
    <cdr:sp macro="" textlink="">
      <cdr:nvSpPr>
        <cdr:cNvPr id="3" name="TextBox 4"/>
        <cdr:cNvSpPr txBox="1"/>
      </cdr:nvSpPr>
      <cdr:spPr>
        <a:xfrm xmlns:a="http://schemas.openxmlformats.org/drawingml/2006/main">
          <a:off x="1973973" y="3200400"/>
          <a:ext cx="4027064" cy="29588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200" b="0" i="1" dirty="0" smtClean="0">
              <a:solidFill>
                <a:prstClr val="black"/>
              </a:solidFill>
            </a:rPr>
            <a:t>January Point-in-Time </a:t>
          </a:r>
          <a:r>
            <a:rPr lang="en-US" sz="1200" i="1" dirty="0">
              <a:solidFill>
                <a:prstClr val="black"/>
              </a:solidFill>
            </a:rPr>
            <a:t>C</a:t>
          </a:r>
          <a:r>
            <a:rPr lang="en-US" sz="1200" b="0" i="1" dirty="0" smtClean="0">
              <a:solidFill>
                <a:prstClr val="black"/>
              </a:solidFill>
            </a:rPr>
            <a:t>ount estimates prior year performance</a:t>
          </a:r>
          <a:endParaRPr lang="en-US" sz="1200" b="0" i="1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0.29512</cdr:x>
      <cdr:y>0.88889</cdr:y>
    </cdr:from>
    <cdr:to>
      <cdr:x>0.74943</cdr:x>
      <cdr:y>0.9715</cdr:y>
    </cdr:to>
    <cdr:sp macro="" textlink="">
      <cdr:nvSpPr>
        <cdr:cNvPr id="3" name="TextBox 4"/>
        <cdr:cNvSpPr txBox="1"/>
      </cdr:nvSpPr>
      <cdr:spPr>
        <a:xfrm xmlns:a="http://schemas.openxmlformats.org/drawingml/2006/main">
          <a:off x="2615905" y="4876800"/>
          <a:ext cx="4027008" cy="45323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200" b="0" i="1" dirty="0" smtClean="0">
              <a:solidFill>
                <a:prstClr val="black"/>
              </a:solidFill>
            </a:rPr>
            <a:t>January Point-in-Time </a:t>
          </a:r>
          <a:r>
            <a:rPr lang="en-US" sz="1200" i="1" dirty="0">
              <a:solidFill>
                <a:prstClr val="black"/>
              </a:solidFill>
            </a:rPr>
            <a:t>C</a:t>
          </a:r>
          <a:r>
            <a:rPr lang="en-US" sz="1200" b="0" i="1" dirty="0" smtClean="0">
              <a:solidFill>
                <a:prstClr val="black"/>
              </a:solidFill>
            </a:rPr>
            <a:t>ount estimates prior year performance</a:t>
          </a:r>
          <a:endParaRPr lang="en-US" sz="1200" b="0" i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E0D0ED-3590-4763-A04A-E273A944D5F6}" type="datetimeFigureOut">
              <a:rPr lang="en-US" smtClean="0"/>
              <a:t>1/21/2016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D2A2AF-9F61-4210-B369-BB9FCC5328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54675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9E27E3-13EC-4AB7-88E5-A6115DE26F39}" type="datetimeFigureOut">
              <a:rPr lang="en-US" smtClean="0"/>
              <a:t>1/21/2016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11D307-76D5-4E58-8AC3-29B94C686E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67799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139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09600" y="4343400"/>
            <a:ext cx="5486400" cy="4114800"/>
          </a:xfrm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9156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 smtClean="0">
                <a:solidFill>
                  <a:prstClr val="black"/>
                </a:solidFill>
              </a:rPr>
              <a:t>ANN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4370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52432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000" dirty="0" smtClean="0"/>
              <a:t>JENNIFER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4508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 dirty="0" smtClean="0"/>
              <a:t>JENNIFER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6008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1766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4667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3323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000" dirty="0" smtClean="0"/>
              <a:t>ANN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3323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09600" y="4419600"/>
            <a:ext cx="5486400" cy="4114800"/>
          </a:xfrm>
        </p:spPr>
        <p:txBody>
          <a:bodyPr/>
          <a:lstStyle/>
          <a:p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3567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7197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4738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4777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9575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6409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7810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4088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8933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1343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826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8186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 smtClean="0">
                <a:solidFill>
                  <a:prstClr val="black"/>
                </a:solidFill>
              </a:rPr>
              <a:t>ANN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4370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>
                <a:solidFill>
                  <a:prstClr val="black"/>
                </a:solidFill>
              </a:rPr>
              <a:t>ANN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55147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75095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 smtClean="0"/>
              <a:t>MARCY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76845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>
                <a:solidFill>
                  <a:prstClr val="black"/>
                </a:solidFill>
              </a:rPr>
              <a:t>MARCY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15915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 smtClean="0"/>
              <a:t>JENNIFER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50843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23001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 smtClean="0"/>
              <a:t>JENNIFER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23001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784335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04086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09600" y="4267200"/>
            <a:ext cx="5486400" cy="4114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27606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1D307-76D5-4E58-8AC3-29B94C686EF2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620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B248F-CA87-4B77-AC61-EA3C3E1348A2}" type="datetime1">
              <a:rPr lang="en-US" smtClean="0"/>
              <a:t>1/21/2016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1CB63D3-5EB3-4D6E-939C-CFFCAB9E329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0054-998C-489C-9D83-D45E7DA7D7BD}" type="datetime1">
              <a:rPr lang="en-US" smtClean="0"/>
              <a:t>1/21/2016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31CB63D3-5EB3-4D6E-939C-CFFCAB9E329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884FA-1395-466F-AEA9-806995C47817}" type="datetime1">
              <a:rPr lang="en-US" smtClean="0"/>
              <a:t>1/21/2016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1CB63D3-5EB3-4D6E-939C-CFFCAB9E3295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25FD7A52-863D-43ED-8D0A-CA26ACDC2DA6}" type="datetime1">
              <a:rPr lang="en-US" smtClean="0"/>
              <a:t>1/21/2016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6DC57-7868-4246-A8AD-1FB51CC9CE6A}" type="datetime1">
              <a:rPr lang="en-US" smtClean="0"/>
              <a:t>1/21/2016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31CB63D3-5EB3-4D6E-939C-CFFCAB9E3295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993B0-7D71-4BE5-8761-547E4533D8FF}" type="datetime1">
              <a:rPr lang="en-US" smtClean="0"/>
              <a:t>1/21/2016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31CB63D3-5EB3-4D6E-939C-CFFCAB9E32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F5694-5453-459B-830A-528D760CAB03}" type="datetime1">
              <a:rPr lang="en-US" smtClean="0"/>
              <a:t>1/21/2016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1CB63D3-5EB3-4D6E-939C-CFFCAB9E32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1CB63D3-5EB3-4D6E-939C-CFFCAB9E3295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13E5F-9B5C-487D-B728-3227A816984E}" type="datetime1">
              <a:rPr lang="en-US" smtClean="0"/>
              <a:t>1/21/2016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31CB63D3-5EB3-4D6E-939C-CFFCAB9E3295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A98E7BD-392E-4334-B0F5-104460F5B9D4}" type="datetime1">
              <a:rPr lang="en-US" smtClean="0"/>
              <a:t>1/21/2016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C8477-293B-41BE-8DC9-F77749760E59}" type="datetime1">
              <a:rPr lang="en-US" smtClean="0"/>
              <a:t>1/21/2016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31CB63D3-5EB3-4D6E-939C-CFFCAB9E3295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26CF5-560C-47DE-BEF8-C517A1502A3B}" type="datetime1">
              <a:rPr lang="en-US" smtClean="0"/>
              <a:t>1/21/2016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0EDDA41-B5C1-4478-BFAA-BD84D6421004}" type="datetime1">
              <a:rPr lang="en-US" smtClean="0"/>
              <a:t>1/21/2016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1CB63D3-5EB3-4D6E-939C-CFFCAB9E3295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dexchange.gov/subscribe/mailinglist.cfm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udexchange.info/ask-a-question/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124200"/>
            <a:ext cx="6400800" cy="1752600"/>
          </a:xfrm>
        </p:spPr>
        <p:txBody>
          <a:bodyPr>
            <a:normAutofit fontScale="85000" lnSpcReduction="20000"/>
          </a:bodyPr>
          <a:lstStyle/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NCDA Winter CONFERENCE </a:t>
            </a:r>
            <a:endParaRPr lang="en-US" dirty="0"/>
          </a:p>
          <a:p>
            <a:r>
              <a:rPr lang="en-US" dirty="0" smtClean="0"/>
              <a:t>January 2016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MICHAEL ROANHOUSE</a:t>
            </a:r>
          </a:p>
          <a:p>
            <a:r>
              <a:rPr lang="en-US" dirty="0" smtClean="0"/>
              <a:t>OFFICE OF SPECIAL NEEDS ASSISTANCE PROGRAMS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The Role of HUD’s Homeless and Mainstream Housing Programs in Ending Homelessness</a:t>
            </a:r>
          </a:p>
        </p:txBody>
      </p:sp>
    </p:spTree>
    <p:extLst>
      <p:ext uri="{BB962C8B-B14F-4D97-AF65-F5344CB8AC3E}">
        <p14:creationId xmlns:p14="http://schemas.microsoft.com/office/powerpoint/2010/main" val="42818643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 of 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i="1" dirty="0" smtClean="0"/>
              <a:t>Opening Doors</a:t>
            </a:r>
            <a:r>
              <a:rPr lang="en-US" dirty="0" smtClean="0"/>
              <a:t> </a:t>
            </a:r>
            <a:endParaRPr lang="en-US" i="1" dirty="0" smtClean="0"/>
          </a:p>
          <a:p>
            <a:r>
              <a:rPr lang="en-US" dirty="0" smtClean="0"/>
              <a:t>Ending Homelessness: A definition  </a:t>
            </a:r>
            <a:endParaRPr lang="en-US" dirty="0"/>
          </a:p>
          <a:p>
            <a:r>
              <a:rPr lang="en-US" sz="2600" dirty="0"/>
              <a:t>Statute, Regulation, </a:t>
            </a:r>
            <a:r>
              <a:rPr lang="en-US" sz="2600" dirty="0" smtClean="0"/>
              <a:t>Policy</a:t>
            </a:r>
            <a:r>
              <a:rPr lang="en-US" sz="2600" dirty="0"/>
              <a:t>, and Strategy: What does it all mean?  </a:t>
            </a:r>
          </a:p>
          <a:p>
            <a:r>
              <a:rPr lang="en-US" dirty="0" smtClean="0"/>
              <a:t>Key policy priorities/strategies</a:t>
            </a:r>
          </a:p>
          <a:p>
            <a:r>
              <a:rPr lang="en-US" dirty="0" smtClean="0"/>
              <a:t>Budget: What we have to work with </a:t>
            </a:r>
          </a:p>
          <a:p>
            <a:r>
              <a:rPr lang="en-US" i="1" dirty="0" smtClean="0"/>
              <a:t>Opening Doors </a:t>
            </a:r>
            <a:r>
              <a:rPr lang="en-US" dirty="0" smtClean="0"/>
              <a:t>Goal Updates</a:t>
            </a:r>
            <a:endParaRPr lang="en-US" i="1" dirty="0" smtClean="0"/>
          </a:p>
          <a:p>
            <a:pPr lvl="1"/>
            <a:r>
              <a:rPr lang="en-US" dirty="0" smtClean="0"/>
              <a:t>Veterans</a:t>
            </a:r>
          </a:p>
          <a:p>
            <a:pPr lvl="1"/>
            <a:r>
              <a:rPr lang="en-US" dirty="0" smtClean="0"/>
              <a:t>Chronically Homeless </a:t>
            </a:r>
          </a:p>
          <a:p>
            <a:pPr lvl="1"/>
            <a:r>
              <a:rPr lang="en-US" dirty="0" smtClean="0"/>
              <a:t>Youth</a:t>
            </a:r>
          </a:p>
          <a:p>
            <a:pPr lvl="1"/>
            <a:r>
              <a:rPr lang="en-US" dirty="0" smtClean="0"/>
              <a:t>Families</a:t>
            </a:r>
          </a:p>
          <a:p>
            <a:r>
              <a:rPr lang="en-US" dirty="0" smtClean="0"/>
              <a:t>Communications and Resources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534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3200" dirty="0" smtClean="0"/>
              <a:t>Opening Doors: federal strategic plan to prevent and end homelessness </a:t>
            </a:r>
            <a:endParaRPr lang="en-US" sz="32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2765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534400" cy="758952"/>
          </a:xfrm>
        </p:spPr>
        <p:txBody>
          <a:bodyPr>
            <a:normAutofit/>
          </a:bodyPr>
          <a:lstStyle/>
          <a:p>
            <a:pPr algn="l"/>
            <a:r>
              <a:rPr lang="en-US" dirty="0" smtClean="0"/>
              <a:t>Goals of </a:t>
            </a:r>
            <a:r>
              <a:rPr lang="en-US" i="1" dirty="0" smtClean="0"/>
              <a:t>Opening Doors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End veteran homelessness by 2015—this year!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End chronic homelessness by 2017*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End family and youth homelessness by 2020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Set a path for ending all homelessness by 2020</a:t>
            </a:r>
          </a:p>
          <a:p>
            <a:pPr marL="0" indent="0">
              <a:buNone/>
            </a:pPr>
            <a:r>
              <a:rPr lang="en-US" dirty="0" smtClean="0"/>
              <a:t>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61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Ending Homelessness: </a:t>
            </a:r>
          </a:p>
          <a:p>
            <a:r>
              <a:rPr lang="en-US" sz="3200" dirty="0" smtClean="0"/>
              <a:t>A definition </a:t>
            </a:r>
            <a:endParaRPr lang="en-US" sz="32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626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Defining an end to homelessness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873752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600" dirty="0"/>
              <a:t>An end to homelessness means that every community will have a </a:t>
            </a:r>
            <a:r>
              <a:rPr lang="en-US" sz="2600" b="1" dirty="0"/>
              <a:t>systematic response </a:t>
            </a:r>
            <a:r>
              <a:rPr lang="en-US" sz="2600" dirty="0"/>
              <a:t>in place that ensures homelessness is </a:t>
            </a:r>
            <a:r>
              <a:rPr lang="en-US" sz="2600" b="1" dirty="0"/>
              <a:t>prevented</a:t>
            </a:r>
            <a:r>
              <a:rPr lang="en-US" sz="2600" dirty="0"/>
              <a:t> whenever possible or is otherwise a </a:t>
            </a:r>
            <a:r>
              <a:rPr lang="en-US" sz="2600" b="1" dirty="0"/>
              <a:t>rare, brief, and non-recurring </a:t>
            </a:r>
            <a:r>
              <a:rPr lang="en-US" sz="2600" b="1" dirty="0" smtClean="0"/>
              <a:t>experience</a:t>
            </a:r>
            <a:r>
              <a:rPr lang="en-US" sz="2600" dirty="0" smtClean="0"/>
              <a:t>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034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It means…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600" dirty="0" smtClean="0"/>
              <a:t>Every </a:t>
            </a:r>
            <a:r>
              <a:rPr lang="en-US" sz="2600" dirty="0"/>
              <a:t>community will have the capacity to</a:t>
            </a:r>
            <a:r>
              <a:rPr lang="en-US" dirty="0"/>
              <a:t>: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/>
              <a:t>Quickly identify and engage people at-risk of and experiencing homelessness.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/>
              <a:t>Intervene to prevent the loss of housing and divert people from entering the homelessness services system.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/>
              <a:t>Provide immediate access to shelter and crisis services, without barriers to entry, while permanent stable housing and appropriate supports are being secured.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/>
              <a:t>When homelessness does occur, quickly connect people to housing assistance and services—tailored to their unique needs and strengths—to help them achieve and maintain stable housing.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544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sz="3200" dirty="0" smtClean="0"/>
              <a:t>Statute, Regulation, policy, and Strategy: What does it all mean?  </a:t>
            </a:r>
            <a:endParaRPr lang="en-US" sz="32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3764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Statute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The McKinney-Vento Act, as amended by the HEARTH Act, provides the authority and sets the legal framework for targeted homeless assistance grants programs</a:t>
            </a:r>
          </a:p>
          <a:p>
            <a:r>
              <a:rPr lang="en-US" dirty="0" smtClean="0"/>
              <a:t>Annual Appropriations Act  </a:t>
            </a:r>
          </a:p>
          <a:p>
            <a:r>
              <a:rPr lang="en-US" dirty="0" smtClean="0"/>
              <a:t>Cannot be waived </a:t>
            </a:r>
          </a:p>
          <a:p>
            <a:r>
              <a:rPr lang="en-US" dirty="0" smtClean="0"/>
              <a:t>Statute = Pie plate—provides structure and shape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5243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Regulations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Regulations establish the rules and minimum requirements to administer grants  </a:t>
            </a:r>
          </a:p>
          <a:p>
            <a:r>
              <a:rPr lang="en-US" dirty="0" smtClean="0"/>
              <a:t>Define how you can spend money, who you can serve, what you can spend it on </a:t>
            </a:r>
          </a:p>
          <a:p>
            <a:r>
              <a:rPr lang="en-US" dirty="0" smtClean="0"/>
              <a:t>If not established in statute, can generally be waived</a:t>
            </a:r>
          </a:p>
          <a:p>
            <a:r>
              <a:rPr lang="en-US" dirty="0" smtClean="0"/>
              <a:t>Regulations = Pie crust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7068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Policy provides additional context to the regulation</a:t>
            </a:r>
          </a:p>
          <a:p>
            <a:r>
              <a:rPr lang="en-US" dirty="0" smtClean="0"/>
              <a:t>Policy established via NOFA, Notices, FAQs </a:t>
            </a:r>
          </a:p>
          <a:p>
            <a:r>
              <a:rPr lang="en-US" dirty="0" smtClean="0"/>
              <a:t>Example: The regulation requires that permanent supportive housing serve persons with a disability. NOFA policy further limits where persons can come from. </a:t>
            </a:r>
          </a:p>
          <a:p>
            <a:r>
              <a:rPr lang="en-US" dirty="0" smtClean="0"/>
              <a:t>Policy = Pie filling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8847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Actions and practices that result in a more effective homelessness response system</a:t>
            </a:r>
          </a:p>
          <a:p>
            <a:r>
              <a:rPr lang="en-US" dirty="0" smtClean="0"/>
              <a:t>Examples: Housing First, Prioritization, Leveraging Mainstream Resources, Creating a By-Name-List of homeless persons </a:t>
            </a:r>
          </a:p>
          <a:p>
            <a:r>
              <a:rPr lang="en-US" dirty="0" smtClean="0"/>
              <a:t>Through NOFA, provide incentives for certain strategies  </a:t>
            </a:r>
          </a:p>
          <a:p>
            <a:r>
              <a:rPr lang="en-US" dirty="0" smtClean="0"/>
              <a:t>Strategy = Magic Ingredients that make pie success!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0436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does it all fit together?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In order to end homelessness, you must pay attention to all components of the pie </a:t>
            </a:r>
            <a:endParaRPr lang="en-US" dirty="0"/>
          </a:p>
        </p:txBody>
      </p:sp>
      <p:pic>
        <p:nvPicPr>
          <p:cNvPr id="4" name="Picture 3" descr="C:\Users\H20633\AppData\Local\Microsoft\Windows\Temporary Internet Files\Content.IE5\7G7OAHSB\blueberry_pie_polymer_clay_by_nyukaa-d5lej3f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232" y="2667000"/>
            <a:ext cx="3145536" cy="2359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7486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Key Policy Priorities  strategies</a:t>
            </a:r>
            <a:endParaRPr lang="en-US" sz="32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9491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 smtClean="0"/>
              <a:t>Overarching Policy Priorities and Strategies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FY 2015 NOFA Policy Priorities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Strategic Resource Allocation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Ending Chronic Homelessness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Ending Family Homelessness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Ending Youth Homelessness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Ending Veteran Homelessness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Using a Housing First Approach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0366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 smtClean="0"/>
              <a:t>Focus: Know Your Projects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charset="0"/>
              <a:buChar char="•"/>
            </a:pPr>
            <a:r>
              <a:rPr lang="en-US" sz="2800" dirty="0" smtClean="0"/>
              <a:t>Review </a:t>
            </a:r>
            <a:r>
              <a:rPr lang="en-US" sz="2800" dirty="0"/>
              <a:t>all projects within </a:t>
            </a:r>
            <a:r>
              <a:rPr lang="en-US" sz="2800" dirty="0" smtClean="0"/>
              <a:t>CoC</a:t>
            </a:r>
          </a:p>
          <a:p>
            <a:pPr lvl="1">
              <a:buFont typeface="Arial" charset="0"/>
              <a:buChar char="•"/>
            </a:pPr>
            <a:r>
              <a:rPr lang="en-US" sz="2300" dirty="0" smtClean="0"/>
              <a:t>Is it effective at meeting performance goals? </a:t>
            </a:r>
          </a:p>
          <a:p>
            <a:pPr lvl="1">
              <a:buFont typeface="Arial" charset="0"/>
              <a:buChar char="•"/>
            </a:pPr>
            <a:r>
              <a:rPr lang="en-US" sz="2300" dirty="0" smtClean="0"/>
              <a:t>Is it effective at meeting goals to end homelessness? </a:t>
            </a:r>
          </a:p>
          <a:p>
            <a:pPr lvl="1">
              <a:buFont typeface="Arial" charset="0"/>
              <a:buChar char="•"/>
            </a:pPr>
            <a:r>
              <a:rPr lang="en-US" sz="2300" dirty="0" smtClean="0"/>
              <a:t>Is it cost effective? </a:t>
            </a:r>
          </a:p>
          <a:p>
            <a:pPr lvl="1">
              <a:buFont typeface="Arial" charset="0"/>
              <a:buChar char="•"/>
            </a:pPr>
            <a:r>
              <a:rPr lang="en-US" sz="2300" dirty="0" smtClean="0"/>
              <a:t>Could it be done better, smarter?  </a:t>
            </a:r>
            <a:endParaRPr lang="en-US" sz="23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Transitional Housing 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9481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 smtClean="0"/>
              <a:t>Focus: Housing First and Removing Barriers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Screen in, do not screen out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Review projects for program-specific requirements that are unnecessary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Income requirement or employability requirement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No criminal history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Sobriety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Equal Access for LBGT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6812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Focus: Coordinated Entry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CoC Program interim rule requires CoCs to develop and implement coordinated entry </a:t>
            </a:r>
          </a:p>
          <a:p>
            <a:r>
              <a:rPr lang="en-US" dirty="0" smtClean="0"/>
              <a:t>HUD policy brief provided </a:t>
            </a:r>
            <a:r>
              <a:rPr lang="en-US" smtClean="0"/>
              <a:t>additional guidance: </a:t>
            </a:r>
            <a:endParaRPr lang="en-US" dirty="0" smtClean="0"/>
          </a:p>
          <a:p>
            <a:pPr lvl="2">
              <a:buFont typeface="Arial" panose="020B0604020202020204" pitchFamily="34" charset="0"/>
              <a:buChar char="•"/>
            </a:pPr>
            <a:r>
              <a:rPr lang="en-US" sz="2200" dirty="0"/>
              <a:t>Effective process—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dirty="0"/>
              <a:t>Inclusive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dirty="0"/>
              <a:t>Prioritizes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dirty="0"/>
              <a:t>Person centered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dirty="0"/>
              <a:t>Low barrier 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dirty="0"/>
              <a:t>Informs system change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sz="2200" dirty="0"/>
              <a:t>Effective tools—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dirty="0"/>
              <a:t>Non-directive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dirty="0"/>
              <a:t>Sensitive to lived experiences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dirty="0"/>
              <a:t>Phased assessment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dirty="0"/>
              <a:t>Only asks necessary questions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4443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 smtClean="0"/>
              <a:t>Focus: Leveraging Mainstream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Targeted housing and services are not enough to end homelessness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Must leverage mainstream resources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Medicaid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Use data to demonstrate importance of supportive housing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Bring local healthcare partners to planning table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Use CMS Information Bulletin as tool to leverage funding for supportive services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sz="2600" dirty="0" smtClean="0"/>
              <a:t>Temporary Assistance for Needy Families 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sz="2600" dirty="0" smtClean="0"/>
              <a:t>Connect to SSI/SSDI </a:t>
            </a:r>
            <a:endParaRPr lang="en-US" sz="26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1072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534400" cy="758952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Focus: Partnering with PHAs and Housing Developers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5328" y="1600200"/>
            <a:ext cx="276389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500" i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July 2013</a:t>
            </a:r>
          </a:p>
          <a:p>
            <a:pPr marL="284163"/>
            <a:r>
              <a:rPr lang="en-US" sz="1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Guidance for Public Housing Authorities and private landlords on serving homeless households, including</a:t>
            </a:r>
            <a:r>
              <a:rPr lang="en-US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enacting homeless preferences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15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500" i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2014 to 2015</a:t>
            </a:r>
          </a:p>
          <a:p>
            <a:pPr marL="284163"/>
            <a:r>
              <a:rPr lang="en-US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Targeted technical assistance</a:t>
            </a:r>
            <a:r>
              <a:rPr lang="en-US" sz="1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to private landlords on serving homeless households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1500" i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500" i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February 2015</a:t>
            </a:r>
          </a:p>
          <a:p>
            <a:pPr marL="284163"/>
            <a:r>
              <a:rPr lang="en-US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Improved data standards </a:t>
            </a:r>
            <a:r>
              <a:rPr lang="en-US" sz="1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on reporting homeless household admissions</a:t>
            </a:r>
            <a:endParaRPr lang="en-US" sz="1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3125810133"/>
              </p:ext>
            </p:extLst>
          </p:nvPr>
        </p:nvGraphicFramePr>
        <p:xfrm>
          <a:off x="2819401" y="1905000"/>
          <a:ext cx="6096000" cy="41777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75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Budget: </a:t>
            </a:r>
          </a:p>
          <a:p>
            <a:r>
              <a:rPr lang="en-US" sz="3200" dirty="0" smtClean="0"/>
              <a:t>What we have to work with</a:t>
            </a:r>
            <a:endParaRPr lang="en-US" sz="32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8415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534400" cy="758952"/>
          </a:xfrm>
        </p:spPr>
        <p:txBody>
          <a:bodyPr>
            <a:normAutofit/>
          </a:bodyPr>
          <a:lstStyle/>
          <a:p>
            <a:pPr algn="l"/>
            <a:r>
              <a:rPr lang="en-US" dirty="0" smtClean="0"/>
              <a:t>FY 2016 Budget:  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38200" y="4495800"/>
            <a:ext cx="74676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 smtClean="0"/>
              <a:t>FY 2016 </a:t>
            </a:r>
            <a:r>
              <a:rPr lang="en-US" u="sng" dirty="0" smtClean="0"/>
              <a:t>Budget</a:t>
            </a:r>
            <a:endParaRPr lang="en-US" u="sng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 smtClean="0"/>
              <a:t>HUD anticipates funding ESG at $270 million – like last year</a:t>
            </a:r>
            <a:endParaRPr lang="en-US" sz="16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 smtClean="0"/>
              <a:t>HUD was appropriated enough to fully fund the renewal demand amount</a:t>
            </a:r>
            <a:endParaRPr lang="en-US" sz="16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 smtClean="0"/>
              <a:t>Funding was provided to fund youth initiatives and evaluation</a:t>
            </a:r>
            <a:endParaRPr lang="en-US" sz="16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 smtClean="0"/>
              <a:t>No money was provided for new PSH for chronically homeless persons or RRH for families with children</a:t>
            </a:r>
            <a:endParaRPr lang="en-US" sz="1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22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0311984"/>
              </p:ext>
            </p:extLst>
          </p:nvPr>
        </p:nvGraphicFramePr>
        <p:xfrm>
          <a:off x="1066800" y="1600200"/>
          <a:ext cx="6934200" cy="28427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1295400"/>
                <a:gridCol w="1524000"/>
                <a:gridCol w="1371600"/>
              </a:tblGrid>
              <a:tr h="35539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FY 2015 Enacted</a:t>
                      </a:r>
                      <a:endParaRPr lang="en-US" sz="1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FY 2016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President’s Request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FY 2016 Enacted</a:t>
                      </a:r>
                      <a:endParaRPr lang="en-US" dirty="0" smtClean="0"/>
                    </a:p>
                  </a:txBody>
                  <a:tcPr/>
                </a:tc>
              </a:tr>
              <a:tr h="35539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Total Amount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$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2,135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$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2,480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$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2,250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19355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Emergency Solutions Grants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$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250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$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294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$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250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35539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Continuum of Care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$1,878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$2,179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$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1,973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35539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HMIS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$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$7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$7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35539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New HUD-VASH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$75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$0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$60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202686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Special Purpose Voucher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$0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$</a:t>
                      </a:r>
                      <a:r>
                        <a:rPr kumimoji="0" lang="en-US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177.5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$0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96626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FY 2016 Budget:  </a:t>
            </a:r>
            <a:r>
              <a:rPr lang="en-US" dirty="0" smtClean="0"/>
              <a:t>Youth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23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FY 2016 Budget provided additional funding to address youth experiencing homelessness:</a:t>
            </a:r>
          </a:p>
          <a:p>
            <a:pPr lvl="1"/>
            <a:r>
              <a:rPr lang="en-US" dirty="0" smtClean="0"/>
              <a:t>$33 million will fund youth demonstration projects in up to 10 communities, 4 of which must be rural (HUD Homeless Assistance Grant account)</a:t>
            </a:r>
          </a:p>
          <a:p>
            <a:pPr lvl="1"/>
            <a:r>
              <a:rPr lang="en-US" dirty="0" smtClean="0"/>
              <a:t>$5 million will be provided for technical assistance for youth homelessness </a:t>
            </a:r>
            <a:r>
              <a:rPr lang="en-US" dirty="0"/>
              <a:t>(HUD Homeless Assistance Grant account)</a:t>
            </a:r>
          </a:p>
          <a:p>
            <a:pPr lvl="1"/>
            <a:r>
              <a:rPr lang="en-US" dirty="0" smtClean="0"/>
              <a:t>$2.5 million for evaluation of the youth demonstration projects (HUD Program Development and Research account)</a:t>
            </a:r>
          </a:p>
          <a:p>
            <a:pPr lvl="1"/>
            <a:r>
              <a:rPr lang="en-US" dirty="0" smtClean="0"/>
              <a:t>$2 million to conduct a youth prevalence study </a:t>
            </a:r>
            <a:r>
              <a:rPr lang="en-US" dirty="0"/>
              <a:t>(HUD Program Development and Research account)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3171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Opening Doors: Updates on Goals</a:t>
            </a:r>
            <a:endParaRPr lang="en-US" sz="32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9231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534400" cy="758952"/>
          </a:xfrm>
        </p:spPr>
        <p:txBody>
          <a:bodyPr>
            <a:normAutofit/>
          </a:bodyPr>
          <a:lstStyle/>
          <a:p>
            <a:pPr algn="l"/>
            <a:r>
              <a:rPr lang="en-US" dirty="0" smtClean="0"/>
              <a:t>Ending Veterans Homelessness: 2015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25</a:t>
            </a:fld>
            <a:endParaRPr lang="en-US"/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2042907272"/>
              </p:ext>
            </p:extLst>
          </p:nvPr>
        </p:nvGraphicFramePr>
        <p:xfrm>
          <a:off x="381000" y="1676400"/>
          <a:ext cx="8458200" cy="403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79786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534400" cy="758952"/>
          </a:xfrm>
        </p:spPr>
        <p:txBody>
          <a:bodyPr>
            <a:normAutofit/>
          </a:bodyPr>
          <a:lstStyle/>
          <a:p>
            <a:pPr algn="l"/>
            <a:r>
              <a:rPr lang="en-US" dirty="0" smtClean="0"/>
              <a:t>Ending Veteran Homelessness: 2015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52400" y="1524000"/>
            <a:ext cx="8503920" cy="4876800"/>
          </a:xfrm>
          <a:prstGeom prst="rect">
            <a:avLst/>
          </a:prstGeom>
        </p:spPr>
        <p:txBody>
          <a:bodyPr vert="horz">
            <a:normAutofit fontScale="5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400" dirty="0" smtClean="0"/>
              <a:t>Key Strategies for Ending Veteran Homelessness </a:t>
            </a:r>
          </a:p>
          <a:p>
            <a:pPr marL="0" indent="0">
              <a:buNone/>
            </a:pPr>
            <a:endParaRPr lang="en-US" sz="3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400" dirty="0" smtClean="0"/>
              <a:t>FY 2015 NOFA Priorities</a:t>
            </a:r>
          </a:p>
          <a:p>
            <a:pPr lvl="1">
              <a:buFont typeface="Arial" charset="0"/>
              <a:buChar char="•"/>
            </a:pPr>
            <a:r>
              <a:rPr lang="en-US" sz="3300" dirty="0"/>
              <a:t>Work closely with VA and Veteran-serving organizations to coordinate resources</a:t>
            </a:r>
          </a:p>
          <a:p>
            <a:pPr lvl="1">
              <a:buFont typeface="Arial" charset="0"/>
              <a:buChar char="•"/>
            </a:pPr>
            <a:r>
              <a:rPr lang="en-US" sz="3300" dirty="0"/>
              <a:t>Prioritize VA eligible chronically homeless veterans for HUD-VASH</a:t>
            </a:r>
          </a:p>
          <a:p>
            <a:pPr lvl="1">
              <a:buFont typeface="Arial" charset="0"/>
              <a:buChar char="•"/>
            </a:pPr>
            <a:r>
              <a:rPr lang="en-US" sz="3300" dirty="0"/>
              <a:t>To the extent possible, prioritize veterans who are ineligible for VA services and their families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sz="29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400" dirty="0" smtClean="0"/>
              <a:t>National Initiatives: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sz="3600" dirty="0" smtClean="0"/>
              <a:t>Mayor’s Challenge to End Homelessness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sz="3600" dirty="0" smtClean="0"/>
              <a:t>25 Cities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sz="3600" dirty="0" smtClean="0"/>
              <a:t>Zero: 2016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sz="3600" dirty="0" err="1" smtClean="0"/>
              <a:t>Vets@Home</a:t>
            </a:r>
            <a:r>
              <a:rPr lang="en-US" sz="3600" dirty="0" smtClean="0"/>
              <a:t>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Font typeface="Wingdings 2"/>
              <a:buNone/>
            </a:pPr>
            <a:r>
              <a:rPr lang="en-US" dirty="0" smtClean="0"/>
              <a:t>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639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534400" cy="758952"/>
          </a:xfrm>
        </p:spPr>
        <p:txBody>
          <a:bodyPr>
            <a:normAutofit/>
          </a:bodyPr>
          <a:lstStyle/>
          <a:p>
            <a:pPr algn="l"/>
            <a:r>
              <a:rPr lang="en-US" dirty="0" smtClean="0"/>
              <a:t>Ending Chronic Homelessness: 2017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27</a:t>
            </a:fld>
            <a:endParaRPr lang="en-US"/>
          </a:p>
        </p:txBody>
      </p:sp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1755410374"/>
              </p:ext>
            </p:extLst>
          </p:nvPr>
        </p:nvGraphicFramePr>
        <p:xfrm>
          <a:off x="381000" y="1600200"/>
          <a:ext cx="8382000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1096753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534400" cy="758952"/>
          </a:xfrm>
        </p:spPr>
        <p:txBody>
          <a:bodyPr>
            <a:normAutofit/>
          </a:bodyPr>
          <a:lstStyle/>
          <a:p>
            <a:pPr algn="l"/>
            <a:r>
              <a:rPr lang="en-US" dirty="0" smtClean="0"/>
              <a:t>Ending Chronic Homelessness: 2017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endParaRPr lang="en-US" dirty="0" smtClean="0"/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28600" y="1447800"/>
            <a:ext cx="8503920" cy="45720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en-US" smtClean="0"/>
              <a:t>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smtClean="0"/>
          </a:p>
          <a:p>
            <a:endParaRPr lang="en-US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52400" y="1524000"/>
            <a:ext cx="8503920" cy="4876800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Prioritization, prioritization, prioritization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1/3 of all CoC-funded PSH dedicated to chronically homeless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Prioritizing within subpopulations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Notice CPD-014-12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Final Rule on Defining Chronically Homeless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Increase dedicated beds: reallocation, bonus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Goal delayed, action is not</a:t>
            </a:r>
            <a:endParaRPr lang="en-US" sz="2400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Font typeface="Wingdings 2"/>
              <a:buNone/>
            </a:pPr>
            <a:r>
              <a:rPr lang="en-US" dirty="0" smtClean="0"/>
              <a:t>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8193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534400" cy="758952"/>
          </a:xfrm>
        </p:spPr>
        <p:txBody>
          <a:bodyPr>
            <a:normAutofit/>
          </a:bodyPr>
          <a:lstStyle/>
          <a:p>
            <a:pPr algn="l"/>
            <a:r>
              <a:rPr lang="en-US" dirty="0" smtClean="0"/>
              <a:t>Ending Family Homelessness: 2020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29</a:t>
            </a:fld>
            <a:endParaRPr lang="en-US"/>
          </a:p>
        </p:txBody>
      </p:sp>
      <p:graphicFrame>
        <p:nvGraphicFramePr>
          <p:cNvPr id="5" name="Content Placeholder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5735410"/>
              </p:ext>
            </p:extLst>
          </p:nvPr>
        </p:nvGraphicFramePr>
        <p:xfrm>
          <a:off x="457200" y="1828800"/>
          <a:ext cx="8229600" cy="3886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8456387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534400" cy="758952"/>
          </a:xfrm>
        </p:spPr>
        <p:txBody>
          <a:bodyPr>
            <a:normAutofit/>
          </a:bodyPr>
          <a:lstStyle/>
          <a:p>
            <a:pPr algn="l"/>
            <a:r>
              <a:rPr lang="en-US" dirty="0" smtClean="0"/>
              <a:t>Ending Family Homelessness: 2020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endParaRPr lang="en-US" dirty="0" smtClean="0"/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28600" y="1447800"/>
            <a:ext cx="8503920" cy="45720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en-US" smtClean="0"/>
              <a:t>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smtClean="0"/>
          </a:p>
          <a:p>
            <a:endParaRPr lang="en-US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52400" y="1524000"/>
            <a:ext cx="8503920" cy="4876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Increased </a:t>
            </a:r>
            <a:r>
              <a:rPr lang="en-US" sz="3200" dirty="0"/>
              <a:t>Affordable Housing is key </a:t>
            </a: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Family Options Study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Vouchers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Rapid Re-housing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Transitional Housing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 Remove barriers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Font typeface="Wingdings 2"/>
              <a:buNone/>
            </a:pPr>
            <a:r>
              <a:rPr lang="en-US" dirty="0" smtClean="0"/>
              <a:t>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3068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534400" cy="758952"/>
          </a:xfrm>
        </p:spPr>
        <p:txBody>
          <a:bodyPr>
            <a:normAutofit/>
          </a:bodyPr>
          <a:lstStyle/>
          <a:p>
            <a:pPr algn="l"/>
            <a:r>
              <a:rPr lang="en-US" dirty="0" smtClean="0"/>
              <a:t>Ending Youth Homelessness: 2020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endParaRPr lang="en-US" dirty="0" smtClean="0"/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28600" y="1447800"/>
            <a:ext cx="8503920" cy="45720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en-US" smtClean="0"/>
              <a:t>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smtClean="0"/>
          </a:p>
          <a:p>
            <a:endParaRPr lang="en-US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52400" y="1524000"/>
            <a:ext cx="8503920" cy="4876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 In January 2014, there were 45,205 unaccompanied youth sleeping on the streets, in emergency shelter, or in transitional housing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38,931 between 18-24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6 out of 10 under 18 were unsheltered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More than 4 out of 10 18-24 were unsheltered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Working to improve data on homeless youth</a:t>
            </a:r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Font typeface="Wingdings 2"/>
              <a:buNone/>
            </a:pPr>
            <a:r>
              <a:rPr lang="en-US" dirty="0" smtClean="0"/>
              <a:t>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2032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534400" cy="758952"/>
          </a:xfrm>
        </p:spPr>
        <p:txBody>
          <a:bodyPr>
            <a:normAutofit/>
          </a:bodyPr>
          <a:lstStyle/>
          <a:p>
            <a:pPr algn="l"/>
            <a:r>
              <a:rPr lang="en-US" dirty="0" smtClean="0"/>
              <a:t>Ending Youth Homelessness: 2020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endParaRPr lang="en-US" dirty="0" smtClean="0"/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28600" y="1447800"/>
            <a:ext cx="8503920" cy="45720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en-US" smtClean="0"/>
              <a:t>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smtClean="0"/>
          </a:p>
          <a:p>
            <a:endParaRPr lang="en-US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52400" y="1524000"/>
            <a:ext cx="8503920" cy="4876800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100" dirty="0" smtClean="0"/>
              <a:t>Increased focus in FY 2015: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Funding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Collaboration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Addressing the unique needs of youth (not mini-adults)</a:t>
            </a:r>
          </a:p>
          <a:p>
            <a:pPr marL="274320" lvl="1" indent="0">
              <a:buNone/>
            </a:pPr>
            <a:r>
              <a:rPr lang="en-US" sz="2800" dirty="0" smtClean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100" dirty="0" smtClean="0"/>
              <a:t>Misinformation about definition and recordkeeping requirements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sz="3100" dirty="0" smtClean="0"/>
          </a:p>
          <a:p>
            <a:pPr>
              <a:buFont typeface="Arial" charset="0"/>
              <a:buChar char="•"/>
            </a:pPr>
            <a:r>
              <a:rPr lang="en-US" sz="3100" dirty="0" smtClean="0"/>
              <a:t>Homelessness Prevention Pilot for LGBT Youth</a:t>
            </a:r>
            <a:endParaRPr lang="en-US" sz="3100" dirty="0"/>
          </a:p>
          <a:p>
            <a:pPr>
              <a:buFont typeface="Arial" charset="0"/>
              <a:buChar char="•"/>
            </a:pPr>
            <a:endParaRPr lang="en-US" sz="3100" dirty="0"/>
          </a:p>
          <a:p>
            <a:pPr>
              <a:buFont typeface="Arial" charset="0"/>
              <a:buChar char="•"/>
            </a:pPr>
            <a:r>
              <a:rPr lang="en-US" sz="3100" dirty="0" smtClean="0"/>
              <a:t>FY 2016 Senate Appropriations bill includes $40 million for funding youth pilots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Font typeface="Wingdings 2"/>
              <a:buNone/>
            </a:pPr>
            <a:r>
              <a:rPr lang="en-US" dirty="0" smtClean="0"/>
              <a:t>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3302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Communications and Resources</a:t>
            </a:r>
            <a:endParaRPr lang="en-US" sz="32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9696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534400" cy="758952"/>
          </a:xfrm>
        </p:spPr>
        <p:txBody>
          <a:bodyPr>
            <a:normAutofit/>
          </a:bodyPr>
          <a:lstStyle/>
          <a:p>
            <a:pPr algn="l"/>
            <a:r>
              <a:rPr lang="en-US" dirty="0" smtClean="0"/>
              <a:t>Communications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endParaRPr lang="en-US" dirty="0" smtClean="0"/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28600" y="1447800"/>
            <a:ext cx="8503920" cy="45720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en-US" smtClean="0"/>
              <a:t>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smtClean="0"/>
          </a:p>
          <a:p>
            <a:endParaRPr lang="en-US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52400" y="1524000"/>
            <a:ext cx="8503920" cy="4876800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300" dirty="0" smtClean="0"/>
              <a:t>HUD Exchange Listserv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ea typeface="ＭＳ Ｐゴシック"/>
                <a:cs typeface="ＭＳ Ｐゴシック"/>
              </a:rPr>
              <a:t>To join:	</a:t>
            </a:r>
          </a:p>
          <a:p>
            <a:pPr marL="834390" lvl="2" indent="-285750">
              <a:buFont typeface="Arial" panose="020B0604020202020204" pitchFamily="34" charset="0"/>
              <a:buChar char="•"/>
            </a:pPr>
            <a:r>
              <a:rPr lang="en-US" sz="2200" u="sng" dirty="0" smtClean="0">
                <a:solidFill>
                  <a:schemeClr val="tx1"/>
                </a:solidFill>
                <a:ea typeface="ＭＳ Ｐゴシック"/>
                <a:cs typeface="ＭＳ Ｐゴシック"/>
                <a:hlinkClick r:id="rId3"/>
              </a:rPr>
              <a:t>http</a:t>
            </a:r>
            <a:r>
              <a:rPr lang="en-US" sz="2200" u="sng" dirty="0">
                <a:solidFill>
                  <a:schemeClr val="tx1"/>
                </a:solidFill>
                <a:ea typeface="ＭＳ Ｐゴシック"/>
                <a:cs typeface="ＭＳ Ｐゴシック"/>
                <a:hlinkClick r:id="rId3"/>
              </a:rPr>
              <a:t>://www.hudexchange.gov/subscribe/mailinglist.cfm</a:t>
            </a:r>
            <a:r>
              <a:rPr lang="en-US" sz="2200" dirty="0">
                <a:solidFill>
                  <a:schemeClr val="tx1"/>
                </a:solidFill>
                <a:ea typeface="ＭＳ Ｐゴシック"/>
                <a:cs typeface="ＭＳ Ｐゴシック"/>
              </a:rPr>
              <a:t> </a:t>
            </a:r>
            <a:endParaRPr lang="en-US" sz="2200" dirty="0">
              <a:ea typeface="ＭＳ Ｐゴシック"/>
              <a:cs typeface="ＭＳ Ｐゴシック"/>
            </a:endParaRPr>
          </a:p>
          <a:p>
            <a:pPr marL="834390" lvl="2" indent="-285750"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schemeClr val="tx1"/>
                </a:solidFill>
                <a:ea typeface="ＭＳ Ｐゴシック"/>
                <a:cs typeface="ＭＳ Ｐゴシック"/>
              </a:rPr>
              <a:t>Click </a:t>
            </a:r>
            <a:r>
              <a:rPr lang="en-US" sz="2200" dirty="0">
                <a:solidFill>
                  <a:schemeClr val="tx1"/>
                </a:solidFill>
                <a:ea typeface="ＭＳ Ｐゴシック"/>
                <a:cs typeface="ＭＳ Ｐゴシック"/>
              </a:rPr>
              <a:t>on “Homeless Assistance Program</a:t>
            </a:r>
            <a:r>
              <a:rPr lang="en-US" sz="2200" dirty="0" smtClean="0">
                <a:solidFill>
                  <a:schemeClr val="tx1"/>
                </a:solidFill>
                <a:ea typeface="ＭＳ Ｐゴシック"/>
                <a:cs typeface="ＭＳ Ｐゴシック"/>
              </a:rPr>
              <a:t>”  </a:t>
            </a:r>
          </a:p>
          <a:p>
            <a:pPr marL="548640" lvl="2" indent="0">
              <a:buNone/>
            </a:pPr>
            <a:endParaRPr lang="en-US" sz="2200" dirty="0" smtClean="0">
              <a:solidFill>
                <a:schemeClr val="tx1"/>
              </a:solidFill>
              <a:ea typeface="ＭＳ Ｐゴシック"/>
              <a:cs typeface="ＭＳ Ｐゴシック"/>
            </a:endParaRPr>
          </a:p>
          <a:p>
            <a:pPr marL="560070" lvl="1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ea typeface="ＭＳ Ｐゴシック"/>
                <a:cs typeface="ＭＳ Ｐゴシック"/>
              </a:rPr>
              <a:t>Types of Communications: </a:t>
            </a:r>
          </a:p>
          <a:p>
            <a:pPr marL="834390" lvl="2" indent="-285750">
              <a:buFont typeface="Arial" panose="020B0604020202020204" pitchFamily="34" charset="0"/>
              <a:buChar char="•"/>
            </a:pPr>
            <a:r>
              <a:rPr lang="en-US" sz="2600" dirty="0" smtClean="0">
                <a:solidFill>
                  <a:schemeClr val="tx1"/>
                </a:solidFill>
                <a:ea typeface="ＭＳ Ｐゴシック"/>
                <a:cs typeface="ＭＳ Ｐゴシック"/>
              </a:rPr>
              <a:t>In Focus Messages</a:t>
            </a:r>
          </a:p>
          <a:p>
            <a:pPr marL="834390" lvl="2" indent="-285750">
              <a:buFont typeface="Arial" panose="020B0604020202020204" pitchFamily="34" charset="0"/>
              <a:buChar char="•"/>
            </a:pPr>
            <a:r>
              <a:rPr lang="en-US" sz="2600" dirty="0" smtClean="0">
                <a:solidFill>
                  <a:schemeClr val="tx1"/>
                </a:solidFill>
                <a:ea typeface="ＭＳ Ｐゴシック"/>
                <a:cs typeface="ＭＳ Ｐゴシック"/>
              </a:rPr>
              <a:t>Announcements</a:t>
            </a:r>
          </a:p>
          <a:p>
            <a:pPr marL="834390" lvl="2" indent="-285750">
              <a:buFont typeface="Arial" panose="020B0604020202020204" pitchFamily="34" charset="0"/>
              <a:buChar char="•"/>
            </a:pPr>
            <a:r>
              <a:rPr lang="en-US" sz="2600" dirty="0" smtClean="0">
                <a:ea typeface="ＭＳ Ｐゴシック"/>
                <a:cs typeface="ＭＳ Ｐゴシック"/>
              </a:rPr>
              <a:t>Release of guidance, tools, and other information</a:t>
            </a:r>
            <a:r>
              <a:rPr lang="en-US" sz="2600" dirty="0" smtClean="0">
                <a:solidFill>
                  <a:schemeClr val="tx1"/>
                </a:solidFill>
                <a:ea typeface="ＭＳ Ｐゴシック"/>
                <a:cs typeface="ＭＳ Ｐゴシック"/>
              </a:rPr>
              <a:t> </a:t>
            </a:r>
            <a:r>
              <a:rPr lang="en-US" sz="1800" dirty="0" smtClean="0">
                <a:solidFill>
                  <a:schemeClr val="tx1"/>
                </a:solidFill>
                <a:ea typeface="ＭＳ Ｐゴシック"/>
                <a:cs typeface="ＭＳ Ｐゴシック"/>
              </a:rPr>
              <a:t> </a:t>
            </a:r>
            <a:endParaRPr lang="en-US" sz="2600" dirty="0" smtClean="0">
              <a:solidFill>
                <a:schemeClr val="tx1"/>
              </a:solidFill>
              <a:ea typeface="ＭＳ Ｐゴシック"/>
              <a:cs typeface="ＭＳ Ｐゴシック"/>
            </a:endParaRP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ea typeface="ＭＳ Ｐゴシック"/>
              <a:cs typeface="ＭＳ Ｐゴシック"/>
            </a:endParaRP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sz="1400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Font typeface="Wingdings 2"/>
              <a:buNone/>
            </a:pPr>
            <a:r>
              <a:rPr lang="en-US" dirty="0" smtClean="0"/>
              <a:t> </a:t>
            </a:r>
          </a:p>
          <a:p>
            <a:pPr marL="560070" lvl="1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5420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Got a Question?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Frequently Asked Questions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Submit </a:t>
            </a:r>
            <a:r>
              <a:rPr lang="en-US" dirty="0"/>
              <a:t>Questions to the HUD Exchange Ask-A-Question </a:t>
            </a:r>
            <a:r>
              <a:rPr lang="en-US" dirty="0" smtClean="0"/>
              <a:t>at:</a:t>
            </a:r>
          </a:p>
          <a:p>
            <a:pPr lvl="1"/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://www.hudexchange.info/ask-a-question/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pPr algn="ctr"/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63D3-5EB3-4D6E-939C-CFFCAB9E3295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9747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2345</TotalTime>
  <Words>1367</Words>
  <Application>Microsoft Office PowerPoint</Application>
  <PresentationFormat>On-screen Show (4:3)</PresentationFormat>
  <Paragraphs>344</Paragraphs>
  <Slides>35</Slides>
  <Notes>34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Civic</vt:lpstr>
      <vt:lpstr>The Role of HUD’s Homeless and Mainstream Housing Programs in Ending Homelessness</vt:lpstr>
      <vt:lpstr>Overview of Presentation</vt:lpstr>
      <vt:lpstr>PowerPoint Presentation</vt:lpstr>
      <vt:lpstr>Goals of Opening Doors</vt:lpstr>
      <vt:lpstr>PowerPoint Presentation</vt:lpstr>
      <vt:lpstr>Defining an end to homelessness </vt:lpstr>
      <vt:lpstr>It means…</vt:lpstr>
      <vt:lpstr>PowerPoint Presentation</vt:lpstr>
      <vt:lpstr>Statute</vt:lpstr>
      <vt:lpstr>Regulations</vt:lpstr>
      <vt:lpstr>Policy</vt:lpstr>
      <vt:lpstr>Strategy</vt:lpstr>
      <vt:lpstr>How does it all fit together? </vt:lpstr>
      <vt:lpstr>PowerPoint Presentation</vt:lpstr>
      <vt:lpstr>Overarching Policy Priorities and Strategies</vt:lpstr>
      <vt:lpstr>Focus: Know Your Projects </vt:lpstr>
      <vt:lpstr>Focus: Housing First and Removing Barriers</vt:lpstr>
      <vt:lpstr>Focus: Coordinated Entry </vt:lpstr>
      <vt:lpstr>Focus: Leveraging Mainstream Resources</vt:lpstr>
      <vt:lpstr>Focus: Partnering with PHAs and Housing Developers</vt:lpstr>
      <vt:lpstr>PowerPoint Presentation</vt:lpstr>
      <vt:lpstr>FY 2016 Budget:  Summary</vt:lpstr>
      <vt:lpstr>FY 2016 Budget:  Youth</vt:lpstr>
      <vt:lpstr>PowerPoint Presentation</vt:lpstr>
      <vt:lpstr>Ending Veterans Homelessness: 2015</vt:lpstr>
      <vt:lpstr>Ending Veteran Homelessness: 2015</vt:lpstr>
      <vt:lpstr>Ending Chronic Homelessness: 2017</vt:lpstr>
      <vt:lpstr>Ending Chronic Homelessness: 2017</vt:lpstr>
      <vt:lpstr>Ending Family Homelessness: 2020</vt:lpstr>
      <vt:lpstr>Ending Family Homelessness: 2020</vt:lpstr>
      <vt:lpstr>Ending Youth Homelessness: 2020</vt:lpstr>
      <vt:lpstr>Ending Youth Homelessness: 2020</vt:lpstr>
      <vt:lpstr>PowerPoint Presentation</vt:lpstr>
      <vt:lpstr>Communications </vt:lpstr>
      <vt:lpstr>Got a Question? </vt:lpstr>
    </vt:vector>
  </TitlesOfParts>
  <Company>Housing and Urban Development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Role of HUD’s Homeless and Mainstream Housing Programs in Ending Homelessness</dc:title>
  <dc:creator>Marcy Lynn Thompson</dc:creator>
  <cp:lastModifiedBy>H46642</cp:lastModifiedBy>
  <cp:revision>37</cp:revision>
  <dcterms:created xsi:type="dcterms:W3CDTF">2015-07-07T16:47:24Z</dcterms:created>
  <dcterms:modified xsi:type="dcterms:W3CDTF">2016-01-21T18:01:21Z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537315694</vt:i4>
  </property>
  <property fmtid="{D5CDD505-2E9C-101B-9397-08002B2CF9AE}" pid="3" name="_NewReviewCycle">
    <vt:lpwstr/>
  </property>
  <property fmtid="{D5CDD505-2E9C-101B-9397-08002B2CF9AE}" pid="4" name="_EmailSubject">
    <vt:lpwstr>SNAPS Slides for 3-5:00 HUD updates Session </vt:lpwstr>
  </property>
  <property fmtid="{D5CDD505-2E9C-101B-9397-08002B2CF9AE}" pid="5" name="_AuthorEmail">
    <vt:lpwstr>Michael.Roanhouse@hud.gov</vt:lpwstr>
  </property>
  <property fmtid="{D5CDD505-2E9C-101B-9397-08002B2CF9AE}" pid="6" name="_AuthorEmailDisplayName">
    <vt:lpwstr>Roanhouse, Michael</vt:lpwstr>
  </property>
  <property fmtid="{D5CDD505-2E9C-101B-9397-08002B2CF9AE}" pid="7" name="_PreviousAdHocReviewCycleID">
    <vt:i4>-1601864028</vt:i4>
  </property>
</Properties>
</file>