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</p:sldMasterIdLst>
  <p:notesMasterIdLst>
    <p:notesMasterId r:id="rId16"/>
  </p:notesMasterIdLst>
  <p:handoutMasterIdLst>
    <p:handoutMasterId r:id="rId17"/>
  </p:handoutMasterIdLst>
  <p:sldIdLst>
    <p:sldId id="344" r:id="rId2"/>
    <p:sldId id="456" r:id="rId3"/>
    <p:sldId id="457" r:id="rId4"/>
    <p:sldId id="446" r:id="rId5"/>
    <p:sldId id="448" r:id="rId6"/>
    <p:sldId id="343" r:id="rId7"/>
    <p:sldId id="461" r:id="rId8"/>
    <p:sldId id="464" r:id="rId9"/>
    <p:sldId id="462" r:id="rId10"/>
    <p:sldId id="465" r:id="rId11"/>
    <p:sldId id="466" r:id="rId12"/>
    <p:sldId id="470" r:id="rId13"/>
    <p:sldId id="471" r:id="rId14"/>
    <p:sldId id="469" r:id="rId15"/>
  </p:sldIdLst>
  <p:sldSz cx="9144000" cy="6858000" type="screen4x3"/>
  <p:notesSz cx="6934200" cy="9220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5BDD"/>
    <a:srgbClr val="1F2BA1"/>
    <a:srgbClr val="0D9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2530" autoAdjust="0"/>
    <p:restoredTop sz="86402" autoAdjust="0"/>
  </p:normalViewPr>
  <p:slideViewPr>
    <p:cSldViewPr>
      <p:cViewPr varScale="1">
        <p:scale>
          <a:sx n="60" d="100"/>
          <a:sy n="60" d="100"/>
        </p:scale>
        <p:origin x="-1188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1568"/>
    </p:cViewPr>
  </p:sorterViewPr>
  <p:notesViewPr>
    <p:cSldViewPr>
      <p:cViewPr>
        <p:scale>
          <a:sx n="100" d="100"/>
          <a:sy n="100" d="100"/>
        </p:scale>
        <p:origin x="-1666" y="-48"/>
      </p:cViewPr>
      <p:guideLst>
        <p:guide orient="horz" pos="2904"/>
        <p:guide pos="218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9380" y="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5919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9380" y="875919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9D60B88-9E88-4F69-B2A0-85E295F90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583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9380" y="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692150"/>
            <a:ext cx="4610100" cy="3457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4560" y="4379595"/>
            <a:ext cx="5085080" cy="414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5919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9380" y="8759190"/>
            <a:ext cx="3004820" cy="461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4" tIns="46146" rIns="92294" bIns="4614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6708371-B544-48D1-BC9E-22557631C1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388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91D2D4-40EE-4BA1-A586-58B696EB7B72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266DC6-9D5A-4231-B44B-0E37A1560812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266DC6-9D5A-4231-B44B-0E37A1560812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79589C-58C2-419D-82CB-EDA4A6AF7A3C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F6361-22F1-4809-8521-4EB0F8D4C0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lide-to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1333500"/>
          </a:xfrm>
          <a:prstGeom prst="rect">
            <a:avLst/>
          </a:prstGeom>
        </p:spPr>
      </p:pic>
      <p:pic>
        <p:nvPicPr>
          <p:cNvPr id="8" name="Picture 7" descr="slide-botto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359275"/>
            <a:ext cx="9144000" cy="24987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51C2CD-7C69-4A78-AC31-BFAED0CF6EF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</p:sldLayoutIdLst>
  <p:transition>
    <p:random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1524000"/>
            <a:ext cx="7504176" cy="15240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sz="4000" b="1" dirty="0" smtClean="0">
                <a:latin typeface="Cambria" panose="02040503050406030204" pitchFamily="18" charset="0"/>
              </a:rPr>
              <a:t>Affordable Housing Program</a:t>
            </a:r>
            <a:r>
              <a:rPr lang="en-US" sz="4000" b="1" dirty="0" smtClean="0">
                <a:latin typeface="Cambria" panose="02040503050406030204" pitchFamily="18" charset="0"/>
              </a:rPr>
              <a:t/>
            </a:r>
            <a:br>
              <a:rPr lang="en-US" sz="4000" b="1" dirty="0" smtClean="0">
                <a:latin typeface="Cambria" panose="02040503050406030204" pitchFamily="18" charset="0"/>
              </a:rPr>
            </a:br>
            <a:r>
              <a:rPr lang="en-US" sz="4000" b="1" dirty="0" smtClean="0">
                <a:latin typeface="Cambria" panose="02040503050406030204" pitchFamily="18" charset="0"/>
              </a:rPr>
              <a:t>Update</a:t>
            </a:r>
            <a:endParaRPr lang="en-US" sz="4000" b="1" dirty="0" smtClean="0">
              <a:latin typeface="Cambria" panose="02040503050406030204" pitchFamily="18" charset="0"/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429000"/>
            <a:ext cx="6400800" cy="1371600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defRPr/>
            </a:pPr>
            <a:endParaRPr lang="en-US" sz="2800" dirty="0" smtClean="0"/>
          </a:p>
          <a:p>
            <a:pPr algn="ctr" eaLnBrk="1" hangingPunct="1">
              <a:defRPr/>
            </a:pPr>
            <a:r>
              <a:rPr lang="en-US" sz="14400" b="1" dirty="0" smtClean="0">
                <a:latin typeface="Cambria" panose="02040503050406030204" pitchFamily="18" charset="0"/>
              </a:rPr>
              <a:t>NCDA Conference</a:t>
            </a:r>
            <a:endParaRPr lang="en-US" sz="14400" b="1" dirty="0" smtClean="0">
              <a:latin typeface="Cambria" panose="02040503050406030204" pitchFamily="18" charset="0"/>
            </a:endParaRPr>
          </a:p>
          <a:p>
            <a:pPr algn="ctr" eaLnBrk="1" hangingPunct="1">
              <a:defRPr/>
            </a:pPr>
            <a:r>
              <a:rPr lang="en-US" sz="14400" b="1" dirty="0" smtClean="0">
                <a:latin typeface="Cambria" panose="02040503050406030204" pitchFamily="18" charset="0"/>
              </a:rPr>
              <a:t>January </a:t>
            </a:r>
            <a:r>
              <a:rPr lang="en-US" sz="14400" b="1" dirty="0" smtClean="0">
                <a:latin typeface="Cambria" panose="02040503050406030204" pitchFamily="18" charset="0"/>
              </a:rPr>
              <a:t>21</a:t>
            </a:r>
            <a:r>
              <a:rPr lang="en-US" sz="14400" b="1" dirty="0" smtClean="0">
                <a:latin typeface="Cambria" panose="02040503050406030204" pitchFamily="18" charset="0"/>
              </a:rPr>
              <a:t>, 2016</a:t>
            </a:r>
          </a:p>
          <a:p>
            <a:pPr eaLnBrk="1" hangingPunct="1">
              <a:defRPr/>
            </a:pPr>
            <a:endParaRPr lang="en-US" sz="3200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Housing Trust Fund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47472" indent="-347472">
              <a:spcBef>
                <a:spcPts val="24"/>
              </a:spcBef>
              <a:buFont typeface="Arial" pitchFamily="34" charset="0"/>
              <a:buChar char="•"/>
            </a:pPr>
            <a:r>
              <a:rPr lang="en-US" sz="11200" b="1" dirty="0" smtClean="0">
                <a:latin typeface="Cambria" panose="02040503050406030204" pitchFamily="18" charset="0"/>
              </a:rPr>
              <a:t>HTF is here!</a:t>
            </a:r>
          </a:p>
          <a:p>
            <a:pPr marL="347472" indent="-347472">
              <a:spcBef>
                <a:spcPts val="24"/>
              </a:spcBef>
              <a:buFont typeface="Arial" pitchFamily="34" charset="0"/>
              <a:buChar char="•"/>
            </a:pPr>
            <a:endParaRPr lang="en-US" sz="5100" dirty="0" smtClean="0">
              <a:latin typeface="Cambria" panose="02040503050406030204" pitchFamily="18" charset="0"/>
            </a:endParaRPr>
          </a:p>
          <a:p>
            <a:pPr marL="747522" lvl="1" indent="-347472">
              <a:spcBef>
                <a:spcPts val="24"/>
              </a:spcBef>
              <a:buFont typeface="Wingdings" pitchFamily="2" charset="2"/>
              <a:buChar char="§"/>
            </a:pPr>
            <a:r>
              <a:rPr lang="en-US" sz="9600" dirty="0" smtClean="0">
                <a:latin typeface="Cambria" panose="02040503050406030204" pitchFamily="18" charset="0"/>
              </a:rPr>
              <a:t>Housing </a:t>
            </a:r>
            <a:r>
              <a:rPr lang="en-US" sz="9600" dirty="0" smtClean="0">
                <a:latin typeface="Cambria" panose="02040503050406030204" pitchFamily="18" charset="0"/>
              </a:rPr>
              <a:t>Trust Fund established </a:t>
            </a:r>
            <a:r>
              <a:rPr lang="en-US" sz="9600" dirty="0" smtClean="0">
                <a:latin typeface="Cambria" panose="02040503050406030204" pitchFamily="18" charset="0"/>
              </a:rPr>
              <a:t>by HERA </a:t>
            </a:r>
            <a:r>
              <a:rPr lang="en-US" sz="9600" dirty="0" smtClean="0">
                <a:latin typeface="Cambria" panose="02040503050406030204" pitchFamily="18" charset="0"/>
              </a:rPr>
              <a:t>in 2008.   </a:t>
            </a:r>
            <a:r>
              <a:rPr lang="en-US" sz="9600" dirty="0" smtClean="0">
                <a:latin typeface="Cambria" panose="02040503050406030204" pitchFamily="18" charset="0"/>
              </a:rPr>
              <a:t>GSEs must deposit </a:t>
            </a:r>
            <a:r>
              <a:rPr lang="en-US" sz="9600" dirty="0" smtClean="0">
                <a:latin typeface="Cambria" panose="02040503050406030204" pitchFamily="18" charset="0"/>
              </a:rPr>
              <a:t>portion of 4.2 basis points of $1 of unpaid principal balance of total new business purchases into HTF. </a:t>
            </a:r>
          </a:p>
          <a:p>
            <a:pPr marL="347472" indent="-347472">
              <a:spcBef>
                <a:spcPts val="24"/>
              </a:spcBef>
              <a:buFont typeface="Wingdings" pitchFamily="2" charset="2"/>
              <a:buChar char="§"/>
            </a:pPr>
            <a:endParaRPr lang="en-US" sz="9600" dirty="0" smtClean="0">
              <a:latin typeface="Cambria" panose="02040503050406030204" pitchFamily="18" charset="0"/>
            </a:endParaRPr>
          </a:p>
          <a:p>
            <a:pPr marL="744538" lvl="1" indent="-317500">
              <a:buFont typeface="Wingdings" pitchFamily="2" charset="2"/>
              <a:buChar char="§"/>
            </a:pPr>
            <a:r>
              <a:rPr lang="en-US" sz="9600" dirty="0" smtClean="0">
                <a:latin typeface="Cambria" panose="02040503050406030204" pitchFamily="18" charset="0"/>
              </a:rPr>
              <a:t>FHFA suspended </a:t>
            </a:r>
            <a:r>
              <a:rPr lang="en-US" sz="9600" dirty="0" smtClean="0">
                <a:latin typeface="Cambria" panose="02040503050406030204" pitchFamily="18" charset="0"/>
              </a:rPr>
              <a:t>these deposits </a:t>
            </a:r>
            <a:r>
              <a:rPr lang="en-US" sz="9600" dirty="0" smtClean="0">
                <a:latin typeface="Cambria" panose="02040503050406030204" pitchFamily="18" charset="0"/>
              </a:rPr>
              <a:t>indefinitely due to financial viability </a:t>
            </a:r>
            <a:r>
              <a:rPr lang="en-US" sz="9600" dirty="0" smtClean="0">
                <a:latin typeface="Cambria" panose="02040503050406030204" pitchFamily="18" charset="0"/>
              </a:rPr>
              <a:t>of </a:t>
            </a:r>
            <a:r>
              <a:rPr lang="en-US" sz="9600" dirty="0" smtClean="0">
                <a:latin typeface="Cambria" panose="02040503050406030204" pitchFamily="18" charset="0"/>
              </a:rPr>
              <a:t>GSEs.  </a:t>
            </a:r>
            <a:r>
              <a:rPr lang="en-US" sz="9600" dirty="0" smtClean="0">
                <a:latin typeface="Cambria" panose="02040503050406030204" pitchFamily="18" charset="0"/>
              </a:rPr>
              <a:t>In December 2014, FHFA terminated this suspension beginning with 2015.</a:t>
            </a:r>
          </a:p>
          <a:p>
            <a:pPr marL="484632" indent="-457200">
              <a:buNone/>
            </a:pPr>
            <a:endParaRPr lang="en-US" dirty="0" smtClean="0">
              <a:latin typeface="Cambria" panose="02040503050406030204" pitchFamily="18" charset="0"/>
            </a:endParaRPr>
          </a:p>
          <a:p>
            <a:pPr marL="484632" indent="-457200"/>
            <a:r>
              <a:rPr lang="en-US" sz="11200" dirty="0" smtClean="0">
                <a:latin typeface="Cambria" panose="02040503050406030204" pitchFamily="18" charset="0"/>
              </a:rPr>
              <a:t>GSE financial statements due by </a:t>
            </a:r>
            <a:r>
              <a:rPr lang="en-US" sz="11200" dirty="0" smtClean="0">
                <a:latin typeface="Cambria" panose="02040503050406030204" pitchFamily="18" charset="0"/>
              </a:rPr>
              <a:t>2/28/16</a:t>
            </a:r>
            <a:r>
              <a:rPr lang="en-US" sz="11200" dirty="0" smtClean="0">
                <a:latin typeface="Cambria" panose="02040503050406030204" pitchFamily="18" charset="0"/>
              </a:rPr>
              <a:t>.</a:t>
            </a:r>
          </a:p>
          <a:p>
            <a:pPr marL="484632" indent="-457200"/>
            <a:r>
              <a:rPr lang="en-US" sz="11200" dirty="0" smtClean="0">
                <a:latin typeface="Cambria" panose="02040503050406030204" pitchFamily="18" charset="0"/>
              </a:rPr>
              <a:t>Formula allocations will be published in </a:t>
            </a:r>
            <a:r>
              <a:rPr lang="en-US" sz="11200" dirty="0" smtClean="0">
                <a:latin typeface="Cambria" panose="02040503050406030204" pitchFamily="18" charset="0"/>
              </a:rPr>
              <a:t>April.</a:t>
            </a:r>
          </a:p>
          <a:p>
            <a:pPr marL="0" indent="0">
              <a:spcBef>
                <a:spcPts val="24"/>
              </a:spcBef>
              <a:buNone/>
            </a:pPr>
            <a:endParaRPr lang="en-US" sz="11200" dirty="0" smtClean="0"/>
          </a:p>
          <a:p>
            <a:pPr marL="347472" indent="-347472">
              <a:spcBef>
                <a:spcPts val="24"/>
              </a:spcBef>
            </a:pPr>
            <a:endParaRPr lang="en-US" dirty="0" smtClean="0"/>
          </a:p>
          <a:p>
            <a:pPr marL="347472" lvl="0" indent="-347472">
              <a:spcBef>
                <a:spcPts val="24"/>
              </a:spcBef>
              <a:buFont typeface="Arial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Housing Trust Fund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Estimates of amount available vary.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Funds will be sufficient to provide statutory $3 million minimum for each State.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States should be planning for HTF administration, including the citizen participation process and HTF allocation plan development and submission.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HOME FY 2015 Accomplishments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endParaRPr lang="en-US" sz="2800" b="1" dirty="0" smtClean="0"/>
          </a:p>
          <a:p>
            <a:pPr eaLnBrk="1" hangingPunct="1">
              <a:defRPr/>
            </a:pPr>
            <a:endParaRPr lang="en-US" sz="28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F6361-22F1-4809-8521-4EB0F8D4C04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09600" y="1752600"/>
            <a:ext cx="83820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3600" dirty="0" smtClean="0">
                <a:latin typeface="Cambria" panose="02040503050406030204" pitchFamily="18" charset="0"/>
              </a:rPr>
              <a:t>30,718 HOME units completed</a:t>
            </a:r>
          </a:p>
          <a:p>
            <a:pPr marL="800100" lvl="1" indent="-342900" defTabSz="457200" eaLnBrk="1" fontAlgn="auto" hangingPunct="1">
              <a:spcBef>
                <a:spcPct val="2000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00" dirty="0" smtClean="0">
                <a:latin typeface="Cambria" panose="02040503050406030204" pitchFamily="18" charset="0"/>
              </a:rPr>
              <a:t>14,779 rental units (48.1%)</a:t>
            </a:r>
          </a:p>
          <a:p>
            <a:pPr marL="800100" lvl="1" indent="-342900" defTabSz="457200" eaLnBrk="1" fontAlgn="auto" hangingPunct="1">
              <a:spcBef>
                <a:spcPct val="2000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kumimoji="0" lang="en-US" sz="320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10,481 homebuyer units (34.1%) </a:t>
            </a:r>
          </a:p>
          <a:p>
            <a:pPr marL="800100" lvl="1" indent="-342900" defTabSz="457200" eaLnBrk="1" fontAlgn="auto" hangingPunct="1">
              <a:spcBef>
                <a:spcPct val="2000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200" dirty="0" smtClean="0">
                <a:latin typeface="Cambria" panose="02040503050406030204" pitchFamily="18" charset="0"/>
              </a:rPr>
              <a:t>5,458 homeowner rehab units (17.8%)</a:t>
            </a:r>
          </a:p>
          <a:p>
            <a:pPr marL="342900" lvl="0" indent="-342900" defTabSz="457200" eaLnBrk="1" fontAlgn="auto" hangingPunct="1">
              <a:spcBef>
                <a:spcPct val="2000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3600" dirty="0" smtClean="0">
                <a:latin typeface="Cambria" panose="02040503050406030204" pitchFamily="18" charset="0"/>
              </a:rPr>
              <a:t>11,935 households assisted with TBRA</a:t>
            </a:r>
            <a:endParaRPr kumimoji="0" lang="en-US" sz="3600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1232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HOME Five-Year Accomplishments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endParaRPr lang="en-US" sz="2800" b="1" dirty="0" smtClean="0"/>
          </a:p>
          <a:p>
            <a:pPr eaLnBrk="1" hangingPunct="1">
              <a:defRPr/>
            </a:pPr>
            <a:endParaRPr lang="en-US" sz="2800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F6361-22F1-4809-8521-4EB0F8D4C04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655985"/>
              </p:ext>
            </p:extLst>
          </p:nvPr>
        </p:nvGraphicFramePr>
        <p:xfrm>
          <a:off x="446486" y="2796383"/>
          <a:ext cx="8240313" cy="2004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3439"/>
                <a:gridCol w="1039675"/>
                <a:gridCol w="1066800"/>
                <a:gridCol w="1046885"/>
                <a:gridCol w="1076757"/>
                <a:gridCol w="1076757"/>
              </a:tblGrid>
              <a:tr h="3340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 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FY 2011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FY 2012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FY 2013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FY 2014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FY 2015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</a:tr>
              <a:tr h="3340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Rental Units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39,162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28,779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20,929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20,540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14,779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</a:tr>
              <a:tr h="3340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Homebuyer Units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21,593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20,129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15,350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12,854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10,481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</a:tr>
              <a:tr h="3340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Homeowner rehab Units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9,137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9,017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10,547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6,431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5,458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</a:tr>
              <a:tr h="3340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Total units Completed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69,892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57,925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46,826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effectLst/>
                        </a:rPr>
                        <a:t>39,825</a:t>
                      </a:r>
                      <a:endParaRPr lang="en-US" sz="1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30,718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</a:tr>
              <a:tr h="3340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TBRA Households Assisted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15,683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15,929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12,363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effectLst/>
                        </a:rPr>
                        <a:t>11,744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11,935</a:t>
                      </a:r>
                      <a:endParaRPr lang="en-US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8288" marR="11828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915831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8077200" cy="998538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dirty="0" smtClean="0"/>
              <a:t>   </a:t>
            </a:r>
            <a:r>
              <a:rPr lang="en-US" sz="4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FY 2016 HOME Budget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229600" cy="4530725"/>
          </a:xfrm>
        </p:spPr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US" sz="4100" dirty="0" smtClean="0">
                <a:latin typeface="Cambria" panose="02040503050406030204" pitchFamily="18" charset="0"/>
              </a:rPr>
              <a:t>HOME FY 2016 Appropriation: $950 Million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4000" dirty="0" smtClean="0">
                <a:latin typeface="Cambria" panose="02040503050406030204" pitchFamily="18" charset="0"/>
              </a:rPr>
              <a:t>Good News: $50 million increase from FY 2015.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n-US" sz="3600" dirty="0" smtClean="0">
                <a:latin typeface="Cambria" panose="02040503050406030204" pitchFamily="18" charset="0"/>
              </a:rPr>
              <a:t>House passed $767 (+ HTF funds)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n-US" sz="3600" dirty="0" smtClean="0">
                <a:latin typeface="Cambria" panose="02040503050406030204" pitchFamily="18" charset="0"/>
              </a:rPr>
              <a:t>Senate passed $66 million 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4000" dirty="0" smtClean="0">
                <a:latin typeface="Cambria" panose="02040503050406030204" pitchFamily="18" charset="0"/>
              </a:rPr>
              <a:t>Reality:  This is still a 47% decrease since FY 2010 – which has consequences for the program nationally.</a:t>
            </a:r>
          </a:p>
          <a:p>
            <a:pPr lvl="1">
              <a:buNone/>
              <a:defRPr/>
            </a:pPr>
            <a:endParaRPr lang="en-US" sz="4000" dirty="0" smtClean="0"/>
          </a:p>
          <a:p>
            <a:pPr marL="457200" lvl="1" indent="0">
              <a:buNone/>
              <a:defRPr/>
            </a:pPr>
            <a:endParaRPr lang="en-US" dirty="0" smtClean="0"/>
          </a:p>
          <a:p>
            <a:pPr lvl="1">
              <a:buFont typeface="Arial" pitchFamily="34" charset="0"/>
              <a:buChar char="•"/>
              <a:defRPr/>
            </a:pPr>
            <a:endParaRPr lang="en-US" dirty="0" smtClean="0"/>
          </a:p>
          <a:p>
            <a:pPr marL="0" indent="0" eaLnBrk="1" hangingPunct="1">
              <a:buNone/>
              <a:defRPr/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F6361-22F1-4809-8521-4EB0F8D4C04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Legislative Changes – FY 16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US" sz="4000" dirty="0" smtClean="0">
                <a:latin typeface="Cambria" panose="02040503050406030204" pitchFamily="18" charset="0"/>
              </a:rPr>
              <a:t>30 Day Notice for Eviction/Non-Renewal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sz="3300" dirty="0" smtClean="0">
                <a:latin typeface="Cambria" panose="02040503050406030204" pitchFamily="18" charset="0"/>
              </a:rPr>
              <a:t>HOME </a:t>
            </a:r>
            <a:r>
              <a:rPr lang="en-US" sz="3300" dirty="0">
                <a:latin typeface="Cambria" panose="02040503050406030204" pitchFamily="18" charset="0"/>
              </a:rPr>
              <a:t>tenants required to be provided 30 days written notice of eviction or decision not to renew lease – NO </a:t>
            </a:r>
            <a:r>
              <a:rPr lang="en-US" sz="3300" dirty="0" smtClean="0">
                <a:latin typeface="Cambria" panose="02040503050406030204" pitchFamily="18" charset="0"/>
              </a:rPr>
              <a:t>EXCEPTIONS.</a:t>
            </a:r>
            <a:endParaRPr lang="en-US" sz="3300" dirty="0">
              <a:latin typeface="Cambria" panose="020405030504060302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Cambria" panose="02040503050406030204" pitchFamily="18" charset="0"/>
              </a:rPr>
              <a:t>FY 16 law establishes </a:t>
            </a:r>
            <a:r>
              <a:rPr lang="en-US" sz="3000" dirty="0">
                <a:latin typeface="Cambria" panose="02040503050406030204" pitchFamily="18" charset="0"/>
              </a:rPr>
              <a:t>an exception </a:t>
            </a:r>
            <a:r>
              <a:rPr lang="en-US" sz="3000" dirty="0" smtClean="0">
                <a:latin typeface="Cambria" panose="02040503050406030204" pitchFamily="18" charset="0"/>
              </a:rPr>
              <a:t>to 30 day notice requirement if a </a:t>
            </a:r>
            <a:r>
              <a:rPr lang="en-US" sz="3000" dirty="0">
                <a:latin typeface="Cambria" panose="02040503050406030204" pitchFamily="18" charset="0"/>
              </a:rPr>
              <a:t>tenant poses </a:t>
            </a:r>
            <a:r>
              <a:rPr lang="en-US" sz="3000" dirty="0" smtClean="0">
                <a:latin typeface="Cambria" panose="02040503050406030204" pitchFamily="18" charset="0"/>
              </a:rPr>
              <a:t>“</a:t>
            </a:r>
            <a:r>
              <a:rPr lang="en-US" sz="3000" i="1" dirty="0" smtClean="0">
                <a:latin typeface="Cambria" panose="02040503050406030204" pitchFamily="18" charset="0"/>
              </a:rPr>
              <a:t>a </a:t>
            </a:r>
            <a:r>
              <a:rPr lang="en-US" sz="3000" i="1" dirty="0">
                <a:latin typeface="Cambria" panose="02040503050406030204" pitchFamily="18" charset="0"/>
              </a:rPr>
              <a:t>direct threat to the safety of the tenants or employees </a:t>
            </a:r>
            <a:r>
              <a:rPr lang="en-US" sz="3000" i="1" dirty="0" smtClean="0">
                <a:latin typeface="Cambria" panose="02040503050406030204" pitchFamily="18" charset="0"/>
              </a:rPr>
              <a:t>of the </a:t>
            </a:r>
            <a:r>
              <a:rPr lang="en-US" sz="3000" i="1" dirty="0">
                <a:latin typeface="Cambria" panose="02040503050406030204" pitchFamily="18" charset="0"/>
              </a:rPr>
              <a:t>housing, or an imminent and serious threat to the </a:t>
            </a:r>
            <a:r>
              <a:rPr lang="en-US" sz="3000" i="1" dirty="0" smtClean="0">
                <a:latin typeface="Cambria" panose="02040503050406030204" pitchFamily="18" charset="0"/>
              </a:rPr>
              <a:t>property</a:t>
            </a:r>
            <a:r>
              <a:rPr lang="en-US" sz="3000" i="1" dirty="0" smtClean="0"/>
              <a:t>.”</a:t>
            </a:r>
            <a:endParaRPr lang="en-US" sz="3000" dirty="0"/>
          </a:p>
          <a:p>
            <a:pPr lvl="1">
              <a:buFont typeface="Arial" pitchFamily="34" charset="0"/>
              <a:buChar char="•"/>
              <a:defRPr/>
            </a:pPr>
            <a:r>
              <a:rPr lang="en-US" sz="3300" dirty="0" smtClean="0">
                <a:latin typeface="Cambria" panose="02040503050406030204" pitchFamily="18" charset="0"/>
              </a:rPr>
              <a:t>State and local eviction laws </a:t>
            </a:r>
            <a:r>
              <a:rPr lang="en-US" sz="3300" u="sng" dirty="0" smtClean="0">
                <a:latin typeface="Cambria" panose="02040503050406030204" pitchFamily="18" charset="0"/>
              </a:rPr>
              <a:t>must</a:t>
            </a:r>
            <a:r>
              <a:rPr lang="en-US" sz="3300" dirty="0" smtClean="0">
                <a:latin typeface="Cambria" panose="02040503050406030204" pitchFamily="18" charset="0"/>
              </a:rPr>
              <a:t> be followed.</a:t>
            </a:r>
            <a:endParaRPr lang="en-US" sz="3300" dirty="0">
              <a:latin typeface="Cambria" panose="02040503050406030204" pitchFamily="18" charset="0"/>
            </a:endParaRPr>
          </a:p>
          <a:p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750532"/>
      </p:ext>
    </p:extLst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Legislative Changes – FY 16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US" sz="4000" dirty="0" smtClean="0">
                <a:latin typeface="Cambria" panose="02040503050406030204" pitchFamily="18" charset="0"/>
              </a:rPr>
              <a:t>Community Land Trust Provision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US" dirty="0" smtClean="0">
                <a:latin typeface="Cambria" panose="02040503050406030204" pitchFamily="18" charset="0"/>
              </a:rPr>
              <a:t>HOME homebuyer units under a RESALE provision must be transferred to another low-income buyer.  Rights of first refusal not permitted except for the PJ.</a:t>
            </a:r>
            <a:endParaRPr lang="en-US" dirty="0">
              <a:latin typeface="Cambria" panose="020405030504060302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FY 16 law permits CLTs to exercise purchase options</a:t>
            </a:r>
            <a:r>
              <a:rPr lang="en-US" dirty="0">
                <a:latin typeface="Cambria" panose="02040503050406030204" pitchFamily="18" charset="0"/>
              </a:rPr>
              <a:t>, rights of first refusal or other preemptive rights to </a:t>
            </a:r>
            <a:r>
              <a:rPr lang="en-US" dirty="0" smtClean="0">
                <a:latin typeface="Cambria" panose="02040503050406030204" pitchFamily="18" charset="0"/>
              </a:rPr>
              <a:t>purchase to preserve affordability of the housing.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34046"/>
      </p:ext>
    </p:extLst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Emerging Challenges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u="sng" dirty="0" smtClean="0">
                <a:latin typeface="Cambria" panose="02040503050406030204" pitchFamily="18" charset="0"/>
              </a:rPr>
              <a:t>Commitments</a:t>
            </a:r>
            <a:r>
              <a:rPr lang="en-US" dirty="0" smtClean="0">
                <a:latin typeface="Cambria" panose="02040503050406030204" pitchFamily="18" charset="0"/>
              </a:rPr>
              <a:t> – even before the change from cumulative to grant-specific commitments, </a:t>
            </a:r>
            <a:r>
              <a:rPr lang="en-US" dirty="0" err="1" smtClean="0">
                <a:latin typeface="Cambria" panose="02040503050406030204" pitchFamily="18" charset="0"/>
              </a:rPr>
              <a:t>deobligations</a:t>
            </a:r>
            <a:r>
              <a:rPr lang="en-US" dirty="0" smtClean="0">
                <a:latin typeface="Cambria" panose="02040503050406030204" pitchFamily="18" charset="0"/>
              </a:rPr>
              <a:t> are increasing substantially.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HUD deobligated $26.6 million for failure to commit in FY 2015, compared to just $5.3 million in FY 2012 and $11.4 in FY 2014.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New regulations, difficult market conditions, </a:t>
            </a:r>
            <a:r>
              <a:rPr lang="en-US" dirty="0" smtClean="0">
                <a:latin typeface="Cambria" panose="02040503050406030204" pitchFamily="18" charset="0"/>
              </a:rPr>
              <a:t>diminished </a:t>
            </a:r>
            <a:r>
              <a:rPr lang="en-US" dirty="0" smtClean="0">
                <a:latin typeface="Cambria" panose="02040503050406030204" pitchFamily="18" charset="0"/>
              </a:rPr>
              <a:t>PJ </a:t>
            </a:r>
            <a:r>
              <a:rPr lang="en-US" dirty="0" smtClean="0">
                <a:latin typeface="Cambria" panose="02040503050406030204" pitchFamily="18" charset="0"/>
              </a:rPr>
              <a:t>staffing/capacity are causes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322660"/>
      </p:ext>
    </p:extLst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Emerging Challenges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u="sng" dirty="0" smtClean="0">
                <a:latin typeface="Cambria" panose="02040503050406030204" pitchFamily="18" charset="0"/>
              </a:rPr>
              <a:t>Expiring Affordability/Lower Production</a:t>
            </a:r>
            <a:r>
              <a:rPr lang="en-US" dirty="0" smtClean="0">
                <a:latin typeface="Cambria" panose="02040503050406030204" pitchFamily="18" charset="0"/>
              </a:rPr>
              <a:t>–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Affordability periods on HOME rental projects completed early in the program are expiring.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Reduction in HOME appropriation has resulted in net loss of affordable housing.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For the first time, in FY 15, # of new HOME rental units completed &lt; # w/expiring affordability period.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 smtClean="0">
                <a:latin typeface="Cambria" panose="02040503050406030204" pitchFamily="18" charset="0"/>
              </a:rPr>
              <a:t>PJs have fewer options for recapitalizing HOME projects or replace lost units with new HOME units.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85396"/>
      </p:ext>
    </p:extLst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HOME Rulemaking Update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Cambria" panose="02040503050406030204" pitchFamily="18" charset="0"/>
              </a:rPr>
              <a:t>HUD </a:t>
            </a:r>
            <a:r>
              <a:rPr lang="en-US" dirty="0" smtClean="0">
                <a:latin typeface="Cambria" panose="02040503050406030204" pitchFamily="18" charset="0"/>
              </a:rPr>
              <a:t>is drafting regulations implementing the </a:t>
            </a:r>
            <a:r>
              <a:rPr lang="en-US" dirty="0" smtClean="0">
                <a:latin typeface="Cambria" panose="02040503050406030204" pitchFamily="18" charset="0"/>
              </a:rPr>
              <a:t>grant-specific </a:t>
            </a:r>
            <a:r>
              <a:rPr lang="en-US" dirty="0" smtClean="0">
                <a:latin typeface="Cambria" panose="02040503050406030204" pitchFamily="18" charset="0"/>
              </a:rPr>
              <a:t>method of measuring HOME commitments:</a:t>
            </a:r>
            <a:endParaRPr lang="en-US" dirty="0">
              <a:latin typeface="Cambria" panose="02040503050406030204" pitchFamily="18" charset="0"/>
            </a:endParaRPr>
          </a:p>
          <a:p>
            <a:pPr lvl="1"/>
            <a:r>
              <a:rPr lang="en-US" dirty="0" smtClean="0">
                <a:latin typeface="Cambria" panose="02040503050406030204" pitchFamily="18" charset="0"/>
              </a:rPr>
              <a:t>Required by GAO </a:t>
            </a:r>
            <a:r>
              <a:rPr lang="en-US" dirty="0">
                <a:latin typeface="Cambria" panose="02040503050406030204" pitchFamily="18" charset="0"/>
              </a:rPr>
              <a:t>Decision: </a:t>
            </a:r>
            <a:r>
              <a:rPr lang="en-US" dirty="0" smtClean="0">
                <a:latin typeface="Cambria" panose="02040503050406030204" pitchFamily="18" charset="0"/>
              </a:rPr>
              <a:t>“cumulative </a:t>
            </a:r>
            <a:r>
              <a:rPr lang="en-US" dirty="0">
                <a:latin typeface="Cambria" panose="02040503050406030204" pitchFamily="18" charset="0"/>
              </a:rPr>
              <a:t>method</a:t>
            </a:r>
            <a:r>
              <a:rPr lang="en-US" dirty="0" smtClean="0">
                <a:latin typeface="Cambria" panose="02040503050406030204" pitchFamily="18" charset="0"/>
              </a:rPr>
              <a:t>” violates HOME statute</a:t>
            </a:r>
            <a:endParaRPr lang="en-US" dirty="0">
              <a:latin typeface="Cambria" panose="02040503050406030204" pitchFamily="18" charset="0"/>
            </a:endParaRPr>
          </a:p>
          <a:p>
            <a:r>
              <a:rPr lang="en-US" sz="3500" dirty="0" smtClean="0">
                <a:latin typeface="Cambria" panose="02040503050406030204" pitchFamily="18" charset="0"/>
              </a:rPr>
              <a:t>Property Standards, Inspections, Utility Allowances </a:t>
            </a:r>
            <a:endParaRPr lang="en-US" sz="3500" dirty="0" smtClean="0">
              <a:latin typeface="Cambria" panose="02040503050406030204" pitchFamily="18" charset="0"/>
            </a:endParaRPr>
          </a:p>
          <a:p>
            <a:pPr lvl="1"/>
            <a:r>
              <a:rPr lang="en-US" sz="3100" dirty="0" smtClean="0">
                <a:latin typeface="Cambria" panose="02040503050406030204" pitchFamily="18" charset="0"/>
              </a:rPr>
              <a:t>Delayed - </a:t>
            </a:r>
            <a:r>
              <a:rPr lang="en-US" sz="3100" dirty="0" smtClean="0">
                <a:latin typeface="Cambria" panose="02040503050406030204" pitchFamily="18" charset="0"/>
              </a:rPr>
              <a:t>stay tuned for further guidance.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68934"/>
      </p:ext>
    </p:extLst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New HOME Notices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9400" dirty="0" smtClean="0">
                <a:latin typeface="Cambria" panose="02040503050406030204" pitchFamily="18" charset="0"/>
              </a:rPr>
              <a:t>Maximum Per-Unit Subsidy Limits</a:t>
            </a:r>
          </a:p>
          <a:p>
            <a:pPr marL="457200" lvl="1" indent="0">
              <a:buNone/>
            </a:pPr>
            <a:endParaRPr lang="en-US" sz="9400" dirty="0" smtClean="0">
              <a:latin typeface="Cambria" panose="020405030504060302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400" dirty="0" smtClean="0">
                <a:latin typeface="Cambria" panose="02040503050406030204" pitchFamily="18" charset="0"/>
              </a:rPr>
              <a:t>Requirements </a:t>
            </a:r>
            <a:r>
              <a:rPr lang="en-US" sz="9400" dirty="0">
                <a:latin typeface="Cambria" panose="02040503050406030204" pitchFamily="18" charset="0"/>
              </a:rPr>
              <a:t>for Committing HOME </a:t>
            </a:r>
            <a:r>
              <a:rPr lang="en-US" sz="9400" dirty="0" smtClean="0">
                <a:latin typeface="Cambria" panose="02040503050406030204" pitchFamily="18" charset="0"/>
              </a:rPr>
              <a:t>Funds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8200" dirty="0" smtClean="0">
                <a:latin typeface="Cambria" panose="02040503050406030204" pitchFamily="18" charset="0"/>
              </a:rPr>
              <a:t>Webinar planned</a:t>
            </a:r>
          </a:p>
          <a:p>
            <a:pPr marL="914400" lvl="2" indent="0">
              <a:buNone/>
            </a:pPr>
            <a:endParaRPr lang="en-US" sz="8200" dirty="0" smtClean="0">
              <a:latin typeface="Cambria" panose="020405030504060302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400" dirty="0" smtClean="0">
                <a:latin typeface="Cambria" panose="02040503050406030204" pitchFamily="18" charset="0"/>
              </a:rPr>
              <a:t>HOME </a:t>
            </a:r>
            <a:r>
              <a:rPr lang="en-US" sz="9400" dirty="0">
                <a:latin typeface="Cambria" panose="02040503050406030204" pitchFamily="18" charset="0"/>
              </a:rPr>
              <a:t>Underwriting and Subsidy Layering </a:t>
            </a:r>
            <a:r>
              <a:rPr lang="en-US" sz="9400" dirty="0" smtClean="0">
                <a:latin typeface="Cambria" panose="02040503050406030204" pitchFamily="18" charset="0"/>
              </a:rPr>
              <a:t>Guidelines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8200" dirty="0" smtClean="0">
                <a:latin typeface="Cambria" panose="02040503050406030204" pitchFamily="18" charset="0"/>
              </a:rPr>
              <a:t>Webinar planned</a:t>
            </a:r>
            <a:endParaRPr lang="en-US" sz="82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sz="98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</a:endParaRPr>
          </a:p>
          <a:p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28542"/>
      </p:ext>
    </p:extLst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78310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Upcoming HOME Notices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62500" lnSpcReduction="20000"/>
          </a:bodyPr>
          <a:lstStyle/>
          <a:p>
            <a:pPr marL="457200" indent="-430213">
              <a:buFont typeface="Arial" panose="020B0604020202020204" pitchFamily="34" charset="0"/>
              <a:buChar char="•"/>
            </a:pPr>
            <a:r>
              <a:rPr lang="en-US" sz="5800" dirty="0" smtClean="0">
                <a:solidFill>
                  <a:schemeClr val="tx1"/>
                </a:solidFill>
                <a:latin typeface="Cambria" panose="02040503050406030204" pitchFamily="18" charset="0"/>
              </a:rPr>
              <a:t>Cost </a:t>
            </a:r>
            <a:r>
              <a:rPr lang="en-US" sz="5800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Allocation</a:t>
            </a:r>
          </a:p>
          <a:p>
            <a:pPr marL="457200" indent="-430213">
              <a:buFont typeface="Arial" panose="020B0604020202020204" pitchFamily="34" charset="0"/>
              <a:buChar char="•"/>
            </a:pPr>
            <a:r>
              <a:rPr lang="en-US" sz="5800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Homebuyer </a:t>
            </a:r>
            <a:r>
              <a:rPr lang="en-US" sz="5800" dirty="0">
                <a:solidFill>
                  <a:schemeClr val="tx1"/>
                </a:solidFill>
                <a:latin typeface="Cambria" panose="02040503050406030204" pitchFamily="18" charset="0"/>
              </a:rPr>
              <a:t>Policies and Underwriting</a:t>
            </a:r>
          </a:p>
          <a:p>
            <a:pPr marL="457200" indent="-430213">
              <a:buFont typeface="Arial" panose="020B0604020202020204" pitchFamily="34" charset="0"/>
              <a:buChar char="•"/>
            </a:pPr>
            <a:r>
              <a:rPr lang="en-US" sz="5800" dirty="0" smtClean="0">
                <a:solidFill>
                  <a:schemeClr val="tx1"/>
                </a:solidFill>
                <a:latin typeface="Cambria" panose="02040503050406030204" pitchFamily="18" charset="0"/>
              </a:rPr>
              <a:t>Match</a:t>
            </a:r>
            <a:endParaRPr lang="en-US" sz="58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457200" indent="-430213">
              <a:buFont typeface="Arial" panose="020B0604020202020204" pitchFamily="34" charset="0"/>
              <a:buChar char="•"/>
            </a:pPr>
            <a:r>
              <a:rPr lang="en-US" sz="5800" dirty="0" smtClean="0">
                <a:solidFill>
                  <a:schemeClr val="tx1"/>
                </a:solidFill>
                <a:latin typeface="Cambria" panose="02040503050406030204" pitchFamily="18" charset="0"/>
              </a:rPr>
              <a:t>CHDOs</a:t>
            </a:r>
            <a:endParaRPr lang="en-US" sz="58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endParaRPr lang="en-US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r>
              <a:rPr lang="en-US" sz="4500" dirty="0" smtClean="0">
                <a:solidFill>
                  <a:schemeClr val="tx1"/>
                </a:solidFill>
                <a:latin typeface="Cambria" panose="02040503050406030204" pitchFamily="18" charset="0"/>
              </a:rPr>
              <a:t>For </a:t>
            </a:r>
            <a:r>
              <a:rPr lang="en-US" sz="4500" dirty="0">
                <a:solidFill>
                  <a:schemeClr val="tx1"/>
                </a:solidFill>
                <a:latin typeface="Cambria" panose="02040503050406030204" pitchFamily="18" charset="0"/>
              </a:rPr>
              <a:t>information on HOME training, policy guidance, TA products, visit</a:t>
            </a:r>
            <a:r>
              <a:rPr lang="en-US" sz="4500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4500" dirty="0">
                <a:solidFill>
                  <a:srgbClr val="FF0000"/>
                </a:solidFill>
                <a:latin typeface="Cambria" panose="02040503050406030204" pitchFamily="18" charset="0"/>
              </a:rPr>
              <a:t>www.hudexchange.info</a:t>
            </a:r>
            <a:r>
              <a:rPr lang="en-US" sz="4500" dirty="0">
                <a:solidFill>
                  <a:srgbClr val="0070C0"/>
                </a:solidFill>
                <a:latin typeface="Cambria" panose="02040503050406030204" pitchFamily="18" charset="0"/>
              </a:rPr>
              <a:t>  </a:t>
            </a:r>
            <a:endParaRPr lang="en-US" sz="4500" dirty="0" smtClean="0">
              <a:solidFill>
                <a:srgbClr val="0070C0"/>
              </a:solidFill>
              <a:latin typeface="Cambria" panose="02040503050406030204" pitchFamily="18" charset="0"/>
            </a:endParaRPr>
          </a:p>
          <a:p>
            <a:endParaRPr lang="en-US" sz="4500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r>
              <a:rPr lang="en-US" sz="4500" dirty="0" smtClean="0">
                <a:solidFill>
                  <a:schemeClr val="tx1"/>
                </a:solidFill>
                <a:latin typeface="Cambria" panose="02040503050406030204" pitchFamily="18" charset="0"/>
              </a:rPr>
              <a:t>Sign </a:t>
            </a:r>
            <a:r>
              <a:rPr lang="en-US" sz="4500" dirty="0">
                <a:solidFill>
                  <a:schemeClr val="tx1"/>
                </a:solidFill>
                <a:latin typeface="Cambria" panose="02040503050406030204" pitchFamily="18" charset="0"/>
              </a:rPr>
              <a:t>up for HOME listserv</a:t>
            </a:r>
          </a:p>
          <a:p>
            <a:r>
              <a:rPr lang="en-US" sz="4500" dirty="0">
                <a:solidFill>
                  <a:srgbClr val="FF0000"/>
                </a:solidFill>
                <a:latin typeface="Cambria" panose="02040503050406030204" pitchFamily="18" charset="0"/>
              </a:rPr>
              <a:t>https://www.hudexchange.info/mailinglist</a:t>
            </a:r>
            <a:r>
              <a:rPr lang="en-US" sz="45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/</a:t>
            </a:r>
            <a:endParaRPr lang="en-US" sz="45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13576"/>
      </p:ext>
    </p:extLst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mbria" panose="02040503050406030204" pitchFamily="18" charset="0"/>
              </a:rPr>
              <a:t>Upcoming HOME Training and TA</a:t>
            </a:r>
            <a:endParaRPr lang="en-US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876800"/>
          </a:xfrm>
        </p:spPr>
        <p:txBody>
          <a:bodyPr>
            <a:normAutofit fontScale="25000" lnSpcReduction="20000"/>
          </a:bodyPr>
          <a:lstStyle/>
          <a:p>
            <a:r>
              <a:rPr lang="en-US" sz="12800" dirty="0" smtClean="0">
                <a:latin typeface="Cambria" panose="02040503050406030204" pitchFamily="18" charset="0"/>
              </a:rPr>
              <a:t>3 </a:t>
            </a:r>
            <a:r>
              <a:rPr lang="en-US" sz="12800" dirty="0" smtClean="0">
                <a:latin typeface="Cambria" panose="02040503050406030204" pitchFamily="18" charset="0"/>
              </a:rPr>
              <a:t>Web-Based Building HOME deliveries</a:t>
            </a:r>
            <a:endParaRPr lang="en-US" sz="12800" dirty="0" smtClean="0">
              <a:latin typeface="Cambria" panose="02040503050406030204" pitchFamily="18" charset="0"/>
            </a:endParaRPr>
          </a:p>
          <a:p>
            <a:pPr lvl="1"/>
            <a:r>
              <a:rPr lang="en-US" sz="12400" dirty="0" smtClean="0">
                <a:latin typeface="Cambria" panose="02040503050406030204" pitchFamily="18" charset="0"/>
              </a:rPr>
              <a:t>Live webinar series with office hours </a:t>
            </a:r>
          </a:p>
          <a:p>
            <a:pPr lvl="1"/>
            <a:endParaRPr lang="en-US" sz="4000" dirty="0" smtClean="0">
              <a:latin typeface="Cambria" panose="02040503050406030204" pitchFamily="18" charset="0"/>
            </a:endParaRPr>
          </a:p>
          <a:p>
            <a:r>
              <a:rPr lang="en-US" sz="13200" dirty="0" smtClean="0">
                <a:latin typeface="Cambria" panose="02040503050406030204" pitchFamily="18" charset="0"/>
              </a:rPr>
              <a:t>CHDO Training </a:t>
            </a:r>
            <a:r>
              <a:rPr lang="en-US" sz="13200" dirty="0">
                <a:latin typeface="Cambria" panose="02040503050406030204" pitchFamily="18" charset="0"/>
              </a:rPr>
              <a:t>(for CHDOs and </a:t>
            </a:r>
            <a:r>
              <a:rPr lang="en-US" sz="13200" dirty="0" smtClean="0">
                <a:latin typeface="Cambria" panose="02040503050406030204" pitchFamily="18" charset="0"/>
              </a:rPr>
              <a:t>PJs)</a:t>
            </a:r>
          </a:p>
          <a:p>
            <a:pPr lvl="1"/>
            <a:r>
              <a:rPr lang="en-US" sz="12400" dirty="0" smtClean="0">
                <a:latin typeface="Cambria" panose="02040503050406030204" pitchFamily="18" charset="0"/>
              </a:rPr>
              <a:t>PJ Peer Groups</a:t>
            </a:r>
          </a:p>
          <a:p>
            <a:pPr lvl="1"/>
            <a:r>
              <a:rPr lang="en-US" sz="12400" dirty="0" smtClean="0">
                <a:latin typeface="Cambria" panose="02040503050406030204" pitchFamily="18" charset="0"/>
              </a:rPr>
              <a:t>CHDO </a:t>
            </a:r>
            <a:r>
              <a:rPr lang="en-US" sz="12400" dirty="0" smtClean="0">
                <a:latin typeface="Cambria" panose="02040503050406030204" pitchFamily="18" charset="0"/>
              </a:rPr>
              <a:t>Basics</a:t>
            </a:r>
            <a:r>
              <a:rPr lang="en-US" sz="12400" dirty="0" smtClean="0">
                <a:latin typeface="Cambria" panose="02040503050406030204" pitchFamily="18" charset="0"/>
              </a:rPr>
              <a:t>; Organizational </a:t>
            </a:r>
            <a:r>
              <a:rPr lang="en-US" sz="12400" dirty="0">
                <a:latin typeface="Cambria" panose="02040503050406030204" pitchFamily="18" charset="0"/>
              </a:rPr>
              <a:t>Planning for </a:t>
            </a:r>
            <a:r>
              <a:rPr lang="en-US" sz="12400" dirty="0" smtClean="0">
                <a:latin typeface="Cambria" panose="02040503050406030204" pitchFamily="18" charset="0"/>
              </a:rPr>
              <a:t>CHDOs; Homebuyer </a:t>
            </a:r>
            <a:r>
              <a:rPr lang="en-US" sz="12400" dirty="0">
                <a:latin typeface="Cambria" panose="02040503050406030204" pitchFamily="18" charset="0"/>
              </a:rPr>
              <a:t>Development for </a:t>
            </a:r>
            <a:r>
              <a:rPr lang="en-US" sz="12400" dirty="0" smtClean="0">
                <a:latin typeface="Cambria" panose="02040503050406030204" pitchFamily="18" charset="0"/>
              </a:rPr>
              <a:t>CHDOs; Rental </a:t>
            </a:r>
            <a:r>
              <a:rPr lang="en-US" sz="12400" dirty="0">
                <a:latin typeface="Cambria" panose="02040503050406030204" pitchFamily="18" charset="0"/>
              </a:rPr>
              <a:t>Development for </a:t>
            </a:r>
            <a:r>
              <a:rPr lang="en-US" sz="12400" dirty="0" smtClean="0">
                <a:latin typeface="Cambria" panose="02040503050406030204" pitchFamily="18" charset="0"/>
              </a:rPr>
              <a:t>CHDOs; Strategic </a:t>
            </a:r>
            <a:r>
              <a:rPr lang="en-US" sz="12400" dirty="0">
                <a:latin typeface="Cambria" panose="02040503050406030204" pitchFamily="18" charset="0"/>
              </a:rPr>
              <a:t>Management for </a:t>
            </a:r>
            <a:r>
              <a:rPr lang="en-US" sz="12400" dirty="0" smtClean="0">
                <a:latin typeface="Cambria" panose="02040503050406030204" pitchFamily="18" charset="0"/>
              </a:rPr>
              <a:t>CHDOs</a:t>
            </a:r>
          </a:p>
          <a:p>
            <a:pPr lvl="1"/>
            <a:endParaRPr lang="en-US" sz="4000" dirty="0" smtClean="0"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312864-EF91-4751-AC12-3941F33D220B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28542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CPD PPT Template_00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CPD layout</Template>
  <TotalTime>10811</TotalTime>
  <Words>715</Words>
  <Application>Microsoft Office PowerPoint</Application>
  <PresentationFormat>On-screen Show (4:3)</PresentationFormat>
  <Paragraphs>147</Paragraphs>
  <Slides>14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CPD PPT Template_003</vt:lpstr>
      <vt:lpstr>Affordable Housing Program Update</vt:lpstr>
      <vt:lpstr>Housing Trust Fund</vt:lpstr>
      <vt:lpstr>Housing Trust Fund</vt:lpstr>
      <vt:lpstr>HOME FY 2015 Accomplishments</vt:lpstr>
      <vt:lpstr>HOME Five-Year Accomplishments</vt:lpstr>
      <vt:lpstr>   FY 2016 HOME Budget</vt:lpstr>
      <vt:lpstr>Legislative Changes – FY 16</vt:lpstr>
      <vt:lpstr>Legislative Changes – FY 16</vt:lpstr>
      <vt:lpstr>Emerging Challenges</vt:lpstr>
      <vt:lpstr>Emerging Challenges</vt:lpstr>
      <vt:lpstr>HOME Rulemaking Update</vt:lpstr>
      <vt:lpstr>New HOME Notices</vt:lpstr>
      <vt:lpstr>Upcoming HOME Notices</vt:lpstr>
      <vt:lpstr>Upcoming HOME Training and TA</vt:lpstr>
    </vt:vector>
  </TitlesOfParts>
  <Company>U.S. Department of Housing and Urban Development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Summary Slide</dc:title>
  <dc:creator>Clifford Taffet</dc:creator>
  <cp:lastModifiedBy>Virginia Sardone</cp:lastModifiedBy>
  <cp:revision>422</cp:revision>
  <cp:lastPrinted>2016-01-07T21:46:28Z</cp:lastPrinted>
  <dcterms:created xsi:type="dcterms:W3CDTF">2002-02-07T19:55:19Z</dcterms:created>
  <dcterms:modified xsi:type="dcterms:W3CDTF">2016-01-19T17:55:35Z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602484843</vt:i4>
  </property>
  <property fmtid="{D5CDD505-2E9C-101B-9397-08002B2CF9AE}" pid="3" name="_NewReviewCycle">
    <vt:lpwstr/>
  </property>
  <property fmtid="{D5CDD505-2E9C-101B-9397-08002B2CF9AE}" pid="4" name="_EmailSubject">
    <vt:lpwstr>NCSHA slides</vt:lpwstr>
  </property>
  <property fmtid="{D5CDD505-2E9C-101B-9397-08002B2CF9AE}" pid="5" name="_AuthorEmail">
    <vt:lpwstr>Virginia.Sardone@hud.gov</vt:lpwstr>
  </property>
  <property fmtid="{D5CDD505-2E9C-101B-9397-08002B2CF9AE}" pid="6" name="_AuthorEmailDisplayName">
    <vt:lpwstr>Sardone, Virginia</vt:lpwstr>
  </property>
  <property fmtid="{D5CDD505-2E9C-101B-9397-08002B2CF9AE}" pid="7" name="_PreviousAdHocReviewCycleID">
    <vt:i4>-1955565123</vt:i4>
  </property>
</Properties>
</file>