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27.xml" ContentType="application/vnd.openxmlformats-officedocument.presentationml.notesSlide+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4.xml" ContentType="application/vnd.openxmlformats-officedocument.presentationml.slideLayout+xml"/>
  <Override PartName="/ppt/notesSlides/notesSlide16.xml" ContentType="application/vnd.openxmlformats-officedocument.presentationml.notesSlide+xml"/>
  <Override PartName="/ppt/notesSlides/notesSlide34.xml" ContentType="application/vnd.openxmlformats-officedocument.presentationml.notesSlide+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20.xml" ContentType="application/vnd.openxmlformats-officedocument.presentationml.slideLayout+xml"/>
  <Override PartName="/ppt/notesSlides/notesSlide23.xml" ContentType="application/vnd.openxmlformats-officedocument.presentationml.notesSlide+xml"/>
  <Override PartName="/ppt/notesSlides/notesSlide12.xml" ContentType="application/vnd.openxmlformats-officedocument.presentationml.notesSlide+xml"/>
  <Override PartName="/ppt/notesSlides/notesSlide30.xml" ContentType="application/vnd.openxmlformats-officedocument.presentationml.notesSlide+xml"/>
  <Override PartName="/ppt/notesSlides/notesSlide7.xml" ContentType="application/vnd.openxmlformats-officedocument.presentationml.notesSlide+xml"/>
  <Default Extension="xlsx" ContentType="application/vnd.openxmlformats-officedocument.spreadsheetml.sheet"/>
  <Default Extension="doc" ContentType="application/msword"/>
  <Override PartName="/ppt/slides/slide9.xml" ContentType="application/vnd.openxmlformats-officedocument.presentationml.slide+xml"/>
  <Override PartName="/ppt/viewProps.xml" ContentType="application/vnd.openxmlformats-officedocument.presentationml.viewProp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theme/theme4.xml" ContentType="application/vnd.openxmlformats-officedocument.theme+xml"/>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slideLayouts/slideLayout16.xml" ContentType="application/vnd.openxmlformats-officedocument.presentationml.slideLayout+xml"/>
  <Override PartName="/ppt/slideLayouts/slideLayout25.xml" ContentType="application/vnd.openxmlformats-officedocument.presentationml.slideLayout+xml"/>
  <Default Extension="emf" ContentType="image/x-emf"/>
  <Override PartName="/ppt/notesSlides/notesSlide17.xml" ContentType="application/vnd.openxmlformats-officedocument.presentationml.notesSlide+xml"/>
  <Override PartName="/ppt/notesSlides/notesSlide28.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ppt/notesSlides/notesSlide3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slideLayouts/slideLayout10.xml" ContentType="application/vnd.openxmlformats-officedocument.presentationml.slideLayout+xml"/>
  <Default Extension="vml" ContentType="application/vnd.openxmlformats-officedocument.vmlDrawing"/>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31.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slides/slide49.xml" ContentType="application/vnd.openxmlformats-officedocument.presentationml.slide+xml"/>
  <Override PartName="/ppt/handoutMasters/handoutMaster1.xml" ContentType="application/vnd.openxmlformats-officedocument.presentationml.handoutMaster+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notesSlides/notesSlide29.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Layouts/slideLayout15.xml" ContentType="application/vnd.openxmlformats-officedocument.presentationml.slideLayout+xml"/>
  <Override PartName="/ppt/slideLayouts/slideLayout26.xml" ContentType="application/vnd.openxmlformats-officedocument.presentationml.slideLayout+xml"/>
  <Override PartName="/ppt/notesSlides/notesSlide18.xml" ContentType="application/vnd.openxmlformats-officedocument.presentationml.notesSlide+xml"/>
  <Override PartName="/ppt/notesSlides/notesSlide36.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Layouts/slideLayout22.xml" ContentType="application/vnd.openxmlformats-officedocument.presentationml.slideLayout+xml"/>
  <Override PartName="/ppt/notesSlides/notesSlide25.xml" ContentType="application/vnd.openxmlformats-officedocument.presentationml.notes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32.xml" ContentType="application/vnd.openxmlformats-officedocument.presentationml.notesSlide+xml"/>
  <Override PartName="/ppt/commentAuthors.xml" ContentType="application/vnd.openxmlformats-officedocument.presentationml.commentAuthors+xml"/>
  <Override PartName="/ppt/notesSlides/notesSlide9.xml" ContentType="application/vnd.openxmlformats-officedocument.presentationml.notesSlide+xml"/>
  <Override PartName="/ppt/notesSlides/notesSlide21.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Layouts/slideLayout9.xml" ContentType="application/vnd.openxmlformats-officedocument.presentationml.slideLayout+xml"/>
  <Override PartName="/ppt/notesSlides/notesSlide5.xml" ContentType="application/vnd.openxmlformats-officedocument.presentationml.notesSlid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48" r:id="rId1"/>
    <p:sldMasterId id="2147484135" r:id="rId2"/>
  </p:sldMasterIdLst>
  <p:notesMasterIdLst>
    <p:notesMasterId r:id="rId59"/>
  </p:notesMasterIdLst>
  <p:handoutMasterIdLst>
    <p:handoutMasterId r:id="rId60"/>
  </p:handoutMasterIdLst>
  <p:sldIdLst>
    <p:sldId id="504" r:id="rId3"/>
    <p:sldId id="515" r:id="rId4"/>
    <p:sldId id="516" r:id="rId5"/>
    <p:sldId id="661" r:id="rId6"/>
    <p:sldId id="683" r:id="rId7"/>
    <p:sldId id="684" r:id="rId8"/>
    <p:sldId id="650" r:id="rId9"/>
    <p:sldId id="660" r:id="rId10"/>
    <p:sldId id="647" r:id="rId11"/>
    <p:sldId id="669" r:id="rId12"/>
    <p:sldId id="648" r:id="rId13"/>
    <p:sldId id="649" r:id="rId14"/>
    <p:sldId id="658" r:id="rId15"/>
    <p:sldId id="652" r:id="rId16"/>
    <p:sldId id="663" r:id="rId17"/>
    <p:sldId id="685" r:id="rId18"/>
    <p:sldId id="653" r:id="rId19"/>
    <p:sldId id="655" r:id="rId20"/>
    <p:sldId id="656" r:id="rId21"/>
    <p:sldId id="686" r:id="rId22"/>
    <p:sldId id="657" r:id="rId23"/>
    <p:sldId id="558" r:id="rId24"/>
    <p:sldId id="619" r:id="rId25"/>
    <p:sldId id="636" r:id="rId26"/>
    <p:sldId id="638" r:id="rId27"/>
    <p:sldId id="662" r:id="rId28"/>
    <p:sldId id="675" r:id="rId29"/>
    <p:sldId id="643" r:id="rId30"/>
    <p:sldId id="676" r:id="rId31"/>
    <p:sldId id="677" r:id="rId32"/>
    <p:sldId id="665" r:id="rId33"/>
    <p:sldId id="672" r:id="rId34"/>
    <p:sldId id="623" r:id="rId35"/>
    <p:sldId id="624" r:id="rId36"/>
    <p:sldId id="625" r:id="rId37"/>
    <p:sldId id="626" r:id="rId38"/>
    <p:sldId id="627" r:id="rId39"/>
    <p:sldId id="673" r:id="rId40"/>
    <p:sldId id="682" r:id="rId41"/>
    <p:sldId id="629" r:id="rId42"/>
    <p:sldId id="628" r:id="rId43"/>
    <p:sldId id="667" r:id="rId44"/>
    <p:sldId id="687" r:id="rId45"/>
    <p:sldId id="688" r:id="rId46"/>
    <p:sldId id="689" r:id="rId47"/>
    <p:sldId id="690" r:id="rId48"/>
    <p:sldId id="630" r:id="rId49"/>
    <p:sldId id="666" r:id="rId50"/>
    <p:sldId id="674" r:id="rId51"/>
    <p:sldId id="645" r:id="rId52"/>
    <p:sldId id="646" r:id="rId53"/>
    <p:sldId id="670" r:id="rId54"/>
    <p:sldId id="671" r:id="rId55"/>
    <p:sldId id="632" r:id="rId56"/>
    <p:sldId id="517" r:id="rId57"/>
    <p:sldId id="549" r:id="rId58"/>
  </p:sldIdLst>
  <p:sldSz cx="9144000" cy="6858000" type="screen4x3"/>
  <p:notesSz cx="6858000" cy="9313863"/>
  <p:defaultTextStyle>
    <a:defPPr>
      <a:defRPr lang="en-US"/>
    </a:defPPr>
    <a:lvl1pPr algn="l" defTabSz="457200" rtl="0" fontAlgn="base">
      <a:spcBef>
        <a:spcPct val="0"/>
      </a:spcBef>
      <a:spcAft>
        <a:spcPct val="0"/>
      </a:spcAft>
      <a:defRPr kern="1200">
        <a:solidFill>
          <a:schemeClr val="tx1"/>
        </a:solidFill>
        <a:latin typeface="Arial" charset="0"/>
        <a:ea typeface="+mn-ea"/>
        <a:cs typeface="Arial" charset="0"/>
      </a:defRPr>
    </a:lvl1pPr>
    <a:lvl2pPr marL="457200" algn="l" defTabSz="457200" rtl="0" fontAlgn="base">
      <a:spcBef>
        <a:spcPct val="0"/>
      </a:spcBef>
      <a:spcAft>
        <a:spcPct val="0"/>
      </a:spcAft>
      <a:defRPr kern="1200">
        <a:solidFill>
          <a:schemeClr val="tx1"/>
        </a:solidFill>
        <a:latin typeface="Arial" charset="0"/>
        <a:ea typeface="+mn-ea"/>
        <a:cs typeface="Arial" charset="0"/>
      </a:defRPr>
    </a:lvl2pPr>
    <a:lvl3pPr marL="914400" algn="l" defTabSz="457200" rtl="0" fontAlgn="base">
      <a:spcBef>
        <a:spcPct val="0"/>
      </a:spcBef>
      <a:spcAft>
        <a:spcPct val="0"/>
      </a:spcAft>
      <a:defRPr kern="1200">
        <a:solidFill>
          <a:schemeClr val="tx1"/>
        </a:solidFill>
        <a:latin typeface="Arial" charset="0"/>
        <a:ea typeface="+mn-ea"/>
        <a:cs typeface="Arial" charset="0"/>
      </a:defRPr>
    </a:lvl3pPr>
    <a:lvl4pPr marL="1371600" algn="l" defTabSz="457200" rtl="0" fontAlgn="base">
      <a:spcBef>
        <a:spcPct val="0"/>
      </a:spcBef>
      <a:spcAft>
        <a:spcPct val="0"/>
      </a:spcAft>
      <a:defRPr kern="1200">
        <a:solidFill>
          <a:schemeClr val="tx1"/>
        </a:solidFill>
        <a:latin typeface="Arial" charset="0"/>
        <a:ea typeface="+mn-ea"/>
        <a:cs typeface="Arial" charset="0"/>
      </a:defRPr>
    </a:lvl4pPr>
    <a:lvl5pPr marL="1828800" algn="l" defTabSz="457200"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LaRue, Shawna" initials="LS" lastIdx="1" clrIdx="0"/>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898989"/>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171" autoAdjust="0"/>
    <p:restoredTop sz="69751" autoAdjust="0"/>
  </p:normalViewPr>
  <p:slideViewPr>
    <p:cSldViewPr snapToGrid="0" snapToObjects="1">
      <p:cViewPr varScale="1">
        <p:scale>
          <a:sx n="67" d="100"/>
          <a:sy n="67" d="100"/>
        </p:scale>
        <p:origin x="-96" y="-312"/>
      </p:cViewPr>
      <p:guideLst>
        <p:guide orient="horz" pos="2160"/>
        <p:guide pos="2880"/>
      </p:guideLst>
    </p:cSldViewPr>
  </p:slideViewPr>
  <p:outlineViewPr>
    <p:cViewPr>
      <p:scale>
        <a:sx n="33" d="100"/>
        <a:sy n="33" d="100"/>
      </p:scale>
      <p:origin x="0" y="154728"/>
    </p:cViewPr>
    <p:sldLst>
      <p:sld r:id="rId1" collapse="1"/>
    </p:sldLst>
  </p:outlineViewPr>
  <p:notesTextViewPr>
    <p:cViewPr>
      <p:scale>
        <a:sx n="100" d="100"/>
        <a:sy n="100" d="100"/>
      </p:scale>
      <p:origin x="0" y="0"/>
    </p:cViewPr>
  </p:notesTextViewPr>
  <p:sorterViewPr>
    <p:cViewPr>
      <p:scale>
        <a:sx n="100" d="100"/>
        <a:sy n="100" d="100"/>
      </p:scale>
      <p:origin x="0" y="1698"/>
    </p:cViewPr>
  </p:sorterViewPr>
  <p:notesViewPr>
    <p:cSldViewPr snapToGrid="0" snapToObjects="1">
      <p:cViewPr>
        <p:scale>
          <a:sx n="77" d="100"/>
          <a:sy n="77" d="100"/>
        </p:scale>
        <p:origin x="-3996" y="-348"/>
      </p:cViewPr>
      <p:guideLst>
        <p:guide orient="horz" pos="2934"/>
        <p:guide pos="2160"/>
      </p:guideLst>
    </p:cSldViewPr>
  </p:notesViewPr>
  <p:gridSpacing cx="78028800" cy="780288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commentAuthors" Target="commentAuthor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handoutMaster" Target="handoutMasters/handoutMaster1.xml"/><Relationship Id="rId65"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notesMaster" Target="notesMasters/notesMaster1.xml"/></Relationships>
</file>

<file path=ppt/_rels/viewProps.xml.rels><?xml version="1.0" encoding="UTF-8" standalone="yes"?>
<Relationships xmlns="http://schemas.openxmlformats.org/package/2006/relationships"><Relationship Id="rId1" Type="http://schemas.openxmlformats.org/officeDocument/2006/relationships/slide" Target="slides/slide36.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9.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1.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11.e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11.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2422" cy="466012"/>
          </a:xfrm>
          <a:prstGeom prst="rect">
            <a:avLst/>
          </a:prstGeom>
        </p:spPr>
        <p:txBody>
          <a:bodyPr vert="horz" lIns="91476" tIns="45738" rIns="91476" bIns="45738" rtlCol="0"/>
          <a:lstStyle>
            <a:lvl1pPr algn="l">
              <a:defRPr sz="1300">
                <a:latin typeface="Arial" charset="0"/>
                <a:cs typeface="+mn-cs"/>
              </a:defRPr>
            </a:lvl1pPr>
          </a:lstStyle>
          <a:p>
            <a:pPr>
              <a:defRPr/>
            </a:pPr>
            <a:r>
              <a:rPr lang="en-US"/>
              <a:t>FY 12 HOME Requirements: </a:t>
            </a:r>
          </a:p>
          <a:p>
            <a:pPr>
              <a:defRPr/>
            </a:pPr>
            <a:r>
              <a:rPr lang="en-US"/>
              <a:t>Homebuyer Underwriting</a:t>
            </a:r>
          </a:p>
        </p:txBody>
      </p:sp>
      <p:sp>
        <p:nvSpPr>
          <p:cNvPr id="3" name="Date Placeholder 2"/>
          <p:cNvSpPr>
            <a:spLocks noGrp="1"/>
          </p:cNvSpPr>
          <p:nvPr>
            <p:ph type="dt" sz="quarter" idx="1"/>
          </p:nvPr>
        </p:nvSpPr>
        <p:spPr>
          <a:xfrm>
            <a:off x="3884027" y="0"/>
            <a:ext cx="2972422" cy="466012"/>
          </a:xfrm>
          <a:prstGeom prst="rect">
            <a:avLst/>
          </a:prstGeom>
        </p:spPr>
        <p:txBody>
          <a:bodyPr vert="horz" lIns="91476" tIns="45738" rIns="91476" bIns="45738" rtlCol="0"/>
          <a:lstStyle>
            <a:lvl1pPr algn="r">
              <a:defRPr sz="1300">
                <a:latin typeface="Arial" charset="0"/>
                <a:cs typeface="+mn-cs"/>
              </a:defRPr>
            </a:lvl1pPr>
          </a:lstStyle>
          <a:p>
            <a:pPr>
              <a:defRPr/>
            </a:pPr>
            <a:r>
              <a:rPr lang="en-US"/>
              <a:t>6/14/2012</a:t>
            </a:r>
          </a:p>
        </p:txBody>
      </p:sp>
      <p:sp>
        <p:nvSpPr>
          <p:cNvPr id="4" name="Footer Placeholder 3"/>
          <p:cNvSpPr>
            <a:spLocks noGrp="1"/>
          </p:cNvSpPr>
          <p:nvPr>
            <p:ph type="ftr" sz="quarter" idx="2"/>
          </p:nvPr>
        </p:nvSpPr>
        <p:spPr>
          <a:xfrm>
            <a:off x="0" y="8846262"/>
            <a:ext cx="2972422" cy="466012"/>
          </a:xfrm>
          <a:prstGeom prst="rect">
            <a:avLst/>
          </a:prstGeom>
        </p:spPr>
        <p:txBody>
          <a:bodyPr vert="horz" lIns="91476" tIns="45738" rIns="91476" bIns="45738" rtlCol="0" anchor="b"/>
          <a:lstStyle>
            <a:lvl1pPr algn="l">
              <a:defRPr sz="1300">
                <a:latin typeface="Arial" charset="0"/>
                <a:cs typeface="+mn-cs"/>
              </a:defRPr>
            </a:lvl1pPr>
          </a:lstStyle>
          <a:p>
            <a:pPr>
              <a:defRPr/>
            </a:pPr>
            <a:endParaRPr lang="en-US"/>
          </a:p>
        </p:txBody>
      </p:sp>
      <p:sp>
        <p:nvSpPr>
          <p:cNvPr id="5" name="Slide Number Placeholder 4"/>
          <p:cNvSpPr>
            <a:spLocks noGrp="1"/>
          </p:cNvSpPr>
          <p:nvPr>
            <p:ph type="sldNum" sz="quarter" idx="3"/>
          </p:nvPr>
        </p:nvSpPr>
        <p:spPr>
          <a:xfrm>
            <a:off x="3884027" y="8846262"/>
            <a:ext cx="2972422" cy="466012"/>
          </a:xfrm>
          <a:prstGeom prst="rect">
            <a:avLst/>
          </a:prstGeom>
        </p:spPr>
        <p:txBody>
          <a:bodyPr vert="horz" lIns="91476" tIns="45738" rIns="91476" bIns="45738" rtlCol="0" anchor="b"/>
          <a:lstStyle>
            <a:lvl1pPr algn="r">
              <a:defRPr sz="1300">
                <a:latin typeface="Arial" charset="0"/>
                <a:cs typeface="+mn-cs"/>
              </a:defRPr>
            </a:lvl1pPr>
          </a:lstStyle>
          <a:p>
            <a:pPr>
              <a:defRPr/>
            </a:pPr>
            <a:fld id="{6F8DA4FF-FD89-40AF-B809-EF358848F411}" type="slidenum">
              <a:rPr lang="en-US"/>
              <a:pPr>
                <a:defRPr/>
              </a:pPr>
              <a:t>‹#›</a:t>
            </a:fld>
            <a:endParaRPr lang="en-US" dirty="0"/>
          </a:p>
        </p:txBody>
      </p:sp>
    </p:spTree>
    <p:extLst>
      <p:ext uri="{BB962C8B-B14F-4D97-AF65-F5344CB8AC3E}">
        <p14:creationId xmlns:p14="http://schemas.microsoft.com/office/powerpoint/2010/main" xmlns="" val="464923374"/>
      </p:ext>
    </p:extLst>
  </p:cSld>
  <p:clrMap bg1="lt1" tx1="dk1" bg2="lt2" tx2="dk2" accent1="accent1" accent2="accent2" accent3="accent3" accent4="accent4" accent5="accent5" accent6="accent6" hlink="hlink" folHlink="folHlink"/>
  <p:hf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2422" cy="466012"/>
          </a:xfrm>
          <a:prstGeom prst="rect">
            <a:avLst/>
          </a:prstGeom>
        </p:spPr>
        <p:txBody>
          <a:bodyPr vert="horz" lIns="91476" tIns="45738" rIns="91476" bIns="45738" rtlCol="0"/>
          <a:lstStyle>
            <a:lvl1pPr algn="l">
              <a:defRPr sz="1300">
                <a:latin typeface="Arial" charset="0"/>
                <a:cs typeface="+mn-cs"/>
              </a:defRPr>
            </a:lvl1pPr>
          </a:lstStyle>
          <a:p>
            <a:pPr>
              <a:defRPr/>
            </a:pPr>
            <a:r>
              <a:rPr lang="en-US" dirty="0" smtClean="0"/>
              <a:t>Underwriting &amp; Subsidy Layering</a:t>
            </a:r>
            <a:endParaRPr lang="en-US" dirty="0"/>
          </a:p>
        </p:txBody>
      </p:sp>
      <p:sp>
        <p:nvSpPr>
          <p:cNvPr id="3" name="Date Placeholder 2"/>
          <p:cNvSpPr>
            <a:spLocks noGrp="1"/>
          </p:cNvSpPr>
          <p:nvPr>
            <p:ph type="dt" idx="1"/>
          </p:nvPr>
        </p:nvSpPr>
        <p:spPr>
          <a:xfrm>
            <a:off x="3884027" y="0"/>
            <a:ext cx="2972422" cy="466012"/>
          </a:xfrm>
          <a:prstGeom prst="rect">
            <a:avLst/>
          </a:prstGeom>
        </p:spPr>
        <p:txBody>
          <a:bodyPr vert="horz" lIns="91476" tIns="45738" rIns="91476" bIns="45738" rtlCol="0"/>
          <a:lstStyle>
            <a:lvl1pPr algn="r">
              <a:defRPr sz="1300">
                <a:latin typeface="Arial" charset="0"/>
                <a:cs typeface="+mn-cs"/>
              </a:defRPr>
            </a:lvl1pPr>
          </a:lstStyle>
          <a:p>
            <a:pPr>
              <a:defRPr/>
            </a:pPr>
            <a:endParaRPr lang="en-US"/>
          </a:p>
        </p:txBody>
      </p:sp>
      <p:sp>
        <p:nvSpPr>
          <p:cNvPr id="4" name="Slide Image Placeholder 3"/>
          <p:cNvSpPr>
            <a:spLocks noGrp="1" noRot="1" noChangeAspect="1"/>
          </p:cNvSpPr>
          <p:nvPr>
            <p:ph type="sldImg" idx="2"/>
          </p:nvPr>
        </p:nvSpPr>
        <p:spPr>
          <a:xfrm>
            <a:off x="1100138" y="698500"/>
            <a:ext cx="4657725" cy="3494088"/>
          </a:xfrm>
          <a:prstGeom prst="rect">
            <a:avLst/>
          </a:prstGeom>
          <a:noFill/>
          <a:ln w="12700">
            <a:solidFill>
              <a:prstClr val="black"/>
            </a:solidFill>
          </a:ln>
        </p:spPr>
        <p:txBody>
          <a:bodyPr vert="horz" lIns="91476" tIns="45738" rIns="91476" bIns="45738" rtlCol="0" anchor="ctr"/>
          <a:lstStyle/>
          <a:p>
            <a:pPr lvl="0"/>
            <a:endParaRPr lang="en-US" noProof="0" smtClean="0"/>
          </a:p>
        </p:txBody>
      </p:sp>
      <p:sp>
        <p:nvSpPr>
          <p:cNvPr id="5" name="Notes Placeholder 4"/>
          <p:cNvSpPr>
            <a:spLocks noGrp="1"/>
          </p:cNvSpPr>
          <p:nvPr>
            <p:ph type="body" sz="quarter" idx="3"/>
          </p:nvPr>
        </p:nvSpPr>
        <p:spPr>
          <a:xfrm>
            <a:off x="686421" y="4424722"/>
            <a:ext cx="5485158" cy="4190921"/>
          </a:xfrm>
          <a:prstGeom prst="rect">
            <a:avLst/>
          </a:prstGeom>
          <a:ln>
            <a:solidFill>
              <a:schemeClr val="tx1"/>
            </a:solidFill>
          </a:ln>
        </p:spPr>
        <p:txBody>
          <a:bodyPr vert="horz" lIns="91476" tIns="45738" rIns="91476" bIns="45738" rtlCol="0">
            <a:normAutofit/>
          </a:bodyPr>
          <a:lstStyle/>
          <a:p>
            <a:pPr lvl="0"/>
            <a:r>
              <a:rPr lang="en-US" noProof="0" dirty="0" smtClean="0"/>
              <a:t>Click to edit Master text styles</a:t>
            </a:r>
          </a:p>
          <a:p>
            <a:pPr lvl="1"/>
            <a:r>
              <a:rPr lang="en-US" noProof="0" dirty="0" smtClean="0"/>
              <a:t>Second level</a:t>
            </a:r>
          </a:p>
          <a:p>
            <a:pPr lvl="2"/>
            <a:r>
              <a:rPr lang="en-US" noProof="0" dirty="0" smtClean="0"/>
              <a:t>Third level</a:t>
            </a:r>
          </a:p>
          <a:p>
            <a:pPr lvl="3"/>
            <a:r>
              <a:rPr lang="en-US" noProof="0" dirty="0" smtClean="0"/>
              <a:t>Fourth level</a:t>
            </a:r>
          </a:p>
          <a:p>
            <a:pPr lvl="4"/>
            <a:r>
              <a:rPr lang="en-US" noProof="0" dirty="0" smtClean="0"/>
              <a:t>Fifth level</a:t>
            </a:r>
          </a:p>
        </p:txBody>
      </p:sp>
      <p:sp>
        <p:nvSpPr>
          <p:cNvPr id="6" name="Footer Placeholder 5"/>
          <p:cNvSpPr>
            <a:spLocks noGrp="1"/>
          </p:cNvSpPr>
          <p:nvPr>
            <p:ph type="ftr" sz="quarter" idx="4"/>
          </p:nvPr>
        </p:nvSpPr>
        <p:spPr>
          <a:xfrm>
            <a:off x="0" y="8846262"/>
            <a:ext cx="2972422" cy="466012"/>
          </a:xfrm>
          <a:prstGeom prst="rect">
            <a:avLst/>
          </a:prstGeom>
        </p:spPr>
        <p:txBody>
          <a:bodyPr vert="horz" lIns="91476" tIns="45738" rIns="91476" bIns="45738" rtlCol="0" anchor="b"/>
          <a:lstStyle>
            <a:lvl1pPr algn="l">
              <a:defRPr sz="1300">
                <a:latin typeface="Arial" charset="0"/>
                <a:cs typeface="+mn-cs"/>
              </a:defRPr>
            </a:lvl1pPr>
          </a:lstStyle>
          <a:p>
            <a:pPr>
              <a:defRPr/>
            </a:pPr>
            <a:endParaRPr lang="en-US"/>
          </a:p>
        </p:txBody>
      </p:sp>
      <p:sp>
        <p:nvSpPr>
          <p:cNvPr id="7" name="Slide Number Placeholder 6"/>
          <p:cNvSpPr>
            <a:spLocks noGrp="1"/>
          </p:cNvSpPr>
          <p:nvPr>
            <p:ph type="sldNum" sz="quarter" idx="5"/>
          </p:nvPr>
        </p:nvSpPr>
        <p:spPr>
          <a:xfrm>
            <a:off x="3884027" y="8846262"/>
            <a:ext cx="2972422" cy="466012"/>
          </a:xfrm>
          <a:prstGeom prst="rect">
            <a:avLst/>
          </a:prstGeom>
        </p:spPr>
        <p:txBody>
          <a:bodyPr vert="horz" lIns="91476" tIns="45738" rIns="91476" bIns="45738" rtlCol="0" anchor="b"/>
          <a:lstStyle>
            <a:lvl1pPr algn="r">
              <a:defRPr sz="1300">
                <a:latin typeface="Arial" charset="0"/>
                <a:cs typeface="+mn-cs"/>
              </a:defRPr>
            </a:lvl1pPr>
          </a:lstStyle>
          <a:p>
            <a:pPr>
              <a:defRPr/>
            </a:pPr>
            <a:r>
              <a:rPr lang="en-US"/>
              <a:t>Slide </a:t>
            </a:r>
            <a:fld id="{066B304D-C7DE-4E3E-A69C-2F7A3B3DEB03}" type="slidenum">
              <a:rPr lang="en-US"/>
              <a:pPr>
                <a:defRPr/>
              </a:pPr>
              <a:t>‹#›</a:t>
            </a:fld>
            <a:endParaRPr lang="en-US"/>
          </a:p>
        </p:txBody>
      </p:sp>
    </p:spTree>
    <p:extLst>
      <p:ext uri="{BB962C8B-B14F-4D97-AF65-F5344CB8AC3E}">
        <p14:creationId xmlns:p14="http://schemas.microsoft.com/office/powerpoint/2010/main" xmlns="" val="507865541"/>
      </p:ext>
    </p:extLst>
  </p:cSld>
  <p:clrMap bg1="lt1" tx1="dk1" bg2="lt2" tx2="dk2" accent1="accent1" accent2="accent2" accent3="accent3" accent4="accent4" accent5="accent5" accent6="accent6" hlink="hlink" folHlink="folHlink"/>
  <p:hf ftr="0" dt="0"/>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3" Type="http://schemas.openxmlformats.org/officeDocument/2006/relationships/hyperlink" Target="http://www.onecpd.info/" TargetMode="External"/><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Slide Image Placeholder 1"/>
          <p:cNvSpPr>
            <a:spLocks noGrp="1" noRot="1" noChangeAspect="1" noTextEdit="1"/>
          </p:cNvSpPr>
          <p:nvPr>
            <p:ph type="sldImg"/>
          </p:nvPr>
        </p:nvSpPr>
        <p:spPr bwMode="auto">
          <a:noFill/>
          <a:ln>
            <a:solidFill>
              <a:srgbClr val="000000"/>
            </a:solidFill>
            <a:miter lim="800000"/>
            <a:headEnd/>
            <a:tailEnd/>
          </a:ln>
        </p:spPr>
      </p:sp>
      <p:sp>
        <p:nvSpPr>
          <p:cNvPr id="65539" name="Notes Placeholder 2"/>
          <p:cNvSpPr>
            <a:spLocks noGrp="1"/>
          </p:cNvSpPr>
          <p:nvPr>
            <p:ph type="body" idx="1"/>
          </p:nvPr>
        </p:nvSpPr>
        <p:spPr bwMode="auto">
          <a:noFill/>
          <a:ln>
            <a:miter lim="800000"/>
            <a:headEnd/>
            <a:tailEnd/>
          </a:ln>
        </p:spPr>
        <p:txBody>
          <a:bodyPr wrap="square" numCol="1" anchor="t" anchorCtr="0" compatLnSpc="1">
            <a:prstTxWarp prst="textNoShape">
              <a:avLst/>
            </a:prstTxWarp>
          </a:bodyPr>
          <a:lstStyle/>
          <a:p>
            <a:pPr marL="168330" indent="-168330">
              <a:buFont typeface="Arial" panose="020B0604020202020204" pitchFamily="34" charset="0"/>
              <a:buChar char="•"/>
            </a:pPr>
            <a:endParaRPr lang="en-US" dirty="0" smtClean="0"/>
          </a:p>
        </p:txBody>
      </p:sp>
      <p:sp>
        <p:nvSpPr>
          <p:cNvPr id="64516" name="Header Placeholder 3"/>
          <p:cNvSpPr>
            <a:spLocks noGrp="1"/>
          </p:cNvSpPr>
          <p:nvPr>
            <p:ph type="hdr" sz="quarter"/>
          </p:nvPr>
        </p:nvSpPr>
        <p:spPr bwMode="auto">
          <a:ln>
            <a:miter lim="800000"/>
            <a:headEnd/>
            <a:tailEnd/>
          </a:ln>
        </p:spPr>
        <p:txBody>
          <a:bodyPr wrap="square" numCol="1" anchor="t" anchorCtr="0" compatLnSpc="1">
            <a:prstTxWarp prst="textNoShape">
              <a:avLst/>
            </a:prstTxWarp>
          </a:bodyPr>
          <a:lstStyle/>
          <a:p>
            <a:pPr>
              <a:defRPr/>
            </a:pPr>
            <a:r>
              <a:rPr lang="en-US" dirty="0" smtClean="0"/>
              <a:t>Underwriting &amp; Subsidy Layering</a:t>
            </a:r>
            <a:endParaRPr lang="en-US" dirty="0"/>
          </a:p>
        </p:txBody>
      </p:sp>
      <p:sp>
        <p:nvSpPr>
          <p:cNvPr id="64517" name="Slide Number Placeholder 5"/>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a:defRPr/>
            </a:pPr>
            <a:r>
              <a:rPr lang="en-US" dirty="0" smtClean="0"/>
              <a:t>Slide </a:t>
            </a:r>
            <a:fld id="{97D7435B-60D3-4913-9FCE-05C3F8370D28}" type="slidenum">
              <a:rPr lang="en-US" smtClean="0"/>
              <a:pPr>
                <a:defRPr/>
              </a:pPr>
              <a:t>1</a:t>
            </a:fld>
            <a:endParaRPr lang="en-US" dirty="0"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Key Points</a:t>
            </a:r>
          </a:p>
          <a:p>
            <a:pPr marL="168330" indent="-168330">
              <a:buFont typeface="Arial" panose="020B0604020202020204" pitchFamily="34" charset="0"/>
              <a:buChar char="•"/>
            </a:pPr>
            <a:r>
              <a:rPr lang="en-US" dirty="0" smtClean="0"/>
              <a:t>Introduce yourself to the conference participants.</a:t>
            </a:r>
            <a:endParaRPr lang="en-US" dirty="0"/>
          </a:p>
          <a:p>
            <a:pPr marL="168330" indent="-168330">
              <a:buFont typeface="Arial" panose="020B0604020202020204" pitchFamily="34" charset="0"/>
              <a:buChar char="•"/>
            </a:pPr>
            <a:r>
              <a:rPr lang="en-US" dirty="0" smtClean="0"/>
              <a:t>Cover your prior experience to working at ICF related to underwriting and subsidy layering.</a:t>
            </a:r>
          </a:p>
          <a:p>
            <a:pPr marL="168330" indent="-168330">
              <a:buFont typeface="Arial" panose="020B0604020202020204" pitchFamily="34" charset="0"/>
              <a:buChar char="•"/>
            </a:pPr>
            <a:r>
              <a:rPr lang="en-US" dirty="0" smtClean="0"/>
              <a:t>Be sure to mention your past and current technical assistance projects with HOME PJs, including past publication of HOME 2012 Appropriations Act and the HOME Final Rule requirements.</a:t>
            </a:r>
          </a:p>
          <a:p>
            <a:pPr marL="168330" indent="-168330">
              <a:buFont typeface="Arial" panose="020B0604020202020204" pitchFamily="34" charset="0"/>
              <a:buChar char="•"/>
            </a:pPr>
            <a:r>
              <a:rPr lang="en-US" dirty="0" smtClean="0"/>
              <a:t>Finally, either ask folks to shout out a few burning questions they have related to underwriting and subsidy layering.</a:t>
            </a:r>
            <a:endParaRPr lang="en-US" dirty="0"/>
          </a:p>
        </p:txBody>
      </p:sp>
      <p:sp>
        <p:nvSpPr>
          <p:cNvPr id="4" name="Header Placeholder 3"/>
          <p:cNvSpPr>
            <a:spLocks noGrp="1"/>
          </p:cNvSpPr>
          <p:nvPr>
            <p:ph type="hdr" sz="quarter" idx="10"/>
          </p:nvPr>
        </p:nvSpPr>
        <p:spPr/>
        <p:txBody>
          <a:bodyPr/>
          <a:lstStyle/>
          <a:p>
            <a:pPr>
              <a:defRPr/>
            </a:pPr>
            <a:r>
              <a:rPr lang="en-US" dirty="0" smtClean="0"/>
              <a:t>Underwriting &amp; Subsidy Layering</a:t>
            </a:r>
            <a:endParaRPr lang="en-US" dirty="0"/>
          </a:p>
        </p:txBody>
      </p:sp>
      <p:sp>
        <p:nvSpPr>
          <p:cNvPr id="5" name="Slide Number Placeholder 4"/>
          <p:cNvSpPr>
            <a:spLocks noGrp="1"/>
          </p:cNvSpPr>
          <p:nvPr>
            <p:ph type="sldNum" sz="quarter" idx="11"/>
          </p:nvPr>
        </p:nvSpPr>
        <p:spPr/>
        <p:txBody>
          <a:bodyPr/>
          <a:lstStyle/>
          <a:p>
            <a:pPr>
              <a:defRPr/>
            </a:pPr>
            <a:r>
              <a:rPr lang="en-US" dirty="0" smtClean="0"/>
              <a:t>Slide </a:t>
            </a:r>
            <a:fld id="{066B304D-C7DE-4E3E-A69C-2F7A3B3DEB03}" type="slidenum">
              <a:rPr lang="en-US" smtClean="0"/>
              <a:pPr>
                <a:defRPr/>
              </a:pPr>
              <a:t>2</a:t>
            </a:fld>
            <a:endParaRPr lang="en-US" dirty="0"/>
          </a:p>
        </p:txBody>
      </p:sp>
    </p:spTree>
    <p:extLst>
      <p:ext uri="{BB962C8B-B14F-4D97-AF65-F5344CB8AC3E}">
        <p14:creationId xmlns:p14="http://schemas.microsoft.com/office/powerpoint/2010/main" xmlns="" val="326844234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Key Points</a:t>
            </a:r>
          </a:p>
          <a:p>
            <a:pPr marL="168330" indent="-168330">
              <a:buFont typeface="Arial" panose="020B0604020202020204" pitchFamily="34" charset="0"/>
              <a:buChar char="•"/>
            </a:pPr>
            <a:r>
              <a:rPr lang="en-US" dirty="0" smtClean="0"/>
              <a:t>Briefly review the agenda and expectations for the two hour session with conference attendees</a:t>
            </a:r>
          </a:p>
          <a:p>
            <a:pPr marL="168330" indent="-168330">
              <a:buFont typeface="Arial" panose="020B0604020202020204" pitchFamily="34" charset="0"/>
              <a:buChar char="•"/>
            </a:pPr>
            <a:r>
              <a:rPr lang="en-US" dirty="0" smtClean="0"/>
              <a:t>Note that the underwriting requirements do not eliminate the subsidy layering to be completed when triggered – importance of both to be stressed</a:t>
            </a:r>
          </a:p>
          <a:p>
            <a:pPr marL="168330" indent="-168330">
              <a:buFont typeface="Arial" panose="020B0604020202020204" pitchFamily="34" charset="0"/>
              <a:buChar char="•"/>
            </a:pPr>
            <a:r>
              <a:rPr lang="en-US" dirty="0" smtClean="0"/>
              <a:t>There will be plenty of time to take questions throughout the presentation.</a:t>
            </a:r>
          </a:p>
        </p:txBody>
      </p:sp>
      <p:sp>
        <p:nvSpPr>
          <p:cNvPr id="5" name="Slide Number Placeholder 4"/>
          <p:cNvSpPr>
            <a:spLocks noGrp="1"/>
          </p:cNvSpPr>
          <p:nvPr>
            <p:ph type="sldNum" sz="quarter" idx="11"/>
          </p:nvPr>
        </p:nvSpPr>
        <p:spPr/>
        <p:txBody>
          <a:bodyPr/>
          <a:lstStyle/>
          <a:p>
            <a:pPr>
              <a:defRPr/>
            </a:pPr>
            <a:r>
              <a:rPr lang="en-US" dirty="0" smtClean="0"/>
              <a:t>Slide </a:t>
            </a:r>
            <a:fld id="{066B304D-C7DE-4E3E-A69C-2F7A3B3DEB03}" type="slidenum">
              <a:rPr lang="en-US" smtClean="0"/>
              <a:pPr>
                <a:defRPr/>
              </a:pPr>
              <a:t>3</a:t>
            </a:fld>
            <a:endParaRPr lang="en-US" dirty="0"/>
          </a:p>
        </p:txBody>
      </p:sp>
      <p:sp>
        <p:nvSpPr>
          <p:cNvPr id="6" name="Header Placeholder 3"/>
          <p:cNvSpPr>
            <a:spLocks noGrp="1"/>
          </p:cNvSpPr>
          <p:nvPr>
            <p:ph type="hdr" sz="quarter"/>
          </p:nvPr>
        </p:nvSpPr>
        <p:spPr bwMode="auto">
          <a:xfrm>
            <a:off x="0" y="0"/>
            <a:ext cx="2972422" cy="466012"/>
          </a:xfrm>
          <a:ln>
            <a:miter lim="800000"/>
            <a:headEnd/>
            <a:tailEnd/>
          </a:ln>
        </p:spPr>
        <p:txBody>
          <a:bodyPr wrap="square" numCol="1" anchor="t" anchorCtr="0" compatLnSpc="1">
            <a:prstTxWarp prst="textNoShape">
              <a:avLst/>
            </a:prstTxWarp>
          </a:bodyPr>
          <a:lstStyle/>
          <a:p>
            <a:pPr>
              <a:defRPr/>
            </a:pPr>
            <a:r>
              <a:rPr lang="en-US" dirty="0" smtClean="0"/>
              <a:t>Underwriting &amp; Subsidy Layering</a:t>
            </a:r>
            <a:endParaRPr lang="en-US" dirty="0"/>
          </a:p>
        </p:txBody>
      </p:sp>
    </p:spTree>
    <p:extLst>
      <p:ext uri="{BB962C8B-B14F-4D97-AF65-F5344CB8AC3E}">
        <p14:creationId xmlns:p14="http://schemas.microsoft.com/office/powerpoint/2010/main" xmlns="" val="303610464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Key Points</a:t>
            </a:r>
          </a:p>
          <a:p>
            <a:pPr marL="168330" indent="-168330">
              <a:buFont typeface="Arial" panose="020B0604020202020204" pitchFamily="34" charset="0"/>
              <a:buChar char="•"/>
            </a:pPr>
            <a:r>
              <a:rPr lang="en-US" dirty="0" smtClean="0"/>
              <a:t>This slide is simply a guide to the section that is coming up; however, please cover that this section is meant to be for both types of underwriting and subsidy layering: multi-family and homebuyer development projects.</a:t>
            </a:r>
          </a:p>
          <a:p>
            <a:pPr marL="168330" indent="-168330">
              <a:buFont typeface="Arial" panose="020B0604020202020204" pitchFamily="34" charset="0"/>
              <a:buChar char="•"/>
            </a:pPr>
            <a:r>
              <a:rPr lang="en-US" dirty="0" smtClean="0"/>
              <a:t>The presentation will not cover underwriting of homeowner-rehabilitation loan programs. </a:t>
            </a:r>
            <a:endParaRPr lang="en-US" dirty="0"/>
          </a:p>
        </p:txBody>
      </p:sp>
      <p:sp>
        <p:nvSpPr>
          <p:cNvPr id="5" name="Slide Number Placeholder 4"/>
          <p:cNvSpPr>
            <a:spLocks noGrp="1"/>
          </p:cNvSpPr>
          <p:nvPr>
            <p:ph type="sldNum" sz="quarter" idx="11"/>
          </p:nvPr>
        </p:nvSpPr>
        <p:spPr/>
        <p:txBody>
          <a:bodyPr/>
          <a:lstStyle/>
          <a:p>
            <a:pPr>
              <a:defRPr/>
            </a:pPr>
            <a:r>
              <a:rPr lang="en-US" dirty="0" smtClean="0"/>
              <a:t>Slide </a:t>
            </a:r>
            <a:fld id="{066B304D-C7DE-4E3E-A69C-2F7A3B3DEB03}" type="slidenum">
              <a:rPr lang="en-US" smtClean="0"/>
              <a:pPr>
                <a:defRPr/>
              </a:pPr>
              <a:t>4</a:t>
            </a:fld>
            <a:endParaRPr lang="en-US" dirty="0"/>
          </a:p>
        </p:txBody>
      </p:sp>
      <p:sp>
        <p:nvSpPr>
          <p:cNvPr id="6" name="Header Placeholder 3"/>
          <p:cNvSpPr>
            <a:spLocks noGrp="1"/>
          </p:cNvSpPr>
          <p:nvPr>
            <p:ph type="hdr" sz="quarter"/>
          </p:nvPr>
        </p:nvSpPr>
        <p:spPr bwMode="auto">
          <a:xfrm>
            <a:off x="0" y="0"/>
            <a:ext cx="2972422" cy="466012"/>
          </a:xfrm>
          <a:ln>
            <a:miter lim="800000"/>
            <a:headEnd/>
            <a:tailEnd/>
          </a:ln>
        </p:spPr>
        <p:txBody>
          <a:bodyPr wrap="square" numCol="1" anchor="t" anchorCtr="0" compatLnSpc="1">
            <a:prstTxWarp prst="textNoShape">
              <a:avLst/>
            </a:prstTxWarp>
          </a:bodyPr>
          <a:lstStyle/>
          <a:p>
            <a:pPr>
              <a:defRPr/>
            </a:pPr>
            <a:r>
              <a:rPr lang="en-US" dirty="0" smtClean="0"/>
              <a:t>Underwriting &amp; Subsidy Layering</a:t>
            </a:r>
            <a:endParaRPr lang="en-US" dirty="0"/>
          </a:p>
        </p:txBody>
      </p:sp>
    </p:spTree>
    <p:extLst>
      <p:ext uri="{BB962C8B-B14F-4D97-AF65-F5344CB8AC3E}">
        <p14:creationId xmlns:p14="http://schemas.microsoft.com/office/powerpoint/2010/main" xmlns="" val="335087871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Key Points</a:t>
            </a:r>
          </a:p>
          <a:p>
            <a:pPr marL="168330" indent="-168330">
              <a:buFont typeface="Arial" panose="020B0604020202020204" pitchFamily="34" charset="0"/>
              <a:buChar char="•"/>
            </a:pPr>
            <a:r>
              <a:rPr lang="en-US" dirty="0" smtClean="0"/>
              <a:t>This slide is simply a guide to the section that is coming up; however, please cover that this section is meant to be for both types of underwriting and subsidy layering: multi-family and homebuyer development projects.</a:t>
            </a:r>
          </a:p>
          <a:p>
            <a:pPr marL="168330" indent="-168330">
              <a:buFont typeface="Arial" panose="020B0604020202020204" pitchFamily="34" charset="0"/>
              <a:buChar char="•"/>
            </a:pPr>
            <a:r>
              <a:rPr lang="en-US" dirty="0" smtClean="0"/>
              <a:t>The presentation will not cover underwriting of homeowner-rehabilitation loan programs. </a:t>
            </a:r>
            <a:endParaRPr lang="en-US" dirty="0"/>
          </a:p>
        </p:txBody>
      </p:sp>
      <p:sp>
        <p:nvSpPr>
          <p:cNvPr id="5" name="Slide Number Placeholder 4"/>
          <p:cNvSpPr>
            <a:spLocks noGrp="1"/>
          </p:cNvSpPr>
          <p:nvPr>
            <p:ph type="sldNum" sz="quarter" idx="11"/>
          </p:nvPr>
        </p:nvSpPr>
        <p:spPr/>
        <p:txBody>
          <a:bodyPr/>
          <a:lstStyle/>
          <a:p>
            <a:pPr>
              <a:defRPr/>
            </a:pPr>
            <a:r>
              <a:rPr lang="en-US" dirty="0" smtClean="0"/>
              <a:t>Slide </a:t>
            </a:r>
            <a:fld id="{066B304D-C7DE-4E3E-A69C-2F7A3B3DEB03}" type="slidenum">
              <a:rPr lang="en-US" smtClean="0"/>
              <a:pPr>
                <a:defRPr/>
              </a:pPr>
              <a:t>8</a:t>
            </a:fld>
            <a:endParaRPr lang="en-US" dirty="0"/>
          </a:p>
        </p:txBody>
      </p:sp>
      <p:sp>
        <p:nvSpPr>
          <p:cNvPr id="6" name="Header Placeholder 3"/>
          <p:cNvSpPr>
            <a:spLocks noGrp="1"/>
          </p:cNvSpPr>
          <p:nvPr>
            <p:ph type="hdr" sz="quarter"/>
          </p:nvPr>
        </p:nvSpPr>
        <p:spPr bwMode="auto">
          <a:xfrm>
            <a:off x="0" y="0"/>
            <a:ext cx="2972422" cy="466012"/>
          </a:xfrm>
          <a:ln>
            <a:miter lim="800000"/>
            <a:headEnd/>
            <a:tailEnd/>
          </a:ln>
        </p:spPr>
        <p:txBody>
          <a:bodyPr wrap="square" numCol="1" anchor="t" anchorCtr="0" compatLnSpc="1">
            <a:prstTxWarp prst="textNoShape">
              <a:avLst/>
            </a:prstTxWarp>
          </a:bodyPr>
          <a:lstStyle/>
          <a:p>
            <a:pPr>
              <a:defRPr/>
            </a:pPr>
            <a:r>
              <a:rPr lang="en-US" dirty="0" smtClean="0"/>
              <a:t>Underwriting &amp; Subsidy Layering</a:t>
            </a:r>
            <a:endParaRPr lang="en-US" dirty="0"/>
          </a:p>
        </p:txBody>
      </p:sp>
    </p:spTree>
    <p:extLst>
      <p:ext uri="{BB962C8B-B14F-4D97-AF65-F5344CB8AC3E}">
        <p14:creationId xmlns:p14="http://schemas.microsoft.com/office/powerpoint/2010/main" xmlns="" val="33508787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a:bodyPr>
          <a:lstStyle/>
          <a:p>
            <a:r>
              <a:rPr lang="en-US" dirty="0" smtClean="0"/>
              <a:t>Key points:</a:t>
            </a:r>
          </a:p>
          <a:p>
            <a:pPr marL="327697" indent="-327697">
              <a:buFontTx/>
              <a:buChar char="•"/>
            </a:pPr>
            <a:r>
              <a:rPr lang="en-US" dirty="0" smtClean="0">
                <a:latin typeface="Arial" pitchFamily="34" charset="0"/>
              </a:rPr>
              <a:t>The new rule adds specific provisions that address what is required when committing HOME funds to a project. In</a:t>
            </a:r>
            <a:r>
              <a:rPr lang="en-US" baseline="0" dirty="0" smtClean="0">
                <a:latin typeface="Arial" pitchFamily="34" charset="0"/>
              </a:rPr>
              <a:t> some instances, PJs were committing funds to a project </a:t>
            </a:r>
            <a:r>
              <a:rPr lang="en-US" dirty="0" smtClean="0">
                <a:latin typeface="Arial" pitchFamily="34" charset="0"/>
              </a:rPr>
              <a:t>before the project was really “ready to go;” often leading to stalled</a:t>
            </a:r>
            <a:r>
              <a:rPr lang="en-US" baseline="0" dirty="0" smtClean="0">
                <a:latin typeface="Arial" pitchFamily="34" charset="0"/>
              </a:rPr>
              <a:t> projects or instances in which HOME funds needed to be repaid because affordable units were not produced.</a:t>
            </a:r>
            <a:endParaRPr lang="en-US" dirty="0" smtClean="0">
              <a:latin typeface="Arial" pitchFamily="34" charset="0"/>
            </a:endParaRPr>
          </a:p>
          <a:p>
            <a:pPr marL="327697" indent="-327697">
              <a:buFontTx/>
              <a:buChar char="•"/>
            </a:pPr>
            <a:r>
              <a:rPr lang="en-US" dirty="0" smtClean="0">
                <a:latin typeface="Arial" pitchFamily="34" charset="0"/>
              </a:rPr>
              <a:t>These requirements are included in the definition of “commitment” at 92.2.  </a:t>
            </a:r>
          </a:p>
          <a:p>
            <a:pPr marL="327697" indent="-327697">
              <a:buFontTx/>
              <a:buChar char="•"/>
            </a:pPr>
            <a:r>
              <a:rPr lang="en-US" dirty="0" smtClean="0">
                <a:latin typeface="Arial" pitchFamily="34" charset="0"/>
              </a:rPr>
              <a:t>The new provisions are intended to ensure that the project is a real, viable project that can successfully be completed within the required 4 year completion timeframe BEFORE the commitment of HOME funds is made. </a:t>
            </a:r>
          </a:p>
          <a:p>
            <a:pPr marL="327697" indent="-327697">
              <a:buFontTx/>
              <a:buChar char="•"/>
            </a:pPr>
            <a:r>
              <a:rPr lang="en-US" dirty="0" smtClean="0">
                <a:latin typeface="Arial" pitchFamily="34" charset="0"/>
              </a:rPr>
              <a:t>This new definition of commitment will very likely create the need for PJs to change their program design, in the way they take in applications and announce awards of funds. </a:t>
            </a:r>
          </a:p>
          <a:p>
            <a:pPr marL="327697" indent="-327697">
              <a:buFontTx/>
              <a:buChar char="•"/>
            </a:pPr>
            <a:r>
              <a:rPr lang="en-US" dirty="0" smtClean="0">
                <a:latin typeface="Arial" pitchFamily="34" charset="0"/>
              </a:rPr>
              <a:t>For example, PJs may wish to make preliminary awards of funds before actual HOME commitments that meet the new definition of commitment.   This is discussed in a later slide.</a:t>
            </a:r>
          </a:p>
          <a:p>
            <a:pPr marL="327697" indent="-327697">
              <a:buFontTx/>
              <a:buChar char="•"/>
            </a:pPr>
            <a:r>
              <a:rPr lang="en-US" dirty="0" smtClean="0">
                <a:latin typeface="Arial" pitchFamily="34" charset="0"/>
              </a:rPr>
              <a:t>Underwriting and subsidy review must be completed prior to committing funds and will be based on final numbers for project </a:t>
            </a:r>
          </a:p>
          <a:p>
            <a:pPr marL="327697" indent="-327697"/>
            <a:endParaRPr lang="en-US" dirty="0" smtClean="0">
              <a:latin typeface="Arial" pitchFamily="34" charset="0"/>
            </a:endParaRPr>
          </a:p>
          <a:p>
            <a:pPr marL="327697" indent="-327697"/>
            <a:r>
              <a:rPr lang="en-US" dirty="0" smtClean="0">
                <a:latin typeface="Arial" pitchFamily="34" charset="0"/>
              </a:rPr>
              <a:t>Context: Expected to start w/in 12 months was always there, the other elements are now explicit but “should have been” implicit parts of the determination that project could proceed all along.</a:t>
            </a:r>
          </a:p>
        </p:txBody>
      </p:sp>
      <p:sp>
        <p:nvSpPr>
          <p:cNvPr id="4" name="Slide Number Placeholder 3"/>
          <p:cNvSpPr>
            <a:spLocks noGrp="1"/>
          </p:cNvSpPr>
          <p:nvPr>
            <p:ph type="sldNum" sz="quarter" idx="10"/>
          </p:nvPr>
        </p:nvSpPr>
        <p:spPr/>
        <p:txBody>
          <a:bodyPr/>
          <a:lstStyle/>
          <a:p>
            <a:pPr>
              <a:defRPr/>
            </a:pPr>
            <a:r>
              <a:rPr lang="en-US" dirty="0" smtClean="0"/>
              <a:t>Slide </a:t>
            </a:r>
            <a:fld id="{0A00ED05-B587-4E28-AF29-C491805E47A1}" type="slidenum">
              <a:rPr lang="en-US" smtClean="0"/>
              <a:pPr>
                <a:defRPr/>
              </a:pPr>
              <a:t>10</a:t>
            </a:fld>
            <a:endParaRPr lang="en-US" dirty="0"/>
          </a:p>
        </p:txBody>
      </p:sp>
    </p:spTree>
    <p:extLst>
      <p:ext uri="{BB962C8B-B14F-4D97-AF65-F5344CB8AC3E}">
        <p14:creationId xmlns:p14="http://schemas.microsoft.com/office/powerpoint/2010/main" xmlns="" val="294969502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4" name="Rectangle 2"/>
          <p:cNvSpPr>
            <a:spLocks noGrp="1" noRot="1" noChangeAspect="1" noChangeArrowheads="1" noTextEdit="1"/>
          </p:cNvSpPr>
          <p:nvPr>
            <p:ph type="sldImg"/>
          </p:nvPr>
        </p:nvSpPr>
        <p:spPr>
          <a:ln/>
        </p:spPr>
      </p:sp>
      <p:sp>
        <p:nvSpPr>
          <p:cNvPr id="131075" name="Rectangle 3"/>
          <p:cNvSpPr>
            <a:spLocks noGrp="1" noChangeArrowheads="1"/>
          </p:cNvSpPr>
          <p:nvPr>
            <p:ph type="body" idx="1"/>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r>
              <a:rPr lang="en-US" altLang="en-US" dirty="0" smtClean="0"/>
              <a:t>Subsidy layering is a basic underwriting to ensure that adequate HOME funds have been provided to ensure the project is sustainable but will not over subsidize the project.  </a:t>
            </a:r>
          </a:p>
          <a:p>
            <a:r>
              <a:rPr lang="en-US" altLang="en-US" dirty="0" smtClean="0"/>
              <a:t>Subsidy layering ensures that the level of subsidy is based on need and is reasonable to the project</a:t>
            </a:r>
          </a:p>
          <a:p>
            <a:pPr eaLnBrk="1" hangingPunct="1"/>
            <a:r>
              <a:rPr lang="en-US" altLang="en-US" dirty="0" smtClean="0">
                <a:ea typeface="MS Mincho" pitchFamily="49" charset="-128"/>
              </a:rPr>
              <a:t>Analysis protects the PJ from the underinvestment </a:t>
            </a:r>
            <a:r>
              <a:rPr lang="en-US" altLang="en-US" dirty="0">
                <a:ea typeface="MS Mincho" pitchFamily="49" charset="-128"/>
              </a:rPr>
              <a:t>of </a:t>
            </a:r>
            <a:r>
              <a:rPr lang="en-US" altLang="en-US" dirty="0" smtClean="0">
                <a:ea typeface="MS Mincho" pitchFamily="49" charset="-128"/>
              </a:rPr>
              <a:t>HOME which can result in debt service carried by the project being too large to sustain.  Under invested projects do not have the flexibility to sustain unexpected costs  and may be at higher risk for failure</a:t>
            </a:r>
          </a:p>
          <a:p>
            <a:pPr eaLnBrk="1" hangingPunct="1"/>
            <a:r>
              <a:rPr lang="en-US" altLang="en-US" dirty="0" smtClean="0">
                <a:ea typeface="MS Mincho" pitchFamily="49" charset="-128"/>
              </a:rPr>
              <a:t>Overinvestment </a:t>
            </a:r>
            <a:r>
              <a:rPr lang="en-US" altLang="en-US" dirty="0">
                <a:ea typeface="MS Mincho" pitchFamily="49" charset="-128"/>
              </a:rPr>
              <a:t>of </a:t>
            </a:r>
            <a:r>
              <a:rPr lang="en-US" altLang="en-US" dirty="0" smtClean="0">
                <a:ea typeface="MS Mincho" pitchFamily="49" charset="-128"/>
              </a:rPr>
              <a:t>HOME funds use more public funds than are needed and reduce the ability of the </a:t>
            </a:r>
            <a:r>
              <a:rPr lang="en-US" altLang="en-US" dirty="0">
                <a:ea typeface="MS Mincho" pitchFamily="49" charset="-128"/>
              </a:rPr>
              <a:t>P</a:t>
            </a:r>
            <a:r>
              <a:rPr lang="en-US" altLang="en-US" dirty="0" smtClean="0">
                <a:ea typeface="MS Mincho" pitchFamily="49" charset="-128"/>
              </a:rPr>
              <a:t>J to address local needs.  Overfunding may mean that the project is not utilizing the level of private financing that the project can support.  These projects may provide a windfall for the developer with excessive cash flow.  The PJ may not be able to support that their investment was cost reasonable.</a:t>
            </a:r>
            <a:endParaRPr lang="en-US" altLang="en-US" dirty="0">
              <a:ea typeface="MS Mincho" pitchFamily="49" charset="-128"/>
            </a:endParaRPr>
          </a:p>
          <a:p>
            <a:pPr lvl="2" eaLnBrk="1" hangingPunct="1">
              <a:spcBef>
                <a:spcPct val="5000"/>
              </a:spcBef>
            </a:pPr>
            <a:r>
              <a:rPr lang="en-US" altLang="en-US" dirty="0" smtClean="0">
                <a:ea typeface="MS Mincho" pitchFamily="49" charset="-128"/>
              </a:rPr>
              <a:t> </a:t>
            </a:r>
            <a:endParaRPr lang="en-US" altLang="en-US" dirty="0">
              <a:ea typeface="MS Mincho" pitchFamily="49" charset="-128"/>
            </a:endParaRPr>
          </a:p>
          <a:p>
            <a:pPr eaLnBrk="1" hangingPunct="1"/>
            <a:r>
              <a:rPr lang="en-US" altLang="en-US" dirty="0" smtClean="0">
                <a:ea typeface="MS Mincho" pitchFamily="49" charset="-128"/>
              </a:rPr>
              <a:t>Operating pro-forma are projections of factors experienced by the project during the extended affordability period.  Inaccurate or un-realistic projections  will project unrealistic outcomes – the factors need to be reviewed and tested for validity.</a:t>
            </a:r>
          </a:p>
          <a:p>
            <a:pPr eaLnBrk="1" hangingPunct="1"/>
            <a:r>
              <a:rPr lang="en-US" altLang="en-US" dirty="0" smtClean="0">
                <a:ea typeface="MS Mincho" pitchFamily="49" charset="-128"/>
              </a:rPr>
              <a:t>Subsidy layering also protects against the duplication of effort from multiple public funding sources.</a:t>
            </a:r>
            <a:endParaRPr lang="en-US" altLang="en-US" dirty="0">
              <a:ea typeface="MS Mincho" pitchFamily="49" charset="-128"/>
            </a:endParaRPr>
          </a:p>
          <a:p>
            <a:endParaRPr lang="en-US" altLang="en-US" dirty="0"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Key Points</a:t>
            </a:r>
          </a:p>
          <a:p>
            <a:pPr marL="168330" indent="-168330">
              <a:buFont typeface="Arial" panose="020B0604020202020204" pitchFamily="34" charset="0"/>
              <a:buChar char="•"/>
            </a:pPr>
            <a:r>
              <a:rPr lang="en-US" dirty="0" smtClean="0"/>
              <a:t>This slide is simply a guide to the section that is coming up; however, please cover that this section is meant to be for both types of underwriting and subsidy layering: multi-family and homebuyer development projects.</a:t>
            </a:r>
          </a:p>
          <a:p>
            <a:pPr marL="168330" indent="-168330">
              <a:buFont typeface="Arial" panose="020B0604020202020204" pitchFamily="34" charset="0"/>
              <a:buChar char="•"/>
            </a:pPr>
            <a:r>
              <a:rPr lang="en-US" dirty="0" smtClean="0"/>
              <a:t>The presentation will not cover underwriting of homeowner-rehabilitation loan programs. </a:t>
            </a:r>
            <a:endParaRPr lang="en-US" dirty="0"/>
          </a:p>
        </p:txBody>
      </p:sp>
      <p:sp>
        <p:nvSpPr>
          <p:cNvPr id="5" name="Slide Number Placeholder 4"/>
          <p:cNvSpPr>
            <a:spLocks noGrp="1"/>
          </p:cNvSpPr>
          <p:nvPr>
            <p:ph type="sldNum" sz="quarter" idx="11"/>
          </p:nvPr>
        </p:nvSpPr>
        <p:spPr/>
        <p:txBody>
          <a:bodyPr/>
          <a:lstStyle/>
          <a:p>
            <a:pPr>
              <a:defRPr/>
            </a:pPr>
            <a:r>
              <a:rPr lang="en-US" dirty="0" smtClean="0"/>
              <a:t>Slide </a:t>
            </a:r>
            <a:fld id="{066B304D-C7DE-4E3E-A69C-2F7A3B3DEB03}" type="slidenum">
              <a:rPr lang="en-US" smtClean="0"/>
              <a:pPr>
                <a:defRPr/>
              </a:pPr>
              <a:t>22</a:t>
            </a:fld>
            <a:endParaRPr lang="en-US" dirty="0"/>
          </a:p>
        </p:txBody>
      </p:sp>
      <p:sp>
        <p:nvSpPr>
          <p:cNvPr id="6" name="Header Placeholder 3"/>
          <p:cNvSpPr>
            <a:spLocks noGrp="1"/>
          </p:cNvSpPr>
          <p:nvPr>
            <p:ph type="hdr" sz="quarter"/>
          </p:nvPr>
        </p:nvSpPr>
        <p:spPr bwMode="auto">
          <a:xfrm>
            <a:off x="0" y="0"/>
            <a:ext cx="2972422" cy="466012"/>
          </a:xfrm>
          <a:ln>
            <a:miter lim="800000"/>
            <a:headEnd/>
            <a:tailEnd/>
          </a:ln>
        </p:spPr>
        <p:txBody>
          <a:bodyPr wrap="square" numCol="1" anchor="t" anchorCtr="0" compatLnSpc="1">
            <a:prstTxWarp prst="textNoShape">
              <a:avLst/>
            </a:prstTxWarp>
          </a:bodyPr>
          <a:lstStyle/>
          <a:p>
            <a:pPr>
              <a:defRPr/>
            </a:pPr>
            <a:r>
              <a:rPr lang="en-US" dirty="0" smtClean="0"/>
              <a:t>Underwriting &amp; Subsidy Layering</a:t>
            </a:r>
            <a:endParaRPr lang="en-US" dirty="0"/>
          </a:p>
        </p:txBody>
      </p:sp>
    </p:spTree>
    <p:extLst>
      <p:ext uri="{BB962C8B-B14F-4D97-AF65-F5344CB8AC3E}">
        <p14:creationId xmlns:p14="http://schemas.microsoft.com/office/powerpoint/2010/main" xmlns="" val="335087871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cs typeface="Arial" pitchFamily="34" charset="0"/>
              </a:rPr>
              <a:t>Key points: </a:t>
            </a:r>
          </a:p>
          <a:p>
            <a:pPr marL="168310" indent="-168310">
              <a:buFont typeface="Arial" pitchFamily="34" charset="0"/>
              <a:buChar char="•"/>
            </a:pPr>
            <a:r>
              <a:rPr lang="en-US" dirty="0" smtClean="0">
                <a:cs typeface="Arial" pitchFamily="34" charset="0"/>
              </a:rPr>
              <a:t>The</a:t>
            </a:r>
            <a:r>
              <a:rPr lang="en-US" baseline="0" dirty="0" smtClean="0">
                <a:cs typeface="Arial" pitchFamily="34" charset="0"/>
              </a:rPr>
              <a:t> new rule places a significant emphasis on improving performance – particularly project performance. PJs must ensure that HOME funds are invested in projects that are sustainable for the long term.</a:t>
            </a:r>
          </a:p>
          <a:p>
            <a:pPr marL="168310" indent="-168310" defTabSz="916252">
              <a:buFont typeface="Arial" pitchFamily="34" charset="0"/>
              <a:buChar char="•"/>
              <a:defRPr/>
            </a:pPr>
            <a:r>
              <a:rPr lang="en-US" dirty="0" smtClean="0">
                <a:cs typeface="Arial" pitchFamily="34" charset="0"/>
              </a:rPr>
              <a:t>Note that this section primarily about underwriting the </a:t>
            </a:r>
            <a:r>
              <a:rPr lang="en-US" u="sng" dirty="0" smtClean="0">
                <a:cs typeface="Arial" pitchFamily="34" charset="0"/>
              </a:rPr>
              <a:t>project</a:t>
            </a:r>
            <a:r>
              <a:rPr lang="en-US" dirty="0" smtClean="0">
                <a:cs typeface="Arial" pitchFamily="34" charset="0"/>
              </a:rPr>
              <a:t>, but later we’ll discuss related requirement that PJs underwrite the individual homebuyer.  In some projects, requirements overlap—underwrite the project before starting development and underwrite the buyer’s once they’re identified.</a:t>
            </a:r>
          </a:p>
          <a:p>
            <a:pPr marL="168310" indent="-168310">
              <a:buFont typeface="Arial" pitchFamily="34" charset="0"/>
              <a:buChar char="•"/>
            </a:pPr>
            <a:r>
              <a:rPr lang="en-US" dirty="0" smtClean="0">
                <a:cs typeface="Arial" pitchFamily="34" charset="0"/>
              </a:rPr>
              <a:t>The new requirements</a:t>
            </a:r>
            <a:r>
              <a:rPr lang="en-US" baseline="0" dirty="0" smtClean="0">
                <a:cs typeface="Arial" pitchFamily="34" charset="0"/>
              </a:rPr>
              <a:t> will help PJs b</a:t>
            </a:r>
            <a:r>
              <a:rPr lang="en-US" dirty="0" smtClean="0">
                <a:cs typeface="Arial" pitchFamily="34" charset="0"/>
              </a:rPr>
              <a:t>etter target HOME funds to neighborhoods in need of affordable housing, ensure market demand for such housing, and ensure that the HOME funds are invested in viable projects.</a:t>
            </a:r>
          </a:p>
          <a:p>
            <a:pPr marL="171797" indent="-171797">
              <a:buFont typeface="Arial" pitchFamily="34" charset="0"/>
              <a:buChar char="•"/>
            </a:pPr>
            <a:r>
              <a:rPr lang="en-US" dirty="0" smtClean="0">
                <a:cs typeface="Arial" pitchFamily="34" charset="0"/>
              </a:rPr>
              <a:t>PJs are ultimately responsible for underwriting, but they can coordinate with other funders or hire consultants to assist in underwriting. PJs</a:t>
            </a:r>
            <a:r>
              <a:rPr lang="en-US" baseline="0" dirty="0" smtClean="0">
                <a:cs typeface="Arial" pitchFamily="34" charset="0"/>
              </a:rPr>
              <a:t> </a:t>
            </a:r>
            <a:r>
              <a:rPr lang="en-US" dirty="0" smtClean="0">
                <a:cs typeface="Arial" pitchFamily="34" charset="0"/>
              </a:rPr>
              <a:t>must review the underwriting of each HOME-assisted project to ensure that it meets the PJs standard. </a:t>
            </a:r>
          </a:p>
          <a:p>
            <a:pPr marL="168310" indent="-168310">
              <a:buFont typeface="Arial" pitchFamily="34" charset="0"/>
              <a:buChar char="•"/>
            </a:pPr>
            <a:r>
              <a:rPr lang="en-US" dirty="0" smtClean="0">
                <a:cs typeface="Arial" pitchFamily="34" charset="0"/>
              </a:rPr>
              <a:t>These new requirements may require changes in PJs’ program designs. Adding the  specific requirements in the rule establishes minimum analyses, which will help PJs reduce the risk of making bad investments.</a:t>
            </a:r>
          </a:p>
          <a:p>
            <a:pPr marL="168290" indent="-168290" defTabSz="916252">
              <a:buFont typeface="Arial" pitchFamily="34" charset="0"/>
              <a:buChar char="•"/>
              <a:defRPr/>
            </a:pPr>
            <a:r>
              <a:rPr lang="en-US" dirty="0" smtClean="0">
                <a:cs typeface="Arial" pitchFamily="34" charset="0"/>
              </a:rPr>
              <a:t>Note that this requirement is fundamentally the same as the FY 12/13 appropriations requirement for Project Evaluation.  </a:t>
            </a:r>
          </a:p>
        </p:txBody>
      </p:sp>
      <p:sp>
        <p:nvSpPr>
          <p:cNvPr id="5" name="Slide Number Placeholder 4"/>
          <p:cNvSpPr>
            <a:spLocks noGrp="1"/>
          </p:cNvSpPr>
          <p:nvPr>
            <p:ph type="sldNum" sz="quarter" idx="11"/>
          </p:nvPr>
        </p:nvSpPr>
        <p:spPr/>
        <p:txBody>
          <a:bodyPr/>
          <a:lstStyle/>
          <a:p>
            <a:pPr>
              <a:defRPr/>
            </a:pPr>
            <a:r>
              <a:rPr lang="en-US" dirty="0" smtClean="0">
                <a:solidFill>
                  <a:prstClr val="black"/>
                </a:solidFill>
              </a:rPr>
              <a:t>Slide </a:t>
            </a:r>
            <a:fld id="{066B304D-C7DE-4E3E-A69C-2F7A3B3DEB03}" type="slidenum">
              <a:rPr lang="en-US" smtClean="0">
                <a:solidFill>
                  <a:prstClr val="black"/>
                </a:solidFill>
              </a:rPr>
              <a:pPr>
                <a:defRPr/>
              </a:pPr>
              <a:t>24</a:t>
            </a:fld>
            <a:endParaRPr lang="en-US" dirty="0">
              <a:solidFill>
                <a:prstClr val="black"/>
              </a:solidFill>
            </a:endParaRPr>
          </a:p>
        </p:txBody>
      </p:sp>
      <p:sp>
        <p:nvSpPr>
          <p:cNvPr id="6" name="Header Placeholder 3"/>
          <p:cNvSpPr>
            <a:spLocks noGrp="1"/>
          </p:cNvSpPr>
          <p:nvPr>
            <p:ph type="hdr" sz="quarter"/>
          </p:nvPr>
        </p:nvSpPr>
        <p:spPr bwMode="auto">
          <a:xfrm>
            <a:off x="0" y="0"/>
            <a:ext cx="2972422" cy="466012"/>
          </a:xfrm>
          <a:ln>
            <a:miter lim="800000"/>
            <a:headEnd/>
            <a:tailEnd/>
          </a:ln>
        </p:spPr>
        <p:txBody>
          <a:bodyPr wrap="square" numCol="1" anchor="t" anchorCtr="0" compatLnSpc="1">
            <a:prstTxWarp prst="textNoShape">
              <a:avLst/>
            </a:prstTxWarp>
          </a:bodyPr>
          <a:lstStyle/>
          <a:p>
            <a:pPr>
              <a:defRPr/>
            </a:pPr>
            <a:r>
              <a:rPr lang="en-US" dirty="0" smtClean="0"/>
              <a:t>Underwriting &amp; Subsidy Layering</a:t>
            </a:r>
            <a:endParaRPr lang="en-US" dirty="0"/>
          </a:p>
        </p:txBody>
      </p:sp>
    </p:spTree>
    <p:extLst>
      <p:ext uri="{BB962C8B-B14F-4D97-AF65-F5344CB8AC3E}">
        <p14:creationId xmlns:p14="http://schemas.microsoft.com/office/powerpoint/2010/main" xmlns="" val="386092684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101725" y="528638"/>
            <a:ext cx="4654550" cy="3492500"/>
          </a:xfrm>
        </p:spPr>
      </p:sp>
      <p:sp>
        <p:nvSpPr>
          <p:cNvPr id="3" name="Notes Placeholder 2"/>
          <p:cNvSpPr>
            <a:spLocks noGrp="1"/>
          </p:cNvSpPr>
          <p:nvPr>
            <p:ph type="body" idx="1"/>
          </p:nvPr>
        </p:nvSpPr>
        <p:spPr/>
        <p:txBody>
          <a:bodyPr>
            <a:noAutofit/>
          </a:bodyPr>
          <a:lstStyle/>
          <a:p>
            <a:r>
              <a:rPr lang="en-US" sz="1100" dirty="0"/>
              <a:t>Key points: </a:t>
            </a:r>
          </a:p>
          <a:p>
            <a:pPr marL="169704" indent="-169704">
              <a:buFont typeface="Arial" pitchFamily="34" charset="0"/>
              <a:buChar char="•"/>
            </a:pPr>
            <a:r>
              <a:rPr lang="en-US" sz="1100" dirty="0">
                <a:latin typeface="Arial" pitchFamily="34" charset="0"/>
                <a:cs typeface="Arial" pitchFamily="34" charset="0"/>
              </a:rPr>
              <a:t>Subsidy layering and underwriting are essential to both providing an appropriate HOME subsidy amount (i.e. not excessive) and long term project viability.  The new rule strengthens and expands requirements to ensure that PJs make sound decisions.</a:t>
            </a:r>
          </a:p>
          <a:p>
            <a:pPr marL="169704" indent="-169704">
              <a:buFont typeface="Arial" pitchFamily="34" charset="0"/>
              <a:buChar char="•"/>
            </a:pPr>
            <a:r>
              <a:rPr lang="en-US" sz="1100" dirty="0">
                <a:latin typeface="Arial" pitchFamily="34" charset="0"/>
                <a:cs typeface="Arial" pitchFamily="34" charset="0"/>
              </a:rPr>
              <a:t>Previously, PJs were required to adopt subsidy layering guidelines and conduct subsidy layering review only for projects with other public subsidies. The 2013 Rule requires subsidy evaluation and underwriting of all HOME projects to ensure that HOME funds invested are reasonable and necessary to ensure project viability for at least the affordability period.  </a:t>
            </a:r>
          </a:p>
          <a:p>
            <a:pPr marL="169704" indent="-169704">
              <a:buFont typeface="Arial" pitchFamily="34" charset="0"/>
              <a:buChar char="•"/>
            </a:pPr>
            <a:r>
              <a:rPr lang="en-US" sz="1100" dirty="0">
                <a:latin typeface="Arial" pitchFamily="34" charset="0"/>
                <a:cs typeface="Arial" pitchFamily="34" charset="0"/>
              </a:rPr>
              <a:t>Underwriting must include assessments of the project’s financial viability and sustainability over the affordability period, market demand in the project’s neighborhood, the developer’s experience and financial capacity, and whether all funding has been firmly committed to the project.  In many respects, these items were implicit in existing requirements and have been promoted for years as best practices.  Change to rule makes them explicit requirements.</a:t>
            </a:r>
          </a:p>
          <a:p>
            <a:pPr marL="169704" indent="-169704">
              <a:buFont typeface="Arial" pitchFamily="34" charset="0"/>
              <a:buChar char="•"/>
            </a:pPr>
            <a:r>
              <a:rPr lang="en-US" sz="1100" dirty="0">
                <a:latin typeface="Arial" pitchFamily="34" charset="0"/>
                <a:cs typeface="Arial" pitchFamily="34" charset="0"/>
              </a:rPr>
              <a:t>As public funders, we have to ensure that our assistance is not excessive, that we balance mitigating risk with not overfunding a project - that’s what subsidy layering and underwriting is all about.</a:t>
            </a:r>
          </a:p>
          <a:p>
            <a:pPr marL="169704" indent="-169704"/>
            <a:r>
              <a:rPr lang="en-US" sz="1100" dirty="0">
                <a:latin typeface="Arial" pitchFamily="34" charset="0"/>
                <a:cs typeface="Arial" pitchFamily="34" charset="0"/>
              </a:rPr>
              <a:t>Tip: Reemphasize the benefits of doing underwriting and subsidy layering—better projects, less risk of repayment--rather than the  perception of that this is going to be a lot of work, hard to do, etc.  </a:t>
            </a:r>
          </a:p>
          <a:p>
            <a:pPr marL="169704" indent="-169704"/>
            <a:r>
              <a:rPr lang="en-US" sz="1100" dirty="0">
                <a:latin typeface="Arial" pitchFamily="34" charset="0"/>
                <a:cs typeface="Arial" pitchFamily="34" charset="0"/>
              </a:rPr>
              <a:t> Tip:  If pushed by a participant (does HUD think we’ve been making bad decisions?), may want to acknowledge that no PJ intentionally funded bad projects, and nearly all HOME staff considered the question of whether projects made sense—but rule change is intended to provide systemic framework for review intended to help PJs make better decisions.</a:t>
            </a:r>
          </a:p>
        </p:txBody>
      </p:sp>
      <p:sp>
        <p:nvSpPr>
          <p:cNvPr id="5" name="Slide Number Placeholder 4"/>
          <p:cNvSpPr>
            <a:spLocks noGrp="1"/>
          </p:cNvSpPr>
          <p:nvPr>
            <p:ph type="sldNum" sz="quarter" idx="11"/>
          </p:nvPr>
        </p:nvSpPr>
        <p:spPr/>
        <p:txBody>
          <a:bodyPr/>
          <a:lstStyle/>
          <a:p>
            <a:pPr>
              <a:defRPr/>
            </a:pPr>
            <a:r>
              <a:rPr lang="en-US" dirty="0" smtClean="0">
                <a:solidFill>
                  <a:prstClr val="black"/>
                </a:solidFill>
              </a:rPr>
              <a:t>Slide </a:t>
            </a:r>
            <a:fld id="{066B304D-C7DE-4E3E-A69C-2F7A3B3DEB03}" type="slidenum">
              <a:rPr lang="en-US" smtClean="0">
                <a:solidFill>
                  <a:prstClr val="black"/>
                </a:solidFill>
              </a:rPr>
              <a:pPr>
                <a:defRPr/>
              </a:pPr>
              <a:t>25</a:t>
            </a:fld>
            <a:endParaRPr lang="en-US" dirty="0">
              <a:solidFill>
                <a:prstClr val="black"/>
              </a:solidFill>
            </a:endParaRPr>
          </a:p>
        </p:txBody>
      </p:sp>
    </p:spTree>
    <p:extLst>
      <p:ext uri="{BB962C8B-B14F-4D97-AF65-F5344CB8AC3E}">
        <p14:creationId xmlns:p14="http://schemas.microsoft.com/office/powerpoint/2010/main" xmlns="" val="353243205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Key Points</a:t>
            </a:r>
          </a:p>
          <a:p>
            <a:pPr marL="168330" indent="-168330">
              <a:buFont typeface="Arial" panose="020B0604020202020204" pitchFamily="34" charset="0"/>
              <a:buChar char="•"/>
            </a:pPr>
            <a:r>
              <a:rPr lang="en-US" dirty="0" smtClean="0"/>
              <a:t>This slide is simply a guide to the section that is coming up; however, please cover that this section is meant to be for both types of underwriting and subsidy layering: multi-family and homebuyer development projects.</a:t>
            </a:r>
          </a:p>
          <a:p>
            <a:pPr marL="168330" indent="-168330">
              <a:buFont typeface="Arial" panose="020B0604020202020204" pitchFamily="34" charset="0"/>
              <a:buChar char="•"/>
            </a:pPr>
            <a:r>
              <a:rPr lang="en-US" dirty="0" smtClean="0"/>
              <a:t>The presentation will not cover underwriting of homeowner-rehabilitation loan programs. </a:t>
            </a:r>
            <a:endParaRPr lang="en-US" dirty="0"/>
          </a:p>
        </p:txBody>
      </p:sp>
      <p:sp>
        <p:nvSpPr>
          <p:cNvPr id="5" name="Slide Number Placeholder 4"/>
          <p:cNvSpPr>
            <a:spLocks noGrp="1"/>
          </p:cNvSpPr>
          <p:nvPr>
            <p:ph type="sldNum" sz="quarter" idx="11"/>
          </p:nvPr>
        </p:nvSpPr>
        <p:spPr/>
        <p:txBody>
          <a:bodyPr/>
          <a:lstStyle/>
          <a:p>
            <a:pPr>
              <a:defRPr/>
            </a:pPr>
            <a:r>
              <a:rPr lang="en-US" dirty="0" smtClean="0"/>
              <a:t>Slide </a:t>
            </a:r>
            <a:fld id="{066B304D-C7DE-4E3E-A69C-2F7A3B3DEB03}" type="slidenum">
              <a:rPr lang="en-US" smtClean="0"/>
              <a:pPr>
                <a:defRPr/>
              </a:pPr>
              <a:t>27</a:t>
            </a:fld>
            <a:endParaRPr lang="en-US" dirty="0"/>
          </a:p>
        </p:txBody>
      </p:sp>
      <p:sp>
        <p:nvSpPr>
          <p:cNvPr id="6" name="Header Placeholder 3"/>
          <p:cNvSpPr>
            <a:spLocks noGrp="1"/>
          </p:cNvSpPr>
          <p:nvPr>
            <p:ph type="hdr" sz="quarter"/>
          </p:nvPr>
        </p:nvSpPr>
        <p:spPr bwMode="auto">
          <a:xfrm>
            <a:off x="0" y="0"/>
            <a:ext cx="2972422" cy="466012"/>
          </a:xfrm>
          <a:ln>
            <a:miter lim="800000"/>
            <a:headEnd/>
            <a:tailEnd/>
          </a:ln>
        </p:spPr>
        <p:txBody>
          <a:bodyPr wrap="square" numCol="1" anchor="t" anchorCtr="0" compatLnSpc="1">
            <a:prstTxWarp prst="textNoShape">
              <a:avLst/>
            </a:prstTxWarp>
          </a:bodyPr>
          <a:lstStyle/>
          <a:p>
            <a:pPr>
              <a:defRPr/>
            </a:pPr>
            <a:r>
              <a:rPr lang="en-US" dirty="0" smtClean="0"/>
              <a:t>Underwriting &amp; Subsidy Layering</a:t>
            </a:r>
            <a:endParaRPr lang="en-US" dirty="0"/>
          </a:p>
        </p:txBody>
      </p:sp>
    </p:spTree>
    <p:extLst>
      <p:ext uri="{BB962C8B-B14F-4D97-AF65-F5344CB8AC3E}">
        <p14:creationId xmlns:p14="http://schemas.microsoft.com/office/powerpoint/2010/main" xmlns="" val="335087871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pPr>
              <a:defRPr/>
            </a:pPr>
            <a:r>
              <a:rPr lang="en-US" smtClean="0"/>
              <a:t>Underwriting &amp; Subsidy Layering</a:t>
            </a:r>
            <a:endParaRPr lang="en-US" dirty="0"/>
          </a:p>
        </p:txBody>
      </p:sp>
      <p:sp>
        <p:nvSpPr>
          <p:cNvPr id="5" name="Slide Number Placeholder 4"/>
          <p:cNvSpPr>
            <a:spLocks noGrp="1"/>
          </p:cNvSpPr>
          <p:nvPr>
            <p:ph type="sldNum" sz="quarter" idx="11"/>
          </p:nvPr>
        </p:nvSpPr>
        <p:spPr/>
        <p:txBody>
          <a:bodyPr/>
          <a:lstStyle/>
          <a:p>
            <a:pPr>
              <a:defRPr/>
            </a:pPr>
            <a:r>
              <a:rPr lang="en-US" smtClean="0"/>
              <a:t>Slide </a:t>
            </a:r>
            <a:fld id="{066B304D-C7DE-4E3E-A69C-2F7A3B3DEB03}" type="slidenum">
              <a:rPr lang="en-US" smtClean="0"/>
              <a:pPr>
                <a:defRPr/>
              </a:pPr>
              <a:t>29</a:t>
            </a:fld>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02" name="Rectangle 2"/>
          <p:cNvSpPr>
            <a:spLocks noGrp="1" noRot="1" noChangeAspect="1" noChangeArrowheads="1" noTextEdit="1"/>
          </p:cNvSpPr>
          <p:nvPr>
            <p:ph type="sldImg"/>
          </p:nvPr>
        </p:nvSpPr>
        <p:spPr>
          <a:ln/>
        </p:spPr>
      </p:sp>
      <p:sp>
        <p:nvSpPr>
          <p:cNvPr id="153603" name="Rectangle 3"/>
          <p:cNvSpPr>
            <a:spLocks noGrp="1" noChangeArrowheads="1"/>
          </p:cNvSpPr>
          <p:nvPr>
            <p:ph type="body" idx="1"/>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r>
              <a:rPr lang="en-US" altLang="en-US" dirty="0" smtClean="0"/>
              <a:t>PJ would need to review a detailed scope of work and budget for the project including defining how the HOME funds will be used in the scope of work.  All HOME uses of funding must be eligible HOME costs.</a:t>
            </a:r>
          </a:p>
          <a:p>
            <a:r>
              <a:rPr lang="en-US" altLang="en-US" dirty="0" smtClean="0"/>
              <a:t>The project budget will document the total funds needed to complete the project and identify all sources of funding.  This review cannot be completed until all funds have been committed.  PJs may need to provide a tentative or conditional project approval as the await the final numbers to complete their subsidy review and final underwriting prior to commitment.</a:t>
            </a:r>
          </a:p>
          <a:p>
            <a:r>
              <a:rPr lang="en-US" altLang="en-US" dirty="0" smtClean="0"/>
              <a:t>Part of a cost reasonableness review would be a comparison of the project costs to determine if all costs are reasonable.  Costs may be evaluated based on comparisons to similar project costs, use of cost estimation tools, or based on a procurement process.</a:t>
            </a:r>
          </a:p>
          <a:p>
            <a:r>
              <a:rPr lang="en-US" altLang="en-US" dirty="0" smtClean="0"/>
              <a:t>PJ may review similar projects within their portfolio and may need to define  a comparable project.  A permanent supportive housing project may have different costs based on the target population served versus a senior project.  The scale of the project may also impact the per unit costs.  </a:t>
            </a: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Key Points</a:t>
            </a:r>
          </a:p>
          <a:p>
            <a:pPr marL="168330" indent="-168330">
              <a:buFont typeface="Arial" panose="020B0604020202020204" pitchFamily="34" charset="0"/>
              <a:buChar char="•"/>
            </a:pPr>
            <a:r>
              <a:rPr lang="en-US" dirty="0" smtClean="0"/>
              <a:t>This slide is simply a guide to the section that is coming up; however, please cover that this section is meant to be for both types of underwriting and subsidy layering: multi-family and homebuyer development projects.</a:t>
            </a:r>
          </a:p>
          <a:p>
            <a:pPr marL="168330" indent="-168330">
              <a:buFont typeface="Arial" panose="020B0604020202020204" pitchFamily="34" charset="0"/>
              <a:buChar char="•"/>
            </a:pPr>
            <a:r>
              <a:rPr lang="en-US" dirty="0" smtClean="0"/>
              <a:t>The presentation will not cover underwriting of homeowner-rehabilitation loan programs. </a:t>
            </a:r>
            <a:endParaRPr lang="en-US" dirty="0"/>
          </a:p>
        </p:txBody>
      </p:sp>
      <p:sp>
        <p:nvSpPr>
          <p:cNvPr id="5" name="Slide Number Placeholder 4"/>
          <p:cNvSpPr>
            <a:spLocks noGrp="1"/>
          </p:cNvSpPr>
          <p:nvPr>
            <p:ph type="sldNum" sz="quarter" idx="11"/>
          </p:nvPr>
        </p:nvSpPr>
        <p:spPr/>
        <p:txBody>
          <a:bodyPr/>
          <a:lstStyle/>
          <a:p>
            <a:pPr>
              <a:defRPr/>
            </a:pPr>
            <a:r>
              <a:rPr lang="en-US" dirty="0" smtClean="0"/>
              <a:t>Slide </a:t>
            </a:r>
            <a:fld id="{066B304D-C7DE-4E3E-A69C-2F7A3B3DEB03}" type="slidenum">
              <a:rPr lang="en-US" smtClean="0"/>
              <a:pPr>
                <a:defRPr/>
              </a:pPr>
              <a:t>31</a:t>
            </a:fld>
            <a:endParaRPr lang="en-US" dirty="0"/>
          </a:p>
        </p:txBody>
      </p:sp>
      <p:sp>
        <p:nvSpPr>
          <p:cNvPr id="6" name="Header Placeholder 3"/>
          <p:cNvSpPr>
            <a:spLocks noGrp="1"/>
          </p:cNvSpPr>
          <p:nvPr>
            <p:ph type="hdr" sz="quarter"/>
          </p:nvPr>
        </p:nvSpPr>
        <p:spPr bwMode="auto">
          <a:xfrm>
            <a:off x="0" y="0"/>
            <a:ext cx="2972422" cy="466012"/>
          </a:xfrm>
          <a:ln>
            <a:miter lim="800000"/>
            <a:headEnd/>
            <a:tailEnd/>
          </a:ln>
        </p:spPr>
        <p:txBody>
          <a:bodyPr wrap="square" numCol="1" anchor="t" anchorCtr="0" compatLnSpc="1">
            <a:prstTxWarp prst="textNoShape">
              <a:avLst/>
            </a:prstTxWarp>
          </a:bodyPr>
          <a:lstStyle/>
          <a:p>
            <a:pPr>
              <a:defRPr/>
            </a:pPr>
            <a:r>
              <a:rPr lang="en-US" dirty="0" smtClean="0"/>
              <a:t>Underwriting &amp; Subsidy Layering</a:t>
            </a:r>
            <a:endParaRPr lang="en-US" dirty="0"/>
          </a:p>
        </p:txBody>
      </p:sp>
    </p:spTree>
    <p:extLst>
      <p:ext uri="{BB962C8B-B14F-4D97-AF65-F5344CB8AC3E}">
        <p14:creationId xmlns:p14="http://schemas.microsoft.com/office/powerpoint/2010/main" xmlns="" val="335087871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42" name="Rectangle 2"/>
          <p:cNvSpPr>
            <a:spLocks noGrp="1" noRot="1" noChangeAspect="1" noChangeArrowheads="1" noTextEdit="1"/>
          </p:cNvSpPr>
          <p:nvPr>
            <p:ph type="sldImg"/>
          </p:nvPr>
        </p:nvSpPr>
        <p:spPr>
          <a:ln/>
        </p:spPr>
      </p:sp>
      <p:sp>
        <p:nvSpPr>
          <p:cNvPr id="163843" name="Rectangle 3"/>
          <p:cNvSpPr>
            <a:spLocks noGrp="1" noChangeArrowheads="1"/>
          </p:cNvSpPr>
          <p:nvPr>
            <p:ph type="body" idx="1"/>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r>
              <a:rPr lang="en-US" altLang="en-US" dirty="0" smtClean="0"/>
              <a:t>Rental section of this presentation will further explore the review of the operating and development pro-forma</a:t>
            </a:r>
          </a:p>
          <a:p>
            <a:r>
              <a:rPr lang="en-US" altLang="en-US" dirty="0" smtClean="0"/>
              <a:t>PJ needs to establish standards for projects used within the operating budget.  These include escalation of rents and operating expenses over time, vacancy rates, projected utility costs, and needed reserves for operating and replacements.</a:t>
            </a:r>
          </a:p>
          <a:p>
            <a:r>
              <a:rPr lang="en-US" altLang="en-US" dirty="0" smtClean="0"/>
              <a:t>Different types of projects may require different standards.</a:t>
            </a:r>
          </a:p>
          <a:p>
            <a:r>
              <a:rPr lang="en-US" altLang="en-US" dirty="0" smtClean="0"/>
              <a:t>Reserve calculations should be specific to the project, materials, and location</a:t>
            </a:r>
            <a:r>
              <a:rPr lang="en-US" altLang="en-US" dirty="0"/>
              <a:t>.</a:t>
            </a:r>
            <a:r>
              <a:rPr lang="en-US" altLang="en-US" dirty="0" smtClean="0"/>
              <a:t> </a:t>
            </a:r>
          </a:p>
          <a:p>
            <a:r>
              <a:rPr lang="en-US" altLang="en-US" dirty="0" smtClean="0"/>
              <a:t>More discussion within the rental underwriting section</a:t>
            </a: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8962" name="Rectangle 7"/>
          <p:cNvSpPr>
            <a:spLocks noGrp="1" noChangeArrowheads="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spcBef>
                <a:spcPct val="30000"/>
              </a:spcBef>
              <a:defRPr sz="1200">
                <a:solidFill>
                  <a:schemeClr val="tx1"/>
                </a:solidFill>
                <a:latin typeface="Times New Roman" pitchFamily="18" charset="0"/>
              </a:defRPr>
            </a:lvl1pPr>
            <a:lvl2pPr marL="710171" indent="-273143" eaLnBrk="0" hangingPunct="0">
              <a:spcBef>
                <a:spcPct val="30000"/>
              </a:spcBef>
              <a:defRPr sz="1200">
                <a:solidFill>
                  <a:schemeClr val="tx1"/>
                </a:solidFill>
                <a:latin typeface="Times New Roman" pitchFamily="18" charset="0"/>
              </a:defRPr>
            </a:lvl2pPr>
            <a:lvl3pPr marL="1092572" indent="-218514" eaLnBrk="0" hangingPunct="0">
              <a:spcBef>
                <a:spcPct val="30000"/>
              </a:spcBef>
              <a:defRPr sz="1200">
                <a:solidFill>
                  <a:schemeClr val="tx1"/>
                </a:solidFill>
                <a:latin typeface="Times New Roman" pitchFamily="18" charset="0"/>
              </a:defRPr>
            </a:lvl3pPr>
            <a:lvl4pPr marL="1529600" indent="-218514" eaLnBrk="0" hangingPunct="0">
              <a:spcBef>
                <a:spcPct val="30000"/>
              </a:spcBef>
              <a:defRPr sz="1200">
                <a:solidFill>
                  <a:schemeClr val="tx1"/>
                </a:solidFill>
                <a:latin typeface="Times New Roman" pitchFamily="18" charset="0"/>
              </a:defRPr>
            </a:lvl4pPr>
            <a:lvl5pPr marL="1966629" indent="-218514" eaLnBrk="0" hangingPunct="0">
              <a:spcBef>
                <a:spcPct val="30000"/>
              </a:spcBef>
              <a:defRPr sz="1200">
                <a:solidFill>
                  <a:schemeClr val="tx1"/>
                </a:solidFill>
                <a:latin typeface="Times New Roman" pitchFamily="18" charset="0"/>
              </a:defRPr>
            </a:lvl5pPr>
            <a:lvl6pPr marL="2403657" indent="-218514" eaLnBrk="0" fontAlgn="base" hangingPunct="0">
              <a:spcBef>
                <a:spcPct val="30000"/>
              </a:spcBef>
              <a:spcAft>
                <a:spcPct val="0"/>
              </a:spcAft>
              <a:defRPr sz="1200">
                <a:solidFill>
                  <a:schemeClr val="tx1"/>
                </a:solidFill>
                <a:latin typeface="Times New Roman" pitchFamily="18" charset="0"/>
              </a:defRPr>
            </a:lvl6pPr>
            <a:lvl7pPr marL="2840685" indent="-218514" eaLnBrk="0" fontAlgn="base" hangingPunct="0">
              <a:spcBef>
                <a:spcPct val="30000"/>
              </a:spcBef>
              <a:spcAft>
                <a:spcPct val="0"/>
              </a:spcAft>
              <a:defRPr sz="1200">
                <a:solidFill>
                  <a:schemeClr val="tx1"/>
                </a:solidFill>
                <a:latin typeface="Times New Roman" pitchFamily="18" charset="0"/>
              </a:defRPr>
            </a:lvl7pPr>
            <a:lvl8pPr marL="3277714" indent="-218514" eaLnBrk="0" fontAlgn="base" hangingPunct="0">
              <a:spcBef>
                <a:spcPct val="30000"/>
              </a:spcBef>
              <a:spcAft>
                <a:spcPct val="0"/>
              </a:spcAft>
              <a:defRPr sz="1200">
                <a:solidFill>
                  <a:schemeClr val="tx1"/>
                </a:solidFill>
                <a:latin typeface="Times New Roman" pitchFamily="18" charset="0"/>
              </a:defRPr>
            </a:lvl8pPr>
            <a:lvl9pPr marL="3714742" indent="-218514" eaLnBrk="0" fontAlgn="base" hangingPunct="0">
              <a:spcBef>
                <a:spcPct val="30000"/>
              </a:spcBef>
              <a:spcAft>
                <a:spcPct val="0"/>
              </a:spcAft>
              <a:defRPr sz="1200">
                <a:solidFill>
                  <a:schemeClr val="tx1"/>
                </a:solidFill>
                <a:latin typeface="Times New Roman" pitchFamily="18" charset="0"/>
              </a:defRPr>
            </a:lvl9pPr>
          </a:lstStyle>
          <a:p>
            <a:pPr>
              <a:spcBef>
                <a:spcPct val="0"/>
              </a:spcBef>
            </a:pPr>
            <a:fld id="{CDAAD6B5-6DA4-47A6-8AE5-DF80F2539E5E}" type="slidenum">
              <a:rPr lang="en-US" altLang="en-US" sz="1300"/>
              <a:pPr>
                <a:spcBef>
                  <a:spcPct val="0"/>
                </a:spcBef>
              </a:pPr>
              <a:t>33</a:t>
            </a:fld>
            <a:endParaRPr lang="en-US" altLang="en-US" sz="1300" dirty="0"/>
          </a:p>
        </p:txBody>
      </p:sp>
      <p:sp>
        <p:nvSpPr>
          <p:cNvPr id="168963" name="Rectangle 1026"/>
          <p:cNvSpPr>
            <a:spLocks noGrp="1" noRot="1" noChangeAspect="1" noChangeArrowheads="1" noTextEdit="1"/>
          </p:cNvSpPr>
          <p:nvPr>
            <p:ph type="sldImg"/>
          </p:nvPr>
        </p:nvSpPr>
        <p:spPr>
          <a:ln/>
        </p:spPr>
      </p:sp>
      <p:sp>
        <p:nvSpPr>
          <p:cNvPr id="168964" name="Notes Placeholder 4"/>
          <p:cNvSpPr>
            <a:spLocks noGrp="1"/>
          </p:cNvSpPr>
          <p:nvPr/>
        </p:nvSpPr>
        <p:spPr bwMode="auto">
          <a:xfrm>
            <a:off x="913805" y="4424395"/>
            <a:ext cx="5030391" cy="419031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2396" tIns="46199" rIns="92396" bIns="46199"/>
          <a:lstStyle>
            <a:lvl1pPr eaLnBrk="0" hangingPunct="0">
              <a:spcBef>
                <a:spcPct val="30000"/>
              </a:spcBef>
              <a:defRPr sz="1200">
                <a:solidFill>
                  <a:schemeClr val="tx1"/>
                </a:solidFill>
                <a:latin typeface="Times New Roman" pitchFamily="18" charset="0"/>
              </a:defRPr>
            </a:lvl1pPr>
            <a:lvl2pPr marL="742950" indent="-285750" eaLnBrk="0" hangingPunct="0">
              <a:spcBef>
                <a:spcPct val="30000"/>
              </a:spcBef>
              <a:defRPr sz="1200">
                <a:solidFill>
                  <a:schemeClr val="tx1"/>
                </a:solidFill>
                <a:latin typeface="Times New Roman" pitchFamily="18" charset="0"/>
              </a:defRPr>
            </a:lvl2pPr>
            <a:lvl3pPr marL="1143000" indent="-228600" eaLnBrk="0" hangingPunct="0">
              <a:spcBef>
                <a:spcPct val="30000"/>
              </a:spcBef>
              <a:defRPr sz="1200">
                <a:solidFill>
                  <a:schemeClr val="tx1"/>
                </a:solidFill>
                <a:latin typeface="Times New Roman" pitchFamily="18" charset="0"/>
              </a:defRPr>
            </a:lvl3pPr>
            <a:lvl4pPr marL="1600200" indent="-228600" eaLnBrk="0" hangingPunct="0">
              <a:spcBef>
                <a:spcPct val="30000"/>
              </a:spcBef>
              <a:defRPr sz="1200">
                <a:solidFill>
                  <a:schemeClr val="tx1"/>
                </a:solidFill>
                <a:latin typeface="Times New Roman" pitchFamily="18" charset="0"/>
              </a:defRPr>
            </a:lvl4pPr>
            <a:lvl5pPr marL="2057400" indent="-228600" eaLnBrk="0" hangingPunct="0">
              <a:spcBef>
                <a:spcPct val="30000"/>
              </a:spcBef>
              <a:defRPr sz="1200">
                <a:solidFill>
                  <a:schemeClr val="tx1"/>
                </a:solidFill>
                <a:latin typeface="Times New Roman" pitchFamily="18" charset="0"/>
              </a:defRPr>
            </a:lvl5pPr>
            <a:lvl6pPr marL="2514600" indent="-228600" eaLnBrk="0" fontAlgn="base" hangingPunct="0">
              <a:spcBef>
                <a:spcPct val="30000"/>
              </a:spcBef>
              <a:spcAft>
                <a:spcPct val="0"/>
              </a:spcAft>
              <a:defRPr sz="1200">
                <a:solidFill>
                  <a:schemeClr val="tx1"/>
                </a:solidFill>
                <a:latin typeface="Times New Roman" pitchFamily="18" charset="0"/>
              </a:defRPr>
            </a:lvl6pPr>
            <a:lvl7pPr marL="2971800" indent="-228600" eaLnBrk="0" fontAlgn="base" hangingPunct="0">
              <a:spcBef>
                <a:spcPct val="30000"/>
              </a:spcBef>
              <a:spcAft>
                <a:spcPct val="0"/>
              </a:spcAft>
              <a:defRPr sz="1200">
                <a:solidFill>
                  <a:schemeClr val="tx1"/>
                </a:solidFill>
                <a:latin typeface="Times New Roman" pitchFamily="18" charset="0"/>
              </a:defRPr>
            </a:lvl7pPr>
            <a:lvl8pPr marL="3429000" indent="-228600" eaLnBrk="0" fontAlgn="base" hangingPunct="0">
              <a:spcBef>
                <a:spcPct val="30000"/>
              </a:spcBef>
              <a:spcAft>
                <a:spcPct val="0"/>
              </a:spcAft>
              <a:defRPr sz="1200">
                <a:solidFill>
                  <a:schemeClr val="tx1"/>
                </a:solidFill>
                <a:latin typeface="Times New Roman" pitchFamily="18" charset="0"/>
              </a:defRPr>
            </a:lvl8pPr>
            <a:lvl9pPr marL="3886200" indent="-228600" eaLnBrk="0" fontAlgn="base" hangingPunct="0">
              <a:spcBef>
                <a:spcPct val="30000"/>
              </a:spcBef>
              <a:spcAft>
                <a:spcPct val="0"/>
              </a:spcAft>
              <a:defRPr sz="1200">
                <a:solidFill>
                  <a:schemeClr val="tx1"/>
                </a:solidFill>
                <a:latin typeface="Times New Roman" pitchFamily="18" charset="0"/>
              </a:defRPr>
            </a:lvl9pPr>
          </a:lstStyle>
          <a:p>
            <a:endParaRPr lang="en-US"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986" name="Rectangle 2"/>
          <p:cNvSpPr>
            <a:spLocks noGrp="1" noRot="1" noChangeAspect="1" noChangeArrowheads="1" noTextEdit="1"/>
          </p:cNvSpPr>
          <p:nvPr>
            <p:ph type="sldImg"/>
          </p:nvPr>
        </p:nvSpPr>
        <p:spPr>
          <a:ln/>
        </p:spPr>
      </p:sp>
      <p:sp>
        <p:nvSpPr>
          <p:cNvPr id="169987" name="Rectangle 3"/>
          <p:cNvSpPr>
            <a:spLocks noGrp="1" noChangeArrowheads="1"/>
          </p:cNvSpPr>
          <p:nvPr>
            <p:ph type="body" idx="1"/>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r>
              <a:rPr lang="en-US" altLang="en-US" dirty="0" smtClean="0"/>
              <a:t>Operating budget needs to capture projected expenses for the project.  These costs may vary based on the design, location, and target population served.  </a:t>
            </a:r>
          </a:p>
          <a:p>
            <a:r>
              <a:rPr lang="en-US" altLang="en-US" dirty="0" smtClean="0"/>
              <a:t>PJs that track expenses within their portfolio will have more accurate information about projected costs.  Standards need to be updated based on current cost information throughout the life of the project.</a:t>
            </a: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3058" name="Rectangle 7"/>
          <p:cNvSpPr>
            <a:spLocks noGrp="1" noChangeArrowheads="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spcBef>
                <a:spcPct val="30000"/>
              </a:spcBef>
              <a:defRPr sz="1200">
                <a:solidFill>
                  <a:schemeClr val="tx1"/>
                </a:solidFill>
                <a:latin typeface="Times New Roman" pitchFamily="18" charset="0"/>
              </a:defRPr>
            </a:lvl1pPr>
            <a:lvl2pPr marL="710171" indent="-273143" eaLnBrk="0" hangingPunct="0">
              <a:spcBef>
                <a:spcPct val="30000"/>
              </a:spcBef>
              <a:defRPr sz="1200">
                <a:solidFill>
                  <a:schemeClr val="tx1"/>
                </a:solidFill>
                <a:latin typeface="Times New Roman" pitchFamily="18" charset="0"/>
              </a:defRPr>
            </a:lvl2pPr>
            <a:lvl3pPr marL="1092572" indent="-218514" eaLnBrk="0" hangingPunct="0">
              <a:spcBef>
                <a:spcPct val="30000"/>
              </a:spcBef>
              <a:defRPr sz="1200">
                <a:solidFill>
                  <a:schemeClr val="tx1"/>
                </a:solidFill>
                <a:latin typeface="Times New Roman" pitchFamily="18" charset="0"/>
              </a:defRPr>
            </a:lvl3pPr>
            <a:lvl4pPr marL="1529600" indent="-218514" eaLnBrk="0" hangingPunct="0">
              <a:spcBef>
                <a:spcPct val="30000"/>
              </a:spcBef>
              <a:defRPr sz="1200">
                <a:solidFill>
                  <a:schemeClr val="tx1"/>
                </a:solidFill>
                <a:latin typeface="Times New Roman" pitchFamily="18" charset="0"/>
              </a:defRPr>
            </a:lvl4pPr>
            <a:lvl5pPr marL="1966629" indent="-218514" eaLnBrk="0" hangingPunct="0">
              <a:spcBef>
                <a:spcPct val="30000"/>
              </a:spcBef>
              <a:defRPr sz="1200">
                <a:solidFill>
                  <a:schemeClr val="tx1"/>
                </a:solidFill>
                <a:latin typeface="Times New Roman" pitchFamily="18" charset="0"/>
              </a:defRPr>
            </a:lvl5pPr>
            <a:lvl6pPr marL="2403657" indent="-218514" eaLnBrk="0" fontAlgn="base" hangingPunct="0">
              <a:spcBef>
                <a:spcPct val="30000"/>
              </a:spcBef>
              <a:spcAft>
                <a:spcPct val="0"/>
              </a:spcAft>
              <a:defRPr sz="1200">
                <a:solidFill>
                  <a:schemeClr val="tx1"/>
                </a:solidFill>
                <a:latin typeface="Times New Roman" pitchFamily="18" charset="0"/>
              </a:defRPr>
            </a:lvl6pPr>
            <a:lvl7pPr marL="2840685" indent="-218514" eaLnBrk="0" fontAlgn="base" hangingPunct="0">
              <a:spcBef>
                <a:spcPct val="30000"/>
              </a:spcBef>
              <a:spcAft>
                <a:spcPct val="0"/>
              </a:spcAft>
              <a:defRPr sz="1200">
                <a:solidFill>
                  <a:schemeClr val="tx1"/>
                </a:solidFill>
                <a:latin typeface="Times New Roman" pitchFamily="18" charset="0"/>
              </a:defRPr>
            </a:lvl7pPr>
            <a:lvl8pPr marL="3277714" indent="-218514" eaLnBrk="0" fontAlgn="base" hangingPunct="0">
              <a:spcBef>
                <a:spcPct val="30000"/>
              </a:spcBef>
              <a:spcAft>
                <a:spcPct val="0"/>
              </a:spcAft>
              <a:defRPr sz="1200">
                <a:solidFill>
                  <a:schemeClr val="tx1"/>
                </a:solidFill>
                <a:latin typeface="Times New Roman" pitchFamily="18" charset="0"/>
              </a:defRPr>
            </a:lvl8pPr>
            <a:lvl9pPr marL="3714742" indent="-218514" eaLnBrk="0" fontAlgn="base" hangingPunct="0">
              <a:spcBef>
                <a:spcPct val="30000"/>
              </a:spcBef>
              <a:spcAft>
                <a:spcPct val="0"/>
              </a:spcAft>
              <a:defRPr sz="1200">
                <a:solidFill>
                  <a:schemeClr val="tx1"/>
                </a:solidFill>
                <a:latin typeface="Times New Roman" pitchFamily="18" charset="0"/>
              </a:defRPr>
            </a:lvl9pPr>
          </a:lstStyle>
          <a:p>
            <a:pPr>
              <a:spcBef>
                <a:spcPct val="0"/>
              </a:spcBef>
            </a:pPr>
            <a:fld id="{2836FC49-DDE5-4024-8339-59B9F88132F2}" type="slidenum">
              <a:rPr lang="en-US" altLang="en-US" sz="1300"/>
              <a:pPr>
                <a:spcBef>
                  <a:spcPct val="0"/>
                </a:spcBef>
              </a:pPr>
              <a:t>35</a:t>
            </a:fld>
            <a:endParaRPr lang="en-US" altLang="en-US" sz="1300" dirty="0"/>
          </a:p>
        </p:txBody>
      </p:sp>
      <p:sp>
        <p:nvSpPr>
          <p:cNvPr id="173059" name="Rectangle 2"/>
          <p:cNvSpPr>
            <a:spLocks noGrp="1" noRot="1" noChangeAspect="1" noChangeArrowheads="1" noTextEdit="1"/>
          </p:cNvSpPr>
          <p:nvPr>
            <p:ph type="sldImg"/>
          </p:nvPr>
        </p:nvSpPr>
        <p:spPr>
          <a:ln/>
        </p:spPr>
      </p:sp>
      <p:sp>
        <p:nvSpPr>
          <p:cNvPr id="173060" name="Notes Placeholder 4"/>
          <p:cNvSpPr>
            <a:spLocks noGrp="1"/>
          </p:cNvSpPr>
          <p:nvPr/>
        </p:nvSpPr>
        <p:spPr bwMode="auto">
          <a:xfrm>
            <a:off x="913805" y="4424395"/>
            <a:ext cx="5030391" cy="419031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2396" tIns="46199" rIns="92396" bIns="46199"/>
          <a:lstStyle>
            <a:lvl1pPr eaLnBrk="0" hangingPunct="0">
              <a:spcBef>
                <a:spcPct val="30000"/>
              </a:spcBef>
              <a:defRPr sz="1200">
                <a:solidFill>
                  <a:schemeClr val="tx1"/>
                </a:solidFill>
                <a:latin typeface="Times New Roman" pitchFamily="18" charset="0"/>
              </a:defRPr>
            </a:lvl1pPr>
            <a:lvl2pPr marL="742950" indent="-285750" eaLnBrk="0" hangingPunct="0">
              <a:spcBef>
                <a:spcPct val="30000"/>
              </a:spcBef>
              <a:defRPr sz="1200">
                <a:solidFill>
                  <a:schemeClr val="tx1"/>
                </a:solidFill>
                <a:latin typeface="Times New Roman" pitchFamily="18" charset="0"/>
              </a:defRPr>
            </a:lvl2pPr>
            <a:lvl3pPr marL="1143000" indent="-228600" eaLnBrk="0" hangingPunct="0">
              <a:spcBef>
                <a:spcPct val="30000"/>
              </a:spcBef>
              <a:defRPr sz="1200">
                <a:solidFill>
                  <a:schemeClr val="tx1"/>
                </a:solidFill>
                <a:latin typeface="Times New Roman" pitchFamily="18" charset="0"/>
              </a:defRPr>
            </a:lvl3pPr>
            <a:lvl4pPr marL="1600200" indent="-228600" eaLnBrk="0" hangingPunct="0">
              <a:spcBef>
                <a:spcPct val="30000"/>
              </a:spcBef>
              <a:defRPr sz="1200">
                <a:solidFill>
                  <a:schemeClr val="tx1"/>
                </a:solidFill>
                <a:latin typeface="Times New Roman" pitchFamily="18" charset="0"/>
              </a:defRPr>
            </a:lvl4pPr>
            <a:lvl5pPr marL="2057400" indent="-228600" eaLnBrk="0" hangingPunct="0">
              <a:spcBef>
                <a:spcPct val="30000"/>
              </a:spcBef>
              <a:defRPr sz="1200">
                <a:solidFill>
                  <a:schemeClr val="tx1"/>
                </a:solidFill>
                <a:latin typeface="Times New Roman" pitchFamily="18" charset="0"/>
              </a:defRPr>
            </a:lvl5pPr>
            <a:lvl6pPr marL="2514600" indent="-228600" eaLnBrk="0" fontAlgn="base" hangingPunct="0">
              <a:spcBef>
                <a:spcPct val="30000"/>
              </a:spcBef>
              <a:spcAft>
                <a:spcPct val="0"/>
              </a:spcAft>
              <a:defRPr sz="1200">
                <a:solidFill>
                  <a:schemeClr val="tx1"/>
                </a:solidFill>
                <a:latin typeface="Times New Roman" pitchFamily="18" charset="0"/>
              </a:defRPr>
            </a:lvl6pPr>
            <a:lvl7pPr marL="2971800" indent="-228600" eaLnBrk="0" fontAlgn="base" hangingPunct="0">
              <a:spcBef>
                <a:spcPct val="30000"/>
              </a:spcBef>
              <a:spcAft>
                <a:spcPct val="0"/>
              </a:spcAft>
              <a:defRPr sz="1200">
                <a:solidFill>
                  <a:schemeClr val="tx1"/>
                </a:solidFill>
                <a:latin typeface="Times New Roman" pitchFamily="18" charset="0"/>
              </a:defRPr>
            </a:lvl7pPr>
            <a:lvl8pPr marL="3429000" indent="-228600" eaLnBrk="0" fontAlgn="base" hangingPunct="0">
              <a:spcBef>
                <a:spcPct val="30000"/>
              </a:spcBef>
              <a:spcAft>
                <a:spcPct val="0"/>
              </a:spcAft>
              <a:defRPr sz="1200">
                <a:solidFill>
                  <a:schemeClr val="tx1"/>
                </a:solidFill>
                <a:latin typeface="Times New Roman" pitchFamily="18" charset="0"/>
              </a:defRPr>
            </a:lvl8pPr>
            <a:lvl9pPr marL="3886200" indent="-228600" eaLnBrk="0" fontAlgn="base" hangingPunct="0">
              <a:spcBef>
                <a:spcPct val="30000"/>
              </a:spcBef>
              <a:spcAft>
                <a:spcPct val="0"/>
              </a:spcAft>
              <a:defRPr sz="1200">
                <a:solidFill>
                  <a:schemeClr val="tx1"/>
                </a:solidFill>
                <a:latin typeface="Times New Roman" pitchFamily="18" charset="0"/>
              </a:defRPr>
            </a:lvl9pPr>
          </a:lstStyle>
          <a:p>
            <a:endParaRPr lang="en-US"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178" name="Rectangle 7"/>
          <p:cNvSpPr txBox="1">
            <a:spLocks noGrp="1" noChangeArrowheads="1"/>
          </p:cNvSpPr>
          <p:nvPr/>
        </p:nvSpPr>
        <p:spPr bwMode="auto">
          <a:xfrm>
            <a:off x="3885903" y="8848787"/>
            <a:ext cx="2972097" cy="46507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2396" tIns="46199" rIns="92396" bIns="46199" anchor="b"/>
          <a:lstStyle>
            <a:lvl1pPr eaLnBrk="0" hangingPunct="0">
              <a:spcBef>
                <a:spcPct val="30000"/>
              </a:spcBef>
              <a:defRPr sz="1200">
                <a:solidFill>
                  <a:schemeClr val="tx1"/>
                </a:solidFill>
                <a:latin typeface="Times New Roman" pitchFamily="18" charset="0"/>
              </a:defRPr>
            </a:lvl1pPr>
            <a:lvl2pPr marL="742950" indent="-285750" eaLnBrk="0" hangingPunct="0">
              <a:spcBef>
                <a:spcPct val="30000"/>
              </a:spcBef>
              <a:defRPr sz="1200">
                <a:solidFill>
                  <a:schemeClr val="tx1"/>
                </a:solidFill>
                <a:latin typeface="Times New Roman" pitchFamily="18" charset="0"/>
              </a:defRPr>
            </a:lvl2pPr>
            <a:lvl3pPr marL="1143000" indent="-228600" eaLnBrk="0" hangingPunct="0">
              <a:spcBef>
                <a:spcPct val="30000"/>
              </a:spcBef>
              <a:defRPr sz="1200">
                <a:solidFill>
                  <a:schemeClr val="tx1"/>
                </a:solidFill>
                <a:latin typeface="Times New Roman" pitchFamily="18" charset="0"/>
              </a:defRPr>
            </a:lvl3pPr>
            <a:lvl4pPr marL="1600200" indent="-228600" eaLnBrk="0" hangingPunct="0">
              <a:spcBef>
                <a:spcPct val="30000"/>
              </a:spcBef>
              <a:defRPr sz="1200">
                <a:solidFill>
                  <a:schemeClr val="tx1"/>
                </a:solidFill>
                <a:latin typeface="Times New Roman" pitchFamily="18" charset="0"/>
              </a:defRPr>
            </a:lvl4pPr>
            <a:lvl5pPr marL="2057400" indent="-228600" eaLnBrk="0" hangingPunct="0">
              <a:spcBef>
                <a:spcPct val="30000"/>
              </a:spcBef>
              <a:defRPr sz="1200">
                <a:solidFill>
                  <a:schemeClr val="tx1"/>
                </a:solidFill>
                <a:latin typeface="Times New Roman" pitchFamily="18" charset="0"/>
              </a:defRPr>
            </a:lvl5pPr>
            <a:lvl6pPr marL="2514600" indent="-228600" eaLnBrk="0" fontAlgn="base" hangingPunct="0">
              <a:spcBef>
                <a:spcPct val="30000"/>
              </a:spcBef>
              <a:spcAft>
                <a:spcPct val="0"/>
              </a:spcAft>
              <a:defRPr sz="1200">
                <a:solidFill>
                  <a:schemeClr val="tx1"/>
                </a:solidFill>
                <a:latin typeface="Times New Roman" pitchFamily="18" charset="0"/>
              </a:defRPr>
            </a:lvl6pPr>
            <a:lvl7pPr marL="2971800" indent="-228600" eaLnBrk="0" fontAlgn="base" hangingPunct="0">
              <a:spcBef>
                <a:spcPct val="30000"/>
              </a:spcBef>
              <a:spcAft>
                <a:spcPct val="0"/>
              </a:spcAft>
              <a:defRPr sz="1200">
                <a:solidFill>
                  <a:schemeClr val="tx1"/>
                </a:solidFill>
                <a:latin typeface="Times New Roman" pitchFamily="18" charset="0"/>
              </a:defRPr>
            </a:lvl7pPr>
            <a:lvl8pPr marL="3429000" indent="-228600" eaLnBrk="0" fontAlgn="base" hangingPunct="0">
              <a:spcBef>
                <a:spcPct val="30000"/>
              </a:spcBef>
              <a:spcAft>
                <a:spcPct val="0"/>
              </a:spcAft>
              <a:defRPr sz="1200">
                <a:solidFill>
                  <a:schemeClr val="tx1"/>
                </a:solidFill>
                <a:latin typeface="Times New Roman" pitchFamily="18" charset="0"/>
              </a:defRPr>
            </a:lvl8pPr>
            <a:lvl9pPr marL="3886200" indent="-228600" eaLnBrk="0" fontAlgn="base" hangingPunct="0">
              <a:spcBef>
                <a:spcPct val="30000"/>
              </a:spcBef>
              <a:spcAft>
                <a:spcPct val="0"/>
              </a:spcAft>
              <a:defRPr sz="1200">
                <a:solidFill>
                  <a:schemeClr val="tx1"/>
                </a:solidFill>
                <a:latin typeface="Times New Roman" pitchFamily="18" charset="0"/>
              </a:defRPr>
            </a:lvl9pPr>
          </a:lstStyle>
          <a:p>
            <a:pPr algn="r">
              <a:spcBef>
                <a:spcPct val="0"/>
              </a:spcBef>
            </a:pPr>
            <a:fld id="{C9690DE3-2B0C-425E-80F2-994FDA337661}" type="slidenum">
              <a:rPr lang="en-US" altLang="en-US" sz="1300"/>
              <a:pPr algn="r">
                <a:spcBef>
                  <a:spcPct val="0"/>
                </a:spcBef>
              </a:pPr>
              <a:t>36</a:t>
            </a:fld>
            <a:endParaRPr lang="en-US" altLang="en-US" sz="1300" dirty="0"/>
          </a:p>
        </p:txBody>
      </p:sp>
      <p:sp>
        <p:nvSpPr>
          <p:cNvPr id="178179" name="Rectangle 2"/>
          <p:cNvSpPr>
            <a:spLocks noGrp="1" noRot="1" noChangeAspect="1" noChangeArrowheads="1" noTextEdit="1"/>
          </p:cNvSpPr>
          <p:nvPr>
            <p:ph type="sldImg"/>
          </p:nvPr>
        </p:nvSpPr>
        <p:spPr>
          <a:ln/>
        </p:spPr>
      </p:sp>
      <p:sp>
        <p:nvSpPr>
          <p:cNvPr id="178180" name="Notes Placeholder 4"/>
          <p:cNvSpPr>
            <a:spLocks noGrp="1"/>
          </p:cNvSpPr>
          <p:nvPr/>
        </p:nvSpPr>
        <p:spPr bwMode="auto">
          <a:xfrm>
            <a:off x="913805" y="4424395"/>
            <a:ext cx="5030391" cy="419031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2396" tIns="46199" rIns="92396" bIns="46199"/>
          <a:lstStyle>
            <a:lvl1pPr eaLnBrk="0" hangingPunct="0">
              <a:spcBef>
                <a:spcPct val="30000"/>
              </a:spcBef>
              <a:defRPr sz="1200">
                <a:solidFill>
                  <a:schemeClr val="tx1"/>
                </a:solidFill>
                <a:latin typeface="Times New Roman" pitchFamily="18" charset="0"/>
              </a:defRPr>
            </a:lvl1pPr>
            <a:lvl2pPr marL="742950" indent="-285750" eaLnBrk="0" hangingPunct="0">
              <a:spcBef>
                <a:spcPct val="30000"/>
              </a:spcBef>
              <a:defRPr sz="1200">
                <a:solidFill>
                  <a:schemeClr val="tx1"/>
                </a:solidFill>
                <a:latin typeface="Times New Roman" pitchFamily="18" charset="0"/>
              </a:defRPr>
            </a:lvl2pPr>
            <a:lvl3pPr marL="1143000" indent="-228600" eaLnBrk="0" hangingPunct="0">
              <a:spcBef>
                <a:spcPct val="30000"/>
              </a:spcBef>
              <a:defRPr sz="1200">
                <a:solidFill>
                  <a:schemeClr val="tx1"/>
                </a:solidFill>
                <a:latin typeface="Times New Roman" pitchFamily="18" charset="0"/>
              </a:defRPr>
            </a:lvl3pPr>
            <a:lvl4pPr marL="1600200" indent="-228600" eaLnBrk="0" hangingPunct="0">
              <a:spcBef>
                <a:spcPct val="30000"/>
              </a:spcBef>
              <a:defRPr sz="1200">
                <a:solidFill>
                  <a:schemeClr val="tx1"/>
                </a:solidFill>
                <a:latin typeface="Times New Roman" pitchFamily="18" charset="0"/>
              </a:defRPr>
            </a:lvl4pPr>
            <a:lvl5pPr marL="2057400" indent="-228600" eaLnBrk="0" hangingPunct="0">
              <a:spcBef>
                <a:spcPct val="30000"/>
              </a:spcBef>
              <a:defRPr sz="1200">
                <a:solidFill>
                  <a:schemeClr val="tx1"/>
                </a:solidFill>
                <a:latin typeface="Times New Roman" pitchFamily="18" charset="0"/>
              </a:defRPr>
            </a:lvl5pPr>
            <a:lvl6pPr marL="2514600" indent="-228600" eaLnBrk="0" fontAlgn="base" hangingPunct="0">
              <a:spcBef>
                <a:spcPct val="30000"/>
              </a:spcBef>
              <a:spcAft>
                <a:spcPct val="0"/>
              </a:spcAft>
              <a:defRPr sz="1200">
                <a:solidFill>
                  <a:schemeClr val="tx1"/>
                </a:solidFill>
                <a:latin typeface="Times New Roman" pitchFamily="18" charset="0"/>
              </a:defRPr>
            </a:lvl6pPr>
            <a:lvl7pPr marL="2971800" indent="-228600" eaLnBrk="0" fontAlgn="base" hangingPunct="0">
              <a:spcBef>
                <a:spcPct val="30000"/>
              </a:spcBef>
              <a:spcAft>
                <a:spcPct val="0"/>
              </a:spcAft>
              <a:defRPr sz="1200">
                <a:solidFill>
                  <a:schemeClr val="tx1"/>
                </a:solidFill>
                <a:latin typeface="Times New Roman" pitchFamily="18" charset="0"/>
              </a:defRPr>
            </a:lvl7pPr>
            <a:lvl8pPr marL="3429000" indent="-228600" eaLnBrk="0" fontAlgn="base" hangingPunct="0">
              <a:spcBef>
                <a:spcPct val="30000"/>
              </a:spcBef>
              <a:spcAft>
                <a:spcPct val="0"/>
              </a:spcAft>
              <a:defRPr sz="1200">
                <a:solidFill>
                  <a:schemeClr val="tx1"/>
                </a:solidFill>
                <a:latin typeface="Times New Roman" pitchFamily="18" charset="0"/>
              </a:defRPr>
            </a:lvl8pPr>
            <a:lvl9pPr marL="3886200" indent="-228600" eaLnBrk="0" fontAlgn="base" hangingPunct="0">
              <a:spcBef>
                <a:spcPct val="30000"/>
              </a:spcBef>
              <a:spcAft>
                <a:spcPct val="0"/>
              </a:spcAft>
              <a:defRPr sz="1200">
                <a:solidFill>
                  <a:schemeClr val="tx1"/>
                </a:solidFill>
                <a:latin typeface="Times New Roman" pitchFamily="18" charset="0"/>
              </a:defRPr>
            </a:lvl9pPr>
          </a:lstStyle>
          <a:p>
            <a:endParaRPr lang="en-US"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0226" name="Rectangle 2"/>
          <p:cNvSpPr>
            <a:spLocks noGrp="1" noRot="1" noChangeAspect="1" noChangeArrowheads="1" noTextEdit="1"/>
          </p:cNvSpPr>
          <p:nvPr>
            <p:ph type="sldImg"/>
          </p:nvPr>
        </p:nvSpPr>
        <p:spPr>
          <a:ln/>
        </p:spPr>
      </p:sp>
      <p:sp>
        <p:nvSpPr>
          <p:cNvPr id="180227" name="Rectangle 3"/>
          <p:cNvSpPr>
            <a:spLocks noGrp="1" noChangeArrowheads="1"/>
          </p:cNvSpPr>
          <p:nvPr>
            <p:ph type="body" idx="1"/>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r>
              <a:rPr lang="en-US" altLang="en-US" dirty="0" smtClean="0"/>
              <a:t>Some areas of the country have experienced stagnant income growth and HOME rents have remain steady or declined rather than rising at a steady rate.</a:t>
            </a:r>
          </a:p>
          <a:p>
            <a:r>
              <a:rPr lang="en-US" altLang="en-US" dirty="0" smtClean="0"/>
              <a:t>Utility rate increases may lower actual contract rents when HOME rents remain stable – PJs need to be conservative on how they project changes over time.</a:t>
            </a:r>
          </a:p>
          <a:p>
            <a:r>
              <a:rPr lang="en-US" altLang="en-US" dirty="0" smtClean="0"/>
              <a:t>A 7 % vacancy rate has been accepted in many areas as a standard rule of thumb – less than a 5% rate is generally not reasonable.</a:t>
            </a:r>
          </a:p>
          <a:p>
            <a:r>
              <a:rPr lang="en-US" altLang="en-US" dirty="0" smtClean="0"/>
              <a:t>These variable may be specific to the type of property and the area.  </a:t>
            </a:r>
          </a:p>
          <a:p>
            <a:r>
              <a:rPr lang="en-US" altLang="en-US" dirty="0" smtClean="0"/>
              <a:t>In the past many PJs overestimated the increase of rents but underestimated the escalation of operating costs and utilities.</a:t>
            </a: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Rectangle 7"/>
          <p:cNvSpPr>
            <a:spLocks noGrp="1" noChangeArrowheads="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spcBef>
                <a:spcPct val="30000"/>
              </a:spcBef>
              <a:defRPr sz="1200">
                <a:solidFill>
                  <a:schemeClr val="tx1"/>
                </a:solidFill>
                <a:latin typeface="Times New Roman" pitchFamily="18" charset="0"/>
              </a:defRPr>
            </a:lvl1pPr>
            <a:lvl2pPr marL="710171" indent="-273143" eaLnBrk="0" hangingPunct="0">
              <a:spcBef>
                <a:spcPct val="30000"/>
              </a:spcBef>
              <a:defRPr sz="1200">
                <a:solidFill>
                  <a:schemeClr val="tx1"/>
                </a:solidFill>
                <a:latin typeface="Times New Roman" pitchFamily="18" charset="0"/>
              </a:defRPr>
            </a:lvl2pPr>
            <a:lvl3pPr marL="1092572" indent="-218514" eaLnBrk="0" hangingPunct="0">
              <a:spcBef>
                <a:spcPct val="30000"/>
              </a:spcBef>
              <a:defRPr sz="1200">
                <a:solidFill>
                  <a:schemeClr val="tx1"/>
                </a:solidFill>
                <a:latin typeface="Times New Roman" pitchFamily="18" charset="0"/>
              </a:defRPr>
            </a:lvl3pPr>
            <a:lvl4pPr marL="1529600" indent="-218514" eaLnBrk="0" hangingPunct="0">
              <a:spcBef>
                <a:spcPct val="30000"/>
              </a:spcBef>
              <a:defRPr sz="1200">
                <a:solidFill>
                  <a:schemeClr val="tx1"/>
                </a:solidFill>
                <a:latin typeface="Times New Roman" pitchFamily="18" charset="0"/>
              </a:defRPr>
            </a:lvl4pPr>
            <a:lvl5pPr marL="1966629" indent="-218514" eaLnBrk="0" hangingPunct="0">
              <a:spcBef>
                <a:spcPct val="30000"/>
              </a:spcBef>
              <a:defRPr sz="1200">
                <a:solidFill>
                  <a:schemeClr val="tx1"/>
                </a:solidFill>
                <a:latin typeface="Times New Roman" pitchFamily="18" charset="0"/>
              </a:defRPr>
            </a:lvl5pPr>
            <a:lvl6pPr marL="2403657" indent="-218514" eaLnBrk="0" fontAlgn="base" hangingPunct="0">
              <a:spcBef>
                <a:spcPct val="30000"/>
              </a:spcBef>
              <a:spcAft>
                <a:spcPct val="0"/>
              </a:spcAft>
              <a:defRPr sz="1200">
                <a:solidFill>
                  <a:schemeClr val="tx1"/>
                </a:solidFill>
                <a:latin typeface="Times New Roman" pitchFamily="18" charset="0"/>
              </a:defRPr>
            </a:lvl6pPr>
            <a:lvl7pPr marL="2840685" indent="-218514" eaLnBrk="0" fontAlgn="base" hangingPunct="0">
              <a:spcBef>
                <a:spcPct val="30000"/>
              </a:spcBef>
              <a:spcAft>
                <a:spcPct val="0"/>
              </a:spcAft>
              <a:defRPr sz="1200">
                <a:solidFill>
                  <a:schemeClr val="tx1"/>
                </a:solidFill>
                <a:latin typeface="Times New Roman" pitchFamily="18" charset="0"/>
              </a:defRPr>
            </a:lvl7pPr>
            <a:lvl8pPr marL="3277714" indent="-218514" eaLnBrk="0" fontAlgn="base" hangingPunct="0">
              <a:spcBef>
                <a:spcPct val="30000"/>
              </a:spcBef>
              <a:spcAft>
                <a:spcPct val="0"/>
              </a:spcAft>
              <a:defRPr sz="1200">
                <a:solidFill>
                  <a:schemeClr val="tx1"/>
                </a:solidFill>
                <a:latin typeface="Times New Roman" pitchFamily="18" charset="0"/>
              </a:defRPr>
            </a:lvl8pPr>
            <a:lvl9pPr marL="3714742" indent="-218514" eaLnBrk="0" fontAlgn="base" hangingPunct="0">
              <a:spcBef>
                <a:spcPct val="30000"/>
              </a:spcBef>
              <a:spcAft>
                <a:spcPct val="0"/>
              </a:spcAft>
              <a:defRPr sz="1200">
                <a:solidFill>
                  <a:schemeClr val="tx1"/>
                </a:solidFill>
                <a:latin typeface="Times New Roman" pitchFamily="18" charset="0"/>
              </a:defRPr>
            </a:lvl9pPr>
          </a:lstStyle>
          <a:p>
            <a:pPr>
              <a:spcBef>
                <a:spcPct val="0"/>
              </a:spcBef>
            </a:pPr>
            <a:fld id="{5CFEABBC-AB18-4926-BF0E-AB49D07EB56C}" type="slidenum">
              <a:rPr lang="en-US" altLang="en-US" sz="1300"/>
              <a:pPr>
                <a:spcBef>
                  <a:spcPct val="0"/>
                </a:spcBef>
              </a:pPr>
              <a:t>40</a:t>
            </a:fld>
            <a:endParaRPr lang="en-US" altLang="en-US" sz="1300" dirty="0"/>
          </a:p>
        </p:txBody>
      </p:sp>
      <p:sp>
        <p:nvSpPr>
          <p:cNvPr id="196611" name="Rectangle 2"/>
          <p:cNvSpPr>
            <a:spLocks noGrp="1" noRot="1" noChangeAspect="1" noChangeArrowheads="1" noTextEdit="1"/>
          </p:cNvSpPr>
          <p:nvPr>
            <p:ph type="sldImg"/>
          </p:nvPr>
        </p:nvSpPr>
        <p:spPr>
          <a:ln/>
        </p:spPr>
      </p:sp>
      <p:sp>
        <p:nvSpPr>
          <p:cNvPr id="196612" name="Notes Placeholder 4"/>
          <p:cNvSpPr>
            <a:spLocks noGrp="1"/>
          </p:cNvSpPr>
          <p:nvPr/>
        </p:nvSpPr>
        <p:spPr bwMode="auto">
          <a:xfrm>
            <a:off x="913805" y="4424395"/>
            <a:ext cx="5030391" cy="419031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2396" tIns="46199" rIns="92396" bIns="46199"/>
          <a:lstStyle>
            <a:lvl1pPr eaLnBrk="0" hangingPunct="0">
              <a:spcBef>
                <a:spcPct val="30000"/>
              </a:spcBef>
              <a:defRPr sz="1200">
                <a:solidFill>
                  <a:schemeClr val="tx1"/>
                </a:solidFill>
                <a:latin typeface="Times New Roman" pitchFamily="18" charset="0"/>
              </a:defRPr>
            </a:lvl1pPr>
            <a:lvl2pPr marL="742950" indent="-285750" eaLnBrk="0" hangingPunct="0">
              <a:spcBef>
                <a:spcPct val="30000"/>
              </a:spcBef>
              <a:defRPr sz="1200">
                <a:solidFill>
                  <a:schemeClr val="tx1"/>
                </a:solidFill>
                <a:latin typeface="Times New Roman" pitchFamily="18" charset="0"/>
              </a:defRPr>
            </a:lvl2pPr>
            <a:lvl3pPr marL="1143000" indent="-228600" eaLnBrk="0" hangingPunct="0">
              <a:spcBef>
                <a:spcPct val="30000"/>
              </a:spcBef>
              <a:defRPr sz="1200">
                <a:solidFill>
                  <a:schemeClr val="tx1"/>
                </a:solidFill>
                <a:latin typeface="Times New Roman" pitchFamily="18" charset="0"/>
              </a:defRPr>
            </a:lvl3pPr>
            <a:lvl4pPr marL="1600200" indent="-228600" eaLnBrk="0" hangingPunct="0">
              <a:spcBef>
                <a:spcPct val="30000"/>
              </a:spcBef>
              <a:defRPr sz="1200">
                <a:solidFill>
                  <a:schemeClr val="tx1"/>
                </a:solidFill>
                <a:latin typeface="Times New Roman" pitchFamily="18" charset="0"/>
              </a:defRPr>
            </a:lvl4pPr>
            <a:lvl5pPr marL="2057400" indent="-228600" eaLnBrk="0" hangingPunct="0">
              <a:spcBef>
                <a:spcPct val="30000"/>
              </a:spcBef>
              <a:defRPr sz="1200">
                <a:solidFill>
                  <a:schemeClr val="tx1"/>
                </a:solidFill>
                <a:latin typeface="Times New Roman" pitchFamily="18" charset="0"/>
              </a:defRPr>
            </a:lvl5pPr>
            <a:lvl6pPr marL="2514600" indent="-228600" eaLnBrk="0" fontAlgn="base" hangingPunct="0">
              <a:spcBef>
                <a:spcPct val="30000"/>
              </a:spcBef>
              <a:spcAft>
                <a:spcPct val="0"/>
              </a:spcAft>
              <a:defRPr sz="1200">
                <a:solidFill>
                  <a:schemeClr val="tx1"/>
                </a:solidFill>
                <a:latin typeface="Times New Roman" pitchFamily="18" charset="0"/>
              </a:defRPr>
            </a:lvl6pPr>
            <a:lvl7pPr marL="2971800" indent="-228600" eaLnBrk="0" fontAlgn="base" hangingPunct="0">
              <a:spcBef>
                <a:spcPct val="30000"/>
              </a:spcBef>
              <a:spcAft>
                <a:spcPct val="0"/>
              </a:spcAft>
              <a:defRPr sz="1200">
                <a:solidFill>
                  <a:schemeClr val="tx1"/>
                </a:solidFill>
                <a:latin typeface="Times New Roman" pitchFamily="18" charset="0"/>
              </a:defRPr>
            </a:lvl7pPr>
            <a:lvl8pPr marL="3429000" indent="-228600" eaLnBrk="0" fontAlgn="base" hangingPunct="0">
              <a:spcBef>
                <a:spcPct val="30000"/>
              </a:spcBef>
              <a:spcAft>
                <a:spcPct val="0"/>
              </a:spcAft>
              <a:defRPr sz="1200">
                <a:solidFill>
                  <a:schemeClr val="tx1"/>
                </a:solidFill>
                <a:latin typeface="Times New Roman" pitchFamily="18" charset="0"/>
              </a:defRPr>
            </a:lvl8pPr>
            <a:lvl9pPr marL="3886200" indent="-228600" eaLnBrk="0" fontAlgn="base" hangingPunct="0">
              <a:spcBef>
                <a:spcPct val="30000"/>
              </a:spcBef>
              <a:spcAft>
                <a:spcPct val="0"/>
              </a:spcAft>
              <a:defRPr sz="1200">
                <a:solidFill>
                  <a:schemeClr val="tx1"/>
                </a:solidFill>
                <a:latin typeface="Times New Roman" pitchFamily="18" charset="0"/>
              </a:defRPr>
            </a:lvl9pPr>
          </a:lstStyle>
          <a:p>
            <a:endParaRPr lang="en-US" altLang="en-US"/>
          </a:p>
        </p:txBody>
      </p:sp>
      <p:sp>
        <p:nvSpPr>
          <p:cNvPr id="5" name="Notes Placeholder 4"/>
          <p:cNvSpPr>
            <a:spLocks noGrp="1"/>
          </p:cNvSpPr>
          <p:nvPr>
            <p:ph type="body" idx="1"/>
          </p:nvPr>
        </p:nvSpPr>
        <p:spPr/>
        <p:txBody>
          <a:bodyPr>
            <a:normAutofit/>
          </a:bodyPr>
          <a:lstStyle/>
          <a:p>
            <a:endParaRPr lang="en-US" dirty="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3538" name="Rectangle 7"/>
          <p:cNvSpPr>
            <a:spLocks noGrp="1" noChangeArrowheads="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spcBef>
                <a:spcPct val="30000"/>
              </a:spcBef>
              <a:defRPr sz="1200">
                <a:solidFill>
                  <a:schemeClr val="tx1"/>
                </a:solidFill>
                <a:latin typeface="Times New Roman" pitchFamily="18" charset="0"/>
              </a:defRPr>
            </a:lvl1pPr>
            <a:lvl2pPr marL="710171" indent="-273143" eaLnBrk="0" hangingPunct="0">
              <a:spcBef>
                <a:spcPct val="30000"/>
              </a:spcBef>
              <a:defRPr sz="1200">
                <a:solidFill>
                  <a:schemeClr val="tx1"/>
                </a:solidFill>
                <a:latin typeface="Times New Roman" pitchFamily="18" charset="0"/>
              </a:defRPr>
            </a:lvl2pPr>
            <a:lvl3pPr marL="1092572" indent="-218514" eaLnBrk="0" hangingPunct="0">
              <a:spcBef>
                <a:spcPct val="30000"/>
              </a:spcBef>
              <a:defRPr sz="1200">
                <a:solidFill>
                  <a:schemeClr val="tx1"/>
                </a:solidFill>
                <a:latin typeface="Times New Roman" pitchFamily="18" charset="0"/>
              </a:defRPr>
            </a:lvl3pPr>
            <a:lvl4pPr marL="1529600" indent="-218514" eaLnBrk="0" hangingPunct="0">
              <a:spcBef>
                <a:spcPct val="30000"/>
              </a:spcBef>
              <a:defRPr sz="1200">
                <a:solidFill>
                  <a:schemeClr val="tx1"/>
                </a:solidFill>
                <a:latin typeface="Times New Roman" pitchFamily="18" charset="0"/>
              </a:defRPr>
            </a:lvl4pPr>
            <a:lvl5pPr marL="1966629" indent="-218514" eaLnBrk="0" hangingPunct="0">
              <a:spcBef>
                <a:spcPct val="30000"/>
              </a:spcBef>
              <a:defRPr sz="1200">
                <a:solidFill>
                  <a:schemeClr val="tx1"/>
                </a:solidFill>
                <a:latin typeface="Times New Roman" pitchFamily="18" charset="0"/>
              </a:defRPr>
            </a:lvl5pPr>
            <a:lvl6pPr marL="2403657" indent="-218514" eaLnBrk="0" fontAlgn="base" hangingPunct="0">
              <a:spcBef>
                <a:spcPct val="30000"/>
              </a:spcBef>
              <a:spcAft>
                <a:spcPct val="0"/>
              </a:spcAft>
              <a:defRPr sz="1200">
                <a:solidFill>
                  <a:schemeClr val="tx1"/>
                </a:solidFill>
                <a:latin typeface="Times New Roman" pitchFamily="18" charset="0"/>
              </a:defRPr>
            </a:lvl6pPr>
            <a:lvl7pPr marL="2840685" indent="-218514" eaLnBrk="0" fontAlgn="base" hangingPunct="0">
              <a:spcBef>
                <a:spcPct val="30000"/>
              </a:spcBef>
              <a:spcAft>
                <a:spcPct val="0"/>
              </a:spcAft>
              <a:defRPr sz="1200">
                <a:solidFill>
                  <a:schemeClr val="tx1"/>
                </a:solidFill>
                <a:latin typeface="Times New Roman" pitchFamily="18" charset="0"/>
              </a:defRPr>
            </a:lvl7pPr>
            <a:lvl8pPr marL="3277714" indent="-218514" eaLnBrk="0" fontAlgn="base" hangingPunct="0">
              <a:spcBef>
                <a:spcPct val="30000"/>
              </a:spcBef>
              <a:spcAft>
                <a:spcPct val="0"/>
              </a:spcAft>
              <a:defRPr sz="1200">
                <a:solidFill>
                  <a:schemeClr val="tx1"/>
                </a:solidFill>
                <a:latin typeface="Times New Roman" pitchFamily="18" charset="0"/>
              </a:defRPr>
            </a:lvl8pPr>
            <a:lvl9pPr marL="3714742" indent="-218514" eaLnBrk="0" fontAlgn="base" hangingPunct="0">
              <a:spcBef>
                <a:spcPct val="30000"/>
              </a:spcBef>
              <a:spcAft>
                <a:spcPct val="0"/>
              </a:spcAft>
              <a:defRPr sz="1200">
                <a:solidFill>
                  <a:schemeClr val="tx1"/>
                </a:solidFill>
                <a:latin typeface="Times New Roman" pitchFamily="18" charset="0"/>
              </a:defRPr>
            </a:lvl9pPr>
          </a:lstStyle>
          <a:p>
            <a:pPr>
              <a:spcBef>
                <a:spcPct val="0"/>
              </a:spcBef>
            </a:pPr>
            <a:fld id="{37ABF8B9-64E7-4A9D-8215-89F76A48A3D6}" type="slidenum">
              <a:rPr lang="en-US" altLang="en-US" sz="1300"/>
              <a:pPr>
                <a:spcBef>
                  <a:spcPct val="0"/>
                </a:spcBef>
              </a:pPr>
              <a:t>41</a:t>
            </a:fld>
            <a:endParaRPr lang="en-US" altLang="en-US" sz="1300" dirty="0"/>
          </a:p>
        </p:txBody>
      </p:sp>
      <p:sp>
        <p:nvSpPr>
          <p:cNvPr id="193539" name="Rectangle 2"/>
          <p:cNvSpPr>
            <a:spLocks noGrp="1" noRot="1" noChangeAspect="1" noChangeArrowheads="1" noTextEdit="1"/>
          </p:cNvSpPr>
          <p:nvPr>
            <p:ph type="sldImg"/>
          </p:nvPr>
        </p:nvSpPr>
        <p:spPr>
          <a:ln/>
        </p:spPr>
      </p:sp>
      <p:sp>
        <p:nvSpPr>
          <p:cNvPr id="193540" name="Rectangle 3"/>
          <p:cNvSpPr>
            <a:spLocks noGrp="1" noChangeArrowheads="1"/>
          </p:cNvSpPr>
          <p:nvPr>
            <p:ph type="body" idx="1"/>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r>
              <a:rPr lang="en-US" altLang="en-US" dirty="0" smtClean="0"/>
              <a:t>Developers need to make a return on their investment and non-profits need to generate revenue to support ongoing operation of the agency.  Proper underwriting ensures that the return on the investment is proportional to risk and effort.</a:t>
            </a:r>
          </a:p>
          <a:p>
            <a:r>
              <a:rPr lang="en-US" altLang="en-US" dirty="0" smtClean="0"/>
              <a:t>More details included in the rental section</a:t>
            </a:r>
          </a:p>
          <a:p>
            <a:r>
              <a:rPr lang="en-US" altLang="en-US" dirty="0" smtClean="0"/>
              <a:t>Recommend also that they review the materials listed at the end of the presentation for further analysis</a:t>
            </a: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Key Points</a:t>
            </a:r>
          </a:p>
          <a:p>
            <a:pPr marL="168330" indent="-168330">
              <a:buFont typeface="Arial" panose="020B0604020202020204" pitchFamily="34" charset="0"/>
              <a:buChar char="•"/>
            </a:pPr>
            <a:r>
              <a:rPr lang="en-US" dirty="0" smtClean="0"/>
              <a:t>This slide is simply a guide to the section that is coming up; however, please cover that this section is meant to be for both types of underwriting and subsidy layering: multi-family and homebuyer development projects.</a:t>
            </a:r>
          </a:p>
          <a:p>
            <a:pPr marL="168330" indent="-168330">
              <a:buFont typeface="Arial" panose="020B0604020202020204" pitchFamily="34" charset="0"/>
              <a:buChar char="•"/>
            </a:pPr>
            <a:r>
              <a:rPr lang="en-US" dirty="0" smtClean="0"/>
              <a:t>The presentation will not cover underwriting of homeowner-rehabilitation loan programs. </a:t>
            </a:r>
            <a:endParaRPr lang="en-US" dirty="0"/>
          </a:p>
        </p:txBody>
      </p:sp>
      <p:sp>
        <p:nvSpPr>
          <p:cNvPr id="5" name="Slide Number Placeholder 4"/>
          <p:cNvSpPr>
            <a:spLocks noGrp="1"/>
          </p:cNvSpPr>
          <p:nvPr>
            <p:ph type="sldNum" sz="quarter" idx="11"/>
          </p:nvPr>
        </p:nvSpPr>
        <p:spPr/>
        <p:txBody>
          <a:bodyPr/>
          <a:lstStyle/>
          <a:p>
            <a:pPr>
              <a:defRPr/>
            </a:pPr>
            <a:r>
              <a:rPr lang="en-US" dirty="0" smtClean="0"/>
              <a:t>Slide </a:t>
            </a:r>
            <a:fld id="{066B304D-C7DE-4E3E-A69C-2F7A3B3DEB03}" type="slidenum">
              <a:rPr lang="en-US" smtClean="0"/>
              <a:pPr>
                <a:defRPr/>
              </a:pPr>
              <a:t>42</a:t>
            </a:fld>
            <a:endParaRPr lang="en-US" dirty="0"/>
          </a:p>
        </p:txBody>
      </p:sp>
      <p:sp>
        <p:nvSpPr>
          <p:cNvPr id="6" name="Header Placeholder 3"/>
          <p:cNvSpPr>
            <a:spLocks noGrp="1"/>
          </p:cNvSpPr>
          <p:nvPr>
            <p:ph type="hdr" sz="quarter"/>
          </p:nvPr>
        </p:nvSpPr>
        <p:spPr bwMode="auto">
          <a:xfrm>
            <a:off x="0" y="0"/>
            <a:ext cx="2972422" cy="466012"/>
          </a:xfrm>
          <a:ln>
            <a:miter lim="800000"/>
            <a:headEnd/>
            <a:tailEnd/>
          </a:ln>
        </p:spPr>
        <p:txBody>
          <a:bodyPr wrap="square" numCol="1" anchor="t" anchorCtr="0" compatLnSpc="1">
            <a:prstTxWarp prst="textNoShape">
              <a:avLst/>
            </a:prstTxWarp>
          </a:bodyPr>
          <a:lstStyle/>
          <a:p>
            <a:pPr>
              <a:defRPr/>
            </a:pPr>
            <a:r>
              <a:rPr lang="en-US" dirty="0" smtClean="0"/>
              <a:t>Underwriting &amp; Subsidy Layering</a:t>
            </a:r>
            <a:endParaRPr lang="en-US" dirty="0"/>
          </a:p>
        </p:txBody>
      </p:sp>
    </p:spTree>
    <p:extLst>
      <p:ext uri="{BB962C8B-B14F-4D97-AF65-F5344CB8AC3E}">
        <p14:creationId xmlns:p14="http://schemas.microsoft.com/office/powerpoint/2010/main" xmlns="" val="335087871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Key Points</a:t>
            </a:r>
          </a:p>
          <a:p>
            <a:pPr marL="168330" indent="-168330">
              <a:buFont typeface="Arial" panose="020B0604020202020204" pitchFamily="34" charset="0"/>
              <a:buChar char="•"/>
            </a:pPr>
            <a:r>
              <a:rPr lang="en-US" dirty="0"/>
              <a:t>This slide is simply a guide to the section that is coming </a:t>
            </a:r>
            <a:r>
              <a:rPr lang="en-US" dirty="0" smtClean="0"/>
              <a:t>up.  This section is on multi-family (rental) housing development projects.  </a:t>
            </a:r>
            <a:endParaRPr lang="en-US" dirty="0"/>
          </a:p>
        </p:txBody>
      </p:sp>
      <p:sp>
        <p:nvSpPr>
          <p:cNvPr id="5" name="Slide Number Placeholder 4"/>
          <p:cNvSpPr>
            <a:spLocks noGrp="1"/>
          </p:cNvSpPr>
          <p:nvPr>
            <p:ph type="sldNum" sz="quarter" idx="11"/>
          </p:nvPr>
        </p:nvSpPr>
        <p:spPr/>
        <p:txBody>
          <a:bodyPr/>
          <a:lstStyle/>
          <a:p>
            <a:pPr>
              <a:defRPr/>
            </a:pPr>
            <a:r>
              <a:rPr lang="en-US" smtClean="0"/>
              <a:t>Slide </a:t>
            </a:r>
            <a:fld id="{066B304D-C7DE-4E3E-A69C-2F7A3B3DEB03}" type="slidenum">
              <a:rPr lang="en-US" smtClean="0"/>
              <a:pPr>
                <a:defRPr/>
              </a:pPr>
              <a:t>43</a:t>
            </a:fld>
            <a:endParaRPr lang="en-US"/>
          </a:p>
        </p:txBody>
      </p:sp>
      <p:sp>
        <p:nvSpPr>
          <p:cNvPr id="6" name="Header Placeholder 3"/>
          <p:cNvSpPr>
            <a:spLocks noGrp="1"/>
          </p:cNvSpPr>
          <p:nvPr>
            <p:ph type="hdr" sz="quarter"/>
          </p:nvPr>
        </p:nvSpPr>
        <p:spPr bwMode="auto">
          <a:xfrm>
            <a:off x="0" y="0"/>
            <a:ext cx="2972422" cy="466012"/>
          </a:xfrm>
          <a:ln>
            <a:miter lim="800000"/>
            <a:headEnd/>
            <a:tailEnd/>
          </a:ln>
        </p:spPr>
        <p:txBody>
          <a:bodyPr wrap="square" numCol="1" anchor="t" anchorCtr="0" compatLnSpc="1">
            <a:prstTxWarp prst="textNoShape">
              <a:avLst/>
            </a:prstTxWarp>
          </a:bodyPr>
          <a:lstStyle/>
          <a:p>
            <a:pPr>
              <a:defRPr/>
            </a:pPr>
            <a:r>
              <a:rPr lang="en-US" dirty="0" smtClean="0"/>
              <a:t>Underwriting &amp; Subsidy Layering</a:t>
            </a:r>
            <a:endParaRPr lang="en-US" dirty="0"/>
          </a:p>
        </p:txBody>
      </p:sp>
    </p:spTree>
    <p:extLst>
      <p:ext uri="{BB962C8B-B14F-4D97-AF65-F5344CB8AC3E}">
        <p14:creationId xmlns:p14="http://schemas.microsoft.com/office/powerpoint/2010/main" xmlns="" val="335087871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0" name="Rectangle 7"/>
          <p:cNvSpPr>
            <a:spLocks noGrp="1" noChangeArrowheads="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spcBef>
                <a:spcPct val="30000"/>
              </a:spcBef>
              <a:defRPr sz="1200">
                <a:solidFill>
                  <a:schemeClr val="tx1"/>
                </a:solidFill>
                <a:latin typeface="Times New Roman" pitchFamily="18" charset="0"/>
              </a:defRPr>
            </a:lvl1pPr>
            <a:lvl2pPr marL="710171" indent="-273143" eaLnBrk="0" hangingPunct="0">
              <a:spcBef>
                <a:spcPct val="30000"/>
              </a:spcBef>
              <a:defRPr sz="1200">
                <a:solidFill>
                  <a:schemeClr val="tx1"/>
                </a:solidFill>
                <a:latin typeface="Times New Roman" pitchFamily="18" charset="0"/>
              </a:defRPr>
            </a:lvl2pPr>
            <a:lvl3pPr marL="1092572" indent="-218514" eaLnBrk="0" hangingPunct="0">
              <a:spcBef>
                <a:spcPct val="30000"/>
              </a:spcBef>
              <a:defRPr sz="1200">
                <a:solidFill>
                  <a:schemeClr val="tx1"/>
                </a:solidFill>
                <a:latin typeface="Times New Roman" pitchFamily="18" charset="0"/>
              </a:defRPr>
            </a:lvl3pPr>
            <a:lvl4pPr marL="1529600" indent="-218514" eaLnBrk="0" hangingPunct="0">
              <a:spcBef>
                <a:spcPct val="30000"/>
              </a:spcBef>
              <a:defRPr sz="1200">
                <a:solidFill>
                  <a:schemeClr val="tx1"/>
                </a:solidFill>
                <a:latin typeface="Times New Roman" pitchFamily="18" charset="0"/>
              </a:defRPr>
            </a:lvl4pPr>
            <a:lvl5pPr marL="1966629" indent="-218514" eaLnBrk="0" hangingPunct="0">
              <a:spcBef>
                <a:spcPct val="30000"/>
              </a:spcBef>
              <a:defRPr sz="1200">
                <a:solidFill>
                  <a:schemeClr val="tx1"/>
                </a:solidFill>
                <a:latin typeface="Times New Roman" pitchFamily="18" charset="0"/>
              </a:defRPr>
            </a:lvl5pPr>
            <a:lvl6pPr marL="2403657" indent="-218514" eaLnBrk="0" fontAlgn="base" hangingPunct="0">
              <a:spcBef>
                <a:spcPct val="30000"/>
              </a:spcBef>
              <a:spcAft>
                <a:spcPct val="0"/>
              </a:spcAft>
              <a:defRPr sz="1200">
                <a:solidFill>
                  <a:schemeClr val="tx1"/>
                </a:solidFill>
                <a:latin typeface="Times New Roman" pitchFamily="18" charset="0"/>
              </a:defRPr>
            </a:lvl6pPr>
            <a:lvl7pPr marL="2840685" indent="-218514" eaLnBrk="0" fontAlgn="base" hangingPunct="0">
              <a:spcBef>
                <a:spcPct val="30000"/>
              </a:spcBef>
              <a:spcAft>
                <a:spcPct val="0"/>
              </a:spcAft>
              <a:defRPr sz="1200">
                <a:solidFill>
                  <a:schemeClr val="tx1"/>
                </a:solidFill>
                <a:latin typeface="Times New Roman" pitchFamily="18" charset="0"/>
              </a:defRPr>
            </a:lvl7pPr>
            <a:lvl8pPr marL="3277714" indent="-218514" eaLnBrk="0" fontAlgn="base" hangingPunct="0">
              <a:spcBef>
                <a:spcPct val="30000"/>
              </a:spcBef>
              <a:spcAft>
                <a:spcPct val="0"/>
              </a:spcAft>
              <a:defRPr sz="1200">
                <a:solidFill>
                  <a:schemeClr val="tx1"/>
                </a:solidFill>
                <a:latin typeface="Times New Roman" pitchFamily="18" charset="0"/>
              </a:defRPr>
            </a:lvl8pPr>
            <a:lvl9pPr marL="3714742" indent="-218514" eaLnBrk="0" fontAlgn="base" hangingPunct="0">
              <a:spcBef>
                <a:spcPct val="30000"/>
              </a:spcBef>
              <a:spcAft>
                <a:spcPct val="0"/>
              </a:spcAft>
              <a:defRPr sz="1200">
                <a:solidFill>
                  <a:schemeClr val="tx1"/>
                </a:solidFill>
                <a:latin typeface="Times New Roman" pitchFamily="18" charset="0"/>
              </a:defRPr>
            </a:lvl9pPr>
          </a:lstStyle>
          <a:p>
            <a:pPr>
              <a:spcBef>
                <a:spcPct val="0"/>
              </a:spcBef>
            </a:pPr>
            <a:fld id="{5C6A645A-DCDF-437A-92DB-9691DC5CDE5C}" type="slidenum">
              <a:rPr lang="en-US" altLang="en-US" sz="1300"/>
              <a:pPr>
                <a:spcBef>
                  <a:spcPct val="0"/>
                </a:spcBef>
              </a:pPr>
              <a:t>44</a:t>
            </a:fld>
            <a:endParaRPr lang="en-US" altLang="en-US" sz="1300" dirty="0"/>
          </a:p>
        </p:txBody>
      </p:sp>
      <p:sp>
        <p:nvSpPr>
          <p:cNvPr id="130051" name="Rectangle 2"/>
          <p:cNvSpPr>
            <a:spLocks noGrp="1" noRot="1" noChangeAspect="1" noChangeArrowheads="1" noTextEdit="1"/>
          </p:cNvSpPr>
          <p:nvPr>
            <p:ph type="sldImg"/>
          </p:nvPr>
        </p:nvSpPr>
        <p:spPr>
          <a:ln/>
        </p:spPr>
      </p:sp>
      <p:sp>
        <p:nvSpPr>
          <p:cNvPr id="130052" name="Rectangle 3"/>
          <p:cNvSpPr>
            <a:spLocks noGrp="1" noChangeArrowheads="1"/>
          </p:cNvSpPr>
          <p:nvPr>
            <p:ph type="body" idx="1"/>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r>
              <a:rPr lang="en-US" altLang="en-US" dirty="0" smtClean="0"/>
              <a:t>Subsidy layering requirements  have been in place  prior to the new HOME final rule and PJs are already required to have a subsidy layering policy in place.  </a:t>
            </a:r>
          </a:p>
          <a:p>
            <a:r>
              <a:rPr lang="en-US" altLang="en-US" dirty="0" smtClean="0"/>
              <a:t>CPD Notice 98-01 provides further guidance</a:t>
            </a:r>
          </a:p>
          <a:p>
            <a:r>
              <a:rPr lang="en-US" altLang="en-US" dirty="0" smtClean="0"/>
              <a:t>One CPD website includes the Subsidy Layering training materials from January 2011 which provide additional details.</a:t>
            </a:r>
          </a:p>
          <a:p>
            <a:r>
              <a:rPr lang="en-US" altLang="en-US" dirty="0" smtClean="0"/>
              <a:t>Subsidy layering along with underwriting must be carried out prior to making a commitment of HOME funds and evidenced in project file when triggered. </a:t>
            </a: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4" name="Rectangle 2"/>
          <p:cNvSpPr>
            <a:spLocks noGrp="1" noRot="1" noChangeAspect="1" noChangeArrowheads="1" noTextEdit="1"/>
          </p:cNvSpPr>
          <p:nvPr>
            <p:ph type="sldImg"/>
          </p:nvPr>
        </p:nvSpPr>
        <p:spPr>
          <a:ln/>
        </p:spPr>
      </p:sp>
      <p:sp>
        <p:nvSpPr>
          <p:cNvPr id="131075" name="Rectangle 3"/>
          <p:cNvSpPr>
            <a:spLocks noGrp="1" noChangeArrowheads="1"/>
          </p:cNvSpPr>
          <p:nvPr>
            <p:ph type="body" idx="1"/>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r>
              <a:rPr lang="en-US" altLang="en-US" dirty="0" smtClean="0"/>
              <a:t>Subsidy layering is a basic underwriting to ensure that adequate HOME funds have been provided to ensure the project is sustainable but will not over subsidize the project.  </a:t>
            </a:r>
          </a:p>
          <a:p>
            <a:r>
              <a:rPr lang="en-US" altLang="en-US" dirty="0" smtClean="0"/>
              <a:t>Subsidy layering ensures that the level of subsidy is based on need and is reasonable to the project</a:t>
            </a:r>
          </a:p>
          <a:p>
            <a:pPr eaLnBrk="1" hangingPunct="1"/>
            <a:r>
              <a:rPr lang="en-US" altLang="en-US" dirty="0" smtClean="0">
                <a:ea typeface="MS Mincho" pitchFamily="49" charset="-128"/>
              </a:rPr>
              <a:t>Analysis protects the PJ from the underinvestment </a:t>
            </a:r>
            <a:r>
              <a:rPr lang="en-US" altLang="en-US" dirty="0">
                <a:ea typeface="MS Mincho" pitchFamily="49" charset="-128"/>
              </a:rPr>
              <a:t>of </a:t>
            </a:r>
            <a:r>
              <a:rPr lang="en-US" altLang="en-US" dirty="0" smtClean="0">
                <a:ea typeface="MS Mincho" pitchFamily="49" charset="-128"/>
              </a:rPr>
              <a:t>HOME which can result in debt service carried by the project being too large to sustain.  Under invested projects do not have the flexibility to sustain unexpected costs  and may be at higher risk for failure</a:t>
            </a:r>
          </a:p>
          <a:p>
            <a:pPr eaLnBrk="1" hangingPunct="1"/>
            <a:r>
              <a:rPr lang="en-US" altLang="en-US" dirty="0" smtClean="0">
                <a:ea typeface="MS Mincho" pitchFamily="49" charset="-128"/>
              </a:rPr>
              <a:t>Overinvestment </a:t>
            </a:r>
            <a:r>
              <a:rPr lang="en-US" altLang="en-US" dirty="0">
                <a:ea typeface="MS Mincho" pitchFamily="49" charset="-128"/>
              </a:rPr>
              <a:t>of </a:t>
            </a:r>
            <a:r>
              <a:rPr lang="en-US" altLang="en-US" dirty="0" smtClean="0">
                <a:ea typeface="MS Mincho" pitchFamily="49" charset="-128"/>
              </a:rPr>
              <a:t>HOME funds use more public funds than are needed and reduce the ability of the </a:t>
            </a:r>
            <a:r>
              <a:rPr lang="en-US" altLang="en-US" dirty="0">
                <a:ea typeface="MS Mincho" pitchFamily="49" charset="-128"/>
              </a:rPr>
              <a:t>P</a:t>
            </a:r>
            <a:r>
              <a:rPr lang="en-US" altLang="en-US" dirty="0" smtClean="0">
                <a:ea typeface="MS Mincho" pitchFamily="49" charset="-128"/>
              </a:rPr>
              <a:t>J to address local needs.  Overfunding may mean that the project is not utilizing the level of private financing that the project can support.  These projects may provide a windfall for the developer with excessive cash flow.  The PJ may not be able to support that their investment was cost reasonable.</a:t>
            </a:r>
            <a:endParaRPr lang="en-US" altLang="en-US" dirty="0">
              <a:ea typeface="MS Mincho" pitchFamily="49" charset="-128"/>
            </a:endParaRPr>
          </a:p>
          <a:p>
            <a:pPr lvl="2" eaLnBrk="1" hangingPunct="1">
              <a:spcBef>
                <a:spcPct val="5000"/>
              </a:spcBef>
            </a:pPr>
            <a:r>
              <a:rPr lang="en-US" altLang="en-US" dirty="0" smtClean="0">
                <a:ea typeface="MS Mincho" pitchFamily="49" charset="-128"/>
              </a:rPr>
              <a:t> </a:t>
            </a:r>
            <a:endParaRPr lang="en-US" altLang="en-US" dirty="0">
              <a:ea typeface="MS Mincho" pitchFamily="49" charset="-128"/>
            </a:endParaRPr>
          </a:p>
          <a:p>
            <a:pPr eaLnBrk="1" hangingPunct="1"/>
            <a:r>
              <a:rPr lang="en-US" altLang="en-US" dirty="0" smtClean="0">
                <a:ea typeface="MS Mincho" pitchFamily="49" charset="-128"/>
              </a:rPr>
              <a:t>Operating pro-forma are projections of factors experienced by the project during the extended affordability period.  Inaccurate or un-realistic projections  will project unrealistic outcomes – the factors need to be reviewed and tested for validity.</a:t>
            </a:r>
          </a:p>
          <a:p>
            <a:pPr eaLnBrk="1" hangingPunct="1"/>
            <a:r>
              <a:rPr lang="en-US" altLang="en-US" dirty="0" smtClean="0">
                <a:ea typeface="MS Mincho" pitchFamily="49" charset="-128"/>
              </a:rPr>
              <a:t>Subsidy layering also protects against the duplication of effort from multiple public funding sources.</a:t>
            </a:r>
            <a:endParaRPr lang="en-US" altLang="en-US" dirty="0">
              <a:ea typeface="MS Mincho" pitchFamily="49" charset="-128"/>
            </a:endParaRPr>
          </a:p>
          <a:p>
            <a:endParaRPr lang="en-US" altLang="en-US" dirty="0" smtClean="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Rectangle 7"/>
          <p:cNvSpPr>
            <a:spLocks noGrp="1" noChangeArrowheads="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spcBef>
                <a:spcPct val="30000"/>
              </a:spcBef>
              <a:defRPr sz="1200">
                <a:solidFill>
                  <a:schemeClr val="tx1"/>
                </a:solidFill>
                <a:latin typeface="Times New Roman" pitchFamily="18" charset="0"/>
              </a:defRPr>
            </a:lvl1pPr>
            <a:lvl2pPr marL="710171" indent="-273143" eaLnBrk="0" hangingPunct="0">
              <a:spcBef>
                <a:spcPct val="30000"/>
              </a:spcBef>
              <a:defRPr sz="1200">
                <a:solidFill>
                  <a:schemeClr val="tx1"/>
                </a:solidFill>
                <a:latin typeface="Times New Roman" pitchFamily="18" charset="0"/>
              </a:defRPr>
            </a:lvl2pPr>
            <a:lvl3pPr marL="1092572" indent="-218514" eaLnBrk="0" hangingPunct="0">
              <a:spcBef>
                <a:spcPct val="30000"/>
              </a:spcBef>
              <a:defRPr sz="1200">
                <a:solidFill>
                  <a:schemeClr val="tx1"/>
                </a:solidFill>
                <a:latin typeface="Times New Roman" pitchFamily="18" charset="0"/>
              </a:defRPr>
            </a:lvl3pPr>
            <a:lvl4pPr marL="1529600" indent="-218514" eaLnBrk="0" hangingPunct="0">
              <a:spcBef>
                <a:spcPct val="30000"/>
              </a:spcBef>
              <a:defRPr sz="1200">
                <a:solidFill>
                  <a:schemeClr val="tx1"/>
                </a:solidFill>
                <a:latin typeface="Times New Roman" pitchFamily="18" charset="0"/>
              </a:defRPr>
            </a:lvl4pPr>
            <a:lvl5pPr marL="1966629" indent="-218514" eaLnBrk="0" hangingPunct="0">
              <a:spcBef>
                <a:spcPct val="30000"/>
              </a:spcBef>
              <a:defRPr sz="1200">
                <a:solidFill>
                  <a:schemeClr val="tx1"/>
                </a:solidFill>
                <a:latin typeface="Times New Roman" pitchFamily="18" charset="0"/>
              </a:defRPr>
            </a:lvl5pPr>
            <a:lvl6pPr marL="2403657" indent="-218514" eaLnBrk="0" fontAlgn="base" hangingPunct="0">
              <a:spcBef>
                <a:spcPct val="30000"/>
              </a:spcBef>
              <a:spcAft>
                <a:spcPct val="0"/>
              </a:spcAft>
              <a:defRPr sz="1200">
                <a:solidFill>
                  <a:schemeClr val="tx1"/>
                </a:solidFill>
                <a:latin typeface="Times New Roman" pitchFamily="18" charset="0"/>
              </a:defRPr>
            </a:lvl6pPr>
            <a:lvl7pPr marL="2840685" indent="-218514" eaLnBrk="0" fontAlgn="base" hangingPunct="0">
              <a:spcBef>
                <a:spcPct val="30000"/>
              </a:spcBef>
              <a:spcAft>
                <a:spcPct val="0"/>
              </a:spcAft>
              <a:defRPr sz="1200">
                <a:solidFill>
                  <a:schemeClr val="tx1"/>
                </a:solidFill>
                <a:latin typeface="Times New Roman" pitchFamily="18" charset="0"/>
              </a:defRPr>
            </a:lvl7pPr>
            <a:lvl8pPr marL="3277714" indent="-218514" eaLnBrk="0" fontAlgn="base" hangingPunct="0">
              <a:spcBef>
                <a:spcPct val="30000"/>
              </a:spcBef>
              <a:spcAft>
                <a:spcPct val="0"/>
              </a:spcAft>
              <a:defRPr sz="1200">
                <a:solidFill>
                  <a:schemeClr val="tx1"/>
                </a:solidFill>
                <a:latin typeface="Times New Roman" pitchFamily="18" charset="0"/>
              </a:defRPr>
            </a:lvl8pPr>
            <a:lvl9pPr marL="3714742" indent="-218514" eaLnBrk="0" fontAlgn="base" hangingPunct="0">
              <a:spcBef>
                <a:spcPct val="30000"/>
              </a:spcBef>
              <a:spcAft>
                <a:spcPct val="0"/>
              </a:spcAft>
              <a:defRPr sz="1200">
                <a:solidFill>
                  <a:schemeClr val="tx1"/>
                </a:solidFill>
                <a:latin typeface="Times New Roman" pitchFamily="18" charset="0"/>
              </a:defRPr>
            </a:lvl9pPr>
          </a:lstStyle>
          <a:p>
            <a:pPr>
              <a:spcBef>
                <a:spcPct val="0"/>
              </a:spcBef>
            </a:pPr>
            <a:fld id="{C36C4DF3-CE70-4A14-81C2-3563D82D7D95}" type="slidenum">
              <a:rPr lang="en-US" altLang="en-US" sz="1300"/>
              <a:pPr>
                <a:spcBef>
                  <a:spcPct val="0"/>
                </a:spcBef>
              </a:pPr>
              <a:t>46</a:t>
            </a:fld>
            <a:endParaRPr lang="en-US" altLang="en-US" sz="1300" dirty="0"/>
          </a:p>
        </p:txBody>
      </p:sp>
      <p:sp>
        <p:nvSpPr>
          <p:cNvPr id="134147" name="Rectangle 2"/>
          <p:cNvSpPr>
            <a:spLocks noGrp="1" noRot="1" noChangeAspect="1" noChangeArrowheads="1" noTextEdit="1"/>
          </p:cNvSpPr>
          <p:nvPr>
            <p:ph type="sldImg"/>
          </p:nvPr>
        </p:nvSpPr>
        <p:spPr>
          <a:ln/>
        </p:spPr>
      </p:sp>
      <p:sp>
        <p:nvSpPr>
          <p:cNvPr id="134148" name="Rectangle 3"/>
          <p:cNvSpPr>
            <a:spLocks noGrp="1" noChangeArrowheads="1"/>
          </p:cNvSpPr>
          <p:nvPr>
            <p:ph type="body" idx="1"/>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r>
              <a:rPr lang="en-US" altLang="en-US" dirty="0" smtClean="0"/>
              <a:t>Subsidy layering is not limited to multi-family projects.  Any project with more than one source of public funding will require a subsidy layering analysis.  </a:t>
            </a:r>
            <a:endParaRPr lang="en-US" altLang="en-US" dirty="0"/>
          </a:p>
          <a:p>
            <a:r>
              <a:rPr lang="en-US" altLang="en-US" dirty="0" smtClean="0"/>
              <a:t>Single family projects might be triggered when there are two sources of government assistance such as multiple  sources of DPA or a mix of sources for development subsidy and affordability assistance</a:t>
            </a:r>
          </a:p>
          <a:p>
            <a:r>
              <a:rPr lang="en-US" altLang="en-US" dirty="0" smtClean="0"/>
              <a:t>Government assistance is defined as including all federal , state, and local assistance so the PJ will need to review all sources of project funding to determine if the project triggers this requirement.</a:t>
            </a:r>
          </a:p>
          <a:p>
            <a:r>
              <a:rPr lang="en-US" altLang="en-US" dirty="0" smtClean="0"/>
              <a:t>Subsidy layering is not replaced by the new HOME underwriting requirements – both the PJ’s underwriting process and the subsidy layering policy will need to be implemented and documented in the project file</a:t>
            </a:r>
          </a:p>
          <a:p>
            <a:pPr eaLnBrk="1" hangingPunct="1">
              <a:lnSpc>
                <a:spcPct val="80000"/>
              </a:lnSpc>
              <a:tabLst>
                <a:tab pos="612533" algn="l"/>
              </a:tabLst>
            </a:pPr>
            <a:r>
              <a:rPr lang="en-US" altLang="en-US" dirty="0" smtClean="0">
                <a:ea typeface="MS Mincho" pitchFamily="49" charset="-128"/>
              </a:rPr>
              <a:t>PJ can </a:t>
            </a:r>
            <a:r>
              <a:rPr lang="en-US" altLang="en-US" dirty="0">
                <a:ea typeface="MS Mincho" pitchFamily="49" charset="-128"/>
              </a:rPr>
              <a:t>rely on layering evaluations from other </a:t>
            </a:r>
            <a:r>
              <a:rPr lang="en-US" altLang="en-US" dirty="0" smtClean="0">
                <a:ea typeface="MS Mincho" pitchFamily="49" charset="-128"/>
              </a:rPr>
              <a:t>agencies in some cases:</a:t>
            </a:r>
          </a:p>
          <a:p>
            <a:pPr eaLnBrk="1" hangingPunct="1">
              <a:lnSpc>
                <a:spcPct val="80000"/>
              </a:lnSpc>
              <a:tabLst>
                <a:tab pos="612533" algn="l"/>
              </a:tabLst>
            </a:pPr>
            <a:r>
              <a:rPr lang="en-US" altLang="en-US" dirty="0">
                <a:ea typeface="MS Mincho" pitchFamily="49" charset="-128"/>
              </a:rPr>
              <a:t>	</a:t>
            </a:r>
            <a:r>
              <a:rPr lang="en-US" altLang="en-US" sz="1400" dirty="0" smtClean="0">
                <a:ea typeface="MS Mincho" pitchFamily="49" charset="-128"/>
              </a:rPr>
              <a:t>LIHTC projects reviewed by  </a:t>
            </a:r>
            <a:r>
              <a:rPr lang="en-US" altLang="en-US" sz="1400" dirty="0">
                <a:ea typeface="MS Mincho" pitchFamily="49" charset="-128"/>
              </a:rPr>
              <a:t>	State allocating agency</a:t>
            </a:r>
          </a:p>
          <a:p>
            <a:pPr eaLnBrk="1" hangingPunct="1">
              <a:lnSpc>
                <a:spcPct val="80000"/>
              </a:lnSpc>
              <a:tabLst>
                <a:tab pos="612533" algn="l"/>
              </a:tabLst>
            </a:pPr>
            <a:r>
              <a:rPr lang="en-US" altLang="en-US" sz="1400" dirty="0">
                <a:ea typeface="MS Mincho" pitchFamily="49" charset="-128"/>
              </a:rPr>
              <a:t>	</a:t>
            </a:r>
            <a:r>
              <a:rPr lang="en-US" altLang="en-US" sz="1400" dirty="0" smtClean="0">
                <a:ea typeface="MS Mincho" pitchFamily="49" charset="-128"/>
              </a:rPr>
              <a:t>HUD projects such as FHA </a:t>
            </a:r>
            <a:r>
              <a:rPr lang="en-US" altLang="en-US" dirty="0" smtClean="0">
                <a:ea typeface="MS Mincho" pitchFamily="49" charset="-128"/>
              </a:rPr>
              <a:t>Multifamily </a:t>
            </a:r>
            <a:r>
              <a:rPr lang="en-US" altLang="en-US" dirty="0">
                <a:ea typeface="MS Mincho" pitchFamily="49" charset="-128"/>
              </a:rPr>
              <a:t>Insurance, Section 202, </a:t>
            </a:r>
          </a:p>
          <a:p>
            <a:pPr eaLnBrk="1" hangingPunct="1">
              <a:lnSpc>
                <a:spcPct val="80000"/>
              </a:lnSpc>
              <a:spcBef>
                <a:spcPct val="0"/>
              </a:spcBef>
              <a:tabLst>
                <a:tab pos="612533" algn="l"/>
              </a:tabLst>
            </a:pPr>
            <a:r>
              <a:rPr lang="en-US" altLang="en-US" dirty="0">
                <a:ea typeface="MS Mincho" pitchFamily="49" charset="-128"/>
              </a:rPr>
              <a:t>       </a:t>
            </a:r>
            <a:r>
              <a:rPr lang="en-US" altLang="en-US" dirty="0" smtClean="0">
                <a:ea typeface="MS Mincho" pitchFamily="49" charset="-128"/>
              </a:rPr>
              <a:t>	public </a:t>
            </a:r>
            <a:r>
              <a:rPr lang="en-US" altLang="en-US" dirty="0">
                <a:ea typeface="MS Mincho" pitchFamily="49" charset="-128"/>
              </a:rPr>
              <a:t>housing</a:t>
            </a:r>
          </a:p>
          <a:p>
            <a:pPr eaLnBrk="1" hangingPunct="1">
              <a:lnSpc>
                <a:spcPct val="80000"/>
              </a:lnSpc>
              <a:spcBef>
                <a:spcPct val="90000"/>
              </a:spcBef>
              <a:tabLst>
                <a:tab pos="612533" algn="l"/>
              </a:tabLst>
            </a:pPr>
            <a:r>
              <a:rPr lang="en-US" altLang="en-US" dirty="0">
                <a:cs typeface="Courier New" pitchFamily="49" charset="0"/>
              </a:rPr>
              <a:t>PJ should obtain copy of that layering review</a:t>
            </a:r>
            <a:endParaRPr lang="en-US" altLang="en-US" dirty="0"/>
          </a:p>
          <a:p>
            <a:endParaRPr lang="en-US" altLang="en-US" dirty="0"/>
          </a:p>
          <a:p>
            <a:endParaRPr lang="en-US" altLang="en-US" dirty="0" smtClean="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2754" name="Rectangle 2"/>
          <p:cNvSpPr>
            <a:spLocks noGrp="1" noRot="1" noChangeAspect="1" noChangeArrowheads="1" noTextEdit="1"/>
          </p:cNvSpPr>
          <p:nvPr>
            <p:ph type="sldImg"/>
          </p:nvPr>
        </p:nvSpPr>
        <p:spPr>
          <a:ln/>
        </p:spPr>
      </p:sp>
      <p:sp>
        <p:nvSpPr>
          <p:cNvPr id="202755" name="Rectangle 3"/>
          <p:cNvSpPr>
            <a:spLocks noGrp="1" noChangeArrowheads="1"/>
          </p:cNvSpPr>
          <p:nvPr>
            <p:ph type="body" idx="1"/>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r>
              <a:rPr lang="en-US" altLang="en-US" dirty="0" smtClean="0"/>
              <a:t>Subsidy is determined by measuring the gap in funds needed to undertake the project and for the project to meet the long term requirements.  </a:t>
            </a:r>
          </a:p>
          <a:p>
            <a:r>
              <a:rPr lang="en-US" altLang="en-US" dirty="0" smtClean="0"/>
              <a:t>Projects with lower rent targets will have a harder time covering the long term operating and maintenance expenses.  Subsidy layering will ensure that adequate investment has been made on the front end to create a sustainable project</a:t>
            </a:r>
          </a:p>
          <a:p>
            <a:r>
              <a:rPr lang="en-US" altLang="en-US" dirty="0" smtClean="0"/>
              <a:t>Some projects will not have the cash flow to support any debt service and may require some other source of operating subsidy to make them sustainable.  The PJ is liable for the HOME investment based on the project successfully completing the entire affordability period.  Failure to properly underwrite a project could result in the required repayment of all HOME funds.</a:t>
            </a: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9746" name="Rectangle 2"/>
          <p:cNvSpPr>
            <a:spLocks noGrp="1" noRot="1" noChangeAspect="1" noChangeArrowheads="1" noTextEdit="1"/>
          </p:cNvSpPr>
          <p:nvPr>
            <p:ph type="sldImg"/>
          </p:nvPr>
        </p:nvSpPr>
        <p:spPr>
          <a:ln/>
        </p:spPr>
      </p:sp>
      <p:sp>
        <p:nvSpPr>
          <p:cNvPr id="159747" name="Rectangle 3"/>
          <p:cNvSpPr>
            <a:spLocks noGrp="1" noChangeArrowheads="1"/>
          </p:cNvSpPr>
          <p:nvPr>
            <p:ph type="body" idx="1"/>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r>
              <a:rPr lang="en-US" altLang="en-US" dirty="0" smtClean="0"/>
              <a:t>Subsidy levels will be set based on the PJ’s standards and review criteria as laid out in the Subsidy Layering Guidelines.  </a:t>
            </a:r>
          </a:p>
          <a:p>
            <a:r>
              <a:rPr lang="en-US" altLang="en-US" dirty="0" smtClean="0"/>
              <a:t>Rental projects include long term affordability requirements so the PJ must not only review the development budget but must also include a detailed review of the operating budget to determine if the project will be sustainable.</a:t>
            </a:r>
          </a:p>
          <a:p>
            <a:r>
              <a:rPr lang="en-US" altLang="en-US" dirty="0" smtClean="0"/>
              <a:t>Homebuyer subsidy layering may be simpler compared to a multi-unit development but will focus on the affordability for each buyer.  Homebuyer projects may include a detailed development review along with the homebuyer subsidy review based on the model being proposed.  </a:t>
            </a: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9746" name="Rectangle 2"/>
          <p:cNvSpPr>
            <a:spLocks noGrp="1" noRot="1" noChangeAspect="1" noChangeArrowheads="1" noTextEdit="1"/>
          </p:cNvSpPr>
          <p:nvPr>
            <p:ph type="sldImg"/>
          </p:nvPr>
        </p:nvSpPr>
        <p:spPr>
          <a:ln/>
        </p:spPr>
      </p:sp>
      <p:sp>
        <p:nvSpPr>
          <p:cNvPr id="159747" name="Rectangle 3"/>
          <p:cNvSpPr>
            <a:spLocks noGrp="1" noChangeArrowheads="1"/>
          </p:cNvSpPr>
          <p:nvPr>
            <p:ph type="body" idx="1"/>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r>
              <a:rPr lang="en-US" altLang="en-US" dirty="0" smtClean="0"/>
              <a:t>Subsidy levels will be set based on the PJ’s standards and review criteria as laid out in the Subsidy Layering Guidelines.  </a:t>
            </a:r>
          </a:p>
          <a:p>
            <a:r>
              <a:rPr lang="en-US" altLang="en-US" dirty="0" smtClean="0"/>
              <a:t>Rental projects include long term affordability requirements so the PJ must not only review the development budget but must also include a detailed review of the operating budget to determine if the project will be sustainable.</a:t>
            </a:r>
          </a:p>
          <a:p>
            <a:r>
              <a:rPr lang="en-US" altLang="en-US" dirty="0" smtClean="0"/>
              <a:t>Homebuyer subsidy layering may be simpler compared to a multi-unit development but will focus on the affordability for each buyer.  Homebuyer projects may include a detailed development review along with the homebuyer subsidy review based on the model being proposed.  </a:t>
            </a: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826" name="Rectangle 7"/>
          <p:cNvSpPr>
            <a:spLocks noGrp="1" noChangeArrowheads="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spcBef>
                <a:spcPct val="30000"/>
              </a:spcBef>
              <a:defRPr sz="1200">
                <a:solidFill>
                  <a:schemeClr val="tx1"/>
                </a:solidFill>
                <a:latin typeface="Times New Roman" pitchFamily="18" charset="0"/>
              </a:defRPr>
            </a:lvl1pPr>
            <a:lvl2pPr marL="710171" indent="-273143" eaLnBrk="0" hangingPunct="0">
              <a:spcBef>
                <a:spcPct val="30000"/>
              </a:spcBef>
              <a:defRPr sz="1200">
                <a:solidFill>
                  <a:schemeClr val="tx1"/>
                </a:solidFill>
                <a:latin typeface="Times New Roman" pitchFamily="18" charset="0"/>
              </a:defRPr>
            </a:lvl2pPr>
            <a:lvl3pPr marL="1092572" indent="-218514" eaLnBrk="0" hangingPunct="0">
              <a:spcBef>
                <a:spcPct val="30000"/>
              </a:spcBef>
              <a:defRPr sz="1200">
                <a:solidFill>
                  <a:schemeClr val="tx1"/>
                </a:solidFill>
                <a:latin typeface="Times New Roman" pitchFamily="18" charset="0"/>
              </a:defRPr>
            </a:lvl3pPr>
            <a:lvl4pPr marL="1529600" indent="-218514" eaLnBrk="0" hangingPunct="0">
              <a:spcBef>
                <a:spcPct val="30000"/>
              </a:spcBef>
              <a:defRPr sz="1200">
                <a:solidFill>
                  <a:schemeClr val="tx1"/>
                </a:solidFill>
                <a:latin typeface="Times New Roman" pitchFamily="18" charset="0"/>
              </a:defRPr>
            </a:lvl4pPr>
            <a:lvl5pPr marL="1966629" indent="-218514" eaLnBrk="0" hangingPunct="0">
              <a:spcBef>
                <a:spcPct val="30000"/>
              </a:spcBef>
              <a:defRPr sz="1200">
                <a:solidFill>
                  <a:schemeClr val="tx1"/>
                </a:solidFill>
                <a:latin typeface="Times New Roman" pitchFamily="18" charset="0"/>
              </a:defRPr>
            </a:lvl5pPr>
            <a:lvl6pPr marL="2403657" indent="-218514" eaLnBrk="0" fontAlgn="base" hangingPunct="0">
              <a:spcBef>
                <a:spcPct val="30000"/>
              </a:spcBef>
              <a:spcAft>
                <a:spcPct val="0"/>
              </a:spcAft>
              <a:defRPr sz="1200">
                <a:solidFill>
                  <a:schemeClr val="tx1"/>
                </a:solidFill>
                <a:latin typeface="Times New Roman" pitchFamily="18" charset="0"/>
              </a:defRPr>
            </a:lvl6pPr>
            <a:lvl7pPr marL="2840685" indent="-218514" eaLnBrk="0" fontAlgn="base" hangingPunct="0">
              <a:spcBef>
                <a:spcPct val="30000"/>
              </a:spcBef>
              <a:spcAft>
                <a:spcPct val="0"/>
              </a:spcAft>
              <a:defRPr sz="1200">
                <a:solidFill>
                  <a:schemeClr val="tx1"/>
                </a:solidFill>
                <a:latin typeface="Times New Roman" pitchFamily="18" charset="0"/>
              </a:defRPr>
            </a:lvl7pPr>
            <a:lvl8pPr marL="3277714" indent="-218514" eaLnBrk="0" fontAlgn="base" hangingPunct="0">
              <a:spcBef>
                <a:spcPct val="30000"/>
              </a:spcBef>
              <a:spcAft>
                <a:spcPct val="0"/>
              </a:spcAft>
              <a:defRPr sz="1200">
                <a:solidFill>
                  <a:schemeClr val="tx1"/>
                </a:solidFill>
                <a:latin typeface="Times New Roman" pitchFamily="18" charset="0"/>
              </a:defRPr>
            </a:lvl8pPr>
            <a:lvl9pPr marL="3714742" indent="-218514" eaLnBrk="0" fontAlgn="base" hangingPunct="0">
              <a:spcBef>
                <a:spcPct val="30000"/>
              </a:spcBef>
              <a:spcAft>
                <a:spcPct val="0"/>
              </a:spcAft>
              <a:defRPr sz="1200">
                <a:solidFill>
                  <a:schemeClr val="tx1"/>
                </a:solidFill>
                <a:latin typeface="Times New Roman" pitchFamily="18" charset="0"/>
              </a:defRPr>
            </a:lvl9pPr>
          </a:lstStyle>
          <a:p>
            <a:pPr>
              <a:spcBef>
                <a:spcPct val="0"/>
              </a:spcBef>
            </a:pPr>
            <a:fld id="{8E3354A8-E9A6-4418-A922-F952A2920741}" type="slidenum">
              <a:rPr lang="en-US" altLang="en-US" sz="1300"/>
              <a:pPr>
                <a:spcBef>
                  <a:spcPct val="0"/>
                </a:spcBef>
              </a:pPr>
              <a:t>51</a:t>
            </a:fld>
            <a:endParaRPr lang="en-US" altLang="en-US" sz="1300" dirty="0"/>
          </a:p>
        </p:txBody>
      </p:sp>
      <p:sp>
        <p:nvSpPr>
          <p:cNvPr id="205827" name="Rectangle 2"/>
          <p:cNvSpPr>
            <a:spLocks noGrp="1" noRot="1" noChangeAspect="1" noChangeArrowheads="1" noTextEdit="1"/>
          </p:cNvSpPr>
          <p:nvPr>
            <p:ph type="sldImg"/>
          </p:nvPr>
        </p:nvSpPr>
        <p:spPr>
          <a:ln/>
        </p:spPr>
      </p:sp>
      <p:sp>
        <p:nvSpPr>
          <p:cNvPr id="205828" name="Notes Placeholder 4"/>
          <p:cNvSpPr>
            <a:spLocks noGrp="1"/>
          </p:cNvSpPr>
          <p:nvPr/>
        </p:nvSpPr>
        <p:spPr bwMode="auto">
          <a:xfrm>
            <a:off x="913805" y="4424395"/>
            <a:ext cx="5030391" cy="419031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2396" tIns="46199" rIns="92396" bIns="46199"/>
          <a:lstStyle>
            <a:lvl1pPr eaLnBrk="0" hangingPunct="0">
              <a:spcBef>
                <a:spcPct val="30000"/>
              </a:spcBef>
              <a:defRPr sz="1200">
                <a:solidFill>
                  <a:schemeClr val="tx1"/>
                </a:solidFill>
                <a:latin typeface="Times New Roman" pitchFamily="18" charset="0"/>
              </a:defRPr>
            </a:lvl1pPr>
            <a:lvl2pPr marL="742950" indent="-285750" eaLnBrk="0" hangingPunct="0">
              <a:spcBef>
                <a:spcPct val="30000"/>
              </a:spcBef>
              <a:defRPr sz="1200">
                <a:solidFill>
                  <a:schemeClr val="tx1"/>
                </a:solidFill>
                <a:latin typeface="Times New Roman" pitchFamily="18" charset="0"/>
              </a:defRPr>
            </a:lvl2pPr>
            <a:lvl3pPr marL="1143000" indent="-228600" eaLnBrk="0" hangingPunct="0">
              <a:spcBef>
                <a:spcPct val="30000"/>
              </a:spcBef>
              <a:defRPr sz="1200">
                <a:solidFill>
                  <a:schemeClr val="tx1"/>
                </a:solidFill>
                <a:latin typeface="Times New Roman" pitchFamily="18" charset="0"/>
              </a:defRPr>
            </a:lvl3pPr>
            <a:lvl4pPr marL="1600200" indent="-228600" eaLnBrk="0" hangingPunct="0">
              <a:spcBef>
                <a:spcPct val="30000"/>
              </a:spcBef>
              <a:defRPr sz="1200">
                <a:solidFill>
                  <a:schemeClr val="tx1"/>
                </a:solidFill>
                <a:latin typeface="Times New Roman" pitchFamily="18" charset="0"/>
              </a:defRPr>
            </a:lvl4pPr>
            <a:lvl5pPr marL="2057400" indent="-228600" eaLnBrk="0" hangingPunct="0">
              <a:spcBef>
                <a:spcPct val="30000"/>
              </a:spcBef>
              <a:defRPr sz="1200">
                <a:solidFill>
                  <a:schemeClr val="tx1"/>
                </a:solidFill>
                <a:latin typeface="Times New Roman" pitchFamily="18" charset="0"/>
              </a:defRPr>
            </a:lvl5pPr>
            <a:lvl6pPr marL="2514600" indent="-228600" eaLnBrk="0" fontAlgn="base" hangingPunct="0">
              <a:spcBef>
                <a:spcPct val="30000"/>
              </a:spcBef>
              <a:spcAft>
                <a:spcPct val="0"/>
              </a:spcAft>
              <a:defRPr sz="1200">
                <a:solidFill>
                  <a:schemeClr val="tx1"/>
                </a:solidFill>
                <a:latin typeface="Times New Roman" pitchFamily="18" charset="0"/>
              </a:defRPr>
            </a:lvl6pPr>
            <a:lvl7pPr marL="2971800" indent="-228600" eaLnBrk="0" fontAlgn="base" hangingPunct="0">
              <a:spcBef>
                <a:spcPct val="30000"/>
              </a:spcBef>
              <a:spcAft>
                <a:spcPct val="0"/>
              </a:spcAft>
              <a:defRPr sz="1200">
                <a:solidFill>
                  <a:schemeClr val="tx1"/>
                </a:solidFill>
                <a:latin typeface="Times New Roman" pitchFamily="18" charset="0"/>
              </a:defRPr>
            </a:lvl7pPr>
            <a:lvl8pPr marL="3429000" indent="-228600" eaLnBrk="0" fontAlgn="base" hangingPunct="0">
              <a:spcBef>
                <a:spcPct val="30000"/>
              </a:spcBef>
              <a:spcAft>
                <a:spcPct val="0"/>
              </a:spcAft>
              <a:defRPr sz="1200">
                <a:solidFill>
                  <a:schemeClr val="tx1"/>
                </a:solidFill>
                <a:latin typeface="Times New Roman" pitchFamily="18" charset="0"/>
              </a:defRPr>
            </a:lvl8pPr>
            <a:lvl9pPr marL="3886200" indent="-228600" eaLnBrk="0" fontAlgn="base" hangingPunct="0">
              <a:spcBef>
                <a:spcPct val="30000"/>
              </a:spcBef>
              <a:spcAft>
                <a:spcPct val="0"/>
              </a:spcAft>
              <a:defRPr sz="1200">
                <a:solidFill>
                  <a:schemeClr val="tx1"/>
                </a:solidFill>
                <a:latin typeface="Times New Roman" pitchFamily="18" charset="0"/>
              </a:defRPr>
            </a:lvl9pPr>
          </a:lstStyle>
          <a:p>
            <a:endParaRPr lang="en-US" altLang="en-US"/>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826" name="Rectangle 7"/>
          <p:cNvSpPr>
            <a:spLocks noGrp="1" noChangeArrowheads="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spcBef>
                <a:spcPct val="30000"/>
              </a:spcBef>
              <a:defRPr sz="1200">
                <a:solidFill>
                  <a:schemeClr val="tx1"/>
                </a:solidFill>
                <a:latin typeface="Times New Roman" pitchFamily="18" charset="0"/>
              </a:defRPr>
            </a:lvl1pPr>
            <a:lvl2pPr marL="710171" indent="-273143" eaLnBrk="0" hangingPunct="0">
              <a:spcBef>
                <a:spcPct val="30000"/>
              </a:spcBef>
              <a:defRPr sz="1200">
                <a:solidFill>
                  <a:schemeClr val="tx1"/>
                </a:solidFill>
                <a:latin typeface="Times New Roman" pitchFamily="18" charset="0"/>
              </a:defRPr>
            </a:lvl2pPr>
            <a:lvl3pPr marL="1092572" indent="-218514" eaLnBrk="0" hangingPunct="0">
              <a:spcBef>
                <a:spcPct val="30000"/>
              </a:spcBef>
              <a:defRPr sz="1200">
                <a:solidFill>
                  <a:schemeClr val="tx1"/>
                </a:solidFill>
                <a:latin typeface="Times New Roman" pitchFamily="18" charset="0"/>
              </a:defRPr>
            </a:lvl3pPr>
            <a:lvl4pPr marL="1529600" indent="-218514" eaLnBrk="0" hangingPunct="0">
              <a:spcBef>
                <a:spcPct val="30000"/>
              </a:spcBef>
              <a:defRPr sz="1200">
                <a:solidFill>
                  <a:schemeClr val="tx1"/>
                </a:solidFill>
                <a:latin typeface="Times New Roman" pitchFamily="18" charset="0"/>
              </a:defRPr>
            </a:lvl4pPr>
            <a:lvl5pPr marL="1966629" indent="-218514" eaLnBrk="0" hangingPunct="0">
              <a:spcBef>
                <a:spcPct val="30000"/>
              </a:spcBef>
              <a:defRPr sz="1200">
                <a:solidFill>
                  <a:schemeClr val="tx1"/>
                </a:solidFill>
                <a:latin typeface="Times New Roman" pitchFamily="18" charset="0"/>
              </a:defRPr>
            </a:lvl5pPr>
            <a:lvl6pPr marL="2403657" indent="-218514" eaLnBrk="0" fontAlgn="base" hangingPunct="0">
              <a:spcBef>
                <a:spcPct val="30000"/>
              </a:spcBef>
              <a:spcAft>
                <a:spcPct val="0"/>
              </a:spcAft>
              <a:defRPr sz="1200">
                <a:solidFill>
                  <a:schemeClr val="tx1"/>
                </a:solidFill>
                <a:latin typeface="Times New Roman" pitchFamily="18" charset="0"/>
              </a:defRPr>
            </a:lvl6pPr>
            <a:lvl7pPr marL="2840685" indent="-218514" eaLnBrk="0" fontAlgn="base" hangingPunct="0">
              <a:spcBef>
                <a:spcPct val="30000"/>
              </a:spcBef>
              <a:spcAft>
                <a:spcPct val="0"/>
              </a:spcAft>
              <a:defRPr sz="1200">
                <a:solidFill>
                  <a:schemeClr val="tx1"/>
                </a:solidFill>
                <a:latin typeface="Times New Roman" pitchFamily="18" charset="0"/>
              </a:defRPr>
            </a:lvl7pPr>
            <a:lvl8pPr marL="3277714" indent="-218514" eaLnBrk="0" fontAlgn="base" hangingPunct="0">
              <a:spcBef>
                <a:spcPct val="30000"/>
              </a:spcBef>
              <a:spcAft>
                <a:spcPct val="0"/>
              </a:spcAft>
              <a:defRPr sz="1200">
                <a:solidFill>
                  <a:schemeClr val="tx1"/>
                </a:solidFill>
                <a:latin typeface="Times New Roman" pitchFamily="18" charset="0"/>
              </a:defRPr>
            </a:lvl8pPr>
            <a:lvl9pPr marL="3714742" indent="-218514" eaLnBrk="0" fontAlgn="base" hangingPunct="0">
              <a:spcBef>
                <a:spcPct val="30000"/>
              </a:spcBef>
              <a:spcAft>
                <a:spcPct val="0"/>
              </a:spcAft>
              <a:defRPr sz="1200">
                <a:solidFill>
                  <a:schemeClr val="tx1"/>
                </a:solidFill>
                <a:latin typeface="Times New Roman" pitchFamily="18" charset="0"/>
              </a:defRPr>
            </a:lvl9pPr>
          </a:lstStyle>
          <a:p>
            <a:pPr>
              <a:spcBef>
                <a:spcPct val="0"/>
              </a:spcBef>
            </a:pPr>
            <a:fld id="{8E3354A8-E9A6-4418-A922-F952A2920741}" type="slidenum">
              <a:rPr lang="en-US" altLang="en-US" sz="1300"/>
              <a:pPr>
                <a:spcBef>
                  <a:spcPct val="0"/>
                </a:spcBef>
              </a:pPr>
              <a:t>52</a:t>
            </a:fld>
            <a:endParaRPr lang="en-US" altLang="en-US" sz="1300" dirty="0"/>
          </a:p>
        </p:txBody>
      </p:sp>
      <p:sp>
        <p:nvSpPr>
          <p:cNvPr id="205827" name="Rectangle 2"/>
          <p:cNvSpPr>
            <a:spLocks noGrp="1" noRot="1" noChangeAspect="1" noChangeArrowheads="1" noTextEdit="1"/>
          </p:cNvSpPr>
          <p:nvPr>
            <p:ph type="sldImg"/>
          </p:nvPr>
        </p:nvSpPr>
        <p:spPr>
          <a:ln/>
        </p:spPr>
      </p:sp>
      <p:sp>
        <p:nvSpPr>
          <p:cNvPr id="205828" name="Notes Placeholder 4"/>
          <p:cNvSpPr>
            <a:spLocks noGrp="1"/>
          </p:cNvSpPr>
          <p:nvPr/>
        </p:nvSpPr>
        <p:spPr bwMode="auto">
          <a:xfrm>
            <a:off x="913805" y="4424395"/>
            <a:ext cx="5030391" cy="419031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2396" tIns="46199" rIns="92396" bIns="46199"/>
          <a:lstStyle>
            <a:lvl1pPr eaLnBrk="0" hangingPunct="0">
              <a:spcBef>
                <a:spcPct val="30000"/>
              </a:spcBef>
              <a:defRPr sz="1200">
                <a:solidFill>
                  <a:schemeClr val="tx1"/>
                </a:solidFill>
                <a:latin typeface="Times New Roman" pitchFamily="18" charset="0"/>
              </a:defRPr>
            </a:lvl1pPr>
            <a:lvl2pPr marL="742950" indent="-285750" eaLnBrk="0" hangingPunct="0">
              <a:spcBef>
                <a:spcPct val="30000"/>
              </a:spcBef>
              <a:defRPr sz="1200">
                <a:solidFill>
                  <a:schemeClr val="tx1"/>
                </a:solidFill>
                <a:latin typeface="Times New Roman" pitchFamily="18" charset="0"/>
              </a:defRPr>
            </a:lvl2pPr>
            <a:lvl3pPr marL="1143000" indent="-228600" eaLnBrk="0" hangingPunct="0">
              <a:spcBef>
                <a:spcPct val="30000"/>
              </a:spcBef>
              <a:defRPr sz="1200">
                <a:solidFill>
                  <a:schemeClr val="tx1"/>
                </a:solidFill>
                <a:latin typeface="Times New Roman" pitchFamily="18" charset="0"/>
              </a:defRPr>
            </a:lvl3pPr>
            <a:lvl4pPr marL="1600200" indent="-228600" eaLnBrk="0" hangingPunct="0">
              <a:spcBef>
                <a:spcPct val="30000"/>
              </a:spcBef>
              <a:defRPr sz="1200">
                <a:solidFill>
                  <a:schemeClr val="tx1"/>
                </a:solidFill>
                <a:latin typeface="Times New Roman" pitchFamily="18" charset="0"/>
              </a:defRPr>
            </a:lvl4pPr>
            <a:lvl5pPr marL="2057400" indent="-228600" eaLnBrk="0" hangingPunct="0">
              <a:spcBef>
                <a:spcPct val="30000"/>
              </a:spcBef>
              <a:defRPr sz="1200">
                <a:solidFill>
                  <a:schemeClr val="tx1"/>
                </a:solidFill>
                <a:latin typeface="Times New Roman" pitchFamily="18" charset="0"/>
              </a:defRPr>
            </a:lvl5pPr>
            <a:lvl6pPr marL="2514600" indent="-228600" eaLnBrk="0" fontAlgn="base" hangingPunct="0">
              <a:spcBef>
                <a:spcPct val="30000"/>
              </a:spcBef>
              <a:spcAft>
                <a:spcPct val="0"/>
              </a:spcAft>
              <a:defRPr sz="1200">
                <a:solidFill>
                  <a:schemeClr val="tx1"/>
                </a:solidFill>
                <a:latin typeface="Times New Roman" pitchFamily="18" charset="0"/>
              </a:defRPr>
            </a:lvl6pPr>
            <a:lvl7pPr marL="2971800" indent="-228600" eaLnBrk="0" fontAlgn="base" hangingPunct="0">
              <a:spcBef>
                <a:spcPct val="30000"/>
              </a:spcBef>
              <a:spcAft>
                <a:spcPct val="0"/>
              </a:spcAft>
              <a:defRPr sz="1200">
                <a:solidFill>
                  <a:schemeClr val="tx1"/>
                </a:solidFill>
                <a:latin typeface="Times New Roman" pitchFamily="18" charset="0"/>
              </a:defRPr>
            </a:lvl7pPr>
            <a:lvl8pPr marL="3429000" indent="-228600" eaLnBrk="0" fontAlgn="base" hangingPunct="0">
              <a:spcBef>
                <a:spcPct val="30000"/>
              </a:spcBef>
              <a:spcAft>
                <a:spcPct val="0"/>
              </a:spcAft>
              <a:defRPr sz="1200">
                <a:solidFill>
                  <a:schemeClr val="tx1"/>
                </a:solidFill>
                <a:latin typeface="Times New Roman" pitchFamily="18" charset="0"/>
              </a:defRPr>
            </a:lvl8pPr>
            <a:lvl9pPr marL="3886200" indent="-228600" eaLnBrk="0" fontAlgn="base" hangingPunct="0">
              <a:spcBef>
                <a:spcPct val="30000"/>
              </a:spcBef>
              <a:spcAft>
                <a:spcPct val="0"/>
              </a:spcAft>
              <a:defRPr sz="1200">
                <a:solidFill>
                  <a:schemeClr val="tx1"/>
                </a:solidFill>
                <a:latin typeface="Times New Roman" pitchFamily="18" charset="0"/>
              </a:defRPr>
            </a:lvl9pPr>
          </a:lstStyle>
          <a:p>
            <a:endParaRPr lang="en-US" altLang="en-US"/>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826" name="Rectangle 7"/>
          <p:cNvSpPr>
            <a:spLocks noGrp="1" noChangeArrowheads="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spcBef>
                <a:spcPct val="30000"/>
              </a:spcBef>
              <a:defRPr sz="1200">
                <a:solidFill>
                  <a:schemeClr val="tx1"/>
                </a:solidFill>
                <a:latin typeface="Times New Roman" pitchFamily="18" charset="0"/>
              </a:defRPr>
            </a:lvl1pPr>
            <a:lvl2pPr marL="710171" indent="-273143" eaLnBrk="0" hangingPunct="0">
              <a:spcBef>
                <a:spcPct val="30000"/>
              </a:spcBef>
              <a:defRPr sz="1200">
                <a:solidFill>
                  <a:schemeClr val="tx1"/>
                </a:solidFill>
                <a:latin typeface="Times New Roman" pitchFamily="18" charset="0"/>
              </a:defRPr>
            </a:lvl2pPr>
            <a:lvl3pPr marL="1092572" indent="-218514" eaLnBrk="0" hangingPunct="0">
              <a:spcBef>
                <a:spcPct val="30000"/>
              </a:spcBef>
              <a:defRPr sz="1200">
                <a:solidFill>
                  <a:schemeClr val="tx1"/>
                </a:solidFill>
                <a:latin typeface="Times New Roman" pitchFamily="18" charset="0"/>
              </a:defRPr>
            </a:lvl3pPr>
            <a:lvl4pPr marL="1529600" indent="-218514" eaLnBrk="0" hangingPunct="0">
              <a:spcBef>
                <a:spcPct val="30000"/>
              </a:spcBef>
              <a:defRPr sz="1200">
                <a:solidFill>
                  <a:schemeClr val="tx1"/>
                </a:solidFill>
                <a:latin typeface="Times New Roman" pitchFamily="18" charset="0"/>
              </a:defRPr>
            </a:lvl4pPr>
            <a:lvl5pPr marL="1966629" indent="-218514" eaLnBrk="0" hangingPunct="0">
              <a:spcBef>
                <a:spcPct val="30000"/>
              </a:spcBef>
              <a:defRPr sz="1200">
                <a:solidFill>
                  <a:schemeClr val="tx1"/>
                </a:solidFill>
                <a:latin typeface="Times New Roman" pitchFamily="18" charset="0"/>
              </a:defRPr>
            </a:lvl5pPr>
            <a:lvl6pPr marL="2403657" indent="-218514" eaLnBrk="0" fontAlgn="base" hangingPunct="0">
              <a:spcBef>
                <a:spcPct val="30000"/>
              </a:spcBef>
              <a:spcAft>
                <a:spcPct val="0"/>
              </a:spcAft>
              <a:defRPr sz="1200">
                <a:solidFill>
                  <a:schemeClr val="tx1"/>
                </a:solidFill>
                <a:latin typeface="Times New Roman" pitchFamily="18" charset="0"/>
              </a:defRPr>
            </a:lvl6pPr>
            <a:lvl7pPr marL="2840685" indent="-218514" eaLnBrk="0" fontAlgn="base" hangingPunct="0">
              <a:spcBef>
                <a:spcPct val="30000"/>
              </a:spcBef>
              <a:spcAft>
                <a:spcPct val="0"/>
              </a:spcAft>
              <a:defRPr sz="1200">
                <a:solidFill>
                  <a:schemeClr val="tx1"/>
                </a:solidFill>
                <a:latin typeface="Times New Roman" pitchFamily="18" charset="0"/>
              </a:defRPr>
            </a:lvl7pPr>
            <a:lvl8pPr marL="3277714" indent="-218514" eaLnBrk="0" fontAlgn="base" hangingPunct="0">
              <a:spcBef>
                <a:spcPct val="30000"/>
              </a:spcBef>
              <a:spcAft>
                <a:spcPct val="0"/>
              </a:spcAft>
              <a:defRPr sz="1200">
                <a:solidFill>
                  <a:schemeClr val="tx1"/>
                </a:solidFill>
                <a:latin typeface="Times New Roman" pitchFamily="18" charset="0"/>
              </a:defRPr>
            </a:lvl8pPr>
            <a:lvl9pPr marL="3714742" indent="-218514" eaLnBrk="0" fontAlgn="base" hangingPunct="0">
              <a:spcBef>
                <a:spcPct val="30000"/>
              </a:spcBef>
              <a:spcAft>
                <a:spcPct val="0"/>
              </a:spcAft>
              <a:defRPr sz="1200">
                <a:solidFill>
                  <a:schemeClr val="tx1"/>
                </a:solidFill>
                <a:latin typeface="Times New Roman" pitchFamily="18" charset="0"/>
              </a:defRPr>
            </a:lvl9pPr>
          </a:lstStyle>
          <a:p>
            <a:pPr>
              <a:spcBef>
                <a:spcPct val="0"/>
              </a:spcBef>
            </a:pPr>
            <a:fld id="{8E3354A8-E9A6-4418-A922-F952A2920741}" type="slidenum">
              <a:rPr lang="en-US" altLang="en-US" sz="1300"/>
              <a:pPr>
                <a:spcBef>
                  <a:spcPct val="0"/>
                </a:spcBef>
              </a:pPr>
              <a:t>53</a:t>
            </a:fld>
            <a:endParaRPr lang="en-US" altLang="en-US" sz="1300" dirty="0"/>
          </a:p>
        </p:txBody>
      </p:sp>
      <p:sp>
        <p:nvSpPr>
          <p:cNvPr id="205827" name="Rectangle 2"/>
          <p:cNvSpPr>
            <a:spLocks noGrp="1" noRot="1" noChangeAspect="1" noChangeArrowheads="1" noTextEdit="1"/>
          </p:cNvSpPr>
          <p:nvPr>
            <p:ph type="sldImg"/>
          </p:nvPr>
        </p:nvSpPr>
        <p:spPr>
          <a:ln/>
        </p:spPr>
      </p:sp>
      <p:sp>
        <p:nvSpPr>
          <p:cNvPr id="205828" name="Notes Placeholder 4"/>
          <p:cNvSpPr>
            <a:spLocks noGrp="1"/>
          </p:cNvSpPr>
          <p:nvPr/>
        </p:nvSpPr>
        <p:spPr bwMode="auto">
          <a:xfrm>
            <a:off x="913805" y="4424395"/>
            <a:ext cx="5030391" cy="419031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2396" tIns="46199" rIns="92396" bIns="46199"/>
          <a:lstStyle>
            <a:lvl1pPr eaLnBrk="0" hangingPunct="0">
              <a:spcBef>
                <a:spcPct val="30000"/>
              </a:spcBef>
              <a:defRPr sz="1200">
                <a:solidFill>
                  <a:schemeClr val="tx1"/>
                </a:solidFill>
                <a:latin typeface="Times New Roman" pitchFamily="18" charset="0"/>
              </a:defRPr>
            </a:lvl1pPr>
            <a:lvl2pPr marL="742950" indent="-285750" eaLnBrk="0" hangingPunct="0">
              <a:spcBef>
                <a:spcPct val="30000"/>
              </a:spcBef>
              <a:defRPr sz="1200">
                <a:solidFill>
                  <a:schemeClr val="tx1"/>
                </a:solidFill>
                <a:latin typeface="Times New Roman" pitchFamily="18" charset="0"/>
              </a:defRPr>
            </a:lvl2pPr>
            <a:lvl3pPr marL="1143000" indent="-228600" eaLnBrk="0" hangingPunct="0">
              <a:spcBef>
                <a:spcPct val="30000"/>
              </a:spcBef>
              <a:defRPr sz="1200">
                <a:solidFill>
                  <a:schemeClr val="tx1"/>
                </a:solidFill>
                <a:latin typeface="Times New Roman" pitchFamily="18" charset="0"/>
              </a:defRPr>
            </a:lvl3pPr>
            <a:lvl4pPr marL="1600200" indent="-228600" eaLnBrk="0" hangingPunct="0">
              <a:spcBef>
                <a:spcPct val="30000"/>
              </a:spcBef>
              <a:defRPr sz="1200">
                <a:solidFill>
                  <a:schemeClr val="tx1"/>
                </a:solidFill>
                <a:latin typeface="Times New Roman" pitchFamily="18" charset="0"/>
              </a:defRPr>
            </a:lvl4pPr>
            <a:lvl5pPr marL="2057400" indent="-228600" eaLnBrk="0" hangingPunct="0">
              <a:spcBef>
                <a:spcPct val="30000"/>
              </a:spcBef>
              <a:defRPr sz="1200">
                <a:solidFill>
                  <a:schemeClr val="tx1"/>
                </a:solidFill>
                <a:latin typeface="Times New Roman" pitchFamily="18" charset="0"/>
              </a:defRPr>
            </a:lvl5pPr>
            <a:lvl6pPr marL="2514600" indent="-228600" eaLnBrk="0" fontAlgn="base" hangingPunct="0">
              <a:spcBef>
                <a:spcPct val="30000"/>
              </a:spcBef>
              <a:spcAft>
                <a:spcPct val="0"/>
              </a:spcAft>
              <a:defRPr sz="1200">
                <a:solidFill>
                  <a:schemeClr val="tx1"/>
                </a:solidFill>
                <a:latin typeface="Times New Roman" pitchFamily="18" charset="0"/>
              </a:defRPr>
            </a:lvl6pPr>
            <a:lvl7pPr marL="2971800" indent="-228600" eaLnBrk="0" fontAlgn="base" hangingPunct="0">
              <a:spcBef>
                <a:spcPct val="30000"/>
              </a:spcBef>
              <a:spcAft>
                <a:spcPct val="0"/>
              </a:spcAft>
              <a:defRPr sz="1200">
                <a:solidFill>
                  <a:schemeClr val="tx1"/>
                </a:solidFill>
                <a:latin typeface="Times New Roman" pitchFamily="18" charset="0"/>
              </a:defRPr>
            </a:lvl7pPr>
            <a:lvl8pPr marL="3429000" indent="-228600" eaLnBrk="0" fontAlgn="base" hangingPunct="0">
              <a:spcBef>
                <a:spcPct val="30000"/>
              </a:spcBef>
              <a:spcAft>
                <a:spcPct val="0"/>
              </a:spcAft>
              <a:defRPr sz="1200">
                <a:solidFill>
                  <a:schemeClr val="tx1"/>
                </a:solidFill>
                <a:latin typeface="Times New Roman" pitchFamily="18" charset="0"/>
              </a:defRPr>
            </a:lvl8pPr>
            <a:lvl9pPr marL="3886200" indent="-228600" eaLnBrk="0" fontAlgn="base" hangingPunct="0">
              <a:spcBef>
                <a:spcPct val="30000"/>
              </a:spcBef>
              <a:spcAft>
                <a:spcPct val="0"/>
              </a:spcAft>
              <a:defRPr sz="1200">
                <a:solidFill>
                  <a:schemeClr val="tx1"/>
                </a:solidFill>
                <a:latin typeface="Times New Roman" pitchFamily="18" charset="0"/>
              </a:defRPr>
            </a:lvl9pPr>
          </a:lstStyle>
          <a:p>
            <a:endParaRPr lang="en-US" altLang="en-US"/>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6850" name="Rectangle 2"/>
          <p:cNvSpPr>
            <a:spLocks noGrp="1" noRot="1" noChangeAspect="1" noChangeArrowheads="1" noTextEdit="1"/>
          </p:cNvSpPr>
          <p:nvPr>
            <p:ph type="sldImg"/>
          </p:nvPr>
        </p:nvSpPr>
        <p:spPr>
          <a:ln/>
        </p:spPr>
      </p:sp>
      <p:sp>
        <p:nvSpPr>
          <p:cNvPr id="206851" name="Rectangle 3"/>
          <p:cNvSpPr>
            <a:spLocks noGrp="1" noChangeArrowheads="1"/>
          </p:cNvSpPr>
          <p:nvPr>
            <p:ph type="body" idx="1"/>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r>
              <a:rPr lang="en-US" altLang="en-US" dirty="0" smtClean="0"/>
              <a:t>Subsidy layering is one aspect of the review require of the PJ in making a funding decision.  All HOME limits and requirement along with other federal requirements must be evaluated in making a funding decision.</a:t>
            </a:r>
          </a:p>
          <a:p>
            <a:r>
              <a:rPr lang="en-US" altLang="en-US" dirty="0" smtClean="0"/>
              <a:t>Subsidy layering and underwriting may raise issues that will require negotiation of the project budget, sources, and unit designation to resolve.  Any change in the project details may require an update to the subsidy layering process prior to finalizing commitment.  Amendments that change the scope or budget of projects may also require the subsidy layering review to be updated prior to approving an amendment.</a:t>
            </a: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Key Points</a:t>
            </a:r>
          </a:p>
          <a:p>
            <a:pPr marL="168330" indent="-168330">
              <a:buFont typeface="Arial" panose="020B0604020202020204" pitchFamily="34" charset="0"/>
              <a:buChar char="•"/>
            </a:pPr>
            <a:r>
              <a:rPr lang="en-US" dirty="0" smtClean="0"/>
              <a:t>Review the HOME mini site on the </a:t>
            </a:r>
            <a:r>
              <a:rPr lang="en-US" dirty="0" err="1" smtClean="0"/>
              <a:t>hudexchange</a:t>
            </a:r>
            <a:r>
              <a:rPr lang="en-US" dirty="0" smtClean="0"/>
              <a:t> website.  </a:t>
            </a:r>
          </a:p>
          <a:p>
            <a:pPr marL="168330" indent="-168330">
              <a:buFont typeface="Arial" panose="020B0604020202020204" pitchFamily="34" charset="0"/>
              <a:buChar char="•"/>
            </a:pPr>
            <a:r>
              <a:rPr lang="en-US" dirty="0" smtClean="0"/>
              <a:t>Please let them know the presentation leaned two prior webinars on this topic, but updated for 2013 HOME Final Rule requirements; however, the recording/transcript might be helpful to them.</a:t>
            </a:r>
            <a:endParaRPr lang="en-US" dirty="0"/>
          </a:p>
        </p:txBody>
      </p:sp>
      <p:sp>
        <p:nvSpPr>
          <p:cNvPr id="4" name="Header Placeholder 3"/>
          <p:cNvSpPr>
            <a:spLocks noGrp="1"/>
          </p:cNvSpPr>
          <p:nvPr>
            <p:ph type="hdr" sz="quarter" idx="10"/>
          </p:nvPr>
        </p:nvSpPr>
        <p:spPr/>
        <p:txBody>
          <a:bodyPr/>
          <a:lstStyle/>
          <a:p>
            <a:pPr>
              <a:defRPr/>
            </a:pPr>
            <a:r>
              <a:rPr lang="en-US" smtClean="0"/>
              <a:t>Underwriting &amp; Subsidy Layering</a:t>
            </a:r>
            <a:endParaRPr lang="en-US" dirty="0"/>
          </a:p>
        </p:txBody>
      </p:sp>
      <p:sp>
        <p:nvSpPr>
          <p:cNvPr id="5" name="Slide Number Placeholder 4"/>
          <p:cNvSpPr>
            <a:spLocks noGrp="1"/>
          </p:cNvSpPr>
          <p:nvPr>
            <p:ph type="sldNum" sz="quarter" idx="11"/>
          </p:nvPr>
        </p:nvSpPr>
        <p:spPr/>
        <p:txBody>
          <a:bodyPr/>
          <a:lstStyle/>
          <a:p>
            <a:pPr>
              <a:defRPr/>
            </a:pPr>
            <a:r>
              <a:rPr lang="en-US" smtClean="0"/>
              <a:t>Slide </a:t>
            </a:r>
            <a:fld id="{066B304D-C7DE-4E3E-A69C-2F7A3B3DEB03}" type="slidenum">
              <a:rPr lang="en-US" smtClean="0"/>
              <a:pPr>
                <a:defRPr/>
              </a:pPr>
              <a:t>55</a:t>
            </a:fld>
            <a:endParaRPr lang="en-US"/>
          </a:p>
        </p:txBody>
      </p:sp>
    </p:spTree>
    <p:extLst>
      <p:ext uri="{BB962C8B-B14F-4D97-AF65-F5344CB8AC3E}">
        <p14:creationId xmlns:p14="http://schemas.microsoft.com/office/powerpoint/2010/main" xmlns="" val="3968722334"/>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Key Points</a:t>
            </a:r>
          </a:p>
          <a:p>
            <a:pPr marL="168330" indent="-168330">
              <a:buFont typeface="Arial" panose="020B0604020202020204" pitchFamily="34" charset="0"/>
              <a:buChar char="•"/>
            </a:pPr>
            <a:r>
              <a:rPr lang="en-US" dirty="0"/>
              <a:t>A series of HUD notices will be published on this topic over the next several months.  To be sure you receive the  latest guidance, please make sure you are registered on the “mailing list” on </a:t>
            </a:r>
            <a:r>
              <a:rPr lang="en-US" dirty="0">
                <a:hlinkClick r:id="rId3"/>
              </a:rPr>
              <a:t>http://</a:t>
            </a:r>
            <a:r>
              <a:rPr lang="en-US" dirty="0" smtClean="0">
                <a:hlinkClick r:id="rId3"/>
              </a:rPr>
              <a:t>www.HUDExchange.info</a:t>
            </a:r>
            <a:r>
              <a:rPr lang="en-US" dirty="0"/>
              <a:t>.</a:t>
            </a:r>
          </a:p>
          <a:p>
            <a:endParaRPr lang="en-US" dirty="0"/>
          </a:p>
        </p:txBody>
      </p:sp>
      <p:sp>
        <p:nvSpPr>
          <p:cNvPr id="4" name="Header Placeholder 3"/>
          <p:cNvSpPr>
            <a:spLocks noGrp="1"/>
          </p:cNvSpPr>
          <p:nvPr>
            <p:ph type="hdr" sz="quarter" idx="10"/>
          </p:nvPr>
        </p:nvSpPr>
        <p:spPr/>
        <p:txBody>
          <a:bodyPr/>
          <a:lstStyle/>
          <a:p>
            <a:pPr>
              <a:defRPr/>
            </a:pPr>
            <a:r>
              <a:rPr lang="en-US" smtClean="0"/>
              <a:t>Underwriting &amp; Subsidy Layering</a:t>
            </a:r>
            <a:endParaRPr lang="en-US" dirty="0"/>
          </a:p>
        </p:txBody>
      </p:sp>
      <p:sp>
        <p:nvSpPr>
          <p:cNvPr id="5" name="Slide Number Placeholder 4"/>
          <p:cNvSpPr>
            <a:spLocks noGrp="1"/>
          </p:cNvSpPr>
          <p:nvPr>
            <p:ph type="sldNum" sz="quarter" idx="11"/>
          </p:nvPr>
        </p:nvSpPr>
        <p:spPr/>
        <p:txBody>
          <a:bodyPr/>
          <a:lstStyle/>
          <a:p>
            <a:pPr>
              <a:defRPr/>
            </a:pPr>
            <a:r>
              <a:rPr lang="en-US" smtClean="0"/>
              <a:t>Slide </a:t>
            </a:r>
            <a:fld id="{066B304D-C7DE-4E3E-A69C-2F7A3B3DEB03}" type="slidenum">
              <a:rPr lang="en-US" smtClean="0"/>
              <a:pPr>
                <a:defRPr/>
              </a:pPr>
              <a:t>56</a:t>
            </a:fld>
            <a:endParaRPr lang="en-US"/>
          </a:p>
        </p:txBody>
      </p:sp>
    </p:spTree>
    <p:extLst>
      <p:ext uri="{BB962C8B-B14F-4D97-AF65-F5344CB8AC3E}">
        <p14:creationId xmlns:p14="http://schemas.microsoft.com/office/powerpoint/2010/main" xmlns="" val="309384442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jpeg"/><Relationship Id="rId1" Type="http://schemas.openxmlformats.org/officeDocument/2006/relationships/slideMaster" Target="../slideMasters/slideMaster2.xml"/><Relationship Id="rId4" Type="http://schemas.openxmlformats.org/officeDocument/2006/relationships/image" Target="../media/image8.png"/></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jpeg"/><Relationship Id="rId1" Type="http://schemas.openxmlformats.org/officeDocument/2006/relationships/slideMaster" Target="../slideMasters/slideMaster2.xml"/><Relationship Id="rId4" Type="http://schemas.openxmlformats.org/officeDocument/2006/relationships/image" Target="../media/image8.png"/></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3.jpeg"/><Relationship Id="rId1" Type="http://schemas.openxmlformats.org/officeDocument/2006/relationships/slideMaster" Target="../slideMasters/slideMaster2.xml"/><Relationship Id="rId4" Type="http://schemas.openxmlformats.org/officeDocument/2006/relationships/image" Target="../media/image6.png"/></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023745"/>
            <a:ext cx="7772400" cy="1470025"/>
          </a:xfrm>
        </p:spPr>
        <p:txBody>
          <a:bodyPr/>
          <a:lstStyle>
            <a:lvl1pPr>
              <a:defRPr baseline="0"/>
            </a:lvl1pPr>
          </a:lstStyle>
          <a:p>
            <a:r>
              <a:rPr lang="en-US" dirty="0" smtClean="0"/>
              <a:t>Click to edit Master title style</a:t>
            </a:r>
            <a:endParaRPr lang="en-US" dirty="0"/>
          </a:p>
        </p:txBody>
      </p:sp>
      <p:sp>
        <p:nvSpPr>
          <p:cNvPr id="3" name="Subtitle 2"/>
          <p:cNvSpPr>
            <a:spLocks noGrp="1"/>
          </p:cNvSpPr>
          <p:nvPr>
            <p:ph type="subTitle" idx="1"/>
          </p:nvPr>
        </p:nvSpPr>
        <p:spPr>
          <a:xfrm>
            <a:off x="1371600" y="3488708"/>
            <a:ext cx="6400800" cy="1752600"/>
          </a:xfrm>
        </p:spPr>
        <p:txBody>
          <a:bodyPr/>
          <a:lstStyle>
            <a:lvl1pPr marL="0" indent="0" algn="ctr">
              <a:buNone/>
              <a:defRPr sz="4000" b="1">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Click to edit Master subtitle style</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pic>
        <p:nvPicPr>
          <p:cNvPr id="3" name="Picture 4" descr="spacer-background.jpg"/>
          <p:cNvPicPr>
            <a:picLocks noChangeAspect="1"/>
          </p:cNvPicPr>
          <p:nvPr userDrawn="1"/>
        </p:nvPicPr>
        <p:blipFill>
          <a:blip r:embed="rId2"/>
          <a:srcRect t="-2"/>
          <a:stretch>
            <a:fillRect/>
          </a:stretch>
        </p:blipFill>
        <p:spPr bwMode="auto">
          <a:xfrm>
            <a:off x="0" y="0"/>
            <a:ext cx="9144000" cy="6858000"/>
          </a:xfrm>
          <a:prstGeom prst="rect">
            <a:avLst/>
          </a:prstGeom>
          <a:noFill/>
          <a:ln w="9525">
            <a:noFill/>
            <a:miter lim="800000"/>
            <a:headEnd/>
            <a:tailEnd/>
          </a:ln>
        </p:spPr>
      </p:pic>
      <p:sp>
        <p:nvSpPr>
          <p:cNvPr id="2" name="Title 1"/>
          <p:cNvSpPr>
            <a:spLocks noGrp="1"/>
          </p:cNvSpPr>
          <p:nvPr>
            <p:ph type="title"/>
          </p:nvPr>
        </p:nvSpPr>
        <p:spPr>
          <a:xfrm>
            <a:off x="457200" y="1778695"/>
            <a:ext cx="8229600" cy="1465545"/>
          </a:xfrm>
        </p:spPr>
        <p:txBody>
          <a:bodyPr/>
          <a:lstStyle>
            <a:lvl1pPr>
              <a:defRPr b="1" cap="all" baseline="0">
                <a:solidFill>
                  <a:schemeClr val="bg1"/>
                </a:solidFill>
              </a:defRPr>
            </a:lvl1pPr>
          </a:lstStyle>
          <a:p>
            <a:r>
              <a:rPr lang="en-US" smtClean="0"/>
              <a:t>Click to edit Master title style</a:t>
            </a:r>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3_Custom Layout">
    <p:spTree>
      <p:nvGrpSpPr>
        <p:cNvPr id="1" name=""/>
        <p:cNvGrpSpPr/>
        <p:nvPr/>
      </p:nvGrpSpPr>
      <p:grpSpPr>
        <a:xfrm>
          <a:off x="0" y="0"/>
          <a:ext cx="0" cy="0"/>
          <a:chOff x="0" y="0"/>
          <a:chExt cx="0" cy="0"/>
        </a:xfrm>
      </p:grpSpPr>
      <p:pic>
        <p:nvPicPr>
          <p:cNvPr id="3" name="Picture 7" descr="Slide bottom bldgs"/>
          <p:cNvPicPr>
            <a:picLocks noChangeAspect="1" noChangeArrowheads="1"/>
          </p:cNvPicPr>
          <p:nvPr userDrawn="1"/>
        </p:nvPicPr>
        <p:blipFill>
          <a:blip r:embed="rId2"/>
          <a:srcRect t="-173071"/>
          <a:stretch>
            <a:fillRect/>
          </a:stretch>
        </p:blipFill>
        <p:spPr bwMode="auto">
          <a:xfrm>
            <a:off x="0" y="0"/>
            <a:ext cx="9144000" cy="6858000"/>
          </a:xfrm>
          <a:prstGeom prst="rect">
            <a:avLst/>
          </a:prstGeom>
          <a:noFill/>
          <a:ln w="9525">
            <a:noFill/>
            <a:miter lim="800000"/>
            <a:headEnd/>
            <a:tailEnd/>
          </a:ln>
        </p:spPr>
      </p:pic>
      <p:sp>
        <p:nvSpPr>
          <p:cNvPr id="2" name="Title 1"/>
          <p:cNvSpPr>
            <a:spLocks noGrp="1"/>
          </p:cNvSpPr>
          <p:nvPr>
            <p:ph type="title"/>
          </p:nvPr>
        </p:nvSpPr>
        <p:spPr>
          <a:xfrm>
            <a:off x="457200" y="1775565"/>
            <a:ext cx="8229600" cy="1468676"/>
          </a:xfrm>
        </p:spPr>
        <p:txBody>
          <a:bodyPr/>
          <a:lstStyle>
            <a:lvl1pPr>
              <a:defRPr b="1" cap="all" baseline="0">
                <a:solidFill>
                  <a:schemeClr val="accent1">
                    <a:lumMod val="75000"/>
                  </a:schemeClr>
                </a:solidFill>
              </a:defRPr>
            </a:lvl1pPr>
          </a:lstStyle>
          <a:p>
            <a:r>
              <a:rPr lang="en-US" smtClean="0"/>
              <a:t>Click to edit Master title style</a:t>
            </a:r>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4" name="Picture 7" descr="Slide bottom bldgs"/>
          <p:cNvPicPr>
            <a:picLocks noChangeAspect="1" noChangeArrowheads="1"/>
          </p:cNvPicPr>
          <p:nvPr userDrawn="1"/>
        </p:nvPicPr>
        <p:blipFill>
          <a:blip r:embed="rId2"/>
          <a:srcRect/>
          <a:stretch>
            <a:fillRect/>
          </a:stretch>
        </p:blipFill>
        <p:spPr bwMode="auto">
          <a:xfrm>
            <a:off x="0" y="676275"/>
            <a:ext cx="9144000" cy="2511425"/>
          </a:xfrm>
          <a:prstGeom prst="rect">
            <a:avLst/>
          </a:prstGeom>
          <a:noFill/>
          <a:ln w="9525">
            <a:noFill/>
            <a:miter lim="800000"/>
            <a:headEnd/>
            <a:tailEnd/>
          </a:ln>
        </p:spPr>
      </p:pic>
      <p:pic>
        <p:nvPicPr>
          <p:cNvPr id="5" name="Picture 7" descr="slide-top.jpg"/>
          <p:cNvPicPr>
            <a:picLocks noChangeAspect="1"/>
          </p:cNvPicPr>
          <p:nvPr userDrawn="1"/>
        </p:nvPicPr>
        <p:blipFill>
          <a:blip r:embed="rId3"/>
          <a:srcRect/>
          <a:stretch>
            <a:fillRect/>
          </a:stretch>
        </p:blipFill>
        <p:spPr bwMode="auto">
          <a:xfrm>
            <a:off x="722313" y="4406900"/>
            <a:ext cx="7772400" cy="1362075"/>
          </a:xfrm>
          <a:prstGeom prst="rect">
            <a:avLst/>
          </a:prstGeom>
          <a:noFill/>
          <a:ln w="9525">
            <a:noFill/>
            <a:miter lim="800000"/>
            <a:headEnd/>
            <a:tailEnd/>
          </a:ln>
        </p:spPr>
      </p:pic>
      <p:sp>
        <p:nvSpPr>
          <p:cNvPr id="2" name="Title 1"/>
          <p:cNvSpPr>
            <a:spLocks noGrp="1"/>
          </p:cNvSpPr>
          <p:nvPr>
            <p:ph type="title"/>
          </p:nvPr>
        </p:nvSpPr>
        <p:spPr>
          <a:xfrm>
            <a:off x="722313" y="4406900"/>
            <a:ext cx="7772400" cy="1362075"/>
          </a:xfrm>
        </p:spPr>
        <p:txBody>
          <a:bodyPr/>
          <a:lstStyle>
            <a:lvl1pPr algn="ctr">
              <a:defRPr sz="4000" b="0" cap="none" baseline="0">
                <a:solidFill>
                  <a:schemeClr val="bg1"/>
                </a:solidFill>
              </a:defRPr>
            </a:lvl1pPr>
          </a:lstStyle>
          <a:p>
            <a:r>
              <a:rPr lang="en-US" dirty="0" smtClean="0"/>
              <a:t>Click to edit Master title style</a:t>
            </a:r>
            <a:endParaRPr lang="en-US" dirty="0"/>
          </a:p>
        </p:txBody>
      </p:sp>
      <p:sp>
        <p:nvSpPr>
          <p:cNvPr id="3" name="Text Placeholder 2"/>
          <p:cNvSpPr>
            <a:spLocks noGrp="1"/>
          </p:cNvSpPr>
          <p:nvPr>
            <p:ph type="body" idx="1"/>
          </p:nvPr>
        </p:nvSpPr>
        <p:spPr>
          <a:xfrm>
            <a:off x="722313" y="2906713"/>
            <a:ext cx="7772400" cy="1500187"/>
          </a:xfrm>
        </p:spPr>
        <p:txBody>
          <a:bodyPr anchor="b"/>
          <a:lstStyle>
            <a:lvl1pPr marL="0" indent="0" algn="ctr">
              <a:buNone/>
              <a:defRPr sz="2000" baseline="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x">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Text Placeholder 2"/>
          <p:cNvSpPr>
            <a:spLocks noGrp="1"/>
          </p:cNvSpPr>
          <p:nvPr>
            <p:ph type="body"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Footer Placeholder 3"/>
          <p:cNvSpPr>
            <a:spLocks noGrp="1"/>
          </p:cNvSpPr>
          <p:nvPr>
            <p:ph type="ftr" sz="quarter" idx="10"/>
          </p:nvPr>
        </p:nvSpPr>
        <p:spPr/>
        <p:txBody>
          <a:bodyPr/>
          <a:lstStyle/>
          <a:p>
            <a:pPr>
              <a:defRPr/>
            </a:pPr>
            <a:r>
              <a:rPr lang="en-US" smtClean="0"/>
              <a:t>Rethinking Unsold Inventory</a:t>
            </a:r>
            <a:endParaRPr lang="en-US"/>
          </a:p>
        </p:txBody>
      </p:sp>
      <p:sp>
        <p:nvSpPr>
          <p:cNvPr id="5" name="Slide Number Placeholder 4"/>
          <p:cNvSpPr>
            <a:spLocks noGrp="1"/>
          </p:cNvSpPr>
          <p:nvPr>
            <p:ph type="sldNum" sz="quarter" idx="11"/>
          </p:nvPr>
        </p:nvSpPr>
        <p:spPr/>
        <p:txBody>
          <a:bodyPr/>
          <a:lstStyle/>
          <a:p>
            <a:pPr>
              <a:defRPr/>
            </a:pPr>
            <a:fld id="{CF6E9D93-DA16-4642-8A2D-DC69C63DD9C2}" type="slidenum">
              <a:rPr lang="en-US" smtClean="0"/>
              <a:pPr>
                <a:defRPr/>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4" name="Picture 6" descr="cover-bottom.jpg"/>
          <p:cNvPicPr>
            <a:picLocks noChangeAspect="1"/>
          </p:cNvPicPr>
          <p:nvPr userDrawn="1"/>
        </p:nvPicPr>
        <p:blipFill>
          <a:blip r:embed="rId2"/>
          <a:srcRect/>
          <a:stretch>
            <a:fillRect/>
          </a:stretch>
        </p:blipFill>
        <p:spPr bwMode="auto">
          <a:xfrm>
            <a:off x="0" y="4699000"/>
            <a:ext cx="9144000" cy="2159000"/>
          </a:xfrm>
          <a:prstGeom prst="rect">
            <a:avLst/>
          </a:prstGeom>
          <a:noFill/>
          <a:ln w="9525">
            <a:noFill/>
            <a:miter lim="800000"/>
            <a:headEnd/>
            <a:tailEnd/>
          </a:ln>
        </p:spPr>
      </p:pic>
      <p:pic>
        <p:nvPicPr>
          <p:cNvPr id="5" name="Picture 7" descr="cover-logo.jpg"/>
          <p:cNvPicPr>
            <a:picLocks noChangeAspect="1"/>
          </p:cNvPicPr>
          <p:nvPr userDrawn="1"/>
        </p:nvPicPr>
        <p:blipFill>
          <a:blip r:embed="rId3"/>
          <a:srcRect/>
          <a:stretch>
            <a:fillRect/>
          </a:stretch>
        </p:blipFill>
        <p:spPr bwMode="auto">
          <a:xfrm>
            <a:off x="3979863" y="612775"/>
            <a:ext cx="1166812" cy="1382713"/>
          </a:xfrm>
          <a:prstGeom prst="rect">
            <a:avLst/>
          </a:prstGeom>
          <a:noFill/>
          <a:ln w="9525">
            <a:noFill/>
            <a:miter lim="800000"/>
            <a:headEnd/>
            <a:tailEnd/>
          </a:ln>
        </p:spPr>
      </p:pic>
      <p:sp>
        <p:nvSpPr>
          <p:cNvPr id="2" name="Title 1"/>
          <p:cNvSpPr>
            <a:spLocks noGrp="1"/>
          </p:cNvSpPr>
          <p:nvPr>
            <p:ph type="ctrTitle"/>
          </p:nvPr>
        </p:nvSpPr>
        <p:spPr>
          <a:xfrm>
            <a:off x="685800" y="2023745"/>
            <a:ext cx="7772400" cy="1470025"/>
          </a:xfrm>
        </p:spPr>
        <p:txBody>
          <a:bodyPr/>
          <a:lstStyle>
            <a:lvl1pPr>
              <a:defRPr baseline="0"/>
            </a:lvl1pPr>
          </a:lstStyle>
          <a:p>
            <a:r>
              <a:rPr lang="en-US" dirty="0" smtClean="0"/>
              <a:t>Click to edit Master title style</a:t>
            </a:r>
            <a:endParaRPr lang="en-US" dirty="0"/>
          </a:p>
        </p:txBody>
      </p:sp>
      <p:sp>
        <p:nvSpPr>
          <p:cNvPr id="3" name="Subtitle 2"/>
          <p:cNvSpPr>
            <a:spLocks noGrp="1"/>
          </p:cNvSpPr>
          <p:nvPr>
            <p:ph type="subTitle" idx="1"/>
          </p:nvPr>
        </p:nvSpPr>
        <p:spPr>
          <a:xfrm>
            <a:off x="1371600" y="3488708"/>
            <a:ext cx="6400800" cy="1752600"/>
          </a:xfrm>
        </p:spPr>
        <p:txBody>
          <a:bodyPr/>
          <a:lstStyle>
            <a:lvl1pPr marL="0" indent="0" algn="ctr">
              <a:buNone/>
              <a:defRPr sz="4000" b="1">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Click to edit Master subtitle style</a:t>
            </a:r>
            <a:endParaRPr lang="en-US" dirty="0"/>
          </a:p>
        </p:txBody>
      </p:sp>
    </p:spTree>
    <p:extLst>
      <p:ext uri="{BB962C8B-B14F-4D97-AF65-F5344CB8AC3E}">
        <p14:creationId xmlns:p14="http://schemas.microsoft.com/office/powerpoint/2010/main" xmlns="" val="37411256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pic>
        <p:nvPicPr>
          <p:cNvPr id="3" name="Picture 4" descr="spacer-background.jpg"/>
          <p:cNvPicPr>
            <a:picLocks noChangeAspect="1"/>
          </p:cNvPicPr>
          <p:nvPr userDrawn="1"/>
        </p:nvPicPr>
        <p:blipFill>
          <a:blip r:embed="rId2"/>
          <a:srcRect t="-2"/>
          <a:stretch>
            <a:fillRect/>
          </a:stretch>
        </p:blipFill>
        <p:spPr bwMode="auto">
          <a:xfrm>
            <a:off x="0" y="0"/>
            <a:ext cx="9144000" cy="6858000"/>
          </a:xfrm>
          <a:prstGeom prst="rect">
            <a:avLst/>
          </a:prstGeom>
          <a:noFill/>
          <a:ln w="9525">
            <a:noFill/>
            <a:miter lim="800000"/>
            <a:headEnd/>
            <a:tailEnd/>
          </a:ln>
        </p:spPr>
      </p:pic>
      <p:sp>
        <p:nvSpPr>
          <p:cNvPr id="2" name="Title 1"/>
          <p:cNvSpPr>
            <a:spLocks noGrp="1"/>
          </p:cNvSpPr>
          <p:nvPr>
            <p:ph type="title"/>
          </p:nvPr>
        </p:nvSpPr>
        <p:spPr>
          <a:xfrm>
            <a:off x="457200" y="1778695"/>
            <a:ext cx="8229600" cy="1465545"/>
          </a:xfrm>
        </p:spPr>
        <p:txBody>
          <a:bodyPr/>
          <a:lstStyle>
            <a:lvl1pPr>
              <a:defRPr b="1" cap="all" baseline="0">
                <a:solidFill>
                  <a:schemeClr val="bg1"/>
                </a:solidFill>
              </a:defRPr>
            </a:lvl1pPr>
          </a:lstStyle>
          <a:p>
            <a:r>
              <a:rPr lang="en-US" smtClean="0"/>
              <a:t>Click to edit Master title style</a:t>
            </a:r>
            <a:endParaRPr lang="en-US" dirty="0"/>
          </a:p>
        </p:txBody>
      </p:sp>
    </p:spTree>
    <p:extLst>
      <p:ext uri="{BB962C8B-B14F-4D97-AF65-F5344CB8AC3E}">
        <p14:creationId xmlns:p14="http://schemas.microsoft.com/office/powerpoint/2010/main" xmlns="" val="14145413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3_Custom Layout">
    <p:spTree>
      <p:nvGrpSpPr>
        <p:cNvPr id="1" name=""/>
        <p:cNvGrpSpPr/>
        <p:nvPr/>
      </p:nvGrpSpPr>
      <p:grpSpPr>
        <a:xfrm>
          <a:off x="0" y="0"/>
          <a:ext cx="0" cy="0"/>
          <a:chOff x="0" y="0"/>
          <a:chExt cx="0" cy="0"/>
        </a:xfrm>
      </p:grpSpPr>
      <p:sp>
        <p:nvSpPr>
          <p:cNvPr id="2" name="Title 1"/>
          <p:cNvSpPr>
            <a:spLocks noGrp="1"/>
          </p:cNvSpPr>
          <p:nvPr>
            <p:ph type="title"/>
          </p:nvPr>
        </p:nvSpPr>
        <p:spPr>
          <a:xfrm>
            <a:off x="457200" y="1775565"/>
            <a:ext cx="8229600" cy="1468676"/>
          </a:xfrm>
        </p:spPr>
        <p:txBody>
          <a:bodyPr/>
          <a:lstStyle>
            <a:lvl1pPr>
              <a:defRPr b="1" cap="all" baseline="0">
                <a:solidFill>
                  <a:schemeClr val="accent1">
                    <a:lumMod val="75000"/>
                  </a:schemeClr>
                </a:solidFill>
              </a:defRPr>
            </a:lvl1pPr>
          </a:lstStyle>
          <a:p>
            <a:r>
              <a:rPr lang="en-US" smtClean="0"/>
              <a:t>Click to edit Master title style</a:t>
            </a:r>
            <a:endParaRPr lang="en-US" dirty="0"/>
          </a:p>
        </p:txBody>
      </p:sp>
      <p:pic>
        <p:nvPicPr>
          <p:cNvPr id="4" name="Picture 2"/>
          <p:cNvPicPr>
            <a:picLocks noChangeAspect="1" noChangeArrowheads="1"/>
          </p:cNvPicPr>
          <p:nvPr userDrawn="1"/>
        </p:nvPicPr>
        <p:blipFill>
          <a:blip r:embed="rId2" cstate="print">
            <a:lum bright="-5000"/>
          </a:blip>
          <a:srcRect/>
          <a:stretch>
            <a:fillRect/>
          </a:stretch>
        </p:blipFill>
        <p:spPr bwMode="auto">
          <a:xfrm>
            <a:off x="457200" y="6324600"/>
            <a:ext cx="2133600" cy="381000"/>
          </a:xfrm>
          <a:prstGeom prst="rect">
            <a:avLst/>
          </a:prstGeom>
          <a:noFill/>
          <a:ln w="9525">
            <a:noFill/>
            <a:miter lim="800000"/>
            <a:headEnd/>
            <a:tailEnd/>
          </a:ln>
        </p:spPr>
      </p:pic>
    </p:spTree>
    <p:extLst>
      <p:ext uri="{BB962C8B-B14F-4D97-AF65-F5344CB8AC3E}">
        <p14:creationId xmlns:p14="http://schemas.microsoft.com/office/powerpoint/2010/main" xmlns="" val="186527804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4" name="Picture 7" descr="Slide bottom bldgs"/>
          <p:cNvPicPr>
            <a:picLocks noChangeAspect="1" noChangeArrowheads="1"/>
          </p:cNvPicPr>
          <p:nvPr userDrawn="1"/>
        </p:nvPicPr>
        <p:blipFill>
          <a:blip r:embed="rId2"/>
          <a:srcRect/>
          <a:stretch>
            <a:fillRect/>
          </a:stretch>
        </p:blipFill>
        <p:spPr bwMode="auto">
          <a:xfrm>
            <a:off x="0" y="676275"/>
            <a:ext cx="9144000" cy="2511425"/>
          </a:xfrm>
          <a:prstGeom prst="rect">
            <a:avLst/>
          </a:prstGeom>
          <a:noFill/>
          <a:ln w="9525">
            <a:noFill/>
            <a:miter lim="800000"/>
            <a:headEnd/>
            <a:tailEnd/>
          </a:ln>
        </p:spPr>
      </p:pic>
      <p:pic>
        <p:nvPicPr>
          <p:cNvPr id="5" name="Picture 7" descr="slide-top.jpg"/>
          <p:cNvPicPr>
            <a:picLocks noChangeAspect="1"/>
          </p:cNvPicPr>
          <p:nvPr userDrawn="1"/>
        </p:nvPicPr>
        <p:blipFill>
          <a:blip r:embed="rId3"/>
          <a:srcRect/>
          <a:stretch>
            <a:fillRect/>
          </a:stretch>
        </p:blipFill>
        <p:spPr bwMode="auto">
          <a:xfrm>
            <a:off x="722313" y="4406900"/>
            <a:ext cx="7772400" cy="1362075"/>
          </a:xfrm>
          <a:prstGeom prst="rect">
            <a:avLst/>
          </a:prstGeom>
          <a:noFill/>
          <a:ln w="9525">
            <a:noFill/>
            <a:miter lim="800000"/>
            <a:headEnd/>
            <a:tailEnd/>
          </a:ln>
        </p:spPr>
      </p:pic>
      <p:sp>
        <p:nvSpPr>
          <p:cNvPr id="2" name="Title 1"/>
          <p:cNvSpPr>
            <a:spLocks noGrp="1"/>
          </p:cNvSpPr>
          <p:nvPr>
            <p:ph type="title"/>
          </p:nvPr>
        </p:nvSpPr>
        <p:spPr>
          <a:xfrm>
            <a:off x="722313" y="4406900"/>
            <a:ext cx="7772400" cy="1362075"/>
          </a:xfrm>
        </p:spPr>
        <p:txBody>
          <a:bodyPr/>
          <a:lstStyle>
            <a:lvl1pPr algn="ctr">
              <a:defRPr sz="4000" b="0" cap="none" baseline="0">
                <a:solidFill>
                  <a:schemeClr val="bg1"/>
                </a:solidFill>
              </a:defRPr>
            </a:lvl1pPr>
          </a:lstStyle>
          <a:p>
            <a:r>
              <a:rPr lang="en-US" dirty="0" smtClean="0"/>
              <a:t>Click to edit Master title style</a:t>
            </a:r>
            <a:endParaRPr lang="en-US" dirty="0"/>
          </a:p>
        </p:txBody>
      </p:sp>
      <p:sp>
        <p:nvSpPr>
          <p:cNvPr id="3" name="Text Placeholder 2"/>
          <p:cNvSpPr>
            <a:spLocks noGrp="1"/>
          </p:cNvSpPr>
          <p:nvPr>
            <p:ph type="body" idx="1"/>
          </p:nvPr>
        </p:nvSpPr>
        <p:spPr>
          <a:xfrm>
            <a:off x="722313" y="2906713"/>
            <a:ext cx="7772400" cy="1500187"/>
          </a:xfrm>
        </p:spPr>
        <p:txBody>
          <a:bodyPr anchor="b"/>
          <a:lstStyle>
            <a:lvl1pPr marL="0" indent="0" algn="ctr">
              <a:buNone/>
              <a:defRPr sz="2000" baseline="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Tree>
    <p:extLst>
      <p:ext uri="{BB962C8B-B14F-4D97-AF65-F5344CB8AC3E}">
        <p14:creationId xmlns:p14="http://schemas.microsoft.com/office/powerpoint/2010/main" xmlns="" val="26445090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13" name="Picture 4" descr="slide-top.jpg"/>
          <p:cNvPicPr>
            <a:picLocks noChangeAspect="1"/>
          </p:cNvPicPr>
          <p:nvPr userDrawn="1"/>
        </p:nvPicPr>
        <p:blipFill>
          <a:blip r:embed="rId2"/>
          <a:srcRect/>
          <a:stretch>
            <a:fillRect/>
          </a:stretch>
        </p:blipFill>
        <p:spPr bwMode="auto">
          <a:xfrm>
            <a:off x="0" y="0"/>
            <a:ext cx="9144000" cy="1417638"/>
          </a:xfrm>
          <a:prstGeom prst="rect">
            <a:avLst/>
          </a:prstGeom>
          <a:noFill/>
          <a:ln w="9525">
            <a:noFill/>
            <a:miter lim="800000"/>
            <a:headEnd/>
            <a:tailEnd/>
          </a:ln>
        </p:spPr>
      </p:pic>
      <p:sp>
        <p:nvSpPr>
          <p:cNvPr id="3" name="Content Placeholder 2"/>
          <p:cNvSpPr>
            <a:spLocks noGrp="1"/>
          </p:cNvSpPr>
          <p:nvPr>
            <p:ph idx="1"/>
          </p:nvPr>
        </p:nvSpPr>
        <p:spPr/>
        <p:txBody>
          <a:bodyPr/>
          <a:lstStyle>
            <a:lvl1pPr>
              <a:defRPr b="1" baseline="0">
                <a:solidFill>
                  <a:schemeClr val="tx1"/>
                </a:solidFill>
              </a:defRPr>
            </a:lvl1pPr>
            <a:lvl2pPr>
              <a:defRPr>
                <a:solidFill>
                  <a:schemeClr val="tx1"/>
                </a:solidFill>
              </a:defRPr>
            </a:lvl2pPr>
            <a:lvl3pPr>
              <a:defRPr baseline="0">
                <a:solidFill>
                  <a:schemeClr val="tx1"/>
                </a:solidFill>
              </a:defRPr>
            </a:lvl3pPr>
            <a:lvl4pPr>
              <a:defRPr>
                <a:solidFill>
                  <a:schemeClr val="tx1"/>
                </a:solidFill>
              </a:defRPr>
            </a:lvl4pPr>
            <a:lvl5pPr>
              <a:defRPr>
                <a:solidFill>
                  <a:schemeClr val="tx1"/>
                </a:solidFill>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2" name="Title 1"/>
          <p:cNvSpPr>
            <a:spLocks noGrp="1"/>
          </p:cNvSpPr>
          <p:nvPr>
            <p:ph type="title"/>
          </p:nvPr>
        </p:nvSpPr>
        <p:spPr>
          <a:xfrm>
            <a:off x="457200" y="111800"/>
            <a:ext cx="8229600" cy="1143000"/>
          </a:xfrm>
        </p:spPr>
        <p:txBody>
          <a:bodyPr/>
          <a:lstStyle>
            <a:lvl1pPr>
              <a:defRPr b="1" baseline="0">
                <a:solidFill>
                  <a:schemeClr val="bg1"/>
                </a:solidFill>
              </a:defRPr>
            </a:lvl1pPr>
          </a:lstStyle>
          <a:p>
            <a:r>
              <a:rPr lang="en-US" smtClean="0"/>
              <a:t>Click to edit Master title style</a:t>
            </a:r>
            <a:endParaRPr lang="en-US" dirty="0"/>
          </a:p>
        </p:txBody>
      </p:sp>
      <p:sp>
        <p:nvSpPr>
          <p:cNvPr id="14" name="Slide Number Placeholder 17"/>
          <p:cNvSpPr>
            <a:spLocks noGrp="1"/>
          </p:cNvSpPr>
          <p:nvPr>
            <p:ph type="sldNum" sz="quarter" idx="10"/>
          </p:nvPr>
        </p:nvSpPr>
        <p:spPr>
          <a:xfrm>
            <a:off x="4013200" y="6353175"/>
            <a:ext cx="1117600" cy="365125"/>
          </a:xfrm>
        </p:spPr>
        <p:txBody>
          <a:bodyPr/>
          <a:lstStyle>
            <a:lvl1pPr>
              <a:defRPr/>
            </a:lvl1pPr>
          </a:lstStyle>
          <a:p>
            <a:pPr>
              <a:defRPr/>
            </a:pPr>
            <a:fld id="{FC20B08B-DE7C-4D36-BCA9-65BC09DE8E67}" type="slidenum">
              <a:rPr lang="en-US">
                <a:solidFill>
                  <a:prstClr val="black">
                    <a:tint val="75000"/>
                  </a:prstClr>
                </a:solidFill>
              </a:rPr>
              <a:pPr>
                <a:defRPr/>
              </a:pPr>
              <a:t>‹#›</a:t>
            </a:fld>
            <a:endParaRPr lang="en-US" dirty="0">
              <a:solidFill>
                <a:prstClr val="black">
                  <a:tint val="75000"/>
                </a:prstClr>
              </a:solidFill>
            </a:endParaRPr>
          </a:p>
        </p:txBody>
      </p:sp>
      <p:pic>
        <p:nvPicPr>
          <p:cNvPr id="17" name="Picture 2"/>
          <p:cNvPicPr>
            <a:picLocks noChangeAspect="1" noChangeArrowheads="1"/>
          </p:cNvPicPr>
          <p:nvPr userDrawn="1"/>
        </p:nvPicPr>
        <p:blipFill>
          <a:blip r:embed="rId3" cstate="print">
            <a:lum bright="-5000"/>
          </a:blip>
          <a:srcRect/>
          <a:stretch>
            <a:fillRect/>
          </a:stretch>
        </p:blipFill>
        <p:spPr bwMode="auto">
          <a:xfrm>
            <a:off x="457200" y="6324600"/>
            <a:ext cx="2133600" cy="381000"/>
          </a:xfrm>
          <a:prstGeom prst="rect">
            <a:avLst/>
          </a:prstGeom>
          <a:noFill/>
          <a:ln w="9525">
            <a:noFill/>
            <a:miter lim="800000"/>
            <a:headEnd/>
            <a:tailEnd/>
          </a:ln>
        </p:spPr>
      </p:pic>
    </p:spTree>
    <p:extLst>
      <p:ext uri="{BB962C8B-B14F-4D97-AF65-F5344CB8AC3E}">
        <p14:creationId xmlns:p14="http://schemas.microsoft.com/office/powerpoint/2010/main" xmlns="" val="1034051465"/>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pic>
        <p:nvPicPr>
          <p:cNvPr id="6" name="Picture 4" descr="slide-top.jpg"/>
          <p:cNvPicPr>
            <a:picLocks noChangeAspect="1"/>
          </p:cNvPicPr>
          <p:nvPr userDrawn="1"/>
        </p:nvPicPr>
        <p:blipFill>
          <a:blip r:embed="rId2"/>
          <a:srcRect/>
          <a:stretch>
            <a:fillRect/>
          </a:stretch>
        </p:blipFill>
        <p:spPr bwMode="auto">
          <a:xfrm>
            <a:off x="0" y="0"/>
            <a:ext cx="9144000" cy="1417638"/>
          </a:xfrm>
          <a:prstGeom prst="rect">
            <a:avLst/>
          </a:prstGeom>
          <a:noFill/>
          <a:ln w="9525">
            <a:noFill/>
            <a:miter lim="800000"/>
            <a:headEnd/>
            <a:tailEnd/>
          </a:ln>
        </p:spPr>
      </p:pic>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baseline="0"/>
            </a:lvl2pPr>
            <a:lvl3pPr>
              <a:defRPr sz="2000" baseline="0"/>
            </a:lvl3pPr>
            <a:lvl4pPr>
              <a:defRPr sz="1800" baseline="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31" name="Title 1"/>
          <p:cNvSpPr>
            <a:spLocks noGrp="1"/>
          </p:cNvSpPr>
          <p:nvPr>
            <p:ph type="title"/>
          </p:nvPr>
        </p:nvSpPr>
        <p:spPr>
          <a:xfrm>
            <a:off x="457200" y="111800"/>
            <a:ext cx="8229600" cy="1143000"/>
          </a:xfrm>
        </p:spPr>
        <p:txBody>
          <a:bodyPr/>
          <a:lstStyle>
            <a:lvl1pPr>
              <a:defRPr b="1" baseline="0">
                <a:solidFill>
                  <a:schemeClr val="bg1"/>
                </a:solidFill>
              </a:defRPr>
            </a:lvl1pPr>
          </a:lstStyle>
          <a:p>
            <a:r>
              <a:rPr lang="en-US" smtClean="0"/>
              <a:t>Click to edit Master title style</a:t>
            </a:r>
            <a:endParaRPr lang="en-US" dirty="0"/>
          </a:p>
        </p:txBody>
      </p:sp>
      <p:sp>
        <p:nvSpPr>
          <p:cNvPr id="15" name="Slide Number Placeholder 17"/>
          <p:cNvSpPr>
            <a:spLocks noGrp="1"/>
          </p:cNvSpPr>
          <p:nvPr>
            <p:ph type="sldNum" sz="quarter" idx="10"/>
          </p:nvPr>
        </p:nvSpPr>
        <p:spPr/>
        <p:txBody>
          <a:bodyPr/>
          <a:lstStyle>
            <a:lvl1pPr>
              <a:defRPr/>
            </a:lvl1pPr>
          </a:lstStyle>
          <a:p>
            <a:pPr>
              <a:defRPr/>
            </a:pPr>
            <a:fld id="{6BD92B0E-FE38-4A97-A1B1-5F190C7A85AC}" type="slidenum">
              <a:rPr lang="en-US">
                <a:solidFill>
                  <a:prstClr val="black">
                    <a:tint val="75000"/>
                  </a:prstClr>
                </a:solidFill>
              </a:rPr>
              <a:pPr>
                <a:defRPr/>
              </a:pPr>
              <a:t>‹#›</a:t>
            </a:fld>
            <a:endParaRPr lang="en-US">
              <a:solidFill>
                <a:prstClr val="black">
                  <a:tint val="75000"/>
                </a:prstClr>
              </a:solidFill>
            </a:endParaRPr>
          </a:p>
        </p:txBody>
      </p:sp>
      <p:pic>
        <p:nvPicPr>
          <p:cNvPr id="17" name="Picture 2"/>
          <p:cNvPicPr>
            <a:picLocks noChangeAspect="1" noChangeArrowheads="1"/>
          </p:cNvPicPr>
          <p:nvPr userDrawn="1"/>
        </p:nvPicPr>
        <p:blipFill>
          <a:blip r:embed="rId3" cstate="print">
            <a:lum bright="-5000"/>
          </a:blip>
          <a:srcRect/>
          <a:stretch>
            <a:fillRect/>
          </a:stretch>
        </p:blipFill>
        <p:spPr bwMode="auto">
          <a:xfrm>
            <a:off x="457200" y="6324600"/>
            <a:ext cx="2133600" cy="381000"/>
          </a:xfrm>
          <a:prstGeom prst="rect">
            <a:avLst/>
          </a:prstGeom>
          <a:noFill/>
          <a:ln w="9525">
            <a:noFill/>
            <a:miter lim="800000"/>
            <a:headEnd/>
            <a:tailEnd/>
          </a:ln>
        </p:spPr>
      </p:pic>
    </p:spTree>
    <p:extLst>
      <p:ext uri="{BB962C8B-B14F-4D97-AF65-F5344CB8AC3E}">
        <p14:creationId xmlns:p14="http://schemas.microsoft.com/office/powerpoint/2010/main" xmlns="" val="310867629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pic>
        <p:nvPicPr>
          <p:cNvPr id="7" name="Picture 4" descr="slide-top.jpg"/>
          <p:cNvPicPr>
            <a:picLocks noChangeAspect="1"/>
          </p:cNvPicPr>
          <p:nvPr userDrawn="1"/>
        </p:nvPicPr>
        <p:blipFill>
          <a:blip r:embed="rId2"/>
          <a:srcRect/>
          <a:stretch>
            <a:fillRect/>
          </a:stretch>
        </p:blipFill>
        <p:spPr bwMode="auto">
          <a:xfrm>
            <a:off x="0" y="0"/>
            <a:ext cx="9144000" cy="1417638"/>
          </a:xfrm>
          <a:prstGeom prst="rect">
            <a:avLst/>
          </a:prstGeom>
          <a:noFill/>
          <a:ln w="9525">
            <a:noFill/>
            <a:miter lim="800000"/>
            <a:headEnd/>
            <a:tailEnd/>
          </a:ln>
        </p:spPr>
      </p:pic>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1" name="Title 1"/>
          <p:cNvSpPr>
            <a:spLocks noGrp="1"/>
          </p:cNvSpPr>
          <p:nvPr>
            <p:ph type="title"/>
          </p:nvPr>
        </p:nvSpPr>
        <p:spPr>
          <a:xfrm>
            <a:off x="457200" y="111800"/>
            <a:ext cx="8229600" cy="1143000"/>
          </a:xfrm>
        </p:spPr>
        <p:txBody>
          <a:bodyPr/>
          <a:lstStyle>
            <a:lvl1pPr>
              <a:defRPr b="1" baseline="0">
                <a:solidFill>
                  <a:schemeClr val="bg1"/>
                </a:solidFill>
              </a:defRPr>
            </a:lvl1pPr>
          </a:lstStyle>
          <a:p>
            <a:r>
              <a:rPr lang="en-US" smtClean="0"/>
              <a:t>Click to edit Master title style</a:t>
            </a:r>
            <a:endParaRPr lang="en-US" dirty="0"/>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baseline="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8" name="Slide Number Placeholder 21"/>
          <p:cNvSpPr>
            <a:spLocks noGrp="1"/>
          </p:cNvSpPr>
          <p:nvPr>
            <p:ph type="sldNum" sz="quarter" idx="10"/>
          </p:nvPr>
        </p:nvSpPr>
        <p:spPr/>
        <p:txBody>
          <a:bodyPr/>
          <a:lstStyle>
            <a:lvl1pPr>
              <a:defRPr/>
            </a:lvl1pPr>
          </a:lstStyle>
          <a:p>
            <a:pPr>
              <a:defRPr/>
            </a:pPr>
            <a:fld id="{043B7BF0-C935-463D-B781-1B4F247E2F5F}" type="slidenum">
              <a:rPr lang="en-US">
                <a:solidFill>
                  <a:prstClr val="black">
                    <a:tint val="75000"/>
                  </a:prstClr>
                </a:solidFill>
              </a:rPr>
              <a:pPr>
                <a:defRPr/>
              </a:pPr>
              <a:t>‹#›</a:t>
            </a:fld>
            <a:endParaRPr lang="en-US">
              <a:solidFill>
                <a:prstClr val="black">
                  <a:tint val="75000"/>
                </a:prstClr>
              </a:solidFill>
            </a:endParaRPr>
          </a:p>
        </p:txBody>
      </p:sp>
      <p:sp>
        <p:nvSpPr>
          <p:cNvPr id="19" name="Footer Placeholder 22"/>
          <p:cNvSpPr>
            <a:spLocks noGrp="1"/>
          </p:cNvSpPr>
          <p:nvPr>
            <p:ph type="ftr" sz="quarter" idx="11"/>
          </p:nvPr>
        </p:nvSpPr>
        <p:spPr/>
        <p:txBody>
          <a:bodyPr/>
          <a:lstStyle>
            <a:lvl1pPr>
              <a:defRPr/>
            </a:lvl1pPr>
          </a:lstStyle>
          <a:p>
            <a:pPr>
              <a:defRPr/>
            </a:pPr>
            <a:r>
              <a:rPr lang="en-US">
                <a:solidFill>
                  <a:prstClr val="black">
                    <a:tint val="75000"/>
                  </a:prstClr>
                </a:solidFill>
              </a:rPr>
              <a:t>Rethinking Unsold Inventory</a:t>
            </a:r>
          </a:p>
        </p:txBody>
      </p:sp>
    </p:spTree>
    <p:extLst>
      <p:ext uri="{BB962C8B-B14F-4D97-AF65-F5344CB8AC3E}">
        <p14:creationId xmlns:p14="http://schemas.microsoft.com/office/powerpoint/2010/main" xmlns="" val="393686362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pic>
        <p:nvPicPr>
          <p:cNvPr id="3" name="Picture 4" descr="slide-top.jpg"/>
          <p:cNvPicPr>
            <a:picLocks noChangeAspect="1"/>
          </p:cNvPicPr>
          <p:nvPr userDrawn="1"/>
        </p:nvPicPr>
        <p:blipFill>
          <a:blip r:embed="rId2"/>
          <a:srcRect/>
          <a:stretch>
            <a:fillRect/>
          </a:stretch>
        </p:blipFill>
        <p:spPr bwMode="auto">
          <a:xfrm>
            <a:off x="0" y="0"/>
            <a:ext cx="9144000" cy="1417638"/>
          </a:xfrm>
          <a:prstGeom prst="rect">
            <a:avLst/>
          </a:prstGeom>
          <a:noFill/>
          <a:ln w="9525">
            <a:noFill/>
            <a:miter lim="800000"/>
            <a:headEnd/>
            <a:tailEnd/>
          </a:ln>
        </p:spPr>
      </p:pic>
      <p:sp>
        <p:nvSpPr>
          <p:cNvPr id="18" name="Title 17"/>
          <p:cNvSpPr>
            <a:spLocks noGrp="1"/>
          </p:cNvSpPr>
          <p:nvPr>
            <p:ph type="title"/>
          </p:nvPr>
        </p:nvSpPr>
        <p:spPr>
          <a:xfrm>
            <a:off x="457200" y="0"/>
            <a:ext cx="8229600" cy="1417638"/>
          </a:xfrm>
        </p:spPr>
        <p:txBody>
          <a:bodyPr/>
          <a:lstStyle>
            <a:lvl1pPr>
              <a:defRPr>
                <a:solidFill>
                  <a:schemeClr val="bg1"/>
                </a:solidFill>
              </a:defRPr>
            </a:lvl1pPr>
          </a:lstStyle>
          <a:p>
            <a:r>
              <a:rPr lang="en-US" dirty="0" smtClean="0"/>
              <a:t>Click to edit Master title style</a:t>
            </a:r>
            <a:endParaRPr lang="en-US" dirty="0"/>
          </a:p>
        </p:txBody>
      </p:sp>
      <p:sp>
        <p:nvSpPr>
          <p:cNvPr id="14" name="Slide Number Placeholder 14"/>
          <p:cNvSpPr>
            <a:spLocks noGrp="1"/>
          </p:cNvSpPr>
          <p:nvPr>
            <p:ph type="sldNum" sz="quarter" idx="11"/>
          </p:nvPr>
        </p:nvSpPr>
        <p:spPr/>
        <p:txBody>
          <a:bodyPr/>
          <a:lstStyle>
            <a:lvl1pPr>
              <a:defRPr/>
            </a:lvl1pPr>
          </a:lstStyle>
          <a:p>
            <a:pPr>
              <a:defRPr/>
            </a:pPr>
            <a:fld id="{24D3B903-CF71-4C8E-A687-577255D9744F}" type="slidenum">
              <a:rPr lang="en-US">
                <a:solidFill>
                  <a:prstClr val="black">
                    <a:tint val="75000"/>
                  </a:prstClr>
                </a:solidFill>
              </a:rPr>
              <a:pPr>
                <a:defRPr/>
              </a:pPr>
              <a:t>‹#›</a:t>
            </a:fld>
            <a:endParaRPr lang="en-US">
              <a:solidFill>
                <a:prstClr val="black">
                  <a:tint val="75000"/>
                </a:prstClr>
              </a:solidFill>
            </a:endParaRPr>
          </a:p>
        </p:txBody>
      </p:sp>
      <p:pic>
        <p:nvPicPr>
          <p:cNvPr id="15" name="Picture 2"/>
          <p:cNvPicPr>
            <a:picLocks noChangeAspect="1" noChangeArrowheads="1"/>
          </p:cNvPicPr>
          <p:nvPr userDrawn="1"/>
        </p:nvPicPr>
        <p:blipFill>
          <a:blip r:embed="rId3" cstate="print">
            <a:lum bright="-5000"/>
          </a:blip>
          <a:srcRect/>
          <a:stretch>
            <a:fillRect/>
          </a:stretch>
        </p:blipFill>
        <p:spPr bwMode="auto">
          <a:xfrm>
            <a:off x="457200" y="6324600"/>
            <a:ext cx="2133600" cy="381000"/>
          </a:xfrm>
          <a:prstGeom prst="rect">
            <a:avLst/>
          </a:prstGeom>
          <a:noFill/>
          <a:ln w="9525">
            <a:noFill/>
            <a:miter lim="800000"/>
            <a:headEnd/>
            <a:tailEnd/>
          </a:ln>
        </p:spPr>
      </p:pic>
    </p:spTree>
    <p:extLst>
      <p:ext uri="{BB962C8B-B14F-4D97-AF65-F5344CB8AC3E}">
        <p14:creationId xmlns:p14="http://schemas.microsoft.com/office/powerpoint/2010/main" xmlns="" val="255302488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2" name="Picture 6" descr="Slide bottom bldgs"/>
          <p:cNvPicPr>
            <a:picLocks noChangeAspect="1" noChangeArrowheads="1"/>
          </p:cNvPicPr>
          <p:nvPr userDrawn="1"/>
        </p:nvPicPr>
        <p:blipFill>
          <a:blip r:embed="rId2"/>
          <a:srcRect/>
          <a:stretch>
            <a:fillRect/>
          </a:stretch>
        </p:blipFill>
        <p:spPr bwMode="auto">
          <a:xfrm>
            <a:off x="0" y="4346575"/>
            <a:ext cx="9144000" cy="2511425"/>
          </a:xfrm>
          <a:prstGeom prst="rect">
            <a:avLst/>
          </a:prstGeom>
          <a:noFill/>
          <a:ln w="9525">
            <a:noFill/>
            <a:miter lim="800000"/>
            <a:headEnd/>
            <a:tailEnd/>
          </a:ln>
        </p:spPr>
      </p:pic>
      <p:grpSp>
        <p:nvGrpSpPr>
          <p:cNvPr id="3" name="Group 13"/>
          <p:cNvGrpSpPr>
            <a:grpSpLocks/>
          </p:cNvGrpSpPr>
          <p:nvPr userDrawn="1"/>
        </p:nvGrpSpPr>
        <p:grpSpPr bwMode="auto">
          <a:xfrm>
            <a:off x="7334250" y="5597525"/>
            <a:ext cx="776288" cy="776288"/>
            <a:chOff x="4626" y="3741"/>
            <a:chExt cx="489" cy="489"/>
          </a:xfrm>
        </p:grpSpPr>
        <p:sp>
          <p:nvSpPr>
            <p:cNvPr id="4" name="Oval 10"/>
            <p:cNvSpPr>
              <a:spLocks noChangeAspect="1" noChangeArrowheads="1"/>
            </p:cNvSpPr>
            <p:nvPr/>
          </p:nvSpPr>
          <p:spPr bwMode="auto">
            <a:xfrm>
              <a:off x="4626" y="3741"/>
              <a:ext cx="489" cy="489"/>
            </a:xfrm>
            <a:prstGeom prst="ellipse">
              <a:avLst/>
            </a:prstGeom>
            <a:solidFill>
              <a:schemeClr val="bg1"/>
            </a:solidFill>
            <a:ln w="9525">
              <a:noFill/>
              <a:round/>
              <a:headEnd/>
              <a:tailEnd/>
            </a:ln>
          </p:spPr>
          <p:txBody>
            <a:bodyPr wrap="none" anchor="ctr"/>
            <a:lstStyle/>
            <a:p>
              <a:endParaRPr lang="en-US">
                <a:solidFill>
                  <a:prstClr val="black"/>
                </a:solidFill>
              </a:endParaRPr>
            </a:p>
          </p:txBody>
        </p:sp>
        <p:pic>
          <p:nvPicPr>
            <p:cNvPr id="5" name="Picture 12" descr="HHS logo for PPT"/>
            <p:cNvPicPr>
              <a:picLocks noChangeAspect="1" noChangeArrowheads="1"/>
            </p:cNvPicPr>
            <p:nvPr/>
          </p:nvPicPr>
          <p:blipFill>
            <a:blip r:embed="rId3"/>
            <a:srcRect/>
            <a:stretch>
              <a:fillRect/>
            </a:stretch>
          </p:blipFill>
          <p:spPr bwMode="auto">
            <a:xfrm>
              <a:off x="4646" y="3767"/>
              <a:ext cx="449" cy="436"/>
            </a:xfrm>
            <a:prstGeom prst="rect">
              <a:avLst/>
            </a:prstGeom>
            <a:noFill/>
            <a:ln w="9525">
              <a:noFill/>
              <a:miter lim="800000"/>
              <a:headEnd/>
              <a:tailEnd/>
            </a:ln>
          </p:spPr>
        </p:pic>
      </p:grpSp>
      <p:grpSp>
        <p:nvGrpSpPr>
          <p:cNvPr id="6" name="Group 18"/>
          <p:cNvGrpSpPr>
            <a:grpSpLocks/>
          </p:cNvGrpSpPr>
          <p:nvPr userDrawn="1"/>
        </p:nvGrpSpPr>
        <p:grpSpPr bwMode="auto">
          <a:xfrm>
            <a:off x="8101013" y="5607050"/>
            <a:ext cx="639762" cy="746125"/>
            <a:chOff x="5169" y="3726"/>
            <a:chExt cx="403" cy="470"/>
          </a:xfrm>
        </p:grpSpPr>
        <p:grpSp>
          <p:nvGrpSpPr>
            <p:cNvPr id="7" name="Group 17"/>
            <p:cNvGrpSpPr>
              <a:grpSpLocks/>
            </p:cNvGrpSpPr>
            <p:nvPr/>
          </p:nvGrpSpPr>
          <p:grpSpPr bwMode="auto">
            <a:xfrm>
              <a:off x="5169" y="3726"/>
              <a:ext cx="403" cy="470"/>
              <a:chOff x="5169" y="3726"/>
              <a:chExt cx="403" cy="470"/>
            </a:xfrm>
          </p:grpSpPr>
          <p:sp>
            <p:nvSpPr>
              <p:cNvPr id="9" name="Rectangle 14"/>
              <p:cNvSpPr>
                <a:spLocks noChangeArrowheads="1"/>
              </p:cNvSpPr>
              <p:nvPr/>
            </p:nvSpPr>
            <p:spPr bwMode="auto">
              <a:xfrm>
                <a:off x="5169" y="3872"/>
                <a:ext cx="403" cy="324"/>
              </a:xfrm>
              <a:prstGeom prst="rect">
                <a:avLst/>
              </a:prstGeom>
              <a:solidFill>
                <a:schemeClr val="bg1"/>
              </a:solidFill>
              <a:ln w="9525">
                <a:noFill/>
                <a:miter lim="800000"/>
                <a:headEnd/>
                <a:tailEnd/>
              </a:ln>
            </p:spPr>
            <p:txBody>
              <a:bodyPr wrap="none" anchor="ctr"/>
              <a:lstStyle/>
              <a:p>
                <a:endParaRPr lang="en-US">
                  <a:solidFill>
                    <a:prstClr val="black"/>
                  </a:solidFill>
                </a:endParaRPr>
              </a:p>
            </p:txBody>
          </p:sp>
          <p:sp>
            <p:nvSpPr>
              <p:cNvPr id="10" name="AutoShape 16"/>
              <p:cNvSpPr>
                <a:spLocks noChangeArrowheads="1"/>
              </p:cNvSpPr>
              <p:nvPr/>
            </p:nvSpPr>
            <p:spPr bwMode="auto">
              <a:xfrm>
                <a:off x="5169" y="3726"/>
                <a:ext cx="403" cy="146"/>
              </a:xfrm>
              <a:prstGeom prst="triangle">
                <a:avLst>
                  <a:gd name="adj" fmla="val 50000"/>
                </a:avLst>
              </a:prstGeom>
              <a:solidFill>
                <a:schemeClr val="bg1"/>
              </a:solidFill>
              <a:ln w="9525">
                <a:noFill/>
                <a:miter lim="800000"/>
                <a:headEnd/>
                <a:tailEnd/>
              </a:ln>
            </p:spPr>
            <p:txBody>
              <a:bodyPr wrap="none" anchor="ctr"/>
              <a:lstStyle/>
              <a:p>
                <a:endParaRPr lang="en-US">
                  <a:solidFill>
                    <a:prstClr val="black"/>
                  </a:solidFill>
                </a:endParaRPr>
              </a:p>
            </p:txBody>
          </p:sp>
        </p:grpSp>
        <p:pic>
          <p:nvPicPr>
            <p:cNvPr id="8" name="Picture 15" descr="NSP logo for PPT"/>
            <p:cNvPicPr>
              <a:picLocks noChangeAspect="1" noChangeArrowheads="1"/>
            </p:cNvPicPr>
            <p:nvPr/>
          </p:nvPicPr>
          <p:blipFill>
            <a:blip r:embed="rId4"/>
            <a:srcRect/>
            <a:stretch>
              <a:fillRect/>
            </a:stretch>
          </p:blipFill>
          <p:spPr bwMode="auto">
            <a:xfrm>
              <a:off x="5203" y="3767"/>
              <a:ext cx="334" cy="396"/>
            </a:xfrm>
            <a:prstGeom prst="rect">
              <a:avLst/>
            </a:prstGeom>
            <a:noFill/>
            <a:ln w="9525">
              <a:noFill/>
              <a:miter lim="800000"/>
              <a:headEnd/>
              <a:tailEnd/>
            </a:ln>
          </p:spPr>
        </p:pic>
      </p:grpSp>
      <p:sp>
        <p:nvSpPr>
          <p:cNvPr id="11" name="Slide Number Placeholder 14"/>
          <p:cNvSpPr>
            <a:spLocks noGrp="1"/>
          </p:cNvSpPr>
          <p:nvPr>
            <p:ph type="sldNum" sz="quarter" idx="10"/>
          </p:nvPr>
        </p:nvSpPr>
        <p:spPr/>
        <p:txBody>
          <a:bodyPr/>
          <a:lstStyle>
            <a:lvl1pPr>
              <a:defRPr/>
            </a:lvl1pPr>
          </a:lstStyle>
          <a:p>
            <a:pPr>
              <a:defRPr/>
            </a:pPr>
            <a:fld id="{6CCA201A-7D5D-47B4-B7E9-036224CD514A}" type="slidenum">
              <a:rPr lang="en-US">
                <a:solidFill>
                  <a:prstClr val="black">
                    <a:tint val="75000"/>
                  </a:prstClr>
                </a:solidFill>
              </a:rPr>
              <a:pPr>
                <a:defRPr/>
              </a:pPr>
              <a:t>‹#›</a:t>
            </a:fld>
            <a:endParaRPr lang="en-US">
              <a:solidFill>
                <a:prstClr val="black">
                  <a:tint val="75000"/>
                </a:prstClr>
              </a:solidFill>
            </a:endParaRPr>
          </a:p>
        </p:txBody>
      </p:sp>
      <p:sp>
        <p:nvSpPr>
          <p:cNvPr id="12" name="Footer Placeholder 15"/>
          <p:cNvSpPr>
            <a:spLocks noGrp="1"/>
          </p:cNvSpPr>
          <p:nvPr>
            <p:ph type="ftr" sz="quarter" idx="11"/>
          </p:nvPr>
        </p:nvSpPr>
        <p:spPr/>
        <p:txBody>
          <a:bodyPr/>
          <a:lstStyle>
            <a:lvl1pPr>
              <a:defRPr/>
            </a:lvl1pPr>
          </a:lstStyle>
          <a:p>
            <a:pPr>
              <a:defRPr/>
            </a:pPr>
            <a:r>
              <a:rPr lang="en-US">
                <a:solidFill>
                  <a:prstClr val="black">
                    <a:tint val="75000"/>
                  </a:prstClr>
                </a:solidFill>
              </a:rPr>
              <a:t>Rethinking Unsold Inventory</a:t>
            </a:r>
          </a:p>
        </p:txBody>
      </p:sp>
    </p:spTree>
    <p:extLst>
      <p:ext uri="{BB962C8B-B14F-4D97-AF65-F5344CB8AC3E}">
        <p14:creationId xmlns:p14="http://schemas.microsoft.com/office/powerpoint/2010/main" xmlns="" val="257567744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pic>
        <p:nvPicPr>
          <p:cNvPr id="2" name="Picture 6" descr="Slide bottom bldgs"/>
          <p:cNvPicPr>
            <a:picLocks noChangeAspect="1" noChangeArrowheads="1"/>
          </p:cNvPicPr>
          <p:nvPr userDrawn="1"/>
        </p:nvPicPr>
        <p:blipFill>
          <a:blip r:embed="rId2"/>
          <a:srcRect/>
          <a:stretch>
            <a:fillRect/>
          </a:stretch>
        </p:blipFill>
        <p:spPr bwMode="auto">
          <a:xfrm>
            <a:off x="0" y="9525"/>
            <a:ext cx="9144000" cy="2511425"/>
          </a:xfrm>
          <a:prstGeom prst="rect">
            <a:avLst/>
          </a:prstGeom>
          <a:noFill/>
          <a:ln w="9525">
            <a:noFill/>
            <a:miter lim="800000"/>
            <a:headEnd/>
            <a:tailEnd/>
          </a:ln>
        </p:spPr>
      </p:pic>
      <p:grpSp>
        <p:nvGrpSpPr>
          <p:cNvPr id="3" name="Group 13"/>
          <p:cNvGrpSpPr>
            <a:grpSpLocks/>
          </p:cNvGrpSpPr>
          <p:nvPr userDrawn="1"/>
        </p:nvGrpSpPr>
        <p:grpSpPr bwMode="auto">
          <a:xfrm>
            <a:off x="7334250" y="5597525"/>
            <a:ext cx="776288" cy="776288"/>
            <a:chOff x="4626" y="3741"/>
            <a:chExt cx="489" cy="489"/>
          </a:xfrm>
        </p:grpSpPr>
        <p:sp>
          <p:nvSpPr>
            <p:cNvPr id="4" name="Oval 10"/>
            <p:cNvSpPr>
              <a:spLocks noChangeAspect="1" noChangeArrowheads="1"/>
            </p:cNvSpPr>
            <p:nvPr/>
          </p:nvSpPr>
          <p:spPr bwMode="auto">
            <a:xfrm>
              <a:off x="4626" y="3741"/>
              <a:ext cx="489" cy="489"/>
            </a:xfrm>
            <a:prstGeom prst="ellipse">
              <a:avLst/>
            </a:prstGeom>
            <a:solidFill>
              <a:schemeClr val="bg1"/>
            </a:solidFill>
            <a:ln w="9525">
              <a:noFill/>
              <a:round/>
              <a:headEnd/>
              <a:tailEnd/>
            </a:ln>
          </p:spPr>
          <p:txBody>
            <a:bodyPr wrap="none" anchor="ctr"/>
            <a:lstStyle/>
            <a:p>
              <a:endParaRPr lang="en-US">
                <a:solidFill>
                  <a:prstClr val="black"/>
                </a:solidFill>
              </a:endParaRPr>
            </a:p>
          </p:txBody>
        </p:sp>
        <p:pic>
          <p:nvPicPr>
            <p:cNvPr id="5" name="Picture 12" descr="HHS logo for PPT"/>
            <p:cNvPicPr>
              <a:picLocks noChangeAspect="1" noChangeArrowheads="1"/>
            </p:cNvPicPr>
            <p:nvPr/>
          </p:nvPicPr>
          <p:blipFill>
            <a:blip r:embed="rId3"/>
            <a:srcRect/>
            <a:stretch>
              <a:fillRect/>
            </a:stretch>
          </p:blipFill>
          <p:spPr bwMode="auto">
            <a:xfrm>
              <a:off x="4646" y="3767"/>
              <a:ext cx="449" cy="436"/>
            </a:xfrm>
            <a:prstGeom prst="rect">
              <a:avLst/>
            </a:prstGeom>
            <a:noFill/>
            <a:ln w="9525">
              <a:noFill/>
              <a:miter lim="800000"/>
              <a:headEnd/>
              <a:tailEnd/>
            </a:ln>
          </p:spPr>
        </p:pic>
      </p:grpSp>
      <p:grpSp>
        <p:nvGrpSpPr>
          <p:cNvPr id="6" name="Group 18"/>
          <p:cNvGrpSpPr>
            <a:grpSpLocks/>
          </p:cNvGrpSpPr>
          <p:nvPr userDrawn="1"/>
        </p:nvGrpSpPr>
        <p:grpSpPr bwMode="auto">
          <a:xfrm>
            <a:off x="8101013" y="5607050"/>
            <a:ext cx="639762" cy="746125"/>
            <a:chOff x="5169" y="3726"/>
            <a:chExt cx="403" cy="470"/>
          </a:xfrm>
        </p:grpSpPr>
        <p:grpSp>
          <p:nvGrpSpPr>
            <p:cNvPr id="7" name="Group 17"/>
            <p:cNvGrpSpPr>
              <a:grpSpLocks/>
            </p:cNvGrpSpPr>
            <p:nvPr/>
          </p:nvGrpSpPr>
          <p:grpSpPr bwMode="auto">
            <a:xfrm>
              <a:off x="5169" y="3726"/>
              <a:ext cx="403" cy="470"/>
              <a:chOff x="5169" y="3726"/>
              <a:chExt cx="403" cy="470"/>
            </a:xfrm>
          </p:grpSpPr>
          <p:sp>
            <p:nvSpPr>
              <p:cNvPr id="9" name="Rectangle 14"/>
              <p:cNvSpPr>
                <a:spLocks noChangeArrowheads="1"/>
              </p:cNvSpPr>
              <p:nvPr/>
            </p:nvSpPr>
            <p:spPr bwMode="auto">
              <a:xfrm>
                <a:off x="5169" y="3872"/>
                <a:ext cx="403" cy="324"/>
              </a:xfrm>
              <a:prstGeom prst="rect">
                <a:avLst/>
              </a:prstGeom>
              <a:solidFill>
                <a:schemeClr val="bg1"/>
              </a:solidFill>
              <a:ln w="9525">
                <a:noFill/>
                <a:miter lim="800000"/>
                <a:headEnd/>
                <a:tailEnd/>
              </a:ln>
            </p:spPr>
            <p:txBody>
              <a:bodyPr wrap="none" anchor="ctr"/>
              <a:lstStyle/>
              <a:p>
                <a:endParaRPr lang="en-US">
                  <a:solidFill>
                    <a:prstClr val="black"/>
                  </a:solidFill>
                </a:endParaRPr>
              </a:p>
            </p:txBody>
          </p:sp>
          <p:sp>
            <p:nvSpPr>
              <p:cNvPr id="10" name="AutoShape 16"/>
              <p:cNvSpPr>
                <a:spLocks noChangeArrowheads="1"/>
              </p:cNvSpPr>
              <p:nvPr/>
            </p:nvSpPr>
            <p:spPr bwMode="auto">
              <a:xfrm>
                <a:off x="5169" y="3726"/>
                <a:ext cx="403" cy="146"/>
              </a:xfrm>
              <a:prstGeom prst="triangle">
                <a:avLst>
                  <a:gd name="adj" fmla="val 50000"/>
                </a:avLst>
              </a:prstGeom>
              <a:solidFill>
                <a:schemeClr val="bg1"/>
              </a:solidFill>
              <a:ln w="9525">
                <a:noFill/>
                <a:miter lim="800000"/>
                <a:headEnd/>
                <a:tailEnd/>
              </a:ln>
            </p:spPr>
            <p:txBody>
              <a:bodyPr wrap="none" anchor="ctr"/>
              <a:lstStyle/>
              <a:p>
                <a:endParaRPr lang="en-US">
                  <a:solidFill>
                    <a:prstClr val="black"/>
                  </a:solidFill>
                </a:endParaRPr>
              </a:p>
            </p:txBody>
          </p:sp>
        </p:grpSp>
        <p:pic>
          <p:nvPicPr>
            <p:cNvPr id="8" name="Picture 15" descr="NSP logo for PPT"/>
            <p:cNvPicPr>
              <a:picLocks noChangeAspect="1" noChangeArrowheads="1"/>
            </p:cNvPicPr>
            <p:nvPr/>
          </p:nvPicPr>
          <p:blipFill>
            <a:blip r:embed="rId4"/>
            <a:srcRect/>
            <a:stretch>
              <a:fillRect/>
            </a:stretch>
          </p:blipFill>
          <p:spPr bwMode="auto">
            <a:xfrm>
              <a:off x="5203" y="3767"/>
              <a:ext cx="334" cy="396"/>
            </a:xfrm>
            <a:prstGeom prst="rect">
              <a:avLst/>
            </a:prstGeom>
            <a:noFill/>
            <a:ln w="9525">
              <a:noFill/>
              <a:miter lim="800000"/>
              <a:headEnd/>
              <a:tailEnd/>
            </a:ln>
          </p:spPr>
        </p:pic>
      </p:grpSp>
      <p:sp>
        <p:nvSpPr>
          <p:cNvPr id="11" name="Slide Number Placeholder 14"/>
          <p:cNvSpPr>
            <a:spLocks noGrp="1"/>
          </p:cNvSpPr>
          <p:nvPr>
            <p:ph type="sldNum" sz="quarter" idx="10"/>
          </p:nvPr>
        </p:nvSpPr>
        <p:spPr/>
        <p:txBody>
          <a:bodyPr/>
          <a:lstStyle>
            <a:lvl1pPr>
              <a:defRPr/>
            </a:lvl1pPr>
          </a:lstStyle>
          <a:p>
            <a:pPr>
              <a:defRPr/>
            </a:pPr>
            <a:fld id="{208F7F70-8AB2-4BA4-8B5B-D65FC43A7CEC}" type="slidenum">
              <a:rPr lang="en-US">
                <a:solidFill>
                  <a:prstClr val="black">
                    <a:tint val="75000"/>
                  </a:prstClr>
                </a:solidFill>
              </a:rPr>
              <a:pPr>
                <a:defRPr/>
              </a:pPr>
              <a:t>‹#›</a:t>
            </a:fld>
            <a:endParaRPr lang="en-US">
              <a:solidFill>
                <a:prstClr val="black">
                  <a:tint val="75000"/>
                </a:prstClr>
              </a:solidFill>
            </a:endParaRPr>
          </a:p>
        </p:txBody>
      </p:sp>
      <p:sp>
        <p:nvSpPr>
          <p:cNvPr id="12" name="Footer Placeholder 15"/>
          <p:cNvSpPr>
            <a:spLocks noGrp="1"/>
          </p:cNvSpPr>
          <p:nvPr>
            <p:ph type="ftr" sz="quarter" idx="11"/>
          </p:nvPr>
        </p:nvSpPr>
        <p:spPr/>
        <p:txBody>
          <a:bodyPr/>
          <a:lstStyle>
            <a:lvl1pPr>
              <a:defRPr/>
            </a:lvl1pPr>
          </a:lstStyle>
          <a:p>
            <a:pPr>
              <a:defRPr/>
            </a:pPr>
            <a:r>
              <a:rPr lang="en-US">
                <a:solidFill>
                  <a:prstClr val="black">
                    <a:tint val="75000"/>
                  </a:prstClr>
                </a:solidFill>
              </a:rPr>
              <a:t>Rethinking Unsold Inventory</a:t>
            </a:r>
          </a:p>
        </p:txBody>
      </p:sp>
    </p:spTree>
    <p:extLst>
      <p:ext uri="{BB962C8B-B14F-4D97-AF65-F5344CB8AC3E}">
        <p14:creationId xmlns:p14="http://schemas.microsoft.com/office/powerpoint/2010/main" xmlns="" val="141604776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5" name="Picture 6" descr="slide-top.jpg"/>
          <p:cNvPicPr>
            <a:picLocks noChangeAspect="1"/>
          </p:cNvPicPr>
          <p:nvPr userDrawn="1"/>
        </p:nvPicPr>
        <p:blipFill>
          <a:blip r:embed="rId2"/>
          <a:srcRect/>
          <a:stretch>
            <a:fillRect/>
          </a:stretch>
        </p:blipFill>
        <p:spPr bwMode="auto">
          <a:xfrm>
            <a:off x="457200" y="273050"/>
            <a:ext cx="3008313" cy="1162050"/>
          </a:xfrm>
          <a:prstGeom prst="rect">
            <a:avLst/>
          </a:prstGeom>
          <a:noFill/>
          <a:ln w="9525">
            <a:noFill/>
            <a:miter lim="800000"/>
            <a:headEnd/>
            <a:tailEnd/>
          </a:ln>
        </p:spPr>
      </p:pic>
      <p:pic>
        <p:nvPicPr>
          <p:cNvPr id="6" name="Picture 7" descr="Slide bottom bldgs"/>
          <p:cNvPicPr>
            <a:picLocks noChangeAspect="1" noChangeArrowheads="1"/>
          </p:cNvPicPr>
          <p:nvPr userDrawn="1"/>
        </p:nvPicPr>
        <p:blipFill>
          <a:blip r:embed="rId3"/>
          <a:srcRect/>
          <a:stretch>
            <a:fillRect/>
          </a:stretch>
        </p:blipFill>
        <p:spPr bwMode="auto">
          <a:xfrm>
            <a:off x="0" y="4346575"/>
            <a:ext cx="9144000" cy="2511425"/>
          </a:xfrm>
          <a:prstGeom prst="rect">
            <a:avLst/>
          </a:prstGeom>
          <a:noFill/>
          <a:ln w="9525">
            <a:noFill/>
            <a:miter lim="800000"/>
            <a:headEnd/>
            <a:tailEnd/>
          </a:ln>
        </p:spPr>
      </p:pic>
      <p:sp>
        <p:nvSpPr>
          <p:cNvPr id="2" name="Title 1"/>
          <p:cNvSpPr>
            <a:spLocks noGrp="1"/>
          </p:cNvSpPr>
          <p:nvPr>
            <p:ph type="title"/>
          </p:nvPr>
        </p:nvSpPr>
        <p:spPr>
          <a:xfrm>
            <a:off x="457200" y="273050"/>
            <a:ext cx="3008313" cy="1162050"/>
          </a:xfrm>
        </p:spPr>
        <p:txBody>
          <a:bodyPr/>
          <a:lstStyle>
            <a:lvl1pPr algn="ctr">
              <a:defRPr sz="2400" b="1">
                <a:solidFill>
                  <a:schemeClr val="bg1"/>
                </a:solidFill>
              </a:defRPr>
            </a:lvl1pPr>
          </a:lstStyle>
          <a:p>
            <a:r>
              <a:rPr lang="en-US" smtClean="0"/>
              <a:t>Click to edit Master title style</a:t>
            </a:r>
            <a:endParaRPr lang="en-US" dirty="0"/>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800" baseline="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baseline="0"/>
            </a:lvl2pPr>
            <a:lvl3pPr>
              <a:defRPr sz="2400"/>
            </a:lvl3pPr>
            <a:lvl4pPr>
              <a:defRPr sz="2000"/>
            </a:lvl4pPr>
            <a:lvl5pPr>
              <a:defRPr sz="2000" baseline="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5" name="Slide Number Placeholder 18"/>
          <p:cNvSpPr>
            <a:spLocks noGrp="1"/>
          </p:cNvSpPr>
          <p:nvPr>
            <p:ph type="sldNum" sz="quarter" idx="10"/>
          </p:nvPr>
        </p:nvSpPr>
        <p:spPr/>
        <p:txBody>
          <a:bodyPr/>
          <a:lstStyle>
            <a:lvl1pPr>
              <a:defRPr/>
            </a:lvl1pPr>
          </a:lstStyle>
          <a:p>
            <a:pPr>
              <a:defRPr/>
            </a:pPr>
            <a:fld id="{CD6FFE10-6003-49DB-BF4A-E5C0076A2CE9}" type="slidenum">
              <a:rPr lang="en-US">
                <a:solidFill>
                  <a:prstClr val="black">
                    <a:tint val="75000"/>
                  </a:prstClr>
                </a:solidFill>
              </a:rPr>
              <a:pPr>
                <a:defRPr/>
              </a:pPr>
              <a:t>‹#›</a:t>
            </a:fld>
            <a:endParaRPr lang="en-US">
              <a:solidFill>
                <a:prstClr val="black">
                  <a:tint val="75000"/>
                </a:prstClr>
              </a:solidFill>
            </a:endParaRPr>
          </a:p>
        </p:txBody>
      </p:sp>
      <p:sp>
        <p:nvSpPr>
          <p:cNvPr id="16" name="Footer Placeholder 19"/>
          <p:cNvSpPr>
            <a:spLocks noGrp="1"/>
          </p:cNvSpPr>
          <p:nvPr>
            <p:ph type="ftr" sz="quarter" idx="11"/>
          </p:nvPr>
        </p:nvSpPr>
        <p:spPr/>
        <p:txBody>
          <a:bodyPr/>
          <a:lstStyle>
            <a:lvl1pPr>
              <a:defRPr/>
            </a:lvl1pPr>
          </a:lstStyle>
          <a:p>
            <a:pPr>
              <a:defRPr/>
            </a:pPr>
            <a:r>
              <a:rPr lang="en-US" dirty="0">
                <a:solidFill>
                  <a:prstClr val="black">
                    <a:tint val="75000"/>
                  </a:prstClr>
                </a:solidFill>
              </a:rPr>
              <a:t>Rethinking Unsold Inventory</a:t>
            </a:r>
          </a:p>
        </p:txBody>
      </p:sp>
      <p:pic>
        <p:nvPicPr>
          <p:cNvPr id="17" name="Picture 2"/>
          <p:cNvPicPr>
            <a:picLocks noChangeAspect="1" noChangeArrowheads="1"/>
          </p:cNvPicPr>
          <p:nvPr userDrawn="1"/>
        </p:nvPicPr>
        <p:blipFill>
          <a:blip r:embed="rId4" cstate="print">
            <a:lum bright="-5000"/>
          </a:blip>
          <a:srcRect/>
          <a:stretch>
            <a:fillRect/>
          </a:stretch>
        </p:blipFill>
        <p:spPr bwMode="auto">
          <a:xfrm>
            <a:off x="457200" y="6324600"/>
            <a:ext cx="2133600" cy="381000"/>
          </a:xfrm>
          <a:prstGeom prst="rect">
            <a:avLst/>
          </a:prstGeom>
          <a:noFill/>
          <a:ln w="9525">
            <a:noFill/>
            <a:miter lim="800000"/>
            <a:headEnd/>
            <a:tailEnd/>
          </a:ln>
        </p:spPr>
      </p:pic>
    </p:spTree>
    <p:extLst>
      <p:ext uri="{BB962C8B-B14F-4D97-AF65-F5344CB8AC3E}">
        <p14:creationId xmlns:p14="http://schemas.microsoft.com/office/powerpoint/2010/main" xmlns="" val="13699292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5" name="Picture 6" descr="Slide bottom bldgs"/>
          <p:cNvPicPr>
            <a:picLocks noChangeAspect="1" noChangeArrowheads="1"/>
          </p:cNvPicPr>
          <p:nvPr userDrawn="1"/>
        </p:nvPicPr>
        <p:blipFill>
          <a:blip r:embed="rId2"/>
          <a:srcRect/>
          <a:stretch>
            <a:fillRect/>
          </a:stretch>
        </p:blipFill>
        <p:spPr bwMode="auto">
          <a:xfrm>
            <a:off x="0" y="4346575"/>
            <a:ext cx="9144000" cy="2511425"/>
          </a:xfrm>
          <a:prstGeom prst="rect">
            <a:avLst/>
          </a:prstGeom>
          <a:noFill/>
          <a:ln w="9525">
            <a:noFill/>
            <a:miter lim="800000"/>
            <a:headEnd/>
            <a:tailEnd/>
          </a:ln>
        </p:spPr>
      </p:pic>
      <p:pic>
        <p:nvPicPr>
          <p:cNvPr id="6" name="Picture 4" descr="slide-top.jpg"/>
          <p:cNvPicPr>
            <a:picLocks noChangeAspect="1"/>
          </p:cNvPicPr>
          <p:nvPr userDrawn="1"/>
        </p:nvPicPr>
        <p:blipFill>
          <a:blip r:embed="rId3"/>
          <a:srcRect/>
          <a:stretch>
            <a:fillRect/>
          </a:stretch>
        </p:blipFill>
        <p:spPr bwMode="auto">
          <a:xfrm>
            <a:off x="1792288" y="4800600"/>
            <a:ext cx="5486400" cy="566738"/>
          </a:xfrm>
          <a:prstGeom prst="rect">
            <a:avLst/>
          </a:prstGeom>
          <a:noFill/>
          <a:ln w="9525">
            <a:noFill/>
            <a:miter lim="800000"/>
            <a:headEnd/>
            <a:tailEnd/>
          </a:ln>
        </p:spPr>
      </p:pic>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lgn="ctr">
              <a:buNone/>
              <a:defRPr sz="1800" baseline="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2" name="Title 1"/>
          <p:cNvSpPr>
            <a:spLocks noGrp="1"/>
          </p:cNvSpPr>
          <p:nvPr>
            <p:ph type="title"/>
          </p:nvPr>
        </p:nvSpPr>
        <p:spPr>
          <a:xfrm>
            <a:off x="1792288" y="4800600"/>
            <a:ext cx="5486400" cy="566738"/>
          </a:xfrm>
        </p:spPr>
        <p:txBody>
          <a:bodyPr anchor="b"/>
          <a:lstStyle>
            <a:lvl1pPr algn="ctr">
              <a:defRPr sz="2400" b="1" baseline="0">
                <a:solidFill>
                  <a:schemeClr val="bg1"/>
                </a:solidFill>
              </a:defRPr>
            </a:lvl1pPr>
          </a:lstStyle>
          <a:p>
            <a:r>
              <a:rPr lang="en-US" smtClean="0"/>
              <a:t>Click to edit Master title style</a:t>
            </a:r>
            <a:endParaRPr lang="en-US" dirty="0"/>
          </a:p>
        </p:txBody>
      </p:sp>
      <p:sp>
        <p:nvSpPr>
          <p:cNvPr id="15" name="Slide Number Placeholder 15"/>
          <p:cNvSpPr>
            <a:spLocks noGrp="1"/>
          </p:cNvSpPr>
          <p:nvPr>
            <p:ph type="sldNum" sz="quarter" idx="10"/>
          </p:nvPr>
        </p:nvSpPr>
        <p:spPr/>
        <p:txBody>
          <a:bodyPr/>
          <a:lstStyle>
            <a:lvl1pPr>
              <a:defRPr/>
            </a:lvl1pPr>
          </a:lstStyle>
          <a:p>
            <a:pPr>
              <a:defRPr/>
            </a:pPr>
            <a:fld id="{12B52B38-621F-4D86-B4BF-62173CAA5A67}" type="slidenum">
              <a:rPr lang="en-US">
                <a:solidFill>
                  <a:prstClr val="black">
                    <a:tint val="75000"/>
                  </a:prstClr>
                </a:solidFill>
              </a:rPr>
              <a:pPr>
                <a:defRPr/>
              </a:pPr>
              <a:t>‹#›</a:t>
            </a:fld>
            <a:endParaRPr lang="en-US">
              <a:solidFill>
                <a:prstClr val="black">
                  <a:tint val="75000"/>
                </a:prstClr>
              </a:solidFill>
            </a:endParaRPr>
          </a:p>
        </p:txBody>
      </p:sp>
      <p:sp>
        <p:nvSpPr>
          <p:cNvPr id="16" name="Footer Placeholder 16"/>
          <p:cNvSpPr>
            <a:spLocks noGrp="1"/>
          </p:cNvSpPr>
          <p:nvPr>
            <p:ph type="ftr" sz="quarter" idx="11"/>
          </p:nvPr>
        </p:nvSpPr>
        <p:spPr/>
        <p:txBody>
          <a:bodyPr/>
          <a:lstStyle>
            <a:lvl1pPr>
              <a:defRPr/>
            </a:lvl1pPr>
          </a:lstStyle>
          <a:p>
            <a:pPr>
              <a:defRPr/>
            </a:pPr>
            <a:r>
              <a:rPr lang="en-US">
                <a:solidFill>
                  <a:prstClr val="black">
                    <a:tint val="75000"/>
                  </a:prstClr>
                </a:solidFill>
              </a:rPr>
              <a:t>Rethinking Unsold Inventory</a:t>
            </a:r>
          </a:p>
        </p:txBody>
      </p:sp>
    </p:spTree>
    <p:extLst>
      <p:ext uri="{BB962C8B-B14F-4D97-AF65-F5344CB8AC3E}">
        <p14:creationId xmlns:p14="http://schemas.microsoft.com/office/powerpoint/2010/main" xmlns="" val="383749287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itle and Vertical Text">
    <p:spTree>
      <p:nvGrpSpPr>
        <p:cNvPr id="1" name=""/>
        <p:cNvGrpSpPr/>
        <p:nvPr/>
      </p:nvGrpSpPr>
      <p:grpSpPr>
        <a:xfrm>
          <a:off x="0" y="0"/>
          <a:ext cx="0" cy="0"/>
          <a:chOff x="0" y="0"/>
          <a:chExt cx="0" cy="0"/>
        </a:xfrm>
      </p:grpSpPr>
      <p:pic>
        <p:nvPicPr>
          <p:cNvPr id="4" name="Picture 7" descr="Slide bottom bldgs"/>
          <p:cNvPicPr>
            <a:picLocks noChangeAspect="1" noChangeArrowheads="1"/>
          </p:cNvPicPr>
          <p:nvPr userDrawn="1"/>
        </p:nvPicPr>
        <p:blipFill>
          <a:blip r:embed="rId2"/>
          <a:srcRect/>
          <a:stretch>
            <a:fillRect/>
          </a:stretch>
        </p:blipFill>
        <p:spPr bwMode="auto">
          <a:xfrm>
            <a:off x="0" y="4346575"/>
            <a:ext cx="9144000" cy="2511425"/>
          </a:xfrm>
          <a:prstGeom prst="rect">
            <a:avLst/>
          </a:prstGeom>
          <a:noFill/>
          <a:ln w="9525">
            <a:noFill/>
            <a:miter lim="800000"/>
            <a:headEnd/>
            <a:tailEnd/>
          </a:ln>
        </p:spPr>
      </p:pic>
      <p:pic>
        <p:nvPicPr>
          <p:cNvPr id="5" name="Picture 7" descr="slide-top.jpg"/>
          <p:cNvPicPr>
            <a:picLocks noChangeAspect="1"/>
          </p:cNvPicPr>
          <p:nvPr userDrawn="1"/>
        </p:nvPicPr>
        <p:blipFill>
          <a:blip r:embed="rId3"/>
          <a:srcRect/>
          <a:stretch>
            <a:fillRect/>
          </a:stretch>
        </p:blipFill>
        <p:spPr bwMode="auto">
          <a:xfrm>
            <a:off x="0" y="-3175"/>
            <a:ext cx="9144000" cy="1417638"/>
          </a:xfrm>
          <a:prstGeom prst="rect">
            <a:avLst/>
          </a:prstGeom>
          <a:noFill/>
          <a:ln w="9525">
            <a:noFill/>
            <a:miter lim="800000"/>
            <a:headEnd/>
            <a:tailEnd/>
          </a:ln>
        </p:spPr>
      </p:pic>
      <p:sp>
        <p:nvSpPr>
          <p:cNvPr id="6" name="Title 1"/>
          <p:cNvSpPr txBox="1">
            <a:spLocks/>
          </p:cNvSpPr>
          <p:nvPr userDrawn="1"/>
        </p:nvSpPr>
        <p:spPr bwMode="auto">
          <a:xfrm>
            <a:off x="457200" y="120650"/>
            <a:ext cx="8229600" cy="1143000"/>
          </a:xfrm>
          <a:prstGeom prst="rect">
            <a:avLst/>
          </a:prstGeom>
          <a:noFill/>
          <a:ln w="9525">
            <a:noFill/>
            <a:miter lim="800000"/>
            <a:headEnd/>
            <a:tailEnd/>
          </a:ln>
        </p:spPr>
        <p:txBody>
          <a:bodyPr anchor="ctr"/>
          <a:lstStyle>
            <a:lvl1pPr>
              <a:defRPr b="1" baseline="0">
                <a:solidFill>
                  <a:schemeClr val="bg1"/>
                </a:solidFill>
              </a:defRPr>
            </a:lvl1pPr>
          </a:lstStyle>
          <a:p>
            <a:pPr algn="ctr">
              <a:defRPr/>
            </a:pPr>
            <a:r>
              <a:rPr lang="en-US" sz="4400" dirty="0" smtClean="0">
                <a:solidFill>
                  <a:prstClr val="white"/>
                </a:solidFill>
                <a:latin typeface="Calibri"/>
                <a:ea typeface="+mj-ea"/>
                <a:cs typeface="+mj-cs"/>
              </a:rPr>
              <a:t>Title of Slide Goes Here</a:t>
            </a:r>
            <a:endParaRPr lang="en-US" sz="4400" dirty="0">
              <a:solidFill>
                <a:prstClr val="white"/>
              </a:solidFill>
              <a:latin typeface="Calibri"/>
              <a:ea typeface="+mj-ea"/>
              <a:cs typeface="+mj-cs"/>
            </a:endParaRPr>
          </a:p>
        </p:txBody>
      </p:sp>
      <p:sp>
        <p:nvSpPr>
          <p:cNvPr id="3" name="Vertical Text Placeholder 2"/>
          <p:cNvSpPr>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15" name="Slide Number Placeholder 15"/>
          <p:cNvSpPr>
            <a:spLocks noGrp="1"/>
          </p:cNvSpPr>
          <p:nvPr>
            <p:ph type="sldNum" sz="quarter" idx="10"/>
          </p:nvPr>
        </p:nvSpPr>
        <p:spPr/>
        <p:txBody>
          <a:bodyPr/>
          <a:lstStyle>
            <a:lvl1pPr>
              <a:defRPr/>
            </a:lvl1pPr>
          </a:lstStyle>
          <a:p>
            <a:pPr>
              <a:defRPr/>
            </a:pPr>
            <a:fld id="{F11DBC3F-79E3-4F33-9781-3985FCE060A4}" type="slidenum">
              <a:rPr lang="en-US">
                <a:solidFill>
                  <a:prstClr val="black">
                    <a:tint val="75000"/>
                  </a:prstClr>
                </a:solidFill>
              </a:rPr>
              <a:pPr>
                <a:defRPr/>
              </a:pPr>
              <a:t>‹#›</a:t>
            </a:fld>
            <a:endParaRPr lang="en-US">
              <a:solidFill>
                <a:prstClr val="black">
                  <a:tint val="75000"/>
                </a:prstClr>
              </a:solidFill>
            </a:endParaRPr>
          </a:p>
        </p:txBody>
      </p:sp>
      <p:sp>
        <p:nvSpPr>
          <p:cNvPr id="16" name="Footer Placeholder 16"/>
          <p:cNvSpPr>
            <a:spLocks noGrp="1"/>
          </p:cNvSpPr>
          <p:nvPr>
            <p:ph type="ftr" sz="quarter" idx="11"/>
          </p:nvPr>
        </p:nvSpPr>
        <p:spPr/>
        <p:txBody>
          <a:bodyPr/>
          <a:lstStyle>
            <a:lvl1pPr>
              <a:defRPr/>
            </a:lvl1pPr>
          </a:lstStyle>
          <a:p>
            <a:pPr>
              <a:defRPr/>
            </a:pPr>
            <a:r>
              <a:rPr lang="en-US">
                <a:solidFill>
                  <a:prstClr val="black">
                    <a:tint val="75000"/>
                  </a:prstClr>
                </a:solidFill>
              </a:rPr>
              <a:t>Rethinking Unsold Inventory</a:t>
            </a:r>
          </a:p>
        </p:txBody>
      </p:sp>
    </p:spTree>
    <p:extLst>
      <p:ext uri="{BB962C8B-B14F-4D97-AF65-F5344CB8AC3E}">
        <p14:creationId xmlns:p14="http://schemas.microsoft.com/office/powerpoint/2010/main" xmlns="" val="61895925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4" name="Picture 7" descr="Slide bottom bldgs"/>
          <p:cNvPicPr>
            <a:picLocks noChangeAspect="1" noChangeArrowheads="1"/>
          </p:cNvPicPr>
          <p:nvPr userDrawn="1"/>
        </p:nvPicPr>
        <p:blipFill>
          <a:blip r:embed="rId2"/>
          <a:srcRect/>
          <a:stretch>
            <a:fillRect/>
          </a:stretch>
        </p:blipFill>
        <p:spPr bwMode="auto">
          <a:xfrm>
            <a:off x="0" y="4346575"/>
            <a:ext cx="9144000" cy="2511425"/>
          </a:xfrm>
          <a:prstGeom prst="rect">
            <a:avLst/>
          </a:prstGeom>
          <a:noFill/>
          <a:ln w="9525">
            <a:noFill/>
            <a:miter lim="800000"/>
            <a:headEnd/>
            <a:tailEnd/>
          </a:ln>
        </p:spPr>
      </p:pic>
      <p:pic>
        <p:nvPicPr>
          <p:cNvPr id="5" name="Picture 7" descr="slide-top.jpg"/>
          <p:cNvPicPr>
            <a:picLocks noChangeAspect="1"/>
          </p:cNvPicPr>
          <p:nvPr userDrawn="1"/>
        </p:nvPicPr>
        <p:blipFill>
          <a:blip r:embed="rId3"/>
          <a:srcRect/>
          <a:stretch>
            <a:fillRect/>
          </a:stretch>
        </p:blipFill>
        <p:spPr bwMode="auto">
          <a:xfrm>
            <a:off x="6629400" y="274638"/>
            <a:ext cx="2057400" cy="5851525"/>
          </a:xfrm>
          <a:prstGeom prst="rect">
            <a:avLst/>
          </a:prstGeom>
          <a:noFill/>
          <a:ln w="9525">
            <a:noFill/>
            <a:miter lim="800000"/>
            <a:headEnd/>
            <a:tailEnd/>
          </a:ln>
        </p:spPr>
      </p:pic>
      <p:sp>
        <p:nvSpPr>
          <p:cNvPr id="2" name="Vertical Title 1"/>
          <p:cNvSpPr>
            <a:spLocks noGrp="1"/>
          </p:cNvSpPr>
          <p:nvPr>
            <p:ph type="title" orient="vert"/>
          </p:nvPr>
        </p:nvSpPr>
        <p:spPr>
          <a:xfrm>
            <a:off x="6629400" y="274638"/>
            <a:ext cx="2057400" cy="5851525"/>
          </a:xfrm>
        </p:spPr>
        <p:txBody>
          <a:bodyPr vert="eaVert"/>
          <a:lstStyle>
            <a:lvl1pPr>
              <a:defRPr b="1" baseline="0">
                <a:solidFill>
                  <a:schemeClr val="bg1"/>
                </a:solidFil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6" name="Slide Number Placeholder 6"/>
          <p:cNvSpPr>
            <a:spLocks noGrp="1"/>
          </p:cNvSpPr>
          <p:nvPr>
            <p:ph type="sldNum" sz="quarter" idx="10"/>
          </p:nvPr>
        </p:nvSpPr>
        <p:spPr/>
        <p:txBody>
          <a:bodyPr/>
          <a:lstStyle>
            <a:lvl1pPr>
              <a:defRPr/>
            </a:lvl1pPr>
          </a:lstStyle>
          <a:p>
            <a:pPr>
              <a:defRPr/>
            </a:pPr>
            <a:fld id="{E926C32F-E04D-48F3-BA55-5F2E64BD2FCD}" type="slidenum">
              <a:rPr lang="en-US">
                <a:solidFill>
                  <a:prstClr val="black">
                    <a:tint val="75000"/>
                  </a:prstClr>
                </a:solidFill>
              </a:rPr>
              <a:pPr>
                <a:defRPr/>
              </a:pPr>
              <a:t>‹#›</a:t>
            </a:fld>
            <a:endParaRPr lang="en-US">
              <a:solidFill>
                <a:prstClr val="black">
                  <a:tint val="75000"/>
                </a:prstClr>
              </a:solidFill>
            </a:endParaRPr>
          </a:p>
        </p:txBody>
      </p:sp>
      <p:sp>
        <p:nvSpPr>
          <p:cNvPr id="7" name="Footer Placeholder 7"/>
          <p:cNvSpPr>
            <a:spLocks noGrp="1"/>
          </p:cNvSpPr>
          <p:nvPr>
            <p:ph type="ftr" sz="quarter" idx="11"/>
          </p:nvPr>
        </p:nvSpPr>
        <p:spPr/>
        <p:txBody>
          <a:bodyPr/>
          <a:lstStyle>
            <a:lvl1pPr>
              <a:defRPr/>
            </a:lvl1pPr>
          </a:lstStyle>
          <a:p>
            <a:pPr>
              <a:defRPr/>
            </a:pPr>
            <a:r>
              <a:rPr lang="en-US">
                <a:solidFill>
                  <a:prstClr val="black">
                    <a:tint val="75000"/>
                  </a:prstClr>
                </a:solidFill>
              </a:rPr>
              <a:t>Rethinking Unsold Inventory</a:t>
            </a:r>
          </a:p>
        </p:txBody>
      </p:sp>
    </p:spTree>
    <p:extLst>
      <p:ext uri="{BB962C8B-B14F-4D97-AF65-F5344CB8AC3E}">
        <p14:creationId xmlns:p14="http://schemas.microsoft.com/office/powerpoint/2010/main" xmlns="" val="113220644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pic>
        <p:nvPicPr>
          <p:cNvPr id="3" name="Picture 4" descr="slide-top.jpg"/>
          <p:cNvPicPr>
            <a:picLocks noChangeAspect="1"/>
          </p:cNvPicPr>
          <p:nvPr userDrawn="1"/>
        </p:nvPicPr>
        <p:blipFill>
          <a:blip r:embed="rId2"/>
          <a:srcRect/>
          <a:stretch>
            <a:fillRect/>
          </a:stretch>
        </p:blipFill>
        <p:spPr bwMode="auto">
          <a:xfrm>
            <a:off x="0" y="0"/>
            <a:ext cx="9144000" cy="1417638"/>
          </a:xfrm>
          <a:prstGeom prst="rect">
            <a:avLst/>
          </a:prstGeom>
          <a:noFill/>
          <a:ln w="9525">
            <a:noFill/>
            <a:miter lim="800000"/>
            <a:headEnd/>
            <a:tailEnd/>
          </a:ln>
        </p:spPr>
      </p:pic>
      <p:sp>
        <p:nvSpPr>
          <p:cNvPr id="4" name="Title 1"/>
          <p:cNvSpPr txBox="1">
            <a:spLocks/>
          </p:cNvSpPr>
          <p:nvPr userDrawn="1"/>
        </p:nvSpPr>
        <p:spPr bwMode="auto">
          <a:xfrm>
            <a:off x="457200" y="111125"/>
            <a:ext cx="8229600" cy="1143000"/>
          </a:xfrm>
          <a:prstGeom prst="rect">
            <a:avLst/>
          </a:prstGeom>
          <a:noFill/>
          <a:ln w="9525">
            <a:noFill/>
            <a:miter lim="800000"/>
            <a:headEnd/>
            <a:tailEnd/>
          </a:ln>
        </p:spPr>
        <p:txBody>
          <a:bodyPr anchor="ctr"/>
          <a:lstStyle>
            <a:lvl1pPr>
              <a:defRPr b="1" baseline="0">
                <a:solidFill>
                  <a:schemeClr val="bg1"/>
                </a:solidFill>
              </a:defRPr>
            </a:lvl1pPr>
          </a:lstStyle>
          <a:p>
            <a:pPr algn="ctr">
              <a:defRPr/>
            </a:pPr>
            <a:endParaRPr lang="en-US" sz="4400" dirty="0">
              <a:solidFill>
                <a:prstClr val="white"/>
              </a:solidFill>
              <a:latin typeface="Calibri"/>
              <a:ea typeface="+mj-ea"/>
              <a:cs typeface="+mj-cs"/>
            </a:endParaRPr>
          </a:p>
        </p:txBody>
      </p:sp>
      <p:sp>
        <p:nvSpPr>
          <p:cNvPr id="5" name="Title 4"/>
          <p:cNvSpPr>
            <a:spLocks noGrp="1"/>
          </p:cNvSpPr>
          <p:nvPr>
            <p:ph type="title"/>
          </p:nvPr>
        </p:nvSpPr>
        <p:spPr>
          <a:xfrm>
            <a:off x="457200" y="165454"/>
            <a:ext cx="8229600" cy="1143000"/>
          </a:xfrm>
        </p:spPr>
        <p:txBody>
          <a:bodyPr/>
          <a:lstStyle>
            <a:lvl1pPr>
              <a:defRPr>
                <a:solidFill>
                  <a:schemeClr val="bg1"/>
                </a:solidFill>
              </a:defRPr>
            </a:lvl1pPr>
          </a:lstStyle>
          <a:p>
            <a:r>
              <a:rPr lang="en-US" dirty="0" smtClean="0"/>
              <a:t>Click to edit Master title style</a:t>
            </a:r>
            <a:endParaRPr lang="en-US" dirty="0"/>
          </a:p>
        </p:txBody>
      </p:sp>
      <p:sp>
        <p:nvSpPr>
          <p:cNvPr id="6" name="Slide Number Placeholder 7"/>
          <p:cNvSpPr>
            <a:spLocks noGrp="1"/>
          </p:cNvSpPr>
          <p:nvPr>
            <p:ph type="sldNum" sz="quarter" idx="10"/>
          </p:nvPr>
        </p:nvSpPr>
        <p:spPr/>
        <p:txBody>
          <a:bodyPr/>
          <a:lstStyle>
            <a:lvl1pPr>
              <a:defRPr/>
            </a:lvl1pPr>
          </a:lstStyle>
          <a:p>
            <a:pPr>
              <a:defRPr/>
            </a:pPr>
            <a:fld id="{3070DE2C-0034-44CD-BE19-DC0BD5984973}" type="slidenum">
              <a:rPr lang="en-US">
                <a:solidFill>
                  <a:prstClr val="black">
                    <a:tint val="75000"/>
                  </a:prstClr>
                </a:solidFill>
              </a:rPr>
              <a:pPr>
                <a:defRPr/>
              </a:pPr>
              <a:t>‹#›</a:t>
            </a:fld>
            <a:endParaRPr lang="en-US">
              <a:solidFill>
                <a:prstClr val="black">
                  <a:tint val="75000"/>
                </a:prstClr>
              </a:solidFill>
            </a:endParaRPr>
          </a:p>
        </p:txBody>
      </p:sp>
      <p:sp>
        <p:nvSpPr>
          <p:cNvPr id="7" name="Footer Placeholder 8"/>
          <p:cNvSpPr>
            <a:spLocks noGrp="1"/>
          </p:cNvSpPr>
          <p:nvPr>
            <p:ph type="ftr" sz="quarter" idx="11"/>
          </p:nvPr>
        </p:nvSpPr>
        <p:spPr/>
        <p:txBody>
          <a:bodyPr/>
          <a:lstStyle>
            <a:lvl1pPr>
              <a:defRPr/>
            </a:lvl1pPr>
          </a:lstStyle>
          <a:p>
            <a:pPr>
              <a:defRPr/>
            </a:pPr>
            <a:r>
              <a:rPr lang="en-US">
                <a:solidFill>
                  <a:prstClr val="black">
                    <a:tint val="75000"/>
                  </a:prstClr>
                </a:solidFill>
              </a:rPr>
              <a:t>Rethinking Unsold Inventory</a:t>
            </a:r>
          </a:p>
        </p:txBody>
      </p:sp>
    </p:spTree>
    <p:extLst>
      <p:ext uri="{BB962C8B-B14F-4D97-AF65-F5344CB8AC3E}">
        <p14:creationId xmlns:p14="http://schemas.microsoft.com/office/powerpoint/2010/main" xmlns="" val="308459902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4_Custom Layout">
    <p:spTree>
      <p:nvGrpSpPr>
        <p:cNvPr id="1" name=""/>
        <p:cNvGrpSpPr/>
        <p:nvPr/>
      </p:nvGrpSpPr>
      <p:grpSpPr>
        <a:xfrm>
          <a:off x="0" y="0"/>
          <a:ext cx="0" cy="0"/>
          <a:chOff x="0" y="0"/>
          <a:chExt cx="0" cy="0"/>
        </a:xfrm>
      </p:grpSpPr>
      <p:pic>
        <p:nvPicPr>
          <p:cNvPr id="2" name="Picture 4" descr="spacer-background.jpg"/>
          <p:cNvPicPr>
            <a:picLocks noChangeAspect="1"/>
          </p:cNvPicPr>
          <p:nvPr userDrawn="1"/>
        </p:nvPicPr>
        <p:blipFill>
          <a:blip r:embed="rId2"/>
          <a:srcRect t="-2"/>
          <a:stretch>
            <a:fillRect/>
          </a:stretch>
        </p:blipFill>
        <p:spPr bwMode="auto">
          <a:xfrm>
            <a:off x="0" y="0"/>
            <a:ext cx="9144000" cy="6858000"/>
          </a:xfrm>
          <a:prstGeom prst="rect">
            <a:avLst/>
          </a:prstGeom>
          <a:noFill/>
          <a:ln w="9525">
            <a:noFill/>
            <a:miter lim="800000"/>
            <a:headEnd/>
            <a:tailEnd/>
          </a:ln>
        </p:spPr>
      </p:pic>
      <p:sp>
        <p:nvSpPr>
          <p:cNvPr id="3" name="Slide Number Placeholder 3"/>
          <p:cNvSpPr>
            <a:spLocks noGrp="1"/>
          </p:cNvSpPr>
          <p:nvPr>
            <p:ph type="sldNum" sz="quarter" idx="10"/>
          </p:nvPr>
        </p:nvSpPr>
        <p:spPr/>
        <p:txBody>
          <a:bodyPr/>
          <a:lstStyle>
            <a:lvl1pPr>
              <a:defRPr/>
            </a:lvl1pPr>
          </a:lstStyle>
          <a:p>
            <a:pPr>
              <a:defRPr/>
            </a:pPr>
            <a:fld id="{AE1A0466-032A-42E3-80C3-834D87002F79}" type="slidenum">
              <a:rPr lang="en-US">
                <a:solidFill>
                  <a:prstClr val="black">
                    <a:tint val="75000"/>
                  </a:prstClr>
                </a:solidFill>
              </a:rPr>
              <a:pPr>
                <a:defRPr/>
              </a:pPr>
              <a:t>‹#›</a:t>
            </a:fld>
            <a:endParaRPr lang="en-US">
              <a:solidFill>
                <a:prstClr val="black">
                  <a:tint val="75000"/>
                </a:prstClr>
              </a:solidFill>
            </a:endParaRPr>
          </a:p>
        </p:txBody>
      </p:sp>
      <p:sp>
        <p:nvSpPr>
          <p:cNvPr id="4" name="Footer Placeholder 4"/>
          <p:cNvSpPr>
            <a:spLocks noGrp="1"/>
          </p:cNvSpPr>
          <p:nvPr>
            <p:ph type="ftr" sz="quarter" idx="11"/>
          </p:nvPr>
        </p:nvSpPr>
        <p:spPr/>
        <p:txBody>
          <a:bodyPr/>
          <a:lstStyle>
            <a:lvl1pPr>
              <a:defRPr/>
            </a:lvl1pPr>
          </a:lstStyle>
          <a:p>
            <a:pPr>
              <a:defRPr/>
            </a:pPr>
            <a:r>
              <a:rPr lang="en-US">
                <a:solidFill>
                  <a:prstClr val="black">
                    <a:tint val="75000"/>
                  </a:prstClr>
                </a:solidFill>
              </a:rPr>
              <a:t>Rethinking Unsold Inventory</a:t>
            </a:r>
          </a:p>
        </p:txBody>
      </p:sp>
    </p:spTree>
    <p:extLst>
      <p:ext uri="{BB962C8B-B14F-4D97-AF65-F5344CB8AC3E}">
        <p14:creationId xmlns:p14="http://schemas.microsoft.com/office/powerpoint/2010/main" xmlns="" val="277166913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6_Custom Layout">
    <p:spTree>
      <p:nvGrpSpPr>
        <p:cNvPr id="1" name=""/>
        <p:cNvGrpSpPr/>
        <p:nvPr/>
      </p:nvGrpSpPr>
      <p:grpSpPr>
        <a:xfrm>
          <a:off x="0" y="0"/>
          <a:ext cx="0" cy="0"/>
          <a:chOff x="0" y="0"/>
          <a:chExt cx="0" cy="0"/>
        </a:xfrm>
      </p:grpSpPr>
      <p:pic>
        <p:nvPicPr>
          <p:cNvPr id="2" name="Picture 7" descr="Slide bottom bldgs"/>
          <p:cNvPicPr>
            <a:picLocks noChangeAspect="1" noChangeArrowheads="1"/>
          </p:cNvPicPr>
          <p:nvPr userDrawn="1"/>
        </p:nvPicPr>
        <p:blipFill>
          <a:blip r:embed="rId2"/>
          <a:srcRect t="-173071"/>
          <a:stretch>
            <a:fillRect/>
          </a:stretch>
        </p:blipFill>
        <p:spPr bwMode="auto">
          <a:xfrm>
            <a:off x="0" y="0"/>
            <a:ext cx="9144000" cy="6858000"/>
          </a:xfrm>
          <a:prstGeom prst="rect">
            <a:avLst/>
          </a:prstGeom>
          <a:noFill/>
          <a:ln w="9525">
            <a:noFill/>
            <a:miter lim="800000"/>
            <a:headEnd/>
            <a:tailEnd/>
          </a:ln>
        </p:spPr>
      </p:pic>
      <p:sp>
        <p:nvSpPr>
          <p:cNvPr id="3" name="Slide Number Placeholder 3"/>
          <p:cNvSpPr>
            <a:spLocks noGrp="1"/>
          </p:cNvSpPr>
          <p:nvPr>
            <p:ph type="sldNum" sz="quarter" idx="10"/>
          </p:nvPr>
        </p:nvSpPr>
        <p:spPr/>
        <p:txBody>
          <a:bodyPr/>
          <a:lstStyle>
            <a:lvl1pPr>
              <a:defRPr/>
            </a:lvl1pPr>
          </a:lstStyle>
          <a:p>
            <a:pPr>
              <a:defRPr/>
            </a:pPr>
            <a:fld id="{19484900-8239-4492-88F8-7E826AFF8D31}" type="slidenum">
              <a:rPr lang="en-US">
                <a:solidFill>
                  <a:prstClr val="black">
                    <a:tint val="75000"/>
                  </a:prstClr>
                </a:solidFill>
              </a:rPr>
              <a:pPr>
                <a:defRPr/>
              </a:pPr>
              <a:t>‹#›</a:t>
            </a:fld>
            <a:endParaRPr lang="en-US">
              <a:solidFill>
                <a:prstClr val="black">
                  <a:tint val="75000"/>
                </a:prstClr>
              </a:solidFill>
            </a:endParaRPr>
          </a:p>
        </p:txBody>
      </p:sp>
      <p:sp>
        <p:nvSpPr>
          <p:cNvPr id="4" name="Footer Placeholder 4"/>
          <p:cNvSpPr>
            <a:spLocks noGrp="1"/>
          </p:cNvSpPr>
          <p:nvPr>
            <p:ph type="ftr" sz="quarter" idx="11"/>
          </p:nvPr>
        </p:nvSpPr>
        <p:spPr/>
        <p:txBody>
          <a:bodyPr/>
          <a:lstStyle>
            <a:lvl1pPr>
              <a:defRPr/>
            </a:lvl1pPr>
          </a:lstStyle>
          <a:p>
            <a:pPr>
              <a:defRPr/>
            </a:pPr>
            <a:r>
              <a:rPr lang="en-US">
                <a:solidFill>
                  <a:prstClr val="black">
                    <a:tint val="75000"/>
                  </a:prstClr>
                </a:solidFill>
              </a:rPr>
              <a:t>Rethinking Unsold Inventory</a:t>
            </a:r>
          </a:p>
        </p:txBody>
      </p:sp>
    </p:spTree>
    <p:extLst>
      <p:ext uri="{BB962C8B-B14F-4D97-AF65-F5344CB8AC3E}">
        <p14:creationId xmlns:p14="http://schemas.microsoft.com/office/powerpoint/2010/main" xmlns="" val="125991932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1_Section Header">
    <p:spTree>
      <p:nvGrpSpPr>
        <p:cNvPr id="1" name=""/>
        <p:cNvGrpSpPr/>
        <p:nvPr/>
      </p:nvGrpSpPr>
      <p:grpSpPr>
        <a:xfrm>
          <a:off x="0" y="0"/>
          <a:ext cx="0" cy="0"/>
          <a:chOff x="0" y="0"/>
          <a:chExt cx="0" cy="0"/>
        </a:xfrm>
      </p:grpSpPr>
      <p:pic>
        <p:nvPicPr>
          <p:cNvPr id="2" name="Picture 7" descr="Slide bottom bldgs"/>
          <p:cNvPicPr>
            <a:picLocks noChangeAspect="1" noChangeArrowheads="1"/>
          </p:cNvPicPr>
          <p:nvPr userDrawn="1"/>
        </p:nvPicPr>
        <p:blipFill>
          <a:blip r:embed="rId2"/>
          <a:srcRect/>
          <a:stretch>
            <a:fillRect/>
          </a:stretch>
        </p:blipFill>
        <p:spPr bwMode="auto">
          <a:xfrm>
            <a:off x="0" y="-12700"/>
            <a:ext cx="9144000" cy="2511425"/>
          </a:xfrm>
          <a:prstGeom prst="rect">
            <a:avLst/>
          </a:prstGeom>
          <a:noFill/>
          <a:ln w="9525">
            <a:noFill/>
            <a:miter lim="800000"/>
            <a:headEnd/>
            <a:tailEnd/>
          </a:ln>
        </p:spPr>
      </p:pic>
      <p:sp>
        <p:nvSpPr>
          <p:cNvPr id="3" name="Slide Number Placeholder 3"/>
          <p:cNvSpPr>
            <a:spLocks noGrp="1"/>
          </p:cNvSpPr>
          <p:nvPr>
            <p:ph type="sldNum" sz="quarter" idx="10"/>
          </p:nvPr>
        </p:nvSpPr>
        <p:spPr/>
        <p:txBody>
          <a:bodyPr/>
          <a:lstStyle>
            <a:lvl1pPr>
              <a:defRPr/>
            </a:lvl1pPr>
          </a:lstStyle>
          <a:p>
            <a:pPr>
              <a:defRPr/>
            </a:pPr>
            <a:fld id="{C5A6985B-B75C-4C49-9DF4-A4F1EE3775A2}" type="slidenum">
              <a:rPr lang="en-US">
                <a:solidFill>
                  <a:prstClr val="black">
                    <a:tint val="75000"/>
                  </a:prstClr>
                </a:solidFill>
              </a:rPr>
              <a:pPr>
                <a:defRPr/>
              </a:pPr>
              <a:t>‹#›</a:t>
            </a:fld>
            <a:endParaRPr lang="en-US">
              <a:solidFill>
                <a:prstClr val="black">
                  <a:tint val="75000"/>
                </a:prstClr>
              </a:solidFill>
            </a:endParaRPr>
          </a:p>
        </p:txBody>
      </p:sp>
      <p:sp>
        <p:nvSpPr>
          <p:cNvPr id="4" name="Footer Placeholder 4"/>
          <p:cNvSpPr>
            <a:spLocks noGrp="1"/>
          </p:cNvSpPr>
          <p:nvPr>
            <p:ph type="ftr" sz="quarter" idx="11"/>
          </p:nvPr>
        </p:nvSpPr>
        <p:spPr/>
        <p:txBody>
          <a:bodyPr/>
          <a:lstStyle>
            <a:lvl1pPr>
              <a:defRPr/>
            </a:lvl1pPr>
          </a:lstStyle>
          <a:p>
            <a:pPr>
              <a:defRPr/>
            </a:pPr>
            <a:r>
              <a:rPr lang="en-US">
                <a:solidFill>
                  <a:prstClr val="black">
                    <a:tint val="75000"/>
                  </a:prstClr>
                </a:solidFill>
              </a:rPr>
              <a:t>Rethinking Unsold Inventory</a:t>
            </a:r>
          </a:p>
        </p:txBody>
      </p:sp>
    </p:spTree>
    <p:extLst>
      <p:ext uri="{BB962C8B-B14F-4D97-AF65-F5344CB8AC3E}">
        <p14:creationId xmlns:p14="http://schemas.microsoft.com/office/powerpoint/2010/main" xmlns="" val="398718872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5_Custom Layout">
    <p:spTree>
      <p:nvGrpSpPr>
        <p:cNvPr id="1" name=""/>
        <p:cNvGrpSpPr/>
        <p:nvPr/>
      </p:nvGrpSpPr>
      <p:grpSpPr>
        <a:xfrm>
          <a:off x="0" y="0"/>
          <a:ext cx="0" cy="0"/>
          <a:chOff x="0" y="0"/>
          <a:chExt cx="0" cy="0"/>
        </a:xfrm>
      </p:grpSpPr>
      <p:sp>
        <p:nvSpPr>
          <p:cNvPr id="2" name="Title 1"/>
          <p:cNvSpPr txBox="1">
            <a:spLocks/>
          </p:cNvSpPr>
          <p:nvPr userDrawn="1"/>
        </p:nvSpPr>
        <p:spPr bwMode="auto">
          <a:xfrm>
            <a:off x="457200" y="111125"/>
            <a:ext cx="8229600" cy="1143000"/>
          </a:xfrm>
          <a:prstGeom prst="rect">
            <a:avLst/>
          </a:prstGeom>
          <a:noFill/>
          <a:ln w="9525">
            <a:noFill/>
            <a:miter lim="800000"/>
            <a:headEnd/>
            <a:tailEnd/>
          </a:ln>
        </p:spPr>
        <p:txBody>
          <a:bodyPr anchor="ctr"/>
          <a:lstStyle>
            <a:lvl1pPr>
              <a:defRPr b="1" baseline="0">
                <a:solidFill>
                  <a:schemeClr val="bg1"/>
                </a:solidFill>
              </a:defRPr>
            </a:lvl1pPr>
          </a:lstStyle>
          <a:p>
            <a:pPr algn="ctr">
              <a:defRPr/>
            </a:pPr>
            <a:r>
              <a:rPr lang="en-US" sz="4400" dirty="0" smtClean="0">
                <a:solidFill>
                  <a:prstClr val="white"/>
                </a:solidFill>
                <a:latin typeface="Calibri"/>
                <a:ea typeface="+mj-ea"/>
                <a:cs typeface="+mj-cs"/>
              </a:rPr>
              <a:t>Title of Slide Goes Here</a:t>
            </a:r>
            <a:endParaRPr lang="en-US" sz="4400" dirty="0">
              <a:solidFill>
                <a:prstClr val="white"/>
              </a:solidFill>
              <a:latin typeface="Calibri"/>
              <a:ea typeface="+mj-ea"/>
              <a:cs typeface="+mj-cs"/>
            </a:endParaRPr>
          </a:p>
        </p:txBody>
      </p:sp>
      <p:sp>
        <p:nvSpPr>
          <p:cNvPr id="3" name="Slide Number Placeholder 3"/>
          <p:cNvSpPr>
            <a:spLocks noGrp="1"/>
          </p:cNvSpPr>
          <p:nvPr>
            <p:ph type="sldNum" sz="quarter" idx="10"/>
          </p:nvPr>
        </p:nvSpPr>
        <p:spPr/>
        <p:txBody>
          <a:bodyPr/>
          <a:lstStyle>
            <a:lvl1pPr>
              <a:defRPr/>
            </a:lvl1pPr>
          </a:lstStyle>
          <a:p>
            <a:pPr>
              <a:defRPr/>
            </a:pPr>
            <a:fld id="{E593F63F-D3E0-43BE-973D-AF7DFAC8CEBB}" type="slidenum">
              <a:rPr lang="en-US">
                <a:solidFill>
                  <a:prstClr val="black">
                    <a:tint val="75000"/>
                  </a:prstClr>
                </a:solidFill>
              </a:rPr>
              <a:pPr>
                <a:defRPr/>
              </a:pPr>
              <a:t>‹#›</a:t>
            </a:fld>
            <a:endParaRPr lang="en-US">
              <a:solidFill>
                <a:prstClr val="black">
                  <a:tint val="75000"/>
                </a:prstClr>
              </a:solidFill>
            </a:endParaRPr>
          </a:p>
        </p:txBody>
      </p:sp>
      <p:sp>
        <p:nvSpPr>
          <p:cNvPr id="4" name="Footer Placeholder 4"/>
          <p:cNvSpPr>
            <a:spLocks noGrp="1"/>
          </p:cNvSpPr>
          <p:nvPr>
            <p:ph type="ftr" sz="quarter" idx="11"/>
          </p:nvPr>
        </p:nvSpPr>
        <p:spPr/>
        <p:txBody>
          <a:bodyPr/>
          <a:lstStyle>
            <a:lvl1pPr>
              <a:defRPr/>
            </a:lvl1pPr>
          </a:lstStyle>
          <a:p>
            <a:pPr>
              <a:defRPr/>
            </a:pPr>
            <a:r>
              <a:rPr lang="en-US">
                <a:solidFill>
                  <a:prstClr val="black">
                    <a:tint val="75000"/>
                  </a:prstClr>
                </a:solidFill>
              </a:rPr>
              <a:t>Rethinking Unsold Inventory</a:t>
            </a:r>
          </a:p>
        </p:txBody>
      </p:sp>
    </p:spTree>
    <p:extLst>
      <p:ext uri="{BB962C8B-B14F-4D97-AF65-F5344CB8AC3E}">
        <p14:creationId xmlns:p14="http://schemas.microsoft.com/office/powerpoint/2010/main" xmlns="" val="47697456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258888"/>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371600"/>
            <a:ext cx="4038600" cy="5029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371600"/>
            <a:ext cx="4038600" cy="5029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Footer Placeholder 6"/>
          <p:cNvSpPr>
            <a:spLocks noGrp="1"/>
          </p:cNvSpPr>
          <p:nvPr>
            <p:ph type="ftr" sz="quarter" idx="10"/>
          </p:nvPr>
        </p:nvSpPr>
        <p:spPr/>
        <p:txBody>
          <a:bodyPr/>
          <a:lstStyle>
            <a:lvl1pPr>
              <a:defRPr/>
            </a:lvl1pPr>
          </a:lstStyle>
          <a:p>
            <a:pPr>
              <a:defRPr/>
            </a:pPr>
            <a:r>
              <a:rPr lang="en-US">
                <a:solidFill>
                  <a:prstClr val="black">
                    <a:tint val="75000"/>
                  </a:prstClr>
                </a:solidFill>
              </a:rPr>
              <a:t>Rethinking Unsold Inventory</a:t>
            </a:r>
          </a:p>
        </p:txBody>
      </p:sp>
      <p:sp>
        <p:nvSpPr>
          <p:cNvPr id="6" name="Slide Number Placeholder 7"/>
          <p:cNvSpPr>
            <a:spLocks noGrp="1"/>
          </p:cNvSpPr>
          <p:nvPr>
            <p:ph type="sldNum" sz="quarter" idx="11"/>
          </p:nvPr>
        </p:nvSpPr>
        <p:spPr/>
        <p:txBody>
          <a:bodyPr/>
          <a:lstStyle>
            <a:lvl1pPr>
              <a:defRPr/>
            </a:lvl1pPr>
          </a:lstStyle>
          <a:p>
            <a:pPr>
              <a:defRPr/>
            </a:pPr>
            <a:fld id="{0E3D98E9-A8F1-4802-8C0E-B2CCE3793A53}" type="slidenum">
              <a:rPr lang="en-US">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xmlns="" val="171927224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itleOnly">
  <p:cSld name="1_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Footer Placeholder 6"/>
          <p:cNvSpPr>
            <a:spLocks noGrp="1"/>
          </p:cNvSpPr>
          <p:nvPr>
            <p:ph type="ftr" sz="quarter" idx="10"/>
          </p:nvPr>
        </p:nvSpPr>
        <p:spPr/>
        <p:txBody>
          <a:bodyPr/>
          <a:lstStyle>
            <a:lvl1pPr>
              <a:defRPr/>
            </a:lvl1pPr>
          </a:lstStyle>
          <a:p>
            <a:pPr>
              <a:defRPr/>
            </a:pPr>
            <a:r>
              <a:rPr lang="en-US">
                <a:solidFill>
                  <a:prstClr val="black">
                    <a:tint val="75000"/>
                  </a:prstClr>
                </a:solidFill>
              </a:rPr>
              <a:t>Rethinking Unsold Inventory</a:t>
            </a:r>
          </a:p>
        </p:txBody>
      </p:sp>
      <p:sp>
        <p:nvSpPr>
          <p:cNvPr id="4" name="Slide Number Placeholder 7"/>
          <p:cNvSpPr>
            <a:spLocks noGrp="1"/>
          </p:cNvSpPr>
          <p:nvPr>
            <p:ph type="sldNum" sz="quarter" idx="11"/>
          </p:nvPr>
        </p:nvSpPr>
        <p:spPr/>
        <p:txBody>
          <a:bodyPr/>
          <a:lstStyle>
            <a:lvl1pPr>
              <a:defRPr/>
            </a:lvl1pPr>
          </a:lstStyle>
          <a:p>
            <a:pPr>
              <a:defRPr/>
            </a:pPr>
            <a:fld id="{7B4FBBA6-A103-48C2-B578-7B094ACC6B49}" type="slidenum">
              <a:rPr lang="en-US">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xmlns="" val="211420891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0"/>
            <a:ext cx="8229600" cy="6400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Footer Placeholder 6"/>
          <p:cNvSpPr>
            <a:spLocks noGrp="1"/>
          </p:cNvSpPr>
          <p:nvPr>
            <p:ph type="ftr" sz="quarter" idx="10"/>
          </p:nvPr>
        </p:nvSpPr>
        <p:spPr/>
        <p:txBody>
          <a:bodyPr/>
          <a:lstStyle>
            <a:lvl1pPr>
              <a:defRPr/>
            </a:lvl1pPr>
          </a:lstStyle>
          <a:p>
            <a:pPr>
              <a:defRPr/>
            </a:pPr>
            <a:r>
              <a:rPr lang="en-US">
                <a:solidFill>
                  <a:prstClr val="black">
                    <a:tint val="75000"/>
                  </a:prstClr>
                </a:solidFill>
              </a:rPr>
              <a:t>Rethinking Unsold Inventory</a:t>
            </a:r>
          </a:p>
        </p:txBody>
      </p:sp>
      <p:sp>
        <p:nvSpPr>
          <p:cNvPr id="4" name="Slide Number Placeholder 7"/>
          <p:cNvSpPr>
            <a:spLocks noGrp="1"/>
          </p:cNvSpPr>
          <p:nvPr>
            <p:ph type="sldNum" sz="quarter" idx="11"/>
          </p:nvPr>
        </p:nvSpPr>
        <p:spPr/>
        <p:txBody>
          <a:bodyPr/>
          <a:lstStyle>
            <a:lvl1pPr>
              <a:defRPr/>
            </a:lvl1pPr>
          </a:lstStyle>
          <a:p>
            <a:pPr>
              <a:defRPr/>
            </a:pPr>
            <a:fld id="{4911D62F-6A3A-4D15-AD17-1DA6C4753C35}" type="slidenum">
              <a:rPr lang="en-US">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xmlns="" val="270625913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clipArtAndTx">
  <p:cSld name="Title, Clip Art and Text">
    <p:spTree>
      <p:nvGrpSpPr>
        <p:cNvPr id="1" name=""/>
        <p:cNvGrpSpPr/>
        <p:nvPr/>
      </p:nvGrpSpPr>
      <p:grpSpPr>
        <a:xfrm>
          <a:off x="0" y="0"/>
          <a:ext cx="0" cy="0"/>
          <a:chOff x="0" y="0"/>
          <a:chExt cx="0" cy="0"/>
        </a:xfrm>
      </p:grpSpPr>
      <p:sp>
        <p:nvSpPr>
          <p:cNvPr id="2" name="Title 1"/>
          <p:cNvSpPr>
            <a:spLocks noGrp="1"/>
          </p:cNvSpPr>
          <p:nvPr>
            <p:ph type="title"/>
          </p:nvPr>
        </p:nvSpPr>
        <p:spPr>
          <a:xfrm>
            <a:off x="1981200" y="609600"/>
            <a:ext cx="7162800" cy="914400"/>
          </a:xfrm>
        </p:spPr>
        <p:txBody>
          <a:bodyPr/>
          <a:lstStyle/>
          <a:p>
            <a:r>
              <a:rPr lang="en-US" smtClean="0"/>
              <a:t>Click to edit Master title style</a:t>
            </a:r>
            <a:endParaRPr lang="en-US"/>
          </a:p>
        </p:txBody>
      </p:sp>
      <p:sp>
        <p:nvSpPr>
          <p:cNvPr id="3" name="ClipArt Placeholder 2"/>
          <p:cNvSpPr>
            <a:spLocks noGrp="1"/>
          </p:cNvSpPr>
          <p:nvPr>
            <p:ph type="clipArt" sz="half" idx="1"/>
          </p:nvPr>
        </p:nvSpPr>
        <p:spPr>
          <a:xfrm>
            <a:off x="533400" y="1905000"/>
            <a:ext cx="4029075" cy="4572000"/>
          </a:xfrm>
        </p:spPr>
        <p:txBody>
          <a:bodyPr/>
          <a:lstStyle/>
          <a:p>
            <a:pPr lvl="0"/>
            <a:endParaRPr lang="en-US" noProof="0"/>
          </a:p>
        </p:txBody>
      </p:sp>
      <p:sp>
        <p:nvSpPr>
          <p:cNvPr id="4" name="Text Placeholder 3"/>
          <p:cNvSpPr>
            <a:spLocks noGrp="1"/>
          </p:cNvSpPr>
          <p:nvPr>
            <p:ph type="body" sz="half" idx="2"/>
          </p:nvPr>
        </p:nvSpPr>
        <p:spPr>
          <a:xfrm>
            <a:off x="4714875" y="1905000"/>
            <a:ext cx="4029075" cy="4572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a:xfrm>
            <a:off x="533400" y="6553200"/>
            <a:ext cx="1905000" cy="304800"/>
          </a:xfrm>
          <a:prstGeom prst="rect">
            <a:avLst/>
          </a:prstGeom>
        </p:spPr>
        <p:txBody>
          <a:bodyPr/>
          <a:lstStyle>
            <a:lvl1pPr>
              <a:defRPr>
                <a:cs typeface="+mn-cs"/>
              </a:defRPr>
            </a:lvl1pPr>
          </a:lstStyle>
          <a:p>
            <a:pPr>
              <a:defRPr/>
            </a:pPr>
            <a:endParaRPr lang="en-US">
              <a:solidFill>
                <a:prstClr val="black"/>
              </a:solidFill>
            </a:endParaRPr>
          </a:p>
        </p:txBody>
      </p:sp>
      <p:sp>
        <p:nvSpPr>
          <p:cNvPr id="6" name="Footer Placeholder 5"/>
          <p:cNvSpPr>
            <a:spLocks noGrp="1"/>
          </p:cNvSpPr>
          <p:nvPr>
            <p:ph type="ftr" sz="quarter" idx="11"/>
          </p:nvPr>
        </p:nvSpPr>
        <p:spPr>
          <a:xfrm>
            <a:off x="2667000" y="6553200"/>
            <a:ext cx="4191000" cy="304800"/>
          </a:xfrm>
        </p:spPr>
        <p:txBody>
          <a:bodyPr/>
          <a:lstStyle>
            <a:lvl1pPr algn="ctr">
              <a:defRPr/>
            </a:lvl1pPr>
          </a:lstStyle>
          <a:p>
            <a:pPr>
              <a:defRPr/>
            </a:pPr>
            <a:r>
              <a:rPr lang="en-US">
                <a:solidFill>
                  <a:prstClr val="black">
                    <a:tint val="75000"/>
                  </a:prstClr>
                </a:solidFill>
              </a:rPr>
              <a:t>Rethinking Unsold Inventory</a:t>
            </a:r>
          </a:p>
        </p:txBody>
      </p:sp>
      <p:sp>
        <p:nvSpPr>
          <p:cNvPr id="7" name="Slide Number Placeholder 6"/>
          <p:cNvSpPr>
            <a:spLocks noGrp="1"/>
          </p:cNvSpPr>
          <p:nvPr>
            <p:ph type="sldNum" sz="quarter" idx="12"/>
          </p:nvPr>
        </p:nvSpPr>
        <p:spPr>
          <a:xfrm>
            <a:off x="6934200" y="6553200"/>
            <a:ext cx="1905000" cy="304800"/>
          </a:xfrm>
        </p:spPr>
        <p:txBody>
          <a:bodyPr/>
          <a:lstStyle>
            <a:lvl1pPr>
              <a:defRPr/>
            </a:lvl1pPr>
          </a:lstStyle>
          <a:p>
            <a:pPr>
              <a:defRPr/>
            </a:pPr>
            <a:fld id="{89D17CCB-E9F3-44AC-B835-46C43CB85B4C}" type="slidenum">
              <a:rPr lang="en-US">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xmlns="" val="3955538685"/>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3.xml"/><Relationship Id="rId13" Type="http://schemas.openxmlformats.org/officeDocument/2006/relationships/slideLayout" Target="../slideLayouts/slideLayout18.xml"/><Relationship Id="rId18" Type="http://schemas.openxmlformats.org/officeDocument/2006/relationships/slideLayout" Target="../slideLayouts/slideLayout23.xml"/><Relationship Id="rId3" Type="http://schemas.openxmlformats.org/officeDocument/2006/relationships/slideLayout" Target="../slideLayouts/slideLayout8.xml"/><Relationship Id="rId21" Type="http://schemas.openxmlformats.org/officeDocument/2006/relationships/slideLayout" Target="../slideLayouts/slideLayout26.xml"/><Relationship Id="rId7" Type="http://schemas.openxmlformats.org/officeDocument/2006/relationships/slideLayout" Target="../slideLayouts/slideLayout12.xml"/><Relationship Id="rId12" Type="http://schemas.openxmlformats.org/officeDocument/2006/relationships/slideLayout" Target="../slideLayouts/slideLayout17.xml"/><Relationship Id="rId17" Type="http://schemas.openxmlformats.org/officeDocument/2006/relationships/slideLayout" Target="../slideLayouts/slideLayout22.xml"/><Relationship Id="rId2" Type="http://schemas.openxmlformats.org/officeDocument/2006/relationships/slideLayout" Target="../slideLayouts/slideLayout7.xml"/><Relationship Id="rId16" Type="http://schemas.openxmlformats.org/officeDocument/2006/relationships/slideLayout" Target="../slideLayouts/slideLayout21.xml"/><Relationship Id="rId20" Type="http://schemas.openxmlformats.org/officeDocument/2006/relationships/slideLayout" Target="../slideLayouts/slideLayout25.xml"/><Relationship Id="rId1" Type="http://schemas.openxmlformats.org/officeDocument/2006/relationships/slideLayout" Target="../slideLayouts/slideLayout6.xml"/><Relationship Id="rId6" Type="http://schemas.openxmlformats.org/officeDocument/2006/relationships/slideLayout" Target="../slideLayouts/slideLayout11.xml"/><Relationship Id="rId11" Type="http://schemas.openxmlformats.org/officeDocument/2006/relationships/slideLayout" Target="../slideLayouts/slideLayout16.xml"/><Relationship Id="rId24" Type="http://schemas.openxmlformats.org/officeDocument/2006/relationships/theme" Target="../theme/theme2.xml"/><Relationship Id="rId5" Type="http://schemas.openxmlformats.org/officeDocument/2006/relationships/slideLayout" Target="../slideLayouts/slideLayout10.xml"/><Relationship Id="rId15" Type="http://schemas.openxmlformats.org/officeDocument/2006/relationships/slideLayout" Target="../slideLayouts/slideLayout20.xml"/><Relationship Id="rId23" Type="http://schemas.openxmlformats.org/officeDocument/2006/relationships/slideLayout" Target="../slideLayouts/slideLayout28.xml"/><Relationship Id="rId10" Type="http://schemas.openxmlformats.org/officeDocument/2006/relationships/slideLayout" Target="../slideLayouts/slideLayout15.xml"/><Relationship Id="rId19" Type="http://schemas.openxmlformats.org/officeDocument/2006/relationships/slideLayout" Target="../slideLayouts/slideLayout24.xml"/><Relationship Id="rId4" Type="http://schemas.openxmlformats.org/officeDocument/2006/relationships/slideLayout" Target="../slideLayouts/slideLayout9.xml"/><Relationship Id="rId9" Type="http://schemas.openxmlformats.org/officeDocument/2006/relationships/slideLayout" Target="../slideLayouts/slideLayout14.xml"/><Relationship Id="rId14" Type="http://schemas.openxmlformats.org/officeDocument/2006/relationships/slideLayout" Target="../slideLayouts/slideLayout19.xml"/><Relationship Id="rId22"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050" name="Title Placehold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2051"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7" name="Footer Placeholder 6"/>
          <p:cNvSpPr>
            <a:spLocks noGrp="1"/>
          </p:cNvSpPr>
          <p:nvPr>
            <p:ph type="ftr" sz="quarter" idx="3"/>
          </p:nvPr>
        </p:nvSpPr>
        <p:spPr>
          <a:xfrm>
            <a:off x="457200" y="6356350"/>
            <a:ext cx="2895600" cy="365125"/>
          </a:xfrm>
          <a:prstGeom prst="rect">
            <a:avLst/>
          </a:prstGeom>
        </p:spPr>
        <p:txBody>
          <a:bodyPr vert="horz" lIns="91440" tIns="45720" rIns="91440" bIns="45720" rtlCol="0" anchor="ctr"/>
          <a:lstStyle>
            <a:lvl1pPr algn="l">
              <a:defRPr sz="1000">
                <a:solidFill>
                  <a:schemeClr val="tx1">
                    <a:tint val="75000"/>
                  </a:schemeClr>
                </a:solidFill>
                <a:latin typeface="+mn-lt"/>
                <a:cs typeface="+mn-cs"/>
              </a:defRPr>
            </a:lvl1pPr>
          </a:lstStyle>
          <a:p>
            <a:pPr>
              <a:defRPr/>
            </a:pPr>
            <a:r>
              <a:rPr lang="en-US"/>
              <a:t>Rethinking Unsold Inventory</a:t>
            </a:r>
          </a:p>
        </p:txBody>
      </p:sp>
      <p:sp>
        <p:nvSpPr>
          <p:cNvPr id="8" name="Slide Number Placeholder 7"/>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latin typeface="+mn-lt"/>
                <a:cs typeface="+mn-cs"/>
              </a:defRPr>
            </a:lvl1pPr>
          </a:lstStyle>
          <a:p>
            <a:pPr>
              <a:defRPr/>
            </a:pPr>
            <a:fld id="{CF6E9D93-DA16-4642-8A2D-DC69C63DD9C2}" type="slidenum">
              <a:rPr lang="en-US"/>
              <a:pPr>
                <a:defRPr/>
              </a:pPr>
              <a:t>‹#›</a:t>
            </a:fld>
            <a:endParaRPr lang="en-US" dirty="0"/>
          </a:p>
        </p:txBody>
      </p:sp>
    </p:spTree>
  </p:cSld>
  <p:clrMap bg1="lt1" tx1="dk1" bg2="lt2" tx2="dk2" accent1="accent1" accent2="accent2" accent3="accent3" accent4="accent4" accent5="accent5" accent6="accent6" hlink="hlink" folHlink="folHlink"/>
  <p:sldLayoutIdLst>
    <p:sldLayoutId id="2147484130" r:id="rId1"/>
    <p:sldLayoutId id="2147484131" r:id="rId2"/>
    <p:sldLayoutId id="2147484132" r:id="rId3"/>
    <p:sldLayoutId id="2147484133" r:id="rId4"/>
    <p:sldLayoutId id="2147484134" r:id="rId5"/>
  </p:sldLayoutIdLst>
  <p:hf hdr="0" dt="0"/>
  <p:txStyles>
    <p:titleStyle>
      <a:lvl1pPr algn="ctr" defTabSz="457200" rtl="0" eaLnBrk="0" fontAlgn="base" hangingPunct="0">
        <a:spcBef>
          <a:spcPct val="0"/>
        </a:spcBef>
        <a:spcAft>
          <a:spcPct val="0"/>
        </a:spcAft>
        <a:defRPr sz="4400" b="1" kern="1200">
          <a:solidFill>
            <a:schemeClr val="tx1"/>
          </a:solidFill>
          <a:latin typeface="+mj-lt"/>
          <a:ea typeface="+mj-ea"/>
          <a:cs typeface="+mj-cs"/>
        </a:defRPr>
      </a:lvl1pPr>
      <a:lvl2pPr algn="ctr" defTabSz="457200" rtl="0" eaLnBrk="0" fontAlgn="base" hangingPunct="0">
        <a:spcBef>
          <a:spcPct val="0"/>
        </a:spcBef>
        <a:spcAft>
          <a:spcPct val="0"/>
        </a:spcAft>
        <a:defRPr sz="4400" b="1">
          <a:solidFill>
            <a:schemeClr val="tx1"/>
          </a:solidFill>
          <a:latin typeface="Calibri" pitchFamily="34" charset="0"/>
        </a:defRPr>
      </a:lvl2pPr>
      <a:lvl3pPr algn="ctr" defTabSz="457200" rtl="0" eaLnBrk="0" fontAlgn="base" hangingPunct="0">
        <a:spcBef>
          <a:spcPct val="0"/>
        </a:spcBef>
        <a:spcAft>
          <a:spcPct val="0"/>
        </a:spcAft>
        <a:defRPr sz="4400" b="1">
          <a:solidFill>
            <a:schemeClr val="tx1"/>
          </a:solidFill>
          <a:latin typeface="Calibri" pitchFamily="34" charset="0"/>
        </a:defRPr>
      </a:lvl3pPr>
      <a:lvl4pPr algn="ctr" defTabSz="457200" rtl="0" eaLnBrk="0" fontAlgn="base" hangingPunct="0">
        <a:spcBef>
          <a:spcPct val="0"/>
        </a:spcBef>
        <a:spcAft>
          <a:spcPct val="0"/>
        </a:spcAft>
        <a:defRPr sz="4400" b="1">
          <a:solidFill>
            <a:schemeClr val="tx1"/>
          </a:solidFill>
          <a:latin typeface="Calibri" pitchFamily="34" charset="0"/>
        </a:defRPr>
      </a:lvl4pPr>
      <a:lvl5pPr algn="ctr" defTabSz="457200" rtl="0" eaLnBrk="0" fontAlgn="base" hangingPunct="0">
        <a:spcBef>
          <a:spcPct val="0"/>
        </a:spcBef>
        <a:spcAft>
          <a:spcPct val="0"/>
        </a:spcAft>
        <a:defRPr sz="4400" b="1">
          <a:solidFill>
            <a:schemeClr val="tx1"/>
          </a:solidFill>
          <a:latin typeface="Calibri" pitchFamily="34" charset="0"/>
        </a:defRPr>
      </a:lvl5pPr>
      <a:lvl6pPr marL="457200" algn="ctr" defTabSz="457200" rtl="0" fontAlgn="base">
        <a:spcBef>
          <a:spcPct val="0"/>
        </a:spcBef>
        <a:spcAft>
          <a:spcPct val="0"/>
        </a:spcAft>
        <a:defRPr sz="4400">
          <a:solidFill>
            <a:schemeClr val="tx1"/>
          </a:solidFill>
          <a:latin typeface="Calibri" pitchFamily="34" charset="0"/>
        </a:defRPr>
      </a:lvl6pPr>
      <a:lvl7pPr marL="914400" algn="ctr" defTabSz="457200" rtl="0" fontAlgn="base">
        <a:spcBef>
          <a:spcPct val="0"/>
        </a:spcBef>
        <a:spcAft>
          <a:spcPct val="0"/>
        </a:spcAft>
        <a:defRPr sz="4400">
          <a:solidFill>
            <a:schemeClr val="tx1"/>
          </a:solidFill>
          <a:latin typeface="Calibri" pitchFamily="34" charset="0"/>
        </a:defRPr>
      </a:lvl7pPr>
      <a:lvl8pPr marL="1371600" algn="ctr" defTabSz="457200" rtl="0" fontAlgn="base">
        <a:spcBef>
          <a:spcPct val="0"/>
        </a:spcBef>
        <a:spcAft>
          <a:spcPct val="0"/>
        </a:spcAft>
        <a:defRPr sz="4400">
          <a:solidFill>
            <a:schemeClr val="tx1"/>
          </a:solidFill>
          <a:latin typeface="Calibri" pitchFamily="34" charset="0"/>
        </a:defRPr>
      </a:lvl8pPr>
      <a:lvl9pPr marL="1828800" algn="ctr" defTabSz="457200" rtl="0" fontAlgn="base">
        <a:spcBef>
          <a:spcPct val="0"/>
        </a:spcBef>
        <a:spcAft>
          <a:spcPct val="0"/>
        </a:spcAft>
        <a:defRPr sz="4400">
          <a:solidFill>
            <a:schemeClr val="tx1"/>
          </a:solidFill>
          <a:latin typeface="Calibri" pitchFamily="34" charset="0"/>
        </a:defRPr>
      </a:lvl9pPr>
    </p:titleStyle>
    <p:bodyStyle>
      <a:lvl1pPr marL="342900" indent="-342900" algn="l" defTabSz="457200"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defTabSz="457200"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defTabSz="457200"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defTabSz="457200"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defTabSz="457200"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050" name="Title Placehold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2051"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7" name="Footer Placeholder 6"/>
          <p:cNvSpPr>
            <a:spLocks noGrp="1"/>
          </p:cNvSpPr>
          <p:nvPr>
            <p:ph type="ftr" sz="quarter" idx="3"/>
          </p:nvPr>
        </p:nvSpPr>
        <p:spPr>
          <a:xfrm>
            <a:off x="457200" y="6356350"/>
            <a:ext cx="2895600" cy="365125"/>
          </a:xfrm>
          <a:prstGeom prst="rect">
            <a:avLst/>
          </a:prstGeom>
        </p:spPr>
        <p:txBody>
          <a:bodyPr vert="horz" lIns="91440" tIns="45720" rIns="91440" bIns="45720" rtlCol="0" anchor="ctr"/>
          <a:lstStyle>
            <a:lvl1pPr algn="l">
              <a:defRPr sz="1000">
                <a:solidFill>
                  <a:schemeClr val="tx1">
                    <a:tint val="75000"/>
                  </a:schemeClr>
                </a:solidFill>
                <a:latin typeface="+mn-lt"/>
                <a:cs typeface="+mn-cs"/>
              </a:defRPr>
            </a:lvl1pPr>
          </a:lstStyle>
          <a:p>
            <a:pPr>
              <a:defRPr/>
            </a:pPr>
            <a:r>
              <a:rPr lang="en-US">
                <a:solidFill>
                  <a:prstClr val="black">
                    <a:tint val="75000"/>
                  </a:prstClr>
                </a:solidFill>
              </a:rPr>
              <a:t>Rethinking Unsold Inventory</a:t>
            </a:r>
          </a:p>
        </p:txBody>
      </p:sp>
      <p:sp>
        <p:nvSpPr>
          <p:cNvPr id="8" name="Slide Number Placeholder 7"/>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latin typeface="+mn-lt"/>
                <a:cs typeface="+mn-cs"/>
              </a:defRPr>
            </a:lvl1pPr>
          </a:lstStyle>
          <a:p>
            <a:pPr>
              <a:defRPr/>
            </a:pPr>
            <a:fld id="{CF6E9D93-DA16-4642-8A2D-DC69C63DD9C2}" type="slidenum">
              <a:rPr lang="en-US">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xmlns="" val="1609188145"/>
      </p:ext>
    </p:extLst>
  </p:cSld>
  <p:clrMap bg1="lt1" tx1="dk1" bg2="lt2" tx2="dk2" accent1="accent1" accent2="accent2" accent3="accent3" accent4="accent4" accent5="accent5" accent6="accent6" hlink="hlink" folHlink="folHlink"/>
  <p:sldLayoutIdLst>
    <p:sldLayoutId id="2147484136" r:id="rId1"/>
    <p:sldLayoutId id="2147484137" r:id="rId2"/>
    <p:sldLayoutId id="2147484138" r:id="rId3"/>
    <p:sldLayoutId id="2147484139" r:id="rId4"/>
    <p:sldLayoutId id="2147484140" r:id="rId5"/>
    <p:sldLayoutId id="2147484141" r:id="rId6"/>
    <p:sldLayoutId id="2147484142" r:id="rId7"/>
    <p:sldLayoutId id="2147484143" r:id="rId8"/>
    <p:sldLayoutId id="2147484144" r:id="rId9"/>
    <p:sldLayoutId id="2147484145" r:id="rId10"/>
    <p:sldLayoutId id="2147484146" r:id="rId11"/>
    <p:sldLayoutId id="2147484147" r:id="rId12"/>
    <p:sldLayoutId id="2147484148" r:id="rId13"/>
    <p:sldLayoutId id="2147484149" r:id="rId14"/>
    <p:sldLayoutId id="2147484150" r:id="rId15"/>
    <p:sldLayoutId id="2147484151" r:id="rId16"/>
    <p:sldLayoutId id="2147484152" r:id="rId17"/>
    <p:sldLayoutId id="2147484153" r:id="rId18"/>
    <p:sldLayoutId id="2147484154" r:id="rId19"/>
    <p:sldLayoutId id="2147484155" r:id="rId20"/>
    <p:sldLayoutId id="2147484156" r:id="rId21"/>
    <p:sldLayoutId id="2147484157" r:id="rId22"/>
    <p:sldLayoutId id="2147484158" r:id="rId23"/>
  </p:sldLayoutIdLst>
  <p:hf hdr="0" dt="0"/>
  <p:txStyles>
    <p:titleStyle>
      <a:lvl1pPr algn="ctr" defTabSz="457200" rtl="0" eaLnBrk="0" fontAlgn="base" hangingPunct="0">
        <a:spcBef>
          <a:spcPct val="0"/>
        </a:spcBef>
        <a:spcAft>
          <a:spcPct val="0"/>
        </a:spcAft>
        <a:defRPr sz="4400" b="1" kern="1200">
          <a:solidFill>
            <a:schemeClr val="tx1"/>
          </a:solidFill>
          <a:latin typeface="+mj-lt"/>
          <a:ea typeface="+mj-ea"/>
          <a:cs typeface="+mj-cs"/>
        </a:defRPr>
      </a:lvl1pPr>
      <a:lvl2pPr algn="ctr" defTabSz="457200" rtl="0" eaLnBrk="0" fontAlgn="base" hangingPunct="0">
        <a:spcBef>
          <a:spcPct val="0"/>
        </a:spcBef>
        <a:spcAft>
          <a:spcPct val="0"/>
        </a:spcAft>
        <a:defRPr sz="4400" b="1">
          <a:solidFill>
            <a:schemeClr val="tx1"/>
          </a:solidFill>
          <a:latin typeface="Calibri" pitchFamily="34" charset="0"/>
        </a:defRPr>
      </a:lvl2pPr>
      <a:lvl3pPr algn="ctr" defTabSz="457200" rtl="0" eaLnBrk="0" fontAlgn="base" hangingPunct="0">
        <a:spcBef>
          <a:spcPct val="0"/>
        </a:spcBef>
        <a:spcAft>
          <a:spcPct val="0"/>
        </a:spcAft>
        <a:defRPr sz="4400" b="1">
          <a:solidFill>
            <a:schemeClr val="tx1"/>
          </a:solidFill>
          <a:latin typeface="Calibri" pitchFamily="34" charset="0"/>
        </a:defRPr>
      </a:lvl3pPr>
      <a:lvl4pPr algn="ctr" defTabSz="457200" rtl="0" eaLnBrk="0" fontAlgn="base" hangingPunct="0">
        <a:spcBef>
          <a:spcPct val="0"/>
        </a:spcBef>
        <a:spcAft>
          <a:spcPct val="0"/>
        </a:spcAft>
        <a:defRPr sz="4400" b="1">
          <a:solidFill>
            <a:schemeClr val="tx1"/>
          </a:solidFill>
          <a:latin typeface="Calibri" pitchFamily="34" charset="0"/>
        </a:defRPr>
      </a:lvl4pPr>
      <a:lvl5pPr algn="ctr" defTabSz="457200" rtl="0" eaLnBrk="0" fontAlgn="base" hangingPunct="0">
        <a:spcBef>
          <a:spcPct val="0"/>
        </a:spcBef>
        <a:spcAft>
          <a:spcPct val="0"/>
        </a:spcAft>
        <a:defRPr sz="4400" b="1">
          <a:solidFill>
            <a:schemeClr val="tx1"/>
          </a:solidFill>
          <a:latin typeface="Calibri" pitchFamily="34" charset="0"/>
        </a:defRPr>
      </a:lvl5pPr>
      <a:lvl6pPr marL="457200" algn="ctr" defTabSz="457200" rtl="0" fontAlgn="base">
        <a:spcBef>
          <a:spcPct val="0"/>
        </a:spcBef>
        <a:spcAft>
          <a:spcPct val="0"/>
        </a:spcAft>
        <a:defRPr sz="4400">
          <a:solidFill>
            <a:schemeClr val="tx1"/>
          </a:solidFill>
          <a:latin typeface="Calibri" pitchFamily="34" charset="0"/>
        </a:defRPr>
      </a:lvl6pPr>
      <a:lvl7pPr marL="914400" algn="ctr" defTabSz="457200" rtl="0" fontAlgn="base">
        <a:spcBef>
          <a:spcPct val="0"/>
        </a:spcBef>
        <a:spcAft>
          <a:spcPct val="0"/>
        </a:spcAft>
        <a:defRPr sz="4400">
          <a:solidFill>
            <a:schemeClr val="tx1"/>
          </a:solidFill>
          <a:latin typeface="Calibri" pitchFamily="34" charset="0"/>
        </a:defRPr>
      </a:lvl7pPr>
      <a:lvl8pPr marL="1371600" algn="ctr" defTabSz="457200" rtl="0" fontAlgn="base">
        <a:spcBef>
          <a:spcPct val="0"/>
        </a:spcBef>
        <a:spcAft>
          <a:spcPct val="0"/>
        </a:spcAft>
        <a:defRPr sz="4400">
          <a:solidFill>
            <a:schemeClr val="tx1"/>
          </a:solidFill>
          <a:latin typeface="Calibri" pitchFamily="34" charset="0"/>
        </a:defRPr>
      </a:lvl8pPr>
      <a:lvl9pPr marL="1828800" algn="ctr" defTabSz="457200" rtl="0" fontAlgn="base">
        <a:spcBef>
          <a:spcPct val="0"/>
        </a:spcBef>
        <a:spcAft>
          <a:spcPct val="0"/>
        </a:spcAft>
        <a:defRPr sz="4400">
          <a:solidFill>
            <a:schemeClr val="tx1"/>
          </a:solidFill>
          <a:latin typeface="Calibri" pitchFamily="34" charset="0"/>
        </a:defRPr>
      </a:lvl9pPr>
    </p:titleStyle>
    <p:bodyStyle>
      <a:lvl1pPr marL="342900" indent="-342900" algn="l" defTabSz="457200"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defTabSz="457200"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defTabSz="457200"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defTabSz="457200"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defTabSz="457200"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mailto:sgartrell@ncdaonline.org" TargetMode="External"/><Relationship Id="rId2" Type="http://schemas.openxmlformats.org/officeDocument/2006/relationships/notesSlide" Target="../notesSlides/notesSlide2.xml"/><Relationship Id="rId1" Type="http://schemas.openxmlformats.org/officeDocument/2006/relationships/slideLayout" Target="../slideLayouts/slideLayout1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0.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0.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0.xml.rels><?xml version="1.0" encoding="UTF-8" standalone="yes"?>
<Relationships xmlns="http://schemas.openxmlformats.org/package/2006/relationships"><Relationship Id="rId3" Type="http://schemas.openxmlformats.org/officeDocument/2006/relationships/package" Target="../embeddings/Microsoft_Office_Excel_Worksheet1.xlsx"/><Relationship Id="rId2" Type="http://schemas.openxmlformats.org/officeDocument/2006/relationships/slideLayout" Target="../slideLayouts/slideLayout10.xml"/><Relationship Id="rId1" Type="http://schemas.openxmlformats.org/officeDocument/2006/relationships/vmlDrawing" Target="../drawings/vmlDrawing1.v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8.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0.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0.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8.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0.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0.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8.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0.xml"/></Relationships>
</file>

<file path=ppt/slides/_rels/slide3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6.xml"/><Relationship Id="rId1" Type="http://schemas.openxmlformats.org/officeDocument/2006/relationships/slideLayout" Target="../slideLayouts/slideLayout10.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0.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0.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0.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0.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0.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0.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8.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8.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0.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0.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0.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0.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0.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0.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51.xml.rels><?xml version="1.0" encoding="UTF-8" standalone="yes"?>
<Relationships xmlns="http://schemas.openxmlformats.org/package/2006/relationships"><Relationship Id="rId3" Type="http://schemas.openxmlformats.org/officeDocument/2006/relationships/notesSlide" Target="../notesSlides/notesSlide31.xml"/><Relationship Id="rId2" Type="http://schemas.openxmlformats.org/officeDocument/2006/relationships/slideLayout" Target="../slideLayouts/slideLayout10.xml"/><Relationship Id="rId1" Type="http://schemas.openxmlformats.org/officeDocument/2006/relationships/vmlDrawing" Target="../drawings/vmlDrawing2.vml"/><Relationship Id="rId4" Type="http://schemas.openxmlformats.org/officeDocument/2006/relationships/oleObject" Target="../embeddings/Microsoft_Office_Word_97_-_2003_Document1.doc"/></Relationships>
</file>

<file path=ppt/slides/_rels/slide52.xml.rels><?xml version="1.0" encoding="UTF-8" standalone="yes"?>
<Relationships xmlns="http://schemas.openxmlformats.org/package/2006/relationships"><Relationship Id="rId3" Type="http://schemas.openxmlformats.org/officeDocument/2006/relationships/notesSlide" Target="../notesSlides/notesSlide32.xml"/><Relationship Id="rId2" Type="http://schemas.openxmlformats.org/officeDocument/2006/relationships/slideLayout" Target="../slideLayouts/slideLayout10.xml"/><Relationship Id="rId1" Type="http://schemas.openxmlformats.org/officeDocument/2006/relationships/vmlDrawing" Target="../drawings/vmlDrawing3.vml"/><Relationship Id="rId4" Type="http://schemas.openxmlformats.org/officeDocument/2006/relationships/oleObject" Target="../embeddings/Microsoft_Office_Word_97_-_2003_Document2.doc"/></Relationships>
</file>

<file path=ppt/slides/_rels/slide53.xml.rels><?xml version="1.0" encoding="UTF-8" standalone="yes"?>
<Relationships xmlns="http://schemas.openxmlformats.org/package/2006/relationships"><Relationship Id="rId3" Type="http://schemas.openxmlformats.org/officeDocument/2006/relationships/notesSlide" Target="../notesSlides/notesSlide33.xml"/><Relationship Id="rId2" Type="http://schemas.openxmlformats.org/officeDocument/2006/relationships/slideLayout" Target="../slideLayouts/slideLayout10.xml"/><Relationship Id="rId1" Type="http://schemas.openxmlformats.org/officeDocument/2006/relationships/vmlDrawing" Target="../drawings/vmlDrawing4.vml"/><Relationship Id="rId4" Type="http://schemas.openxmlformats.org/officeDocument/2006/relationships/oleObject" Target="../embeddings/Microsoft_Office_Word_97_-_2003_Document3.doc"/></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0.xml"/></Relationships>
</file>

<file path=ppt/slides/_rels/slide55.xml.rels><?xml version="1.0" encoding="UTF-8" standalone="yes"?>
<Relationships xmlns="http://schemas.openxmlformats.org/package/2006/relationships"><Relationship Id="rId3" Type="http://schemas.openxmlformats.org/officeDocument/2006/relationships/hyperlink" Target="https://www.hudexchange.info/programs/home/" TargetMode="External"/><Relationship Id="rId2" Type="http://schemas.openxmlformats.org/officeDocument/2006/relationships/notesSlide" Target="../notesSlides/notesSlide35.xml"/><Relationship Id="rId1" Type="http://schemas.openxmlformats.org/officeDocument/2006/relationships/slideLayout" Target="../slideLayouts/slideLayout10.xml"/><Relationship Id="rId6" Type="http://schemas.openxmlformats.org/officeDocument/2006/relationships/hyperlink" Target="https://www.onecpd.info/resource/2457/home-fy12-appropriations-underwriting-rental-projects-webinar/" TargetMode="External"/><Relationship Id="rId5" Type="http://schemas.openxmlformats.org/officeDocument/2006/relationships/hyperlink" Target="https://www.onecpd.info/resource/2456/home-fy12-appropriations-developer-capacity-homebuyer-projects-webinar/" TargetMode="External"/><Relationship Id="rId4" Type="http://schemas.openxmlformats.org/officeDocument/2006/relationships/hyperlink" Target="https://www.hudexchange.info/programs/cdbg-entitlement/" TargetMode="External"/></Relationships>
</file>

<file path=ppt/slides/_rels/slide56.xml.rels><?xml version="1.0" encoding="UTF-8" standalone="yes"?>
<Relationships xmlns="http://schemas.openxmlformats.org/package/2006/relationships"><Relationship Id="rId3" Type="http://schemas.openxmlformats.org/officeDocument/2006/relationships/hyperlink" Target="https://www.hudexchange.info/mailinglist/" TargetMode="External"/><Relationship Id="rId2" Type="http://schemas.openxmlformats.org/officeDocument/2006/relationships/notesSlide" Target="../notesSlides/notesSlide36.xml"/><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p:cNvSpPr>
            <a:spLocks noGrp="1"/>
          </p:cNvSpPr>
          <p:nvPr>
            <p:ph type="ctrTitle"/>
          </p:nvPr>
        </p:nvSpPr>
        <p:spPr>
          <a:xfrm>
            <a:off x="341283" y="2828658"/>
            <a:ext cx="8658225" cy="2424112"/>
          </a:xfrm>
        </p:spPr>
        <p:txBody>
          <a:bodyPr/>
          <a:lstStyle/>
          <a:p>
            <a:r>
              <a:rPr lang="en-US" dirty="0" smtClean="0"/>
              <a:t>HOME Multi-Family Rental Underwriting Workshop</a:t>
            </a:r>
            <a:br>
              <a:rPr lang="en-US" dirty="0" smtClean="0"/>
            </a:br>
            <a:r>
              <a:rPr lang="en-US" sz="3200" i="1" dirty="0" smtClean="0"/>
              <a:t>NCDA Winter Conference</a:t>
            </a:r>
            <a:br>
              <a:rPr lang="en-US" sz="3200" i="1" dirty="0" smtClean="0"/>
            </a:br>
            <a:r>
              <a:rPr lang="en-US" sz="3200" i="1" dirty="0" smtClean="0"/>
              <a:t>Washington, D.C.</a:t>
            </a:r>
            <a:r>
              <a:rPr lang="en-US" dirty="0" smtClean="0"/>
              <a:t/>
            </a:r>
            <a:br>
              <a:rPr lang="en-US" dirty="0" smtClean="0"/>
            </a:br>
            <a:r>
              <a:rPr lang="en-US" sz="2800" dirty="0" smtClean="0"/>
              <a:t>January 20</a:t>
            </a:r>
            <a:r>
              <a:rPr lang="en-US" sz="2800" i="1" dirty="0" smtClean="0"/>
              <a:t>, 2016</a:t>
            </a:r>
          </a:p>
        </p:txBody>
      </p:sp>
      <p:pic>
        <p:nvPicPr>
          <p:cNvPr id="3" name="Picture 2"/>
          <p:cNvPicPr>
            <a:picLocks noChangeAspect="1" noChangeArrowheads="1"/>
          </p:cNvPicPr>
          <p:nvPr/>
        </p:nvPicPr>
        <p:blipFill>
          <a:blip r:embed="rId3" cstate="print"/>
          <a:srcRect/>
          <a:stretch>
            <a:fillRect/>
          </a:stretch>
        </p:blipFill>
        <p:spPr bwMode="auto">
          <a:xfrm>
            <a:off x="1922091" y="818972"/>
            <a:ext cx="5311140" cy="1295400"/>
          </a:xfrm>
          <a:prstGeom prst="rect">
            <a:avLst/>
          </a:prstGeom>
          <a:noFill/>
          <a:ln w="9525">
            <a:solidFill>
              <a:schemeClr val="tx1"/>
            </a:solidFill>
            <a:miter lim="800000"/>
            <a:headEnd/>
            <a:tailEnd/>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2066306"/>
            <a:ext cx="8229600" cy="4059857"/>
          </a:xfrm>
        </p:spPr>
        <p:txBody>
          <a:bodyPr/>
          <a:lstStyle/>
          <a:p>
            <a:r>
              <a:rPr lang="en-US" dirty="0" smtClean="0"/>
              <a:t>Trainer</a:t>
            </a:r>
            <a:endParaRPr lang="en-US" dirty="0"/>
          </a:p>
          <a:p>
            <a:pPr lvl="1"/>
            <a:r>
              <a:rPr lang="en-US" dirty="0" smtClean="0"/>
              <a:t>Steve </a:t>
            </a:r>
            <a:r>
              <a:rPr lang="en-US" dirty="0" err="1" smtClean="0"/>
              <a:t>Gartrell</a:t>
            </a:r>
            <a:r>
              <a:rPr lang="en-US" dirty="0" smtClean="0"/>
              <a:t>- </a:t>
            </a:r>
            <a:r>
              <a:rPr lang="en-US" dirty="0" smtClean="0">
                <a:hlinkClick r:id="rId3"/>
              </a:rPr>
              <a:t>sgartrell@ncdaonline.org</a:t>
            </a:r>
            <a:endParaRPr lang="en-US" dirty="0" smtClean="0"/>
          </a:p>
          <a:p>
            <a:endParaRPr lang="en-US" dirty="0" smtClean="0"/>
          </a:p>
          <a:p>
            <a:endParaRPr lang="en-US" dirty="0" smtClean="0"/>
          </a:p>
          <a:p>
            <a:pPr marL="457200" lvl="1" indent="0">
              <a:buNone/>
            </a:pPr>
            <a:endParaRPr lang="en-US" dirty="0"/>
          </a:p>
        </p:txBody>
      </p:sp>
      <p:sp>
        <p:nvSpPr>
          <p:cNvPr id="3" name="Title 2"/>
          <p:cNvSpPr>
            <a:spLocks noGrp="1"/>
          </p:cNvSpPr>
          <p:nvPr>
            <p:ph type="title"/>
          </p:nvPr>
        </p:nvSpPr>
        <p:spPr/>
        <p:txBody>
          <a:bodyPr/>
          <a:lstStyle/>
          <a:p>
            <a:r>
              <a:rPr lang="en-US" dirty="0" smtClean="0"/>
              <a:t>Welcome</a:t>
            </a:r>
            <a:endParaRPr lang="en-US" dirty="0"/>
          </a:p>
        </p:txBody>
      </p:sp>
      <p:sp>
        <p:nvSpPr>
          <p:cNvPr id="4" name="Slide Number Placeholder 3"/>
          <p:cNvSpPr>
            <a:spLocks noGrp="1"/>
          </p:cNvSpPr>
          <p:nvPr>
            <p:ph type="sldNum" sz="quarter" idx="10"/>
          </p:nvPr>
        </p:nvSpPr>
        <p:spPr/>
        <p:txBody>
          <a:bodyPr/>
          <a:lstStyle/>
          <a:p>
            <a:pPr>
              <a:defRPr/>
            </a:pPr>
            <a:fld id="{FC20B08B-DE7C-4D36-BCA9-65BC09DE8E67}" type="slidenum">
              <a:rPr lang="en-US" smtClean="0">
                <a:solidFill>
                  <a:prstClr val="black">
                    <a:tint val="75000"/>
                  </a:prstClr>
                </a:solidFill>
              </a:rPr>
              <a:pPr>
                <a:defRPr/>
              </a:pPr>
              <a:t>2</a:t>
            </a:fld>
            <a:endParaRPr lang="en-US" dirty="0">
              <a:solidFill>
                <a:prstClr val="black">
                  <a:tint val="75000"/>
                </a:prstClr>
              </a:solidFill>
            </a:endParaRPr>
          </a:p>
        </p:txBody>
      </p:sp>
    </p:spTree>
    <p:extLst>
      <p:ext uri="{BB962C8B-B14F-4D97-AF65-F5344CB8AC3E}">
        <p14:creationId xmlns:p14="http://schemas.microsoft.com/office/powerpoint/2010/main" xmlns="" val="394929788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a:spcBef>
                <a:spcPts val="0"/>
              </a:spcBef>
            </a:pPr>
            <a:r>
              <a:rPr lang="en-US" dirty="0" smtClean="0"/>
              <a:t>What HUD Wants From the PJ</a:t>
            </a:r>
          </a:p>
          <a:p>
            <a:pPr lvl="1">
              <a:spcBef>
                <a:spcPts val="0"/>
              </a:spcBef>
            </a:pPr>
            <a:r>
              <a:rPr lang="en-US" dirty="0" smtClean="0"/>
              <a:t>Statutory &amp; Regulatory Requirements</a:t>
            </a:r>
          </a:p>
          <a:p>
            <a:pPr>
              <a:spcBef>
                <a:spcPts val="0"/>
              </a:spcBef>
            </a:pPr>
            <a:r>
              <a:rPr lang="en-US" dirty="0" smtClean="0"/>
              <a:t>Definition of Underwriting Terms</a:t>
            </a:r>
          </a:p>
          <a:p>
            <a:pPr>
              <a:spcBef>
                <a:spcPts val="0"/>
              </a:spcBef>
            </a:pPr>
            <a:r>
              <a:rPr lang="en-US" dirty="0" smtClean="0"/>
              <a:t>HOME Financial Underwriting Requirements:</a:t>
            </a:r>
          </a:p>
          <a:p>
            <a:pPr lvl="1">
              <a:spcBef>
                <a:spcPts val="0"/>
              </a:spcBef>
            </a:pPr>
            <a:r>
              <a:rPr lang="en-US" dirty="0" smtClean="0"/>
              <a:t>General Underwriting Requirements</a:t>
            </a:r>
          </a:p>
          <a:p>
            <a:pPr lvl="1">
              <a:spcBef>
                <a:spcPts val="0"/>
              </a:spcBef>
            </a:pPr>
            <a:r>
              <a:rPr lang="en-US" dirty="0" smtClean="0"/>
              <a:t>Determining Project Costs are Reasonable</a:t>
            </a:r>
          </a:p>
          <a:p>
            <a:pPr lvl="2">
              <a:spcBef>
                <a:spcPts val="0"/>
              </a:spcBef>
            </a:pPr>
            <a:r>
              <a:rPr lang="en-US" dirty="0" smtClean="0"/>
              <a:t>Reviewing the Development Budget (Sources &amp; Uses)</a:t>
            </a:r>
          </a:p>
          <a:p>
            <a:pPr lvl="2">
              <a:spcBef>
                <a:spcPts val="0"/>
              </a:spcBef>
            </a:pPr>
            <a:r>
              <a:rPr lang="en-US" dirty="0" smtClean="0"/>
              <a:t>Subsidy Layering Review</a:t>
            </a:r>
          </a:p>
          <a:p>
            <a:pPr lvl="2">
              <a:spcBef>
                <a:spcPts val="0"/>
              </a:spcBef>
            </a:pPr>
            <a:r>
              <a:rPr lang="en-US" dirty="0" smtClean="0"/>
              <a:t>Reviewing the Long Term Operating Costs</a:t>
            </a:r>
          </a:p>
          <a:p>
            <a:pPr lvl="1"/>
            <a:r>
              <a:rPr lang="en-US" dirty="0" smtClean="0"/>
              <a:t>Determining the Level of Subsidy</a:t>
            </a:r>
            <a:endParaRPr lang="en-US" dirty="0"/>
          </a:p>
          <a:p>
            <a:endParaRPr lang="en-US" dirty="0"/>
          </a:p>
        </p:txBody>
      </p:sp>
      <p:sp>
        <p:nvSpPr>
          <p:cNvPr id="3" name="Title 2"/>
          <p:cNvSpPr>
            <a:spLocks noGrp="1"/>
          </p:cNvSpPr>
          <p:nvPr>
            <p:ph type="title"/>
          </p:nvPr>
        </p:nvSpPr>
        <p:spPr/>
        <p:txBody>
          <a:bodyPr/>
          <a:lstStyle/>
          <a:p>
            <a:r>
              <a:rPr lang="en-US" dirty="0" smtClean="0"/>
              <a:t>Agenda</a:t>
            </a:r>
            <a:endParaRPr lang="en-US" dirty="0"/>
          </a:p>
        </p:txBody>
      </p:sp>
      <p:sp>
        <p:nvSpPr>
          <p:cNvPr id="4" name="Slide Number Placeholder 3"/>
          <p:cNvSpPr>
            <a:spLocks noGrp="1"/>
          </p:cNvSpPr>
          <p:nvPr>
            <p:ph type="sldNum" sz="quarter" idx="10"/>
          </p:nvPr>
        </p:nvSpPr>
        <p:spPr/>
        <p:txBody>
          <a:bodyPr/>
          <a:lstStyle/>
          <a:p>
            <a:pPr>
              <a:defRPr/>
            </a:pPr>
            <a:fld id="{FC20B08B-DE7C-4D36-BCA9-65BC09DE8E67}" type="slidenum">
              <a:rPr lang="en-US" smtClean="0">
                <a:solidFill>
                  <a:prstClr val="black">
                    <a:tint val="75000"/>
                  </a:prstClr>
                </a:solidFill>
              </a:rPr>
              <a:pPr>
                <a:defRPr/>
              </a:pPr>
              <a:t>3</a:t>
            </a:fld>
            <a:endParaRPr lang="en-US" dirty="0">
              <a:solidFill>
                <a:prstClr val="black">
                  <a:tint val="75000"/>
                </a:prstClr>
              </a:solidFill>
            </a:endParaRPr>
          </a:p>
        </p:txBody>
      </p:sp>
    </p:spTree>
    <p:extLst>
      <p:ext uri="{BB962C8B-B14F-4D97-AF65-F5344CB8AC3E}">
        <p14:creationId xmlns:p14="http://schemas.microsoft.com/office/powerpoint/2010/main" xmlns="" val="190314791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775564"/>
            <a:ext cx="8229600" cy="2939311"/>
          </a:xfrm>
        </p:spPr>
        <p:txBody>
          <a:bodyPr/>
          <a:lstStyle/>
          <a:p>
            <a:r>
              <a:rPr lang="en-US" dirty="0" smtClean="0"/>
              <a:t>What </a:t>
            </a:r>
            <a:r>
              <a:rPr lang="en-US" dirty="0" err="1" smtClean="0"/>
              <a:t>hud</a:t>
            </a:r>
            <a:r>
              <a:rPr lang="en-US" dirty="0" smtClean="0"/>
              <a:t> wants</a:t>
            </a:r>
            <a:br>
              <a:rPr lang="en-US" dirty="0" smtClean="0"/>
            </a:br>
            <a:r>
              <a:rPr lang="en-US" sz="3600" dirty="0" smtClean="0"/>
              <a:t>(</a:t>
            </a:r>
            <a:r>
              <a:rPr lang="en-US" sz="2800" dirty="0" err="1" smtClean="0"/>
              <a:t>cpd</a:t>
            </a:r>
            <a:r>
              <a:rPr lang="en-US" sz="2800" dirty="0" smtClean="0"/>
              <a:t> notices </a:t>
            </a:r>
            <a:r>
              <a:rPr lang="en-US" sz="2800" dirty="0" smtClean="0"/>
              <a:t>15-11 </a:t>
            </a:r>
            <a:r>
              <a:rPr lang="en-US" sz="2800" i="1" dirty="0" smtClean="0"/>
              <a:t>– </a:t>
            </a:r>
            <a:r>
              <a:rPr lang="en-US" sz="2800" i="1" dirty="0" smtClean="0"/>
              <a:t>HOME Underwriting </a:t>
            </a:r>
            <a:r>
              <a:rPr lang="en-US" sz="2800" i="1" dirty="0" smtClean="0"/>
              <a:t>Requirements &amp; </a:t>
            </a:r>
            <a:r>
              <a:rPr lang="en-US" sz="2800" i="1" dirty="0" smtClean="0"/>
              <a:t/>
            </a:r>
            <a:br>
              <a:rPr lang="en-US" sz="2800" i="1" dirty="0" smtClean="0"/>
            </a:br>
            <a:r>
              <a:rPr lang="en-US" sz="2800" dirty="0" smtClean="0"/>
              <a:t>15-09 – </a:t>
            </a:r>
            <a:r>
              <a:rPr lang="en-US" sz="2800" i="1" dirty="0" smtClean="0"/>
              <a:t>HOME Commitment </a:t>
            </a:r>
            <a:r>
              <a:rPr lang="en-US" sz="2800" i="1" dirty="0" smtClean="0"/>
              <a:t>Requirements):</a:t>
            </a:r>
            <a:endParaRPr lang="en-US" i="1" dirty="0"/>
          </a:p>
        </p:txBody>
      </p:sp>
    </p:spTree>
    <p:extLst>
      <p:ext uri="{BB962C8B-B14F-4D97-AF65-F5344CB8AC3E}">
        <p14:creationId xmlns:p14="http://schemas.microsoft.com/office/powerpoint/2010/main" xmlns="" val="166127978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dirty="0" smtClean="0"/>
              <a:t>National Affordable Housing Act of 1990 (NAHA)</a:t>
            </a:r>
          </a:p>
          <a:p>
            <a:pPr lvl="1"/>
            <a:r>
              <a:rPr lang="en-US" dirty="0" smtClean="0"/>
              <a:t>PJ must certify that it will not invest any more HOME funds in combination with other governmental assistance than is necessary to provide quality affordable housing that is financially viable for the period of affordability</a:t>
            </a:r>
            <a:endParaRPr lang="en-US" sz="1800" dirty="0" smtClean="0"/>
          </a:p>
        </p:txBody>
      </p:sp>
      <p:sp>
        <p:nvSpPr>
          <p:cNvPr id="3" name="Title 2"/>
          <p:cNvSpPr>
            <a:spLocks noGrp="1"/>
          </p:cNvSpPr>
          <p:nvPr>
            <p:ph type="title"/>
          </p:nvPr>
        </p:nvSpPr>
        <p:spPr/>
        <p:txBody>
          <a:bodyPr/>
          <a:lstStyle/>
          <a:p>
            <a:r>
              <a:rPr lang="en-US" sz="4000" dirty="0" smtClean="0"/>
              <a:t>STATUTORY REQUIREMENTS</a:t>
            </a:r>
            <a:endParaRPr lang="en-US" sz="4000" dirty="0"/>
          </a:p>
        </p:txBody>
      </p:sp>
      <p:sp>
        <p:nvSpPr>
          <p:cNvPr id="4" name="Slide Number Placeholder 3"/>
          <p:cNvSpPr>
            <a:spLocks noGrp="1"/>
          </p:cNvSpPr>
          <p:nvPr>
            <p:ph type="sldNum" sz="quarter" idx="10"/>
          </p:nvPr>
        </p:nvSpPr>
        <p:spPr/>
        <p:txBody>
          <a:bodyPr/>
          <a:lstStyle/>
          <a:p>
            <a:pPr>
              <a:defRPr/>
            </a:pPr>
            <a:fld id="{FC20B08B-DE7C-4D36-BCA9-65BC09DE8E67}" type="slidenum">
              <a:rPr lang="en-US" smtClean="0">
                <a:solidFill>
                  <a:prstClr val="black">
                    <a:tint val="75000"/>
                  </a:prstClr>
                </a:solidFill>
              </a:rPr>
              <a:pPr>
                <a:defRPr/>
              </a:pPr>
              <a:t>5</a:t>
            </a:fld>
            <a:endParaRPr lang="en-US" dirty="0">
              <a:solidFill>
                <a:prstClr val="black">
                  <a:tint val="75000"/>
                </a:prstClr>
              </a:solidFill>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sz="2400" dirty="0" smtClean="0"/>
              <a:t>24 CFR 92.250(b) </a:t>
            </a:r>
          </a:p>
          <a:p>
            <a:pPr lvl="1"/>
            <a:r>
              <a:rPr lang="en-US" sz="2000" dirty="0" smtClean="0"/>
              <a:t>PJ must adopt and evaluate projects according to written underwriting and subsidy layering guidelines for all HOME activities to determine the appropriate HOME investment. </a:t>
            </a:r>
          </a:p>
          <a:p>
            <a:r>
              <a:rPr lang="en-US" sz="2400" dirty="0" smtClean="0"/>
              <a:t>§92.254(f) </a:t>
            </a:r>
          </a:p>
          <a:p>
            <a:pPr lvl="1"/>
            <a:r>
              <a:rPr lang="en-US" sz="2000" dirty="0" smtClean="0"/>
              <a:t>PJ must adopt and follow written underwriting standards for assistance to homebuyers, including analysis of housing and family debt, monthly family expenses, assets available to acquire the housing, resources needed to sustain homeownership, including the terms of planned mortgages</a:t>
            </a:r>
            <a:r>
              <a:rPr lang="en-US" sz="2400" dirty="0" smtClean="0"/>
              <a:t>.</a:t>
            </a:r>
          </a:p>
          <a:p>
            <a:pPr lvl="2"/>
            <a:r>
              <a:rPr lang="en-US" sz="1800" dirty="0" smtClean="0"/>
              <a:t>Except direct homebuyer assistance not part of a project:</a:t>
            </a:r>
          </a:p>
          <a:p>
            <a:pPr lvl="3"/>
            <a:r>
              <a:rPr lang="en-US" sz="1400" dirty="0" smtClean="0"/>
              <a:t>No Market analysis</a:t>
            </a:r>
          </a:p>
          <a:p>
            <a:pPr lvl="3"/>
            <a:r>
              <a:rPr lang="en-US" sz="1400" dirty="0" smtClean="0"/>
              <a:t>No evaluation of developer capacity</a:t>
            </a:r>
          </a:p>
          <a:p>
            <a:pPr lvl="2"/>
            <a:r>
              <a:rPr lang="en-US" sz="1800" dirty="0" smtClean="0"/>
              <a:t>Homeowner Rehab. – above two and only if HOME loan is amortizing</a:t>
            </a:r>
            <a:endParaRPr lang="en-US" sz="1800" dirty="0"/>
          </a:p>
        </p:txBody>
      </p:sp>
      <p:sp>
        <p:nvSpPr>
          <p:cNvPr id="3" name="Title 2"/>
          <p:cNvSpPr>
            <a:spLocks noGrp="1"/>
          </p:cNvSpPr>
          <p:nvPr>
            <p:ph type="title"/>
          </p:nvPr>
        </p:nvSpPr>
        <p:spPr/>
        <p:txBody>
          <a:bodyPr/>
          <a:lstStyle/>
          <a:p>
            <a:r>
              <a:rPr lang="en-US" sz="4000" dirty="0" smtClean="0"/>
              <a:t>REGULATORY REQUIREMENTS</a:t>
            </a:r>
            <a:endParaRPr lang="en-US" sz="4000" dirty="0"/>
          </a:p>
        </p:txBody>
      </p:sp>
      <p:sp>
        <p:nvSpPr>
          <p:cNvPr id="4" name="Slide Number Placeholder 3"/>
          <p:cNvSpPr>
            <a:spLocks noGrp="1"/>
          </p:cNvSpPr>
          <p:nvPr>
            <p:ph type="sldNum" sz="quarter" idx="10"/>
          </p:nvPr>
        </p:nvSpPr>
        <p:spPr/>
        <p:txBody>
          <a:bodyPr/>
          <a:lstStyle/>
          <a:p>
            <a:pPr>
              <a:defRPr/>
            </a:pPr>
            <a:fld id="{FC20B08B-DE7C-4D36-BCA9-65BC09DE8E67}" type="slidenum">
              <a:rPr lang="en-US" smtClean="0">
                <a:solidFill>
                  <a:prstClr val="black">
                    <a:tint val="75000"/>
                  </a:prstClr>
                </a:solidFill>
              </a:rPr>
              <a:pPr>
                <a:defRPr/>
              </a:pPr>
              <a:t>6</a:t>
            </a:fld>
            <a:endParaRPr lang="en-US" dirty="0">
              <a:solidFill>
                <a:prstClr val="black">
                  <a:tint val="75000"/>
                </a:prstClr>
              </a:solidFill>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sz="2400" b="1" dirty="0" smtClean="0"/>
              <a:t>What HUD Wants from PJ (review CPD 15-11 – </a:t>
            </a:r>
            <a:r>
              <a:rPr lang="en-US" sz="2400" b="1" i="1" dirty="0" smtClean="0"/>
              <a:t>Underwriting Requirements</a:t>
            </a:r>
            <a:r>
              <a:rPr lang="en-US" sz="2400" b="1" dirty="0" smtClean="0"/>
              <a:t> &amp; 15-09 - </a:t>
            </a:r>
            <a:r>
              <a:rPr lang="en-US" sz="2400" b="1" i="1" dirty="0" smtClean="0"/>
              <a:t>Commitment Requirements</a:t>
            </a:r>
            <a:r>
              <a:rPr lang="en-US" sz="2400" b="1" dirty="0" smtClean="0"/>
              <a:t>):</a:t>
            </a:r>
            <a:endParaRPr lang="en-US" sz="2400" dirty="0" smtClean="0"/>
          </a:p>
          <a:p>
            <a:pPr lvl="1"/>
            <a:r>
              <a:rPr lang="en-US" sz="2000" b="1" dirty="0" smtClean="0"/>
              <a:t>Screening </a:t>
            </a:r>
          </a:p>
          <a:p>
            <a:pPr lvl="2"/>
            <a:r>
              <a:rPr lang="en-US" sz="1800" dirty="0" smtClean="0"/>
              <a:t>HOME Eligibility &amp; Requirements</a:t>
            </a:r>
          </a:p>
          <a:p>
            <a:pPr lvl="2"/>
            <a:r>
              <a:rPr lang="en-US" sz="1800" dirty="0" smtClean="0"/>
              <a:t>Meets Housing Goals</a:t>
            </a:r>
          </a:p>
          <a:p>
            <a:pPr lvl="1"/>
            <a:r>
              <a:rPr lang="en-US" sz="2000" b="1" dirty="0" smtClean="0"/>
              <a:t>Market Risk</a:t>
            </a:r>
          </a:p>
          <a:p>
            <a:pPr lvl="2"/>
            <a:r>
              <a:rPr lang="en-US" sz="1800" dirty="0" smtClean="0"/>
              <a:t>Whether project marketable over time</a:t>
            </a:r>
          </a:p>
          <a:p>
            <a:pPr lvl="1"/>
            <a:r>
              <a:rPr lang="en-US" sz="2000" b="1" dirty="0" smtClean="0"/>
              <a:t>Borrower Risk</a:t>
            </a:r>
          </a:p>
          <a:p>
            <a:pPr lvl="2"/>
            <a:r>
              <a:rPr lang="en-US" sz="1800" dirty="0" smtClean="0"/>
              <a:t>Assessment of developer/developer team capacity</a:t>
            </a:r>
          </a:p>
          <a:p>
            <a:pPr lvl="1"/>
            <a:r>
              <a:rPr lang="en-US" sz="2000" b="1" dirty="0" smtClean="0"/>
              <a:t>Project Financial Risk, Feasibility and Viability</a:t>
            </a:r>
          </a:p>
          <a:p>
            <a:pPr lvl="2"/>
            <a:r>
              <a:rPr lang="en-US" sz="1800" dirty="0" smtClean="0"/>
              <a:t>Costs are Reasonable</a:t>
            </a:r>
          </a:p>
          <a:p>
            <a:pPr lvl="2"/>
            <a:r>
              <a:rPr lang="en-US" sz="1800" dirty="0" smtClean="0"/>
              <a:t>Sufficient funds to complete project – firm commitments</a:t>
            </a:r>
          </a:p>
          <a:p>
            <a:pPr lvl="2"/>
            <a:r>
              <a:rPr lang="en-US" sz="1800" dirty="0" smtClean="0"/>
              <a:t>Sufficient funds to manage property over time</a:t>
            </a:r>
          </a:p>
          <a:p>
            <a:pPr lvl="2"/>
            <a:endParaRPr lang="en-US" sz="2000" dirty="0" smtClean="0"/>
          </a:p>
          <a:p>
            <a:pPr lvl="2"/>
            <a:endParaRPr lang="en-US" dirty="0"/>
          </a:p>
        </p:txBody>
      </p:sp>
      <p:sp>
        <p:nvSpPr>
          <p:cNvPr id="3" name="Title 2"/>
          <p:cNvSpPr>
            <a:spLocks noGrp="1"/>
          </p:cNvSpPr>
          <p:nvPr>
            <p:ph type="title"/>
          </p:nvPr>
        </p:nvSpPr>
        <p:spPr/>
        <p:txBody>
          <a:bodyPr/>
          <a:lstStyle/>
          <a:p>
            <a:r>
              <a:rPr lang="en-US" dirty="0" smtClean="0"/>
              <a:t>Underwriting for Rental MF</a:t>
            </a:r>
            <a:endParaRPr lang="en-US" dirty="0"/>
          </a:p>
        </p:txBody>
      </p:sp>
      <p:sp>
        <p:nvSpPr>
          <p:cNvPr id="4" name="Slide Number Placeholder 3"/>
          <p:cNvSpPr>
            <a:spLocks noGrp="1"/>
          </p:cNvSpPr>
          <p:nvPr>
            <p:ph type="sldNum" sz="quarter" idx="10"/>
          </p:nvPr>
        </p:nvSpPr>
        <p:spPr/>
        <p:txBody>
          <a:bodyPr/>
          <a:lstStyle/>
          <a:p>
            <a:pPr>
              <a:defRPr/>
            </a:pPr>
            <a:fld id="{FC20B08B-DE7C-4D36-BCA9-65BC09DE8E67}" type="slidenum">
              <a:rPr lang="en-US" smtClean="0">
                <a:solidFill>
                  <a:prstClr val="black">
                    <a:tint val="75000"/>
                  </a:prstClr>
                </a:solidFill>
              </a:rPr>
              <a:pPr>
                <a:defRPr/>
              </a:pPr>
              <a:t>7</a:t>
            </a:fld>
            <a:endParaRPr lang="en-US" dirty="0">
              <a:solidFill>
                <a:prstClr val="black">
                  <a:tint val="75000"/>
                </a:prstClr>
              </a:solidFill>
            </a:endParaRPr>
          </a:p>
        </p:txBody>
      </p:sp>
      <p:sp>
        <p:nvSpPr>
          <p:cNvPr id="5" name="Rectangle 4"/>
          <p:cNvSpPr/>
          <p:nvPr/>
        </p:nvSpPr>
        <p:spPr>
          <a:xfrm>
            <a:off x="819944" y="4754563"/>
            <a:ext cx="6386512" cy="1371600"/>
          </a:xfrm>
          <a:prstGeom prst="rect">
            <a:avLst/>
          </a:prstGeom>
          <a:noFill/>
          <a:ln w="25400">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Underwriting definitions</a:t>
            </a:r>
            <a:endParaRPr lang="en-US" dirty="0"/>
          </a:p>
        </p:txBody>
      </p:sp>
    </p:spTree>
    <p:extLst>
      <p:ext uri="{BB962C8B-B14F-4D97-AF65-F5344CB8AC3E}">
        <p14:creationId xmlns:p14="http://schemas.microsoft.com/office/powerpoint/2010/main" xmlns="" val="166127978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428750"/>
            <a:ext cx="8229600" cy="4525963"/>
          </a:xfrm>
        </p:spPr>
        <p:txBody>
          <a:bodyPr/>
          <a:lstStyle/>
          <a:p>
            <a:r>
              <a:rPr lang="en-US" sz="2400" dirty="0" smtClean="0"/>
              <a:t>HOME Commitment</a:t>
            </a:r>
          </a:p>
          <a:p>
            <a:r>
              <a:rPr lang="en-US" sz="2400" dirty="0" smtClean="0"/>
              <a:t>Underwriting</a:t>
            </a:r>
          </a:p>
          <a:p>
            <a:pPr lvl="1"/>
            <a:r>
              <a:rPr lang="en-US" sz="2000" dirty="0" smtClean="0"/>
              <a:t>For Developer/owner</a:t>
            </a:r>
          </a:p>
          <a:p>
            <a:pPr lvl="1"/>
            <a:r>
              <a:rPr lang="en-US" sz="2000" dirty="0" smtClean="0"/>
              <a:t>For Bank</a:t>
            </a:r>
          </a:p>
          <a:p>
            <a:pPr lvl="1"/>
            <a:r>
              <a:rPr lang="en-US" sz="2000" dirty="0" smtClean="0"/>
              <a:t>For PJ</a:t>
            </a:r>
          </a:p>
          <a:p>
            <a:r>
              <a:rPr lang="en-US" sz="2400" dirty="0" smtClean="0"/>
              <a:t>Subsidy Layering Analysis</a:t>
            </a:r>
          </a:p>
          <a:p>
            <a:r>
              <a:rPr lang="en-US" sz="2400" dirty="0" smtClean="0"/>
              <a:t>Project Development Budget</a:t>
            </a:r>
          </a:p>
          <a:p>
            <a:pPr lvl="1"/>
            <a:r>
              <a:rPr lang="en-US" sz="2000" dirty="0" smtClean="0"/>
              <a:t>Sources &amp; Uses</a:t>
            </a:r>
          </a:p>
          <a:p>
            <a:r>
              <a:rPr lang="en-US" sz="2400" dirty="0" smtClean="0"/>
              <a:t>Operating Budget </a:t>
            </a:r>
          </a:p>
          <a:p>
            <a:pPr lvl="1"/>
            <a:r>
              <a:rPr lang="en-US" sz="2000" dirty="0" smtClean="0"/>
              <a:t>Pro-Forma</a:t>
            </a:r>
          </a:p>
          <a:p>
            <a:pPr lvl="1"/>
            <a:r>
              <a:rPr lang="en-US" sz="2000" dirty="0" smtClean="0"/>
              <a:t>Debt Service Coverage Ratio</a:t>
            </a:r>
          </a:p>
          <a:p>
            <a:pPr lvl="1"/>
            <a:r>
              <a:rPr lang="en-US" sz="2000" dirty="0" smtClean="0"/>
              <a:t>“Cash on Cash” Analysis</a:t>
            </a:r>
            <a:endParaRPr lang="en-US" sz="2400" dirty="0" smtClean="0"/>
          </a:p>
          <a:p>
            <a:endParaRPr lang="en-US" dirty="0" smtClean="0"/>
          </a:p>
          <a:p>
            <a:endParaRPr lang="en-US" dirty="0" smtClean="0"/>
          </a:p>
          <a:p>
            <a:endParaRPr lang="en-US" dirty="0" smtClean="0"/>
          </a:p>
          <a:p>
            <a:endParaRPr lang="en-US" dirty="0"/>
          </a:p>
        </p:txBody>
      </p:sp>
      <p:sp>
        <p:nvSpPr>
          <p:cNvPr id="3" name="Title 2"/>
          <p:cNvSpPr>
            <a:spLocks noGrp="1"/>
          </p:cNvSpPr>
          <p:nvPr>
            <p:ph type="title"/>
          </p:nvPr>
        </p:nvSpPr>
        <p:spPr/>
        <p:txBody>
          <a:bodyPr/>
          <a:lstStyle/>
          <a:p>
            <a:r>
              <a:rPr lang="en-US" dirty="0" smtClean="0"/>
              <a:t>Definitions</a:t>
            </a:r>
            <a:endParaRPr lang="en-US" dirty="0"/>
          </a:p>
        </p:txBody>
      </p:sp>
      <p:sp>
        <p:nvSpPr>
          <p:cNvPr id="4" name="Slide Number Placeholder 3"/>
          <p:cNvSpPr>
            <a:spLocks noGrp="1"/>
          </p:cNvSpPr>
          <p:nvPr>
            <p:ph type="sldNum" sz="quarter" idx="10"/>
          </p:nvPr>
        </p:nvSpPr>
        <p:spPr/>
        <p:txBody>
          <a:bodyPr/>
          <a:lstStyle/>
          <a:p>
            <a:pPr>
              <a:defRPr/>
            </a:pPr>
            <a:fld id="{FC20B08B-DE7C-4D36-BCA9-65BC09DE8E67}" type="slidenum">
              <a:rPr lang="en-US" smtClean="0">
                <a:solidFill>
                  <a:prstClr val="black">
                    <a:tint val="75000"/>
                  </a:prstClr>
                </a:solidFill>
              </a:rPr>
              <a:pPr>
                <a:defRPr/>
              </a:pPr>
              <a:t>9</a:t>
            </a:fld>
            <a:endParaRPr lang="en-US" dirty="0">
              <a:solidFill>
                <a:prstClr val="black">
                  <a:tint val="75000"/>
                </a:prstClr>
              </a:solidFill>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56190" y="1617936"/>
            <a:ext cx="8686800" cy="4525963"/>
          </a:xfrm>
        </p:spPr>
        <p:txBody>
          <a:bodyPr/>
          <a:lstStyle/>
          <a:p>
            <a:pPr marL="0" indent="0">
              <a:buNone/>
            </a:pPr>
            <a:r>
              <a:rPr lang="en-US" sz="3000" dirty="0" smtClean="0"/>
              <a:t>PJs may not commit HOME funds to a project consisting of new construction or rehabilitation until:</a:t>
            </a:r>
          </a:p>
          <a:p>
            <a:pPr lvl="1"/>
            <a:r>
              <a:rPr lang="en-US" dirty="0"/>
              <a:t>All necessary financing is secured</a:t>
            </a:r>
          </a:p>
          <a:p>
            <a:pPr lvl="1"/>
            <a:r>
              <a:rPr lang="en-US" dirty="0"/>
              <a:t>A budget and production schedule is established</a:t>
            </a:r>
          </a:p>
          <a:p>
            <a:pPr lvl="1"/>
            <a:r>
              <a:rPr lang="en-US" dirty="0"/>
              <a:t>Underwriting and subsidy layering </a:t>
            </a:r>
            <a:r>
              <a:rPr lang="en-US" dirty="0" smtClean="0"/>
              <a:t>analysis is completed</a:t>
            </a:r>
          </a:p>
          <a:p>
            <a:pPr lvl="1"/>
            <a:r>
              <a:rPr lang="en-US" dirty="0" smtClean="0"/>
              <a:t>Construction is expected to start within 12 months</a:t>
            </a:r>
          </a:p>
          <a:p>
            <a:r>
              <a:rPr lang="en-US" sz="3000" dirty="0" smtClean="0"/>
              <a:t>See CPD-15-09, Attachment A – Commitment Checklist</a:t>
            </a:r>
          </a:p>
          <a:p>
            <a:pPr lvl="1"/>
            <a:endParaRPr lang="en-US" dirty="0"/>
          </a:p>
        </p:txBody>
      </p:sp>
      <p:sp>
        <p:nvSpPr>
          <p:cNvPr id="3" name="Title 2"/>
          <p:cNvSpPr>
            <a:spLocks noGrp="1"/>
          </p:cNvSpPr>
          <p:nvPr>
            <p:ph type="title"/>
          </p:nvPr>
        </p:nvSpPr>
        <p:spPr/>
        <p:txBody>
          <a:bodyPr/>
          <a:lstStyle/>
          <a:p>
            <a:r>
              <a:rPr lang="en-US" dirty="0" smtClean="0"/>
              <a:t>HOME Commitment (§92.2 &amp; CPD 15-09)</a:t>
            </a:r>
            <a:endParaRPr lang="en-US" dirty="0"/>
          </a:p>
        </p:txBody>
      </p:sp>
      <p:sp>
        <p:nvSpPr>
          <p:cNvPr id="4" name="Slide Number Placeholder 3"/>
          <p:cNvSpPr>
            <a:spLocks noGrp="1"/>
          </p:cNvSpPr>
          <p:nvPr>
            <p:ph type="sldNum" sz="quarter" idx="10"/>
          </p:nvPr>
        </p:nvSpPr>
        <p:spPr/>
        <p:txBody>
          <a:bodyPr/>
          <a:lstStyle/>
          <a:p>
            <a:pPr>
              <a:defRPr/>
            </a:pPr>
            <a:r>
              <a:rPr lang="en-US" dirty="0" smtClean="0"/>
              <a:t>Slide </a:t>
            </a:r>
            <a:fld id="{9B5EF7E9-0B62-4FCE-9466-BE3CD0ABE880}" type="slidenum">
              <a:rPr lang="en-US" smtClean="0"/>
              <a:pPr>
                <a:defRPr/>
              </a:pPr>
              <a:t>10</a:t>
            </a:fld>
            <a:endParaRPr lang="en-US" dirty="0"/>
          </a:p>
        </p:txBody>
      </p:sp>
    </p:spTree>
    <p:extLst>
      <p:ext uri="{BB962C8B-B14F-4D97-AF65-F5344CB8AC3E}">
        <p14:creationId xmlns:p14="http://schemas.microsoft.com/office/powerpoint/2010/main" xmlns="" val="386570176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b="1" dirty="0" smtClean="0"/>
              <a:t>Underwriting for Developer</a:t>
            </a:r>
            <a:r>
              <a:rPr lang="en-US" dirty="0" smtClean="0"/>
              <a:t>: </a:t>
            </a:r>
          </a:p>
          <a:p>
            <a:pPr lvl="1"/>
            <a:r>
              <a:rPr lang="en-US" dirty="0" smtClean="0"/>
              <a:t>Creates Development Budget – </a:t>
            </a:r>
          </a:p>
          <a:p>
            <a:pPr lvl="2"/>
            <a:r>
              <a:rPr lang="en-US" dirty="0" smtClean="0"/>
              <a:t>Determines all costs to produce project</a:t>
            </a:r>
          </a:p>
          <a:p>
            <a:pPr lvl="2"/>
            <a:r>
              <a:rPr lang="en-US" dirty="0" smtClean="0"/>
              <a:t>Determines Sources to cover these costs</a:t>
            </a:r>
          </a:p>
          <a:p>
            <a:pPr lvl="1"/>
            <a:r>
              <a:rPr lang="en-US" dirty="0" smtClean="0"/>
              <a:t>Creates Operating Pro-Forma</a:t>
            </a:r>
          </a:p>
          <a:p>
            <a:pPr lvl="2"/>
            <a:r>
              <a:rPr lang="en-US" dirty="0" smtClean="0"/>
              <a:t>Projects long-term costs to manage &amp; operate project</a:t>
            </a:r>
          </a:p>
          <a:p>
            <a:pPr lvl="2"/>
            <a:r>
              <a:rPr lang="en-US" dirty="0" smtClean="0"/>
              <a:t>Projects long-term sources of income to cover costs (and make a profit or return on investment)</a:t>
            </a:r>
          </a:p>
          <a:p>
            <a:pPr lvl="2"/>
            <a:endParaRPr lang="en-US" dirty="0"/>
          </a:p>
        </p:txBody>
      </p:sp>
      <p:sp>
        <p:nvSpPr>
          <p:cNvPr id="3" name="Title 2"/>
          <p:cNvSpPr>
            <a:spLocks noGrp="1"/>
          </p:cNvSpPr>
          <p:nvPr>
            <p:ph type="title"/>
          </p:nvPr>
        </p:nvSpPr>
        <p:spPr/>
        <p:txBody>
          <a:bodyPr/>
          <a:lstStyle/>
          <a:p>
            <a:r>
              <a:rPr lang="en-US" dirty="0" smtClean="0"/>
              <a:t>Underwriting for Rental MF</a:t>
            </a:r>
            <a:endParaRPr lang="en-US" dirty="0"/>
          </a:p>
        </p:txBody>
      </p:sp>
      <p:sp>
        <p:nvSpPr>
          <p:cNvPr id="4" name="Slide Number Placeholder 3"/>
          <p:cNvSpPr>
            <a:spLocks noGrp="1"/>
          </p:cNvSpPr>
          <p:nvPr>
            <p:ph type="sldNum" sz="quarter" idx="10"/>
          </p:nvPr>
        </p:nvSpPr>
        <p:spPr/>
        <p:txBody>
          <a:bodyPr/>
          <a:lstStyle/>
          <a:p>
            <a:pPr>
              <a:defRPr/>
            </a:pPr>
            <a:fld id="{FC20B08B-DE7C-4D36-BCA9-65BC09DE8E67}" type="slidenum">
              <a:rPr lang="en-US" smtClean="0">
                <a:solidFill>
                  <a:prstClr val="black">
                    <a:tint val="75000"/>
                  </a:prstClr>
                </a:solidFill>
              </a:rPr>
              <a:pPr>
                <a:defRPr/>
              </a:pPr>
              <a:t>11</a:t>
            </a:fld>
            <a:endParaRPr lang="en-US" dirty="0">
              <a:solidFill>
                <a:prstClr val="black">
                  <a:tint val="75000"/>
                </a:prstClr>
              </a:solidFill>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b="1" dirty="0" smtClean="0"/>
              <a:t>Underwriting for Banker</a:t>
            </a:r>
            <a:r>
              <a:rPr lang="en-US" dirty="0" smtClean="0"/>
              <a:t>: Reviews</a:t>
            </a:r>
          </a:p>
          <a:p>
            <a:pPr lvl="1"/>
            <a:r>
              <a:rPr lang="en-US" dirty="0" smtClean="0"/>
              <a:t>Development Budget  </a:t>
            </a:r>
          </a:p>
          <a:p>
            <a:pPr lvl="1"/>
            <a:r>
              <a:rPr lang="en-US" dirty="0" smtClean="0"/>
              <a:t>Operating Pro-Forma</a:t>
            </a:r>
          </a:p>
          <a:p>
            <a:r>
              <a:rPr lang="en-US" dirty="0" smtClean="0"/>
              <a:t>To determine whether requested debt can/should be provided</a:t>
            </a:r>
            <a:endParaRPr lang="en-US" dirty="0"/>
          </a:p>
        </p:txBody>
      </p:sp>
      <p:sp>
        <p:nvSpPr>
          <p:cNvPr id="3" name="Title 2"/>
          <p:cNvSpPr>
            <a:spLocks noGrp="1"/>
          </p:cNvSpPr>
          <p:nvPr>
            <p:ph type="title"/>
          </p:nvPr>
        </p:nvSpPr>
        <p:spPr/>
        <p:txBody>
          <a:bodyPr/>
          <a:lstStyle/>
          <a:p>
            <a:r>
              <a:rPr lang="en-US" dirty="0" smtClean="0"/>
              <a:t>Underwriting for Rental MF</a:t>
            </a:r>
            <a:endParaRPr lang="en-US" dirty="0"/>
          </a:p>
        </p:txBody>
      </p:sp>
      <p:sp>
        <p:nvSpPr>
          <p:cNvPr id="4" name="Slide Number Placeholder 3"/>
          <p:cNvSpPr>
            <a:spLocks noGrp="1"/>
          </p:cNvSpPr>
          <p:nvPr>
            <p:ph type="sldNum" sz="quarter" idx="10"/>
          </p:nvPr>
        </p:nvSpPr>
        <p:spPr/>
        <p:txBody>
          <a:bodyPr/>
          <a:lstStyle/>
          <a:p>
            <a:pPr>
              <a:defRPr/>
            </a:pPr>
            <a:fld id="{FC20B08B-DE7C-4D36-BCA9-65BC09DE8E67}" type="slidenum">
              <a:rPr lang="en-US" smtClean="0">
                <a:solidFill>
                  <a:prstClr val="black">
                    <a:tint val="75000"/>
                  </a:prstClr>
                </a:solidFill>
              </a:rPr>
              <a:pPr>
                <a:defRPr/>
              </a:pPr>
              <a:t>12</a:t>
            </a:fld>
            <a:endParaRPr lang="en-US" dirty="0">
              <a:solidFill>
                <a:prstClr val="black">
                  <a:tint val="75000"/>
                </a:prstClr>
              </a:solidFill>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dirty="0" smtClean="0"/>
              <a:t> HUD – “PJs are encouraged to undertake sustainable underwriting—that is, underwriting that is based on realistic financial projections to minimize risks and enhance the project’s long-term success.”</a:t>
            </a:r>
            <a:endParaRPr lang="en-US" dirty="0"/>
          </a:p>
        </p:txBody>
      </p:sp>
      <p:sp>
        <p:nvSpPr>
          <p:cNvPr id="3" name="Title 2"/>
          <p:cNvSpPr>
            <a:spLocks noGrp="1"/>
          </p:cNvSpPr>
          <p:nvPr>
            <p:ph type="title"/>
          </p:nvPr>
        </p:nvSpPr>
        <p:spPr/>
        <p:txBody>
          <a:bodyPr/>
          <a:lstStyle/>
          <a:p>
            <a:r>
              <a:rPr lang="en-US" dirty="0" smtClean="0"/>
              <a:t>Underwriting for Rental MF</a:t>
            </a:r>
            <a:endParaRPr lang="en-US" dirty="0"/>
          </a:p>
        </p:txBody>
      </p:sp>
      <p:sp>
        <p:nvSpPr>
          <p:cNvPr id="4" name="Slide Number Placeholder 3"/>
          <p:cNvSpPr>
            <a:spLocks noGrp="1"/>
          </p:cNvSpPr>
          <p:nvPr>
            <p:ph type="sldNum" sz="quarter" idx="10"/>
          </p:nvPr>
        </p:nvSpPr>
        <p:spPr/>
        <p:txBody>
          <a:bodyPr/>
          <a:lstStyle/>
          <a:p>
            <a:pPr>
              <a:defRPr/>
            </a:pPr>
            <a:fld id="{FC20B08B-DE7C-4D36-BCA9-65BC09DE8E67}" type="slidenum">
              <a:rPr lang="en-US" smtClean="0">
                <a:solidFill>
                  <a:prstClr val="black">
                    <a:tint val="75000"/>
                  </a:prstClr>
                </a:solidFill>
              </a:rPr>
              <a:pPr>
                <a:defRPr/>
              </a:pPr>
              <a:t>13</a:t>
            </a:fld>
            <a:endParaRPr lang="en-US" dirty="0">
              <a:solidFill>
                <a:prstClr val="black">
                  <a:tint val="75000"/>
                </a:prstClr>
              </a:solidFill>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p:txBody>
          <a:bodyPr/>
          <a:lstStyle/>
          <a:p>
            <a:pPr eaLnBrk="1" hangingPunct="1"/>
            <a:r>
              <a:rPr lang="en-US" altLang="en-US" dirty="0" smtClean="0"/>
              <a:t>Subsidy Layering Analysis</a:t>
            </a:r>
          </a:p>
        </p:txBody>
      </p:sp>
      <p:sp>
        <p:nvSpPr>
          <p:cNvPr id="24579" name="Rectangle 3"/>
          <p:cNvSpPr>
            <a:spLocks noGrp="1" noChangeArrowheads="1"/>
          </p:cNvSpPr>
          <p:nvPr>
            <p:ph idx="1"/>
          </p:nvPr>
        </p:nvSpPr>
        <p:spPr/>
        <p:txBody>
          <a:bodyPr/>
          <a:lstStyle/>
          <a:p>
            <a:pPr eaLnBrk="1" hangingPunct="1"/>
            <a:r>
              <a:rPr lang="en-US" altLang="en-US" sz="2800" dirty="0" smtClean="0">
                <a:ea typeface="MS Mincho" pitchFamily="49" charset="-128"/>
              </a:rPr>
              <a:t>PJ Looks at project financing to:</a:t>
            </a:r>
          </a:p>
          <a:p>
            <a:pPr lvl="1" eaLnBrk="1" hangingPunct="1"/>
            <a:r>
              <a:rPr lang="en-US" altLang="en-US" sz="2400" dirty="0" smtClean="0">
                <a:ea typeface="MS Mincho" pitchFamily="49" charset="-128"/>
              </a:rPr>
              <a:t>Ensure appropriate HOME subsidy</a:t>
            </a:r>
          </a:p>
          <a:p>
            <a:pPr lvl="2" eaLnBrk="1" hangingPunct="1"/>
            <a:r>
              <a:rPr lang="en-US" altLang="en-US" sz="2000" dirty="0" smtClean="0">
                <a:ea typeface="MS Mincho" pitchFamily="49" charset="-128"/>
              </a:rPr>
              <a:t>Is based on need in Con Plan</a:t>
            </a:r>
          </a:p>
          <a:p>
            <a:pPr lvl="2" eaLnBrk="1" hangingPunct="1"/>
            <a:r>
              <a:rPr lang="en-US" altLang="en-US" sz="2000" dirty="0" smtClean="0">
                <a:ea typeface="MS Mincho" pitchFamily="49" charset="-128"/>
              </a:rPr>
              <a:t>Is reasonable to the project</a:t>
            </a:r>
          </a:p>
          <a:p>
            <a:pPr lvl="1" eaLnBrk="1" hangingPunct="1"/>
            <a:r>
              <a:rPr lang="en-US" altLang="en-US" sz="2400" dirty="0" smtClean="0">
                <a:ea typeface="MS Mincho" pitchFamily="49" charset="-128"/>
              </a:rPr>
              <a:t>Make sound investments over long term</a:t>
            </a:r>
          </a:p>
          <a:p>
            <a:pPr lvl="2" eaLnBrk="1" hangingPunct="1"/>
            <a:r>
              <a:rPr lang="en-US" altLang="en-US" sz="2000" dirty="0" smtClean="0">
                <a:ea typeface="MS Mincho" pitchFamily="49" charset="-128"/>
              </a:rPr>
              <a:t>Underinvestment cannot sustain unexpected costs  </a:t>
            </a:r>
          </a:p>
          <a:p>
            <a:pPr lvl="3" eaLnBrk="1" hangingPunct="1"/>
            <a:r>
              <a:rPr lang="en-US" altLang="en-US" sz="1800" dirty="0" smtClean="0">
                <a:ea typeface="MS Mincho" pitchFamily="49" charset="-128"/>
              </a:rPr>
              <a:t>Higher risk of failure</a:t>
            </a:r>
          </a:p>
          <a:p>
            <a:pPr lvl="2" eaLnBrk="1" hangingPunct="1"/>
            <a:r>
              <a:rPr lang="en-US" altLang="en-US" sz="2000" dirty="0" smtClean="0">
                <a:ea typeface="MS Mincho" pitchFamily="49" charset="-128"/>
              </a:rPr>
              <a:t>Overinvestment uses more public funds than are needed</a:t>
            </a:r>
          </a:p>
          <a:p>
            <a:pPr lvl="3" eaLnBrk="1" hangingPunct="1"/>
            <a:r>
              <a:rPr lang="en-US" altLang="en-US" sz="1600" dirty="0" smtClean="0">
                <a:ea typeface="MS Mincho" pitchFamily="49" charset="-128"/>
              </a:rPr>
              <a:t>Developer windfall</a:t>
            </a:r>
          </a:p>
          <a:p>
            <a:pPr lvl="2" eaLnBrk="1" hangingPunct="1"/>
            <a:r>
              <a:rPr lang="en-US" altLang="en-US" sz="2000" dirty="0" smtClean="0">
                <a:ea typeface="MS Mincho" pitchFamily="49" charset="-128"/>
              </a:rPr>
              <a:t>Protects against duplication from multiple public sources</a:t>
            </a:r>
          </a:p>
          <a:p>
            <a:pPr eaLnBrk="1" hangingPunct="1"/>
            <a:r>
              <a:rPr lang="en-US" altLang="en-US" sz="2800" dirty="0" smtClean="0">
                <a:ea typeface="MS Mincho" pitchFamily="49" charset="-128"/>
              </a:rPr>
              <a:t>Essentially </a:t>
            </a:r>
            <a:r>
              <a:rPr lang="en-US" altLang="en-US" sz="2800" i="1" dirty="0" smtClean="0">
                <a:ea typeface="MS Mincho" pitchFamily="49" charset="-128"/>
              </a:rPr>
              <a:t>is</a:t>
            </a:r>
            <a:r>
              <a:rPr lang="en-US" altLang="en-US" sz="2800" dirty="0" smtClean="0">
                <a:ea typeface="MS Mincho" pitchFamily="49" charset="-128"/>
              </a:rPr>
              <a:t> basic underwriting</a:t>
            </a:r>
          </a:p>
        </p:txBody>
      </p:sp>
      <p:sp>
        <p:nvSpPr>
          <p:cNvPr id="27652" name="Slide Number Placeholder 3"/>
          <p:cNvSpPr>
            <a:spLocks noGrp="1"/>
          </p:cNvSpPr>
          <p:nvPr>
            <p:ph type="sldNum" sz="quarter" idx="10"/>
          </p:nvPr>
        </p:nvSpPr>
        <p:spPr bwMode="auto">
          <a:ln>
            <a:miter lim="800000"/>
            <a:headEnd/>
            <a:tailEnd/>
          </a:ln>
        </p:spPr>
        <p:txBody>
          <a:bodyPr wrap="square" numCol="1" anchorCtr="0" compatLnSpc="1">
            <a:prstTxWarp prst="textNoShape">
              <a:avLst/>
            </a:prstTxWarp>
          </a:bodyPr>
          <a:lstStyle/>
          <a:p>
            <a:pPr>
              <a:defRPr/>
            </a:pPr>
            <a:r>
              <a:rPr lang="en-US"/>
              <a:t>Slide </a:t>
            </a:r>
            <a:fld id="{51D59D7B-AC7F-4787-979F-2A4A10B80891}" type="slidenum">
              <a:rPr lang="en-US"/>
              <a:pPr>
                <a:defRPr/>
              </a:pPr>
              <a:t>14</a:t>
            </a:fld>
            <a:endParaRPr lang="en-US"/>
          </a:p>
        </p:txBody>
      </p:sp>
    </p:spTree>
    <p:extLst>
      <p:ext uri="{BB962C8B-B14F-4D97-AF65-F5344CB8AC3E}">
        <p14:creationId xmlns:p14="http://schemas.microsoft.com/office/powerpoint/2010/main" xmlns="" val="72132635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457200" y="1600200"/>
          <a:ext cx="8229600" cy="4104640"/>
        </p:xfrm>
        <a:graphic>
          <a:graphicData uri="http://schemas.openxmlformats.org/drawingml/2006/table">
            <a:tbl>
              <a:tblPr firstRow="1" bandRow="1">
                <a:tableStyleId>{5C22544A-7EE6-4342-B048-85BDC9FD1C3A}</a:tableStyleId>
              </a:tblPr>
              <a:tblGrid>
                <a:gridCol w="2057400"/>
                <a:gridCol w="2057400"/>
                <a:gridCol w="2057400"/>
                <a:gridCol w="2057400"/>
              </a:tblGrid>
              <a:tr h="370840">
                <a:tc gridSpan="2">
                  <a:txBody>
                    <a:bodyPr/>
                    <a:lstStyle/>
                    <a:p>
                      <a:pPr algn="ctr"/>
                      <a:r>
                        <a:rPr lang="en-US" dirty="0" smtClean="0"/>
                        <a:t>Sources</a:t>
                      </a:r>
                      <a:endParaRPr lang="en-US" dirty="0"/>
                    </a:p>
                  </a:txBody>
                  <a:tcPr/>
                </a:tc>
                <a:tc hMerge="1">
                  <a:txBody>
                    <a:bodyPr/>
                    <a:lstStyle/>
                    <a:p>
                      <a:endParaRPr lang="en-US" dirty="0"/>
                    </a:p>
                  </a:txBody>
                  <a:tcPr/>
                </a:tc>
                <a:tc gridSpan="2">
                  <a:txBody>
                    <a:bodyPr/>
                    <a:lstStyle/>
                    <a:p>
                      <a:pPr algn="ctr"/>
                      <a:r>
                        <a:rPr lang="en-US" dirty="0" smtClean="0"/>
                        <a:t>Uses</a:t>
                      </a:r>
                      <a:endParaRPr lang="en-US" dirty="0"/>
                    </a:p>
                  </a:txBody>
                  <a:tcPr/>
                </a:tc>
                <a:tc hMerge="1">
                  <a:txBody>
                    <a:bodyPr/>
                    <a:lstStyle/>
                    <a:p>
                      <a:endParaRPr lang="en-US" dirty="0"/>
                    </a:p>
                  </a:txBody>
                  <a:tcPr/>
                </a:tc>
              </a:tr>
              <a:tr h="370840">
                <a:tc>
                  <a:txBody>
                    <a:bodyPr/>
                    <a:lstStyle/>
                    <a:p>
                      <a:r>
                        <a:rPr lang="en-US" dirty="0" smtClean="0"/>
                        <a:t>Equity</a:t>
                      </a:r>
                    </a:p>
                  </a:txBody>
                  <a:tcPr/>
                </a:tc>
                <a:tc>
                  <a:txBody>
                    <a:bodyPr/>
                    <a:lstStyle/>
                    <a:p>
                      <a:r>
                        <a:rPr lang="en-US" dirty="0" smtClean="0"/>
                        <a:t>$163,920</a:t>
                      </a:r>
                    </a:p>
                  </a:txBody>
                  <a:tcPr/>
                </a:tc>
                <a:tc>
                  <a:txBody>
                    <a:bodyPr/>
                    <a:lstStyle/>
                    <a:p>
                      <a:r>
                        <a:rPr lang="en-US" dirty="0" smtClean="0"/>
                        <a:t>Acquisition</a:t>
                      </a:r>
                      <a:endParaRPr lang="en-US" dirty="0"/>
                    </a:p>
                  </a:txBody>
                  <a:tcPr/>
                </a:tc>
                <a:tc>
                  <a:txBody>
                    <a:bodyPr/>
                    <a:lstStyle/>
                    <a:p>
                      <a:r>
                        <a:rPr lang="en-US" dirty="0" smtClean="0"/>
                        <a:t>$250,000</a:t>
                      </a:r>
                      <a:endParaRPr lang="en-US" dirty="0"/>
                    </a:p>
                  </a:txBody>
                  <a:tcPr/>
                </a:tc>
              </a:tr>
              <a:tr h="370840">
                <a:tc>
                  <a:txBody>
                    <a:bodyPr/>
                    <a:lstStyle/>
                    <a:p>
                      <a:r>
                        <a:rPr lang="en-US" dirty="0" smtClean="0"/>
                        <a:t>Private Loan</a:t>
                      </a:r>
                      <a:endParaRPr lang="en-US" dirty="0"/>
                    </a:p>
                  </a:txBody>
                  <a:tcPr/>
                </a:tc>
                <a:tc>
                  <a:txBody>
                    <a:bodyPr/>
                    <a:lstStyle/>
                    <a:p>
                      <a:r>
                        <a:rPr lang="en-US" dirty="0" smtClean="0"/>
                        <a:t>$250,000</a:t>
                      </a:r>
                      <a:endParaRPr lang="en-US" dirty="0"/>
                    </a:p>
                  </a:txBody>
                  <a:tcPr/>
                </a:tc>
                <a:tc>
                  <a:txBody>
                    <a:bodyPr/>
                    <a:lstStyle/>
                    <a:p>
                      <a:r>
                        <a:rPr lang="en-US" dirty="0" smtClean="0"/>
                        <a:t>Design Services</a:t>
                      </a:r>
                      <a:endParaRPr lang="en-US" dirty="0"/>
                    </a:p>
                  </a:txBody>
                  <a:tcPr/>
                </a:tc>
                <a:tc>
                  <a:txBody>
                    <a:bodyPr/>
                    <a:lstStyle/>
                    <a:p>
                      <a:r>
                        <a:rPr lang="en-US" dirty="0" smtClean="0"/>
                        <a:t>$50,000</a:t>
                      </a:r>
                      <a:endParaRPr lang="en-US" dirty="0"/>
                    </a:p>
                  </a:txBody>
                  <a:tcPr/>
                </a:tc>
              </a:tr>
              <a:tr h="370840">
                <a:tc>
                  <a:txBody>
                    <a:bodyPr/>
                    <a:lstStyle/>
                    <a:p>
                      <a:r>
                        <a:rPr lang="en-US" dirty="0" smtClean="0"/>
                        <a:t>Public Loan</a:t>
                      </a:r>
                      <a:endParaRPr lang="en-US" dirty="0"/>
                    </a:p>
                  </a:txBody>
                  <a:tcPr/>
                </a:tc>
                <a:tc>
                  <a:txBody>
                    <a:bodyPr/>
                    <a:lstStyle/>
                    <a:p>
                      <a:r>
                        <a:rPr lang="en-US" dirty="0" smtClean="0"/>
                        <a:t>$100,000</a:t>
                      </a:r>
                      <a:endParaRPr lang="en-US" dirty="0"/>
                    </a:p>
                  </a:txBody>
                  <a:tcPr/>
                </a:tc>
                <a:tc>
                  <a:txBody>
                    <a:bodyPr/>
                    <a:lstStyle/>
                    <a:p>
                      <a:r>
                        <a:rPr lang="en-US" dirty="0" smtClean="0"/>
                        <a:t>Legal Fees</a:t>
                      </a:r>
                      <a:endParaRPr lang="en-US" dirty="0"/>
                    </a:p>
                  </a:txBody>
                  <a:tcPr/>
                </a:tc>
                <a:tc>
                  <a:txBody>
                    <a:bodyPr/>
                    <a:lstStyle/>
                    <a:p>
                      <a:r>
                        <a:rPr lang="en-US" dirty="0" smtClean="0"/>
                        <a:t>$25,000</a:t>
                      </a:r>
                      <a:endParaRPr lang="en-US" dirty="0"/>
                    </a:p>
                  </a:txBody>
                  <a:tcPr/>
                </a:tc>
              </a:tr>
              <a:tr h="370840">
                <a:tc>
                  <a:txBody>
                    <a:bodyPr/>
                    <a:lstStyle/>
                    <a:p>
                      <a:r>
                        <a:rPr lang="en-US" dirty="0" smtClean="0"/>
                        <a:t>CDBG</a:t>
                      </a:r>
                      <a:endParaRPr lang="en-US" dirty="0"/>
                    </a:p>
                  </a:txBody>
                  <a:tcPr/>
                </a:tc>
                <a:tc>
                  <a:txBody>
                    <a:bodyPr/>
                    <a:lstStyle/>
                    <a:p>
                      <a:r>
                        <a:rPr lang="en-US" dirty="0" smtClean="0"/>
                        <a:t>$324,000</a:t>
                      </a:r>
                      <a:endParaRPr lang="en-US" dirty="0"/>
                    </a:p>
                  </a:txBody>
                  <a:tcPr/>
                </a:tc>
                <a:tc>
                  <a:txBody>
                    <a:bodyPr/>
                    <a:lstStyle/>
                    <a:p>
                      <a:r>
                        <a:rPr lang="en-US" dirty="0" smtClean="0"/>
                        <a:t>Other Soft Costs</a:t>
                      </a:r>
                      <a:endParaRPr lang="en-US" dirty="0"/>
                    </a:p>
                  </a:txBody>
                  <a:tcPr/>
                </a:tc>
                <a:tc>
                  <a:txBody>
                    <a:bodyPr/>
                    <a:lstStyle/>
                    <a:p>
                      <a:r>
                        <a:rPr lang="en-US" dirty="0" smtClean="0"/>
                        <a:t>$25,000</a:t>
                      </a:r>
                      <a:endParaRPr lang="en-US" dirty="0"/>
                    </a:p>
                  </a:txBody>
                  <a:tcPr/>
                </a:tc>
              </a:tr>
              <a:tr h="370840">
                <a:tc>
                  <a:txBody>
                    <a:bodyPr/>
                    <a:lstStyle/>
                    <a:p>
                      <a:r>
                        <a:rPr lang="en-US" dirty="0" smtClean="0"/>
                        <a:t>HOME</a:t>
                      </a:r>
                      <a:endParaRPr lang="en-US" dirty="0"/>
                    </a:p>
                  </a:txBody>
                  <a:tcPr/>
                </a:tc>
                <a:tc>
                  <a:txBody>
                    <a:bodyPr/>
                    <a:lstStyle/>
                    <a:p>
                      <a:r>
                        <a:rPr lang="en-US" dirty="0" smtClean="0"/>
                        <a:t>$800,000</a:t>
                      </a:r>
                      <a:endParaRPr lang="en-US" dirty="0"/>
                    </a:p>
                  </a:txBody>
                  <a:tcPr/>
                </a:tc>
                <a:tc>
                  <a:txBody>
                    <a:bodyPr/>
                    <a:lstStyle/>
                    <a:p>
                      <a:r>
                        <a:rPr lang="en-US" dirty="0" smtClean="0"/>
                        <a:t>Demolition</a:t>
                      </a:r>
                    </a:p>
                  </a:txBody>
                  <a:tcPr/>
                </a:tc>
                <a:tc>
                  <a:txBody>
                    <a:bodyPr/>
                    <a:lstStyle/>
                    <a:p>
                      <a:r>
                        <a:rPr lang="en-US" dirty="0" smtClean="0"/>
                        <a:t>$50,000</a:t>
                      </a:r>
                      <a:endParaRPr lang="en-US" dirty="0"/>
                    </a:p>
                  </a:txBody>
                  <a:tcPr/>
                </a:tc>
              </a:tr>
              <a:tr h="370840">
                <a:tc>
                  <a:txBody>
                    <a:bodyPr/>
                    <a:lstStyle/>
                    <a:p>
                      <a:endParaRPr lang="en-US" dirty="0"/>
                    </a:p>
                  </a:txBody>
                  <a:tcPr/>
                </a:tc>
                <a:tc>
                  <a:txBody>
                    <a:bodyPr/>
                    <a:lstStyle/>
                    <a:p>
                      <a:endParaRPr lang="en-US" dirty="0"/>
                    </a:p>
                  </a:txBody>
                  <a:tcPr/>
                </a:tc>
                <a:tc>
                  <a:txBody>
                    <a:bodyPr/>
                    <a:lstStyle/>
                    <a:p>
                      <a:r>
                        <a:rPr lang="en-US" dirty="0" smtClean="0"/>
                        <a:t>Site Improvements</a:t>
                      </a:r>
                      <a:endParaRPr lang="en-US" dirty="0"/>
                    </a:p>
                  </a:txBody>
                  <a:tcPr/>
                </a:tc>
                <a:tc>
                  <a:txBody>
                    <a:bodyPr/>
                    <a:lstStyle/>
                    <a:p>
                      <a:r>
                        <a:rPr lang="en-US" dirty="0" smtClean="0"/>
                        <a:t>$24,000</a:t>
                      </a:r>
                      <a:endParaRPr lang="en-US" dirty="0"/>
                    </a:p>
                  </a:txBody>
                  <a:tcPr/>
                </a:tc>
              </a:tr>
              <a:tr h="370840">
                <a:tc>
                  <a:txBody>
                    <a:bodyPr/>
                    <a:lstStyle/>
                    <a:p>
                      <a:endParaRPr lang="en-US"/>
                    </a:p>
                  </a:txBody>
                  <a:tcPr/>
                </a:tc>
                <a:tc>
                  <a:txBody>
                    <a:bodyPr/>
                    <a:lstStyle/>
                    <a:p>
                      <a:endParaRPr lang="en-US" dirty="0"/>
                    </a:p>
                  </a:txBody>
                  <a:tcPr/>
                </a:tc>
                <a:tc>
                  <a:txBody>
                    <a:bodyPr/>
                    <a:lstStyle/>
                    <a:p>
                      <a:r>
                        <a:rPr lang="en-US" dirty="0" smtClean="0"/>
                        <a:t>Construction</a:t>
                      </a:r>
                      <a:endParaRPr lang="en-US" dirty="0"/>
                    </a:p>
                  </a:txBody>
                  <a:tcPr/>
                </a:tc>
                <a:tc>
                  <a:txBody>
                    <a:bodyPr/>
                    <a:lstStyle/>
                    <a:p>
                      <a:r>
                        <a:rPr lang="en-US" dirty="0" smtClean="0"/>
                        <a:t>$1,000,000</a:t>
                      </a:r>
                      <a:endParaRPr lang="en-US" dirty="0"/>
                    </a:p>
                  </a:txBody>
                  <a:tcPr/>
                </a:tc>
              </a:tr>
              <a:tr h="370840">
                <a:tc>
                  <a:txBody>
                    <a:bodyPr/>
                    <a:lstStyle/>
                    <a:p>
                      <a:endParaRPr lang="en-US" dirty="0"/>
                    </a:p>
                  </a:txBody>
                  <a:tcPr/>
                </a:tc>
                <a:tc>
                  <a:txBody>
                    <a:bodyPr/>
                    <a:lstStyle/>
                    <a:p>
                      <a:endParaRPr lang="en-US" dirty="0"/>
                    </a:p>
                  </a:txBody>
                  <a:tcPr/>
                </a:tc>
                <a:tc>
                  <a:txBody>
                    <a:bodyPr/>
                    <a:lstStyle/>
                    <a:p>
                      <a:r>
                        <a:rPr lang="en-US" dirty="0" smtClean="0"/>
                        <a:t>Developer’s Fee</a:t>
                      </a:r>
                      <a:endParaRPr lang="en-US" dirty="0"/>
                    </a:p>
                  </a:txBody>
                  <a:tcPr/>
                </a:tc>
                <a:tc>
                  <a:txBody>
                    <a:bodyPr/>
                    <a:lstStyle/>
                    <a:p>
                      <a:r>
                        <a:rPr lang="en-US" dirty="0" smtClean="0"/>
                        <a:t>$113,920</a:t>
                      </a:r>
                      <a:endParaRPr lang="en-US" dirty="0"/>
                    </a:p>
                  </a:txBody>
                  <a:tcPr/>
                </a:tc>
              </a:tr>
              <a:tr h="370840">
                <a:tc>
                  <a:txBody>
                    <a:bodyPr/>
                    <a:lstStyle/>
                    <a:p>
                      <a:r>
                        <a:rPr lang="en-US" sz="2000" b="1" dirty="0" smtClean="0"/>
                        <a:t>Total Sources</a:t>
                      </a:r>
                      <a:endParaRPr lang="en-US" sz="2000" b="1" dirty="0"/>
                    </a:p>
                  </a:txBody>
                  <a:tcPr/>
                </a:tc>
                <a:tc>
                  <a:txBody>
                    <a:bodyPr/>
                    <a:lstStyle/>
                    <a:p>
                      <a:r>
                        <a:rPr lang="en-US" sz="2000" b="1" dirty="0" smtClean="0"/>
                        <a:t>$1,537,920</a:t>
                      </a:r>
                      <a:endParaRPr lang="en-US" sz="2000" b="1" dirty="0"/>
                    </a:p>
                  </a:txBody>
                  <a:tcPr/>
                </a:tc>
                <a:tc>
                  <a:txBody>
                    <a:bodyPr/>
                    <a:lstStyle/>
                    <a:p>
                      <a:r>
                        <a:rPr lang="en-US" sz="2000" b="1" dirty="0" smtClean="0"/>
                        <a:t>Total Uses</a:t>
                      </a:r>
                      <a:endParaRPr lang="en-US" sz="2000" b="1" dirty="0"/>
                    </a:p>
                  </a:txBody>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b="1" dirty="0" smtClean="0"/>
                        <a:t>$1,537,920</a:t>
                      </a:r>
                    </a:p>
                  </a:txBody>
                  <a:tcPr/>
                </a:tc>
              </a:tr>
              <a:tr h="370840">
                <a:tc>
                  <a:txBody>
                    <a:bodyPr/>
                    <a:lstStyle/>
                    <a:p>
                      <a:endParaRPr lang="en-US"/>
                    </a:p>
                  </a:txBody>
                  <a:tcPr/>
                </a:tc>
                <a:tc>
                  <a:txBody>
                    <a:bodyPr/>
                    <a:lstStyle/>
                    <a:p>
                      <a:endParaRPr lang="en-US" dirty="0"/>
                    </a:p>
                  </a:txBody>
                  <a:tcPr/>
                </a:tc>
                <a:tc>
                  <a:txBody>
                    <a:bodyPr/>
                    <a:lstStyle/>
                    <a:p>
                      <a:r>
                        <a:rPr lang="en-US" dirty="0" smtClean="0"/>
                        <a:t>TDC/Unit</a:t>
                      </a:r>
                      <a:endParaRPr lang="en-US" dirty="0"/>
                    </a:p>
                  </a:txBody>
                  <a:tcPr/>
                </a:tc>
                <a:tc>
                  <a:txBody>
                    <a:bodyPr/>
                    <a:lstStyle/>
                    <a:p>
                      <a:r>
                        <a:rPr lang="en-US" smtClean="0"/>
                        <a:t>$192,240</a:t>
                      </a:r>
                      <a:endParaRPr lang="en-US" dirty="0"/>
                    </a:p>
                  </a:txBody>
                  <a:tcPr/>
                </a:tc>
              </a:tr>
            </a:tbl>
          </a:graphicData>
        </a:graphic>
      </p:graphicFrame>
      <p:sp>
        <p:nvSpPr>
          <p:cNvPr id="3" name="Title 2"/>
          <p:cNvSpPr>
            <a:spLocks noGrp="1"/>
          </p:cNvSpPr>
          <p:nvPr>
            <p:ph type="title"/>
          </p:nvPr>
        </p:nvSpPr>
        <p:spPr/>
        <p:txBody>
          <a:bodyPr/>
          <a:lstStyle/>
          <a:p>
            <a:r>
              <a:rPr lang="en-US" dirty="0" smtClean="0"/>
              <a:t>Project Development Budget </a:t>
            </a:r>
            <a:br>
              <a:rPr lang="en-US" dirty="0" smtClean="0"/>
            </a:br>
            <a:r>
              <a:rPr lang="en-US" dirty="0" smtClean="0"/>
              <a:t>(Sources &amp; Uses - Simplified)</a:t>
            </a:r>
            <a:endParaRPr lang="en-US" dirty="0"/>
          </a:p>
        </p:txBody>
      </p:sp>
      <p:sp>
        <p:nvSpPr>
          <p:cNvPr id="4" name="Slide Number Placeholder 3"/>
          <p:cNvSpPr>
            <a:spLocks noGrp="1"/>
          </p:cNvSpPr>
          <p:nvPr>
            <p:ph type="sldNum" sz="quarter" idx="10"/>
          </p:nvPr>
        </p:nvSpPr>
        <p:spPr/>
        <p:txBody>
          <a:bodyPr/>
          <a:lstStyle/>
          <a:p>
            <a:pPr>
              <a:defRPr/>
            </a:pPr>
            <a:fld id="{FC20B08B-DE7C-4D36-BCA9-65BC09DE8E67}" type="slidenum">
              <a:rPr lang="en-US" smtClean="0">
                <a:solidFill>
                  <a:prstClr val="black">
                    <a:tint val="75000"/>
                  </a:prstClr>
                </a:solidFill>
              </a:rPr>
              <a:pPr>
                <a:defRPr/>
              </a:pPr>
              <a:t>15</a:t>
            </a:fld>
            <a:endParaRPr lang="en-US" dirty="0">
              <a:solidFill>
                <a:prstClr val="black">
                  <a:tint val="75000"/>
                </a:prstClr>
              </a:solidFill>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Project Development Budget </a:t>
            </a:r>
            <a:br>
              <a:rPr lang="en-US" dirty="0" smtClean="0"/>
            </a:br>
            <a:r>
              <a:rPr lang="en-US" dirty="0" smtClean="0"/>
              <a:t>(Sources &amp; Uses - Simplified)</a:t>
            </a:r>
            <a:endParaRPr lang="en-US" dirty="0"/>
          </a:p>
        </p:txBody>
      </p:sp>
      <p:sp>
        <p:nvSpPr>
          <p:cNvPr id="4" name="Slide Number Placeholder 3"/>
          <p:cNvSpPr>
            <a:spLocks noGrp="1"/>
          </p:cNvSpPr>
          <p:nvPr>
            <p:ph type="sldNum" sz="quarter" idx="10"/>
          </p:nvPr>
        </p:nvSpPr>
        <p:spPr/>
        <p:txBody>
          <a:bodyPr/>
          <a:lstStyle/>
          <a:p>
            <a:pPr>
              <a:defRPr/>
            </a:pPr>
            <a:fld id="{FC20B08B-DE7C-4D36-BCA9-65BC09DE8E67}" type="slidenum">
              <a:rPr lang="en-US" smtClean="0">
                <a:solidFill>
                  <a:prstClr val="black">
                    <a:tint val="75000"/>
                  </a:prstClr>
                </a:solidFill>
              </a:rPr>
              <a:pPr>
                <a:defRPr/>
              </a:pPr>
              <a:t>16</a:t>
            </a:fld>
            <a:endParaRPr lang="en-US" dirty="0">
              <a:solidFill>
                <a:prstClr val="black">
                  <a:tint val="75000"/>
                </a:prstClr>
              </a:solidFill>
            </a:endParaRPr>
          </a:p>
        </p:txBody>
      </p:sp>
      <p:sp>
        <p:nvSpPr>
          <p:cNvPr id="6" name="Content Placeholder 5"/>
          <p:cNvSpPr>
            <a:spLocks noGrp="1"/>
          </p:cNvSpPr>
          <p:nvPr>
            <p:ph idx="1"/>
          </p:nvPr>
        </p:nvSpPr>
        <p:spPr/>
        <p:txBody>
          <a:bodyPr/>
          <a:lstStyle/>
          <a:p>
            <a:r>
              <a:rPr lang="en-US" dirty="0" smtClean="0"/>
              <a:t>Sources &amp; Uses must include:</a:t>
            </a:r>
          </a:p>
          <a:p>
            <a:pPr lvl="1"/>
            <a:r>
              <a:rPr lang="en-US" dirty="0" smtClean="0"/>
              <a:t>All </a:t>
            </a:r>
            <a:r>
              <a:rPr lang="en-US" b="1" dirty="0" smtClean="0"/>
              <a:t>Sources </a:t>
            </a:r>
            <a:r>
              <a:rPr lang="en-US" dirty="0" smtClean="0"/>
              <a:t>(both private and public) of funds with </a:t>
            </a:r>
            <a:r>
              <a:rPr lang="en-US" b="1" dirty="0" smtClean="0"/>
              <a:t>dollar amount(s) </a:t>
            </a:r>
            <a:r>
              <a:rPr lang="en-US" dirty="0" smtClean="0"/>
              <a:t>and </a:t>
            </a:r>
            <a:r>
              <a:rPr lang="en-US" b="1" dirty="0" smtClean="0"/>
              <a:t>timing</a:t>
            </a:r>
            <a:r>
              <a:rPr lang="en-US" dirty="0" smtClean="0"/>
              <a:t> of availability for each source, and</a:t>
            </a:r>
          </a:p>
          <a:p>
            <a:pPr lvl="1"/>
            <a:r>
              <a:rPr lang="en-US" dirty="0" smtClean="0"/>
              <a:t>All </a:t>
            </a:r>
            <a:r>
              <a:rPr lang="en-US" b="1" dirty="0" smtClean="0"/>
              <a:t>Uses</a:t>
            </a:r>
            <a:r>
              <a:rPr lang="en-US" dirty="0" smtClean="0"/>
              <a:t> of funds (for example acquisition costs, site preparation and infrastructure costs, rehabilitation/or construction costs, financing costs, professional fees, developer fees and other soft costs) associated with the project.</a:t>
            </a:r>
          </a:p>
          <a:p>
            <a:pPr lvl="1"/>
            <a:r>
              <a:rPr lang="en-US" dirty="0" smtClean="0"/>
              <a:t>See </a:t>
            </a:r>
            <a:r>
              <a:rPr lang="en-US" i="1" dirty="0" smtClean="0"/>
              <a:t>CPD 15-11 </a:t>
            </a:r>
            <a:r>
              <a:rPr lang="en-US" dirty="0" smtClean="0"/>
              <a:t>for details	</a:t>
            </a:r>
            <a:endParaRPr lang="en-US"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Operating Budget</a:t>
            </a:r>
            <a:br>
              <a:rPr lang="en-US" dirty="0" smtClean="0"/>
            </a:br>
            <a:r>
              <a:rPr lang="en-US" dirty="0" smtClean="0"/>
              <a:t>(Year 1)</a:t>
            </a:r>
            <a:endParaRPr lang="en-US" dirty="0"/>
          </a:p>
        </p:txBody>
      </p:sp>
      <p:sp>
        <p:nvSpPr>
          <p:cNvPr id="4" name="Slide Number Placeholder 3"/>
          <p:cNvSpPr>
            <a:spLocks noGrp="1"/>
          </p:cNvSpPr>
          <p:nvPr>
            <p:ph type="sldNum" sz="quarter" idx="10"/>
          </p:nvPr>
        </p:nvSpPr>
        <p:spPr/>
        <p:txBody>
          <a:bodyPr/>
          <a:lstStyle/>
          <a:p>
            <a:pPr>
              <a:defRPr/>
            </a:pPr>
            <a:fld id="{FC20B08B-DE7C-4D36-BCA9-65BC09DE8E67}" type="slidenum">
              <a:rPr lang="en-US" smtClean="0">
                <a:solidFill>
                  <a:prstClr val="black">
                    <a:tint val="75000"/>
                  </a:prstClr>
                </a:solidFill>
              </a:rPr>
              <a:pPr>
                <a:defRPr/>
              </a:pPr>
              <a:t>17</a:t>
            </a:fld>
            <a:endParaRPr lang="en-US" dirty="0">
              <a:solidFill>
                <a:prstClr val="black">
                  <a:tint val="75000"/>
                </a:prstClr>
              </a:solidFill>
            </a:endParaRPr>
          </a:p>
        </p:txBody>
      </p:sp>
      <p:graphicFrame>
        <p:nvGraphicFramePr>
          <p:cNvPr id="5" name="Table 4"/>
          <p:cNvGraphicFramePr>
            <a:graphicFrameLocks noGrp="1"/>
          </p:cNvGraphicFramePr>
          <p:nvPr/>
        </p:nvGraphicFramePr>
        <p:xfrm>
          <a:off x="2976784" y="1396998"/>
          <a:ext cx="3766915" cy="5377413"/>
        </p:xfrm>
        <a:graphic>
          <a:graphicData uri="http://schemas.openxmlformats.org/drawingml/2006/table">
            <a:tbl>
              <a:tblPr/>
              <a:tblGrid>
                <a:gridCol w="2478922"/>
                <a:gridCol w="1287993"/>
              </a:tblGrid>
              <a:tr h="261092">
                <a:tc gridSpan="2">
                  <a:txBody>
                    <a:bodyPr/>
                    <a:lstStyle/>
                    <a:p>
                      <a:pPr algn="ctr" fontAlgn="b"/>
                      <a:r>
                        <a:rPr lang="en-US" sz="1600" b="1" i="0" u="none" strike="noStrike" dirty="0">
                          <a:solidFill>
                            <a:srgbClr val="000000"/>
                          </a:solidFill>
                          <a:latin typeface="Calibri"/>
                        </a:rPr>
                        <a:t>Simplified Operating Budget</a:t>
                      </a:r>
                    </a:p>
                  </a:txBody>
                  <a:tcPr marL="9495" marR="9495" marT="949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hMerge="1">
                  <a:txBody>
                    <a:bodyPr/>
                    <a:lstStyle/>
                    <a:p>
                      <a:endParaRPr lang="en-US"/>
                    </a:p>
                  </a:txBody>
                  <a:tcPr/>
                </a:tc>
              </a:tr>
              <a:tr h="248659">
                <a:tc>
                  <a:txBody>
                    <a:bodyPr/>
                    <a:lstStyle/>
                    <a:p>
                      <a:pPr algn="l" fontAlgn="b"/>
                      <a:r>
                        <a:rPr lang="en-US" sz="1600" b="0" i="0" u="none" strike="noStrike" dirty="0">
                          <a:solidFill>
                            <a:srgbClr val="000000"/>
                          </a:solidFill>
                          <a:latin typeface="Calibri"/>
                        </a:rPr>
                        <a:t>Gross Potential Rent</a:t>
                      </a:r>
                    </a:p>
                  </a:txBody>
                  <a:tcPr marL="9495" marR="9495" marT="9495" marB="0" anchor="b">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a:noFill/>
                    </a:lnB>
                  </a:tcPr>
                </a:tc>
                <a:tc>
                  <a:txBody>
                    <a:bodyPr/>
                    <a:lstStyle/>
                    <a:p>
                      <a:pPr algn="r" fontAlgn="b"/>
                      <a:r>
                        <a:rPr lang="en-US" sz="1600" b="0" i="0" u="none" strike="noStrike">
                          <a:solidFill>
                            <a:srgbClr val="000000"/>
                          </a:solidFill>
                          <a:latin typeface="Calibri"/>
                        </a:rPr>
                        <a:t>$180,000.00</a:t>
                      </a:r>
                    </a:p>
                  </a:txBody>
                  <a:tcPr marL="9495" marR="9495" marT="9495" marB="0" anchor="b">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tcPr>
                </a:tc>
              </a:tr>
              <a:tr h="248659">
                <a:tc>
                  <a:txBody>
                    <a:bodyPr/>
                    <a:lstStyle/>
                    <a:p>
                      <a:pPr algn="l" fontAlgn="b"/>
                      <a:r>
                        <a:rPr lang="en-US" sz="1600" b="0" i="0" u="none" strike="noStrike" dirty="0">
                          <a:solidFill>
                            <a:srgbClr val="000000"/>
                          </a:solidFill>
                          <a:latin typeface="Calibri"/>
                        </a:rPr>
                        <a:t>Rent Loss (7%)</a:t>
                      </a:r>
                    </a:p>
                  </a:txBody>
                  <a:tcPr marL="9495" marR="9495" marT="9495"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algn="r" fontAlgn="b"/>
                      <a:r>
                        <a:rPr lang="en-US" sz="1600" b="0" i="0" u="none" strike="noStrike">
                          <a:solidFill>
                            <a:srgbClr val="000000"/>
                          </a:solidFill>
                          <a:latin typeface="Calibri"/>
                        </a:rPr>
                        <a:t>-$12,600.00</a:t>
                      </a:r>
                    </a:p>
                  </a:txBody>
                  <a:tcPr marL="9495" marR="9495" marT="9495" marB="0" anchor="b">
                    <a:lnL>
                      <a:noFill/>
                    </a:lnL>
                    <a:lnR w="12700" cap="flat" cmpd="sng" algn="ctr">
                      <a:solidFill>
                        <a:srgbClr val="000000"/>
                      </a:solidFill>
                      <a:prstDash val="solid"/>
                      <a:round/>
                      <a:headEnd type="none" w="med" len="med"/>
                      <a:tailEnd type="none" w="med" len="med"/>
                    </a:lnR>
                    <a:lnT>
                      <a:noFill/>
                    </a:lnT>
                    <a:lnB>
                      <a:noFill/>
                    </a:lnB>
                  </a:tcPr>
                </a:tc>
              </a:tr>
              <a:tr h="261092">
                <a:tc>
                  <a:txBody>
                    <a:bodyPr/>
                    <a:lstStyle/>
                    <a:p>
                      <a:pPr algn="l" fontAlgn="b"/>
                      <a:r>
                        <a:rPr lang="en-US" sz="1600" b="0" i="0" u="none" strike="noStrike" dirty="0">
                          <a:solidFill>
                            <a:srgbClr val="000000"/>
                          </a:solidFill>
                          <a:latin typeface="Calibri"/>
                        </a:rPr>
                        <a:t>Other Income</a:t>
                      </a:r>
                    </a:p>
                  </a:txBody>
                  <a:tcPr marL="9495" marR="9495" marT="9495" marB="0" anchor="b">
                    <a:lnL w="12700" cap="flat" cmpd="sng" algn="ctr">
                      <a:solidFill>
                        <a:srgbClr val="000000"/>
                      </a:solidFill>
                      <a:prstDash val="solid"/>
                      <a:round/>
                      <a:headEnd type="none" w="med" len="med"/>
                      <a:tailEnd type="none" w="med" len="med"/>
                    </a:lnL>
                    <a:lnR>
                      <a:noFill/>
                    </a:lnR>
                    <a:lnT>
                      <a:noFill/>
                    </a:lnT>
                    <a:lnB w="25400" cap="flat" cmpd="dbl" algn="ctr">
                      <a:solidFill>
                        <a:srgbClr val="000000"/>
                      </a:solidFill>
                      <a:prstDash val="solid"/>
                      <a:round/>
                      <a:headEnd type="none" w="med" len="med"/>
                      <a:tailEnd type="none" w="med" len="med"/>
                    </a:lnB>
                  </a:tcPr>
                </a:tc>
                <a:tc>
                  <a:txBody>
                    <a:bodyPr/>
                    <a:lstStyle/>
                    <a:p>
                      <a:pPr algn="r" fontAlgn="b"/>
                      <a:r>
                        <a:rPr lang="en-US" sz="1600" b="0" i="0" u="none" strike="noStrike">
                          <a:solidFill>
                            <a:srgbClr val="000000"/>
                          </a:solidFill>
                          <a:latin typeface="Calibri"/>
                        </a:rPr>
                        <a:t>$1,800.00</a:t>
                      </a:r>
                    </a:p>
                  </a:txBody>
                  <a:tcPr marL="9495" marR="9495" marT="9495" marB="0" anchor="b">
                    <a:lnL>
                      <a:noFill/>
                    </a:lnL>
                    <a:lnR w="12700" cap="flat" cmpd="sng" algn="ctr">
                      <a:solidFill>
                        <a:srgbClr val="000000"/>
                      </a:solidFill>
                      <a:prstDash val="solid"/>
                      <a:round/>
                      <a:headEnd type="none" w="med" len="med"/>
                      <a:tailEnd type="none" w="med" len="med"/>
                    </a:lnR>
                    <a:lnT>
                      <a:noFill/>
                    </a:lnT>
                    <a:lnB w="25400" cap="flat" cmpd="dbl" algn="ctr">
                      <a:solidFill>
                        <a:srgbClr val="000000"/>
                      </a:solidFill>
                      <a:prstDash val="solid"/>
                      <a:round/>
                      <a:headEnd type="none" w="med" len="med"/>
                      <a:tailEnd type="none" w="med" len="med"/>
                    </a:lnB>
                  </a:tcPr>
                </a:tc>
              </a:tr>
              <a:tr h="261092">
                <a:tc>
                  <a:txBody>
                    <a:bodyPr/>
                    <a:lstStyle/>
                    <a:p>
                      <a:pPr algn="l" fontAlgn="b"/>
                      <a:r>
                        <a:rPr lang="en-US" sz="1600" b="1" i="0" u="none" strike="noStrike" dirty="0">
                          <a:solidFill>
                            <a:srgbClr val="000000"/>
                          </a:solidFill>
                          <a:latin typeface="Calibri"/>
                        </a:rPr>
                        <a:t>Effective Gross Income (EGI)</a:t>
                      </a:r>
                    </a:p>
                  </a:txBody>
                  <a:tcPr marL="9495" marR="9495" marT="9495" marB="0" anchor="b">
                    <a:lnL w="12700" cap="flat" cmpd="sng" algn="ctr">
                      <a:solidFill>
                        <a:srgbClr val="000000"/>
                      </a:solidFill>
                      <a:prstDash val="solid"/>
                      <a:round/>
                      <a:headEnd type="none" w="med" len="med"/>
                      <a:tailEnd type="none" w="med" len="med"/>
                    </a:lnL>
                    <a:lnR>
                      <a:noFill/>
                    </a:lnR>
                    <a:lnT w="25400" cap="flat" cmpd="dbl" algn="ctr">
                      <a:solidFill>
                        <a:srgbClr val="000000"/>
                      </a:solidFill>
                      <a:prstDash val="solid"/>
                      <a:round/>
                      <a:headEnd type="none" w="med" len="med"/>
                      <a:tailEnd type="none" w="med" len="med"/>
                    </a:lnT>
                    <a:lnB>
                      <a:noFill/>
                    </a:lnB>
                    <a:solidFill>
                      <a:srgbClr val="F2F2F2"/>
                    </a:solidFill>
                  </a:tcPr>
                </a:tc>
                <a:tc>
                  <a:txBody>
                    <a:bodyPr/>
                    <a:lstStyle/>
                    <a:p>
                      <a:pPr algn="r" fontAlgn="b"/>
                      <a:r>
                        <a:rPr lang="en-US" sz="1600" b="1" i="0" u="none" strike="noStrike">
                          <a:solidFill>
                            <a:srgbClr val="000000"/>
                          </a:solidFill>
                          <a:latin typeface="Calibri"/>
                        </a:rPr>
                        <a:t>$169,200.00</a:t>
                      </a:r>
                    </a:p>
                  </a:txBody>
                  <a:tcPr marL="9495" marR="9495" marT="9495" marB="0" anchor="b">
                    <a:lnL>
                      <a:noFill/>
                    </a:lnL>
                    <a:lnR w="12700" cap="flat" cmpd="sng" algn="ctr">
                      <a:solidFill>
                        <a:srgbClr val="000000"/>
                      </a:solidFill>
                      <a:prstDash val="solid"/>
                      <a:round/>
                      <a:headEnd type="none" w="med" len="med"/>
                      <a:tailEnd type="none" w="med" len="med"/>
                    </a:lnR>
                    <a:lnT w="25400" cap="flat" cmpd="dbl" algn="ctr">
                      <a:solidFill>
                        <a:srgbClr val="000000"/>
                      </a:solidFill>
                      <a:prstDash val="solid"/>
                      <a:round/>
                      <a:headEnd type="none" w="med" len="med"/>
                      <a:tailEnd type="none" w="med" len="med"/>
                    </a:lnT>
                    <a:lnB>
                      <a:noFill/>
                    </a:lnB>
                    <a:solidFill>
                      <a:srgbClr val="F2F2F2"/>
                    </a:solidFill>
                  </a:tcPr>
                </a:tc>
              </a:tr>
              <a:tr h="248659">
                <a:tc>
                  <a:txBody>
                    <a:bodyPr/>
                    <a:lstStyle/>
                    <a:p>
                      <a:pPr algn="l" fontAlgn="b"/>
                      <a:r>
                        <a:rPr lang="en-US" sz="1600" b="0" i="0" u="none" strike="noStrike" dirty="0">
                          <a:solidFill>
                            <a:srgbClr val="000000"/>
                          </a:solidFill>
                          <a:latin typeface="Calibri"/>
                        </a:rPr>
                        <a:t> </a:t>
                      </a:r>
                    </a:p>
                  </a:txBody>
                  <a:tcPr marL="9495" marR="9495" marT="9495"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algn="l" fontAlgn="b"/>
                      <a:r>
                        <a:rPr lang="en-US" sz="1600" b="0" i="0" u="none" strike="noStrike">
                          <a:solidFill>
                            <a:srgbClr val="000000"/>
                          </a:solidFill>
                          <a:latin typeface="Calibri"/>
                        </a:rPr>
                        <a:t> </a:t>
                      </a:r>
                    </a:p>
                  </a:txBody>
                  <a:tcPr marL="9495" marR="9495" marT="9495" marB="0" anchor="b">
                    <a:lnL>
                      <a:noFill/>
                    </a:lnL>
                    <a:lnR w="12700" cap="flat" cmpd="sng" algn="ctr">
                      <a:solidFill>
                        <a:srgbClr val="000000"/>
                      </a:solidFill>
                      <a:prstDash val="solid"/>
                      <a:round/>
                      <a:headEnd type="none" w="med" len="med"/>
                      <a:tailEnd type="none" w="med" len="med"/>
                    </a:lnR>
                    <a:lnT>
                      <a:noFill/>
                    </a:lnT>
                    <a:lnB>
                      <a:noFill/>
                    </a:lnB>
                  </a:tcPr>
                </a:tc>
              </a:tr>
              <a:tr h="248659">
                <a:tc>
                  <a:txBody>
                    <a:bodyPr/>
                    <a:lstStyle/>
                    <a:p>
                      <a:pPr algn="l" fontAlgn="b"/>
                      <a:r>
                        <a:rPr lang="en-US" sz="1600" b="0" i="0" u="none" strike="noStrike" dirty="0">
                          <a:solidFill>
                            <a:srgbClr val="000000"/>
                          </a:solidFill>
                          <a:latin typeface="Calibri"/>
                        </a:rPr>
                        <a:t>Marketing</a:t>
                      </a:r>
                    </a:p>
                  </a:txBody>
                  <a:tcPr marL="9495" marR="9495" marT="9495"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algn="r" fontAlgn="b"/>
                      <a:r>
                        <a:rPr lang="en-US" sz="1600" b="0" i="0" u="none" strike="noStrike">
                          <a:solidFill>
                            <a:srgbClr val="000000"/>
                          </a:solidFill>
                          <a:latin typeface="Calibri"/>
                        </a:rPr>
                        <a:t>$3,000.00</a:t>
                      </a:r>
                    </a:p>
                  </a:txBody>
                  <a:tcPr marL="9495" marR="9495" marT="9495" marB="0" anchor="b">
                    <a:lnL>
                      <a:noFill/>
                    </a:lnL>
                    <a:lnR w="12700" cap="flat" cmpd="sng" algn="ctr">
                      <a:solidFill>
                        <a:srgbClr val="000000"/>
                      </a:solidFill>
                      <a:prstDash val="solid"/>
                      <a:round/>
                      <a:headEnd type="none" w="med" len="med"/>
                      <a:tailEnd type="none" w="med" len="med"/>
                    </a:lnR>
                    <a:lnT>
                      <a:noFill/>
                    </a:lnT>
                    <a:lnB>
                      <a:noFill/>
                    </a:lnB>
                    <a:solidFill>
                      <a:srgbClr val="F2F2F2"/>
                    </a:solidFill>
                  </a:tcPr>
                </a:tc>
              </a:tr>
              <a:tr h="248659">
                <a:tc>
                  <a:txBody>
                    <a:bodyPr/>
                    <a:lstStyle/>
                    <a:p>
                      <a:pPr algn="l" fontAlgn="b"/>
                      <a:r>
                        <a:rPr lang="en-US" sz="1600" b="0" i="0" u="none" strike="noStrike" dirty="0">
                          <a:solidFill>
                            <a:srgbClr val="000000"/>
                          </a:solidFill>
                          <a:latin typeface="Calibri"/>
                        </a:rPr>
                        <a:t>Payroll</a:t>
                      </a:r>
                    </a:p>
                  </a:txBody>
                  <a:tcPr marL="9495" marR="9495" marT="9495"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algn="r" fontAlgn="b"/>
                      <a:r>
                        <a:rPr lang="en-US" sz="1600" b="0" i="0" u="none" strike="noStrike">
                          <a:solidFill>
                            <a:srgbClr val="000000"/>
                          </a:solidFill>
                          <a:latin typeface="Calibri"/>
                        </a:rPr>
                        <a:t>$45,000.00</a:t>
                      </a:r>
                    </a:p>
                  </a:txBody>
                  <a:tcPr marL="9495" marR="9495" marT="9495" marB="0" anchor="b">
                    <a:lnL>
                      <a:noFill/>
                    </a:lnL>
                    <a:lnR w="12700" cap="flat" cmpd="sng" algn="ctr">
                      <a:solidFill>
                        <a:srgbClr val="000000"/>
                      </a:solidFill>
                      <a:prstDash val="solid"/>
                      <a:round/>
                      <a:headEnd type="none" w="med" len="med"/>
                      <a:tailEnd type="none" w="med" len="med"/>
                    </a:lnR>
                    <a:lnT>
                      <a:noFill/>
                    </a:lnT>
                    <a:lnB>
                      <a:noFill/>
                    </a:lnB>
                    <a:solidFill>
                      <a:srgbClr val="F2F2F2"/>
                    </a:solidFill>
                  </a:tcPr>
                </a:tc>
              </a:tr>
              <a:tr h="248659">
                <a:tc>
                  <a:txBody>
                    <a:bodyPr/>
                    <a:lstStyle/>
                    <a:p>
                      <a:pPr algn="l" fontAlgn="b"/>
                      <a:r>
                        <a:rPr lang="en-US" sz="1600" b="0" i="0" u="none" strike="noStrike" dirty="0">
                          <a:solidFill>
                            <a:srgbClr val="000000"/>
                          </a:solidFill>
                          <a:latin typeface="Calibri"/>
                        </a:rPr>
                        <a:t>Property Admin. &amp; Mgmt</a:t>
                      </a:r>
                    </a:p>
                  </a:txBody>
                  <a:tcPr marL="9495" marR="9495" marT="9495"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algn="r" fontAlgn="b"/>
                      <a:r>
                        <a:rPr lang="en-US" sz="1600" b="0" i="0" u="none" strike="noStrike">
                          <a:solidFill>
                            <a:srgbClr val="000000"/>
                          </a:solidFill>
                          <a:latin typeface="Calibri"/>
                        </a:rPr>
                        <a:t>$10,152.00</a:t>
                      </a:r>
                    </a:p>
                  </a:txBody>
                  <a:tcPr marL="9495" marR="9495" marT="9495" marB="0" anchor="b">
                    <a:lnL>
                      <a:noFill/>
                    </a:lnL>
                    <a:lnR w="12700" cap="flat" cmpd="sng" algn="ctr">
                      <a:solidFill>
                        <a:srgbClr val="000000"/>
                      </a:solidFill>
                      <a:prstDash val="solid"/>
                      <a:round/>
                      <a:headEnd type="none" w="med" len="med"/>
                      <a:tailEnd type="none" w="med" len="med"/>
                    </a:lnR>
                    <a:lnT>
                      <a:noFill/>
                    </a:lnT>
                    <a:lnB>
                      <a:noFill/>
                    </a:lnB>
                    <a:solidFill>
                      <a:srgbClr val="F2F2F2"/>
                    </a:solidFill>
                  </a:tcPr>
                </a:tc>
              </a:tr>
              <a:tr h="248659">
                <a:tc>
                  <a:txBody>
                    <a:bodyPr/>
                    <a:lstStyle/>
                    <a:p>
                      <a:pPr algn="l" fontAlgn="b"/>
                      <a:r>
                        <a:rPr lang="en-US" sz="1600" b="0" i="0" u="none" strike="noStrike" dirty="0">
                          <a:solidFill>
                            <a:srgbClr val="000000"/>
                          </a:solidFill>
                          <a:latin typeface="Calibri"/>
                        </a:rPr>
                        <a:t>Utilities</a:t>
                      </a:r>
                    </a:p>
                  </a:txBody>
                  <a:tcPr marL="9495" marR="9495" marT="9495"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algn="r" fontAlgn="b"/>
                      <a:r>
                        <a:rPr lang="en-US" sz="1600" b="0" i="0" u="none" strike="noStrike">
                          <a:solidFill>
                            <a:srgbClr val="000000"/>
                          </a:solidFill>
                          <a:latin typeface="Calibri"/>
                        </a:rPr>
                        <a:t>$6,000.00</a:t>
                      </a:r>
                    </a:p>
                  </a:txBody>
                  <a:tcPr marL="9495" marR="9495" marT="9495" marB="0" anchor="b">
                    <a:lnL>
                      <a:noFill/>
                    </a:lnL>
                    <a:lnR w="12700" cap="flat" cmpd="sng" algn="ctr">
                      <a:solidFill>
                        <a:srgbClr val="000000"/>
                      </a:solidFill>
                      <a:prstDash val="solid"/>
                      <a:round/>
                      <a:headEnd type="none" w="med" len="med"/>
                      <a:tailEnd type="none" w="med" len="med"/>
                    </a:lnR>
                    <a:lnT>
                      <a:noFill/>
                    </a:lnT>
                    <a:lnB>
                      <a:noFill/>
                    </a:lnB>
                    <a:solidFill>
                      <a:srgbClr val="F2F2F2"/>
                    </a:solidFill>
                  </a:tcPr>
                </a:tc>
              </a:tr>
              <a:tr h="248659">
                <a:tc>
                  <a:txBody>
                    <a:bodyPr/>
                    <a:lstStyle/>
                    <a:p>
                      <a:pPr algn="l" fontAlgn="b"/>
                      <a:r>
                        <a:rPr lang="en-US" sz="1600" b="0" i="0" u="none" strike="noStrike" dirty="0">
                          <a:solidFill>
                            <a:srgbClr val="000000"/>
                          </a:solidFill>
                          <a:latin typeface="Calibri"/>
                        </a:rPr>
                        <a:t>Security</a:t>
                      </a:r>
                    </a:p>
                  </a:txBody>
                  <a:tcPr marL="9495" marR="9495" marT="9495"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algn="r" fontAlgn="b"/>
                      <a:r>
                        <a:rPr lang="en-US" sz="1600" b="0" i="0" u="none" strike="noStrike">
                          <a:solidFill>
                            <a:srgbClr val="000000"/>
                          </a:solidFill>
                          <a:latin typeface="Calibri"/>
                        </a:rPr>
                        <a:t>$4,500.00</a:t>
                      </a:r>
                    </a:p>
                  </a:txBody>
                  <a:tcPr marL="9495" marR="9495" marT="9495" marB="0" anchor="b">
                    <a:lnL>
                      <a:noFill/>
                    </a:lnL>
                    <a:lnR w="12700" cap="flat" cmpd="sng" algn="ctr">
                      <a:solidFill>
                        <a:srgbClr val="000000"/>
                      </a:solidFill>
                      <a:prstDash val="solid"/>
                      <a:round/>
                      <a:headEnd type="none" w="med" len="med"/>
                      <a:tailEnd type="none" w="med" len="med"/>
                    </a:lnR>
                    <a:lnT>
                      <a:noFill/>
                    </a:lnT>
                    <a:lnB>
                      <a:noFill/>
                    </a:lnB>
                    <a:solidFill>
                      <a:srgbClr val="F2F2F2"/>
                    </a:solidFill>
                  </a:tcPr>
                </a:tc>
              </a:tr>
              <a:tr h="248659">
                <a:tc>
                  <a:txBody>
                    <a:bodyPr/>
                    <a:lstStyle/>
                    <a:p>
                      <a:pPr algn="l" fontAlgn="b"/>
                      <a:r>
                        <a:rPr lang="en-US" sz="1600" b="0" i="0" u="none" strike="noStrike">
                          <a:solidFill>
                            <a:srgbClr val="000000"/>
                          </a:solidFill>
                          <a:latin typeface="Calibri"/>
                        </a:rPr>
                        <a:t>Maintenance</a:t>
                      </a:r>
                    </a:p>
                  </a:txBody>
                  <a:tcPr marL="9495" marR="9495" marT="9495"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algn="r" fontAlgn="b"/>
                      <a:r>
                        <a:rPr lang="en-US" sz="1600" b="0" i="0" u="none" strike="noStrike" dirty="0">
                          <a:solidFill>
                            <a:srgbClr val="000000"/>
                          </a:solidFill>
                          <a:latin typeface="Calibri"/>
                        </a:rPr>
                        <a:t>$9,750.00</a:t>
                      </a:r>
                    </a:p>
                  </a:txBody>
                  <a:tcPr marL="9495" marR="9495" marT="9495" marB="0" anchor="b">
                    <a:lnL>
                      <a:noFill/>
                    </a:lnL>
                    <a:lnR w="12700" cap="flat" cmpd="sng" algn="ctr">
                      <a:solidFill>
                        <a:srgbClr val="000000"/>
                      </a:solidFill>
                      <a:prstDash val="solid"/>
                      <a:round/>
                      <a:headEnd type="none" w="med" len="med"/>
                      <a:tailEnd type="none" w="med" len="med"/>
                    </a:lnR>
                    <a:lnT>
                      <a:noFill/>
                    </a:lnT>
                    <a:lnB>
                      <a:noFill/>
                    </a:lnB>
                    <a:solidFill>
                      <a:srgbClr val="F2F2F2"/>
                    </a:solidFill>
                  </a:tcPr>
                </a:tc>
              </a:tr>
              <a:tr h="248659">
                <a:tc>
                  <a:txBody>
                    <a:bodyPr/>
                    <a:lstStyle/>
                    <a:p>
                      <a:pPr algn="l" fontAlgn="b"/>
                      <a:r>
                        <a:rPr lang="en-US" sz="1600" b="0" i="0" u="none" strike="noStrike">
                          <a:solidFill>
                            <a:srgbClr val="000000"/>
                          </a:solidFill>
                          <a:latin typeface="Calibri"/>
                        </a:rPr>
                        <a:t>Taxes</a:t>
                      </a:r>
                    </a:p>
                  </a:txBody>
                  <a:tcPr marL="9495" marR="9495" marT="9495"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algn="r" fontAlgn="b"/>
                      <a:r>
                        <a:rPr lang="en-US" sz="1600" b="0" i="0" u="none" strike="noStrike" dirty="0">
                          <a:solidFill>
                            <a:srgbClr val="000000"/>
                          </a:solidFill>
                          <a:latin typeface="Calibri"/>
                        </a:rPr>
                        <a:t>$15,000.00</a:t>
                      </a:r>
                    </a:p>
                  </a:txBody>
                  <a:tcPr marL="9495" marR="9495" marT="9495" marB="0" anchor="b">
                    <a:lnL>
                      <a:noFill/>
                    </a:lnL>
                    <a:lnR w="12700" cap="flat" cmpd="sng" algn="ctr">
                      <a:solidFill>
                        <a:srgbClr val="000000"/>
                      </a:solidFill>
                      <a:prstDash val="solid"/>
                      <a:round/>
                      <a:headEnd type="none" w="med" len="med"/>
                      <a:tailEnd type="none" w="med" len="med"/>
                    </a:lnR>
                    <a:lnT>
                      <a:noFill/>
                    </a:lnT>
                    <a:lnB>
                      <a:noFill/>
                    </a:lnB>
                    <a:solidFill>
                      <a:srgbClr val="F2F2F2"/>
                    </a:solidFill>
                  </a:tcPr>
                </a:tc>
              </a:tr>
              <a:tr h="248659">
                <a:tc>
                  <a:txBody>
                    <a:bodyPr/>
                    <a:lstStyle/>
                    <a:p>
                      <a:pPr algn="l" fontAlgn="b"/>
                      <a:r>
                        <a:rPr lang="en-US" sz="1600" b="0" i="0" u="none" strike="noStrike">
                          <a:solidFill>
                            <a:srgbClr val="000000"/>
                          </a:solidFill>
                          <a:latin typeface="Calibri"/>
                        </a:rPr>
                        <a:t>Insurance</a:t>
                      </a:r>
                    </a:p>
                  </a:txBody>
                  <a:tcPr marL="9495" marR="9495" marT="9495"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algn="r" fontAlgn="b"/>
                      <a:r>
                        <a:rPr lang="en-US" sz="1600" b="0" i="0" u="none" strike="noStrike" dirty="0">
                          <a:solidFill>
                            <a:srgbClr val="000000"/>
                          </a:solidFill>
                          <a:latin typeface="Calibri"/>
                        </a:rPr>
                        <a:t>$6,000.00</a:t>
                      </a:r>
                    </a:p>
                  </a:txBody>
                  <a:tcPr marL="9495" marR="9495" marT="9495" marB="0" anchor="b">
                    <a:lnL>
                      <a:noFill/>
                    </a:lnL>
                    <a:lnR w="12700" cap="flat" cmpd="sng" algn="ctr">
                      <a:solidFill>
                        <a:srgbClr val="000000"/>
                      </a:solidFill>
                      <a:prstDash val="solid"/>
                      <a:round/>
                      <a:headEnd type="none" w="med" len="med"/>
                      <a:tailEnd type="none" w="med" len="med"/>
                    </a:lnR>
                    <a:lnT>
                      <a:noFill/>
                    </a:lnT>
                    <a:lnB>
                      <a:noFill/>
                    </a:lnB>
                    <a:solidFill>
                      <a:srgbClr val="F2F2F2"/>
                    </a:solidFill>
                  </a:tcPr>
                </a:tc>
              </a:tr>
              <a:tr h="261092">
                <a:tc>
                  <a:txBody>
                    <a:bodyPr/>
                    <a:lstStyle/>
                    <a:p>
                      <a:pPr algn="l" fontAlgn="b"/>
                      <a:r>
                        <a:rPr lang="en-US" sz="1600" b="0" i="0" u="none" strike="noStrike">
                          <a:solidFill>
                            <a:srgbClr val="000000"/>
                          </a:solidFill>
                          <a:latin typeface="Calibri"/>
                        </a:rPr>
                        <a:t>Reserves for Replacement</a:t>
                      </a:r>
                    </a:p>
                  </a:txBody>
                  <a:tcPr marL="9495" marR="9495" marT="9495" marB="0" anchor="b">
                    <a:lnL w="12700" cap="flat" cmpd="sng" algn="ctr">
                      <a:solidFill>
                        <a:srgbClr val="000000"/>
                      </a:solidFill>
                      <a:prstDash val="solid"/>
                      <a:round/>
                      <a:headEnd type="none" w="med" len="med"/>
                      <a:tailEnd type="none" w="med" len="med"/>
                    </a:lnL>
                    <a:lnR>
                      <a:noFill/>
                    </a:lnR>
                    <a:lnT>
                      <a:noFill/>
                    </a:lnT>
                    <a:lnB w="25400" cap="flat" cmpd="dbl" algn="ctr">
                      <a:solidFill>
                        <a:srgbClr val="000000"/>
                      </a:solidFill>
                      <a:prstDash val="solid"/>
                      <a:round/>
                      <a:headEnd type="none" w="med" len="med"/>
                      <a:tailEnd type="none" w="med" len="med"/>
                    </a:lnB>
                    <a:solidFill>
                      <a:srgbClr val="F2F2F2"/>
                    </a:solidFill>
                  </a:tcPr>
                </a:tc>
                <a:tc>
                  <a:txBody>
                    <a:bodyPr/>
                    <a:lstStyle/>
                    <a:p>
                      <a:pPr algn="r" fontAlgn="b"/>
                      <a:r>
                        <a:rPr lang="en-US" sz="1600" b="0" i="0" u="none" strike="noStrike" dirty="0">
                          <a:solidFill>
                            <a:srgbClr val="000000"/>
                          </a:solidFill>
                          <a:latin typeface="Calibri"/>
                        </a:rPr>
                        <a:t>$12,000.00</a:t>
                      </a:r>
                    </a:p>
                  </a:txBody>
                  <a:tcPr marL="9495" marR="9495" marT="9495" marB="0" anchor="b">
                    <a:lnL>
                      <a:noFill/>
                    </a:lnL>
                    <a:lnR w="12700" cap="flat" cmpd="sng" algn="ctr">
                      <a:solidFill>
                        <a:srgbClr val="000000"/>
                      </a:solidFill>
                      <a:prstDash val="solid"/>
                      <a:round/>
                      <a:headEnd type="none" w="med" len="med"/>
                      <a:tailEnd type="none" w="med" len="med"/>
                    </a:lnR>
                    <a:lnT>
                      <a:noFill/>
                    </a:lnT>
                    <a:lnB w="25400" cap="flat" cmpd="dbl" algn="ctr">
                      <a:solidFill>
                        <a:srgbClr val="000000"/>
                      </a:solidFill>
                      <a:prstDash val="solid"/>
                      <a:round/>
                      <a:headEnd type="none" w="med" len="med"/>
                      <a:tailEnd type="none" w="med" len="med"/>
                    </a:lnB>
                    <a:solidFill>
                      <a:srgbClr val="F2F2F2"/>
                    </a:solidFill>
                  </a:tcPr>
                </a:tc>
              </a:tr>
              <a:tr h="261092">
                <a:tc>
                  <a:txBody>
                    <a:bodyPr/>
                    <a:lstStyle/>
                    <a:p>
                      <a:pPr algn="l" fontAlgn="b"/>
                      <a:r>
                        <a:rPr lang="en-US" sz="1600" b="1" i="0" u="none" strike="noStrike">
                          <a:solidFill>
                            <a:srgbClr val="000000"/>
                          </a:solidFill>
                          <a:latin typeface="Calibri"/>
                        </a:rPr>
                        <a:t>Operating Costs</a:t>
                      </a:r>
                    </a:p>
                  </a:txBody>
                  <a:tcPr marL="9495" marR="9495" marT="9495" marB="0" anchor="b">
                    <a:lnL w="12700" cap="flat" cmpd="sng" algn="ctr">
                      <a:solidFill>
                        <a:srgbClr val="000000"/>
                      </a:solidFill>
                      <a:prstDash val="solid"/>
                      <a:round/>
                      <a:headEnd type="none" w="med" len="med"/>
                      <a:tailEnd type="none" w="med" len="med"/>
                    </a:lnL>
                    <a:lnR>
                      <a:noFill/>
                    </a:lnR>
                    <a:lnT w="25400" cap="flat" cmpd="dbl" algn="ctr">
                      <a:solidFill>
                        <a:srgbClr val="000000"/>
                      </a:solidFill>
                      <a:prstDash val="solid"/>
                      <a:round/>
                      <a:headEnd type="none" w="med" len="med"/>
                      <a:tailEnd type="none" w="med" len="med"/>
                    </a:lnT>
                    <a:lnB>
                      <a:noFill/>
                    </a:lnB>
                    <a:solidFill>
                      <a:srgbClr val="F2F2F2"/>
                    </a:solidFill>
                  </a:tcPr>
                </a:tc>
                <a:tc>
                  <a:txBody>
                    <a:bodyPr/>
                    <a:lstStyle/>
                    <a:p>
                      <a:pPr algn="r" fontAlgn="b"/>
                      <a:r>
                        <a:rPr lang="en-US" sz="1600" b="1" i="0" u="none" strike="noStrike" dirty="0">
                          <a:solidFill>
                            <a:srgbClr val="000000"/>
                          </a:solidFill>
                          <a:latin typeface="Calibri"/>
                        </a:rPr>
                        <a:t>$111,402.00</a:t>
                      </a:r>
                    </a:p>
                  </a:txBody>
                  <a:tcPr marL="9495" marR="9495" marT="9495" marB="0" anchor="b">
                    <a:lnL>
                      <a:noFill/>
                    </a:lnL>
                    <a:lnR w="12700" cap="flat" cmpd="sng" algn="ctr">
                      <a:solidFill>
                        <a:srgbClr val="000000"/>
                      </a:solidFill>
                      <a:prstDash val="solid"/>
                      <a:round/>
                      <a:headEnd type="none" w="med" len="med"/>
                      <a:tailEnd type="none" w="med" len="med"/>
                    </a:lnR>
                    <a:lnT w="25400" cap="flat" cmpd="dbl" algn="ctr">
                      <a:solidFill>
                        <a:srgbClr val="000000"/>
                      </a:solidFill>
                      <a:prstDash val="solid"/>
                      <a:round/>
                      <a:headEnd type="none" w="med" len="med"/>
                      <a:tailEnd type="none" w="med" len="med"/>
                    </a:lnT>
                    <a:lnB>
                      <a:noFill/>
                    </a:lnB>
                    <a:solidFill>
                      <a:srgbClr val="F2F2F2"/>
                    </a:solidFill>
                  </a:tcPr>
                </a:tc>
              </a:tr>
              <a:tr h="248659">
                <a:tc>
                  <a:txBody>
                    <a:bodyPr/>
                    <a:lstStyle/>
                    <a:p>
                      <a:pPr algn="l" fontAlgn="b"/>
                      <a:r>
                        <a:rPr lang="en-US" sz="1600" b="0" i="0" u="none" strike="noStrike">
                          <a:solidFill>
                            <a:srgbClr val="000000"/>
                          </a:solidFill>
                          <a:latin typeface="Calibri"/>
                        </a:rPr>
                        <a:t> </a:t>
                      </a:r>
                    </a:p>
                  </a:txBody>
                  <a:tcPr marL="9495" marR="9495" marT="9495"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algn="l" fontAlgn="b"/>
                      <a:r>
                        <a:rPr lang="en-US" sz="1600" b="0" i="0" u="none" strike="noStrike" dirty="0">
                          <a:solidFill>
                            <a:srgbClr val="000000"/>
                          </a:solidFill>
                          <a:latin typeface="Calibri"/>
                        </a:rPr>
                        <a:t> </a:t>
                      </a:r>
                    </a:p>
                  </a:txBody>
                  <a:tcPr marL="9495" marR="9495" marT="9495" marB="0" anchor="b">
                    <a:lnL>
                      <a:noFill/>
                    </a:lnL>
                    <a:lnR w="12700" cap="flat" cmpd="sng" algn="ctr">
                      <a:solidFill>
                        <a:srgbClr val="000000"/>
                      </a:solidFill>
                      <a:prstDash val="solid"/>
                      <a:round/>
                      <a:headEnd type="none" w="med" len="med"/>
                      <a:tailEnd type="none" w="med" len="med"/>
                    </a:lnR>
                    <a:lnT>
                      <a:noFill/>
                    </a:lnT>
                    <a:lnB>
                      <a:noFill/>
                    </a:lnB>
                  </a:tcPr>
                </a:tc>
              </a:tr>
              <a:tr h="497317">
                <a:tc>
                  <a:txBody>
                    <a:bodyPr/>
                    <a:lstStyle/>
                    <a:p>
                      <a:pPr algn="l" fontAlgn="b"/>
                      <a:r>
                        <a:rPr lang="en-US" sz="1600" b="1" i="0" u="none" strike="noStrike">
                          <a:solidFill>
                            <a:srgbClr val="000000"/>
                          </a:solidFill>
                          <a:latin typeface="Calibri"/>
                        </a:rPr>
                        <a:t>Net Operating Income</a:t>
                      </a:r>
                      <a:r>
                        <a:rPr lang="en-US" sz="1600" b="0" i="0" u="none" strike="noStrike">
                          <a:solidFill>
                            <a:srgbClr val="000000"/>
                          </a:solidFill>
                          <a:latin typeface="Calibri"/>
                        </a:rPr>
                        <a:t> (NOI=EGI-Costs)</a:t>
                      </a:r>
                    </a:p>
                  </a:txBody>
                  <a:tcPr marL="9495" marR="9495" marT="9495" marB="0" anchor="b">
                    <a:lnL w="12700" cap="flat" cmpd="sng" algn="ctr">
                      <a:solidFill>
                        <a:srgbClr val="000000"/>
                      </a:solidFill>
                      <a:prstDash val="solid"/>
                      <a:round/>
                      <a:headEnd type="none" w="med" len="med"/>
                      <a:tailEnd type="none" w="med" len="med"/>
                    </a:lnL>
                    <a:lnR>
                      <a:noFill/>
                    </a:lnR>
                    <a:lnT>
                      <a:noFill/>
                    </a:lnT>
                    <a:lnB>
                      <a:noFill/>
                    </a:lnB>
                  </a:tcPr>
                </a:tc>
                <a:tc>
                  <a:txBody>
                    <a:bodyPr/>
                    <a:lstStyle/>
                    <a:p>
                      <a:pPr algn="r" fontAlgn="b"/>
                      <a:r>
                        <a:rPr lang="en-US" sz="1600" b="0" i="0" u="none" strike="noStrike" dirty="0">
                          <a:solidFill>
                            <a:srgbClr val="000000"/>
                          </a:solidFill>
                          <a:latin typeface="Calibri"/>
                        </a:rPr>
                        <a:t>$57,798.00</a:t>
                      </a:r>
                    </a:p>
                  </a:txBody>
                  <a:tcPr marL="9495" marR="9495" marT="9495" marB="0" anchor="b">
                    <a:lnL>
                      <a:noFill/>
                    </a:lnL>
                    <a:lnR w="12700" cap="flat" cmpd="sng" algn="ctr">
                      <a:solidFill>
                        <a:srgbClr val="000000"/>
                      </a:solidFill>
                      <a:prstDash val="solid"/>
                      <a:round/>
                      <a:headEnd type="none" w="med" len="med"/>
                      <a:tailEnd type="none" w="med" len="med"/>
                    </a:lnR>
                    <a:lnT>
                      <a:noFill/>
                    </a:lnT>
                    <a:lnB>
                      <a:noFill/>
                    </a:lnB>
                  </a:tcPr>
                </a:tc>
              </a:tr>
              <a:tr h="261092">
                <a:tc>
                  <a:txBody>
                    <a:bodyPr/>
                    <a:lstStyle/>
                    <a:p>
                      <a:pPr algn="l" fontAlgn="b"/>
                      <a:r>
                        <a:rPr lang="en-US" sz="1600" b="0" i="0" u="none" strike="noStrike">
                          <a:solidFill>
                            <a:srgbClr val="000000"/>
                          </a:solidFill>
                          <a:latin typeface="Calibri"/>
                        </a:rPr>
                        <a:t>Debt. Service</a:t>
                      </a:r>
                    </a:p>
                  </a:txBody>
                  <a:tcPr marL="9495" marR="9495" marT="9495" marB="0" anchor="b">
                    <a:lnL w="12700" cap="flat" cmpd="sng" algn="ctr">
                      <a:solidFill>
                        <a:srgbClr val="000000"/>
                      </a:solidFill>
                      <a:prstDash val="solid"/>
                      <a:round/>
                      <a:headEnd type="none" w="med" len="med"/>
                      <a:tailEnd type="none" w="med" len="med"/>
                    </a:lnL>
                    <a:lnR>
                      <a:noFill/>
                    </a:lnR>
                    <a:lnT>
                      <a:noFill/>
                    </a:lnT>
                    <a:lnB w="25400" cap="flat" cmpd="dbl" algn="ctr">
                      <a:solidFill>
                        <a:srgbClr val="000000"/>
                      </a:solidFill>
                      <a:prstDash val="solid"/>
                      <a:round/>
                      <a:headEnd type="none" w="med" len="med"/>
                      <a:tailEnd type="none" w="med" len="med"/>
                    </a:lnB>
                  </a:tcPr>
                </a:tc>
                <a:tc>
                  <a:txBody>
                    <a:bodyPr/>
                    <a:lstStyle/>
                    <a:p>
                      <a:pPr algn="r" fontAlgn="b"/>
                      <a:r>
                        <a:rPr lang="en-US" sz="1600" b="0" i="0" u="none" strike="noStrike" dirty="0">
                          <a:solidFill>
                            <a:srgbClr val="000000"/>
                          </a:solidFill>
                          <a:latin typeface="Calibri"/>
                        </a:rPr>
                        <a:t>-$50,259.00</a:t>
                      </a:r>
                    </a:p>
                  </a:txBody>
                  <a:tcPr marL="9495" marR="9495" marT="9495" marB="0" anchor="b">
                    <a:lnL>
                      <a:noFill/>
                    </a:lnL>
                    <a:lnR w="12700" cap="flat" cmpd="sng" algn="ctr">
                      <a:solidFill>
                        <a:srgbClr val="000000"/>
                      </a:solidFill>
                      <a:prstDash val="solid"/>
                      <a:round/>
                      <a:headEnd type="none" w="med" len="med"/>
                      <a:tailEnd type="none" w="med" len="med"/>
                    </a:lnR>
                    <a:lnT>
                      <a:noFill/>
                    </a:lnT>
                    <a:lnB w="25400" cap="flat" cmpd="dbl" algn="ctr">
                      <a:solidFill>
                        <a:srgbClr val="000000"/>
                      </a:solidFill>
                      <a:prstDash val="solid"/>
                      <a:round/>
                      <a:headEnd type="none" w="med" len="med"/>
                      <a:tailEnd type="none" w="med" len="med"/>
                    </a:lnB>
                  </a:tcPr>
                </a:tc>
              </a:tr>
              <a:tr h="273524">
                <a:tc>
                  <a:txBody>
                    <a:bodyPr/>
                    <a:lstStyle/>
                    <a:p>
                      <a:pPr algn="l" fontAlgn="b"/>
                      <a:r>
                        <a:rPr lang="en-US" sz="1600" b="1" i="0" u="none" strike="noStrike">
                          <a:solidFill>
                            <a:srgbClr val="000000"/>
                          </a:solidFill>
                          <a:latin typeface="Calibri"/>
                        </a:rPr>
                        <a:t>Cash Flow</a:t>
                      </a:r>
                    </a:p>
                  </a:txBody>
                  <a:tcPr marL="9495" marR="9495" marT="9495" marB="0" anchor="b">
                    <a:lnL w="12700" cap="flat" cmpd="sng" algn="ctr">
                      <a:solidFill>
                        <a:srgbClr val="000000"/>
                      </a:solidFill>
                      <a:prstDash val="solid"/>
                      <a:round/>
                      <a:headEnd type="none" w="med" len="med"/>
                      <a:tailEnd type="none" w="med" len="med"/>
                    </a:lnL>
                    <a:lnR>
                      <a:noFill/>
                    </a:lnR>
                    <a:lnT w="25400"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tc>
                  <a:txBody>
                    <a:bodyPr/>
                    <a:lstStyle/>
                    <a:p>
                      <a:pPr algn="r" fontAlgn="b"/>
                      <a:r>
                        <a:rPr lang="en-US" sz="1600" b="1" i="0" u="none" strike="noStrike" dirty="0">
                          <a:solidFill>
                            <a:srgbClr val="000000"/>
                          </a:solidFill>
                          <a:latin typeface="Calibri"/>
                        </a:rPr>
                        <a:t>$7,539.00</a:t>
                      </a:r>
                    </a:p>
                  </a:txBody>
                  <a:tcPr marL="9495" marR="9495" marT="9495" marB="0" anchor="b">
                    <a:lnL>
                      <a:noFill/>
                    </a:lnL>
                    <a:lnR w="12700" cap="flat" cmpd="sng" algn="ctr">
                      <a:solidFill>
                        <a:srgbClr val="000000"/>
                      </a:solidFill>
                      <a:prstDash val="solid"/>
                      <a:round/>
                      <a:headEnd type="none" w="med" len="med"/>
                      <a:tailEnd type="none" w="med" len="med"/>
                    </a:lnR>
                    <a:lnT w="25400"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2F2F2"/>
                    </a:solidFill>
                  </a:tcPr>
                </a:tc>
              </a:tr>
            </a:tbl>
          </a:graphicData>
        </a:graphic>
      </p:graphicFrame>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Operating Budget Proforma</a:t>
            </a:r>
            <a:br>
              <a:rPr lang="en-US" dirty="0" smtClean="0"/>
            </a:br>
            <a:r>
              <a:rPr lang="en-US" dirty="0" smtClean="0"/>
              <a:t>(Years 1 – 5 of 20)</a:t>
            </a:r>
            <a:endParaRPr lang="en-US" dirty="0"/>
          </a:p>
        </p:txBody>
      </p:sp>
      <p:sp>
        <p:nvSpPr>
          <p:cNvPr id="4" name="Slide Number Placeholder 3"/>
          <p:cNvSpPr>
            <a:spLocks noGrp="1"/>
          </p:cNvSpPr>
          <p:nvPr>
            <p:ph type="sldNum" sz="quarter" idx="10"/>
          </p:nvPr>
        </p:nvSpPr>
        <p:spPr/>
        <p:txBody>
          <a:bodyPr/>
          <a:lstStyle/>
          <a:p>
            <a:pPr>
              <a:defRPr/>
            </a:pPr>
            <a:fld id="{FC20B08B-DE7C-4D36-BCA9-65BC09DE8E67}" type="slidenum">
              <a:rPr lang="en-US" smtClean="0">
                <a:solidFill>
                  <a:prstClr val="black">
                    <a:tint val="75000"/>
                  </a:prstClr>
                </a:solidFill>
              </a:rPr>
              <a:pPr>
                <a:defRPr/>
              </a:pPr>
              <a:t>18</a:t>
            </a:fld>
            <a:endParaRPr lang="en-US" dirty="0">
              <a:solidFill>
                <a:prstClr val="black">
                  <a:tint val="75000"/>
                </a:prstClr>
              </a:solidFill>
            </a:endParaRPr>
          </a:p>
        </p:txBody>
      </p:sp>
      <p:graphicFrame>
        <p:nvGraphicFramePr>
          <p:cNvPr id="8" name="Table 7"/>
          <p:cNvGraphicFramePr>
            <a:graphicFrameLocks noGrp="1"/>
          </p:cNvGraphicFramePr>
          <p:nvPr/>
        </p:nvGraphicFramePr>
        <p:xfrm>
          <a:off x="200028" y="3048000"/>
          <a:ext cx="8772522" cy="1977390"/>
        </p:xfrm>
        <a:graphic>
          <a:graphicData uri="http://schemas.openxmlformats.org/drawingml/2006/table">
            <a:tbl>
              <a:tblPr/>
              <a:tblGrid>
                <a:gridCol w="3367898"/>
                <a:gridCol w="1227682"/>
                <a:gridCol w="1171236"/>
                <a:gridCol w="1001902"/>
                <a:gridCol w="1001902"/>
                <a:gridCol w="1001902"/>
              </a:tblGrid>
              <a:tr h="190500">
                <a:tc>
                  <a:txBody>
                    <a:bodyPr/>
                    <a:lstStyle/>
                    <a:p>
                      <a:pPr algn="l" fontAlgn="ctr"/>
                      <a:r>
                        <a:rPr lang="en-US" sz="1800" b="1" i="0" u="none" strike="noStrike" dirty="0">
                          <a:solidFill>
                            <a:srgbClr val="000000"/>
                          </a:solidFill>
                          <a:latin typeface="Calibri"/>
                        </a:rPr>
                        <a:t> </a:t>
                      </a:r>
                    </a:p>
                  </a:txBody>
                  <a:tcPr marL="9525" marR="9525" marT="9525" marB="0" anchor="ctr">
                    <a:lnL>
                      <a:noFill/>
                    </a:lnL>
                    <a:lnR>
                      <a:noFill/>
                    </a:lnR>
                    <a:lnT>
                      <a:noFill/>
                    </a:lnT>
                    <a:lnB>
                      <a:noFill/>
                    </a:lnB>
                    <a:solidFill>
                      <a:srgbClr val="D8D8D8"/>
                    </a:solidFill>
                  </a:tcPr>
                </a:tc>
                <a:tc>
                  <a:txBody>
                    <a:bodyPr/>
                    <a:lstStyle/>
                    <a:p>
                      <a:pPr algn="ctr" fontAlgn="ctr"/>
                      <a:r>
                        <a:rPr lang="en-US" sz="1800" b="1" i="0" u="none" strike="noStrike">
                          <a:solidFill>
                            <a:srgbClr val="000000"/>
                          </a:solidFill>
                          <a:latin typeface="Calibri"/>
                        </a:rPr>
                        <a:t>Year 1</a:t>
                      </a:r>
                    </a:p>
                  </a:txBody>
                  <a:tcPr marL="9525" marR="9525" marT="9525" marB="0" anchor="ctr">
                    <a:lnL>
                      <a:noFill/>
                    </a:lnL>
                    <a:lnR>
                      <a:noFill/>
                    </a:lnR>
                    <a:lnT>
                      <a:noFill/>
                    </a:lnT>
                    <a:lnB>
                      <a:noFill/>
                    </a:lnB>
                    <a:solidFill>
                      <a:srgbClr val="D8D8D8"/>
                    </a:solidFill>
                  </a:tcPr>
                </a:tc>
                <a:tc>
                  <a:txBody>
                    <a:bodyPr/>
                    <a:lstStyle/>
                    <a:p>
                      <a:pPr algn="ctr" fontAlgn="ctr"/>
                      <a:r>
                        <a:rPr lang="en-US" sz="1800" b="1" i="0" u="none" strike="noStrike">
                          <a:solidFill>
                            <a:srgbClr val="000000"/>
                          </a:solidFill>
                          <a:latin typeface="Calibri"/>
                        </a:rPr>
                        <a:t>Year 2</a:t>
                      </a:r>
                    </a:p>
                  </a:txBody>
                  <a:tcPr marL="9525" marR="9525" marT="9525" marB="0" anchor="ctr">
                    <a:lnL>
                      <a:noFill/>
                    </a:lnL>
                    <a:lnR>
                      <a:noFill/>
                    </a:lnR>
                    <a:lnT>
                      <a:noFill/>
                    </a:lnT>
                    <a:lnB>
                      <a:noFill/>
                    </a:lnB>
                    <a:solidFill>
                      <a:srgbClr val="D8D8D8"/>
                    </a:solidFill>
                  </a:tcPr>
                </a:tc>
                <a:tc>
                  <a:txBody>
                    <a:bodyPr/>
                    <a:lstStyle/>
                    <a:p>
                      <a:pPr algn="ctr" fontAlgn="ctr"/>
                      <a:r>
                        <a:rPr lang="en-US" sz="1800" b="1" i="0" u="none" strike="noStrike">
                          <a:solidFill>
                            <a:srgbClr val="000000"/>
                          </a:solidFill>
                          <a:latin typeface="Calibri"/>
                        </a:rPr>
                        <a:t>Year 3</a:t>
                      </a:r>
                    </a:p>
                  </a:txBody>
                  <a:tcPr marL="9525" marR="9525" marT="9525" marB="0" anchor="ctr">
                    <a:lnL>
                      <a:noFill/>
                    </a:lnL>
                    <a:lnR>
                      <a:noFill/>
                    </a:lnR>
                    <a:lnT>
                      <a:noFill/>
                    </a:lnT>
                    <a:lnB>
                      <a:noFill/>
                    </a:lnB>
                    <a:solidFill>
                      <a:srgbClr val="D8D8D8"/>
                    </a:solidFill>
                  </a:tcPr>
                </a:tc>
                <a:tc>
                  <a:txBody>
                    <a:bodyPr/>
                    <a:lstStyle/>
                    <a:p>
                      <a:pPr algn="ctr" fontAlgn="ctr"/>
                      <a:r>
                        <a:rPr lang="en-US" sz="1800" b="1" i="0" u="none" strike="noStrike">
                          <a:solidFill>
                            <a:srgbClr val="000000"/>
                          </a:solidFill>
                          <a:latin typeface="Calibri"/>
                        </a:rPr>
                        <a:t>Year 4</a:t>
                      </a:r>
                    </a:p>
                  </a:txBody>
                  <a:tcPr marL="9525" marR="9525" marT="9525" marB="0" anchor="ctr">
                    <a:lnL>
                      <a:noFill/>
                    </a:lnL>
                    <a:lnR>
                      <a:noFill/>
                    </a:lnR>
                    <a:lnT>
                      <a:noFill/>
                    </a:lnT>
                    <a:lnB>
                      <a:noFill/>
                    </a:lnB>
                    <a:solidFill>
                      <a:srgbClr val="D8D8D8"/>
                    </a:solidFill>
                  </a:tcPr>
                </a:tc>
                <a:tc>
                  <a:txBody>
                    <a:bodyPr/>
                    <a:lstStyle/>
                    <a:p>
                      <a:pPr algn="ctr" fontAlgn="ctr"/>
                      <a:r>
                        <a:rPr lang="en-US" sz="1800" b="1" i="0" u="none" strike="noStrike">
                          <a:solidFill>
                            <a:srgbClr val="000000"/>
                          </a:solidFill>
                          <a:latin typeface="Calibri"/>
                        </a:rPr>
                        <a:t>Year 5</a:t>
                      </a:r>
                    </a:p>
                  </a:txBody>
                  <a:tcPr marL="9525" marR="9525" marT="9525" marB="0" anchor="ctr">
                    <a:lnL>
                      <a:noFill/>
                    </a:lnL>
                    <a:lnR>
                      <a:noFill/>
                    </a:lnR>
                    <a:lnT>
                      <a:noFill/>
                    </a:lnT>
                    <a:lnB>
                      <a:noFill/>
                    </a:lnB>
                    <a:solidFill>
                      <a:srgbClr val="D8D8D8"/>
                    </a:solidFill>
                  </a:tcPr>
                </a:tc>
              </a:tr>
              <a:tr h="190500">
                <a:tc>
                  <a:txBody>
                    <a:bodyPr/>
                    <a:lstStyle/>
                    <a:p>
                      <a:pPr algn="l" fontAlgn="ctr"/>
                      <a:r>
                        <a:rPr lang="en-US" sz="1800" b="0" i="0" u="none" strike="noStrike" dirty="0">
                          <a:solidFill>
                            <a:srgbClr val="000000"/>
                          </a:solidFill>
                          <a:latin typeface="Calibri"/>
                        </a:rPr>
                        <a:t>Effective Gross Income (EGI) = 1% </a:t>
                      </a:r>
                      <a:r>
                        <a:rPr lang="en-US" sz="1800" b="0" i="0" u="none" strike="noStrike" dirty="0" smtClean="0">
                          <a:solidFill>
                            <a:srgbClr val="000000"/>
                          </a:solidFill>
                          <a:latin typeface="Calibri"/>
                        </a:rPr>
                        <a:t>Increase/year</a:t>
                      </a:r>
                      <a:endParaRPr lang="en-US" sz="1800" b="0" i="0" u="none" strike="noStrike" dirty="0">
                        <a:solidFill>
                          <a:srgbClr val="000000"/>
                        </a:solidFill>
                        <a:latin typeface="Calibri"/>
                      </a:endParaRPr>
                    </a:p>
                  </a:txBody>
                  <a:tcPr marL="9525" marR="9525" marT="9525" marB="0" anchor="ctr">
                    <a:lnL>
                      <a:noFill/>
                    </a:lnL>
                    <a:lnR>
                      <a:noFill/>
                    </a:lnR>
                    <a:lnT>
                      <a:noFill/>
                    </a:lnT>
                    <a:lnB>
                      <a:noFill/>
                    </a:lnB>
                  </a:tcPr>
                </a:tc>
                <a:tc>
                  <a:txBody>
                    <a:bodyPr/>
                    <a:lstStyle/>
                    <a:p>
                      <a:pPr algn="r" fontAlgn="ctr"/>
                      <a:r>
                        <a:rPr lang="en-US" sz="1800" b="0" i="0" u="none" strike="noStrike">
                          <a:solidFill>
                            <a:srgbClr val="000000"/>
                          </a:solidFill>
                          <a:latin typeface="Calibri"/>
                        </a:rPr>
                        <a:t>$169,200</a:t>
                      </a:r>
                    </a:p>
                  </a:txBody>
                  <a:tcPr marL="9525" marR="9525" marT="9525" marB="0" anchor="ctr">
                    <a:lnL>
                      <a:noFill/>
                    </a:lnL>
                    <a:lnR>
                      <a:noFill/>
                    </a:lnR>
                    <a:lnT>
                      <a:noFill/>
                    </a:lnT>
                    <a:lnB>
                      <a:noFill/>
                    </a:lnB>
                  </a:tcPr>
                </a:tc>
                <a:tc>
                  <a:txBody>
                    <a:bodyPr/>
                    <a:lstStyle/>
                    <a:p>
                      <a:pPr algn="r" fontAlgn="ctr"/>
                      <a:r>
                        <a:rPr lang="en-US" sz="1800" b="0" i="0" u="none" strike="noStrike">
                          <a:solidFill>
                            <a:srgbClr val="000000"/>
                          </a:solidFill>
                          <a:latin typeface="Calibri"/>
                        </a:rPr>
                        <a:t>$170,892</a:t>
                      </a:r>
                    </a:p>
                  </a:txBody>
                  <a:tcPr marL="9525" marR="9525" marT="9525" marB="0" anchor="ctr">
                    <a:lnL>
                      <a:noFill/>
                    </a:lnL>
                    <a:lnR>
                      <a:noFill/>
                    </a:lnR>
                    <a:lnT>
                      <a:noFill/>
                    </a:lnT>
                    <a:lnB>
                      <a:noFill/>
                    </a:lnB>
                  </a:tcPr>
                </a:tc>
                <a:tc>
                  <a:txBody>
                    <a:bodyPr/>
                    <a:lstStyle/>
                    <a:p>
                      <a:pPr algn="r" fontAlgn="ctr"/>
                      <a:r>
                        <a:rPr lang="en-US" sz="1800" b="0" i="0" u="none" strike="noStrike">
                          <a:solidFill>
                            <a:srgbClr val="000000"/>
                          </a:solidFill>
                          <a:latin typeface="Calibri"/>
                        </a:rPr>
                        <a:t>$172,601</a:t>
                      </a:r>
                    </a:p>
                  </a:txBody>
                  <a:tcPr marL="9525" marR="9525" marT="9525" marB="0" anchor="ctr">
                    <a:lnL>
                      <a:noFill/>
                    </a:lnL>
                    <a:lnR>
                      <a:noFill/>
                    </a:lnR>
                    <a:lnT>
                      <a:noFill/>
                    </a:lnT>
                    <a:lnB>
                      <a:noFill/>
                    </a:lnB>
                  </a:tcPr>
                </a:tc>
                <a:tc>
                  <a:txBody>
                    <a:bodyPr/>
                    <a:lstStyle/>
                    <a:p>
                      <a:pPr algn="r" fontAlgn="ctr"/>
                      <a:r>
                        <a:rPr lang="en-US" sz="1800" b="0" i="0" u="none" strike="noStrike">
                          <a:solidFill>
                            <a:srgbClr val="000000"/>
                          </a:solidFill>
                          <a:latin typeface="Calibri"/>
                        </a:rPr>
                        <a:t>$174,327</a:t>
                      </a:r>
                    </a:p>
                  </a:txBody>
                  <a:tcPr marL="9525" marR="9525" marT="9525" marB="0" anchor="ctr">
                    <a:lnL>
                      <a:noFill/>
                    </a:lnL>
                    <a:lnR>
                      <a:noFill/>
                    </a:lnR>
                    <a:lnT>
                      <a:noFill/>
                    </a:lnT>
                    <a:lnB>
                      <a:noFill/>
                    </a:lnB>
                  </a:tcPr>
                </a:tc>
                <a:tc>
                  <a:txBody>
                    <a:bodyPr/>
                    <a:lstStyle/>
                    <a:p>
                      <a:pPr algn="r" fontAlgn="ctr"/>
                      <a:r>
                        <a:rPr lang="en-US" sz="1800" b="0" i="0" u="none" strike="noStrike">
                          <a:solidFill>
                            <a:srgbClr val="000000"/>
                          </a:solidFill>
                          <a:latin typeface="Calibri"/>
                        </a:rPr>
                        <a:t>$176,070</a:t>
                      </a:r>
                    </a:p>
                  </a:txBody>
                  <a:tcPr marL="9525" marR="9525" marT="9525" marB="0" anchor="ctr">
                    <a:lnL>
                      <a:noFill/>
                    </a:lnL>
                    <a:lnR>
                      <a:noFill/>
                    </a:lnR>
                    <a:lnT>
                      <a:noFill/>
                    </a:lnT>
                    <a:lnB>
                      <a:noFill/>
                    </a:lnB>
                  </a:tcPr>
                </a:tc>
              </a:tr>
              <a:tr h="190500">
                <a:tc>
                  <a:txBody>
                    <a:bodyPr/>
                    <a:lstStyle/>
                    <a:p>
                      <a:pPr algn="l" fontAlgn="ctr"/>
                      <a:r>
                        <a:rPr lang="en-US" sz="1800" b="0" i="0" u="none" strike="noStrike" dirty="0">
                          <a:solidFill>
                            <a:srgbClr val="000000"/>
                          </a:solidFill>
                          <a:latin typeface="Calibri"/>
                        </a:rPr>
                        <a:t>Operating Costs - 3% </a:t>
                      </a:r>
                      <a:r>
                        <a:rPr lang="en-US" sz="1800" b="0" i="0" u="none" strike="noStrike" dirty="0" smtClean="0">
                          <a:solidFill>
                            <a:srgbClr val="000000"/>
                          </a:solidFill>
                          <a:latin typeface="+mn-lt"/>
                        </a:rPr>
                        <a:t>Increase/year</a:t>
                      </a:r>
                      <a:endParaRPr lang="en-US" sz="1800" b="0" i="0" u="none" strike="noStrike" dirty="0">
                        <a:solidFill>
                          <a:srgbClr val="000000"/>
                        </a:solidFill>
                        <a:latin typeface="Calibri"/>
                      </a:endParaRPr>
                    </a:p>
                  </a:txBody>
                  <a:tcPr marL="9525" marR="9525" marT="9525" marB="0" anchor="ctr">
                    <a:lnL>
                      <a:noFill/>
                    </a:lnL>
                    <a:lnR>
                      <a:noFill/>
                    </a:lnR>
                    <a:lnT>
                      <a:noFill/>
                    </a:lnT>
                    <a:lnB w="6350" cap="flat" cmpd="sng" algn="ctr">
                      <a:solidFill>
                        <a:srgbClr val="000000"/>
                      </a:solidFill>
                      <a:prstDash val="solid"/>
                      <a:round/>
                      <a:headEnd type="none" w="med" len="med"/>
                      <a:tailEnd type="none" w="med" len="med"/>
                    </a:lnB>
                  </a:tcPr>
                </a:tc>
                <a:tc>
                  <a:txBody>
                    <a:bodyPr/>
                    <a:lstStyle/>
                    <a:p>
                      <a:pPr algn="r" fontAlgn="ctr"/>
                      <a:r>
                        <a:rPr lang="en-US" sz="1800" b="0" i="0" u="none" strike="noStrike">
                          <a:solidFill>
                            <a:srgbClr val="000000"/>
                          </a:solidFill>
                          <a:latin typeface="Calibri"/>
                        </a:rPr>
                        <a:t>-$111,402</a:t>
                      </a:r>
                    </a:p>
                  </a:txBody>
                  <a:tcPr marL="9525" marR="9525" marT="9525" marB="0" anchor="ctr">
                    <a:lnL>
                      <a:noFill/>
                    </a:lnL>
                    <a:lnR>
                      <a:noFill/>
                    </a:lnR>
                    <a:lnT>
                      <a:noFill/>
                    </a:lnT>
                    <a:lnB w="6350" cap="flat" cmpd="sng" algn="ctr">
                      <a:solidFill>
                        <a:srgbClr val="000000"/>
                      </a:solidFill>
                      <a:prstDash val="solid"/>
                      <a:round/>
                      <a:headEnd type="none" w="med" len="med"/>
                      <a:tailEnd type="none" w="med" len="med"/>
                    </a:lnB>
                  </a:tcPr>
                </a:tc>
                <a:tc>
                  <a:txBody>
                    <a:bodyPr/>
                    <a:lstStyle/>
                    <a:p>
                      <a:pPr algn="r" fontAlgn="ctr"/>
                      <a:r>
                        <a:rPr lang="en-US" sz="1800" b="0" i="0" u="none" strike="noStrike">
                          <a:solidFill>
                            <a:srgbClr val="000000"/>
                          </a:solidFill>
                          <a:latin typeface="Calibri"/>
                        </a:rPr>
                        <a:t>-$114,744</a:t>
                      </a:r>
                    </a:p>
                  </a:txBody>
                  <a:tcPr marL="9525" marR="9525" marT="9525" marB="0" anchor="ctr">
                    <a:lnL>
                      <a:noFill/>
                    </a:lnL>
                    <a:lnR>
                      <a:noFill/>
                    </a:lnR>
                    <a:lnT>
                      <a:noFill/>
                    </a:lnT>
                    <a:lnB w="6350" cap="flat" cmpd="sng" algn="ctr">
                      <a:solidFill>
                        <a:srgbClr val="000000"/>
                      </a:solidFill>
                      <a:prstDash val="solid"/>
                      <a:round/>
                      <a:headEnd type="none" w="med" len="med"/>
                      <a:tailEnd type="none" w="med" len="med"/>
                    </a:lnB>
                  </a:tcPr>
                </a:tc>
                <a:tc>
                  <a:txBody>
                    <a:bodyPr/>
                    <a:lstStyle/>
                    <a:p>
                      <a:pPr algn="r" fontAlgn="ctr"/>
                      <a:r>
                        <a:rPr lang="en-US" sz="1800" b="0" i="0" u="none" strike="noStrike">
                          <a:solidFill>
                            <a:srgbClr val="000000"/>
                          </a:solidFill>
                          <a:latin typeface="Calibri"/>
                        </a:rPr>
                        <a:t>-$118,186</a:t>
                      </a:r>
                    </a:p>
                  </a:txBody>
                  <a:tcPr marL="9525" marR="9525" marT="9525" marB="0" anchor="ctr">
                    <a:lnL>
                      <a:noFill/>
                    </a:lnL>
                    <a:lnR>
                      <a:noFill/>
                    </a:lnR>
                    <a:lnT>
                      <a:noFill/>
                    </a:lnT>
                    <a:lnB w="6350" cap="flat" cmpd="sng" algn="ctr">
                      <a:solidFill>
                        <a:srgbClr val="000000"/>
                      </a:solidFill>
                      <a:prstDash val="solid"/>
                      <a:round/>
                      <a:headEnd type="none" w="med" len="med"/>
                      <a:tailEnd type="none" w="med" len="med"/>
                    </a:lnB>
                  </a:tcPr>
                </a:tc>
                <a:tc>
                  <a:txBody>
                    <a:bodyPr/>
                    <a:lstStyle/>
                    <a:p>
                      <a:pPr algn="r" fontAlgn="ctr"/>
                      <a:r>
                        <a:rPr lang="en-US" sz="1800" b="0" i="0" u="none" strike="noStrike">
                          <a:solidFill>
                            <a:srgbClr val="000000"/>
                          </a:solidFill>
                          <a:latin typeface="Calibri"/>
                        </a:rPr>
                        <a:t>-$121,732</a:t>
                      </a:r>
                    </a:p>
                  </a:txBody>
                  <a:tcPr marL="9525" marR="9525" marT="9525" marB="0" anchor="ctr">
                    <a:lnL>
                      <a:noFill/>
                    </a:lnL>
                    <a:lnR>
                      <a:noFill/>
                    </a:lnR>
                    <a:lnT>
                      <a:noFill/>
                    </a:lnT>
                    <a:lnB w="6350" cap="flat" cmpd="sng" algn="ctr">
                      <a:solidFill>
                        <a:srgbClr val="000000"/>
                      </a:solidFill>
                      <a:prstDash val="solid"/>
                      <a:round/>
                      <a:headEnd type="none" w="med" len="med"/>
                      <a:tailEnd type="none" w="med" len="med"/>
                    </a:lnB>
                  </a:tcPr>
                </a:tc>
                <a:tc>
                  <a:txBody>
                    <a:bodyPr/>
                    <a:lstStyle/>
                    <a:p>
                      <a:pPr algn="r" fontAlgn="ctr"/>
                      <a:r>
                        <a:rPr lang="en-US" sz="1800" b="0" i="0" u="none" strike="noStrike">
                          <a:solidFill>
                            <a:srgbClr val="000000"/>
                          </a:solidFill>
                          <a:latin typeface="Calibri"/>
                        </a:rPr>
                        <a:t>-$125,384</a:t>
                      </a:r>
                    </a:p>
                  </a:txBody>
                  <a:tcPr marL="9525" marR="9525" marT="9525" marB="0" anchor="ctr">
                    <a:lnL>
                      <a:noFill/>
                    </a:lnL>
                    <a:lnR>
                      <a:noFill/>
                    </a:lnR>
                    <a:lnT>
                      <a:noFill/>
                    </a:lnT>
                    <a:lnB w="6350" cap="flat" cmpd="sng" algn="ctr">
                      <a:solidFill>
                        <a:srgbClr val="000000"/>
                      </a:solidFill>
                      <a:prstDash val="solid"/>
                      <a:round/>
                      <a:headEnd type="none" w="med" len="med"/>
                      <a:tailEnd type="none" w="med" len="med"/>
                    </a:lnB>
                  </a:tcPr>
                </a:tc>
              </a:tr>
              <a:tr h="190500">
                <a:tc>
                  <a:txBody>
                    <a:bodyPr/>
                    <a:lstStyle/>
                    <a:p>
                      <a:pPr algn="l" fontAlgn="ctr"/>
                      <a:r>
                        <a:rPr lang="en-US" sz="1800" b="0" i="0" u="none" strike="noStrike">
                          <a:solidFill>
                            <a:srgbClr val="000000"/>
                          </a:solidFill>
                          <a:latin typeface="Calibri"/>
                        </a:rPr>
                        <a:t>Net Operating Income</a:t>
                      </a:r>
                    </a:p>
                  </a:txBody>
                  <a:tcPr marL="9525" marR="9525" marT="9525" marB="0" anchor="ctr">
                    <a:lnL>
                      <a:noFill/>
                    </a:lnL>
                    <a:lnR>
                      <a:noFill/>
                    </a:lnR>
                    <a:lnT w="6350" cap="flat" cmpd="sng" algn="ctr">
                      <a:solidFill>
                        <a:srgbClr val="000000"/>
                      </a:solidFill>
                      <a:prstDash val="solid"/>
                      <a:round/>
                      <a:headEnd type="none" w="med" len="med"/>
                      <a:tailEnd type="none" w="med" len="med"/>
                    </a:lnT>
                    <a:lnB>
                      <a:noFill/>
                    </a:lnB>
                  </a:tcPr>
                </a:tc>
                <a:tc>
                  <a:txBody>
                    <a:bodyPr/>
                    <a:lstStyle/>
                    <a:p>
                      <a:pPr algn="r" fontAlgn="ctr"/>
                      <a:r>
                        <a:rPr lang="en-US" sz="1800" b="0" i="0" u="none" strike="noStrike">
                          <a:solidFill>
                            <a:srgbClr val="000000"/>
                          </a:solidFill>
                          <a:latin typeface="Calibri"/>
                        </a:rPr>
                        <a:t>$57,798</a:t>
                      </a:r>
                    </a:p>
                  </a:txBody>
                  <a:tcPr marL="9525" marR="9525" marT="9525" marB="0" anchor="ctr">
                    <a:lnL>
                      <a:noFill/>
                    </a:lnL>
                    <a:lnR>
                      <a:noFill/>
                    </a:lnR>
                    <a:lnT w="6350" cap="flat" cmpd="sng" algn="ctr">
                      <a:solidFill>
                        <a:srgbClr val="000000"/>
                      </a:solidFill>
                      <a:prstDash val="solid"/>
                      <a:round/>
                      <a:headEnd type="none" w="med" len="med"/>
                      <a:tailEnd type="none" w="med" len="med"/>
                    </a:lnT>
                    <a:lnB>
                      <a:noFill/>
                    </a:lnB>
                  </a:tcPr>
                </a:tc>
                <a:tc>
                  <a:txBody>
                    <a:bodyPr/>
                    <a:lstStyle/>
                    <a:p>
                      <a:pPr algn="r" fontAlgn="ctr"/>
                      <a:r>
                        <a:rPr lang="en-US" sz="1800" b="0" i="0" u="none" strike="noStrike">
                          <a:solidFill>
                            <a:srgbClr val="000000"/>
                          </a:solidFill>
                          <a:latin typeface="Calibri"/>
                        </a:rPr>
                        <a:t>$56,148</a:t>
                      </a:r>
                    </a:p>
                  </a:txBody>
                  <a:tcPr marL="9525" marR="9525" marT="9525" marB="0" anchor="ctr">
                    <a:lnL>
                      <a:noFill/>
                    </a:lnL>
                    <a:lnR>
                      <a:noFill/>
                    </a:lnR>
                    <a:lnT w="6350" cap="flat" cmpd="sng" algn="ctr">
                      <a:solidFill>
                        <a:srgbClr val="000000"/>
                      </a:solidFill>
                      <a:prstDash val="solid"/>
                      <a:round/>
                      <a:headEnd type="none" w="med" len="med"/>
                      <a:tailEnd type="none" w="med" len="med"/>
                    </a:lnT>
                    <a:lnB>
                      <a:noFill/>
                    </a:lnB>
                  </a:tcPr>
                </a:tc>
                <a:tc>
                  <a:txBody>
                    <a:bodyPr/>
                    <a:lstStyle/>
                    <a:p>
                      <a:pPr algn="r" fontAlgn="ctr"/>
                      <a:r>
                        <a:rPr lang="en-US" sz="1800" b="0" i="0" u="none" strike="noStrike">
                          <a:solidFill>
                            <a:srgbClr val="000000"/>
                          </a:solidFill>
                          <a:latin typeface="Calibri"/>
                        </a:rPr>
                        <a:t>$54,415</a:t>
                      </a:r>
                    </a:p>
                  </a:txBody>
                  <a:tcPr marL="9525" marR="9525" marT="9525" marB="0" anchor="ctr">
                    <a:lnL>
                      <a:noFill/>
                    </a:lnL>
                    <a:lnR>
                      <a:noFill/>
                    </a:lnR>
                    <a:lnT w="6350" cap="flat" cmpd="sng" algn="ctr">
                      <a:solidFill>
                        <a:srgbClr val="000000"/>
                      </a:solidFill>
                      <a:prstDash val="solid"/>
                      <a:round/>
                      <a:headEnd type="none" w="med" len="med"/>
                      <a:tailEnd type="none" w="med" len="med"/>
                    </a:lnT>
                    <a:lnB>
                      <a:noFill/>
                    </a:lnB>
                  </a:tcPr>
                </a:tc>
                <a:tc>
                  <a:txBody>
                    <a:bodyPr/>
                    <a:lstStyle/>
                    <a:p>
                      <a:pPr algn="r" fontAlgn="ctr"/>
                      <a:r>
                        <a:rPr lang="en-US" sz="1800" b="0" i="0" u="none" strike="noStrike">
                          <a:solidFill>
                            <a:srgbClr val="000000"/>
                          </a:solidFill>
                          <a:latin typeface="Calibri"/>
                        </a:rPr>
                        <a:t>$52,595</a:t>
                      </a:r>
                    </a:p>
                  </a:txBody>
                  <a:tcPr marL="9525" marR="9525" marT="9525" marB="0" anchor="ctr">
                    <a:lnL>
                      <a:noFill/>
                    </a:lnL>
                    <a:lnR>
                      <a:noFill/>
                    </a:lnR>
                    <a:lnT w="6350" cap="flat" cmpd="sng" algn="ctr">
                      <a:solidFill>
                        <a:srgbClr val="000000"/>
                      </a:solidFill>
                      <a:prstDash val="solid"/>
                      <a:round/>
                      <a:headEnd type="none" w="med" len="med"/>
                      <a:tailEnd type="none" w="med" len="med"/>
                    </a:lnT>
                    <a:lnB>
                      <a:noFill/>
                    </a:lnB>
                  </a:tcPr>
                </a:tc>
                <a:tc>
                  <a:txBody>
                    <a:bodyPr/>
                    <a:lstStyle/>
                    <a:p>
                      <a:pPr algn="r" fontAlgn="ctr"/>
                      <a:r>
                        <a:rPr lang="en-US" sz="1800" b="0" i="0" u="none" strike="noStrike">
                          <a:solidFill>
                            <a:srgbClr val="000000"/>
                          </a:solidFill>
                          <a:latin typeface="Calibri"/>
                        </a:rPr>
                        <a:t>$50,686</a:t>
                      </a:r>
                    </a:p>
                  </a:txBody>
                  <a:tcPr marL="9525" marR="9525" marT="9525" marB="0" anchor="ctr">
                    <a:lnL>
                      <a:noFill/>
                    </a:lnL>
                    <a:lnR>
                      <a:noFill/>
                    </a:lnR>
                    <a:lnT w="6350" cap="flat" cmpd="sng" algn="ctr">
                      <a:solidFill>
                        <a:srgbClr val="000000"/>
                      </a:solidFill>
                      <a:prstDash val="solid"/>
                      <a:round/>
                      <a:headEnd type="none" w="med" len="med"/>
                      <a:tailEnd type="none" w="med" len="med"/>
                    </a:lnT>
                    <a:lnB>
                      <a:noFill/>
                    </a:lnB>
                  </a:tcPr>
                </a:tc>
              </a:tr>
              <a:tr h="200025">
                <a:tc>
                  <a:txBody>
                    <a:bodyPr/>
                    <a:lstStyle/>
                    <a:p>
                      <a:pPr algn="l" fontAlgn="ctr"/>
                      <a:r>
                        <a:rPr lang="en-US" sz="1800" b="0" i="0" u="none" strike="noStrike">
                          <a:solidFill>
                            <a:srgbClr val="000000"/>
                          </a:solidFill>
                          <a:latin typeface="Calibri"/>
                        </a:rPr>
                        <a:t>Debt. Service</a:t>
                      </a:r>
                    </a:p>
                  </a:txBody>
                  <a:tcPr marL="9525" marR="9525" marT="9525" marB="0" anchor="ctr">
                    <a:lnL>
                      <a:noFill/>
                    </a:lnL>
                    <a:lnR>
                      <a:noFill/>
                    </a:lnR>
                    <a:lnT>
                      <a:noFill/>
                    </a:lnT>
                    <a:lnB w="25400" cap="flat" cmpd="dbl" algn="ctr">
                      <a:solidFill>
                        <a:srgbClr val="000000"/>
                      </a:solidFill>
                      <a:prstDash val="solid"/>
                      <a:round/>
                      <a:headEnd type="none" w="med" len="med"/>
                      <a:tailEnd type="none" w="med" len="med"/>
                    </a:lnB>
                  </a:tcPr>
                </a:tc>
                <a:tc>
                  <a:txBody>
                    <a:bodyPr/>
                    <a:lstStyle/>
                    <a:p>
                      <a:pPr algn="r" fontAlgn="ctr"/>
                      <a:r>
                        <a:rPr lang="en-US" sz="1800" b="0" i="0" u="none" strike="noStrike">
                          <a:solidFill>
                            <a:srgbClr val="000000"/>
                          </a:solidFill>
                          <a:latin typeface="Calibri"/>
                        </a:rPr>
                        <a:t>-$50,259</a:t>
                      </a:r>
                    </a:p>
                  </a:txBody>
                  <a:tcPr marL="9525" marR="9525" marT="9525" marB="0" anchor="ctr">
                    <a:lnL>
                      <a:noFill/>
                    </a:lnL>
                    <a:lnR>
                      <a:noFill/>
                    </a:lnR>
                    <a:lnT>
                      <a:noFill/>
                    </a:lnT>
                    <a:lnB w="25400" cap="flat" cmpd="dbl" algn="ctr">
                      <a:solidFill>
                        <a:srgbClr val="000000"/>
                      </a:solidFill>
                      <a:prstDash val="solid"/>
                      <a:round/>
                      <a:headEnd type="none" w="med" len="med"/>
                      <a:tailEnd type="none" w="med" len="med"/>
                    </a:lnB>
                  </a:tcPr>
                </a:tc>
                <a:tc>
                  <a:txBody>
                    <a:bodyPr/>
                    <a:lstStyle/>
                    <a:p>
                      <a:pPr algn="r" fontAlgn="ctr"/>
                      <a:r>
                        <a:rPr lang="en-US" sz="1800" b="0" i="0" u="none" strike="noStrike">
                          <a:solidFill>
                            <a:srgbClr val="000000"/>
                          </a:solidFill>
                          <a:latin typeface="Calibri"/>
                        </a:rPr>
                        <a:t>-$50,259</a:t>
                      </a:r>
                    </a:p>
                  </a:txBody>
                  <a:tcPr marL="9525" marR="9525" marT="9525" marB="0" anchor="ctr">
                    <a:lnL>
                      <a:noFill/>
                    </a:lnL>
                    <a:lnR>
                      <a:noFill/>
                    </a:lnR>
                    <a:lnT>
                      <a:noFill/>
                    </a:lnT>
                    <a:lnB w="25400" cap="flat" cmpd="dbl" algn="ctr">
                      <a:solidFill>
                        <a:srgbClr val="000000"/>
                      </a:solidFill>
                      <a:prstDash val="solid"/>
                      <a:round/>
                      <a:headEnd type="none" w="med" len="med"/>
                      <a:tailEnd type="none" w="med" len="med"/>
                    </a:lnB>
                  </a:tcPr>
                </a:tc>
                <a:tc>
                  <a:txBody>
                    <a:bodyPr/>
                    <a:lstStyle/>
                    <a:p>
                      <a:pPr algn="r" fontAlgn="ctr"/>
                      <a:r>
                        <a:rPr lang="en-US" sz="1800" b="0" i="0" u="none" strike="noStrike">
                          <a:solidFill>
                            <a:srgbClr val="000000"/>
                          </a:solidFill>
                          <a:latin typeface="Calibri"/>
                        </a:rPr>
                        <a:t>-$50,259</a:t>
                      </a:r>
                    </a:p>
                  </a:txBody>
                  <a:tcPr marL="9525" marR="9525" marT="9525" marB="0" anchor="ctr">
                    <a:lnL>
                      <a:noFill/>
                    </a:lnL>
                    <a:lnR>
                      <a:noFill/>
                    </a:lnR>
                    <a:lnT>
                      <a:noFill/>
                    </a:lnT>
                    <a:lnB w="25400" cap="flat" cmpd="dbl" algn="ctr">
                      <a:solidFill>
                        <a:srgbClr val="000000"/>
                      </a:solidFill>
                      <a:prstDash val="solid"/>
                      <a:round/>
                      <a:headEnd type="none" w="med" len="med"/>
                      <a:tailEnd type="none" w="med" len="med"/>
                    </a:lnB>
                  </a:tcPr>
                </a:tc>
                <a:tc>
                  <a:txBody>
                    <a:bodyPr/>
                    <a:lstStyle/>
                    <a:p>
                      <a:pPr algn="r" fontAlgn="ctr"/>
                      <a:r>
                        <a:rPr lang="en-US" sz="1800" b="0" i="0" u="none" strike="noStrike">
                          <a:solidFill>
                            <a:srgbClr val="000000"/>
                          </a:solidFill>
                          <a:latin typeface="Calibri"/>
                        </a:rPr>
                        <a:t>-$50,259</a:t>
                      </a:r>
                    </a:p>
                  </a:txBody>
                  <a:tcPr marL="9525" marR="9525" marT="9525" marB="0" anchor="ctr">
                    <a:lnL>
                      <a:noFill/>
                    </a:lnL>
                    <a:lnR>
                      <a:noFill/>
                    </a:lnR>
                    <a:lnT>
                      <a:noFill/>
                    </a:lnT>
                    <a:lnB w="25400" cap="flat" cmpd="dbl" algn="ctr">
                      <a:solidFill>
                        <a:srgbClr val="000000"/>
                      </a:solidFill>
                      <a:prstDash val="solid"/>
                      <a:round/>
                      <a:headEnd type="none" w="med" len="med"/>
                      <a:tailEnd type="none" w="med" len="med"/>
                    </a:lnB>
                  </a:tcPr>
                </a:tc>
                <a:tc>
                  <a:txBody>
                    <a:bodyPr/>
                    <a:lstStyle/>
                    <a:p>
                      <a:pPr algn="r" fontAlgn="ctr"/>
                      <a:r>
                        <a:rPr lang="en-US" sz="1800" b="0" i="0" u="none" strike="noStrike">
                          <a:solidFill>
                            <a:srgbClr val="000000"/>
                          </a:solidFill>
                          <a:latin typeface="Calibri"/>
                        </a:rPr>
                        <a:t>-$50,259</a:t>
                      </a:r>
                    </a:p>
                  </a:txBody>
                  <a:tcPr marL="9525" marR="9525" marT="9525" marB="0" anchor="ctr">
                    <a:lnL>
                      <a:noFill/>
                    </a:lnL>
                    <a:lnR>
                      <a:noFill/>
                    </a:lnR>
                    <a:lnT>
                      <a:noFill/>
                    </a:lnT>
                    <a:lnB w="25400" cap="flat" cmpd="dbl" algn="ctr">
                      <a:solidFill>
                        <a:srgbClr val="000000"/>
                      </a:solidFill>
                      <a:prstDash val="solid"/>
                      <a:round/>
                      <a:headEnd type="none" w="med" len="med"/>
                      <a:tailEnd type="none" w="med" len="med"/>
                    </a:lnB>
                  </a:tcPr>
                </a:tc>
              </a:tr>
              <a:tr h="200025">
                <a:tc>
                  <a:txBody>
                    <a:bodyPr/>
                    <a:lstStyle/>
                    <a:p>
                      <a:pPr algn="l" fontAlgn="ctr"/>
                      <a:r>
                        <a:rPr lang="en-US" sz="1800" b="1" i="0" u="none" strike="noStrike">
                          <a:solidFill>
                            <a:srgbClr val="000000"/>
                          </a:solidFill>
                          <a:latin typeface="Calibri"/>
                        </a:rPr>
                        <a:t>Cash Flow</a:t>
                      </a:r>
                    </a:p>
                  </a:txBody>
                  <a:tcPr marL="9525" marR="9525" marT="9525" marB="0" anchor="ctr">
                    <a:lnL>
                      <a:noFill/>
                    </a:lnL>
                    <a:lnR>
                      <a:noFill/>
                    </a:lnR>
                    <a:lnT w="25400" cap="flat" cmpd="dbl" algn="ctr">
                      <a:solidFill>
                        <a:srgbClr val="000000"/>
                      </a:solidFill>
                      <a:prstDash val="solid"/>
                      <a:round/>
                      <a:headEnd type="none" w="med" len="med"/>
                      <a:tailEnd type="none" w="med" len="med"/>
                    </a:lnT>
                    <a:lnB>
                      <a:noFill/>
                    </a:lnB>
                  </a:tcPr>
                </a:tc>
                <a:tc>
                  <a:txBody>
                    <a:bodyPr/>
                    <a:lstStyle/>
                    <a:p>
                      <a:pPr algn="r" fontAlgn="ctr"/>
                      <a:r>
                        <a:rPr lang="en-US" sz="1800" b="1" i="0" u="none" strike="noStrike">
                          <a:solidFill>
                            <a:srgbClr val="000000"/>
                          </a:solidFill>
                          <a:latin typeface="Calibri"/>
                        </a:rPr>
                        <a:t>$7,539</a:t>
                      </a:r>
                    </a:p>
                  </a:txBody>
                  <a:tcPr marL="9525" marR="9525" marT="9525" marB="0" anchor="ctr">
                    <a:lnL>
                      <a:noFill/>
                    </a:lnL>
                    <a:lnR>
                      <a:noFill/>
                    </a:lnR>
                    <a:lnT w="25400" cap="flat" cmpd="dbl" algn="ctr">
                      <a:solidFill>
                        <a:srgbClr val="000000"/>
                      </a:solidFill>
                      <a:prstDash val="solid"/>
                      <a:round/>
                      <a:headEnd type="none" w="med" len="med"/>
                      <a:tailEnd type="none" w="med" len="med"/>
                    </a:lnT>
                    <a:lnB>
                      <a:noFill/>
                    </a:lnB>
                  </a:tcPr>
                </a:tc>
                <a:tc>
                  <a:txBody>
                    <a:bodyPr/>
                    <a:lstStyle/>
                    <a:p>
                      <a:pPr algn="r" fontAlgn="ctr"/>
                      <a:r>
                        <a:rPr lang="en-US" sz="1800" b="1" i="0" u="none" strike="noStrike" dirty="0">
                          <a:solidFill>
                            <a:srgbClr val="000000"/>
                          </a:solidFill>
                          <a:latin typeface="Calibri"/>
                        </a:rPr>
                        <a:t>$5,889</a:t>
                      </a:r>
                    </a:p>
                  </a:txBody>
                  <a:tcPr marL="9525" marR="9525" marT="9525" marB="0" anchor="ctr">
                    <a:lnL>
                      <a:noFill/>
                    </a:lnL>
                    <a:lnR>
                      <a:noFill/>
                    </a:lnR>
                    <a:lnT w="25400" cap="flat" cmpd="dbl" algn="ctr">
                      <a:solidFill>
                        <a:srgbClr val="000000"/>
                      </a:solidFill>
                      <a:prstDash val="solid"/>
                      <a:round/>
                      <a:headEnd type="none" w="med" len="med"/>
                      <a:tailEnd type="none" w="med" len="med"/>
                    </a:lnT>
                    <a:lnB>
                      <a:noFill/>
                    </a:lnB>
                  </a:tcPr>
                </a:tc>
                <a:tc>
                  <a:txBody>
                    <a:bodyPr/>
                    <a:lstStyle/>
                    <a:p>
                      <a:pPr algn="r" fontAlgn="ctr"/>
                      <a:r>
                        <a:rPr lang="en-US" sz="1800" b="1" i="0" u="none" strike="noStrike">
                          <a:solidFill>
                            <a:srgbClr val="000000"/>
                          </a:solidFill>
                          <a:latin typeface="Calibri"/>
                        </a:rPr>
                        <a:t>$4,156</a:t>
                      </a:r>
                    </a:p>
                  </a:txBody>
                  <a:tcPr marL="9525" marR="9525" marT="9525" marB="0" anchor="ctr">
                    <a:lnL>
                      <a:noFill/>
                    </a:lnL>
                    <a:lnR>
                      <a:noFill/>
                    </a:lnR>
                    <a:lnT w="25400" cap="flat" cmpd="dbl" algn="ctr">
                      <a:solidFill>
                        <a:srgbClr val="000000"/>
                      </a:solidFill>
                      <a:prstDash val="solid"/>
                      <a:round/>
                      <a:headEnd type="none" w="med" len="med"/>
                      <a:tailEnd type="none" w="med" len="med"/>
                    </a:lnT>
                    <a:lnB>
                      <a:noFill/>
                    </a:lnB>
                  </a:tcPr>
                </a:tc>
                <a:tc>
                  <a:txBody>
                    <a:bodyPr/>
                    <a:lstStyle/>
                    <a:p>
                      <a:pPr algn="r" fontAlgn="ctr"/>
                      <a:r>
                        <a:rPr lang="en-US" sz="1800" b="1" i="0" u="none" strike="noStrike">
                          <a:solidFill>
                            <a:srgbClr val="000000"/>
                          </a:solidFill>
                          <a:latin typeface="Calibri"/>
                        </a:rPr>
                        <a:t>$2,336</a:t>
                      </a:r>
                    </a:p>
                  </a:txBody>
                  <a:tcPr marL="9525" marR="9525" marT="9525" marB="0" anchor="ctr">
                    <a:lnL>
                      <a:noFill/>
                    </a:lnL>
                    <a:lnR>
                      <a:noFill/>
                    </a:lnR>
                    <a:lnT w="25400" cap="flat" cmpd="dbl" algn="ctr">
                      <a:solidFill>
                        <a:srgbClr val="000000"/>
                      </a:solidFill>
                      <a:prstDash val="solid"/>
                      <a:round/>
                      <a:headEnd type="none" w="med" len="med"/>
                      <a:tailEnd type="none" w="med" len="med"/>
                    </a:lnT>
                    <a:lnB>
                      <a:noFill/>
                    </a:lnB>
                  </a:tcPr>
                </a:tc>
                <a:tc>
                  <a:txBody>
                    <a:bodyPr/>
                    <a:lstStyle/>
                    <a:p>
                      <a:pPr algn="r" fontAlgn="ctr"/>
                      <a:r>
                        <a:rPr lang="en-US" sz="1800" b="1" i="0" u="none" strike="noStrike" dirty="0">
                          <a:solidFill>
                            <a:srgbClr val="000000"/>
                          </a:solidFill>
                          <a:latin typeface="Calibri"/>
                        </a:rPr>
                        <a:t>$427</a:t>
                      </a:r>
                    </a:p>
                  </a:txBody>
                  <a:tcPr marL="9525" marR="9525" marT="9525" marB="0" anchor="ctr">
                    <a:lnL>
                      <a:noFill/>
                    </a:lnL>
                    <a:lnR>
                      <a:noFill/>
                    </a:lnR>
                    <a:lnT w="25400" cap="flat" cmpd="dbl" algn="ctr">
                      <a:solidFill>
                        <a:srgbClr val="000000"/>
                      </a:solidFill>
                      <a:prstDash val="solid"/>
                      <a:round/>
                      <a:headEnd type="none" w="med" len="med"/>
                      <a:tailEnd type="none" w="med" len="med"/>
                    </a:lnT>
                    <a:lnB>
                      <a:noFill/>
                    </a:lnB>
                  </a:tcPr>
                </a:tc>
              </a:tr>
            </a:tbl>
          </a:graphicData>
        </a:graphic>
      </p:graphicFrame>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Debt Service Coverage Ratio Analysis</a:t>
            </a:r>
            <a:endParaRPr lang="en-US" dirty="0"/>
          </a:p>
        </p:txBody>
      </p:sp>
      <p:sp>
        <p:nvSpPr>
          <p:cNvPr id="4" name="Slide Number Placeholder 3"/>
          <p:cNvSpPr>
            <a:spLocks noGrp="1"/>
          </p:cNvSpPr>
          <p:nvPr>
            <p:ph type="sldNum" sz="quarter" idx="10"/>
          </p:nvPr>
        </p:nvSpPr>
        <p:spPr/>
        <p:txBody>
          <a:bodyPr/>
          <a:lstStyle/>
          <a:p>
            <a:pPr>
              <a:defRPr/>
            </a:pPr>
            <a:fld id="{FC20B08B-DE7C-4D36-BCA9-65BC09DE8E67}" type="slidenum">
              <a:rPr lang="en-US" smtClean="0">
                <a:solidFill>
                  <a:prstClr val="black">
                    <a:tint val="75000"/>
                  </a:prstClr>
                </a:solidFill>
              </a:rPr>
              <a:pPr>
                <a:defRPr/>
              </a:pPr>
              <a:t>19</a:t>
            </a:fld>
            <a:endParaRPr lang="en-US" dirty="0">
              <a:solidFill>
                <a:prstClr val="black">
                  <a:tint val="75000"/>
                </a:prstClr>
              </a:solidFill>
            </a:endParaRPr>
          </a:p>
        </p:txBody>
      </p:sp>
      <p:graphicFrame>
        <p:nvGraphicFramePr>
          <p:cNvPr id="8" name="Table 7"/>
          <p:cNvGraphicFramePr>
            <a:graphicFrameLocks noGrp="1"/>
          </p:cNvGraphicFramePr>
          <p:nvPr/>
        </p:nvGraphicFramePr>
        <p:xfrm>
          <a:off x="1162050" y="5443538"/>
          <a:ext cx="6338888" cy="381000"/>
        </p:xfrm>
        <a:graphic>
          <a:graphicData uri="http://schemas.openxmlformats.org/drawingml/2006/table">
            <a:tbl>
              <a:tblPr/>
              <a:tblGrid>
                <a:gridCol w="6338888"/>
              </a:tblGrid>
              <a:tr h="381000">
                <a:tc>
                  <a:txBody>
                    <a:bodyPr/>
                    <a:lstStyle/>
                    <a:p>
                      <a:pPr algn="ctr" fontAlgn="ctr"/>
                      <a:r>
                        <a:rPr lang="en-US" sz="1800" b="1" i="0" u="none" strike="noStrike" dirty="0">
                          <a:solidFill>
                            <a:srgbClr val="000000"/>
                          </a:solidFill>
                          <a:latin typeface="Calibri"/>
                        </a:rPr>
                        <a:t>Debt Service Coverage Ratio  [s/b 1.11  (</a:t>
                      </a:r>
                      <a:r>
                        <a:rPr lang="en-US" sz="1800" b="1" i="0" u="none" strike="noStrike" dirty="0" err="1">
                          <a:solidFill>
                            <a:srgbClr val="000000"/>
                          </a:solidFill>
                          <a:latin typeface="Calibri"/>
                        </a:rPr>
                        <a:t>aff</a:t>
                      </a:r>
                      <a:r>
                        <a:rPr lang="en-US" sz="1800" b="1" i="0" u="none" strike="noStrike" dirty="0">
                          <a:solidFill>
                            <a:srgbClr val="000000"/>
                          </a:solidFill>
                          <a:latin typeface="Calibri"/>
                        </a:rPr>
                        <a:t>.) to 1.4 -2.0 (mkt.) ]</a:t>
                      </a:r>
                    </a:p>
                  </a:txBody>
                  <a:tcPr marL="9525" marR="9525" marT="9525" marB="0" anchor="ctr">
                    <a:lnL>
                      <a:noFill/>
                    </a:lnL>
                    <a:lnR>
                      <a:noFill/>
                    </a:lnR>
                    <a:lnT>
                      <a:noFill/>
                    </a:lnT>
                    <a:lnB>
                      <a:noFill/>
                    </a:lnB>
                  </a:tcPr>
                </a:tc>
              </a:tr>
            </a:tbl>
          </a:graphicData>
        </a:graphic>
      </p:graphicFrame>
      <p:graphicFrame>
        <p:nvGraphicFramePr>
          <p:cNvPr id="9" name="Table 8"/>
          <p:cNvGraphicFramePr>
            <a:graphicFrameLocks noGrp="1"/>
          </p:cNvGraphicFramePr>
          <p:nvPr/>
        </p:nvGraphicFramePr>
        <p:xfrm>
          <a:off x="185739" y="2365058"/>
          <a:ext cx="8786811" cy="2585085"/>
        </p:xfrm>
        <a:graphic>
          <a:graphicData uri="http://schemas.openxmlformats.org/drawingml/2006/table">
            <a:tbl>
              <a:tblPr/>
              <a:tblGrid>
                <a:gridCol w="3373382"/>
                <a:gridCol w="1229682"/>
                <a:gridCol w="1173145"/>
                <a:gridCol w="1003534"/>
                <a:gridCol w="1003534"/>
                <a:gridCol w="1003534"/>
              </a:tblGrid>
              <a:tr h="190500">
                <a:tc>
                  <a:txBody>
                    <a:bodyPr/>
                    <a:lstStyle/>
                    <a:p>
                      <a:pPr algn="l" fontAlgn="ctr"/>
                      <a:r>
                        <a:rPr lang="en-US" sz="1800" b="1" i="0" u="none" strike="noStrike" dirty="0">
                          <a:solidFill>
                            <a:srgbClr val="000000"/>
                          </a:solidFill>
                          <a:latin typeface="Calibri"/>
                        </a:rPr>
                        <a:t> </a:t>
                      </a:r>
                    </a:p>
                  </a:txBody>
                  <a:tcPr marL="9525" marR="9525" marT="9525" marB="0" anchor="ctr">
                    <a:lnL>
                      <a:noFill/>
                    </a:lnL>
                    <a:lnR>
                      <a:noFill/>
                    </a:lnR>
                    <a:lnT>
                      <a:noFill/>
                    </a:lnT>
                    <a:lnB>
                      <a:noFill/>
                    </a:lnB>
                    <a:solidFill>
                      <a:srgbClr val="D8D8D8"/>
                    </a:solidFill>
                  </a:tcPr>
                </a:tc>
                <a:tc>
                  <a:txBody>
                    <a:bodyPr/>
                    <a:lstStyle/>
                    <a:p>
                      <a:pPr algn="ctr" fontAlgn="ctr"/>
                      <a:r>
                        <a:rPr lang="en-US" sz="1800" b="1" i="0" u="none" strike="noStrike">
                          <a:solidFill>
                            <a:srgbClr val="000000"/>
                          </a:solidFill>
                          <a:latin typeface="Calibri"/>
                        </a:rPr>
                        <a:t>Year 1</a:t>
                      </a:r>
                    </a:p>
                  </a:txBody>
                  <a:tcPr marL="9525" marR="9525" marT="9525" marB="0" anchor="ctr">
                    <a:lnL>
                      <a:noFill/>
                    </a:lnL>
                    <a:lnR>
                      <a:noFill/>
                    </a:lnR>
                    <a:lnT>
                      <a:noFill/>
                    </a:lnT>
                    <a:lnB>
                      <a:noFill/>
                    </a:lnB>
                    <a:solidFill>
                      <a:srgbClr val="D8D8D8"/>
                    </a:solidFill>
                  </a:tcPr>
                </a:tc>
                <a:tc>
                  <a:txBody>
                    <a:bodyPr/>
                    <a:lstStyle/>
                    <a:p>
                      <a:pPr algn="ctr" fontAlgn="ctr"/>
                      <a:r>
                        <a:rPr lang="en-US" sz="1800" b="1" i="0" u="none" strike="noStrike">
                          <a:solidFill>
                            <a:srgbClr val="000000"/>
                          </a:solidFill>
                          <a:latin typeface="Calibri"/>
                        </a:rPr>
                        <a:t>Year 2</a:t>
                      </a:r>
                    </a:p>
                  </a:txBody>
                  <a:tcPr marL="9525" marR="9525" marT="9525" marB="0" anchor="ctr">
                    <a:lnL>
                      <a:noFill/>
                    </a:lnL>
                    <a:lnR>
                      <a:noFill/>
                    </a:lnR>
                    <a:lnT>
                      <a:noFill/>
                    </a:lnT>
                    <a:lnB>
                      <a:noFill/>
                    </a:lnB>
                    <a:solidFill>
                      <a:srgbClr val="D8D8D8"/>
                    </a:solidFill>
                  </a:tcPr>
                </a:tc>
                <a:tc>
                  <a:txBody>
                    <a:bodyPr/>
                    <a:lstStyle/>
                    <a:p>
                      <a:pPr algn="ctr" fontAlgn="ctr"/>
                      <a:r>
                        <a:rPr lang="en-US" sz="1800" b="1" i="0" u="none" strike="noStrike">
                          <a:solidFill>
                            <a:srgbClr val="000000"/>
                          </a:solidFill>
                          <a:latin typeface="Calibri"/>
                        </a:rPr>
                        <a:t>Year 3</a:t>
                      </a:r>
                    </a:p>
                  </a:txBody>
                  <a:tcPr marL="9525" marR="9525" marT="9525" marB="0" anchor="ctr">
                    <a:lnL>
                      <a:noFill/>
                    </a:lnL>
                    <a:lnR>
                      <a:noFill/>
                    </a:lnR>
                    <a:lnT>
                      <a:noFill/>
                    </a:lnT>
                    <a:lnB>
                      <a:noFill/>
                    </a:lnB>
                    <a:solidFill>
                      <a:srgbClr val="D8D8D8"/>
                    </a:solidFill>
                  </a:tcPr>
                </a:tc>
                <a:tc>
                  <a:txBody>
                    <a:bodyPr/>
                    <a:lstStyle/>
                    <a:p>
                      <a:pPr algn="ctr" fontAlgn="ctr"/>
                      <a:r>
                        <a:rPr lang="en-US" sz="1800" b="1" i="0" u="none" strike="noStrike">
                          <a:solidFill>
                            <a:srgbClr val="000000"/>
                          </a:solidFill>
                          <a:latin typeface="Calibri"/>
                        </a:rPr>
                        <a:t>Year 4</a:t>
                      </a:r>
                    </a:p>
                  </a:txBody>
                  <a:tcPr marL="9525" marR="9525" marT="9525" marB="0" anchor="ctr">
                    <a:lnL>
                      <a:noFill/>
                    </a:lnL>
                    <a:lnR>
                      <a:noFill/>
                    </a:lnR>
                    <a:lnT>
                      <a:noFill/>
                    </a:lnT>
                    <a:lnB>
                      <a:noFill/>
                    </a:lnB>
                    <a:solidFill>
                      <a:srgbClr val="D8D8D8"/>
                    </a:solidFill>
                  </a:tcPr>
                </a:tc>
                <a:tc>
                  <a:txBody>
                    <a:bodyPr/>
                    <a:lstStyle/>
                    <a:p>
                      <a:pPr algn="ctr" fontAlgn="ctr"/>
                      <a:r>
                        <a:rPr lang="en-US" sz="1800" b="1" i="0" u="none" strike="noStrike">
                          <a:solidFill>
                            <a:srgbClr val="000000"/>
                          </a:solidFill>
                          <a:latin typeface="Calibri"/>
                        </a:rPr>
                        <a:t>Year 5</a:t>
                      </a:r>
                    </a:p>
                  </a:txBody>
                  <a:tcPr marL="9525" marR="9525" marT="9525" marB="0" anchor="ctr">
                    <a:lnL>
                      <a:noFill/>
                    </a:lnL>
                    <a:lnR>
                      <a:noFill/>
                    </a:lnR>
                    <a:lnT>
                      <a:noFill/>
                    </a:lnT>
                    <a:lnB>
                      <a:noFill/>
                    </a:lnB>
                    <a:solidFill>
                      <a:srgbClr val="D8D8D8"/>
                    </a:solidFill>
                  </a:tcPr>
                </a:tc>
              </a:tr>
              <a:tr h="190500">
                <a:tc>
                  <a:txBody>
                    <a:bodyPr/>
                    <a:lstStyle/>
                    <a:p>
                      <a:pPr algn="l" fontAlgn="ctr"/>
                      <a:r>
                        <a:rPr lang="en-US" sz="1800" b="0" i="0" u="none" strike="noStrike">
                          <a:solidFill>
                            <a:srgbClr val="000000"/>
                          </a:solidFill>
                          <a:latin typeface="Calibri"/>
                        </a:rPr>
                        <a:t>Effective Gross Income (EGI) = 1% Inc.</a:t>
                      </a:r>
                    </a:p>
                  </a:txBody>
                  <a:tcPr marL="9525" marR="9525" marT="9525" marB="0" anchor="ctr">
                    <a:lnL>
                      <a:noFill/>
                    </a:lnL>
                    <a:lnR>
                      <a:noFill/>
                    </a:lnR>
                    <a:lnT>
                      <a:noFill/>
                    </a:lnT>
                    <a:lnB>
                      <a:noFill/>
                    </a:lnB>
                  </a:tcPr>
                </a:tc>
                <a:tc>
                  <a:txBody>
                    <a:bodyPr/>
                    <a:lstStyle/>
                    <a:p>
                      <a:pPr algn="r" fontAlgn="ctr"/>
                      <a:r>
                        <a:rPr lang="en-US" sz="1800" b="0" i="0" u="none" strike="noStrike">
                          <a:solidFill>
                            <a:srgbClr val="000000"/>
                          </a:solidFill>
                          <a:latin typeface="Calibri"/>
                        </a:rPr>
                        <a:t>$169,200</a:t>
                      </a:r>
                    </a:p>
                  </a:txBody>
                  <a:tcPr marL="9525" marR="9525" marT="9525" marB="0" anchor="ctr">
                    <a:lnL>
                      <a:noFill/>
                    </a:lnL>
                    <a:lnR>
                      <a:noFill/>
                    </a:lnR>
                    <a:lnT>
                      <a:noFill/>
                    </a:lnT>
                    <a:lnB>
                      <a:noFill/>
                    </a:lnB>
                  </a:tcPr>
                </a:tc>
                <a:tc>
                  <a:txBody>
                    <a:bodyPr/>
                    <a:lstStyle/>
                    <a:p>
                      <a:pPr algn="r" fontAlgn="ctr"/>
                      <a:r>
                        <a:rPr lang="en-US" sz="1800" b="0" i="0" u="none" strike="noStrike">
                          <a:solidFill>
                            <a:srgbClr val="000000"/>
                          </a:solidFill>
                          <a:latin typeface="Calibri"/>
                        </a:rPr>
                        <a:t>$170,892</a:t>
                      </a:r>
                    </a:p>
                  </a:txBody>
                  <a:tcPr marL="9525" marR="9525" marT="9525" marB="0" anchor="ctr">
                    <a:lnL>
                      <a:noFill/>
                    </a:lnL>
                    <a:lnR>
                      <a:noFill/>
                    </a:lnR>
                    <a:lnT>
                      <a:noFill/>
                    </a:lnT>
                    <a:lnB>
                      <a:noFill/>
                    </a:lnB>
                  </a:tcPr>
                </a:tc>
                <a:tc>
                  <a:txBody>
                    <a:bodyPr/>
                    <a:lstStyle/>
                    <a:p>
                      <a:pPr algn="r" fontAlgn="ctr"/>
                      <a:r>
                        <a:rPr lang="en-US" sz="1800" b="0" i="0" u="none" strike="noStrike">
                          <a:solidFill>
                            <a:srgbClr val="000000"/>
                          </a:solidFill>
                          <a:latin typeface="Calibri"/>
                        </a:rPr>
                        <a:t>$172,601</a:t>
                      </a:r>
                    </a:p>
                  </a:txBody>
                  <a:tcPr marL="9525" marR="9525" marT="9525" marB="0" anchor="ctr">
                    <a:lnL>
                      <a:noFill/>
                    </a:lnL>
                    <a:lnR>
                      <a:noFill/>
                    </a:lnR>
                    <a:lnT>
                      <a:noFill/>
                    </a:lnT>
                    <a:lnB>
                      <a:noFill/>
                    </a:lnB>
                  </a:tcPr>
                </a:tc>
                <a:tc>
                  <a:txBody>
                    <a:bodyPr/>
                    <a:lstStyle/>
                    <a:p>
                      <a:pPr algn="r" fontAlgn="ctr"/>
                      <a:r>
                        <a:rPr lang="en-US" sz="1800" b="0" i="0" u="none" strike="noStrike">
                          <a:solidFill>
                            <a:srgbClr val="000000"/>
                          </a:solidFill>
                          <a:latin typeface="Calibri"/>
                        </a:rPr>
                        <a:t>$174,327</a:t>
                      </a:r>
                    </a:p>
                  </a:txBody>
                  <a:tcPr marL="9525" marR="9525" marT="9525" marB="0" anchor="ctr">
                    <a:lnL>
                      <a:noFill/>
                    </a:lnL>
                    <a:lnR>
                      <a:noFill/>
                    </a:lnR>
                    <a:lnT>
                      <a:noFill/>
                    </a:lnT>
                    <a:lnB>
                      <a:noFill/>
                    </a:lnB>
                  </a:tcPr>
                </a:tc>
                <a:tc>
                  <a:txBody>
                    <a:bodyPr/>
                    <a:lstStyle/>
                    <a:p>
                      <a:pPr algn="r" fontAlgn="ctr"/>
                      <a:r>
                        <a:rPr lang="en-US" sz="1800" b="0" i="0" u="none" strike="noStrike">
                          <a:solidFill>
                            <a:srgbClr val="000000"/>
                          </a:solidFill>
                          <a:latin typeface="Calibri"/>
                        </a:rPr>
                        <a:t>$176,070</a:t>
                      </a:r>
                    </a:p>
                  </a:txBody>
                  <a:tcPr marL="9525" marR="9525" marT="9525" marB="0" anchor="ctr">
                    <a:lnL>
                      <a:noFill/>
                    </a:lnL>
                    <a:lnR>
                      <a:noFill/>
                    </a:lnR>
                    <a:lnT>
                      <a:noFill/>
                    </a:lnT>
                    <a:lnB>
                      <a:noFill/>
                    </a:lnB>
                  </a:tcPr>
                </a:tc>
              </a:tr>
              <a:tr h="190500">
                <a:tc>
                  <a:txBody>
                    <a:bodyPr/>
                    <a:lstStyle/>
                    <a:p>
                      <a:pPr algn="l" fontAlgn="ctr"/>
                      <a:r>
                        <a:rPr lang="en-US" sz="1800" b="0" i="0" u="none" strike="noStrike">
                          <a:solidFill>
                            <a:srgbClr val="000000"/>
                          </a:solidFill>
                          <a:latin typeface="Calibri"/>
                        </a:rPr>
                        <a:t>Operating Costs - 3% Inc.</a:t>
                      </a:r>
                    </a:p>
                  </a:txBody>
                  <a:tcPr marL="9525" marR="9525" marT="9525" marB="0" anchor="ctr">
                    <a:lnL>
                      <a:noFill/>
                    </a:lnL>
                    <a:lnR>
                      <a:noFill/>
                    </a:lnR>
                    <a:lnT>
                      <a:noFill/>
                    </a:lnT>
                    <a:lnB w="6350" cap="flat" cmpd="sng" algn="ctr">
                      <a:solidFill>
                        <a:srgbClr val="000000"/>
                      </a:solidFill>
                      <a:prstDash val="solid"/>
                      <a:round/>
                      <a:headEnd type="none" w="med" len="med"/>
                      <a:tailEnd type="none" w="med" len="med"/>
                    </a:lnB>
                  </a:tcPr>
                </a:tc>
                <a:tc>
                  <a:txBody>
                    <a:bodyPr/>
                    <a:lstStyle/>
                    <a:p>
                      <a:pPr algn="r" fontAlgn="ctr"/>
                      <a:r>
                        <a:rPr lang="en-US" sz="1800" b="0" i="0" u="none" strike="noStrike">
                          <a:solidFill>
                            <a:srgbClr val="000000"/>
                          </a:solidFill>
                          <a:latin typeface="Calibri"/>
                        </a:rPr>
                        <a:t>-$111,402</a:t>
                      </a:r>
                    </a:p>
                  </a:txBody>
                  <a:tcPr marL="9525" marR="9525" marT="9525" marB="0" anchor="ctr">
                    <a:lnL>
                      <a:noFill/>
                    </a:lnL>
                    <a:lnR>
                      <a:noFill/>
                    </a:lnR>
                    <a:lnT>
                      <a:noFill/>
                    </a:lnT>
                    <a:lnB w="6350" cap="flat" cmpd="sng" algn="ctr">
                      <a:solidFill>
                        <a:srgbClr val="000000"/>
                      </a:solidFill>
                      <a:prstDash val="solid"/>
                      <a:round/>
                      <a:headEnd type="none" w="med" len="med"/>
                      <a:tailEnd type="none" w="med" len="med"/>
                    </a:lnB>
                  </a:tcPr>
                </a:tc>
                <a:tc>
                  <a:txBody>
                    <a:bodyPr/>
                    <a:lstStyle/>
                    <a:p>
                      <a:pPr algn="r" fontAlgn="ctr"/>
                      <a:r>
                        <a:rPr lang="en-US" sz="1800" b="0" i="0" u="none" strike="noStrike">
                          <a:solidFill>
                            <a:srgbClr val="000000"/>
                          </a:solidFill>
                          <a:latin typeface="Calibri"/>
                        </a:rPr>
                        <a:t>-$114,744</a:t>
                      </a:r>
                    </a:p>
                  </a:txBody>
                  <a:tcPr marL="9525" marR="9525" marT="9525" marB="0" anchor="ctr">
                    <a:lnL>
                      <a:noFill/>
                    </a:lnL>
                    <a:lnR>
                      <a:noFill/>
                    </a:lnR>
                    <a:lnT>
                      <a:noFill/>
                    </a:lnT>
                    <a:lnB w="6350" cap="flat" cmpd="sng" algn="ctr">
                      <a:solidFill>
                        <a:srgbClr val="000000"/>
                      </a:solidFill>
                      <a:prstDash val="solid"/>
                      <a:round/>
                      <a:headEnd type="none" w="med" len="med"/>
                      <a:tailEnd type="none" w="med" len="med"/>
                    </a:lnB>
                  </a:tcPr>
                </a:tc>
                <a:tc>
                  <a:txBody>
                    <a:bodyPr/>
                    <a:lstStyle/>
                    <a:p>
                      <a:pPr algn="r" fontAlgn="ctr"/>
                      <a:r>
                        <a:rPr lang="en-US" sz="1800" b="0" i="0" u="none" strike="noStrike">
                          <a:solidFill>
                            <a:srgbClr val="000000"/>
                          </a:solidFill>
                          <a:latin typeface="Calibri"/>
                        </a:rPr>
                        <a:t>-$118,186</a:t>
                      </a:r>
                    </a:p>
                  </a:txBody>
                  <a:tcPr marL="9525" marR="9525" marT="9525" marB="0" anchor="ctr">
                    <a:lnL>
                      <a:noFill/>
                    </a:lnL>
                    <a:lnR>
                      <a:noFill/>
                    </a:lnR>
                    <a:lnT>
                      <a:noFill/>
                    </a:lnT>
                    <a:lnB w="6350" cap="flat" cmpd="sng" algn="ctr">
                      <a:solidFill>
                        <a:srgbClr val="000000"/>
                      </a:solidFill>
                      <a:prstDash val="solid"/>
                      <a:round/>
                      <a:headEnd type="none" w="med" len="med"/>
                      <a:tailEnd type="none" w="med" len="med"/>
                    </a:lnB>
                  </a:tcPr>
                </a:tc>
                <a:tc>
                  <a:txBody>
                    <a:bodyPr/>
                    <a:lstStyle/>
                    <a:p>
                      <a:pPr algn="r" fontAlgn="ctr"/>
                      <a:r>
                        <a:rPr lang="en-US" sz="1800" b="0" i="0" u="none" strike="noStrike">
                          <a:solidFill>
                            <a:srgbClr val="000000"/>
                          </a:solidFill>
                          <a:latin typeface="Calibri"/>
                        </a:rPr>
                        <a:t>-$121,732</a:t>
                      </a:r>
                    </a:p>
                  </a:txBody>
                  <a:tcPr marL="9525" marR="9525" marT="9525" marB="0" anchor="ctr">
                    <a:lnL>
                      <a:noFill/>
                    </a:lnL>
                    <a:lnR>
                      <a:noFill/>
                    </a:lnR>
                    <a:lnT>
                      <a:noFill/>
                    </a:lnT>
                    <a:lnB w="6350" cap="flat" cmpd="sng" algn="ctr">
                      <a:solidFill>
                        <a:srgbClr val="000000"/>
                      </a:solidFill>
                      <a:prstDash val="solid"/>
                      <a:round/>
                      <a:headEnd type="none" w="med" len="med"/>
                      <a:tailEnd type="none" w="med" len="med"/>
                    </a:lnB>
                  </a:tcPr>
                </a:tc>
                <a:tc>
                  <a:txBody>
                    <a:bodyPr/>
                    <a:lstStyle/>
                    <a:p>
                      <a:pPr algn="r" fontAlgn="ctr"/>
                      <a:r>
                        <a:rPr lang="en-US" sz="1800" b="0" i="0" u="none" strike="noStrike">
                          <a:solidFill>
                            <a:srgbClr val="000000"/>
                          </a:solidFill>
                          <a:latin typeface="Calibri"/>
                        </a:rPr>
                        <a:t>-$125,384</a:t>
                      </a:r>
                    </a:p>
                  </a:txBody>
                  <a:tcPr marL="9525" marR="9525" marT="9525" marB="0" anchor="ctr">
                    <a:lnL>
                      <a:noFill/>
                    </a:lnL>
                    <a:lnR>
                      <a:noFill/>
                    </a:lnR>
                    <a:lnT>
                      <a:noFill/>
                    </a:lnT>
                    <a:lnB w="6350" cap="flat" cmpd="sng" algn="ctr">
                      <a:solidFill>
                        <a:srgbClr val="000000"/>
                      </a:solidFill>
                      <a:prstDash val="solid"/>
                      <a:round/>
                      <a:headEnd type="none" w="med" len="med"/>
                      <a:tailEnd type="none" w="med" len="med"/>
                    </a:lnB>
                  </a:tcPr>
                </a:tc>
              </a:tr>
              <a:tr h="190500">
                <a:tc>
                  <a:txBody>
                    <a:bodyPr/>
                    <a:lstStyle/>
                    <a:p>
                      <a:pPr algn="l" fontAlgn="ctr"/>
                      <a:r>
                        <a:rPr lang="en-US" sz="1800" b="0" i="0" u="none" strike="noStrike">
                          <a:solidFill>
                            <a:srgbClr val="000000"/>
                          </a:solidFill>
                          <a:latin typeface="Calibri"/>
                        </a:rPr>
                        <a:t>Net Operating Income</a:t>
                      </a:r>
                    </a:p>
                  </a:txBody>
                  <a:tcPr marL="9525" marR="9525" marT="9525" marB="0" anchor="ctr">
                    <a:lnL>
                      <a:noFill/>
                    </a:lnL>
                    <a:lnR>
                      <a:noFill/>
                    </a:lnR>
                    <a:lnT w="6350" cap="flat" cmpd="sng" algn="ctr">
                      <a:solidFill>
                        <a:srgbClr val="000000"/>
                      </a:solidFill>
                      <a:prstDash val="solid"/>
                      <a:round/>
                      <a:headEnd type="none" w="med" len="med"/>
                      <a:tailEnd type="none" w="med" len="med"/>
                    </a:lnT>
                    <a:lnB>
                      <a:noFill/>
                    </a:lnB>
                  </a:tcPr>
                </a:tc>
                <a:tc>
                  <a:txBody>
                    <a:bodyPr/>
                    <a:lstStyle/>
                    <a:p>
                      <a:pPr algn="r" fontAlgn="ctr"/>
                      <a:r>
                        <a:rPr lang="en-US" sz="1800" b="0" i="0" u="none" strike="noStrike">
                          <a:solidFill>
                            <a:srgbClr val="000000"/>
                          </a:solidFill>
                          <a:latin typeface="Calibri"/>
                        </a:rPr>
                        <a:t>$57,798</a:t>
                      </a:r>
                    </a:p>
                  </a:txBody>
                  <a:tcPr marL="9525" marR="9525" marT="9525" marB="0" anchor="ctr">
                    <a:lnL>
                      <a:noFill/>
                    </a:lnL>
                    <a:lnR>
                      <a:noFill/>
                    </a:lnR>
                    <a:lnT w="6350" cap="flat" cmpd="sng" algn="ctr">
                      <a:solidFill>
                        <a:srgbClr val="000000"/>
                      </a:solidFill>
                      <a:prstDash val="solid"/>
                      <a:round/>
                      <a:headEnd type="none" w="med" len="med"/>
                      <a:tailEnd type="none" w="med" len="med"/>
                    </a:lnT>
                    <a:lnB>
                      <a:noFill/>
                    </a:lnB>
                  </a:tcPr>
                </a:tc>
                <a:tc>
                  <a:txBody>
                    <a:bodyPr/>
                    <a:lstStyle/>
                    <a:p>
                      <a:pPr algn="r" fontAlgn="ctr"/>
                      <a:r>
                        <a:rPr lang="en-US" sz="1800" b="0" i="0" u="none" strike="noStrike">
                          <a:solidFill>
                            <a:srgbClr val="000000"/>
                          </a:solidFill>
                          <a:latin typeface="Calibri"/>
                        </a:rPr>
                        <a:t>$56,148</a:t>
                      </a:r>
                    </a:p>
                  </a:txBody>
                  <a:tcPr marL="9525" marR="9525" marT="9525" marB="0" anchor="ctr">
                    <a:lnL>
                      <a:noFill/>
                    </a:lnL>
                    <a:lnR>
                      <a:noFill/>
                    </a:lnR>
                    <a:lnT w="6350" cap="flat" cmpd="sng" algn="ctr">
                      <a:solidFill>
                        <a:srgbClr val="000000"/>
                      </a:solidFill>
                      <a:prstDash val="solid"/>
                      <a:round/>
                      <a:headEnd type="none" w="med" len="med"/>
                      <a:tailEnd type="none" w="med" len="med"/>
                    </a:lnT>
                    <a:lnB>
                      <a:noFill/>
                    </a:lnB>
                  </a:tcPr>
                </a:tc>
                <a:tc>
                  <a:txBody>
                    <a:bodyPr/>
                    <a:lstStyle/>
                    <a:p>
                      <a:pPr algn="r" fontAlgn="ctr"/>
                      <a:r>
                        <a:rPr lang="en-US" sz="1800" b="0" i="0" u="none" strike="noStrike">
                          <a:solidFill>
                            <a:srgbClr val="000000"/>
                          </a:solidFill>
                          <a:latin typeface="Calibri"/>
                        </a:rPr>
                        <a:t>$54,415</a:t>
                      </a:r>
                    </a:p>
                  </a:txBody>
                  <a:tcPr marL="9525" marR="9525" marT="9525" marB="0" anchor="ctr">
                    <a:lnL>
                      <a:noFill/>
                    </a:lnL>
                    <a:lnR>
                      <a:noFill/>
                    </a:lnR>
                    <a:lnT w="6350" cap="flat" cmpd="sng" algn="ctr">
                      <a:solidFill>
                        <a:srgbClr val="000000"/>
                      </a:solidFill>
                      <a:prstDash val="solid"/>
                      <a:round/>
                      <a:headEnd type="none" w="med" len="med"/>
                      <a:tailEnd type="none" w="med" len="med"/>
                    </a:lnT>
                    <a:lnB>
                      <a:noFill/>
                    </a:lnB>
                  </a:tcPr>
                </a:tc>
                <a:tc>
                  <a:txBody>
                    <a:bodyPr/>
                    <a:lstStyle/>
                    <a:p>
                      <a:pPr algn="r" fontAlgn="ctr"/>
                      <a:r>
                        <a:rPr lang="en-US" sz="1800" b="0" i="0" u="none" strike="noStrike">
                          <a:solidFill>
                            <a:srgbClr val="000000"/>
                          </a:solidFill>
                          <a:latin typeface="Calibri"/>
                        </a:rPr>
                        <a:t>$52,595</a:t>
                      </a:r>
                    </a:p>
                  </a:txBody>
                  <a:tcPr marL="9525" marR="9525" marT="9525" marB="0" anchor="ctr">
                    <a:lnL>
                      <a:noFill/>
                    </a:lnL>
                    <a:lnR>
                      <a:noFill/>
                    </a:lnR>
                    <a:lnT w="6350" cap="flat" cmpd="sng" algn="ctr">
                      <a:solidFill>
                        <a:srgbClr val="000000"/>
                      </a:solidFill>
                      <a:prstDash val="solid"/>
                      <a:round/>
                      <a:headEnd type="none" w="med" len="med"/>
                      <a:tailEnd type="none" w="med" len="med"/>
                    </a:lnT>
                    <a:lnB>
                      <a:noFill/>
                    </a:lnB>
                  </a:tcPr>
                </a:tc>
                <a:tc>
                  <a:txBody>
                    <a:bodyPr/>
                    <a:lstStyle/>
                    <a:p>
                      <a:pPr algn="r" fontAlgn="ctr"/>
                      <a:r>
                        <a:rPr lang="en-US" sz="1800" b="0" i="0" u="none" strike="noStrike">
                          <a:solidFill>
                            <a:srgbClr val="000000"/>
                          </a:solidFill>
                          <a:latin typeface="Calibri"/>
                        </a:rPr>
                        <a:t>$50,686</a:t>
                      </a:r>
                    </a:p>
                  </a:txBody>
                  <a:tcPr marL="9525" marR="9525" marT="9525" marB="0" anchor="ctr">
                    <a:lnL>
                      <a:noFill/>
                    </a:lnL>
                    <a:lnR>
                      <a:noFill/>
                    </a:lnR>
                    <a:lnT w="6350" cap="flat" cmpd="sng" algn="ctr">
                      <a:solidFill>
                        <a:srgbClr val="000000"/>
                      </a:solidFill>
                      <a:prstDash val="solid"/>
                      <a:round/>
                      <a:headEnd type="none" w="med" len="med"/>
                      <a:tailEnd type="none" w="med" len="med"/>
                    </a:lnT>
                    <a:lnB>
                      <a:noFill/>
                    </a:lnB>
                  </a:tcPr>
                </a:tc>
              </a:tr>
              <a:tr h="200025">
                <a:tc>
                  <a:txBody>
                    <a:bodyPr/>
                    <a:lstStyle/>
                    <a:p>
                      <a:pPr algn="l" fontAlgn="ctr"/>
                      <a:r>
                        <a:rPr lang="en-US" sz="1800" b="0" i="0" u="none" strike="noStrike">
                          <a:solidFill>
                            <a:srgbClr val="000000"/>
                          </a:solidFill>
                          <a:latin typeface="Calibri"/>
                        </a:rPr>
                        <a:t>Debt. Service</a:t>
                      </a:r>
                    </a:p>
                  </a:txBody>
                  <a:tcPr marL="9525" marR="9525" marT="9525" marB="0" anchor="ctr">
                    <a:lnL>
                      <a:noFill/>
                    </a:lnL>
                    <a:lnR>
                      <a:noFill/>
                    </a:lnR>
                    <a:lnT>
                      <a:noFill/>
                    </a:lnT>
                    <a:lnB w="25400" cap="flat" cmpd="dbl" algn="ctr">
                      <a:solidFill>
                        <a:srgbClr val="000000"/>
                      </a:solidFill>
                      <a:prstDash val="solid"/>
                      <a:round/>
                      <a:headEnd type="none" w="med" len="med"/>
                      <a:tailEnd type="none" w="med" len="med"/>
                    </a:lnB>
                  </a:tcPr>
                </a:tc>
                <a:tc>
                  <a:txBody>
                    <a:bodyPr/>
                    <a:lstStyle/>
                    <a:p>
                      <a:pPr algn="r" fontAlgn="ctr"/>
                      <a:r>
                        <a:rPr lang="en-US" sz="1800" b="0" i="0" u="none" strike="noStrike">
                          <a:solidFill>
                            <a:srgbClr val="000000"/>
                          </a:solidFill>
                          <a:latin typeface="Calibri"/>
                        </a:rPr>
                        <a:t>-$50,259</a:t>
                      </a:r>
                    </a:p>
                  </a:txBody>
                  <a:tcPr marL="9525" marR="9525" marT="9525" marB="0" anchor="ctr">
                    <a:lnL>
                      <a:noFill/>
                    </a:lnL>
                    <a:lnR>
                      <a:noFill/>
                    </a:lnR>
                    <a:lnT>
                      <a:noFill/>
                    </a:lnT>
                    <a:lnB w="25400" cap="flat" cmpd="dbl" algn="ctr">
                      <a:solidFill>
                        <a:srgbClr val="000000"/>
                      </a:solidFill>
                      <a:prstDash val="solid"/>
                      <a:round/>
                      <a:headEnd type="none" w="med" len="med"/>
                      <a:tailEnd type="none" w="med" len="med"/>
                    </a:lnB>
                  </a:tcPr>
                </a:tc>
                <a:tc>
                  <a:txBody>
                    <a:bodyPr/>
                    <a:lstStyle/>
                    <a:p>
                      <a:pPr algn="r" fontAlgn="ctr"/>
                      <a:r>
                        <a:rPr lang="en-US" sz="1800" b="0" i="0" u="none" strike="noStrike">
                          <a:solidFill>
                            <a:srgbClr val="000000"/>
                          </a:solidFill>
                          <a:latin typeface="Calibri"/>
                        </a:rPr>
                        <a:t>-$50,259</a:t>
                      </a:r>
                    </a:p>
                  </a:txBody>
                  <a:tcPr marL="9525" marR="9525" marT="9525" marB="0" anchor="ctr">
                    <a:lnL>
                      <a:noFill/>
                    </a:lnL>
                    <a:lnR>
                      <a:noFill/>
                    </a:lnR>
                    <a:lnT>
                      <a:noFill/>
                    </a:lnT>
                    <a:lnB w="25400" cap="flat" cmpd="dbl" algn="ctr">
                      <a:solidFill>
                        <a:srgbClr val="000000"/>
                      </a:solidFill>
                      <a:prstDash val="solid"/>
                      <a:round/>
                      <a:headEnd type="none" w="med" len="med"/>
                      <a:tailEnd type="none" w="med" len="med"/>
                    </a:lnB>
                  </a:tcPr>
                </a:tc>
                <a:tc>
                  <a:txBody>
                    <a:bodyPr/>
                    <a:lstStyle/>
                    <a:p>
                      <a:pPr algn="r" fontAlgn="ctr"/>
                      <a:r>
                        <a:rPr lang="en-US" sz="1800" b="0" i="0" u="none" strike="noStrike">
                          <a:solidFill>
                            <a:srgbClr val="000000"/>
                          </a:solidFill>
                          <a:latin typeface="Calibri"/>
                        </a:rPr>
                        <a:t>-$50,259</a:t>
                      </a:r>
                    </a:p>
                  </a:txBody>
                  <a:tcPr marL="9525" marR="9525" marT="9525" marB="0" anchor="ctr">
                    <a:lnL>
                      <a:noFill/>
                    </a:lnL>
                    <a:lnR>
                      <a:noFill/>
                    </a:lnR>
                    <a:lnT>
                      <a:noFill/>
                    </a:lnT>
                    <a:lnB w="25400" cap="flat" cmpd="dbl" algn="ctr">
                      <a:solidFill>
                        <a:srgbClr val="000000"/>
                      </a:solidFill>
                      <a:prstDash val="solid"/>
                      <a:round/>
                      <a:headEnd type="none" w="med" len="med"/>
                      <a:tailEnd type="none" w="med" len="med"/>
                    </a:lnB>
                  </a:tcPr>
                </a:tc>
                <a:tc>
                  <a:txBody>
                    <a:bodyPr/>
                    <a:lstStyle/>
                    <a:p>
                      <a:pPr algn="r" fontAlgn="ctr"/>
                      <a:r>
                        <a:rPr lang="en-US" sz="1800" b="0" i="0" u="none" strike="noStrike">
                          <a:solidFill>
                            <a:srgbClr val="000000"/>
                          </a:solidFill>
                          <a:latin typeface="Calibri"/>
                        </a:rPr>
                        <a:t>-$50,259</a:t>
                      </a:r>
                    </a:p>
                  </a:txBody>
                  <a:tcPr marL="9525" marR="9525" marT="9525" marB="0" anchor="ctr">
                    <a:lnL>
                      <a:noFill/>
                    </a:lnL>
                    <a:lnR>
                      <a:noFill/>
                    </a:lnR>
                    <a:lnT>
                      <a:noFill/>
                    </a:lnT>
                    <a:lnB w="25400" cap="flat" cmpd="dbl" algn="ctr">
                      <a:solidFill>
                        <a:srgbClr val="000000"/>
                      </a:solidFill>
                      <a:prstDash val="solid"/>
                      <a:round/>
                      <a:headEnd type="none" w="med" len="med"/>
                      <a:tailEnd type="none" w="med" len="med"/>
                    </a:lnB>
                  </a:tcPr>
                </a:tc>
                <a:tc>
                  <a:txBody>
                    <a:bodyPr/>
                    <a:lstStyle/>
                    <a:p>
                      <a:pPr algn="r" fontAlgn="ctr"/>
                      <a:r>
                        <a:rPr lang="en-US" sz="1800" b="0" i="0" u="none" strike="noStrike">
                          <a:solidFill>
                            <a:srgbClr val="000000"/>
                          </a:solidFill>
                          <a:latin typeface="Calibri"/>
                        </a:rPr>
                        <a:t>-$50,259</a:t>
                      </a:r>
                    </a:p>
                  </a:txBody>
                  <a:tcPr marL="9525" marR="9525" marT="9525" marB="0" anchor="ctr">
                    <a:lnL>
                      <a:noFill/>
                    </a:lnL>
                    <a:lnR>
                      <a:noFill/>
                    </a:lnR>
                    <a:lnT>
                      <a:noFill/>
                    </a:lnT>
                    <a:lnB w="25400" cap="flat" cmpd="dbl" algn="ctr">
                      <a:solidFill>
                        <a:srgbClr val="000000"/>
                      </a:solidFill>
                      <a:prstDash val="solid"/>
                      <a:round/>
                      <a:headEnd type="none" w="med" len="med"/>
                      <a:tailEnd type="none" w="med" len="med"/>
                    </a:lnB>
                  </a:tcPr>
                </a:tc>
              </a:tr>
              <a:tr h="200025">
                <a:tc>
                  <a:txBody>
                    <a:bodyPr/>
                    <a:lstStyle/>
                    <a:p>
                      <a:pPr algn="l" fontAlgn="ctr"/>
                      <a:r>
                        <a:rPr lang="en-US" sz="1800" b="0" i="0" u="none" strike="noStrike">
                          <a:solidFill>
                            <a:srgbClr val="000000"/>
                          </a:solidFill>
                          <a:latin typeface="Calibri"/>
                        </a:rPr>
                        <a:t>Cash Flow</a:t>
                      </a:r>
                    </a:p>
                  </a:txBody>
                  <a:tcPr marL="9525" marR="9525" marT="9525" marB="0" anchor="ctr">
                    <a:lnL>
                      <a:noFill/>
                    </a:lnL>
                    <a:lnR>
                      <a:noFill/>
                    </a:lnR>
                    <a:lnT w="25400" cap="flat" cmpd="dbl" algn="ctr">
                      <a:solidFill>
                        <a:srgbClr val="000000"/>
                      </a:solidFill>
                      <a:prstDash val="solid"/>
                      <a:round/>
                      <a:headEnd type="none" w="med" len="med"/>
                      <a:tailEnd type="none" w="med" len="med"/>
                    </a:lnT>
                    <a:lnB>
                      <a:noFill/>
                    </a:lnB>
                  </a:tcPr>
                </a:tc>
                <a:tc>
                  <a:txBody>
                    <a:bodyPr/>
                    <a:lstStyle/>
                    <a:p>
                      <a:pPr algn="r" fontAlgn="ctr"/>
                      <a:r>
                        <a:rPr lang="en-US" sz="1800" b="0" i="0" u="none" strike="noStrike">
                          <a:solidFill>
                            <a:srgbClr val="000000"/>
                          </a:solidFill>
                          <a:latin typeface="Calibri"/>
                        </a:rPr>
                        <a:t>$7,539</a:t>
                      </a:r>
                    </a:p>
                  </a:txBody>
                  <a:tcPr marL="9525" marR="9525" marT="9525" marB="0" anchor="ctr">
                    <a:lnL>
                      <a:noFill/>
                    </a:lnL>
                    <a:lnR>
                      <a:noFill/>
                    </a:lnR>
                    <a:lnT w="25400" cap="flat" cmpd="dbl" algn="ctr">
                      <a:solidFill>
                        <a:srgbClr val="000000"/>
                      </a:solidFill>
                      <a:prstDash val="solid"/>
                      <a:round/>
                      <a:headEnd type="none" w="med" len="med"/>
                      <a:tailEnd type="none" w="med" len="med"/>
                    </a:lnT>
                    <a:lnB>
                      <a:noFill/>
                    </a:lnB>
                  </a:tcPr>
                </a:tc>
                <a:tc>
                  <a:txBody>
                    <a:bodyPr/>
                    <a:lstStyle/>
                    <a:p>
                      <a:pPr algn="r" fontAlgn="ctr"/>
                      <a:r>
                        <a:rPr lang="en-US" sz="1800" b="0" i="0" u="none" strike="noStrike">
                          <a:solidFill>
                            <a:srgbClr val="000000"/>
                          </a:solidFill>
                          <a:latin typeface="Calibri"/>
                        </a:rPr>
                        <a:t>$5,889</a:t>
                      </a:r>
                    </a:p>
                  </a:txBody>
                  <a:tcPr marL="9525" marR="9525" marT="9525" marB="0" anchor="ctr">
                    <a:lnL>
                      <a:noFill/>
                    </a:lnL>
                    <a:lnR>
                      <a:noFill/>
                    </a:lnR>
                    <a:lnT w="25400" cap="flat" cmpd="dbl" algn="ctr">
                      <a:solidFill>
                        <a:srgbClr val="000000"/>
                      </a:solidFill>
                      <a:prstDash val="solid"/>
                      <a:round/>
                      <a:headEnd type="none" w="med" len="med"/>
                      <a:tailEnd type="none" w="med" len="med"/>
                    </a:lnT>
                    <a:lnB>
                      <a:noFill/>
                    </a:lnB>
                  </a:tcPr>
                </a:tc>
                <a:tc>
                  <a:txBody>
                    <a:bodyPr/>
                    <a:lstStyle/>
                    <a:p>
                      <a:pPr algn="r" fontAlgn="ctr"/>
                      <a:r>
                        <a:rPr lang="en-US" sz="1800" b="0" i="0" u="none" strike="noStrike">
                          <a:solidFill>
                            <a:srgbClr val="000000"/>
                          </a:solidFill>
                          <a:latin typeface="Calibri"/>
                        </a:rPr>
                        <a:t>$4,156</a:t>
                      </a:r>
                    </a:p>
                  </a:txBody>
                  <a:tcPr marL="9525" marR="9525" marT="9525" marB="0" anchor="ctr">
                    <a:lnL>
                      <a:noFill/>
                    </a:lnL>
                    <a:lnR>
                      <a:noFill/>
                    </a:lnR>
                    <a:lnT w="25400" cap="flat" cmpd="dbl" algn="ctr">
                      <a:solidFill>
                        <a:srgbClr val="000000"/>
                      </a:solidFill>
                      <a:prstDash val="solid"/>
                      <a:round/>
                      <a:headEnd type="none" w="med" len="med"/>
                      <a:tailEnd type="none" w="med" len="med"/>
                    </a:lnT>
                    <a:lnB>
                      <a:noFill/>
                    </a:lnB>
                  </a:tcPr>
                </a:tc>
                <a:tc>
                  <a:txBody>
                    <a:bodyPr/>
                    <a:lstStyle/>
                    <a:p>
                      <a:pPr algn="r" fontAlgn="ctr"/>
                      <a:r>
                        <a:rPr lang="en-US" sz="1800" b="0" i="0" u="none" strike="noStrike">
                          <a:solidFill>
                            <a:srgbClr val="000000"/>
                          </a:solidFill>
                          <a:latin typeface="Calibri"/>
                        </a:rPr>
                        <a:t>$2,336</a:t>
                      </a:r>
                    </a:p>
                  </a:txBody>
                  <a:tcPr marL="9525" marR="9525" marT="9525" marB="0" anchor="ctr">
                    <a:lnL>
                      <a:noFill/>
                    </a:lnL>
                    <a:lnR>
                      <a:noFill/>
                    </a:lnR>
                    <a:lnT w="25400" cap="flat" cmpd="dbl" algn="ctr">
                      <a:solidFill>
                        <a:srgbClr val="000000"/>
                      </a:solidFill>
                      <a:prstDash val="solid"/>
                      <a:round/>
                      <a:headEnd type="none" w="med" len="med"/>
                      <a:tailEnd type="none" w="med" len="med"/>
                    </a:lnT>
                    <a:lnB>
                      <a:noFill/>
                    </a:lnB>
                  </a:tcPr>
                </a:tc>
                <a:tc>
                  <a:txBody>
                    <a:bodyPr/>
                    <a:lstStyle/>
                    <a:p>
                      <a:pPr algn="r" fontAlgn="ctr"/>
                      <a:r>
                        <a:rPr lang="en-US" sz="1800" b="0" i="0" u="none" strike="noStrike">
                          <a:solidFill>
                            <a:srgbClr val="000000"/>
                          </a:solidFill>
                          <a:latin typeface="Calibri"/>
                        </a:rPr>
                        <a:t>$427</a:t>
                      </a:r>
                    </a:p>
                  </a:txBody>
                  <a:tcPr marL="9525" marR="9525" marT="9525" marB="0" anchor="ctr">
                    <a:lnL>
                      <a:noFill/>
                    </a:lnL>
                    <a:lnR>
                      <a:noFill/>
                    </a:lnR>
                    <a:lnT w="25400" cap="flat" cmpd="dbl" algn="ctr">
                      <a:solidFill>
                        <a:srgbClr val="000000"/>
                      </a:solidFill>
                      <a:prstDash val="solid"/>
                      <a:round/>
                      <a:headEnd type="none" w="med" len="med"/>
                      <a:tailEnd type="none" w="med" len="med"/>
                    </a:lnT>
                    <a:lnB>
                      <a:noFill/>
                    </a:lnB>
                  </a:tcPr>
                </a:tc>
              </a:tr>
              <a:tr h="190500">
                <a:tc>
                  <a:txBody>
                    <a:bodyPr/>
                    <a:lstStyle/>
                    <a:p>
                      <a:pPr algn="ctr" fontAlgn="ctr"/>
                      <a:r>
                        <a:rPr lang="en-US" sz="1800" b="1" i="0" u="none" strike="noStrike">
                          <a:solidFill>
                            <a:srgbClr val="000000"/>
                          </a:solidFill>
                          <a:latin typeface="Calibri"/>
                        </a:rPr>
                        <a:t>Debt. Service Coverage Ratio</a:t>
                      </a:r>
                    </a:p>
                  </a:txBody>
                  <a:tcPr marL="9525" marR="9525" marT="9525" marB="0" anchor="ctr">
                    <a:lnL>
                      <a:noFill/>
                    </a:lnL>
                    <a:lnR>
                      <a:noFill/>
                    </a:lnR>
                    <a:lnT>
                      <a:noFill/>
                    </a:lnT>
                    <a:lnB>
                      <a:noFill/>
                    </a:lnB>
                  </a:tcPr>
                </a:tc>
                <a:tc>
                  <a:txBody>
                    <a:bodyPr/>
                    <a:lstStyle/>
                    <a:p>
                      <a:pPr algn="r" fontAlgn="ctr"/>
                      <a:r>
                        <a:rPr lang="en-US" sz="1800" b="1" i="0" u="none" strike="noStrike">
                          <a:solidFill>
                            <a:srgbClr val="000000"/>
                          </a:solidFill>
                          <a:latin typeface="Calibri"/>
                        </a:rPr>
                        <a:t>1.15</a:t>
                      </a:r>
                    </a:p>
                  </a:txBody>
                  <a:tcPr marL="9525" marR="9525" marT="9525" marB="0" anchor="ctr">
                    <a:lnL>
                      <a:noFill/>
                    </a:lnL>
                    <a:lnR>
                      <a:noFill/>
                    </a:lnR>
                    <a:lnT>
                      <a:noFill/>
                    </a:lnT>
                    <a:lnB>
                      <a:noFill/>
                    </a:lnB>
                  </a:tcPr>
                </a:tc>
                <a:tc>
                  <a:txBody>
                    <a:bodyPr/>
                    <a:lstStyle/>
                    <a:p>
                      <a:pPr algn="r" fontAlgn="ctr"/>
                      <a:r>
                        <a:rPr lang="en-US" sz="1800" b="1" i="0" u="none" strike="noStrike">
                          <a:solidFill>
                            <a:srgbClr val="000000"/>
                          </a:solidFill>
                          <a:latin typeface="Calibri"/>
                        </a:rPr>
                        <a:t>1.12</a:t>
                      </a:r>
                    </a:p>
                  </a:txBody>
                  <a:tcPr marL="9525" marR="9525" marT="9525" marB="0" anchor="ctr">
                    <a:lnL>
                      <a:noFill/>
                    </a:lnL>
                    <a:lnR>
                      <a:noFill/>
                    </a:lnR>
                    <a:lnT>
                      <a:noFill/>
                    </a:lnT>
                    <a:lnB>
                      <a:noFill/>
                    </a:lnB>
                  </a:tcPr>
                </a:tc>
                <a:tc>
                  <a:txBody>
                    <a:bodyPr/>
                    <a:lstStyle/>
                    <a:p>
                      <a:pPr algn="r" fontAlgn="ctr"/>
                      <a:r>
                        <a:rPr lang="en-US" sz="1800" b="1" i="0" u="none" strike="noStrike">
                          <a:solidFill>
                            <a:srgbClr val="000000"/>
                          </a:solidFill>
                          <a:latin typeface="Calibri"/>
                        </a:rPr>
                        <a:t>1.08</a:t>
                      </a:r>
                    </a:p>
                  </a:txBody>
                  <a:tcPr marL="9525" marR="9525" marT="9525" marB="0" anchor="ctr">
                    <a:lnL>
                      <a:noFill/>
                    </a:lnL>
                    <a:lnR>
                      <a:noFill/>
                    </a:lnR>
                    <a:lnT>
                      <a:noFill/>
                    </a:lnT>
                    <a:lnB>
                      <a:noFill/>
                    </a:lnB>
                  </a:tcPr>
                </a:tc>
                <a:tc>
                  <a:txBody>
                    <a:bodyPr/>
                    <a:lstStyle/>
                    <a:p>
                      <a:pPr algn="r" fontAlgn="ctr"/>
                      <a:r>
                        <a:rPr lang="en-US" sz="1800" b="1" i="0" u="none" strike="noStrike">
                          <a:solidFill>
                            <a:srgbClr val="000000"/>
                          </a:solidFill>
                          <a:latin typeface="Calibri"/>
                        </a:rPr>
                        <a:t>1.05</a:t>
                      </a:r>
                    </a:p>
                  </a:txBody>
                  <a:tcPr marL="9525" marR="9525" marT="9525" marB="0" anchor="ctr">
                    <a:lnL>
                      <a:noFill/>
                    </a:lnL>
                    <a:lnR>
                      <a:noFill/>
                    </a:lnR>
                    <a:lnT>
                      <a:noFill/>
                    </a:lnT>
                    <a:lnB>
                      <a:noFill/>
                    </a:lnB>
                  </a:tcPr>
                </a:tc>
                <a:tc>
                  <a:txBody>
                    <a:bodyPr/>
                    <a:lstStyle/>
                    <a:p>
                      <a:pPr algn="r" fontAlgn="ctr"/>
                      <a:r>
                        <a:rPr lang="en-US" sz="1800" b="1" i="0" u="none" strike="noStrike" dirty="0">
                          <a:solidFill>
                            <a:srgbClr val="000000"/>
                          </a:solidFill>
                          <a:latin typeface="Calibri"/>
                        </a:rPr>
                        <a:t>1.01</a:t>
                      </a:r>
                    </a:p>
                  </a:txBody>
                  <a:tcPr marL="9525" marR="9525" marT="9525" marB="0" anchor="ctr">
                    <a:lnL>
                      <a:noFill/>
                    </a:lnL>
                    <a:lnR>
                      <a:noFill/>
                    </a:lnR>
                    <a:lnT>
                      <a:noFill/>
                    </a:lnT>
                    <a:lnB>
                      <a:noFill/>
                    </a:lnB>
                  </a:tcPr>
                </a:tc>
              </a:tr>
              <a:tr h="323850">
                <a:tc>
                  <a:txBody>
                    <a:bodyPr/>
                    <a:lstStyle/>
                    <a:p>
                      <a:pPr algn="ctr" fontAlgn="ctr"/>
                      <a:endParaRPr lang="en-US" sz="1400" b="0" i="0" u="none" strike="noStrike" dirty="0">
                        <a:solidFill>
                          <a:srgbClr val="222222"/>
                        </a:solidFill>
                        <a:latin typeface="Arial"/>
                      </a:endParaRPr>
                    </a:p>
                  </a:txBody>
                  <a:tcPr marL="9525" marR="9525" marT="9525" marB="0" anchor="ctr">
                    <a:lnL>
                      <a:noFill/>
                    </a:lnL>
                    <a:lnR>
                      <a:noFill/>
                    </a:lnR>
                    <a:lnT>
                      <a:noFill/>
                    </a:lnT>
                    <a:lnB>
                      <a:noFill/>
                    </a:lnB>
                  </a:tcPr>
                </a:tc>
                <a:tc>
                  <a:txBody>
                    <a:bodyPr/>
                    <a:lstStyle/>
                    <a:p>
                      <a:pPr algn="l" fontAlgn="ctr"/>
                      <a:endParaRPr lang="en-US" sz="1800" b="0" i="0" u="none" strike="noStrike">
                        <a:solidFill>
                          <a:srgbClr val="000000"/>
                        </a:solidFill>
                        <a:latin typeface="Calibri"/>
                      </a:endParaRPr>
                    </a:p>
                  </a:txBody>
                  <a:tcPr marL="9525" marR="9525" marT="9525" marB="0" anchor="ctr">
                    <a:lnL>
                      <a:noFill/>
                    </a:lnL>
                    <a:lnR>
                      <a:noFill/>
                    </a:lnR>
                    <a:lnT>
                      <a:noFill/>
                    </a:lnT>
                    <a:lnB>
                      <a:noFill/>
                    </a:lnB>
                  </a:tcPr>
                </a:tc>
                <a:tc>
                  <a:txBody>
                    <a:bodyPr/>
                    <a:lstStyle/>
                    <a:p>
                      <a:pPr algn="l" fontAlgn="ctr"/>
                      <a:endParaRPr lang="en-US" sz="1800" b="0" i="0" u="none" strike="noStrike">
                        <a:solidFill>
                          <a:srgbClr val="000000"/>
                        </a:solidFill>
                        <a:latin typeface="Calibri"/>
                      </a:endParaRPr>
                    </a:p>
                  </a:txBody>
                  <a:tcPr marL="9525" marR="9525" marT="9525" marB="0" anchor="ctr">
                    <a:lnL>
                      <a:noFill/>
                    </a:lnL>
                    <a:lnR>
                      <a:noFill/>
                    </a:lnR>
                    <a:lnT>
                      <a:noFill/>
                    </a:lnT>
                    <a:lnB>
                      <a:noFill/>
                    </a:lnB>
                  </a:tcPr>
                </a:tc>
                <a:tc>
                  <a:txBody>
                    <a:bodyPr/>
                    <a:lstStyle/>
                    <a:p>
                      <a:pPr algn="l" fontAlgn="ctr"/>
                      <a:endParaRPr lang="en-US" sz="1800" b="0" i="0" u="none" strike="noStrike">
                        <a:solidFill>
                          <a:srgbClr val="000000"/>
                        </a:solidFill>
                        <a:latin typeface="Calibri"/>
                      </a:endParaRPr>
                    </a:p>
                  </a:txBody>
                  <a:tcPr marL="9525" marR="9525" marT="9525" marB="0" anchor="ctr">
                    <a:lnL>
                      <a:noFill/>
                    </a:lnL>
                    <a:lnR>
                      <a:noFill/>
                    </a:lnR>
                    <a:lnT>
                      <a:noFill/>
                    </a:lnT>
                    <a:lnB>
                      <a:noFill/>
                    </a:lnB>
                  </a:tcPr>
                </a:tc>
                <a:tc>
                  <a:txBody>
                    <a:bodyPr/>
                    <a:lstStyle/>
                    <a:p>
                      <a:pPr algn="l" fontAlgn="ctr"/>
                      <a:endParaRPr lang="en-US" sz="1800" b="0" i="0" u="none" strike="noStrike">
                        <a:solidFill>
                          <a:srgbClr val="000000"/>
                        </a:solidFill>
                        <a:latin typeface="Calibri"/>
                      </a:endParaRPr>
                    </a:p>
                  </a:txBody>
                  <a:tcPr marL="9525" marR="9525" marT="9525" marB="0" anchor="ctr">
                    <a:lnL>
                      <a:noFill/>
                    </a:lnL>
                    <a:lnR>
                      <a:noFill/>
                    </a:lnR>
                    <a:lnT>
                      <a:noFill/>
                    </a:lnT>
                    <a:lnB>
                      <a:noFill/>
                    </a:lnB>
                  </a:tcPr>
                </a:tc>
                <a:tc>
                  <a:txBody>
                    <a:bodyPr/>
                    <a:lstStyle/>
                    <a:p>
                      <a:pPr algn="l" fontAlgn="ctr"/>
                      <a:endParaRPr lang="en-US" sz="1800" b="0" i="0" u="none" strike="noStrike" dirty="0">
                        <a:solidFill>
                          <a:srgbClr val="000000"/>
                        </a:solidFill>
                        <a:latin typeface="Calibri"/>
                      </a:endParaRPr>
                    </a:p>
                  </a:txBody>
                  <a:tcPr marL="9525" marR="9525" marT="9525" marB="0" anchor="ctr">
                    <a:lnL>
                      <a:noFill/>
                    </a:lnL>
                    <a:lnR>
                      <a:noFill/>
                    </a:lnR>
                    <a:lnT>
                      <a:noFill/>
                    </a:lnT>
                    <a:lnB>
                      <a:noFill/>
                    </a:lnB>
                  </a:tcPr>
                </a:tc>
              </a:tr>
            </a:tbl>
          </a:graphicData>
        </a:graphic>
      </p:graphicFrame>
      <p:sp>
        <p:nvSpPr>
          <p:cNvPr id="6" name="TextBox 5"/>
          <p:cNvSpPr txBox="1"/>
          <p:nvPr/>
        </p:nvSpPr>
        <p:spPr>
          <a:xfrm>
            <a:off x="685800" y="1684854"/>
            <a:ext cx="7586663" cy="369332"/>
          </a:xfrm>
          <a:prstGeom prst="rect">
            <a:avLst/>
          </a:prstGeom>
          <a:noFill/>
        </p:spPr>
        <p:txBody>
          <a:bodyPr wrap="square" rtlCol="0">
            <a:spAutoFit/>
          </a:bodyPr>
          <a:lstStyle/>
          <a:p>
            <a:pPr algn="ctr" fontAlgn="ctr"/>
            <a:r>
              <a:rPr lang="en-US" b="1" dirty="0" smtClean="0">
                <a:solidFill>
                  <a:srgbClr val="222222"/>
                </a:solidFill>
                <a:latin typeface="Arial"/>
              </a:rPr>
              <a:t>DSCR = Net Operating Income / Total Debt Service</a:t>
            </a:r>
            <a:endParaRPr lang="en-US" b="1" dirty="0">
              <a:solidFill>
                <a:srgbClr val="222222"/>
              </a:solidFill>
              <a:latin typeface="Arial"/>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endParaRPr lang="en-US" dirty="0"/>
          </a:p>
        </p:txBody>
      </p:sp>
      <p:sp>
        <p:nvSpPr>
          <p:cNvPr id="3" name="Title 2"/>
          <p:cNvSpPr>
            <a:spLocks noGrp="1"/>
          </p:cNvSpPr>
          <p:nvPr>
            <p:ph type="title"/>
          </p:nvPr>
        </p:nvSpPr>
        <p:spPr/>
        <p:txBody>
          <a:bodyPr/>
          <a:lstStyle/>
          <a:p>
            <a:r>
              <a:rPr lang="en-US" dirty="0" smtClean="0"/>
              <a:t>Cash Flow as a % of Operating Costs &amp; Debt Service</a:t>
            </a:r>
            <a:endParaRPr lang="en-US" dirty="0"/>
          </a:p>
        </p:txBody>
      </p:sp>
      <p:sp>
        <p:nvSpPr>
          <p:cNvPr id="4" name="Slide Number Placeholder 3"/>
          <p:cNvSpPr>
            <a:spLocks noGrp="1"/>
          </p:cNvSpPr>
          <p:nvPr>
            <p:ph type="sldNum" sz="quarter" idx="10"/>
          </p:nvPr>
        </p:nvSpPr>
        <p:spPr/>
        <p:txBody>
          <a:bodyPr/>
          <a:lstStyle/>
          <a:p>
            <a:pPr>
              <a:defRPr/>
            </a:pPr>
            <a:fld id="{FC20B08B-DE7C-4D36-BCA9-65BC09DE8E67}" type="slidenum">
              <a:rPr lang="en-US" smtClean="0">
                <a:solidFill>
                  <a:prstClr val="black">
                    <a:tint val="75000"/>
                  </a:prstClr>
                </a:solidFill>
              </a:rPr>
              <a:pPr>
                <a:defRPr/>
              </a:pPr>
              <a:t>20</a:t>
            </a:fld>
            <a:endParaRPr lang="en-US" dirty="0">
              <a:solidFill>
                <a:prstClr val="black">
                  <a:tint val="75000"/>
                </a:prstClr>
              </a:solidFill>
            </a:endParaRPr>
          </a:p>
        </p:txBody>
      </p:sp>
      <p:graphicFrame>
        <p:nvGraphicFramePr>
          <p:cNvPr id="291842" name="Object 2"/>
          <p:cNvGraphicFramePr>
            <a:graphicFrameLocks noChangeAspect="1"/>
          </p:cNvGraphicFramePr>
          <p:nvPr/>
        </p:nvGraphicFramePr>
        <p:xfrm>
          <a:off x="457200" y="1889760"/>
          <a:ext cx="8141712" cy="2865119"/>
        </p:xfrm>
        <a:graphic>
          <a:graphicData uri="http://schemas.openxmlformats.org/presentationml/2006/ole">
            <p:oleObj spid="_x0000_s291842" name="Worksheet" r:id="rId3" imgW="5924556" imgH="1552500" progId="Excel.Sheet.12">
              <p:embed/>
            </p:oleObj>
          </a:graphicData>
        </a:graphic>
      </p:graphicFrame>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dirty="0" smtClean="0"/>
              <a:t>Used to help determine how much equity (owner/developer’s own money) should be in project</a:t>
            </a:r>
          </a:p>
          <a:p>
            <a:pPr marL="952500" lvl="1" indent="-495300" eaLnBrk="1" hangingPunct="1">
              <a:lnSpc>
                <a:spcPct val="90000"/>
              </a:lnSpc>
            </a:pPr>
            <a:r>
              <a:rPr lang="en-US" altLang="en-US" sz="2400" dirty="0" smtClean="0"/>
              <a:t>Annual Cash Flow </a:t>
            </a:r>
            <a:r>
              <a:rPr lang="en-US" altLang="en-US" sz="2400" dirty="0" smtClean="0">
                <a:sym typeface="Symbol" pitchFamily="18" charset="2"/>
              </a:rPr>
              <a:t></a:t>
            </a:r>
            <a:r>
              <a:rPr lang="en-US" altLang="en-US" sz="2400" dirty="0" smtClean="0">
                <a:sym typeface="WP MathA"/>
              </a:rPr>
              <a:t> Equity = X% Cash on Cash Return</a:t>
            </a:r>
          </a:p>
          <a:p>
            <a:pPr marL="952500" lvl="1" indent="-495300" eaLnBrk="1" hangingPunct="1">
              <a:lnSpc>
                <a:spcPct val="90000"/>
              </a:lnSpc>
            </a:pPr>
            <a:r>
              <a:rPr lang="en-US" altLang="en-US" sz="2400" dirty="0" smtClean="0">
                <a:sym typeface="WP MathA"/>
              </a:rPr>
              <a:t>Example: ($10,000 Cash Flow </a:t>
            </a:r>
            <a:r>
              <a:rPr lang="en-US" altLang="en-US" sz="2400" dirty="0" smtClean="0">
                <a:sym typeface="Symbol" pitchFamily="18" charset="2"/>
              </a:rPr>
              <a:t></a:t>
            </a:r>
            <a:r>
              <a:rPr lang="en-US" altLang="en-US" sz="2400" dirty="0" smtClean="0">
                <a:sym typeface="WP MathA"/>
              </a:rPr>
              <a:t> $100,000 Equity) = 10% cash-on-cash return</a:t>
            </a:r>
          </a:p>
          <a:p>
            <a:pPr marL="952500" lvl="1" indent="-495300" eaLnBrk="1" hangingPunct="1">
              <a:lnSpc>
                <a:spcPct val="90000"/>
              </a:lnSpc>
            </a:pPr>
            <a:r>
              <a:rPr lang="en-US" altLang="en-US" sz="2400" dirty="0" smtClean="0">
                <a:sym typeface="WP MathA"/>
              </a:rPr>
              <a:t>Higher for for-profit developers, lower for non-profits</a:t>
            </a:r>
          </a:p>
          <a:p>
            <a:pPr marL="952500" lvl="1" indent="-495300" eaLnBrk="1" hangingPunct="1">
              <a:lnSpc>
                <a:spcPct val="90000"/>
              </a:lnSpc>
            </a:pPr>
            <a:r>
              <a:rPr lang="en-US" altLang="en-US" sz="2400" dirty="0" smtClean="0">
                <a:sym typeface="WP MathA"/>
              </a:rPr>
              <a:t>HUD to develop standards</a:t>
            </a:r>
          </a:p>
          <a:p>
            <a:endParaRPr lang="en-US" dirty="0"/>
          </a:p>
        </p:txBody>
      </p:sp>
      <p:sp>
        <p:nvSpPr>
          <p:cNvPr id="3" name="Title 2"/>
          <p:cNvSpPr>
            <a:spLocks noGrp="1"/>
          </p:cNvSpPr>
          <p:nvPr>
            <p:ph type="title"/>
          </p:nvPr>
        </p:nvSpPr>
        <p:spPr/>
        <p:txBody>
          <a:bodyPr/>
          <a:lstStyle/>
          <a:p>
            <a:r>
              <a:rPr lang="en-US" dirty="0" smtClean="0"/>
              <a:t>“Cash on Cash” Analysis</a:t>
            </a:r>
            <a:endParaRPr lang="en-US" dirty="0"/>
          </a:p>
        </p:txBody>
      </p:sp>
      <p:sp>
        <p:nvSpPr>
          <p:cNvPr id="4" name="Slide Number Placeholder 3"/>
          <p:cNvSpPr>
            <a:spLocks noGrp="1"/>
          </p:cNvSpPr>
          <p:nvPr>
            <p:ph type="sldNum" sz="quarter" idx="10"/>
          </p:nvPr>
        </p:nvSpPr>
        <p:spPr/>
        <p:txBody>
          <a:bodyPr/>
          <a:lstStyle/>
          <a:p>
            <a:pPr>
              <a:defRPr/>
            </a:pPr>
            <a:fld id="{FC20B08B-DE7C-4D36-BCA9-65BC09DE8E67}" type="slidenum">
              <a:rPr lang="en-US" smtClean="0">
                <a:solidFill>
                  <a:prstClr val="black">
                    <a:tint val="75000"/>
                  </a:prstClr>
                </a:solidFill>
              </a:rPr>
              <a:pPr>
                <a:defRPr/>
              </a:pPr>
              <a:t>21</a:t>
            </a:fld>
            <a:endParaRPr lang="en-US" dirty="0">
              <a:solidFill>
                <a:prstClr val="black">
                  <a:tint val="75000"/>
                </a:prstClr>
              </a:solidFill>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HOME Financial Underwriting General requirements</a:t>
            </a:r>
            <a:endParaRPr lang="en-US" dirty="0"/>
          </a:p>
        </p:txBody>
      </p:sp>
    </p:spTree>
    <p:extLst>
      <p:ext uri="{BB962C8B-B14F-4D97-AF65-F5344CB8AC3E}">
        <p14:creationId xmlns:p14="http://schemas.microsoft.com/office/powerpoint/2010/main" xmlns="" val="166127978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But First -- HOME Timing Requirements </a:t>
            </a:r>
            <a:endParaRPr lang="en-US" dirty="0"/>
          </a:p>
        </p:txBody>
      </p:sp>
      <p:sp>
        <p:nvSpPr>
          <p:cNvPr id="4" name="Slide Number Placeholder 3"/>
          <p:cNvSpPr>
            <a:spLocks noGrp="1"/>
          </p:cNvSpPr>
          <p:nvPr>
            <p:ph type="sldNum" sz="quarter" idx="10"/>
          </p:nvPr>
        </p:nvSpPr>
        <p:spPr/>
        <p:txBody>
          <a:bodyPr/>
          <a:lstStyle/>
          <a:p>
            <a:pPr>
              <a:defRPr/>
            </a:pPr>
            <a:fld id="{FC20B08B-DE7C-4D36-BCA9-65BC09DE8E67}" type="slidenum">
              <a:rPr lang="en-US" smtClean="0">
                <a:solidFill>
                  <a:prstClr val="black">
                    <a:tint val="75000"/>
                  </a:prstClr>
                </a:solidFill>
              </a:rPr>
              <a:pPr>
                <a:defRPr/>
              </a:pPr>
              <a:t>23</a:t>
            </a:fld>
            <a:endParaRPr lang="en-US" dirty="0">
              <a:solidFill>
                <a:prstClr val="black">
                  <a:tint val="75000"/>
                </a:prstClr>
              </a:solidFill>
            </a:endParaRPr>
          </a:p>
        </p:txBody>
      </p:sp>
      <p:sp>
        <p:nvSpPr>
          <p:cNvPr id="6" name="Content Placeholder 5"/>
          <p:cNvSpPr>
            <a:spLocks noGrp="1"/>
          </p:cNvSpPr>
          <p:nvPr>
            <p:ph idx="1"/>
          </p:nvPr>
        </p:nvSpPr>
        <p:spPr/>
        <p:txBody>
          <a:bodyPr/>
          <a:lstStyle/>
          <a:p>
            <a:pPr eaLnBrk="1" fontAlgn="t" hangingPunct="1"/>
            <a:r>
              <a:rPr lang="en-US" sz="2800" dirty="0" smtClean="0"/>
              <a:t>Specific HOME timing requirements:</a:t>
            </a:r>
          </a:p>
          <a:p>
            <a:pPr lvl="1" eaLnBrk="1" fontAlgn="t" hangingPunct="1"/>
            <a:r>
              <a:rPr lang="en-US" sz="2400" dirty="0" smtClean="0"/>
              <a:t>Construction or demolition must be started within 12monts;  Acquisition of housing within six months of agreement</a:t>
            </a:r>
          </a:p>
          <a:p>
            <a:pPr lvl="1" eaLnBrk="1" fontAlgn="t" hangingPunct="1"/>
            <a:r>
              <a:rPr lang="en-US" sz="2400" dirty="0" smtClean="0"/>
              <a:t>Completed within 4 years of contract &amp; </a:t>
            </a:r>
          </a:p>
          <a:p>
            <a:pPr lvl="1" eaLnBrk="1" fontAlgn="t" hangingPunct="1"/>
            <a:r>
              <a:rPr lang="en-US" sz="2400" dirty="0" smtClean="0"/>
              <a:t>Complete project  in IDIS w/in 120 days of final draw</a:t>
            </a:r>
          </a:p>
          <a:p>
            <a:pPr lvl="1" eaLnBrk="1" fontAlgn="t" hangingPunct="1"/>
            <a:r>
              <a:rPr lang="en-US" sz="2400" dirty="0" smtClean="0"/>
              <a:t>Rental units not occupied:</a:t>
            </a:r>
          </a:p>
          <a:p>
            <a:pPr lvl="2" eaLnBrk="1" fontAlgn="t" hangingPunct="1"/>
            <a:r>
              <a:rPr lang="en-US" sz="2000" dirty="0" smtClean="0"/>
              <a:t>w/in 6 months – report to HUD status &amp; marketing efforts</a:t>
            </a:r>
          </a:p>
          <a:p>
            <a:pPr lvl="2" eaLnBrk="1" fontAlgn="t" hangingPunct="1"/>
            <a:r>
              <a:rPr lang="en-US" sz="2000" dirty="0" smtClean="0"/>
              <a:t>w/in 18 months must repay HOME funds</a:t>
            </a:r>
          </a:p>
          <a:p>
            <a:pPr lvl="1" eaLnBrk="1" fontAlgn="t" hangingPunct="1"/>
            <a:r>
              <a:rPr lang="en-US" sz="2400" dirty="0" smtClean="0"/>
              <a:t>Homebuyer units not sold in 9 months become rental units</a:t>
            </a:r>
            <a:endParaRPr lang="en-US" sz="2400" dirty="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600200"/>
            <a:ext cx="8229600" cy="5257800"/>
          </a:xfrm>
        </p:spPr>
        <p:txBody>
          <a:bodyPr/>
          <a:lstStyle/>
          <a:p>
            <a:r>
              <a:rPr lang="en-US" sz="2600" dirty="0" smtClean="0"/>
              <a:t>PJs must ensure long-term </a:t>
            </a:r>
            <a:r>
              <a:rPr lang="en-US" sz="2600" dirty="0"/>
              <a:t>sustainable </a:t>
            </a:r>
            <a:r>
              <a:rPr lang="en-US" sz="2600" dirty="0" smtClean="0"/>
              <a:t>projects by establishing </a:t>
            </a:r>
            <a:r>
              <a:rPr lang="en-US" sz="2600" b="1" dirty="0" smtClean="0"/>
              <a:t>guidelines</a:t>
            </a:r>
            <a:r>
              <a:rPr lang="en-US" sz="2600" dirty="0" smtClean="0"/>
              <a:t> for:</a:t>
            </a:r>
          </a:p>
          <a:p>
            <a:pPr lvl="1"/>
            <a:r>
              <a:rPr lang="en-US" sz="2200" dirty="0" smtClean="0"/>
              <a:t>Subsidy layering  and underwriting assessment</a:t>
            </a:r>
          </a:p>
          <a:p>
            <a:pPr lvl="1"/>
            <a:r>
              <a:rPr lang="en-US" sz="2200" dirty="0" smtClean="0"/>
              <a:t>Market assessment </a:t>
            </a:r>
          </a:p>
          <a:p>
            <a:pPr lvl="1"/>
            <a:r>
              <a:rPr lang="en-US" sz="2200" dirty="0" smtClean="0"/>
              <a:t>Assessing developer qualifications, experience &amp; financial capacity </a:t>
            </a:r>
          </a:p>
          <a:p>
            <a:pPr lvl="1"/>
            <a:r>
              <a:rPr lang="en-US" sz="2200" dirty="0" smtClean="0"/>
              <a:t>Verifying that there are firm financial commitments</a:t>
            </a:r>
          </a:p>
          <a:p>
            <a:r>
              <a:rPr lang="en-US" sz="2600" dirty="0" smtClean="0"/>
              <a:t>Applies to rental projects and homebuyer development projects (some exceptions)</a:t>
            </a:r>
          </a:p>
          <a:p>
            <a:pPr marL="342900" lvl="1" indent="-342900">
              <a:buFont typeface="Arial" charset="0"/>
              <a:buChar char="•"/>
            </a:pPr>
            <a:r>
              <a:rPr lang="en-US" sz="2600" dirty="0" smtClean="0"/>
              <a:t>Analysis must be done prior to funding commitment</a:t>
            </a:r>
          </a:p>
          <a:p>
            <a:pPr marL="342900" lvl="1" indent="-342900">
              <a:buFont typeface="Arial" charset="0"/>
              <a:buChar char="•"/>
            </a:pPr>
            <a:r>
              <a:rPr lang="en-US" sz="2600" dirty="0" smtClean="0"/>
              <a:t>Certify </a:t>
            </a:r>
            <a:r>
              <a:rPr lang="en-US" sz="2600" dirty="0"/>
              <a:t>compliance in IDIS at project set-up</a:t>
            </a:r>
          </a:p>
          <a:p>
            <a:endParaRPr lang="en-US" dirty="0" smtClean="0"/>
          </a:p>
        </p:txBody>
      </p:sp>
      <p:sp>
        <p:nvSpPr>
          <p:cNvPr id="3" name="Title 2"/>
          <p:cNvSpPr>
            <a:spLocks noGrp="1"/>
          </p:cNvSpPr>
          <p:nvPr>
            <p:ph type="title"/>
          </p:nvPr>
        </p:nvSpPr>
        <p:spPr/>
        <p:txBody>
          <a:bodyPr/>
          <a:lstStyle/>
          <a:p>
            <a:r>
              <a:rPr lang="en-US" sz="3600" dirty="0" smtClean="0"/>
              <a:t>HOME Underwriting &amp; Subsidy Layering – PJs to Establish Guidelines - §92.250</a:t>
            </a:r>
            <a:endParaRPr lang="en-US" sz="3600" dirty="0"/>
          </a:p>
        </p:txBody>
      </p:sp>
      <p:sp>
        <p:nvSpPr>
          <p:cNvPr id="4" name="Slide Number Placeholder 3"/>
          <p:cNvSpPr>
            <a:spLocks noGrp="1"/>
          </p:cNvSpPr>
          <p:nvPr>
            <p:ph type="sldNum" sz="quarter" idx="10"/>
          </p:nvPr>
        </p:nvSpPr>
        <p:spPr/>
        <p:txBody>
          <a:bodyPr/>
          <a:lstStyle/>
          <a:p>
            <a:pPr>
              <a:defRPr/>
            </a:pPr>
            <a:r>
              <a:rPr lang="en-US" dirty="0" smtClean="0">
                <a:solidFill>
                  <a:prstClr val="black">
                    <a:tint val="75000"/>
                  </a:prstClr>
                </a:solidFill>
              </a:rPr>
              <a:t>Slide </a:t>
            </a:r>
            <a:fld id="{FC20B08B-DE7C-4D36-BCA9-65BC09DE8E67}" type="slidenum">
              <a:rPr lang="en-US" smtClean="0">
                <a:solidFill>
                  <a:prstClr val="black">
                    <a:tint val="75000"/>
                  </a:prstClr>
                </a:solidFill>
              </a:rPr>
              <a:pPr>
                <a:defRPr/>
              </a:pPr>
              <a:t>24</a:t>
            </a:fld>
            <a:endParaRPr lang="en-US" dirty="0">
              <a:solidFill>
                <a:prstClr val="black">
                  <a:tint val="75000"/>
                </a:prstClr>
              </a:solidFill>
            </a:endParaRPr>
          </a:p>
        </p:txBody>
      </p:sp>
    </p:spTree>
    <p:extLst>
      <p:ext uri="{BB962C8B-B14F-4D97-AF65-F5344CB8AC3E}">
        <p14:creationId xmlns:p14="http://schemas.microsoft.com/office/powerpoint/2010/main" xmlns="" val="859773950"/>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41712" y="1600200"/>
            <a:ext cx="8229600" cy="4752975"/>
          </a:xfrm>
        </p:spPr>
        <p:txBody>
          <a:bodyPr/>
          <a:lstStyle/>
          <a:p>
            <a:r>
              <a:rPr lang="en-US" sz="2800" dirty="0" smtClean="0"/>
              <a:t>Additionally</a:t>
            </a:r>
            <a:r>
              <a:rPr lang="en-US" sz="2800" b="1" dirty="0" smtClean="0"/>
              <a:t> Subsidy Layering &amp; Underwriting Guidelines</a:t>
            </a:r>
            <a:r>
              <a:rPr lang="en-US" sz="2800" dirty="0" smtClean="0"/>
              <a:t> must:</a:t>
            </a:r>
          </a:p>
          <a:p>
            <a:pPr lvl="1"/>
            <a:r>
              <a:rPr lang="en-US" sz="2400" dirty="0"/>
              <a:t>Ensure amount of HOME funds invested </a:t>
            </a:r>
            <a:r>
              <a:rPr lang="en-US" sz="2400" dirty="0" smtClean="0"/>
              <a:t>no </a:t>
            </a:r>
            <a:r>
              <a:rPr lang="en-US" sz="2400" dirty="0"/>
              <a:t>more than necessary to provide quality, financially viable affordable </a:t>
            </a:r>
            <a:r>
              <a:rPr lang="en-US" sz="2400" dirty="0" smtClean="0"/>
              <a:t>housing </a:t>
            </a:r>
            <a:endParaRPr lang="en-US" sz="2400" dirty="0"/>
          </a:p>
          <a:p>
            <a:pPr lvl="1"/>
            <a:r>
              <a:rPr lang="en-US" sz="2400" dirty="0" smtClean="0"/>
              <a:t>Determine reasonable level of profit/return to  owner/developer for size, type, complexity of project</a:t>
            </a:r>
          </a:p>
          <a:p>
            <a:pPr lvl="1"/>
            <a:r>
              <a:rPr lang="en-US" sz="2400" dirty="0" smtClean="0"/>
              <a:t>Examine Sources and Uses &amp; Operating Proforma for cost reasonableness</a:t>
            </a:r>
          </a:p>
          <a:p>
            <a:pPr lvl="1"/>
            <a:r>
              <a:rPr lang="en-US" sz="2400" dirty="0" smtClean="0"/>
              <a:t>Verify financial commitments are firm</a:t>
            </a:r>
          </a:p>
          <a:p>
            <a:pPr marL="0" indent="0">
              <a:buFont typeface="Arial"/>
              <a:buChar char="•"/>
            </a:pPr>
            <a:endParaRPr lang="en-US" sz="2800" dirty="0" smtClean="0"/>
          </a:p>
          <a:p>
            <a:pPr marL="0" indent="0">
              <a:buFont typeface="Arial"/>
              <a:buChar char="•"/>
            </a:pPr>
            <a:endParaRPr lang="en-US" sz="2800" dirty="0" smtClean="0"/>
          </a:p>
        </p:txBody>
      </p:sp>
      <p:sp>
        <p:nvSpPr>
          <p:cNvPr id="3" name="Title 2"/>
          <p:cNvSpPr>
            <a:spLocks noGrp="1"/>
          </p:cNvSpPr>
          <p:nvPr>
            <p:ph type="title"/>
          </p:nvPr>
        </p:nvSpPr>
        <p:spPr>
          <a:xfrm>
            <a:off x="168676" y="111800"/>
            <a:ext cx="8518124" cy="1143000"/>
          </a:xfrm>
        </p:spPr>
        <p:txBody>
          <a:bodyPr/>
          <a:lstStyle/>
          <a:p>
            <a:r>
              <a:rPr lang="en-US" sz="3600" dirty="0" smtClean="0"/>
              <a:t>HOME Subsidy Layering &amp; Underwriting Guidelines</a:t>
            </a:r>
            <a:br>
              <a:rPr lang="en-US" sz="3600" dirty="0" smtClean="0"/>
            </a:br>
            <a:r>
              <a:rPr lang="en-US" sz="2800" dirty="0"/>
              <a:t>§92.250 (b)</a:t>
            </a:r>
            <a:endParaRPr lang="en-US" sz="3600" dirty="0"/>
          </a:p>
        </p:txBody>
      </p:sp>
      <p:sp>
        <p:nvSpPr>
          <p:cNvPr id="4" name="Slide Number Placeholder 3"/>
          <p:cNvSpPr>
            <a:spLocks noGrp="1"/>
          </p:cNvSpPr>
          <p:nvPr>
            <p:ph type="sldNum" sz="quarter" idx="10"/>
          </p:nvPr>
        </p:nvSpPr>
        <p:spPr/>
        <p:txBody>
          <a:bodyPr/>
          <a:lstStyle/>
          <a:p>
            <a:pPr>
              <a:defRPr/>
            </a:pPr>
            <a:r>
              <a:rPr lang="en-US" dirty="0" smtClean="0">
                <a:solidFill>
                  <a:prstClr val="black">
                    <a:tint val="75000"/>
                  </a:prstClr>
                </a:solidFill>
              </a:rPr>
              <a:t>Slide </a:t>
            </a:r>
            <a:fld id="{FC20B08B-DE7C-4D36-BCA9-65BC09DE8E67}" type="slidenum">
              <a:rPr lang="en-US" smtClean="0">
                <a:solidFill>
                  <a:prstClr val="black">
                    <a:tint val="75000"/>
                  </a:prstClr>
                </a:solidFill>
              </a:rPr>
              <a:pPr>
                <a:defRPr/>
              </a:pPr>
              <a:t>25</a:t>
            </a:fld>
            <a:endParaRPr lang="en-US" dirty="0">
              <a:solidFill>
                <a:prstClr val="black">
                  <a:tint val="75000"/>
                </a:prstClr>
              </a:solidFill>
            </a:endParaRPr>
          </a:p>
        </p:txBody>
      </p:sp>
    </p:spTree>
    <p:extLst>
      <p:ext uri="{BB962C8B-B14F-4D97-AF65-F5344CB8AC3E}">
        <p14:creationId xmlns:p14="http://schemas.microsoft.com/office/powerpoint/2010/main" xmlns="" val="1105497221"/>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sz="2800" dirty="0" smtClean="0"/>
              <a:t>Determine whether Sufficient funds to complete project</a:t>
            </a:r>
          </a:p>
          <a:p>
            <a:pPr lvl="1"/>
            <a:r>
              <a:rPr lang="en-US" sz="2400" dirty="0" smtClean="0"/>
              <a:t>Review Development Budget  - </a:t>
            </a:r>
            <a:r>
              <a:rPr lang="en-US" sz="2400" b="1" dirty="0" smtClean="0"/>
              <a:t>Sources &amp; Uses</a:t>
            </a:r>
          </a:p>
          <a:p>
            <a:r>
              <a:rPr lang="en-US" sz="2800" dirty="0" smtClean="0"/>
              <a:t>Determine whether Sufficient funds to manage property over time</a:t>
            </a:r>
          </a:p>
          <a:p>
            <a:pPr lvl="1"/>
            <a:r>
              <a:rPr lang="en-US" sz="2400" dirty="0" smtClean="0"/>
              <a:t>Review </a:t>
            </a:r>
            <a:r>
              <a:rPr lang="en-US" sz="2400" b="1" dirty="0" smtClean="0"/>
              <a:t>Operating Budget Pro-Forma</a:t>
            </a:r>
          </a:p>
          <a:p>
            <a:pPr lvl="2"/>
            <a:r>
              <a:rPr lang="en-US" sz="2000" dirty="0" smtClean="0"/>
              <a:t>Debt Service Coverage Ratio Analysis</a:t>
            </a:r>
          </a:p>
          <a:p>
            <a:pPr lvl="2"/>
            <a:r>
              <a:rPr lang="en-US" sz="2000" dirty="0" smtClean="0"/>
              <a:t>Cash on Cash Analysis</a:t>
            </a:r>
          </a:p>
          <a:p>
            <a:r>
              <a:rPr lang="en-US" sz="2800" dirty="0" smtClean="0"/>
              <a:t>Use both to determine the level of subsidy needed to complete the project</a:t>
            </a:r>
          </a:p>
          <a:p>
            <a:endParaRPr lang="en-US" dirty="0"/>
          </a:p>
        </p:txBody>
      </p:sp>
      <p:sp>
        <p:nvSpPr>
          <p:cNvPr id="3" name="Title 2"/>
          <p:cNvSpPr>
            <a:spLocks noGrp="1"/>
          </p:cNvSpPr>
          <p:nvPr>
            <p:ph type="title"/>
          </p:nvPr>
        </p:nvSpPr>
        <p:spPr/>
        <p:txBody>
          <a:bodyPr/>
          <a:lstStyle/>
          <a:p>
            <a:r>
              <a:rPr lang="en-US" dirty="0" smtClean="0"/>
              <a:t>Project Financial Risk, Feasibility and Viability</a:t>
            </a:r>
          </a:p>
        </p:txBody>
      </p:sp>
      <p:sp>
        <p:nvSpPr>
          <p:cNvPr id="4" name="Slide Number Placeholder 3"/>
          <p:cNvSpPr>
            <a:spLocks noGrp="1"/>
          </p:cNvSpPr>
          <p:nvPr>
            <p:ph type="sldNum" sz="quarter" idx="10"/>
          </p:nvPr>
        </p:nvSpPr>
        <p:spPr/>
        <p:txBody>
          <a:bodyPr/>
          <a:lstStyle/>
          <a:p>
            <a:pPr>
              <a:defRPr/>
            </a:pPr>
            <a:fld id="{FC20B08B-DE7C-4D36-BCA9-65BC09DE8E67}" type="slidenum">
              <a:rPr lang="en-US" smtClean="0">
                <a:solidFill>
                  <a:prstClr val="black">
                    <a:tint val="75000"/>
                  </a:prstClr>
                </a:solidFill>
              </a:rPr>
              <a:pPr>
                <a:defRPr/>
              </a:pPr>
              <a:t>26</a:t>
            </a:fld>
            <a:endParaRPr lang="en-US" dirty="0">
              <a:solidFill>
                <a:prstClr val="black">
                  <a:tint val="75000"/>
                </a:prstClr>
              </a:solidFill>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Development budget</a:t>
            </a:r>
            <a:br>
              <a:rPr lang="en-US" dirty="0" smtClean="0"/>
            </a:br>
            <a:r>
              <a:rPr lang="en-US" dirty="0" smtClean="0"/>
              <a:t>(Sources &amp; Uses)</a:t>
            </a:r>
            <a:endParaRPr lang="en-US" dirty="0"/>
          </a:p>
        </p:txBody>
      </p:sp>
    </p:spTree>
    <p:extLst>
      <p:ext uri="{BB962C8B-B14F-4D97-AF65-F5344CB8AC3E}">
        <p14:creationId xmlns:p14="http://schemas.microsoft.com/office/powerpoint/2010/main" xmlns="" val="1661279781"/>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457200" y="1600200"/>
          <a:ext cx="8229600" cy="4104640"/>
        </p:xfrm>
        <a:graphic>
          <a:graphicData uri="http://schemas.openxmlformats.org/drawingml/2006/table">
            <a:tbl>
              <a:tblPr firstRow="1" bandRow="1">
                <a:tableStyleId>{5C22544A-7EE6-4342-B048-85BDC9FD1C3A}</a:tableStyleId>
              </a:tblPr>
              <a:tblGrid>
                <a:gridCol w="2057400"/>
                <a:gridCol w="2057400"/>
                <a:gridCol w="2057400"/>
                <a:gridCol w="2057400"/>
              </a:tblGrid>
              <a:tr h="370840">
                <a:tc gridSpan="2">
                  <a:txBody>
                    <a:bodyPr/>
                    <a:lstStyle/>
                    <a:p>
                      <a:pPr algn="ctr"/>
                      <a:r>
                        <a:rPr lang="en-US" dirty="0" smtClean="0"/>
                        <a:t>Sources</a:t>
                      </a:r>
                      <a:endParaRPr lang="en-US" dirty="0"/>
                    </a:p>
                  </a:txBody>
                  <a:tcPr/>
                </a:tc>
                <a:tc hMerge="1">
                  <a:txBody>
                    <a:bodyPr/>
                    <a:lstStyle/>
                    <a:p>
                      <a:endParaRPr lang="en-US" dirty="0"/>
                    </a:p>
                  </a:txBody>
                  <a:tcPr/>
                </a:tc>
                <a:tc gridSpan="2">
                  <a:txBody>
                    <a:bodyPr/>
                    <a:lstStyle/>
                    <a:p>
                      <a:pPr algn="ctr"/>
                      <a:r>
                        <a:rPr lang="en-US" dirty="0" smtClean="0"/>
                        <a:t>Uses</a:t>
                      </a:r>
                      <a:endParaRPr lang="en-US" dirty="0"/>
                    </a:p>
                  </a:txBody>
                  <a:tcPr/>
                </a:tc>
                <a:tc hMerge="1">
                  <a:txBody>
                    <a:bodyPr/>
                    <a:lstStyle/>
                    <a:p>
                      <a:endParaRPr lang="en-US" dirty="0"/>
                    </a:p>
                  </a:txBody>
                  <a:tcPr/>
                </a:tc>
              </a:tr>
              <a:tr h="370840">
                <a:tc>
                  <a:txBody>
                    <a:bodyPr/>
                    <a:lstStyle/>
                    <a:p>
                      <a:r>
                        <a:rPr lang="en-US" dirty="0" smtClean="0"/>
                        <a:t>Equity</a:t>
                      </a:r>
                    </a:p>
                  </a:txBody>
                  <a:tcPr/>
                </a:tc>
                <a:tc>
                  <a:txBody>
                    <a:bodyPr/>
                    <a:lstStyle/>
                    <a:p>
                      <a:r>
                        <a:rPr lang="en-US" dirty="0" smtClean="0"/>
                        <a:t>$163,920</a:t>
                      </a:r>
                    </a:p>
                  </a:txBody>
                  <a:tcPr/>
                </a:tc>
                <a:tc>
                  <a:txBody>
                    <a:bodyPr/>
                    <a:lstStyle/>
                    <a:p>
                      <a:r>
                        <a:rPr lang="en-US" dirty="0" smtClean="0"/>
                        <a:t>Acquisition</a:t>
                      </a:r>
                      <a:endParaRPr lang="en-US" dirty="0"/>
                    </a:p>
                  </a:txBody>
                  <a:tcPr/>
                </a:tc>
                <a:tc>
                  <a:txBody>
                    <a:bodyPr/>
                    <a:lstStyle/>
                    <a:p>
                      <a:r>
                        <a:rPr lang="en-US" dirty="0" smtClean="0"/>
                        <a:t>$250,000</a:t>
                      </a:r>
                      <a:endParaRPr lang="en-US" dirty="0"/>
                    </a:p>
                  </a:txBody>
                  <a:tcPr/>
                </a:tc>
              </a:tr>
              <a:tr h="370840">
                <a:tc>
                  <a:txBody>
                    <a:bodyPr/>
                    <a:lstStyle/>
                    <a:p>
                      <a:r>
                        <a:rPr lang="en-US" dirty="0" smtClean="0"/>
                        <a:t>Private Loan</a:t>
                      </a:r>
                      <a:endParaRPr lang="en-US" dirty="0"/>
                    </a:p>
                  </a:txBody>
                  <a:tcPr/>
                </a:tc>
                <a:tc>
                  <a:txBody>
                    <a:bodyPr/>
                    <a:lstStyle/>
                    <a:p>
                      <a:r>
                        <a:rPr lang="en-US" dirty="0" smtClean="0"/>
                        <a:t>$250,000</a:t>
                      </a:r>
                      <a:endParaRPr lang="en-US" dirty="0"/>
                    </a:p>
                  </a:txBody>
                  <a:tcPr/>
                </a:tc>
                <a:tc>
                  <a:txBody>
                    <a:bodyPr/>
                    <a:lstStyle/>
                    <a:p>
                      <a:r>
                        <a:rPr lang="en-US" dirty="0" smtClean="0"/>
                        <a:t>Design Services</a:t>
                      </a:r>
                      <a:endParaRPr lang="en-US" dirty="0"/>
                    </a:p>
                  </a:txBody>
                  <a:tcPr/>
                </a:tc>
                <a:tc>
                  <a:txBody>
                    <a:bodyPr/>
                    <a:lstStyle/>
                    <a:p>
                      <a:r>
                        <a:rPr lang="en-US" dirty="0" smtClean="0"/>
                        <a:t>$50,000</a:t>
                      </a:r>
                      <a:endParaRPr lang="en-US" dirty="0"/>
                    </a:p>
                  </a:txBody>
                  <a:tcPr/>
                </a:tc>
              </a:tr>
              <a:tr h="370840">
                <a:tc>
                  <a:txBody>
                    <a:bodyPr/>
                    <a:lstStyle/>
                    <a:p>
                      <a:r>
                        <a:rPr lang="en-US" dirty="0" smtClean="0"/>
                        <a:t>Public Loan</a:t>
                      </a:r>
                      <a:endParaRPr lang="en-US" dirty="0"/>
                    </a:p>
                  </a:txBody>
                  <a:tcPr/>
                </a:tc>
                <a:tc>
                  <a:txBody>
                    <a:bodyPr/>
                    <a:lstStyle/>
                    <a:p>
                      <a:r>
                        <a:rPr lang="en-US" dirty="0" smtClean="0"/>
                        <a:t>$100,000</a:t>
                      </a:r>
                      <a:endParaRPr lang="en-US" dirty="0"/>
                    </a:p>
                  </a:txBody>
                  <a:tcPr/>
                </a:tc>
                <a:tc>
                  <a:txBody>
                    <a:bodyPr/>
                    <a:lstStyle/>
                    <a:p>
                      <a:r>
                        <a:rPr lang="en-US" dirty="0" smtClean="0"/>
                        <a:t>Legal Fees</a:t>
                      </a:r>
                      <a:endParaRPr lang="en-US" dirty="0"/>
                    </a:p>
                  </a:txBody>
                  <a:tcPr/>
                </a:tc>
                <a:tc>
                  <a:txBody>
                    <a:bodyPr/>
                    <a:lstStyle/>
                    <a:p>
                      <a:r>
                        <a:rPr lang="en-US" dirty="0" smtClean="0"/>
                        <a:t>$25,000</a:t>
                      </a:r>
                      <a:endParaRPr lang="en-US" dirty="0"/>
                    </a:p>
                  </a:txBody>
                  <a:tcPr/>
                </a:tc>
              </a:tr>
              <a:tr h="370840">
                <a:tc>
                  <a:txBody>
                    <a:bodyPr/>
                    <a:lstStyle/>
                    <a:p>
                      <a:r>
                        <a:rPr lang="en-US" dirty="0" smtClean="0"/>
                        <a:t>CDBG</a:t>
                      </a:r>
                      <a:endParaRPr lang="en-US" dirty="0"/>
                    </a:p>
                  </a:txBody>
                  <a:tcPr/>
                </a:tc>
                <a:tc>
                  <a:txBody>
                    <a:bodyPr/>
                    <a:lstStyle/>
                    <a:p>
                      <a:r>
                        <a:rPr lang="en-US" dirty="0" smtClean="0"/>
                        <a:t>$324,000</a:t>
                      </a:r>
                      <a:endParaRPr lang="en-US" dirty="0"/>
                    </a:p>
                  </a:txBody>
                  <a:tcPr/>
                </a:tc>
                <a:tc>
                  <a:txBody>
                    <a:bodyPr/>
                    <a:lstStyle/>
                    <a:p>
                      <a:r>
                        <a:rPr lang="en-US" dirty="0" smtClean="0"/>
                        <a:t>Other Soft Costs</a:t>
                      </a:r>
                      <a:endParaRPr lang="en-US" dirty="0"/>
                    </a:p>
                  </a:txBody>
                  <a:tcPr/>
                </a:tc>
                <a:tc>
                  <a:txBody>
                    <a:bodyPr/>
                    <a:lstStyle/>
                    <a:p>
                      <a:r>
                        <a:rPr lang="en-US" dirty="0" smtClean="0"/>
                        <a:t>$25,000</a:t>
                      </a:r>
                      <a:endParaRPr lang="en-US" dirty="0"/>
                    </a:p>
                  </a:txBody>
                  <a:tcPr/>
                </a:tc>
              </a:tr>
              <a:tr h="370840">
                <a:tc>
                  <a:txBody>
                    <a:bodyPr/>
                    <a:lstStyle/>
                    <a:p>
                      <a:r>
                        <a:rPr lang="en-US" dirty="0" smtClean="0"/>
                        <a:t>HOME</a:t>
                      </a:r>
                      <a:endParaRPr lang="en-US" dirty="0"/>
                    </a:p>
                  </a:txBody>
                  <a:tcPr/>
                </a:tc>
                <a:tc>
                  <a:txBody>
                    <a:bodyPr/>
                    <a:lstStyle/>
                    <a:p>
                      <a:r>
                        <a:rPr lang="en-US" dirty="0" smtClean="0"/>
                        <a:t>$800,000</a:t>
                      </a:r>
                      <a:endParaRPr lang="en-US" dirty="0"/>
                    </a:p>
                  </a:txBody>
                  <a:tcPr/>
                </a:tc>
                <a:tc>
                  <a:txBody>
                    <a:bodyPr/>
                    <a:lstStyle/>
                    <a:p>
                      <a:r>
                        <a:rPr lang="en-US" dirty="0" smtClean="0"/>
                        <a:t>Demolition</a:t>
                      </a:r>
                    </a:p>
                  </a:txBody>
                  <a:tcPr/>
                </a:tc>
                <a:tc>
                  <a:txBody>
                    <a:bodyPr/>
                    <a:lstStyle/>
                    <a:p>
                      <a:r>
                        <a:rPr lang="en-US" dirty="0" smtClean="0"/>
                        <a:t>$50,000</a:t>
                      </a:r>
                      <a:endParaRPr lang="en-US" dirty="0"/>
                    </a:p>
                  </a:txBody>
                  <a:tcPr/>
                </a:tc>
              </a:tr>
              <a:tr h="370840">
                <a:tc>
                  <a:txBody>
                    <a:bodyPr/>
                    <a:lstStyle/>
                    <a:p>
                      <a:endParaRPr lang="en-US" dirty="0"/>
                    </a:p>
                  </a:txBody>
                  <a:tcPr/>
                </a:tc>
                <a:tc>
                  <a:txBody>
                    <a:bodyPr/>
                    <a:lstStyle/>
                    <a:p>
                      <a:endParaRPr lang="en-US" dirty="0"/>
                    </a:p>
                  </a:txBody>
                  <a:tcPr/>
                </a:tc>
                <a:tc>
                  <a:txBody>
                    <a:bodyPr/>
                    <a:lstStyle/>
                    <a:p>
                      <a:r>
                        <a:rPr lang="en-US" dirty="0" smtClean="0"/>
                        <a:t>Site Improvements</a:t>
                      </a:r>
                      <a:endParaRPr lang="en-US" dirty="0"/>
                    </a:p>
                  </a:txBody>
                  <a:tcPr/>
                </a:tc>
                <a:tc>
                  <a:txBody>
                    <a:bodyPr/>
                    <a:lstStyle/>
                    <a:p>
                      <a:r>
                        <a:rPr lang="en-US" dirty="0" smtClean="0"/>
                        <a:t>$24,000</a:t>
                      </a:r>
                      <a:endParaRPr lang="en-US" dirty="0"/>
                    </a:p>
                  </a:txBody>
                  <a:tcPr/>
                </a:tc>
              </a:tr>
              <a:tr h="370840">
                <a:tc>
                  <a:txBody>
                    <a:bodyPr/>
                    <a:lstStyle/>
                    <a:p>
                      <a:endParaRPr lang="en-US"/>
                    </a:p>
                  </a:txBody>
                  <a:tcPr/>
                </a:tc>
                <a:tc>
                  <a:txBody>
                    <a:bodyPr/>
                    <a:lstStyle/>
                    <a:p>
                      <a:endParaRPr lang="en-US" dirty="0"/>
                    </a:p>
                  </a:txBody>
                  <a:tcPr/>
                </a:tc>
                <a:tc>
                  <a:txBody>
                    <a:bodyPr/>
                    <a:lstStyle/>
                    <a:p>
                      <a:r>
                        <a:rPr lang="en-US" dirty="0" smtClean="0"/>
                        <a:t>Construction</a:t>
                      </a:r>
                      <a:endParaRPr lang="en-US" dirty="0"/>
                    </a:p>
                  </a:txBody>
                  <a:tcPr/>
                </a:tc>
                <a:tc>
                  <a:txBody>
                    <a:bodyPr/>
                    <a:lstStyle/>
                    <a:p>
                      <a:r>
                        <a:rPr lang="en-US" dirty="0" smtClean="0"/>
                        <a:t>$1,000,000</a:t>
                      </a:r>
                      <a:endParaRPr lang="en-US" dirty="0"/>
                    </a:p>
                  </a:txBody>
                  <a:tcPr/>
                </a:tc>
              </a:tr>
              <a:tr h="370840">
                <a:tc>
                  <a:txBody>
                    <a:bodyPr/>
                    <a:lstStyle/>
                    <a:p>
                      <a:endParaRPr lang="en-US" dirty="0"/>
                    </a:p>
                  </a:txBody>
                  <a:tcPr/>
                </a:tc>
                <a:tc>
                  <a:txBody>
                    <a:bodyPr/>
                    <a:lstStyle/>
                    <a:p>
                      <a:endParaRPr lang="en-US" dirty="0"/>
                    </a:p>
                  </a:txBody>
                  <a:tcPr/>
                </a:tc>
                <a:tc>
                  <a:txBody>
                    <a:bodyPr/>
                    <a:lstStyle/>
                    <a:p>
                      <a:r>
                        <a:rPr lang="en-US" dirty="0" smtClean="0"/>
                        <a:t>Developer’s Fee</a:t>
                      </a:r>
                      <a:endParaRPr lang="en-US" dirty="0"/>
                    </a:p>
                  </a:txBody>
                  <a:tcPr/>
                </a:tc>
                <a:tc>
                  <a:txBody>
                    <a:bodyPr/>
                    <a:lstStyle/>
                    <a:p>
                      <a:r>
                        <a:rPr lang="en-US" dirty="0" smtClean="0"/>
                        <a:t>$113,920</a:t>
                      </a:r>
                      <a:endParaRPr lang="en-US" dirty="0"/>
                    </a:p>
                  </a:txBody>
                  <a:tcPr/>
                </a:tc>
              </a:tr>
              <a:tr h="370840">
                <a:tc>
                  <a:txBody>
                    <a:bodyPr/>
                    <a:lstStyle/>
                    <a:p>
                      <a:r>
                        <a:rPr lang="en-US" sz="2000" b="1" dirty="0" smtClean="0"/>
                        <a:t>Total Sources</a:t>
                      </a:r>
                      <a:endParaRPr lang="en-US" sz="2000" b="1" dirty="0"/>
                    </a:p>
                  </a:txBody>
                  <a:tcPr/>
                </a:tc>
                <a:tc>
                  <a:txBody>
                    <a:bodyPr/>
                    <a:lstStyle/>
                    <a:p>
                      <a:r>
                        <a:rPr lang="en-US" sz="2000" b="1" dirty="0" smtClean="0"/>
                        <a:t>$1,537,920</a:t>
                      </a:r>
                      <a:endParaRPr lang="en-US" sz="2000" b="1" dirty="0"/>
                    </a:p>
                  </a:txBody>
                  <a:tcPr/>
                </a:tc>
                <a:tc>
                  <a:txBody>
                    <a:bodyPr/>
                    <a:lstStyle/>
                    <a:p>
                      <a:r>
                        <a:rPr lang="en-US" sz="2000" b="1" dirty="0" smtClean="0"/>
                        <a:t>Total Uses</a:t>
                      </a:r>
                      <a:endParaRPr lang="en-US" sz="2000" b="1" dirty="0"/>
                    </a:p>
                  </a:txBody>
                  <a:tcPr/>
                </a:tc>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2000" b="1" dirty="0" smtClean="0"/>
                        <a:t>$1,537,920</a:t>
                      </a:r>
                    </a:p>
                  </a:txBody>
                  <a:tcPr/>
                </a:tc>
              </a:tr>
              <a:tr h="370840">
                <a:tc>
                  <a:txBody>
                    <a:bodyPr/>
                    <a:lstStyle/>
                    <a:p>
                      <a:endParaRPr lang="en-US"/>
                    </a:p>
                  </a:txBody>
                  <a:tcPr/>
                </a:tc>
                <a:tc>
                  <a:txBody>
                    <a:bodyPr/>
                    <a:lstStyle/>
                    <a:p>
                      <a:endParaRPr lang="en-US" dirty="0"/>
                    </a:p>
                  </a:txBody>
                  <a:tcPr/>
                </a:tc>
                <a:tc>
                  <a:txBody>
                    <a:bodyPr/>
                    <a:lstStyle/>
                    <a:p>
                      <a:r>
                        <a:rPr lang="en-US" dirty="0" smtClean="0"/>
                        <a:t>TDC/Unit</a:t>
                      </a:r>
                      <a:endParaRPr lang="en-US" dirty="0"/>
                    </a:p>
                  </a:txBody>
                  <a:tcPr/>
                </a:tc>
                <a:tc>
                  <a:txBody>
                    <a:bodyPr/>
                    <a:lstStyle/>
                    <a:p>
                      <a:r>
                        <a:rPr lang="en-US" smtClean="0"/>
                        <a:t>$192,240</a:t>
                      </a:r>
                      <a:endParaRPr lang="en-US" dirty="0"/>
                    </a:p>
                  </a:txBody>
                  <a:tcPr/>
                </a:tc>
              </a:tr>
            </a:tbl>
          </a:graphicData>
        </a:graphic>
      </p:graphicFrame>
      <p:sp>
        <p:nvSpPr>
          <p:cNvPr id="3" name="Title 2"/>
          <p:cNvSpPr>
            <a:spLocks noGrp="1"/>
          </p:cNvSpPr>
          <p:nvPr>
            <p:ph type="title"/>
          </p:nvPr>
        </p:nvSpPr>
        <p:spPr/>
        <p:txBody>
          <a:bodyPr/>
          <a:lstStyle/>
          <a:p>
            <a:r>
              <a:rPr lang="en-US" dirty="0" smtClean="0"/>
              <a:t>Development Costs</a:t>
            </a:r>
            <a:r>
              <a:rPr lang="en-US" dirty="0" smtClean="0">
                <a:solidFill>
                  <a:srgbClr val="FFC000"/>
                </a:solidFill>
              </a:rPr>
              <a:t/>
            </a:r>
            <a:br>
              <a:rPr lang="en-US" dirty="0" smtClean="0">
                <a:solidFill>
                  <a:srgbClr val="FFC000"/>
                </a:solidFill>
              </a:rPr>
            </a:br>
            <a:r>
              <a:rPr lang="en-US" dirty="0" smtClean="0">
                <a:solidFill>
                  <a:srgbClr val="FFC000"/>
                </a:solidFill>
              </a:rPr>
              <a:t>Sources &amp; Uses (Simplified)</a:t>
            </a:r>
            <a:endParaRPr lang="en-US" dirty="0">
              <a:solidFill>
                <a:srgbClr val="FFC000"/>
              </a:solidFill>
            </a:endParaRPr>
          </a:p>
        </p:txBody>
      </p:sp>
      <p:sp>
        <p:nvSpPr>
          <p:cNvPr id="4" name="Slide Number Placeholder 3"/>
          <p:cNvSpPr>
            <a:spLocks noGrp="1"/>
          </p:cNvSpPr>
          <p:nvPr>
            <p:ph type="sldNum" sz="quarter" idx="10"/>
          </p:nvPr>
        </p:nvSpPr>
        <p:spPr/>
        <p:txBody>
          <a:bodyPr/>
          <a:lstStyle/>
          <a:p>
            <a:pPr>
              <a:defRPr/>
            </a:pPr>
            <a:fld id="{FC20B08B-DE7C-4D36-BCA9-65BC09DE8E67}" type="slidenum">
              <a:rPr lang="en-US" smtClean="0">
                <a:solidFill>
                  <a:prstClr val="black">
                    <a:tint val="75000"/>
                  </a:prstClr>
                </a:solidFill>
              </a:rPr>
              <a:pPr>
                <a:defRPr/>
              </a:pPr>
              <a:t>28</a:t>
            </a:fld>
            <a:endParaRPr lang="en-US" dirty="0">
              <a:solidFill>
                <a:prstClr val="black">
                  <a:tint val="75000"/>
                </a:prstClr>
              </a:solidFill>
            </a:endParaRP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dirty="0" smtClean="0"/>
              <a:t>Verify that all sources are committed</a:t>
            </a:r>
          </a:p>
          <a:p>
            <a:r>
              <a:rPr lang="en-US" dirty="0" smtClean="0"/>
              <a:t>Funding Sufficient to complete project</a:t>
            </a:r>
          </a:p>
          <a:p>
            <a:r>
              <a:rPr lang="en-US" dirty="0" smtClean="0"/>
              <a:t>Timing of availability is appropriate to need</a:t>
            </a:r>
          </a:p>
          <a:p>
            <a:r>
              <a:rPr lang="en-US" dirty="0" smtClean="0"/>
              <a:t>Are other funds compatible with HOME?</a:t>
            </a:r>
          </a:p>
          <a:p>
            <a:endParaRPr lang="en-US" dirty="0"/>
          </a:p>
        </p:txBody>
      </p:sp>
      <p:sp>
        <p:nvSpPr>
          <p:cNvPr id="3" name="Title 2"/>
          <p:cNvSpPr>
            <a:spLocks noGrp="1"/>
          </p:cNvSpPr>
          <p:nvPr>
            <p:ph type="title"/>
          </p:nvPr>
        </p:nvSpPr>
        <p:spPr/>
        <p:txBody>
          <a:bodyPr/>
          <a:lstStyle/>
          <a:p>
            <a:r>
              <a:rPr lang="en-US" altLang="en-US" dirty="0" smtClean="0"/>
              <a:t>Reviewing Sources of Funds</a:t>
            </a:r>
            <a:endParaRPr lang="en-US" dirty="0"/>
          </a:p>
        </p:txBody>
      </p:sp>
      <p:sp>
        <p:nvSpPr>
          <p:cNvPr id="4" name="Slide Number Placeholder 3"/>
          <p:cNvSpPr>
            <a:spLocks noGrp="1"/>
          </p:cNvSpPr>
          <p:nvPr>
            <p:ph type="sldNum" sz="quarter" idx="10"/>
          </p:nvPr>
        </p:nvSpPr>
        <p:spPr/>
        <p:txBody>
          <a:bodyPr/>
          <a:lstStyle/>
          <a:p>
            <a:pPr>
              <a:defRPr/>
            </a:pPr>
            <a:fld id="{FC20B08B-DE7C-4D36-BCA9-65BC09DE8E67}" type="slidenum">
              <a:rPr lang="en-US" smtClean="0">
                <a:solidFill>
                  <a:prstClr val="black">
                    <a:tint val="75000"/>
                  </a:prstClr>
                </a:solidFill>
              </a:rPr>
              <a:pPr>
                <a:defRPr/>
              </a:pPr>
              <a:t>29</a:t>
            </a:fld>
            <a:endParaRPr lang="en-US" dirty="0">
              <a:solidFill>
                <a:prstClr val="black">
                  <a:tint val="75000"/>
                </a:prstClr>
              </a:solidFill>
            </a:endParaRP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ChangeArrowheads="1"/>
          </p:cNvSpPr>
          <p:nvPr>
            <p:ph type="title"/>
          </p:nvPr>
        </p:nvSpPr>
        <p:spPr/>
        <p:txBody>
          <a:bodyPr/>
          <a:lstStyle/>
          <a:p>
            <a:pPr eaLnBrk="1" hangingPunct="1"/>
            <a:r>
              <a:rPr lang="en-US" altLang="en-US" smtClean="0"/>
              <a:t>Reviewing Development Costs</a:t>
            </a:r>
          </a:p>
        </p:txBody>
      </p:sp>
      <p:sp>
        <p:nvSpPr>
          <p:cNvPr id="47107" name="Rectangle 3"/>
          <p:cNvSpPr>
            <a:spLocks noGrp="1" noChangeArrowheads="1"/>
          </p:cNvSpPr>
          <p:nvPr>
            <p:ph idx="1"/>
          </p:nvPr>
        </p:nvSpPr>
        <p:spPr/>
        <p:txBody>
          <a:bodyPr/>
          <a:lstStyle/>
          <a:p>
            <a:pPr eaLnBrk="1" hangingPunct="1"/>
            <a:r>
              <a:rPr lang="en-US" altLang="en-US" sz="2800" dirty="0" smtClean="0"/>
              <a:t>PJ must determine that:</a:t>
            </a:r>
          </a:p>
          <a:p>
            <a:pPr lvl="1" eaLnBrk="1" hangingPunct="1"/>
            <a:r>
              <a:rPr lang="en-US" altLang="en-US" sz="2400" b="1" dirty="0" smtClean="0"/>
              <a:t>All costs are necessary, and reasonable (2CFR Part 200)</a:t>
            </a:r>
          </a:p>
          <a:p>
            <a:pPr lvl="2" eaLnBrk="1" hangingPunct="1"/>
            <a:r>
              <a:rPr lang="en-US" altLang="en-US" sz="1800" dirty="0" smtClean="0"/>
              <a:t>Cost of comparable projects in same area</a:t>
            </a:r>
          </a:p>
          <a:p>
            <a:pPr lvl="2" eaLnBrk="1" hangingPunct="1"/>
            <a:r>
              <a:rPr lang="en-US" altLang="en-US" sz="1800" dirty="0" smtClean="0"/>
              <a:t>Qualifications of cost estimators</a:t>
            </a:r>
          </a:p>
          <a:p>
            <a:pPr lvl="2" eaLnBrk="1" hangingPunct="1"/>
            <a:r>
              <a:rPr lang="en-US" altLang="en-US" sz="1800" dirty="0" smtClean="0"/>
              <a:t>Comparable with industry standard cost indexes</a:t>
            </a:r>
          </a:p>
          <a:p>
            <a:pPr lvl="1" eaLnBrk="1" hangingPunct="1"/>
            <a:r>
              <a:rPr lang="en-US" altLang="en-US" sz="2400" b="1" dirty="0" smtClean="0"/>
              <a:t>Proposed costs are sufficient to achieve all program requirements</a:t>
            </a:r>
            <a:r>
              <a:rPr lang="en-US" altLang="en-US" sz="2400" dirty="0" smtClean="0"/>
              <a:t>, for at least the affordability period including:</a:t>
            </a:r>
          </a:p>
          <a:p>
            <a:pPr lvl="2" eaLnBrk="1" hangingPunct="1"/>
            <a:r>
              <a:rPr lang="en-US" altLang="en-US" sz="1800" dirty="0" smtClean="0"/>
              <a:t>All HOME Requirements  (including Property and Rent standards)</a:t>
            </a:r>
          </a:p>
          <a:p>
            <a:pPr lvl="2" eaLnBrk="1" hangingPunct="1"/>
            <a:r>
              <a:rPr lang="en-US" altLang="en-US" sz="1800" dirty="0" smtClean="0"/>
              <a:t>Cross Cutting Federal Requirements</a:t>
            </a:r>
          </a:p>
          <a:p>
            <a:pPr lvl="1" eaLnBrk="1" hangingPunct="1"/>
            <a:r>
              <a:rPr lang="en-US" altLang="en-US" sz="2400" dirty="0" smtClean="0"/>
              <a:t>Supporting documentation (see CPD 15-11)</a:t>
            </a:r>
          </a:p>
        </p:txBody>
      </p:sp>
      <p:sp>
        <p:nvSpPr>
          <p:cNvPr id="50180" name="Slide Number Placeholder 3"/>
          <p:cNvSpPr>
            <a:spLocks noGrp="1"/>
          </p:cNvSpPr>
          <p:nvPr>
            <p:ph type="sldNum" sz="quarter" idx="10"/>
          </p:nvPr>
        </p:nvSpPr>
        <p:spPr bwMode="auto">
          <a:ln>
            <a:miter lim="800000"/>
            <a:headEnd/>
            <a:tailEnd/>
          </a:ln>
        </p:spPr>
        <p:txBody>
          <a:bodyPr wrap="square" numCol="1" anchorCtr="0" compatLnSpc="1">
            <a:prstTxWarp prst="textNoShape">
              <a:avLst/>
            </a:prstTxWarp>
          </a:bodyPr>
          <a:lstStyle/>
          <a:p>
            <a:pPr>
              <a:defRPr/>
            </a:pPr>
            <a:r>
              <a:rPr lang="en-US" dirty="0"/>
              <a:t>Slide </a:t>
            </a:r>
            <a:fld id="{74F405B0-80E0-4708-987E-C3E5466B2D81}" type="slidenum">
              <a:rPr lang="en-US"/>
              <a:pPr>
                <a:defRPr/>
              </a:pPr>
              <a:t>30</a:t>
            </a:fld>
            <a:endParaRPr lang="en-US" dirty="0"/>
          </a:p>
        </p:txBody>
      </p:sp>
    </p:spTree>
    <p:extLst>
      <p:ext uri="{BB962C8B-B14F-4D97-AF65-F5344CB8AC3E}">
        <p14:creationId xmlns:p14="http://schemas.microsoft.com/office/powerpoint/2010/main" xmlns="" val="777893278"/>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Operating costs review for rental projects</a:t>
            </a:r>
            <a:endParaRPr lang="en-US" dirty="0"/>
          </a:p>
        </p:txBody>
      </p:sp>
    </p:spTree>
    <p:extLst>
      <p:ext uri="{BB962C8B-B14F-4D97-AF65-F5344CB8AC3E}">
        <p14:creationId xmlns:p14="http://schemas.microsoft.com/office/powerpoint/2010/main" xmlns="" val="1661279781"/>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noChangeArrowheads="1"/>
          </p:cNvSpPr>
          <p:nvPr>
            <p:ph type="title"/>
          </p:nvPr>
        </p:nvSpPr>
        <p:spPr/>
        <p:txBody>
          <a:bodyPr/>
          <a:lstStyle/>
          <a:p>
            <a:pPr eaLnBrk="1" hangingPunct="1"/>
            <a:r>
              <a:rPr lang="en-US" altLang="en-US" dirty="0" smtClean="0"/>
              <a:t>Rental Projects</a:t>
            </a:r>
            <a:br>
              <a:rPr lang="en-US" altLang="en-US" dirty="0" smtClean="0"/>
            </a:br>
            <a:r>
              <a:rPr lang="en-US" altLang="en-US" dirty="0" smtClean="0">
                <a:solidFill>
                  <a:srgbClr val="FFC000"/>
                </a:solidFill>
              </a:rPr>
              <a:t>Operating Budget</a:t>
            </a:r>
          </a:p>
        </p:txBody>
      </p:sp>
      <p:sp>
        <p:nvSpPr>
          <p:cNvPr id="49155" name="Rectangle 3"/>
          <p:cNvSpPr>
            <a:spLocks noGrp="1" noChangeArrowheads="1"/>
          </p:cNvSpPr>
          <p:nvPr>
            <p:ph idx="1"/>
          </p:nvPr>
        </p:nvSpPr>
        <p:spPr>
          <a:xfrm>
            <a:off x="457200" y="1869440"/>
            <a:ext cx="8229600" cy="4256723"/>
          </a:xfrm>
        </p:spPr>
        <p:txBody>
          <a:bodyPr rtlCol="0">
            <a:normAutofit lnSpcReduction="10000"/>
          </a:bodyPr>
          <a:lstStyle/>
          <a:p>
            <a:pPr eaLnBrk="1" fontAlgn="auto" hangingPunct="1">
              <a:lnSpc>
                <a:spcPct val="90000"/>
              </a:lnSpc>
              <a:spcAft>
                <a:spcPts val="0"/>
              </a:spcAft>
              <a:buFont typeface="Arial"/>
              <a:buChar char="•"/>
              <a:defRPr/>
            </a:pPr>
            <a:r>
              <a:rPr lang="en-US" sz="4800" dirty="0" smtClean="0"/>
              <a:t>At minimum should cover:</a:t>
            </a:r>
          </a:p>
          <a:p>
            <a:pPr lvl="1" eaLnBrk="1" fontAlgn="auto" hangingPunct="1">
              <a:lnSpc>
                <a:spcPct val="90000"/>
              </a:lnSpc>
              <a:spcAft>
                <a:spcPts val="0"/>
              </a:spcAft>
              <a:buFont typeface="Arial"/>
              <a:buChar char="–"/>
              <a:defRPr/>
            </a:pPr>
            <a:r>
              <a:rPr lang="en-US" sz="3900" dirty="0" smtClean="0"/>
              <a:t>Projected income and vacancies</a:t>
            </a:r>
          </a:p>
          <a:p>
            <a:pPr lvl="1" eaLnBrk="1" fontAlgn="auto" hangingPunct="1">
              <a:lnSpc>
                <a:spcPct val="90000"/>
              </a:lnSpc>
              <a:spcAft>
                <a:spcPts val="0"/>
              </a:spcAft>
              <a:buFont typeface="Arial"/>
              <a:buChar char="–"/>
              <a:defRPr/>
            </a:pPr>
            <a:r>
              <a:rPr lang="en-US" sz="3900" dirty="0" smtClean="0"/>
              <a:t>Operating expenses</a:t>
            </a:r>
          </a:p>
          <a:p>
            <a:pPr lvl="1" eaLnBrk="1" fontAlgn="auto" hangingPunct="1">
              <a:lnSpc>
                <a:spcPct val="90000"/>
              </a:lnSpc>
              <a:spcAft>
                <a:spcPts val="0"/>
              </a:spcAft>
              <a:buFont typeface="Arial"/>
              <a:buChar char="–"/>
              <a:defRPr/>
            </a:pPr>
            <a:r>
              <a:rPr lang="en-US" sz="3900" dirty="0" smtClean="0"/>
              <a:t>Contributions to reserves</a:t>
            </a:r>
          </a:p>
          <a:p>
            <a:pPr lvl="1" eaLnBrk="1" fontAlgn="auto" hangingPunct="1">
              <a:lnSpc>
                <a:spcPct val="90000"/>
              </a:lnSpc>
              <a:spcAft>
                <a:spcPts val="0"/>
              </a:spcAft>
              <a:buFont typeface="Arial"/>
              <a:buChar char="–"/>
              <a:defRPr/>
            </a:pPr>
            <a:r>
              <a:rPr lang="en-US" sz="3900" dirty="0" smtClean="0"/>
              <a:t>Debt service</a:t>
            </a:r>
          </a:p>
          <a:p>
            <a:pPr lvl="1" eaLnBrk="1" fontAlgn="auto" hangingPunct="1">
              <a:lnSpc>
                <a:spcPct val="90000"/>
              </a:lnSpc>
              <a:spcAft>
                <a:spcPts val="0"/>
              </a:spcAft>
              <a:buFont typeface="Arial"/>
              <a:buChar char="–"/>
              <a:defRPr/>
            </a:pPr>
            <a:r>
              <a:rPr lang="en-US" sz="3900" dirty="0" smtClean="0"/>
              <a:t>Cash flow and payments of deferred fees</a:t>
            </a:r>
          </a:p>
          <a:p>
            <a:pPr lvl="1" eaLnBrk="1" fontAlgn="auto" hangingPunct="1">
              <a:lnSpc>
                <a:spcPct val="90000"/>
              </a:lnSpc>
              <a:spcAft>
                <a:spcPts val="0"/>
              </a:spcAft>
              <a:buFontTx/>
              <a:buNone/>
              <a:defRPr/>
            </a:pPr>
            <a:endParaRPr lang="en-US" sz="2200" dirty="0" smtClean="0"/>
          </a:p>
        </p:txBody>
      </p:sp>
      <p:sp>
        <p:nvSpPr>
          <p:cNvPr id="60420" name="Slide Number Placeholder 3"/>
          <p:cNvSpPr>
            <a:spLocks noGrp="1"/>
          </p:cNvSpPr>
          <p:nvPr>
            <p:ph type="sldNum" sz="quarter" idx="10"/>
          </p:nvPr>
        </p:nvSpPr>
        <p:spPr bwMode="auto">
          <a:ln>
            <a:miter lim="800000"/>
            <a:headEnd/>
            <a:tailEnd/>
          </a:ln>
        </p:spPr>
        <p:txBody>
          <a:bodyPr wrap="square" numCol="1" anchorCtr="0" compatLnSpc="1">
            <a:prstTxWarp prst="textNoShape">
              <a:avLst/>
            </a:prstTxWarp>
          </a:bodyPr>
          <a:lstStyle/>
          <a:p>
            <a:pPr>
              <a:defRPr/>
            </a:pPr>
            <a:r>
              <a:rPr lang="en-US"/>
              <a:t>Slide </a:t>
            </a:r>
            <a:fld id="{40A379E7-D92E-4DA9-8A6F-FF694442B75F}" type="slidenum">
              <a:rPr lang="en-US"/>
              <a:pPr>
                <a:defRPr/>
              </a:pPr>
              <a:t>32</a:t>
            </a:fld>
            <a:endParaRPr lang="en-US"/>
          </a:p>
        </p:txBody>
      </p:sp>
    </p:spTree>
    <p:extLst>
      <p:ext uri="{BB962C8B-B14F-4D97-AF65-F5344CB8AC3E}">
        <p14:creationId xmlns:p14="http://schemas.microsoft.com/office/powerpoint/2010/main" xmlns="" val="106831514"/>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6" name="Picture 3" descr="SL object.jpg"/>
          <p:cNvPicPr>
            <a:picLocks noChangeAspect="1"/>
          </p:cNvPicPr>
          <p:nvPr/>
        </p:nvPicPr>
        <p:blipFill>
          <a:blip r:embed="rId3">
            <a:extLst>
              <a:ext uri="{28A0092B-C50C-407E-A947-70E740481C1C}">
                <a14:useLocalDpi xmlns:a14="http://schemas.microsoft.com/office/drawing/2010/main" xmlns="" val="0"/>
              </a:ext>
            </a:extLst>
          </a:blip>
          <a:srcRect/>
          <a:stretch>
            <a:fillRect/>
          </a:stretch>
        </p:blipFill>
        <p:spPr bwMode="auto">
          <a:xfrm>
            <a:off x="1749425" y="188913"/>
            <a:ext cx="5645150" cy="55292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3" name="Slide Number Placeholder 2"/>
          <p:cNvSpPr>
            <a:spLocks noGrp="1"/>
          </p:cNvSpPr>
          <p:nvPr>
            <p:ph type="sldNum" sz="quarter" idx="10"/>
          </p:nvPr>
        </p:nvSpPr>
        <p:spPr/>
        <p:txBody>
          <a:bodyPr/>
          <a:lstStyle/>
          <a:p>
            <a:pPr>
              <a:defRPr/>
            </a:pPr>
            <a:r>
              <a:rPr lang="en-US"/>
              <a:t>Slide</a:t>
            </a:r>
            <a:fld id="{3FE55CBF-6E33-4572-B25C-7D0814B8497B}" type="slidenum">
              <a:rPr lang="en-US"/>
              <a:pPr>
                <a:defRPr/>
              </a:pPr>
              <a:t>33</a:t>
            </a:fld>
            <a:endParaRPr lang="en-US"/>
          </a:p>
        </p:txBody>
      </p:sp>
      <p:sp>
        <p:nvSpPr>
          <p:cNvPr id="4" name="Left Arrow 3"/>
          <p:cNvSpPr/>
          <p:nvPr/>
        </p:nvSpPr>
        <p:spPr>
          <a:xfrm>
            <a:off x="7394575" y="1438275"/>
            <a:ext cx="971550" cy="285750"/>
          </a:xfrm>
          <a:prstGeom prst="leftArrow">
            <a:avLst/>
          </a:prstGeom>
          <a:solidFill>
            <a:srgbClr val="00B05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 name="Left Arrow 4"/>
          <p:cNvSpPr/>
          <p:nvPr/>
        </p:nvSpPr>
        <p:spPr>
          <a:xfrm>
            <a:off x="7394575" y="4476750"/>
            <a:ext cx="971550" cy="285750"/>
          </a:xfrm>
          <a:prstGeom prst="leftArrow">
            <a:avLst/>
          </a:prstGeom>
          <a:solidFill>
            <a:srgbClr val="FF000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 name="Left Arrow 5"/>
          <p:cNvSpPr/>
          <p:nvPr/>
        </p:nvSpPr>
        <p:spPr>
          <a:xfrm>
            <a:off x="7394575" y="4762500"/>
            <a:ext cx="971550" cy="285750"/>
          </a:xfrm>
          <a:prstGeom prst="leftArrow">
            <a:avLst/>
          </a:prstGeom>
          <a:solidFill>
            <a:srgbClr val="7030A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 name="Left Arrow 6"/>
          <p:cNvSpPr/>
          <p:nvPr/>
        </p:nvSpPr>
        <p:spPr>
          <a:xfrm>
            <a:off x="7394575" y="5048250"/>
            <a:ext cx="971550" cy="285750"/>
          </a:xfrm>
          <a:prstGeom prst="leftArrow">
            <a:avLst/>
          </a:prstGeom>
          <a:solidFill>
            <a:schemeClr val="accent6">
              <a:lumMod val="75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 name="Left Arrow 7"/>
          <p:cNvSpPr/>
          <p:nvPr/>
        </p:nvSpPr>
        <p:spPr>
          <a:xfrm>
            <a:off x="7394575" y="5334000"/>
            <a:ext cx="971550" cy="285750"/>
          </a:xfrm>
          <a:prstGeom prst="leftArrow">
            <a:avLst/>
          </a:prstGeom>
          <a:solidFill>
            <a:srgbClr val="00B05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xmlns="" val="13552843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p:cNvSpPr>
            <a:spLocks noGrp="1" noChangeArrowheads="1"/>
          </p:cNvSpPr>
          <p:nvPr>
            <p:ph type="title"/>
          </p:nvPr>
        </p:nvSpPr>
        <p:spPr/>
        <p:txBody>
          <a:bodyPr/>
          <a:lstStyle/>
          <a:p>
            <a:pPr eaLnBrk="1" hangingPunct="1"/>
            <a:r>
              <a:rPr lang="en-US" altLang="en-US" dirty="0" smtClean="0">
                <a:solidFill>
                  <a:srgbClr val="FFC000"/>
                </a:solidFill>
              </a:rPr>
              <a:t>Operating Budget</a:t>
            </a:r>
            <a:r>
              <a:rPr lang="en-US" altLang="en-US" dirty="0" smtClean="0"/>
              <a:t/>
            </a:r>
            <a:br>
              <a:rPr lang="en-US" altLang="en-US" dirty="0" smtClean="0"/>
            </a:br>
            <a:r>
              <a:rPr lang="en-US" altLang="en-US" dirty="0" smtClean="0"/>
              <a:t>Expenses – Summary</a:t>
            </a:r>
          </a:p>
        </p:txBody>
      </p:sp>
      <p:sp>
        <p:nvSpPr>
          <p:cNvPr id="63491" name="Rectangle 3"/>
          <p:cNvSpPr>
            <a:spLocks noGrp="1" noChangeArrowheads="1"/>
          </p:cNvSpPr>
          <p:nvPr>
            <p:ph idx="1"/>
          </p:nvPr>
        </p:nvSpPr>
        <p:spPr/>
        <p:txBody>
          <a:bodyPr/>
          <a:lstStyle/>
          <a:p>
            <a:pPr eaLnBrk="1" hangingPunct="1"/>
            <a:r>
              <a:rPr lang="en-US" altLang="en-US" sz="2800" dirty="0" smtClean="0"/>
              <a:t>All cash expenses should be shown</a:t>
            </a:r>
          </a:p>
          <a:p>
            <a:pPr eaLnBrk="1" hangingPunct="1"/>
            <a:r>
              <a:rPr lang="en-US" altLang="en-US" sz="2800" dirty="0" smtClean="0"/>
              <a:t>Reflect:</a:t>
            </a:r>
          </a:p>
          <a:p>
            <a:pPr lvl="1" eaLnBrk="1" hangingPunct="1"/>
            <a:r>
              <a:rPr lang="en-US" altLang="en-US" sz="2400" dirty="0" smtClean="0"/>
              <a:t>Type and location of project</a:t>
            </a:r>
          </a:p>
          <a:p>
            <a:pPr lvl="1" eaLnBrk="1" hangingPunct="1"/>
            <a:r>
              <a:rPr lang="en-US" altLang="en-US" sz="2400" dirty="0" smtClean="0"/>
              <a:t>Number of units</a:t>
            </a:r>
          </a:p>
          <a:p>
            <a:pPr lvl="1" eaLnBrk="1" hangingPunct="1"/>
            <a:r>
              <a:rPr lang="en-US" altLang="en-US" sz="2400" dirty="0" smtClean="0"/>
              <a:t>Physical characteristics of property</a:t>
            </a:r>
          </a:p>
          <a:p>
            <a:pPr lvl="1" eaLnBrk="1" hangingPunct="1"/>
            <a:r>
              <a:rPr lang="en-US" altLang="en-US" sz="2400" dirty="0" smtClean="0"/>
              <a:t>Cost environment for this project</a:t>
            </a:r>
          </a:p>
          <a:p>
            <a:pPr eaLnBrk="1" hangingPunct="1"/>
            <a:r>
              <a:rPr lang="en-US" altLang="en-US" sz="2800" dirty="0" smtClean="0"/>
              <a:t>Trend expenses realistically given history</a:t>
            </a:r>
          </a:p>
          <a:p>
            <a:pPr lvl="1" eaLnBrk="1" hangingPunct="1"/>
            <a:r>
              <a:rPr lang="en-US" altLang="en-US" sz="2400" dirty="0" smtClean="0"/>
              <a:t>Always higher than income growth</a:t>
            </a:r>
          </a:p>
          <a:p>
            <a:pPr eaLnBrk="1" hangingPunct="1"/>
            <a:r>
              <a:rPr lang="en-US" altLang="en-US" sz="2800" dirty="0" smtClean="0"/>
              <a:t>Look at comparable properties</a:t>
            </a:r>
          </a:p>
          <a:p>
            <a:pPr lvl="1" eaLnBrk="1" hangingPunct="1"/>
            <a:r>
              <a:rPr lang="en-US" altLang="en-US" sz="2400" dirty="0" smtClean="0"/>
              <a:t>Some PJs keep database</a:t>
            </a:r>
          </a:p>
        </p:txBody>
      </p:sp>
      <p:sp>
        <p:nvSpPr>
          <p:cNvPr id="65540" name="Slide Number Placeholder 3"/>
          <p:cNvSpPr>
            <a:spLocks noGrp="1"/>
          </p:cNvSpPr>
          <p:nvPr>
            <p:ph type="sldNum" sz="quarter" idx="10"/>
          </p:nvPr>
        </p:nvSpPr>
        <p:spPr bwMode="auto">
          <a:ln>
            <a:miter lim="800000"/>
            <a:headEnd/>
            <a:tailEnd/>
          </a:ln>
        </p:spPr>
        <p:txBody>
          <a:bodyPr wrap="square" numCol="1" anchorCtr="0" compatLnSpc="1">
            <a:prstTxWarp prst="textNoShape">
              <a:avLst/>
            </a:prstTxWarp>
          </a:bodyPr>
          <a:lstStyle/>
          <a:p>
            <a:pPr>
              <a:defRPr/>
            </a:pPr>
            <a:r>
              <a:rPr lang="en-US"/>
              <a:t>Slide </a:t>
            </a:r>
            <a:fld id="{8A9FFDFD-C531-4EF7-98FA-2F7B185FF895}" type="slidenum">
              <a:rPr lang="en-US"/>
              <a:pPr>
                <a:defRPr/>
              </a:pPr>
              <a:t>34</a:t>
            </a:fld>
            <a:endParaRPr lang="en-US"/>
          </a:p>
        </p:txBody>
      </p:sp>
    </p:spTree>
    <p:extLst>
      <p:ext uri="{BB962C8B-B14F-4D97-AF65-F5344CB8AC3E}">
        <p14:creationId xmlns:p14="http://schemas.microsoft.com/office/powerpoint/2010/main" xmlns="" val="492110188"/>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p:cNvSpPr>
            <a:spLocks noGrp="1" noChangeArrowheads="1"/>
          </p:cNvSpPr>
          <p:nvPr>
            <p:ph type="title"/>
          </p:nvPr>
        </p:nvSpPr>
        <p:spPr/>
        <p:txBody>
          <a:bodyPr/>
          <a:lstStyle/>
          <a:p>
            <a:pPr eaLnBrk="1" hangingPunct="1"/>
            <a:r>
              <a:rPr lang="en-US" altLang="en-US" dirty="0" smtClean="0">
                <a:solidFill>
                  <a:srgbClr val="FFC000"/>
                </a:solidFill>
              </a:rPr>
              <a:t>Operating Budget </a:t>
            </a:r>
            <a:br>
              <a:rPr lang="en-US" altLang="en-US" dirty="0" smtClean="0">
                <a:solidFill>
                  <a:srgbClr val="FFC000"/>
                </a:solidFill>
              </a:rPr>
            </a:br>
            <a:r>
              <a:rPr lang="en-US" altLang="en-US" dirty="0" smtClean="0"/>
              <a:t>Reserves for Replacements</a:t>
            </a:r>
          </a:p>
        </p:txBody>
      </p:sp>
      <p:sp>
        <p:nvSpPr>
          <p:cNvPr id="66563" name="Rectangle 3"/>
          <p:cNvSpPr>
            <a:spLocks noGrp="1" noChangeArrowheads="1"/>
          </p:cNvSpPr>
          <p:nvPr>
            <p:ph idx="1"/>
          </p:nvPr>
        </p:nvSpPr>
        <p:spPr/>
        <p:txBody>
          <a:bodyPr/>
          <a:lstStyle/>
          <a:p>
            <a:pPr eaLnBrk="1" hangingPunct="1">
              <a:lnSpc>
                <a:spcPct val="90000"/>
              </a:lnSpc>
            </a:pPr>
            <a:r>
              <a:rPr lang="en-US" altLang="en-US" dirty="0" smtClean="0"/>
              <a:t>Deposits for future capital expenditures</a:t>
            </a:r>
          </a:p>
          <a:p>
            <a:pPr eaLnBrk="1" hangingPunct="1">
              <a:lnSpc>
                <a:spcPct val="90000"/>
              </a:lnSpc>
            </a:pPr>
            <a:r>
              <a:rPr lang="en-US" altLang="en-US" dirty="0" smtClean="0"/>
              <a:t>PJs have often used standard rule of thumb </a:t>
            </a:r>
          </a:p>
          <a:p>
            <a:pPr lvl="1" eaLnBrk="1" hangingPunct="1">
              <a:lnSpc>
                <a:spcPct val="90000"/>
              </a:lnSpc>
            </a:pPr>
            <a:r>
              <a:rPr lang="en-US" altLang="en-US" dirty="0" smtClean="0"/>
              <a:t>Better to do property-specific capital needs assessment</a:t>
            </a:r>
          </a:p>
          <a:p>
            <a:pPr lvl="1" eaLnBrk="1" hangingPunct="1">
              <a:lnSpc>
                <a:spcPct val="90000"/>
              </a:lnSpc>
            </a:pPr>
            <a:r>
              <a:rPr lang="en-US" dirty="0"/>
              <a:t>§92.251(b)(1): Capital Needs Assessment </a:t>
            </a:r>
            <a:r>
              <a:rPr lang="en-US" i="1" dirty="0"/>
              <a:t>required </a:t>
            </a:r>
            <a:r>
              <a:rPr lang="en-US" dirty="0"/>
              <a:t>when rehabbing projects with 26 or more                   </a:t>
            </a:r>
            <a:r>
              <a:rPr lang="en-US" u="sng" dirty="0"/>
              <a:t>total</a:t>
            </a:r>
            <a:r>
              <a:rPr lang="en-US" dirty="0"/>
              <a:t> </a:t>
            </a:r>
            <a:r>
              <a:rPr lang="en-US" dirty="0" smtClean="0"/>
              <a:t>units</a:t>
            </a:r>
            <a:endParaRPr lang="en-US" altLang="en-US" dirty="0" smtClean="0"/>
          </a:p>
          <a:p>
            <a:pPr eaLnBrk="1" hangingPunct="1">
              <a:lnSpc>
                <a:spcPct val="90000"/>
              </a:lnSpc>
            </a:pPr>
            <a:r>
              <a:rPr lang="en-US" altLang="en-US" dirty="0" smtClean="0"/>
              <a:t>Research shows wide range of capital needs with average of $650 per unit per year</a:t>
            </a:r>
          </a:p>
          <a:p>
            <a:pPr eaLnBrk="1" hangingPunct="1">
              <a:lnSpc>
                <a:spcPct val="90000"/>
              </a:lnSpc>
            </a:pPr>
            <a:endParaRPr lang="en-US" altLang="en-US" dirty="0" smtClean="0"/>
          </a:p>
        </p:txBody>
      </p:sp>
      <p:sp>
        <p:nvSpPr>
          <p:cNvPr id="68612" name="Slide Number Placeholder 3"/>
          <p:cNvSpPr>
            <a:spLocks noGrp="1"/>
          </p:cNvSpPr>
          <p:nvPr>
            <p:ph type="sldNum" sz="quarter" idx="10"/>
          </p:nvPr>
        </p:nvSpPr>
        <p:spPr bwMode="auto">
          <a:ln>
            <a:miter lim="800000"/>
            <a:headEnd/>
            <a:tailEnd/>
          </a:ln>
        </p:spPr>
        <p:txBody>
          <a:bodyPr wrap="square" numCol="1" anchorCtr="0" compatLnSpc="1">
            <a:prstTxWarp prst="textNoShape">
              <a:avLst/>
            </a:prstTxWarp>
          </a:bodyPr>
          <a:lstStyle/>
          <a:p>
            <a:pPr>
              <a:defRPr/>
            </a:pPr>
            <a:r>
              <a:rPr lang="en-US"/>
              <a:t>Slide </a:t>
            </a:r>
            <a:fld id="{C375B353-73C8-4E0F-B190-A62F97BA4A11}" type="slidenum">
              <a:rPr lang="en-US"/>
              <a:pPr>
                <a:defRPr/>
              </a:pPr>
              <a:t>35</a:t>
            </a:fld>
            <a:endParaRPr lang="en-US"/>
          </a:p>
        </p:txBody>
      </p:sp>
    </p:spTree>
    <p:extLst>
      <p:ext uri="{BB962C8B-B14F-4D97-AF65-F5344CB8AC3E}">
        <p14:creationId xmlns:p14="http://schemas.microsoft.com/office/powerpoint/2010/main" xmlns="" val="2645544225"/>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2"/>
          <p:cNvSpPr>
            <a:spLocks noGrp="1" noChangeArrowheads="1"/>
          </p:cNvSpPr>
          <p:nvPr>
            <p:ph type="title"/>
          </p:nvPr>
        </p:nvSpPr>
        <p:spPr>
          <a:xfrm>
            <a:off x="457200" y="134938"/>
            <a:ext cx="8229600" cy="1143000"/>
          </a:xfrm>
        </p:spPr>
        <p:txBody>
          <a:bodyPr/>
          <a:lstStyle/>
          <a:p>
            <a:pPr eaLnBrk="1" hangingPunct="1"/>
            <a:r>
              <a:rPr lang="en-US" altLang="en-US" dirty="0" smtClean="0"/>
              <a:t>Evaluating the </a:t>
            </a:r>
            <a:r>
              <a:rPr lang="en-US" altLang="en-US" dirty="0" smtClean="0">
                <a:solidFill>
                  <a:srgbClr val="FFC000"/>
                </a:solidFill>
              </a:rPr>
              <a:t>Operating Pro-forma</a:t>
            </a:r>
          </a:p>
        </p:txBody>
      </p:sp>
      <p:sp>
        <p:nvSpPr>
          <p:cNvPr id="71683" name="Rectangle 3"/>
          <p:cNvSpPr>
            <a:spLocks noGrp="1" noChangeArrowheads="1"/>
          </p:cNvSpPr>
          <p:nvPr>
            <p:ph idx="1"/>
          </p:nvPr>
        </p:nvSpPr>
        <p:spPr/>
        <p:txBody>
          <a:bodyPr/>
          <a:lstStyle/>
          <a:p>
            <a:pPr eaLnBrk="1" hangingPunct="1">
              <a:lnSpc>
                <a:spcPct val="90000"/>
              </a:lnSpc>
              <a:spcBef>
                <a:spcPct val="60000"/>
              </a:spcBef>
            </a:pPr>
            <a:r>
              <a:rPr lang="en-US" altLang="en-US" sz="2800" dirty="0" smtClean="0"/>
              <a:t>Ensure:</a:t>
            </a:r>
          </a:p>
          <a:p>
            <a:pPr lvl="1" eaLnBrk="1" hangingPunct="1">
              <a:lnSpc>
                <a:spcPct val="90000"/>
              </a:lnSpc>
            </a:pPr>
            <a:r>
              <a:rPr lang="en-US" altLang="en-US" dirty="0" smtClean="0"/>
              <a:t>Income is sufficient to cover expenses and debt service for all years of affordability period</a:t>
            </a:r>
          </a:p>
          <a:p>
            <a:pPr lvl="1" eaLnBrk="1" hangingPunct="1">
              <a:lnSpc>
                <a:spcPct val="90000"/>
              </a:lnSpc>
            </a:pPr>
            <a:r>
              <a:rPr lang="en-US" altLang="en-US" dirty="0" smtClean="0"/>
              <a:t>Expense cushion does not drop below threshold during affordability period </a:t>
            </a:r>
          </a:p>
          <a:p>
            <a:pPr lvl="1" eaLnBrk="1" hangingPunct="1">
              <a:lnSpc>
                <a:spcPct val="90000"/>
              </a:lnSpc>
            </a:pPr>
            <a:r>
              <a:rPr lang="en-US" altLang="en-US" dirty="0" smtClean="0"/>
              <a:t>Adequate positive cash flow each year</a:t>
            </a:r>
          </a:p>
        </p:txBody>
      </p:sp>
      <p:sp>
        <p:nvSpPr>
          <p:cNvPr id="73732" name="Slide Number Placeholder 3"/>
          <p:cNvSpPr>
            <a:spLocks noGrp="1"/>
          </p:cNvSpPr>
          <p:nvPr>
            <p:ph type="sldNum" sz="quarter" idx="10"/>
          </p:nvPr>
        </p:nvSpPr>
        <p:spPr bwMode="auto">
          <a:ln>
            <a:miter lim="800000"/>
            <a:headEnd/>
            <a:tailEnd/>
          </a:ln>
        </p:spPr>
        <p:txBody>
          <a:bodyPr wrap="square" numCol="1" anchorCtr="0" compatLnSpc="1">
            <a:prstTxWarp prst="textNoShape">
              <a:avLst/>
            </a:prstTxWarp>
          </a:bodyPr>
          <a:lstStyle/>
          <a:p>
            <a:pPr>
              <a:defRPr/>
            </a:pPr>
            <a:r>
              <a:rPr lang="en-US"/>
              <a:t>Slide </a:t>
            </a:r>
            <a:fld id="{0531D935-3137-4C30-9BFA-CA803ADDAB47}" type="slidenum">
              <a:rPr lang="en-US"/>
              <a:pPr>
                <a:defRPr/>
              </a:pPr>
              <a:t>36</a:t>
            </a:fld>
            <a:endParaRPr lang="en-US"/>
          </a:p>
        </p:txBody>
      </p:sp>
    </p:spTree>
    <p:extLst>
      <p:ext uri="{BB962C8B-B14F-4D97-AF65-F5344CB8AC3E}">
        <p14:creationId xmlns:p14="http://schemas.microsoft.com/office/powerpoint/2010/main" xmlns="" val="3609028770"/>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Grp="1" noChangeArrowheads="1"/>
          </p:cNvSpPr>
          <p:nvPr>
            <p:ph type="title"/>
          </p:nvPr>
        </p:nvSpPr>
        <p:spPr>
          <a:xfrm>
            <a:off x="457200" y="71438"/>
            <a:ext cx="8229600" cy="1143000"/>
          </a:xfrm>
        </p:spPr>
        <p:txBody>
          <a:bodyPr/>
          <a:lstStyle/>
          <a:p>
            <a:pPr eaLnBrk="1" hangingPunct="1"/>
            <a:r>
              <a:rPr lang="en-US" altLang="en-US" dirty="0" smtClean="0"/>
              <a:t>Evaluating the </a:t>
            </a:r>
            <a:r>
              <a:rPr lang="en-US" altLang="en-US" dirty="0" smtClean="0">
                <a:solidFill>
                  <a:srgbClr val="FFC000"/>
                </a:solidFill>
              </a:rPr>
              <a:t>Operating Pro-forma </a:t>
            </a:r>
            <a:r>
              <a:rPr lang="en-US" altLang="en-US" dirty="0" smtClean="0"/>
              <a:t>(cont)</a:t>
            </a:r>
          </a:p>
        </p:txBody>
      </p:sp>
      <p:sp>
        <p:nvSpPr>
          <p:cNvPr id="73731" name="Rectangle 3"/>
          <p:cNvSpPr>
            <a:spLocks noGrp="1" noChangeArrowheads="1"/>
          </p:cNvSpPr>
          <p:nvPr>
            <p:ph idx="1"/>
          </p:nvPr>
        </p:nvSpPr>
        <p:spPr/>
        <p:txBody>
          <a:bodyPr/>
          <a:lstStyle/>
          <a:p>
            <a:pPr eaLnBrk="1" hangingPunct="1">
              <a:lnSpc>
                <a:spcPct val="90000"/>
              </a:lnSpc>
            </a:pPr>
            <a:r>
              <a:rPr lang="en-US" altLang="en-US" sz="2800" dirty="0" smtClean="0"/>
              <a:t>Are rent assumptions realistic?</a:t>
            </a:r>
          </a:p>
          <a:p>
            <a:pPr lvl="1" eaLnBrk="1" hangingPunct="1">
              <a:lnSpc>
                <a:spcPct val="90000"/>
              </a:lnSpc>
            </a:pPr>
            <a:r>
              <a:rPr lang="en-US" altLang="en-US" sz="2400" dirty="0" smtClean="0"/>
              <a:t>Most HOME rents only grow by 1-3% annually</a:t>
            </a:r>
          </a:p>
          <a:p>
            <a:pPr lvl="1" eaLnBrk="1" hangingPunct="1">
              <a:lnSpc>
                <a:spcPct val="90000"/>
              </a:lnSpc>
            </a:pPr>
            <a:r>
              <a:rPr lang="en-US" altLang="en-US" sz="2400" dirty="0" smtClean="0"/>
              <a:t>Market rents should be based on comparable history</a:t>
            </a:r>
          </a:p>
          <a:p>
            <a:pPr lvl="1" eaLnBrk="1" hangingPunct="1">
              <a:lnSpc>
                <a:spcPct val="90000"/>
              </a:lnSpc>
            </a:pPr>
            <a:r>
              <a:rPr lang="en-US" altLang="en-US" sz="2400" dirty="0" smtClean="0"/>
              <a:t>Vacancy estimated at no lower than 5%</a:t>
            </a:r>
          </a:p>
          <a:p>
            <a:pPr eaLnBrk="1" hangingPunct="1">
              <a:lnSpc>
                <a:spcPct val="90000"/>
              </a:lnSpc>
              <a:spcBef>
                <a:spcPct val="60000"/>
              </a:spcBef>
            </a:pPr>
            <a:r>
              <a:rPr lang="en-US" altLang="en-US" sz="2800" dirty="0" smtClean="0"/>
              <a:t>Are expense assumptions realistic?</a:t>
            </a:r>
          </a:p>
          <a:p>
            <a:pPr lvl="1" eaLnBrk="1" hangingPunct="1">
              <a:lnSpc>
                <a:spcPct val="90000"/>
              </a:lnSpc>
            </a:pPr>
            <a:r>
              <a:rPr lang="en-US" altLang="en-US" sz="2400" dirty="0" smtClean="0"/>
              <a:t>Base on comparable properties</a:t>
            </a:r>
          </a:p>
          <a:p>
            <a:pPr lvl="1" eaLnBrk="1" hangingPunct="1">
              <a:lnSpc>
                <a:spcPct val="90000"/>
              </a:lnSpc>
            </a:pPr>
            <a:r>
              <a:rPr lang="en-US" altLang="en-US" sz="2400" dirty="0" smtClean="0"/>
              <a:t>Controllable vs. Non-Controllable Expenses</a:t>
            </a:r>
          </a:p>
          <a:p>
            <a:pPr lvl="1" eaLnBrk="1" hangingPunct="1">
              <a:lnSpc>
                <a:spcPct val="90000"/>
              </a:lnSpc>
            </a:pPr>
            <a:r>
              <a:rPr lang="en-US" altLang="en-US" sz="2400" dirty="0" smtClean="0"/>
              <a:t>Expenses should always trend higher than income</a:t>
            </a:r>
          </a:p>
          <a:p>
            <a:pPr lvl="2" eaLnBrk="1" hangingPunct="1">
              <a:lnSpc>
                <a:spcPct val="90000"/>
              </a:lnSpc>
            </a:pPr>
            <a:r>
              <a:rPr lang="en-US" altLang="en-US" sz="2000" dirty="0" smtClean="0"/>
              <a:t>DSCR useful for evaluation</a:t>
            </a:r>
          </a:p>
          <a:p>
            <a:pPr lvl="1" eaLnBrk="1" hangingPunct="1">
              <a:lnSpc>
                <a:spcPct val="90000"/>
              </a:lnSpc>
            </a:pPr>
            <a:r>
              <a:rPr lang="en-US" altLang="en-US" sz="2400" dirty="0" smtClean="0"/>
              <a:t>Recent HOME rent study found that PJs underestimate expense increases</a:t>
            </a:r>
            <a:r>
              <a:rPr lang="en-US" altLang="en-US" sz="3200" dirty="0" smtClean="0"/>
              <a:t> </a:t>
            </a:r>
          </a:p>
          <a:p>
            <a:pPr eaLnBrk="1" hangingPunct="1">
              <a:lnSpc>
                <a:spcPct val="90000"/>
              </a:lnSpc>
            </a:pPr>
            <a:endParaRPr lang="en-US" altLang="en-US" dirty="0" smtClean="0"/>
          </a:p>
        </p:txBody>
      </p:sp>
      <p:sp>
        <p:nvSpPr>
          <p:cNvPr id="75780" name="Slide Number Placeholder 3"/>
          <p:cNvSpPr>
            <a:spLocks noGrp="1"/>
          </p:cNvSpPr>
          <p:nvPr>
            <p:ph type="sldNum" sz="quarter" idx="10"/>
          </p:nvPr>
        </p:nvSpPr>
        <p:spPr bwMode="auto">
          <a:ln>
            <a:miter lim="800000"/>
            <a:headEnd/>
            <a:tailEnd/>
          </a:ln>
        </p:spPr>
        <p:txBody>
          <a:bodyPr wrap="square" numCol="1" anchorCtr="0" compatLnSpc="1">
            <a:prstTxWarp prst="textNoShape">
              <a:avLst/>
            </a:prstTxWarp>
          </a:bodyPr>
          <a:lstStyle/>
          <a:p>
            <a:pPr>
              <a:defRPr/>
            </a:pPr>
            <a:r>
              <a:rPr lang="en-US"/>
              <a:t>Slide </a:t>
            </a:r>
            <a:fld id="{D25D494D-EB00-4530-8F69-52CBCA36805D}" type="slidenum">
              <a:rPr lang="en-US"/>
              <a:pPr>
                <a:defRPr/>
              </a:pPr>
              <a:t>37</a:t>
            </a:fld>
            <a:endParaRPr lang="en-US"/>
          </a:p>
        </p:txBody>
      </p:sp>
    </p:spTree>
    <p:extLst>
      <p:ext uri="{BB962C8B-B14F-4D97-AF65-F5344CB8AC3E}">
        <p14:creationId xmlns:p14="http://schemas.microsoft.com/office/powerpoint/2010/main" xmlns="" val="797819593"/>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solidFill>
                  <a:srgbClr val="FFC000"/>
                </a:solidFill>
              </a:rPr>
              <a:t>Operating Budget Proforma</a:t>
            </a:r>
            <a:r>
              <a:rPr lang="en-US" dirty="0" smtClean="0"/>
              <a:t/>
            </a:r>
            <a:br>
              <a:rPr lang="en-US" dirty="0" smtClean="0"/>
            </a:br>
            <a:r>
              <a:rPr lang="en-US" dirty="0" smtClean="0"/>
              <a:t>(Years 1 – 5 of 20)</a:t>
            </a:r>
            <a:endParaRPr lang="en-US" dirty="0"/>
          </a:p>
        </p:txBody>
      </p:sp>
      <p:sp>
        <p:nvSpPr>
          <p:cNvPr id="4" name="Slide Number Placeholder 3"/>
          <p:cNvSpPr>
            <a:spLocks noGrp="1"/>
          </p:cNvSpPr>
          <p:nvPr>
            <p:ph type="sldNum" sz="quarter" idx="10"/>
          </p:nvPr>
        </p:nvSpPr>
        <p:spPr/>
        <p:txBody>
          <a:bodyPr/>
          <a:lstStyle/>
          <a:p>
            <a:pPr>
              <a:defRPr/>
            </a:pPr>
            <a:fld id="{FC20B08B-DE7C-4D36-BCA9-65BC09DE8E67}" type="slidenum">
              <a:rPr lang="en-US" smtClean="0">
                <a:solidFill>
                  <a:prstClr val="black">
                    <a:tint val="75000"/>
                  </a:prstClr>
                </a:solidFill>
              </a:rPr>
              <a:pPr>
                <a:defRPr/>
              </a:pPr>
              <a:t>38</a:t>
            </a:fld>
            <a:endParaRPr lang="en-US" dirty="0">
              <a:solidFill>
                <a:prstClr val="black">
                  <a:tint val="75000"/>
                </a:prstClr>
              </a:solidFill>
            </a:endParaRPr>
          </a:p>
        </p:txBody>
      </p:sp>
      <p:graphicFrame>
        <p:nvGraphicFramePr>
          <p:cNvPr id="8" name="Table 7"/>
          <p:cNvGraphicFramePr>
            <a:graphicFrameLocks noGrp="1"/>
          </p:cNvGraphicFramePr>
          <p:nvPr/>
        </p:nvGraphicFramePr>
        <p:xfrm>
          <a:off x="200028" y="3048000"/>
          <a:ext cx="8772522" cy="1977390"/>
        </p:xfrm>
        <a:graphic>
          <a:graphicData uri="http://schemas.openxmlformats.org/drawingml/2006/table">
            <a:tbl>
              <a:tblPr/>
              <a:tblGrid>
                <a:gridCol w="3367898"/>
                <a:gridCol w="1227682"/>
                <a:gridCol w="1171236"/>
                <a:gridCol w="1001902"/>
                <a:gridCol w="1001902"/>
                <a:gridCol w="1001902"/>
              </a:tblGrid>
              <a:tr h="190500">
                <a:tc>
                  <a:txBody>
                    <a:bodyPr/>
                    <a:lstStyle/>
                    <a:p>
                      <a:pPr algn="l" fontAlgn="ctr"/>
                      <a:r>
                        <a:rPr lang="en-US" sz="1800" b="1" i="0" u="none" strike="noStrike" dirty="0">
                          <a:solidFill>
                            <a:srgbClr val="000000"/>
                          </a:solidFill>
                          <a:latin typeface="Calibri"/>
                        </a:rPr>
                        <a:t> </a:t>
                      </a:r>
                    </a:p>
                  </a:txBody>
                  <a:tcPr marL="9525" marR="9525" marT="9525" marB="0" anchor="ctr">
                    <a:lnL>
                      <a:noFill/>
                    </a:lnL>
                    <a:lnR>
                      <a:noFill/>
                    </a:lnR>
                    <a:lnT>
                      <a:noFill/>
                    </a:lnT>
                    <a:lnB>
                      <a:noFill/>
                    </a:lnB>
                    <a:solidFill>
                      <a:srgbClr val="D8D8D8"/>
                    </a:solidFill>
                  </a:tcPr>
                </a:tc>
                <a:tc>
                  <a:txBody>
                    <a:bodyPr/>
                    <a:lstStyle/>
                    <a:p>
                      <a:pPr algn="ctr" fontAlgn="ctr"/>
                      <a:r>
                        <a:rPr lang="en-US" sz="1800" b="1" i="0" u="none" strike="noStrike">
                          <a:solidFill>
                            <a:srgbClr val="000000"/>
                          </a:solidFill>
                          <a:latin typeface="Calibri"/>
                        </a:rPr>
                        <a:t>Year 1</a:t>
                      </a:r>
                    </a:p>
                  </a:txBody>
                  <a:tcPr marL="9525" marR="9525" marT="9525" marB="0" anchor="ctr">
                    <a:lnL>
                      <a:noFill/>
                    </a:lnL>
                    <a:lnR>
                      <a:noFill/>
                    </a:lnR>
                    <a:lnT>
                      <a:noFill/>
                    </a:lnT>
                    <a:lnB>
                      <a:noFill/>
                    </a:lnB>
                    <a:solidFill>
                      <a:srgbClr val="D8D8D8"/>
                    </a:solidFill>
                  </a:tcPr>
                </a:tc>
                <a:tc>
                  <a:txBody>
                    <a:bodyPr/>
                    <a:lstStyle/>
                    <a:p>
                      <a:pPr algn="ctr" fontAlgn="ctr"/>
                      <a:r>
                        <a:rPr lang="en-US" sz="1800" b="1" i="0" u="none" strike="noStrike">
                          <a:solidFill>
                            <a:srgbClr val="000000"/>
                          </a:solidFill>
                          <a:latin typeface="Calibri"/>
                        </a:rPr>
                        <a:t>Year 2</a:t>
                      </a:r>
                    </a:p>
                  </a:txBody>
                  <a:tcPr marL="9525" marR="9525" marT="9525" marB="0" anchor="ctr">
                    <a:lnL>
                      <a:noFill/>
                    </a:lnL>
                    <a:lnR>
                      <a:noFill/>
                    </a:lnR>
                    <a:lnT>
                      <a:noFill/>
                    </a:lnT>
                    <a:lnB>
                      <a:noFill/>
                    </a:lnB>
                    <a:solidFill>
                      <a:srgbClr val="D8D8D8"/>
                    </a:solidFill>
                  </a:tcPr>
                </a:tc>
                <a:tc>
                  <a:txBody>
                    <a:bodyPr/>
                    <a:lstStyle/>
                    <a:p>
                      <a:pPr algn="ctr" fontAlgn="ctr"/>
                      <a:r>
                        <a:rPr lang="en-US" sz="1800" b="1" i="0" u="none" strike="noStrike">
                          <a:solidFill>
                            <a:srgbClr val="000000"/>
                          </a:solidFill>
                          <a:latin typeface="Calibri"/>
                        </a:rPr>
                        <a:t>Year 3</a:t>
                      </a:r>
                    </a:p>
                  </a:txBody>
                  <a:tcPr marL="9525" marR="9525" marT="9525" marB="0" anchor="ctr">
                    <a:lnL>
                      <a:noFill/>
                    </a:lnL>
                    <a:lnR>
                      <a:noFill/>
                    </a:lnR>
                    <a:lnT>
                      <a:noFill/>
                    </a:lnT>
                    <a:lnB>
                      <a:noFill/>
                    </a:lnB>
                    <a:solidFill>
                      <a:srgbClr val="D8D8D8"/>
                    </a:solidFill>
                  </a:tcPr>
                </a:tc>
                <a:tc>
                  <a:txBody>
                    <a:bodyPr/>
                    <a:lstStyle/>
                    <a:p>
                      <a:pPr algn="ctr" fontAlgn="ctr"/>
                      <a:r>
                        <a:rPr lang="en-US" sz="1800" b="1" i="0" u="none" strike="noStrike">
                          <a:solidFill>
                            <a:srgbClr val="000000"/>
                          </a:solidFill>
                          <a:latin typeface="Calibri"/>
                        </a:rPr>
                        <a:t>Year 4</a:t>
                      </a:r>
                    </a:p>
                  </a:txBody>
                  <a:tcPr marL="9525" marR="9525" marT="9525" marB="0" anchor="ctr">
                    <a:lnL>
                      <a:noFill/>
                    </a:lnL>
                    <a:lnR>
                      <a:noFill/>
                    </a:lnR>
                    <a:lnT>
                      <a:noFill/>
                    </a:lnT>
                    <a:lnB>
                      <a:noFill/>
                    </a:lnB>
                    <a:solidFill>
                      <a:srgbClr val="D8D8D8"/>
                    </a:solidFill>
                  </a:tcPr>
                </a:tc>
                <a:tc>
                  <a:txBody>
                    <a:bodyPr/>
                    <a:lstStyle/>
                    <a:p>
                      <a:pPr algn="ctr" fontAlgn="ctr"/>
                      <a:r>
                        <a:rPr lang="en-US" sz="1800" b="1" i="0" u="none" strike="noStrike">
                          <a:solidFill>
                            <a:srgbClr val="000000"/>
                          </a:solidFill>
                          <a:latin typeface="Calibri"/>
                        </a:rPr>
                        <a:t>Year 5</a:t>
                      </a:r>
                    </a:p>
                  </a:txBody>
                  <a:tcPr marL="9525" marR="9525" marT="9525" marB="0" anchor="ctr">
                    <a:lnL>
                      <a:noFill/>
                    </a:lnL>
                    <a:lnR>
                      <a:noFill/>
                    </a:lnR>
                    <a:lnT>
                      <a:noFill/>
                    </a:lnT>
                    <a:lnB>
                      <a:noFill/>
                    </a:lnB>
                    <a:solidFill>
                      <a:srgbClr val="D8D8D8"/>
                    </a:solidFill>
                  </a:tcPr>
                </a:tc>
              </a:tr>
              <a:tr h="190500">
                <a:tc>
                  <a:txBody>
                    <a:bodyPr/>
                    <a:lstStyle/>
                    <a:p>
                      <a:pPr algn="l" fontAlgn="ctr"/>
                      <a:r>
                        <a:rPr lang="en-US" sz="1800" b="0" i="0" u="none" strike="noStrike" dirty="0">
                          <a:solidFill>
                            <a:srgbClr val="000000"/>
                          </a:solidFill>
                          <a:latin typeface="Calibri"/>
                        </a:rPr>
                        <a:t>Effective Gross Income (EGI) = 1% </a:t>
                      </a:r>
                      <a:r>
                        <a:rPr lang="en-US" sz="1800" b="0" i="0" u="none" strike="noStrike" dirty="0" smtClean="0">
                          <a:solidFill>
                            <a:srgbClr val="000000"/>
                          </a:solidFill>
                          <a:latin typeface="Calibri"/>
                        </a:rPr>
                        <a:t>Increase/year</a:t>
                      </a:r>
                      <a:endParaRPr lang="en-US" sz="1800" b="0" i="0" u="none" strike="noStrike" dirty="0">
                        <a:solidFill>
                          <a:srgbClr val="000000"/>
                        </a:solidFill>
                        <a:latin typeface="Calibri"/>
                      </a:endParaRPr>
                    </a:p>
                  </a:txBody>
                  <a:tcPr marL="9525" marR="9525" marT="9525" marB="0" anchor="ctr">
                    <a:lnL>
                      <a:noFill/>
                    </a:lnL>
                    <a:lnR>
                      <a:noFill/>
                    </a:lnR>
                    <a:lnT>
                      <a:noFill/>
                    </a:lnT>
                    <a:lnB>
                      <a:noFill/>
                    </a:lnB>
                  </a:tcPr>
                </a:tc>
                <a:tc>
                  <a:txBody>
                    <a:bodyPr/>
                    <a:lstStyle/>
                    <a:p>
                      <a:pPr algn="r" fontAlgn="ctr"/>
                      <a:r>
                        <a:rPr lang="en-US" sz="1800" b="0" i="0" u="none" strike="noStrike">
                          <a:solidFill>
                            <a:srgbClr val="000000"/>
                          </a:solidFill>
                          <a:latin typeface="Calibri"/>
                        </a:rPr>
                        <a:t>$169,200</a:t>
                      </a:r>
                    </a:p>
                  </a:txBody>
                  <a:tcPr marL="9525" marR="9525" marT="9525" marB="0" anchor="ctr">
                    <a:lnL>
                      <a:noFill/>
                    </a:lnL>
                    <a:lnR>
                      <a:noFill/>
                    </a:lnR>
                    <a:lnT>
                      <a:noFill/>
                    </a:lnT>
                    <a:lnB>
                      <a:noFill/>
                    </a:lnB>
                  </a:tcPr>
                </a:tc>
                <a:tc>
                  <a:txBody>
                    <a:bodyPr/>
                    <a:lstStyle/>
                    <a:p>
                      <a:pPr algn="r" fontAlgn="ctr"/>
                      <a:r>
                        <a:rPr lang="en-US" sz="1800" b="0" i="0" u="none" strike="noStrike">
                          <a:solidFill>
                            <a:srgbClr val="000000"/>
                          </a:solidFill>
                          <a:latin typeface="Calibri"/>
                        </a:rPr>
                        <a:t>$170,892</a:t>
                      </a:r>
                    </a:p>
                  </a:txBody>
                  <a:tcPr marL="9525" marR="9525" marT="9525" marB="0" anchor="ctr">
                    <a:lnL>
                      <a:noFill/>
                    </a:lnL>
                    <a:lnR>
                      <a:noFill/>
                    </a:lnR>
                    <a:lnT>
                      <a:noFill/>
                    </a:lnT>
                    <a:lnB>
                      <a:noFill/>
                    </a:lnB>
                  </a:tcPr>
                </a:tc>
                <a:tc>
                  <a:txBody>
                    <a:bodyPr/>
                    <a:lstStyle/>
                    <a:p>
                      <a:pPr algn="r" fontAlgn="ctr"/>
                      <a:r>
                        <a:rPr lang="en-US" sz="1800" b="0" i="0" u="none" strike="noStrike">
                          <a:solidFill>
                            <a:srgbClr val="000000"/>
                          </a:solidFill>
                          <a:latin typeface="Calibri"/>
                        </a:rPr>
                        <a:t>$172,601</a:t>
                      </a:r>
                    </a:p>
                  </a:txBody>
                  <a:tcPr marL="9525" marR="9525" marT="9525" marB="0" anchor="ctr">
                    <a:lnL>
                      <a:noFill/>
                    </a:lnL>
                    <a:lnR>
                      <a:noFill/>
                    </a:lnR>
                    <a:lnT>
                      <a:noFill/>
                    </a:lnT>
                    <a:lnB>
                      <a:noFill/>
                    </a:lnB>
                  </a:tcPr>
                </a:tc>
                <a:tc>
                  <a:txBody>
                    <a:bodyPr/>
                    <a:lstStyle/>
                    <a:p>
                      <a:pPr algn="r" fontAlgn="ctr"/>
                      <a:r>
                        <a:rPr lang="en-US" sz="1800" b="0" i="0" u="none" strike="noStrike">
                          <a:solidFill>
                            <a:srgbClr val="000000"/>
                          </a:solidFill>
                          <a:latin typeface="Calibri"/>
                        </a:rPr>
                        <a:t>$174,327</a:t>
                      </a:r>
                    </a:p>
                  </a:txBody>
                  <a:tcPr marL="9525" marR="9525" marT="9525" marB="0" anchor="ctr">
                    <a:lnL>
                      <a:noFill/>
                    </a:lnL>
                    <a:lnR>
                      <a:noFill/>
                    </a:lnR>
                    <a:lnT>
                      <a:noFill/>
                    </a:lnT>
                    <a:lnB>
                      <a:noFill/>
                    </a:lnB>
                  </a:tcPr>
                </a:tc>
                <a:tc>
                  <a:txBody>
                    <a:bodyPr/>
                    <a:lstStyle/>
                    <a:p>
                      <a:pPr algn="r" fontAlgn="ctr"/>
                      <a:r>
                        <a:rPr lang="en-US" sz="1800" b="0" i="0" u="none" strike="noStrike">
                          <a:solidFill>
                            <a:srgbClr val="000000"/>
                          </a:solidFill>
                          <a:latin typeface="Calibri"/>
                        </a:rPr>
                        <a:t>$176,070</a:t>
                      </a:r>
                    </a:p>
                  </a:txBody>
                  <a:tcPr marL="9525" marR="9525" marT="9525" marB="0" anchor="ctr">
                    <a:lnL>
                      <a:noFill/>
                    </a:lnL>
                    <a:lnR>
                      <a:noFill/>
                    </a:lnR>
                    <a:lnT>
                      <a:noFill/>
                    </a:lnT>
                    <a:lnB>
                      <a:noFill/>
                    </a:lnB>
                  </a:tcPr>
                </a:tc>
              </a:tr>
              <a:tr h="190500">
                <a:tc>
                  <a:txBody>
                    <a:bodyPr/>
                    <a:lstStyle/>
                    <a:p>
                      <a:pPr algn="l" fontAlgn="ctr"/>
                      <a:r>
                        <a:rPr lang="en-US" sz="1800" b="0" i="0" u="none" strike="noStrike" dirty="0">
                          <a:solidFill>
                            <a:srgbClr val="000000"/>
                          </a:solidFill>
                          <a:latin typeface="Calibri"/>
                        </a:rPr>
                        <a:t>Operating Costs - 3% </a:t>
                      </a:r>
                      <a:r>
                        <a:rPr lang="en-US" sz="1800" b="0" i="0" u="none" strike="noStrike" dirty="0" smtClean="0">
                          <a:solidFill>
                            <a:srgbClr val="000000"/>
                          </a:solidFill>
                          <a:latin typeface="Calibri"/>
                        </a:rPr>
                        <a:t>Increase/year</a:t>
                      </a:r>
                      <a:endParaRPr lang="en-US" sz="1800" b="0" i="0" u="none" strike="noStrike" dirty="0">
                        <a:solidFill>
                          <a:srgbClr val="000000"/>
                        </a:solidFill>
                        <a:latin typeface="Calibri"/>
                      </a:endParaRPr>
                    </a:p>
                  </a:txBody>
                  <a:tcPr marL="9525" marR="9525" marT="9525" marB="0" anchor="ctr">
                    <a:lnL>
                      <a:noFill/>
                    </a:lnL>
                    <a:lnR>
                      <a:noFill/>
                    </a:lnR>
                    <a:lnT>
                      <a:noFill/>
                    </a:lnT>
                    <a:lnB w="6350" cap="flat" cmpd="sng" algn="ctr">
                      <a:solidFill>
                        <a:srgbClr val="000000"/>
                      </a:solidFill>
                      <a:prstDash val="solid"/>
                      <a:round/>
                      <a:headEnd type="none" w="med" len="med"/>
                      <a:tailEnd type="none" w="med" len="med"/>
                    </a:lnB>
                  </a:tcPr>
                </a:tc>
                <a:tc>
                  <a:txBody>
                    <a:bodyPr/>
                    <a:lstStyle/>
                    <a:p>
                      <a:pPr algn="r" fontAlgn="ctr"/>
                      <a:r>
                        <a:rPr lang="en-US" sz="1800" b="0" i="0" u="none" strike="noStrike">
                          <a:solidFill>
                            <a:srgbClr val="000000"/>
                          </a:solidFill>
                          <a:latin typeface="Calibri"/>
                        </a:rPr>
                        <a:t>-$111,402</a:t>
                      </a:r>
                    </a:p>
                  </a:txBody>
                  <a:tcPr marL="9525" marR="9525" marT="9525" marB="0" anchor="ctr">
                    <a:lnL>
                      <a:noFill/>
                    </a:lnL>
                    <a:lnR>
                      <a:noFill/>
                    </a:lnR>
                    <a:lnT>
                      <a:noFill/>
                    </a:lnT>
                    <a:lnB w="6350" cap="flat" cmpd="sng" algn="ctr">
                      <a:solidFill>
                        <a:srgbClr val="000000"/>
                      </a:solidFill>
                      <a:prstDash val="solid"/>
                      <a:round/>
                      <a:headEnd type="none" w="med" len="med"/>
                      <a:tailEnd type="none" w="med" len="med"/>
                    </a:lnB>
                  </a:tcPr>
                </a:tc>
                <a:tc>
                  <a:txBody>
                    <a:bodyPr/>
                    <a:lstStyle/>
                    <a:p>
                      <a:pPr algn="r" fontAlgn="ctr"/>
                      <a:r>
                        <a:rPr lang="en-US" sz="1800" b="0" i="0" u="none" strike="noStrike">
                          <a:solidFill>
                            <a:srgbClr val="000000"/>
                          </a:solidFill>
                          <a:latin typeface="Calibri"/>
                        </a:rPr>
                        <a:t>-$114,744</a:t>
                      </a:r>
                    </a:p>
                  </a:txBody>
                  <a:tcPr marL="9525" marR="9525" marT="9525" marB="0" anchor="ctr">
                    <a:lnL>
                      <a:noFill/>
                    </a:lnL>
                    <a:lnR>
                      <a:noFill/>
                    </a:lnR>
                    <a:lnT>
                      <a:noFill/>
                    </a:lnT>
                    <a:lnB w="6350" cap="flat" cmpd="sng" algn="ctr">
                      <a:solidFill>
                        <a:srgbClr val="000000"/>
                      </a:solidFill>
                      <a:prstDash val="solid"/>
                      <a:round/>
                      <a:headEnd type="none" w="med" len="med"/>
                      <a:tailEnd type="none" w="med" len="med"/>
                    </a:lnB>
                  </a:tcPr>
                </a:tc>
                <a:tc>
                  <a:txBody>
                    <a:bodyPr/>
                    <a:lstStyle/>
                    <a:p>
                      <a:pPr algn="r" fontAlgn="ctr"/>
                      <a:r>
                        <a:rPr lang="en-US" sz="1800" b="0" i="0" u="none" strike="noStrike">
                          <a:solidFill>
                            <a:srgbClr val="000000"/>
                          </a:solidFill>
                          <a:latin typeface="Calibri"/>
                        </a:rPr>
                        <a:t>-$118,186</a:t>
                      </a:r>
                    </a:p>
                  </a:txBody>
                  <a:tcPr marL="9525" marR="9525" marT="9525" marB="0" anchor="ctr">
                    <a:lnL>
                      <a:noFill/>
                    </a:lnL>
                    <a:lnR>
                      <a:noFill/>
                    </a:lnR>
                    <a:lnT>
                      <a:noFill/>
                    </a:lnT>
                    <a:lnB w="6350" cap="flat" cmpd="sng" algn="ctr">
                      <a:solidFill>
                        <a:srgbClr val="000000"/>
                      </a:solidFill>
                      <a:prstDash val="solid"/>
                      <a:round/>
                      <a:headEnd type="none" w="med" len="med"/>
                      <a:tailEnd type="none" w="med" len="med"/>
                    </a:lnB>
                  </a:tcPr>
                </a:tc>
                <a:tc>
                  <a:txBody>
                    <a:bodyPr/>
                    <a:lstStyle/>
                    <a:p>
                      <a:pPr algn="r" fontAlgn="ctr"/>
                      <a:r>
                        <a:rPr lang="en-US" sz="1800" b="0" i="0" u="none" strike="noStrike">
                          <a:solidFill>
                            <a:srgbClr val="000000"/>
                          </a:solidFill>
                          <a:latin typeface="Calibri"/>
                        </a:rPr>
                        <a:t>-$121,732</a:t>
                      </a:r>
                    </a:p>
                  </a:txBody>
                  <a:tcPr marL="9525" marR="9525" marT="9525" marB="0" anchor="ctr">
                    <a:lnL>
                      <a:noFill/>
                    </a:lnL>
                    <a:lnR>
                      <a:noFill/>
                    </a:lnR>
                    <a:lnT>
                      <a:noFill/>
                    </a:lnT>
                    <a:lnB w="6350" cap="flat" cmpd="sng" algn="ctr">
                      <a:solidFill>
                        <a:srgbClr val="000000"/>
                      </a:solidFill>
                      <a:prstDash val="solid"/>
                      <a:round/>
                      <a:headEnd type="none" w="med" len="med"/>
                      <a:tailEnd type="none" w="med" len="med"/>
                    </a:lnB>
                  </a:tcPr>
                </a:tc>
                <a:tc>
                  <a:txBody>
                    <a:bodyPr/>
                    <a:lstStyle/>
                    <a:p>
                      <a:pPr algn="r" fontAlgn="ctr"/>
                      <a:r>
                        <a:rPr lang="en-US" sz="1800" b="0" i="0" u="none" strike="noStrike">
                          <a:solidFill>
                            <a:srgbClr val="000000"/>
                          </a:solidFill>
                          <a:latin typeface="Calibri"/>
                        </a:rPr>
                        <a:t>-$125,384</a:t>
                      </a:r>
                    </a:p>
                  </a:txBody>
                  <a:tcPr marL="9525" marR="9525" marT="9525" marB="0" anchor="ctr">
                    <a:lnL>
                      <a:noFill/>
                    </a:lnL>
                    <a:lnR>
                      <a:noFill/>
                    </a:lnR>
                    <a:lnT>
                      <a:noFill/>
                    </a:lnT>
                    <a:lnB w="6350" cap="flat" cmpd="sng" algn="ctr">
                      <a:solidFill>
                        <a:srgbClr val="000000"/>
                      </a:solidFill>
                      <a:prstDash val="solid"/>
                      <a:round/>
                      <a:headEnd type="none" w="med" len="med"/>
                      <a:tailEnd type="none" w="med" len="med"/>
                    </a:lnB>
                  </a:tcPr>
                </a:tc>
              </a:tr>
              <a:tr h="190500">
                <a:tc>
                  <a:txBody>
                    <a:bodyPr/>
                    <a:lstStyle/>
                    <a:p>
                      <a:pPr algn="l" fontAlgn="ctr"/>
                      <a:r>
                        <a:rPr lang="en-US" sz="1800" b="0" i="0" u="none" strike="noStrike">
                          <a:solidFill>
                            <a:srgbClr val="000000"/>
                          </a:solidFill>
                          <a:latin typeface="Calibri"/>
                        </a:rPr>
                        <a:t>Net Operating Income</a:t>
                      </a:r>
                    </a:p>
                  </a:txBody>
                  <a:tcPr marL="9525" marR="9525" marT="9525" marB="0" anchor="ctr">
                    <a:lnL>
                      <a:noFill/>
                    </a:lnL>
                    <a:lnR>
                      <a:noFill/>
                    </a:lnR>
                    <a:lnT w="6350" cap="flat" cmpd="sng" algn="ctr">
                      <a:solidFill>
                        <a:srgbClr val="000000"/>
                      </a:solidFill>
                      <a:prstDash val="solid"/>
                      <a:round/>
                      <a:headEnd type="none" w="med" len="med"/>
                      <a:tailEnd type="none" w="med" len="med"/>
                    </a:lnT>
                    <a:lnB>
                      <a:noFill/>
                    </a:lnB>
                  </a:tcPr>
                </a:tc>
                <a:tc>
                  <a:txBody>
                    <a:bodyPr/>
                    <a:lstStyle/>
                    <a:p>
                      <a:pPr algn="r" fontAlgn="ctr"/>
                      <a:r>
                        <a:rPr lang="en-US" sz="1800" b="0" i="0" u="none" strike="noStrike">
                          <a:solidFill>
                            <a:srgbClr val="000000"/>
                          </a:solidFill>
                          <a:latin typeface="Calibri"/>
                        </a:rPr>
                        <a:t>$57,798</a:t>
                      </a:r>
                    </a:p>
                  </a:txBody>
                  <a:tcPr marL="9525" marR="9525" marT="9525" marB="0" anchor="ctr">
                    <a:lnL>
                      <a:noFill/>
                    </a:lnL>
                    <a:lnR>
                      <a:noFill/>
                    </a:lnR>
                    <a:lnT w="6350" cap="flat" cmpd="sng" algn="ctr">
                      <a:solidFill>
                        <a:srgbClr val="000000"/>
                      </a:solidFill>
                      <a:prstDash val="solid"/>
                      <a:round/>
                      <a:headEnd type="none" w="med" len="med"/>
                      <a:tailEnd type="none" w="med" len="med"/>
                    </a:lnT>
                    <a:lnB>
                      <a:noFill/>
                    </a:lnB>
                  </a:tcPr>
                </a:tc>
                <a:tc>
                  <a:txBody>
                    <a:bodyPr/>
                    <a:lstStyle/>
                    <a:p>
                      <a:pPr algn="r" fontAlgn="ctr"/>
                      <a:r>
                        <a:rPr lang="en-US" sz="1800" b="0" i="0" u="none" strike="noStrike">
                          <a:solidFill>
                            <a:srgbClr val="000000"/>
                          </a:solidFill>
                          <a:latin typeface="Calibri"/>
                        </a:rPr>
                        <a:t>$56,148</a:t>
                      </a:r>
                    </a:p>
                  </a:txBody>
                  <a:tcPr marL="9525" marR="9525" marT="9525" marB="0" anchor="ctr">
                    <a:lnL>
                      <a:noFill/>
                    </a:lnL>
                    <a:lnR>
                      <a:noFill/>
                    </a:lnR>
                    <a:lnT w="6350" cap="flat" cmpd="sng" algn="ctr">
                      <a:solidFill>
                        <a:srgbClr val="000000"/>
                      </a:solidFill>
                      <a:prstDash val="solid"/>
                      <a:round/>
                      <a:headEnd type="none" w="med" len="med"/>
                      <a:tailEnd type="none" w="med" len="med"/>
                    </a:lnT>
                    <a:lnB>
                      <a:noFill/>
                    </a:lnB>
                  </a:tcPr>
                </a:tc>
                <a:tc>
                  <a:txBody>
                    <a:bodyPr/>
                    <a:lstStyle/>
                    <a:p>
                      <a:pPr algn="r" fontAlgn="ctr"/>
                      <a:r>
                        <a:rPr lang="en-US" sz="1800" b="0" i="0" u="none" strike="noStrike">
                          <a:solidFill>
                            <a:srgbClr val="000000"/>
                          </a:solidFill>
                          <a:latin typeface="Calibri"/>
                        </a:rPr>
                        <a:t>$54,415</a:t>
                      </a:r>
                    </a:p>
                  </a:txBody>
                  <a:tcPr marL="9525" marR="9525" marT="9525" marB="0" anchor="ctr">
                    <a:lnL>
                      <a:noFill/>
                    </a:lnL>
                    <a:lnR>
                      <a:noFill/>
                    </a:lnR>
                    <a:lnT w="6350" cap="flat" cmpd="sng" algn="ctr">
                      <a:solidFill>
                        <a:srgbClr val="000000"/>
                      </a:solidFill>
                      <a:prstDash val="solid"/>
                      <a:round/>
                      <a:headEnd type="none" w="med" len="med"/>
                      <a:tailEnd type="none" w="med" len="med"/>
                    </a:lnT>
                    <a:lnB>
                      <a:noFill/>
                    </a:lnB>
                  </a:tcPr>
                </a:tc>
                <a:tc>
                  <a:txBody>
                    <a:bodyPr/>
                    <a:lstStyle/>
                    <a:p>
                      <a:pPr algn="r" fontAlgn="ctr"/>
                      <a:r>
                        <a:rPr lang="en-US" sz="1800" b="0" i="0" u="none" strike="noStrike">
                          <a:solidFill>
                            <a:srgbClr val="000000"/>
                          </a:solidFill>
                          <a:latin typeface="Calibri"/>
                        </a:rPr>
                        <a:t>$52,595</a:t>
                      </a:r>
                    </a:p>
                  </a:txBody>
                  <a:tcPr marL="9525" marR="9525" marT="9525" marB="0" anchor="ctr">
                    <a:lnL>
                      <a:noFill/>
                    </a:lnL>
                    <a:lnR>
                      <a:noFill/>
                    </a:lnR>
                    <a:lnT w="6350" cap="flat" cmpd="sng" algn="ctr">
                      <a:solidFill>
                        <a:srgbClr val="000000"/>
                      </a:solidFill>
                      <a:prstDash val="solid"/>
                      <a:round/>
                      <a:headEnd type="none" w="med" len="med"/>
                      <a:tailEnd type="none" w="med" len="med"/>
                    </a:lnT>
                    <a:lnB>
                      <a:noFill/>
                    </a:lnB>
                  </a:tcPr>
                </a:tc>
                <a:tc>
                  <a:txBody>
                    <a:bodyPr/>
                    <a:lstStyle/>
                    <a:p>
                      <a:pPr algn="r" fontAlgn="ctr"/>
                      <a:r>
                        <a:rPr lang="en-US" sz="1800" b="0" i="0" u="none" strike="noStrike">
                          <a:solidFill>
                            <a:srgbClr val="000000"/>
                          </a:solidFill>
                          <a:latin typeface="Calibri"/>
                        </a:rPr>
                        <a:t>$50,686</a:t>
                      </a:r>
                    </a:p>
                  </a:txBody>
                  <a:tcPr marL="9525" marR="9525" marT="9525" marB="0" anchor="ctr">
                    <a:lnL>
                      <a:noFill/>
                    </a:lnL>
                    <a:lnR>
                      <a:noFill/>
                    </a:lnR>
                    <a:lnT w="6350" cap="flat" cmpd="sng" algn="ctr">
                      <a:solidFill>
                        <a:srgbClr val="000000"/>
                      </a:solidFill>
                      <a:prstDash val="solid"/>
                      <a:round/>
                      <a:headEnd type="none" w="med" len="med"/>
                      <a:tailEnd type="none" w="med" len="med"/>
                    </a:lnT>
                    <a:lnB>
                      <a:noFill/>
                    </a:lnB>
                  </a:tcPr>
                </a:tc>
              </a:tr>
              <a:tr h="200025">
                <a:tc>
                  <a:txBody>
                    <a:bodyPr/>
                    <a:lstStyle/>
                    <a:p>
                      <a:pPr algn="l" fontAlgn="ctr"/>
                      <a:r>
                        <a:rPr lang="en-US" sz="1800" b="0" i="0" u="none" strike="noStrike">
                          <a:solidFill>
                            <a:srgbClr val="000000"/>
                          </a:solidFill>
                          <a:latin typeface="Calibri"/>
                        </a:rPr>
                        <a:t>Debt. Service</a:t>
                      </a:r>
                    </a:p>
                  </a:txBody>
                  <a:tcPr marL="9525" marR="9525" marT="9525" marB="0" anchor="ctr">
                    <a:lnL>
                      <a:noFill/>
                    </a:lnL>
                    <a:lnR>
                      <a:noFill/>
                    </a:lnR>
                    <a:lnT>
                      <a:noFill/>
                    </a:lnT>
                    <a:lnB w="25400" cap="flat" cmpd="dbl" algn="ctr">
                      <a:solidFill>
                        <a:srgbClr val="000000"/>
                      </a:solidFill>
                      <a:prstDash val="solid"/>
                      <a:round/>
                      <a:headEnd type="none" w="med" len="med"/>
                      <a:tailEnd type="none" w="med" len="med"/>
                    </a:lnB>
                  </a:tcPr>
                </a:tc>
                <a:tc>
                  <a:txBody>
                    <a:bodyPr/>
                    <a:lstStyle/>
                    <a:p>
                      <a:pPr algn="r" fontAlgn="ctr"/>
                      <a:r>
                        <a:rPr lang="en-US" sz="1800" b="0" i="0" u="none" strike="noStrike">
                          <a:solidFill>
                            <a:srgbClr val="000000"/>
                          </a:solidFill>
                          <a:latin typeface="Calibri"/>
                        </a:rPr>
                        <a:t>-$50,259</a:t>
                      </a:r>
                    </a:p>
                  </a:txBody>
                  <a:tcPr marL="9525" marR="9525" marT="9525" marB="0" anchor="ctr">
                    <a:lnL>
                      <a:noFill/>
                    </a:lnL>
                    <a:lnR>
                      <a:noFill/>
                    </a:lnR>
                    <a:lnT>
                      <a:noFill/>
                    </a:lnT>
                    <a:lnB w="25400" cap="flat" cmpd="dbl" algn="ctr">
                      <a:solidFill>
                        <a:srgbClr val="000000"/>
                      </a:solidFill>
                      <a:prstDash val="solid"/>
                      <a:round/>
                      <a:headEnd type="none" w="med" len="med"/>
                      <a:tailEnd type="none" w="med" len="med"/>
                    </a:lnB>
                  </a:tcPr>
                </a:tc>
                <a:tc>
                  <a:txBody>
                    <a:bodyPr/>
                    <a:lstStyle/>
                    <a:p>
                      <a:pPr algn="r" fontAlgn="ctr"/>
                      <a:r>
                        <a:rPr lang="en-US" sz="1800" b="0" i="0" u="none" strike="noStrike">
                          <a:solidFill>
                            <a:srgbClr val="000000"/>
                          </a:solidFill>
                          <a:latin typeface="Calibri"/>
                        </a:rPr>
                        <a:t>-$50,259</a:t>
                      </a:r>
                    </a:p>
                  </a:txBody>
                  <a:tcPr marL="9525" marR="9525" marT="9525" marB="0" anchor="ctr">
                    <a:lnL>
                      <a:noFill/>
                    </a:lnL>
                    <a:lnR>
                      <a:noFill/>
                    </a:lnR>
                    <a:lnT>
                      <a:noFill/>
                    </a:lnT>
                    <a:lnB w="25400" cap="flat" cmpd="dbl" algn="ctr">
                      <a:solidFill>
                        <a:srgbClr val="000000"/>
                      </a:solidFill>
                      <a:prstDash val="solid"/>
                      <a:round/>
                      <a:headEnd type="none" w="med" len="med"/>
                      <a:tailEnd type="none" w="med" len="med"/>
                    </a:lnB>
                  </a:tcPr>
                </a:tc>
                <a:tc>
                  <a:txBody>
                    <a:bodyPr/>
                    <a:lstStyle/>
                    <a:p>
                      <a:pPr algn="r" fontAlgn="ctr"/>
                      <a:r>
                        <a:rPr lang="en-US" sz="1800" b="0" i="0" u="none" strike="noStrike">
                          <a:solidFill>
                            <a:srgbClr val="000000"/>
                          </a:solidFill>
                          <a:latin typeface="Calibri"/>
                        </a:rPr>
                        <a:t>-$50,259</a:t>
                      </a:r>
                    </a:p>
                  </a:txBody>
                  <a:tcPr marL="9525" marR="9525" marT="9525" marB="0" anchor="ctr">
                    <a:lnL>
                      <a:noFill/>
                    </a:lnL>
                    <a:lnR>
                      <a:noFill/>
                    </a:lnR>
                    <a:lnT>
                      <a:noFill/>
                    </a:lnT>
                    <a:lnB w="25400" cap="flat" cmpd="dbl" algn="ctr">
                      <a:solidFill>
                        <a:srgbClr val="000000"/>
                      </a:solidFill>
                      <a:prstDash val="solid"/>
                      <a:round/>
                      <a:headEnd type="none" w="med" len="med"/>
                      <a:tailEnd type="none" w="med" len="med"/>
                    </a:lnB>
                  </a:tcPr>
                </a:tc>
                <a:tc>
                  <a:txBody>
                    <a:bodyPr/>
                    <a:lstStyle/>
                    <a:p>
                      <a:pPr algn="r" fontAlgn="ctr"/>
                      <a:r>
                        <a:rPr lang="en-US" sz="1800" b="0" i="0" u="none" strike="noStrike">
                          <a:solidFill>
                            <a:srgbClr val="000000"/>
                          </a:solidFill>
                          <a:latin typeface="Calibri"/>
                        </a:rPr>
                        <a:t>-$50,259</a:t>
                      </a:r>
                    </a:p>
                  </a:txBody>
                  <a:tcPr marL="9525" marR="9525" marT="9525" marB="0" anchor="ctr">
                    <a:lnL>
                      <a:noFill/>
                    </a:lnL>
                    <a:lnR>
                      <a:noFill/>
                    </a:lnR>
                    <a:lnT>
                      <a:noFill/>
                    </a:lnT>
                    <a:lnB w="25400" cap="flat" cmpd="dbl" algn="ctr">
                      <a:solidFill>
                        <a:srgbClr val="000000"/>
                      </a:solidFill>
                      <a:prstDash val="solid"/>
                      <a:round/>
                      <a:headEnd type="none" w="med" len="med"/>
                      <a:tailEnd type="none" w="med" len="med"/>
                    </a:lnB>
                  </a:tcPr>
                </a:tc>
                <a:tc>
                  <a:txBody>
                    <a:bodyPr/>
                    <a:lstStyle/>
                    <a:p>
                      <a:pPr algn="r" fontAlgn="ctr"/>
                      <a:r>
                        <a:rPr lang="en-US" sz="1800" b="0" i="0" u="none" strike="noStrike">
                          <a:solidFill>
                            <a:srgbClr val="000000"/>
                          </a:solidFill>
                          <a:latin typeface="Calibri"/>
                        </a:rPr>
                        <a:t>-$50,259</a:t>
                      </a:r>
                    </a:p>
                  </a:txBody>
                  <a:tcPr marL="9525" marR="9525" marT="9525" marB="0" anchor="ctr">
                    <a:lnL>
                      <a:noFill/>
                    </a:lnL>
                    <a:lnR>
                      <a:noFill/>
                    </a:lnR>
                    <a:lnT>
                      <a:noFill/>
                    </a:lnT>
                    <a:lnB w="25400" cap="flat" cmpd="dbl" algn="ctr">
                      <a:solidFill>
                        <a:srgbClr val="000000"/>
                      </a:solidFill>
                      <a:prstDash val="solid"/>
                      <a:round/>
                      <a:headEnd type="none" w="med" len="med"/>
                      <a:tailEnd type="none" w="med" len="med"/>
                    </a:lnB>
                  </a:tcPr>
                </a:tc>
              </a:tr>
              <a:tr h="200025">
                <a:tc>
                  <a:txBody>
                    <a:bodyPr/>
                    <a:lstStyle/>
                    <a:p>
                      <a:pPr algn="l" fontAlgn="ctr"/>
                      <a:r>
                        <a:rPr lang="en-US" sz="1800" b="1" i="0" u="none" strike="noStrike">
                          <a:solidFill>
                            <a:srgbClr val="000000"/>
                          </a:solidFill>
                          <a:latin typeface="Calibri"/>
                        </a:rPr>
                        <a:t>Cash Flow</a:t>
                      </a:r>
                    </a:p>
                  </a:txBody>
                  <a:tcPr marL="9525" marR="9525" marT="9525" marB="0" anchor="ctr">
                    <a:lnL>
                      <a:noFill/>
                    </a:lnL>
                    <a:lnR>
                      <a:noFill/>
                    </a:lnR>
                    <a:lnT w="25400" cap="flat" cmpd="dbl" algn="ctr">
                      <a:solidFill>
                        <a:srgbClr val="000000"/>
                      </a:solidFill>
                      <a:prstDash val="solid"/>
                      <a:round/>
                      <a:headEnd type="none" w="med" len="med"/>
                      <a:tailEnd type="none" w="med" len="med"/>
                    </a:lnT>
                    <a:lnB>
                      <a:noFill/>
                    </a:lnB>
                  </a:tcPr>
                </a:tc>
                <a:tc>
                  <a:txBody>
                    <a:bodyPr/>
                    <a:lstStyle/>
                    <a:p>
                      <a:pPr algn="r" fontAlgn="ctr"/>
                      <a:r>
                        <a:rPr lang="en-US" sz="1800" b="1" i="0" u="none" strike="noStrike">
                          <a:solidFill>
                            <a:srgbClr val="000000"/>
                          </a:solidFill>
                          <a:latin typeface="Calibri"/>
                        </a:rPr>
                        <a:t>$7,539</a:t>
                      </a:r>
                    </a:p>
                  </a:txBody>
                  <a:tcPr marL="9525" marR="9525" marT="9525" marB="0" anchor="ctr">
                    <a:lnL>
                      <a:noFill/>
                    </a:lnL>
                    <a:lnR>
                      <a:noFill/>
                    </a:lnR>
                    <a:lnT w="25400" cap="flat" cmpd="dbl" algn="ctr">
                      <a:solidFill>
                        <a:srgbClr val="000000"/>
                      </a:solidFill>
                      <a:prstDash val="solid"/>
                      <a:round/>
                      <a:headEnd type="none" w="med" len="med"/>
                      <a:tailEnd type="none" w="med" len="med"/>
                    </a:lnT>
                    <a:lnB>
                      <a:noFill/>
                    </a:lnB>
                  </a:tcPr>
                </a:tc>
                <a:tc>
                  <a:txBody>
                    <a:bodyPr/>
                    <a:lstStyle/>
                    <a:p>
                      <a:pPr algn="r" fontAlgn="ctr"/>
                      <a:r>
                        <a:rPr lang="en-US" sz="1800" b="1" i="0" u="none" strike="noStrike" dirty="0">
                          <a:solidFill>
                            <a:srgbClr val="000000"/>
                          </a:solidFill>
                          <a:latin typeface="Calibri"/>
                        </a:rPr>
                        <a:t>$5,889</a:t>
                      </a:r>
                    </a:p>
                  </a:txBody>
                  <a:tcPr marL="9525" marR="9525" marT="9525" marB="0" anchor="ctr">
                    <a:lnL>
                      <a:noFill/>
                    </a:lnL>
                    <a:lnR>
                      <a:noFill/>
                    </a:lnR>
                    <a:lnT w="25400" cap="flat" cmpd="dbl" algn="ctr">
                      <a:solidFill>
                        <a:srgbClr val="000000"/>
                      </a:solidFill>
                      <a:prstDash val="solid"/>
                      <a:round/>
                      <a:headEnd type="none" w="med" len="med"/>
                      <a:tailEnd type="none" w="med" len="med"/>
                    </a:lnT>
                    <a:lnB>
                      <a:noFill/>
                    </a:lnB>
                  </a:tcPr>
                </a:tc>
                <a:tc>
                  <a:txBody>
                    <a:bodyPr/>
                    <a:lstStyle/>
                    <a:p>
                      <a:pPr algn="r" fontAlgn="ctr"/>
                      <a:r>
                        <a:rPr lang="en-US" sz="1800" b="1" i="0" u="none" strike="noStrike">
                          <a:solidFill>
                            <a:srgbClr val="000000"/>
                          </a:solidFill>
                          <a:latin typeface="Calibri"/>
                        </a:rPr>
                        <a:t>$4,156</a:t>
                      </a:r>
                    </a:p>
                  </a:txBody>
                  <a:tcPr marL="9525" marR="9525" marT="9525" marB="0" anchor="ctr">
                    <a:lnL>
                      <a:noFill/>
                    </a:lnL>
                    <a:lnR>
                      <a:noFill/>
                    </a:lnR>
                    <a:lnT w="25400" cap="flat" cmpd="dbl" algn="ctr">
                      <a:solidFill>
                        <a:srgbClr val="000000"/>
                      </a:solidFill>
                      <a:prstDash val="solid"/>
                      <a:round/>
                      <a:headEnd type="none" w="med" len="med"/>
                      <a:tailEnd type="none" w="med" len="med"/>
                    </a:lnT>
                    <a:lnB>
                      <a:noFill/>
                    </a:lnB>
                  </a:tcPr>
                </a:tc>
                <a:tc>
                  <a:txBody>
                    <a:bodyPr/>
                    <a:lstStyle/>
                    <a:p>
                      <a:pPr algn="r" fontAlgn="ctr"/>
                      <a:r>
                        <a:rPr lang="en-US" sz="1800" b="1" i="0" u="none" strike="noStrike">
                          <a:solidFill>
                            <a:srgbClr val="000000"/>
                          </a:solidFill>
                          <a:latin typeface="Calibri"/>
                        </a:rPr>
                        <a:t>$2,336</a:t>
                      </a:r>
                    </a:p>
                  </a:txBody>
                  <a:tcPr marL="9525" marR="9525" marT="9525" marB="0" anchor="ctr">
                    <a:lnL>
                      <a:noFill/>
                    </a:lnL>
                    <a:lnR>
                      <a:noFill/>
                    </a:lnR>
                    <a:lnT w="25400" cap="flat" cmpd="dbl" algn="ctr">
                      <a:solidFill>
                        <a:srgbClr val="000000"/>
                      </a:solidFill>
                      <a:prstDash val="solid"/>
                      <a:round/>
                      <a:headEnd type="none" w="med" len="med"/>
                      <a:tailEnd type="none" w="med" len="med"/>
                    </a:lnT>
                    <a:lnB>
                      <a:noFill/>
                    </a:lnB>
                  </a:tcPr>
                </a:tc>
                <a:tc>
                  <a:txBody>
                    <a:bodyPr/>
                    <a:lstStyle/>
                    <a:p>
                      <a:pPr algn="r" fontAlgn="ctr"/>
                      <a:r>
                        <a:rPr lang="en-US" sz="1800" b="1" i="0" u="none" strike="noStrike" dirty="0">
                          <a:solidFill>
                            <a:srgbClr val="000000"/>
                          </a:solidFill>
                          <a:latin typeface="Calibri"/>
                        </a:rPr>
                        <a:t>$427</a:t>
                      </a:r>
                    </a:p>
                  </a:txBody>
                  <a:tcPr marL="9525" marR="9525" marT="9525" marB="0" anchor="ctr">
                    <a:lnL>
                      <a:noFill/>
                    </a:lnL>
                    <a:lnR>
                      <a:noFill/>
                    </a:lnR>
                    <a:lnT w="25400" cap="flat" cmpd="dbl" algn="ctr">
                      <a:solidFill>
                        <a:srgbClr val="000000"/>
                      </a:solidFill>
                      <a:prstDash val="solid"/>
                      <a:round/>
                      <a:headEnd type="none" w="med" len="med"/>
                      <a:tailEnd type="none" w="med" len="med"/>
                    </a:lnT>
                    <a:lnB>
                      <a:noFill/>
                    </a:lnB>
                  </a:tcPr>
                </a:tc>
              </a:tr>
            </a:tbl>
          </a:graphicData>
        </a:graphic>
      </p:graphicFrame>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Cash Flow Analysis</a:t>
            </a:r>
            <a:endParaRPr lang="en-US" dirty="0"/>
          </a:p>
        </p:txBody>
      </p:sp>
      <p:sp>
        <p:nvSpPr>
          <p:cNvPr id="4" name="Slide Number Placeholder 3"/>
          <p:cNvSpPr>
            <a:spLocks noGrp="1"/>
          </p:cNvSpPr>
          <p:nvPr>
            <p:ph type="sldNum" sz="quarter" idx="10"/>
          </p:nvPr>
        </p:nvSpPr>
        <p:spPr/>
        <p:txBody>
          <a:bodyPr/>
          <a:lstStyle/>
          <a:p>
            <a:pPr>
              <a:defRPr/>
            </a:pPr>
            <a:fld id="{FC20B08B-DE7C-4D36-BCA9-65BC09DE8E67}" type="slidenum">
              <a:rPr lang="en-US" smtClean="0">
                <a:solidFill>
                  <a:prstClr val="black">
                    <a:tint val="75000"/>
                  </a:prstClr>
                </a:solidFill>
              </a:rPr>
              <a:pPr>
                <a:defRPr/>
              </a:pPr>
              <a:t>39</a:t>
            </a:fld>
            <a:endParaRPr lang="en-US" dirty="0">
              <a:solidFill>
                <a:prstClr val="black">
                  <a:tint val="75000"/>
                </a:prstClr>
              </a:solidFill>
            </a:endParaRPr>
          </a:p>
        </p:txBody>
      </p:sp>
      <p:graphicFrame>
        <p:nvGraphicFramePr>
          <p:cNvPr id="8" name="Table 7"/>
          <p:cNvGraphicFramePr>
            <a:graphicFrameLocks noGrp="1"/>
          </p:cNvGraphicFramePr>
          <p:nvPr/>
        </p:nvGraphicFramePr>
        <p:xfrm>
          <a:off x="1162050" y="5443538"/>
          <a:ext cx="6338888" cy="381000"/>
        </p:xfrm>
        <a:graphic>
          <a:graphicData uri="http://schemas.openxmlformats.org/drawingml/2006/table">
            <a:tbl>
              <a:tblPr/>
              <a:tblGrid>
                <a:gridCol w="6338888"/>
              </a:tblGrid>
              <a:tr h="381000">
                <a:tc>
                  <a:txBody>
                    <a:bodyPr/>
                    <a:lstStyle/>
                    <a:p>
                      <a:pPr algn="ctr" fontAlgn="ctr"/>
                      <a:r>
                        <a:rPr lang="en-US" sz="1800" b="1" i="0" u="none" strike="noStrike" dirty="0">
                          <a:solidFill>
                            <a:srgbClr val="000000"/>
                          </a:solidFill>
                          <a:latin typeface="Calibri"/>
                        </a:rPr>
                        <a:t>Debt Service Coverage Ratio  [s/b 1.11  (</a:t>
                      </a:r>
                      <a:r>
                        <a:rPr lang="en-US" sz="1800" b="1" i="0" u="none" strike="noStrike" dirty="0" err="1">
                          <a:solidFill>
                            <a:srgbClr val="000000"/>
                          </a:solidFill>
                          <a:latin typeface="Calibri"/>
                        </a:rPr>
                        <a:t>aff</a:t>
                      </a:r>
                      <a:r>
                        <a:rPr lang="en-US" sz="1800" b="1" i="0" u="none" strike="noStrike" dirty="0">
                          <a:solidFill>
                            <a:srgbClr val="000000"/>
                          </a:solidFill>
                          <a:latin typeface="Calibri"/>
                        </a:rPr>
                        <a:t>.) to 1.4 -2.0 (mkt.) ]</a:t>
                      </a:r>
                    </a:p>
                  </a:txBody>
                  <a:tcPr marL="9525" marR="9525" marT="9525" marB="0" anchor="ctr">
                    <a:lnL>
                      <a:noFill/>
                    </a:lnL>
                    <a:lnR>
                      <a:noFill/>
                    </a:lnR>
                    <a:lnT>
                      <a:noFill/>
                    </a:lnT>
                    <a:lnB>
                      <a:noFill/>
                    </a:lnB>
                  </a:tcPr>
                </a:tc>
              </a:tr>
            </a:tbl>
          </a:graphicData>
        </a:graphic>
      </p:graphicFrame>
      <p:graphicFrame>
        <p:nvGraphicFramePr>
          <p:cNvPr id="9" name="Table 8"/>
          <p:cNvGraphicFramePr>
            <a:graphicFrameLocks noGrp="1"/>
          </p:cNvGraphicFramePr>
          <p:nvPr/>
        </p:nvGraphicFramePr>
        <p:xfrm>
          <a:off x="185739" y="2365058"/>
          <a:ext cx="8786811" cy="3078479"/>
        </p:xfrm>
        <a:graphic>
          <a:graphicData uri="http://schemas.openxmlformats.org/drawingml/2006/table">
            <a:tbl>
              <a:tblPr/>
              <a:tblGrid>
                <a:gridCol w="3373382"/>
                <a:gridCol w="1229682"/>
                <a:gridCol w="1173145"/>
                <a:gridCol w="1003534"/>
                <a:gridCol w="1003534"/>
                <a:gridCol w="1003534"/>
              </a:tblGrid>
              <a:tr h="338020">
                <a:tc>
                  <a:txBody>
                    <a:bodyPr/>
                    <a:lstStyle/>
                    <a:p>
                      <a:pPr algn="l" fontAlgn="ctr"/>
                      <a:r>
                        <a:rPr lang="en-US" sz="1800" b="1" i="0" u="none" strike="noStrike" dirty="0">
                          <a:solidFill>
                            <a:srgbClr val="000000"/>
                          </a:solidFill>
                          <a:latin typeface="Calibri"/>
                        </a:rPr>
                        <a:t> </a:t>
                      </a:r>
                    </a:p>
                  </a:txBody>
                  <a:tcPr marL="9525" marR="9525" marT="9525" marB="0" anchor="ctr">
                    <a:lnL>
                      <a:noFill/>
                    </a:lnL>
                    <a:lnR>
                      <a:noFill/>
                    </a:lnR>
                    <a:lnT>
                      <a:noFill/>
                    </a:lnT>
                    <a:lnB>
                      <a:noFill/>
                    </a:lnB>
                    <a:solidFill>
                      <a:srgbClr val="D8D8D8"/>
                    </a:solidFill>
                  </a:tcPr>
                </a:tc>
                <a:tc>
                  <a:txBody>
                    <a:bodyPr/>
                    <a:lstStyle/>
                    <a:p>
                      <a:pPr algn="ctr" fontAlgn="ctr"/>
                      <a:r>
                        <a:rPr lang="en-US" sz="1800" b="1" i="0" u="none" strike="noStrike">
                          <a:solidFill>
                            <a:srgbClr val="000000"/>
                          </a:solidFill>
                          <a:latin typeface="Calibri"/>
                        </a:rPr>
                        <a:t>Year 1</a:t>
                      </a:r>
                    </a:p>
                  </a:txBody>
                  <a:tcPr marL="9525" marR="9525" marT="9525" marB="0" anchor="ctr">
                    <a:lnL>
                      <a:noFill/>
                    </a:lnL>
                    <a:lnR>
                      <a:noFill/>
                    </a:lnR>
                    <a:lnT>
                      <a:noFill/>
                    </a:lnT>
                    <a:lnB>
                      <a:noFill/>
                    </a:lnB>
                    <a:solidFill>
                      <a:srgbClr val="D8D8D8"/>
                    </a:solidFill>
                  </a:tcPr>
                </a:tc>
                <a:tc>
                  <a:txBody>
                    <a:bodyPr/>
                    <a:lstStyle/>
                    <a:p>
                      <a:pPr algn="ctr" fontAlgn="ctr"/>
                      <a:r>
                        <a:rPr lang="en-US" sz="1800" b="1" i="0" u="none" strike="noStrike">
                          <a:solidFill>
                            <a:srgbClr val="000000"/>
                          </a:solidFill>
                          <a:latin typeface="Calibri"/>
                        </a:rPr>
                        <a:t>Year 2</a:t>
                      </a:r>
                    </a:p>
                  </a:txBody>
                  <a:tcPr marL="9525" marR="9525" marT="9525" marB="0" anchor="ctr">
                    <a:lnL>
                      <a:noFill/>
                    </a:lnL>
                    <a:lnR>
                      <a:noFill/>
                    </a:lnR>
                    <a:lnT>
                      <a:noFill/>
                    </a:lnT>
                    <a:lnB>
                      <a:noFill/>
                    </a:lnB>
                    <a:solidFill>
                      <a:srgbClr val="D8D8D8"/>
                    </a:solidFill>
                  </a:tcPr>
                </a:tc>
                <a:tc>
                  <a:txBody>
                    <a:bodyPr/>
                    <a:lstStyle/>
                    <a:p>
                      <a:pPr algn="ctr" fontAlgn="ctr"/>
                      <a:r>
                        <a:rPr lang="en-US" sz="1800" b="1" i="0" u="none" strike="noStrike">
                          <a:solidFill>
                            <a:srgbClr val="000000"/>
                          </a:solidFill>
                          <a:latin typeface="Calibri"/>
                        </a:rPr>
                        <a:t>Year 3</a:t>
                      </a:r>
                    </a:p>
                  </a:txBody>
                  <a:tcPr marL="9525" marR="9525" marT="9525" marB="0" anchor="ctr">
                    <a:lnL>
                      <a:noFill/>
                    </a:lnL>
                    <a:lnR>
                      <a:noFill/>
                    </a:lnR>
                    <a:lnT>
                      <a:noFill/>
                    </a:lnT>
                    <a:lnB>
                      <a:noFill/>
                    </a:lnB>
                    <a:solidFill>
                      <a:srgbClr val="D8D8D8"/>
                    </a:solidFill>
                  </a:tcPr>
                </a:tc>
                <a:tc>
                  <a:txBody>
                    <a:bodyPr/>
                    <a:lstStyle/>
                    <a:p>
                      <a:pPr algn="ctr" fontAlgn="ctr"/>
                      <a:r>
                        <a:rPr lang="en-US" sz="1800" b="1" i="0" u="none" strike="noStrike">
                          <a:solidFill>
                            <a:srgbClr val="000000"/>
                          </a:solidFill>
                          <a:latin typeface="Calibri"/>
                        </a:rPr>
                        <a:t>Year 4</a:t>
                      </a:r>
                    </a:p>
                  </a:txBody>
                  <a:tcPr marL="9525" marR="9525" marT="9525" marB="0" anchor="ctr">
                    <a:lnL>
                      <a:noFill/>
                    </a:lnL>
                    <a:lnR>
                      <a:noFill/>
                    </a:lnR>
                    <a:lnT>
                      <a:noFill/>
                    </a:lnT>
                    <a:lnB>
                      <a:noFill/>
                    </a:lnB>
                    <a:solidFill>
                      <a:srgbClr val="D8D8D8"/>
                    </a:solidFill>
                  </a:tcPr>
                </a:tc>
                <a:tc>
                  <a:txBody>
                    <a:bodyPr/>
                    <a:lstStyle/>
                    <a:p>
                      <a:pPr algn="ctr" fontAlgn="ctr"/>
                      <a:r>
                        <a:rPr lang="en-US" sz="1800" b="1" i="0" u="none" strike="noStrike">
                          <a:solidFill>
                            <a:srgbClr val="000000"/>
                          </a:solidFill>
                          <a:latin typeface="Calibri"/>
                        </a:rPr>
                        <a:t>Year 5</a:t>
                      </a:r>
                    </a:p>
                  </a:txBody>
                  <a:tcPr marL="9525" marR="9525" marT="9525" marB="0" anchor="ctr">
                    <a:lnL>
                      <a:noFill/>
                    </a:lnL>
                    <a:lnR>
                      <a:noFill/>
                    </a:lnR>
                    <a:lnT>
                      <a:noFill/>
                    </a:lnT>
                    <a:lnB>
                      <a:noFill/>
                    </a:lnB>
                    <a:solidFill>
                      <a:srgbClr val="D8D8D8"/>
                    </a:solidFill>
                  </a:tcPr>
                </a:tc>
              </a:tr>
              <a:tr h="664698">
                <a:tc>
                  <a:txBody>
                    <a:bodyPr/>
                    <a:lstStyle/>
                    <a:p>
                      <a:pPr algn="l" fontAlgn="ctr"/>
                      <a:r>
                        <a:rPr lang="en-US" sz="1800" b="0" i="0" u="none" strike="noStrike" dirty="0">
                          <a:solidFill>
                            <a:srgbClr val="000000"/>
                          </a:solidFill>
                          <a:latin typeface="Calibri"/>
                        </a:rPr>
                        <a:t>Effective Gross Income (EGI) = 1% </a:t>
                      </a:r>
                      <a:r>
                        <a:rPr lang="en-US" sz="1800" b="0" i="0" u="none" strike="noStrike" dirty="0" smtClean="0">
                          <a:solidFill>
                            <a:srgbClr val="000000"/>
                          </a:solidFill>
                          <a:latin typeface="Calibri"/>
                        </a:rPr>
                        <a:t>Increase/year</a:t>
                      </a:r>
                      <a:endParaRPr lang="en-US" sz="1800" b="0" i="0" u="none" strike="noStrike" dirty="0">
                        <a:solidFill>
                          <a:srgbClr val="000000"/>
                        </a:solidFill>
                        <a:latin typeface="Calibri"/>
                      </a:endParaRPr>
                    </a:p>
                  </a:txBody>
                  <a:tcPr marL="9525" marR="9525" marT="9525" marB="0" anchor="ctr">
                    <a:lnL>
                      <a:noFill/>
                    </a:lnL>
                    <a:lnR>
                      <a:noFill/>
                    </a:lnR>
                    <a:lnT>
                      <a:noFill/>
                    </a:lnT>
                    <a:lnB>
                      <a:noFill/>
                    </a:lnB>
                  </a:tcPr>
                </a:tc>
                <a:tc>
                  <a:txBody>
                    <a:bodyPr/>
                    <a:lstStyle/>
                    <a:p>
                      <a:pPr algn="r" fontAlgn="ctr"/>
                      <a:r>
                        <a:rPr lang="en-US" sz="1800" b="0" i="0" u="none" strike="noStrike">
                          <a:solidFill>
                            <a:srgbClr val="000000"/>
                          </a:solidFill>
                          <a:latin typeface="Calibri"/>
                        </a:rPr>
                        <a:t>$169,200</a:t>
                      </a:r>
                    </a:p>
                  </a:txBody>
                  <a:tcPr marL="9525" marR="9525" marT="9525" marB="0" anchor="ctr">
                    <a:lnL>
                      <a:noFill/>
                    </a:lnL>
                    <a:lnR>
                      <a:noFill/>
                    </a:lnR>
                    <a:lnT>
                      <a:noFill/>
                    </a:lnT>
                    <a:lnB>
                      <a:noFill/>
                    </a:lnB>
                  </a:tcPr>
                </a:tc>
                <a:tc>
                  <a:txBody>
                    <a:bodyPr/>
                    <a:lstStyle/>
                    <a:p>
                      <a:pPr algn="r" fontAlgn="ctr"/>
                      <a:r>
                        <a:rPr lang="en-US" sz="1800" b="0" i="0" u="none" strike="noStrike">
                          <a:solidFill>
                            <a:srgbClr val="000000"/>
                          </a:solidFill>
                          <a:latin typeface="Calibri"/>
                        </a:rPr>
                        <a:t>$170,892</a:t>
                      </a:r>
                    </a:p>
                  </a:txBody>
                  <a:tcPr marL="9525" marR="9525" marT="9525" marB="0" anchor="ctr">
                    <a:lnL>
                      <a:noFill/>
                    </a:lnL>
                    <a:lnR>
                      <a:noFill/>
                    </a:lnR>
                    <a:lnT>
                      <a:noFill/>
                    </a:lnT>
                    <a:lnB>
                      <a:noFill/>
                    </a:lnB>
                  </a:tcPr>
                </a:tc>
                <a:tc>
                  <a:txBody>
                    <a:bodyPr/>
                    <a:lstStyle/>
                    <a:p>
                      <a:pPr algn="r" fontAlgn="ctr"/>
                      <a:r>
                        <a:rPr lang="en-US" sz="1800" b="0" i="0" u="none" strike="noStrike">
                          <a:solidFill>
                            <a:srgbClr val="000000"/>
                          </a:solidFill>
                          <a:latin typeface="Calibri"/>
                        </a:rPr>
                        <a:t>$172,601</a:t>
                      </a:r>
                    </a:p>
                  </a:txBody>
                  <a:tcPr marL="9525" marR="9525" marT="9525" marB="0" anchor="ctr">
                    <a:lnL>
                      <a:noFill/>
                    </a:lnL>
                    <a:lnR>
                      <a:noFill/>
                    </a:lnR>
                    <a:lnT>
                      <a:noFill/>
                    </a:lnT>
                    <a:lnB>
                      <a:noFill/>
                    </a:lnB>
                  </a:tcPr>
                </a:tc>
                <a:tc>
                  <a:txBody>
                    <a:bodyPr/>
                    <a:lstStyle/>
                    <a:p>
                      <a:pPr algn="r" fontAlgn="ctr"/>
                      <a:r>
                        <a:rPr lang="en-US" sz="1800" b="0" i="0" u="none" strike="noStrike">
                          <a:solidFill>
                            <a:srgbClr val="000000"/>
                          </a:solidFill>
                          <a:latin typeface="Calibri"/>
                        </a:rPr>
                        <a:t>$174,327</a:t>
                      </a:r>
                    </a:p>
                  </a:txBody>
                  <a:tcPr marL="9525" marR="9525" marT="9525" marB="0" anchor="ctr">
                    <a:lnL>
                      <a:noFill/>
                    </a:lnL>
                    <a:lnR>
                      <a:noFill/>
                    </a:lnR>
                    <a:lnT>
                      <a:noFill/>
                    </a:lnT>
                    <a:lnB>
                      <a:noFill/>
                    </a:lnB>
                  </a:tcPr>
                </a:tc>
                <a:tc>
                  <a:txBody>
                    <a:bodyPr/>
                    <a:lstStyle/>
                    <a:p>
                      <a:pPr algn="r" fontAlgn="ctr"/>
                      <a:r>
                        <a:rPr lang="en-US" sz="1800" b="0" i="0" u="none" strike="noStrike">
                          <a:solidFill>
                            <a:srgbClr val="000000"/>
                          </a:solidFill>
                          <a:latin typeface="Calibri"/>
                        </a:rPr>
                        <a:t>$176,070</a:t>
                      </a:r>
                    </a:p>
                  </a:txBody>
                  <a:tcPr marL="9525" marR="9525" marT="9525" marB="0" anchor="ctr">
                    <a:lnL>
                      <a:noFill/>
                    </a:lnL>
                    <a:lnR>
                      <a:noFill/>
                    </a:lnR>
                    <a:lnT>
                      <a:noFill/>
                    </a:lnT>
                    <a:lnB>
                      <a:noFill/>
                    </a:lnB>
                  </a:tcPr>
                </a:tc>
              </a:tr>
              <a:tr h="338020">
                <a:tc>
                  <a:txBody>
                    <a:bodyPr/>
                    <a:lstStyle/>
                    <a:p>
                      <a:pPr algn="l" fontAlgn="ctr"/>
                      <a:r>
                        <a:rPr lang="en-US" sz="1800" b="0" i="0" u="none" strike="noStrike" dirty="0">
                          <a:solidFill>
                            <a:srgbClr val="000000"/>
                          </a:solidFill>
                          <a:latin typeface="Calibri"/>
                        </a:rPr>
                        <a:t>Operating Costs - 3% Inc</a:t>
                      </a:r>
                      <a:r>
                        <a:rPr lang="en-US" sz="1800" b="0" i="0" u="none" strike="noStrike" dirty="0" smtClean="0">
                          <a:solidFill>
                            <a:srgbClr val="000000"/>
                          </a:solidFill>
                          <a:latin typeface="Calibri"/>
                        </a:rPr>
                        <a:t>./year</a:t>
                      </a:r>
                      <a:endParaRPr lang="en-US" sz="1800" b="0" i="0" u="none" strike="noStrike" dirty="0">
                        <a:solidFill>
                          <a:srgbClr val="000000"/>
                        </a:solidFill>
                        <a:latin typeface="Calibri"/>
                      </a:endParaRPr>
                    </a:p>
                  </a:txBody>
                  <a:tcPr marL="9525" marR="9525" marT="9525" marB="0" anchor="ctr">
                    <a:lnL>
                      <a:noFill/>
                    </a:lnL>
                    <a:lnR>
                      <a:noFill/>
                    </a:lnR>
                    <a:lnT>
                      <a:noFill/>
                    </a:lnT>
                    <a:lnB w="6350" cap="flat" cmpd="sng" algn="ctr">
                      <a:solidFill>
                        <a:srgbClr val="000000"/>
                      </a:solidFill>
                      <a:prstDash val="solid"/>
                      <a:round/>
                      <a:headEnd type="none" w="med" len="med"/>
                      <a:tailEnd type="none" w="med" len="med"/>
                    </a:lnB>
                  </a:tcPr>
                </a:tc>
                <a:tc>
                  <a:txBody>
                    <a:bodyPr/>
                    <a:lstStyle/>
                    <a:p>
                      <a:pPr algn="r" fontAlgn="ctr"/>
                      <a:r>
                        <a:rPr lang="en-US" sz="1800" b="0" i="0" u="none" strike="noStrike">
                          <a:solidFill>
                            <a:srgbClr val="000000"/>
                          </a:solidFill>
                          <a:latin typeface="Calibri"/>
                        </a:rPr>
                        <a:t>-$111,402</a:t>
                      </a:r>
                    </a:p>
                  </a:txBody>
                  <a:tcPr marL="9525" marR="9525" marT="9525" marB="0" anchor="ctr">
                    <a:lnL>
                      <a:noFill/>
                    </a:lnL>
                    <a:lnR>
                      <a:noFill/>
                    </a:lnR>
                    <a:lnT>
                      <a:noFill/>
                    </a:lnT>
                    <a:lnB w="6350" cap="flat" cmpd="sng" algn="ctr">
                      <a:solidFill>
                        <a:srgbClr val="000000"/>
                      </a:solidFill>
                      <a:prstDash val="solid"/>
                      <a:round/>
                      <a:headEnd type="none" w="med" len="med"/>
                      <a:tailEnd type="none" w="med" len="med"/>
                    </a:lnB>
                  </a:tcPr>
                </a:tc>
                <a:tc>
                  <a:txBody>
                    <a:bodyPr/>
                    <a:lstStyle/>
                    <a:p>
                      <a:pPr algn="r" fontAlgn="ctr"/>
                      <a:r>
                        <a:rPr lang="en-US" sz="1800" b="0" i="0" u="none" strike="noStrike">
                          <a:solidFill>
                            <a:srgbClr val="000000"/>
                          </a:solidFill>
                          <a:latin typeface="Calibri"/>
                        </a:rPr>
                        <a:t>-$114,744</a:t>
                      </a:r>
                    </a:p>
                  </a:txBody>
                  <a:tcPr marL="9525" marR="9525" marT="9525" marB="0" anchor="ctr">
                    <a:lnL>
                      <a:noFill/>
                    </a:lnL>
                    <a:lnR>
                      <a:noFill/>
                    </a:lnR>
                    <a:lnT>
                      <a:noFill/>
                    </a:lnT>
                    <a:lnB w="6350" cap="flat" cmpd="sng" algn="ctr">
                      <a:solidFill>
                        <a:srgbClr val="000000"/>
                      </a:solidFill>
                      <a:prstDash val="solid"/>
                      <a:round/>
                      <a:headEnd type="none" w="med" len="med"/>
                      <a:tailEnd type="none" w="med" len="med"/>
                    </a:lnB>
                  </a:tcPr>
                </a:tc>
                <a:tc>
                  <a:txBody>
                    <a:bodyPr/>
                    <a:lstStyle/>
                    <a:p>
                      <a:pPr algn="r" fontAlgn="ctr"/>
                      <a:r>
                        <a:rPr lang="en-US" sz="1800" b="0" i="0" u="none" strike="noStrike">
                          <a:solidFill>
                            <a:srgbClr val="000000"/>
                          </a:solidFill>
                          <a:latin typeface="Calibri"/>
                        </a:rPr>
                        <a:t>-$118,186</a:t>
                      </a:r>
                    </a:p>
                  </a:txBody>
                  <a:tcPr marL="9525" marR="9525" marT="9525" marB="0" anchor="ctr">
                    <a:lnL>
                      <a:noFill/>
                    </a:lnL>
                    <a:lnR>
                      <a:noFill/>
                    </a:lnR>
                    <a:lnT>
                      <a:noFill/>
                    </a:lnT>
                    <a:lnB w="6350" cap="flat" cmpd="sng" algn="ctr">
                      <a:solidFill>
                        <a:srgbClr val="000000"/>
                      </a:solidFill>
                      <a:prstDash val="solid"/>
                      <a:round/>
                      <a:headEnd type="none" w="med" len="med"/>
                      <a:tailEnd type="none" w="med" len="med"/>
                    </a:lnB>
                  </a:tcPr>
                </a:tc>
                <a:tc>
                  <a:txBody>
                    <a:bodyPr/>
                    <a:lstStyle/>
                    <a:p>
                      <a:pPr algn="r" fontAlgn="ctr"/>
                      <a:r>
                        <a:rPr lang="en-US" sz="1800" b="0" i="0" u="none" strike="noStrike">
                          <a:solidFill>
                            <a:srgbClr val="000000"/>
                          </a:solidFill>
                          <a:latin typeface="Calibri"/>
                        </a:rPr>
                        <a:t>-$121,732</a:t>
                      </a:r>
                    </a:p>
                  </a:txBody>
                  <a:tcPr marL="9525" marR="9525" marT="9525" marB="0" anchor="ctr">
                    <a:lnL>
                      <a:noFill/>
                    </a:lnL>
                    <a:lnR>
                      <a:noFill/>
                    </a:lnR>
                    <a:lnT>
                      <a:noFill/>
                    </a:lnT>
                    <a:lnB w="6350" cap="flat" cmpd="sng" algn="ctr">
                      <a:solidFill>
                        <a:srgbClr val="000000"/>
                      </a:solidFill>
                      <a:prstDash val="solid"/>
                      <a:round/>
                      <a:headEnd type="none" w="med" len="med"/>
                      <a:tailEnd type="none" w="med" len="med"/>
                    </a:lnB>
                  </a:tcPr>
                </a:tc>
                <a:tc>
                  <a:txBody>
                    <a:bodyPr/>
                    <a:lstStyle/>
                    <a:p>
                      <a:pPr algn="r" fontAlgn="ctr"/>
                      <a:r>
                        <a:rPr lang="en-US" sz="1800" b="0" i="0" u="none" strike="noStrike">
                          <a:solidFill>
                            <a:srgbClr val="000000"/>
                          </a:solidFill>
                          <a:latin typeface="Calibri"/>
                        </a:rPr>
                        <a:t>-$125,384</a:t>
                      </a:r>
                    </a:p>
                  </a:txBody>
                  <a:tcPr marL="9525" marR="9525" marT="9525" marB="0" anchor="ctr">
                    <a:lnL>
                      <a:noFill/>
                    </a:lnL>
                    <a:lnR>
                      <a:noFill/>
                    </a:lnR>
                    <a:lnT>
                      <a:noFill/>
                    </a:lnT>
                    <a:lnB w="6350" cap="flat" cmpd="sng" algn="ctr">
                      <a:solidFill>
                        <a:srgbClr val="000000"/>
                      </a:solidFill>
                      <a:prstDash val="solid"/>
                      <a:round/>
                      <a:headEnd type="none" w="med" len="med"/>
                      <a:tailEnd type="none" w="med" len="med"/>
                    </a:lnB>
                  </a:tcPr>
                </a:tc>
              </a:tr>
              <a:tr h="338020">
                <a:tc>
                  <a:txBody>
                    <a:bodyPr/>
                    <a:lstStyle/>
                    <a:p>
                      <a:pPr algn="l" fontAlgn="ctr"/>
                      <a:r>
                        <a:rPr lang="en-US" sz="1800" b="0" i="0" u="none" strike="noStrike">
                          <a:solidFill>
                            <a:srgbClr val="000000"/>
                          </a:solidFill>
                          <a:latin typeface="Calibri"/>
                        </a:rPr>
                        <a:t>Net Operating Income</a:t>
                      </a:r>
                    </a:p>
                  </a:txBody>
                  <a:tcPr marL="9525" marR="9525" marT="9525" marB="0" anchor="ctr">
                    <a:lnL>
                      <a:noFill/>
                    </a:lnL>
                    <a:lnR>
                      <a:noFill/>
                    </a:lnR>
                    <a:lnT w="6350" cap="flat" cmpd="sng" algn="ctr">
                      <a:solidFill>
                        <a:srgbClr val="000000"/>
                      </a:solidFill>
                      <a:prstDash val="solid"/>
                      <a:round/>
                      <a:headEnd type="none" w="med" len="med"/>
                      <a:tailEnd type="none" w="med" len="med"/>
                    </a:lnT>
                    <a:lnB>
                      <a:noFill/>
                    </a:lnB>
                  </a:tcPr>
                </a:tc>
                <a:tc>
                  <a:txBody>
                    <a:bodyPr/>
                    <a:lstStyle/>
                    <a:p>
                      <a:pPr algn="r" fontAlgn="ctr"/>
                      <a:r>
                        <a:rPr lang="en-US" sz="1800" b="0" i="0" u="none" strike="noStrike">
                          <a:solidFill>
                            <a:srgbClr val="000000"/>
                          </a:solidFill>
                          <a:latin typeface="Calibri"/>
                        </a:rPr>
                        <a:t>$57,798</a:t>
                      </a:r>
                    </a:p>
                  </a:txBody>
                  <a:tcPr marL="9525" marR="9525" marT="9525" marB="0" anchor="ctr">
                    <a:lnL>
                      <a:noFill/>
                    </a:lnL>
                    <a:lnR>
                      <a:noFill/>
                    </a:lnR>
                    <a:lnT w="6350" cap="flat" cmpd="sng" algn="ctr">
                      <a:solidFill>
                        <a:srgbClr val="000000"/>
                      </a:solidFill>
                      <a:prstDash val="solid"/>
                      <a:round/>
                      <a:headEnd type="none" w="med" len="med"/>
                      <a:tailEnd type="none" w="med" len="med"/>
                    </a:lnT>
                    <a:lnB>
                      <a:noFill/>
                    </a:lnB>
                  </a:tcPr>
                </a:tc>
                <a:tc>
                  <a:txBody>
                    <a:bodyPr/>
                    <a:lstStyle/>
                    <a:p>
                      <a:pPr algn="r" fontAlgn="ctr"/>
                      <a:r>
                        <a:rPr lang="en-US" sz="1800" b="0" i="0" u="none" strike="noStrike">
                          <a:solidFill>
                            <a:srgbClr val="000000"/>
                          </a:solidFill>
                          <a:latin typeface="Calibri"/>
                        </a:rPr>
                        <a:t>$56,148</a:t>
                      </a:r>
                    </a:p>
                  </a:txBody>
                  <a:tcPr marL="9525" marR="9525" marT="9525" marB="0" anchor="ctr">
                    <a:lnL>
                      <a:noFill/>
                    </a:lnL>
                    <a:lnR>
                      <a:noFill/>
                    </a:lnR>
                    <a:lnT w="6350" cap="flat" cmpd="sng" algn="ctr">
                      <a:solidFill>
                        <a:srgbClr val="000000"/>
                      </a:solidFill>
                      <a:prstDash val="solid"/>
                      <a:round/>
                      <a:headEnd type="none" w="med" len="med"/>
                      <a:tailEnd type="none" w="med" len="med"/>
                    </a:lnT>
                    <a:lnB>
                      <a:noFill/>
                    </a:lnB>
                  </a:tcPr>
                </a:tc>
                <a:tc>
                  <a:txBody>
                    <a:bodyPr/>
                    <a:lstStyle/>
                    <a:p>
                      <a:pPr algn="r" fontAlgn="ctr"/>
                      <a:r>
                        <a:rPr lang="en-US" sz="1800" b="0" i="0" u="none" strike="noStrike">
                          <a:solidFill>
                            <a:srgbClr val="000000"/>
                          </a:solidFill>
                          <a:latin typeface="Calibri"/>
                        </a:rPr>
                        <a:t>$54,415</a:t>
                      </a:r>
                    </a:p>
                  </a:txBody>
                  <a:tcPr marL="9525" marR="9525" marT="9525" marB="0" anchor="ctr">
                    <a:lnL>
                      <a:noFill/>
                    </a:lnL>
                    <a:lnR>
                      <a:noFill/>
                    </a:lnR>
                    <a:lnT w="6350" cap="flat" cmpd="sng" algn="ctr">
                      <a:solidFill>
                        <a:srgbClr val="000000"/>
                      </a:solidFill>
                      <a:prstDash val="solid"/>
                      <a:round/>
                      <a:headEnd type="none" w="med" len="med"/>
                      <a:tailEnd type="none" w="med" len="med"/>
                    </a:lnT>
                    <a:lnB>
                      <a:noFill/>
                    </a:lnB>
                  </a:tcPr>
                </a:tc>
                <a:tc>
                  <a:txBody>
                    <a:bodyPr/>
                    <a:lstStyle/>
                    <a:p>
                      <a:pPr algn="r" fontAlgn="ctr"/>
                      <a:r>
                        <a:rPr lang="en-US" sz="1800" b="0" i="0" u="none" strike="noStrike">
                          <a:solidFill>
                            <a:srgbClr val="000000"/>
                          </a:solidFill>
                          <a:latin typeface="Calibri"/>
                        </a:rPr>
                        <a:t>$52,595</a:t>
                      </a:r>
                    </a:p>
                  </a:txBody>
                  <a:tcPr marL="9525" marR="9525" marT="9525" marB="0" anchor="ctr">
                    <a:lnL>
                      <a:noFill/>
                    </a:lnL>
                    <a:lnR>
                      <a:noFill/>
                    </a:lnR>
                    <a:lnT w="6350" cap="flat" cmpd="sng" algn="ctr">
                      <a:solidFill>
                        <a:srgbClr val="000000"/>
                      </a:solidFill>
                      <a:prstDash val="solid"/>
                      <a:round/>
                      <a:headEnd type="none" w="med" len="med"/>
                      <a:tailEnd type="none" w="med" len="med"/>
                    </a:lnT>
                    <a:lnB>
                      <a:noFill/>
                    </a:lnB>
                  </a:tcPr>
                </a:tc>
                <a:tc>
                  <a:txBody>
                    <a:bodyPr/>
                    <a:lstStyle/>
                    <a:p>
                      <a:pPr algn="r" fontAlgn="ctr"/>
                      <a:r>
                        <a:rPr lang="en-US" sz="1800" b="0" i="0" u="none" strike="noStrike">
                          <a:solidFill>
                            <a:srgbClr val="000000"/>
                          </a:solidFill>
                          <a:latin typeface="Calibri"/>
                        </a:rPr>
                        <a:t>$50,686</a:t>
                      </a:r>
                    </a:p>
                  </a:txBody>
                  <a:tcPr marL="9525" marR="9525" marT="9525" marB="0" anchor="ctr">
                    <a:lnL>
                      <a:noFill/>
                    </a:lnL>
                    <a:lnR>
                      <a:noFill/>
                    </a:lnR>
                    <a:lnT w="6350" cap="flat" cmpd="sng" algn="ctr">
                      <a:solidFill>
                        <a:srgbClr val="000000"/>
                      </a:solidFill>
                      <a:prstDash val="solid"/>
                      <a:round/>
                      <a:headEnd type="none" w="med" len="med"/>
                      <a:tailEnd type="none" w="med" len="med"/>
                    </a:lnT>
                    <a:lnB>
                      <a:noFill/>
                    </a:lnB>
                  </a:tcPr>
                </a:tc>
              </a:tr>
              <a:tr h="338020">
                <a:tc>
                  <a:txBody>
                    <a:bodyPr/>
                    <a:lstStyle/>
                    <a:p>
                      <a:pPr algn="l" fontAlgn="ctr"/>
                      <a:r>
                        <a:rPr lang="en-US" sz="1800" b="0" i="0" u="none" strike="noStrike">
                          <a:solidFill>
                            <a:srgbClr val="000000"/>
                          </a:solidFill>
                          <a:latin typeface="Calibri"/>
                        </a:rPr>
                        <a:t>Debt. Service</a:t>
                      </a:r>
                    </a:p>
                  </a:txBody>
                  <a:tcPr marL="9525" marR="9525" marT="9525" marB="0" anchor="ctr">
                    <a:lnL>
                      <a:noFill/>
                    </a:lnL>
                    <a:lnR>
                      <a:noFill/>
                    </a:lnR>
                    <a:lnT>
                      <a:noFill/>
                    </a:lnT>
                    <a:lnB w="25400" cap="flat" cmpd="dbl" algn="ctr">
                      <a:solidFill>
                        <a:srgbClr val="000000"/>
                      </a:solidFill>
                      <a:prstDash val="solid"/>
                      <a:round/>
                      <a:headEnd type="none" w="med" len="med"/>
                      <a:tailEnd type="none" w="med" len="med"/>
                    </a:lnB>
                  </a:tcPr>
                </a:tc>
                <a:tc>
                  <a:txBody>
                    <a:bodyPr/>
                    <a:lstStyle/>
                    <a:p>
                      <a:pPr algn="r" fontAlgn="ctr"/>
                      <a:r>
                        <a:rPr lang="en-US" sz="1800" b="0" i="0" u="none" strike="noStrike">
                          <a:solidFill>
                            <a:srgbClr val="000000"/>
                          </a:solidFill>
                          <a:latin typeface="Calibri"/>
                        </a:rPr>
                        <a:t>-$50,259</a:t>
                      </a:r>
                    </a:p>
                  </a:txBody>
                  <a:tcPr marL="9525" marR="9525" marT="9525" marB="0" anchor="ctr">
                    <a:lnL>
                      <a:noFill/>
                    </a:lnL>
                    <a:lnR>
                      <a:noFill/>
                    </a:lnR>
                    <a:lnT>
                      <a:noFill/>
                    </a:lnT>
                    <a:lnB w="25400" cap="flat" cmpd="dbl" algn="ctr">
                      <a:solidFill>
                        <a:srgbClr val="000000"/>
                      </a:solidFill>
                      <a:prstDash val="solid"/>
                      <a:round/>
                      <a:headEnd type="none" w="med" len="med"/>
                      <a:tailEnd type="none" w="med" len="med"/>
                    </a:lnB>
                  </a:tcPr>
                </a:tc>
                <a:tc>
                  <a:txBody>
                    <a:bodyPr/>
                    <a:lstStyle/>
                    <a:p>
                      <a:pPr algn="r" fontAlgn="ctr"/>
                      <a:r>
                        <a:rPr lang="en-US" sz="1800" b="0" i="0" u="none" strike="noStrike">
                          <a:solidFill>
                            <a:srgbClr val="000000"/>
                          </a:solidFill>
                          <a:latin typeface="Calibri"/>
                        </a:rPr>
                        <a:t>-$50,259</a:t>
                      </a:r>
                    </a:p>
                  </a:txBody>
                  <a:tcPr marL="9525" marR="9525" marT="9525" marB="0" anchor="ctr">
                    <a:lnL>
                      <a:noFill/>
                    </a:lnL>
                    <a:lnR>
                      <a:noFill/>
                    </a:lnR>
                    <a:lnT>
                      <a:noFill/>
                    </a:lnT>
                    <a:lnB w="25400" cap="flat" cmpd="dbl" algn="ctr">
                      <a:solidFill>
                        <a:srgbClr val="000000"/>
                      </a:solidFill>
                      <a:prstDash val="solid"/>
                      <a:round/>
                      <a:headEnd type="none" w="med" len="med"/>
                      <a:tailEnd type="none" w="med" len="med"/>
                    </a:lnB>
                  </a:tcPr>
                </a:tc>
                <a:tc>
                  <a:txBody>
                    <a:bodyPr/>
                    <a:lstStyle/>
                    <a:p>
                      <a:pPr algn="r" fontAlgn="ctr"/>
                      <a:r>
                        <a:rPr lang="en-US" sz="1800" b="0" i="0" u="none" strike="noStrike">
                          <a:solidFill>
                            <a:srgbClr val="000000"/>
                          </a:solidFill>
                          <a:latin typeface="Calibri"/>
                        </a:rPr>
                        <a:t>-$50,259</a:t>
                      </a:r>
                    </a:p>
                  </a:txBody>
                  <a:tcPr marL="9525" marR="9525" marT="9525" marB="0" anchor="ctr">
                    <a:lnL>
                      <a:noFill/>
                    </a:lnL>
                    <a:lnR>
                      <a:noFill/>
                    </a:lnR>
                    <a:lnT>
                      <a:noFill/>
                    </a:lnT>
                    <a:lnB w="25400" cap="flat" cmpd="dbl" algn="ctr">
                      <a:solidFill>
                        <a:srgbClr val="000000"/>
                      </a:solidFill>
                      <a:prstDash val="solid"/>
                      <a:round/>
                      <a:headEnd type="none" w="med" len="med"/>
                      <a:tailEnd type="none" w="med" len="med"/>
                    </a:lnB>
                  </a:tcPr>
                </a:tc>
                <a:tc>
                  <a:txBody>
                    <a:bodyPr/>
                    <a:lstStyle/>
                    <a:p>
                      <a:pPr algn="r" fontAlgn="ctr"/>
                      <a:r>
                        <a:rPr lang="en-US" sz="1800" b="0" i="0" u="none" strike="noStrike">
                          <a:solidFill>
                            <a:srgbClr val="000000"/>
                          </a:solidFill>
                          <a:latin typeface="Calibri"/>
                        </a:rPr>
                        <a:t>-$50,259</a:t>
                      </a:r>
                    </a:p>
                  </a:txBody>
                  <a:tcPr marL="9525" marR="9525" marT="9525" marB="0" anchor="ctr">
                    <a:lnL>
                      <a:noFill/>
                    </a:lnL>
                    <a:lnR>
                      <a:noFill/>
                    </a:lnR>
                    <a:lnT>
                      <a:noFill/>
                    </a:lnT>
                    <a:lnB w="25400" cap="flat" cmpd="dbl" algn="ctr">
                      <a:solidFill>
                        <a:srgbClr val="000000"/>
                      </a:solidFill>
                      <a:prstDash val="solid"/>
                      <a:round/>
                      <a:headEnd type="none" w="med" len="med"/>
                      <a:tailEnd type="none" w="med" len="med"/>
                    </a:lnB>
                  </a:tcPr>
                </a:tc>
                <a:tc>
                  <a:txBody>
                    <a:bodyPr/>
                    <a:lstStyle/>
                    <a:p>
                      <a:pPr algn="r" fontAlgn="ctr"/>
                      <a:r>
                        <a:rPr lang="en-US" sz="1800" b="0" i="0" u="none" strike="noStrike">
                          <a:solidFill>
                            <a:srgbClr val="000000"/>
                          </a:solidFill>
                          <a:latin typeface="Calibri"/>
                        </a:rPr>
                        <a:t>-$50,259</a:t>
                      </a:r>
                    </a:p>
                  </a:txBody>
                  <a:tcPr marL="9525" marR="9525" marT="9525" marB="0" anchor="ctr">
                    <a:lnL>
                      <a:noFill/>
                    </a:lnL>
                    <a:lnR>
                      <a:noFill/>
                    </a:lnR>
                    <a:lnT>
                      <a:noFill/>
                    </a:lnT>
                    <a:lnB w="25400" cap="flat" cmpd="dbl" algn="ctr">
                      <a:solidFill>
                        <a:srgbClr val="000000"/>
                      </a:solidFill>
                      <a:prstDash val="solid"/>
                      <a:round/>
                      <a:headEnd type="none" w="med" len="med"/>
                      <a:tailEnd type="none" w="med" len="med"/>
                    </a:lnB>
                  </a:tcPr>
                </a:tc>
              </a:tr>
              <a:tr h="338020">
                <a:tc>
                  <a:txBody>
                    <a:bodyPr/>
                    <a:lstStyle/>
                    <a:p>
                      <a:pPr algn="l" fontAlgn="ctr"/>
                      <a:r>
                        <a:rPr lang="en-US" sz="1800" b="0" i="0" u="none" strike="noStrike">
                          <a:solidFill>
                            <a:srgbClr val="000000"/>
                          </a:solidFill>
                          <a:latin typeface="Calibri"/>
                        </a:rPr>
                        <a:t>Cash Flow</a:t>
                      </a:r>
                    </a:p>
                  </a:txBody>
                  <a:tcPr marL="9525" marR="9525" marT="9525" marB="0" anchor="ctr">
                    <a:lnL>
                      <a:noFill/>
                    </a:lnL>
                    <a:lnR>
                      <a:noFill/>
                    </a:lnR>
                    <a:lnT w="25400" cap="flat" cmpd="dbl" algn="ctr">
                      <a:solidFill>
                        <a:srgbClr val="000000"/>
                      </a:solidFill>
                      <a:prstDash val="solid"/>
                      <a:round/>
                      <a:headEnd type="none" w="med" len="med"/>
                      <a:tailEnd type="none" w="med" len="med"/>
                    </a:lnT>
                    <a:lnB>
                      <a:noFill/>
                    </a:lnB>
                  </a:tcPr>
                </a:tc>
                <a:tc>
                  <a:txBody>
                    <a:bodyPr/>
                    <a:lstStyle/>
                    <a:p>
                      <a:pPr algn="r" fontAlgn="ctr"/>
                      <a:r>
                        <a:rPr lang="en-US" sz="1800" b="0" i="0" u="none" strike="noStrike">
                          <a:solidFill>
                            <a:srgbClr val="000000"/>
                          </a:solidFill>
                          <a:latin typeface="Calibri"/>
                        </a:rPr>
                        <a:t>$7,539</a:t>
                      </a:r>
                    </a:p>
                  </a:txBody>
                  <a:tcPr marL="9525" marR="9525" marT="9525" marB="0" anchor="ctr">
                    <a:lnL>
                      <a:noFill/>
                    </a:lnL>
                    <a:lnR>
                      <a:noFill/>
                    </a:lnR>
                    <a:lnT w="25400" cap="flat" cmpd="dbl" algn="ctr">
                      <a:solidFill>
                        <a:srgbClr val="000000"/>
                      </a:solidFill>
                      <a:prstDash val="solid"/>
                      <a:round/>
                      <a:headEnd type="none" w="med" len="med"/>
                      <a:tailEnd type="none" w="med" len="med"/>
                    </a:lnT>
                    <a:lnB>
                      <a:noFill/>
                    </a:lnB>
                  </a:tcPr>
                </a:tc>
                <a:tc>
                  <a:txBody>
                    <a:bodyPr/>
                    <a:lstStyle/>
                    <a:p>
                      <a:pPr algn="r" fontAlgn="ctr"/>
                      <a:r>
                        <a:rPr lang="en-US" sz="1800" b="0" i="0" u="none" strike="noStrike">
                          <a:solidFill>
                            <a:srgbClr val="000000"/>
                          </a:solidFill>
                          <a:latin typeface="Calibri"/>
                        </a:rPr>
                        <a:t>$5,889</a:t>
                      </a:r>
                    </a:p>
                  </a:txBody>
                  <a:tcPr marL="9525" marR="9525" marT="9525" marB="0" anchor="ctr">
                    <a:lnL>
                      <a:noFill/>
                    </a:lnL>
                    <a:lnR>
                      <a:noFill/>
                    </a:lnR>
                    <a:lnT w="25400" cap="flat" cmpd="dbl" algn="ctr">
                      <a:solidFill>
                        <a:srgbClr val="000000"/>
                      </a:solidFill>
                      <a:prstDash val="solid"/>
                      <a:round/>
                      <a:headEnd type="none" w="med" len="med"/>
                      <a:tailEnd type="none" w="med" len="med"/>
                    </a:lnT>
                    <a:lnB>
                      <a:noFill/>
                    </a:lnB>
                  </a:tcPr>
                </a:tc>
                <a:tc>
                  <a:txBody>
                    <a:bodyPr/>
                    <a:lstStyle/>
                    <a:p>
                      <a:pPr algn="r" fontAlgn="ctr"/>
                      <a:r>
                        <a:rPr lang="en-US" sz="1800" b="0" i="0" u="none" strike="noStrike">
                          <a:solidFill>
                            <a:srgbClr val="000000"/>
                          </a:solidFill>
                          <a:latin typeface="Calibri"/>
                        </a:rPr>
                        <a:t>$4,156</a:t>
                      </a:r>
                    </a:p>
                  </a:txBody>
                  <a:tcPr marL="9525" marR="9525" marT="9525" marB="0" anchor="ctr">
                    <a:lnL>
                      <a:noFill/>
                    </a:lnL>
                    <a:lnR>
                      <a:noFill/>
                    </a:lnR>
                    <a:lnT w="25400" cap="flat" cmpd="dbl" algn="ctr">
                      <a:solidFill>
                        <a:srgbClr val="000000"/>
                      </a:solidFill>
                      <a:prstDash val="solid"/>
                      <a:round/>
                      <a:headEnd type="none" w="med" len="med"/>
                      <a:tailEnd type="none" w="med" len="med"/>
                    </a:lnT>
                    <a:lnB>
                      <a:noFill/>
                    </a:lnB>
                  </a:tcPr>
                </a:tc>
                <a:tc>
                  <a:txBody>
                    <a:bodyPr/>
                    <a:lstStyle/>
                    <a:p>
                      <a:pPr algn="r" fontAlgn="ctr"/>
                      <a:r>
                        <a:rPr lang="en-US" sz="1800" b="0" i="0" u="none" strike="noStrike">
                          <a:solidFill>
                            <a:srgbClr val="000000"/>
                          </a:solidFill>
                          <a:latin typeface="Calibri"/>
                        </a:rPr>
                        <a:t>$2,336</a:t>
                      </a:r>
                    </a:p>
                  </a:txBody>
                  <a:tcPr marL="9525" marR="9525" marT="9525" marB="0" anchor="ctr">
                    <a:lnL>
                      <a:noFill/>
                    </a:lnL>
                    <a:lnR>
                      <a:noFill/>
                    </a:lnR>
                    <a:lnT w="25400" cap="flat" cmpd="dbl" algn="ctr">
                      <a:solidFill>
                        <a:srgbClr val="000000"/>
                      </a:solidFill>
                      <a:prstDash val="solid"/>
                      <a:round/>
                      <a:headEnd type="none" w="med" len="med"/>
                      <a:tailEnd type="none" w="med" len="med"/>
                    </a:lnT>
                    <a:lnB>
                      <a:noFill/>
                    </a:lnB>
                  </a:tcPr>
                </a:tc>
                <a:tc>
                  <a:txBody>
                    <a:bodyPr/>
                    <a:lstStyle/>
                    <a:p>
                      <a:pPr algn="r" fontAlgn="ctr"/>
                      <a:r>
                        <a:rPr lang="en-US" sz="1800" b="0" i="0" u="none" strike="noStrike">
                          <a:solidFill>
                            <a:srgbClr val="000000"/>
                          </a:solidFill>
                          <a:latin typeface="Calibri"/>
                        </a:rPr>
                        <a:t>$427</a:t>
                      </a:r>
                    </a:p>
                  </a:txBody>
                  <a:tcPr marL="9525" marR="9525" marT="9525" marB="0" anchor="ctr">
                    <a:lnL>
                      <a:noFill/>
                    </a:lnL>
                    <a:lnR>
                      <a:noFill/>
                    </a:lnR>
                    <a:lnT w="25400" cap="flat" cmpd="dbl" algn="ctr">
                      <a:solidFill>
                        <a:srgbClr val="000000"/>
                      </a:solidFill>
                      <a:prstDash val="solid"/>
                      <a:round/>
                      <a:headEnd type="none" w="med" len="med"/>
                      <a:tailEnd type="none" w="med" len="med"/>
                    </a:lnT>
                    <a:lnB>
                      <a:noFill/>
                    </a:lnB>
                  </a:tcPr>
                </a:tc>
              </a:tr>
              <a:tr h="338020">
                <a:tc>
                  <a:txBody>
                    <a:bodyPr/>
                    <a:lstStyle/>
                    <a:p>
                      <a:pPr algn="ctr" fontAlgn="ctr"/>
                      <a:r>
                        <a:rPr lang="en-US" sz="1800" b="1" i="0" u="none" strike="noStrike" dirty="0">
                          <a:solidFill>
                            <a:srgbClr val="000000"/>
                          </a:solidFill>
                          <a:latin typeface="Calibri"/>
                        </a:rPr>
                        <a:t>Debt. Service Coverage Ratio</a:t>
                      </a:r>
                    </a:p>
                  </a:txBody>
                  <a:tcPr marL="9525" marR="9525" marT="9525" marB="0" anchor="ctr">
                    <a:lnL>
                      <a:noFill/>
                    </a:lnL>
                    <a:lnR>
                      <a:noFill/>
                    </a:lnR>
                    <a:lnT>
                      <a:noFill/>
                    </a:lnT>
                    <a:lnB>
                      <a:noFill/>
                    </a:lnB>
                  </a:tcPr>
                </a:tc>
                <a:tc>
                  <a:txBody>
                    <a:bodyPr/>
                    <a:lstStyle/>
                    <a:p>
                      <a:pPr algn="r" fontAlgn="ctr"/>
                      <a:r>
                        <a:rPr lang="en-US" sz="1800" b="1" i="0" u="none" strike="noStrike" dirty="0">
                          <a:solidFill>
                            <a:srgbClr val="000000"/>
                          </a:solidFill>
                          <a:latin typeface="Calibri"/>
                        </a:rPr>
                        <a:t>1.15</a:t>
                      </a:r>
                    </a:p>
                  </a:txBody>
                  <a:tcPr marL="9525" marR="9525" marT="9525" marB="0" anchor="ctr">
                    <a:lnL>
                      <a:noFill/>
                    </a:lnL>
                    <a:lnR>
                      <a:noFill/>
                    </a:lnR>
                    <a:lnT>
                      <a:noFill/>
                    </a:lnT>
                    <a:lnB>
                      <a:noFill/>
                    </a:lnB>
                  </a:tcPr>
                </a:tc>
                <a:tc>
                  <a:txBody>
                    <a:bodyPr/>
                    <a:lstStyle/>
                    <a:p>
                      <a:pPr algn="r" fontAlgn="ctr"/>
                      <a:r>
                        <a:rPr lang="en-US" sz="1800" b="1" i="0" u="none" strike="noStrike">
                          <a:solidFill>
                            <a:srgbClr val="000000"/>
                          </a:solidFill>
                          <a:latin typeface="Calibri"/>
                        </a:rPr>
                        <a:t>1.12</a:t>
                      </a:r>
                    </a:p>
                  </a:txBody>
                  <a:tcPr marL="9525" marR="9525" marT="9525" marB="0" anchor="ctr">
                    <a:lnL>
                      <a:noFill/>
                    </a:lnL>
                    <a:lnR>
                      <a:noFill/>
                    </a:lnR>
                    <a:lnT>
                      <a:noFill/>
                    </a:lnT>
                    <a:lnB>
                      <a:noFill/>
                    </a:lnB>
                  </a:tcPr>
                </a:tc>
                <a:tc>
                  <a:txBody>
                    <a:bodyPr/>
                    <a:lstStyle/>
                    <a:p>
                      <a:pPr algn="r" fontAlgn="ctr"/>
                      <a:r>
                        <a:rPr lang="en-US" sz="1800" b="1" i="0" u="none" strike="noStrike">
                          <a:solidFill>
                            <a:srgbClr val="000000"/>
                          </a:solidFill>
                          <a:latin typeface="Calibri"/>
                        </a:rPr>
                        <a:t>1.08</a:t>
                      </a:r>
                    </a:p>
                  </a:txBody>
                  <a:tcPr marL="9525" marR="9525" marT="9525" marB="0" anchor="ctr">
                    <a:lnL>
                      <a:noFill/>
                    </a:lnL>
                    <a:lnR>
                      <a:noFill/>
                    </a:lnR>
                    <a:lnT>
                      <a:noFill/>
                    </a:lnT>
                    <a:lnB>
                      <a:noFill/>
                    </a:lnB>
                  </a:tcPr>
                </a:tc>
                <a:tc>
                  <a:txBody>
                    <a:bodyPr/>
                    <a:lstStyle/>
                    <a:p>
                      <a:pPr algn="r" fontAlgn="ctr"/>
                      <a:r>
                        <a:rPr lang="en-US" sz="1800" b="1" i="0" u="none" strike="noStrike">
                          <a:solidFill>
                            <a:srgbClr val="000000"/>
                          </a:solidFill>
                          <a:latin typeface="Calibri"/>
                        </a:rPr>
                        <a:t>1.05</a:t>
                      </a:r>
                    </a:p>
                  </a:txBody>
                  <a:tcPr marL="9525" marR="9525" marT="9525" marB="0" anchor="ctr">
                    <a:lnL>
                      <a:noFill/>
                    </a:lnL>
                    <a:lnR>
                      <a:noFill/>
                    </a:lnR>
                    <a:lnT>
                      <a:noFill/>
                    </a:lnT>
                    <a:lnB>
                      <a:noFill/>
                    </a:lnB>
                  </a:tcPr>
                </a:tc>
                <a:tc>
                  <a:txBody>
                    <a:bodyPr/>
                    <a:lstStyle/>
                    <a:p>
                      <a:pPr algn="r" fontAlgn="ctr"/>
                      <a:r>
                        <a:rPr lang="en-US" sz="1800" b="1" i="0" u="none" strike="noStrike" dirty="0">
                          <a:solidFill>
                            <a:srgbClr val="000000"/>
                          </a:solidFill>
                          <a:latin typeface="Calibri"/>
                        </a:rPr>
                        <a:t>1.01</a:t>
                      </a:r>
                    </a:p>
                  </a:txBody>
                  <a:tcPr marL="9525" marR="9525" marT="9525" marB="0" anchor="ctr">
                    <a:lnL>
                      <a:noFill/>
                    </a:lnL>
                    <a:lnR>
                      <a:noFill/>
                    </a:lnR>
                    <a:lnT>
                      <a:noFill/>
                    </a:lnT>
                    <a:lnB>
                      <a:noFill/>
                    </a:lnB>
                  </a:tcPr>
                </a:tc>
              </a:tr>
              <a:tr h="385661">
                <a:tc>
                  <a:txBody>
                    <a:bodyPr/>
                    <a:lstStyle/>
                    <a:p>
                      <a:pPr algn="ctr" fontAlgn="ctr"/>
                      <a:r>
                        <a:rPr lang="en-US" sz="1800" b="1" i="0" u="none" strike="noStrike" dirty="0" smtClean="0">
                          <a:solidFill>
                            <a:srgbClr val="222222"/>
                          </a:solidFill>
                          <a:latin typeface="+mn-lt"/>
                        </a:rPr>
                        <a:t>Cash Flow as % of OC + DS</a:t>
                      </a:r>
                      <a:endParaRPr lang="en-US" sz="1800" b="1" i="0" u="none" strike="noStrike" dirty="0">
                        <a:solidFill>
                          <a:srgbClr val="222222"/>
                        </a:solidFill>
                        <a:latin typeface="+mn-lt"/>
                      </a:endParaRPr>
                    </a:p>
                  </a:txBody>
                  <a:tcPr marL="9525" marR="9525" marT="9525" marB="0" anchor="ctr">
                    <a:lnL>
                      <a:noFill/>
                    </a:lnL>
                    <a:lnR>
                      <a:noFill/>
                    </a:lnR>
                    <a:lnT>
                      <a:noFill/>
                    </a:lnT>
                    <a:lnB>
                      <a:noFill/>
                    </a:lnB>
                  </a:tcPr>
                </a:tc>
                <a:tc>
                  <a:txBody>
                    <a:bodyPr/>
                    <a:lstStyle/>
                    <a:p>
                      <a:pPr algn="r" fontAlgn="b"/>
                      <a:r>
                        <a:rPr lang="en-US" sz="1800" b="1" i="0" u="none" strike="noStrike" dirty="0">
                          <a:solidFill>
                            <a:srgbClr val="000000"/>
                          </a:solidFill>
                          <a:latin typeface="Calibri"/>
                        </a:rPr>
                        <a:t>4.66%</a:t>
                      </a:r>
                    </a:p>
                  </a:txBody>
                  <a:tcPr marL="9525" marR="9525" marT="9525" marB="0" anchor="b">
                    <a:lnL>
                      <a:noFill/>
                    </a:lnL>
                    <a:lnR>
                      <a:noFill/>
                    </a:lnR>
                    <a:lnT>
                      <a:noFill/>
                    </a:lnT>
                    <a:lnB>
                      <a:noFill/>
                    </a:lnB>
                  </a:tcPr>
                </a:tc>
                <a:tc>
                  <a:txBody>
                    <a:bodyPr/>
                    <a:lstStyle/>
                    <a:p>
                      <a:pPr algn="r" fontAlgn="b"/>
                      <a:r>
                        <a:rPr lang="en-US" sz="1800" b="1" i="0" u="none" strike="noStrike" dirty="0">
                          <a:solidFill>
                            <a:srgbClr val="000000"/>
                          </a:solidFill>
                          <a:latin typeface="Calibri"/>
                        </a:rPr>
                        <a:t>3.57%</a:t>
                      </a:r>
                    </a:p>
                  </a:txBody>
                  <a:tcPr marL="9525" marR="9525" marT="9525" marB="0" anchor="b">
                    <a:lnL>
                      <a:noFill/>
                    </a:lnL>
                    <a:lnR>
                      <a:noFill/>
                    </a:lnR>
                    <a:lnT>
                      <a:noFill/>
                    </a:lnT>
                    <a:lnB>
                      <a:noFill/>
                    </a:lnB>
                  </a:tcPr>
                </a:tc>
                <a:tc>
                  <a:txBody>
                    <a:bodyPr/>
                    <a:lstStyle/>
                    <a:p>
                      <a:pPr algn="r" fontAlgn="b"/>
                      <a:r>
                        <a:rPr lang="en-US" sz="1800" b="1" i="0" u="none" strike="noStrike" dirty="0">
                          <a:solidFill>
                            <a:srgbClr val="000000"/>
                          </a:solidFill>
                          <a:latin typeface="Calibri"/>
                        </a:rPr>
                        <a:t>2.47%</a:t>
                      </a:r>
                    </a:p>
                  </a:txBody>
                  <a:tcPr marL="9525" marR="9525" marT="9525" marB="0" anchor="b">
                    <a:lnL>
                      <a:noFill/>
                    </a:lnL>
                    <a:lnR>
                      <a:noFill/>
                    </a:lnR>
                    <a:lnT>
                      <a:noFill/>
                    </a:lnT>
                    <a:lnB>
                      <a:noFill/>
                    </a:lnB>
                  </a:tcPr>
                </a:tc>
                <a:tc>
                  <a:txBody>
                    <a:bodyPr/>
                    <a:lstStyle/>
                    <a:p>
                      <a:pPr algn="r" fontAlgn="b"/>
                      <a:r>
                        <a:rPr lang="en-US" sz="1800" b="1" i="0" u="none" strike="noStrike" dirty="0">
                          <a:solidFill>
                            <a:srgbClr val="000000"/>
                          </a:solidFill>
                          <a:latin typeface="Calibri"/>
                        </a:rPr>
                        <a:t>1.36%</a:t>
                      </a:r>
                    </a:p>
                  </a:txBody>
                  <a:tcPr marL="9525" marR="9525" marT="9525" marB="0" anchor="b">
                    <a:lnL>
                      <a:noFill/>
                    </a:lnL>
                    <a:lnR>
                      <a:noFill/>
                    </a:lnR>
                    <a:lnT>
                      <a:noFill/>
                    </a:lnT>
                    <a:lnB>
                      <a:noFill/>
                    </a:lnB>
                  </a:tcPr>
                </a:tc>
                <a:tc>
                  <a:txBody>
                    <a:bodyPr/>
                    <a:lstStyle/>
                    <a:p>
                      <a:pPr algn="r" fontAlgn="b"/>
                      <a:r>
                        <a:rPr lang="en-US" sz="1800" b="1" i="0" u="none" strike="noStrike" dirty="0">
                          <a:solidFill>
                            <a:srgbClr val="000000"/>
                          </a:solidFill>
                          <a:latin typeface="Calibri"/>
                        </a:rPr>
                        <a:t>0.24%</a:t>
                      </a:r>
                    </a:p>
                  </a:txBody>
                  <a:tcPr marL="9525" marR="9525" marT="9525" marB="0" anchor="b">
                    <a:lnL>
                      <a:noFill/>
                    </a:lnL>
                    <a:lnR>
                      <a:noFill/>
                    </a:lnR>
                    <a:lnT>
                      <a:noFill/>
                    </a:lnT>
                    <a:lnB>
                      <a:noFill/>
                    </a:lnB>
                  </a:tcPr>
                </a:tc>
              </a:tr>
            </a:tbl>
          </a:graphicData>
        </a:graphic>
      </p:graphicFrame>
      <p:sp>
        <p:nvSpPr>
          <p:cNvPr id="6" name="TextBox 5"/>
          <p:cNvSpPr txBox="1"/>
          <p:nvPr/>
        </p:nvSpPr>
        <p:spPr>
          <a:xfrm>
            <a:off x="685800" y="1684854"/>
            <a:ext cx="7586663" cy="369332"/>
          </a:xfrm>
          <a:prstGeom prst="rect">
            <a:avLst/>
          </a:prstGeom>
          <a:noFill/>
        </p:spPr>
        <p:txBody>
          <a:bodyPr wrap="square" rtlCol="0">
            <a:spAutoFit/>
          </a:bodyPr>
          <a:lstStyle/>
          <a:p>
            <a:pPr algn="ctr" fontAlgn="ctr"/>
            <a:r>
              <a:rPr lang="en-US" b="1" dirty="0" smtClean="0">
                <a:solidFill>
                  <a:srgbClr val="222222"/>
                </a:solidFill>
                <a:latin typeface="Arial"/>
              </a:rPr>
              <a:t>DSCR = Net Operating Income / Total Debt Service</a:t>
            </a:r>
            <a:endParaRPr lang="en-US" b="1" dirty="0">
              <a:solidFill>
                <a:srgbClr val="222222"/>
              </a:solidFill>
              <a:latin typeface="Arial"/>
            </a:endParaRP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2"/>
          <p:cNvSpPr>
            <a:spLocks noGrp="1" noChangeArrowheads="1"/>
          </p:cNvSpPr>
          <p:nvPr>
            <p:ph type="title"/>
          </p:nvPr>
        </p:nvSpPr>
        <p:spPr/>
        <p:txBody>
          <a:bodyPr/>
          <a:lstStyle/>
          <a:p>
            <a:pPr eaLnBrk="1" hangingPunct="1"/>
            <a:r>
              <a:rPr lang="en-US" altLang="en-US" dirty="0" smtClean="0">
                <a:solidFill>
                  <a:srgbClr val="FFC000"/>
                </a:solidFill>
              </a:rPr>
              <a:t>Cash Flow</a:t>
            </a:r>
          </a:p>
        </p:txBody>
      </p:sp>
      <p:sp>
        <p:nvSpPr>
          <p:cNvPr id="90115" name="Rectangle 3"/>
          <p:cNvSpPr>
            <a:spLocks noGrp="1" noChangeArrowheads="1"/>
          </p:cNvSpPr>
          <p:nvPr>
            <p:ph idx="1"/>
          </p:nvPr>
        </p:nvSpPr>
        <p:spPr/>
        <p:txBody>
          <a:bodyPr/>
          <a:lstStyle/>
          <a:p>
            <a:pPr marL="533400" indent="-533400" eaLnBrk="1" hangingPunct="1">
              <a:lnSpc>
                <a:spcPct val="90000"/>
              </a:lnSpc>
            </a:pPr>
            <a:r>
              <a:rPr lang="en-US" altLang="en-US" sz="2400" dirty="0" smtClean="0"/>
              <a:t>Goal: Positive Cash Flow over Life of Project</a:t>
            </a:r>
          </a:p>
          <a:p>
            <a:pPr marL="933450" lvl="1" indent="-533400" eaLnBrk="1" hangingPunct="1">
              <a:lnSpc>
                <a:spcPct val="90000"/>
              </a:lnSpc>
            </a:pPr>
            <a:r>
              <a:rPr lang="en-US" altLang="en-US" sz="2000" dirty="0" smtClean="0"/>
              <a:t>Means that expenses can be covered with cushion</a:t>
            </a:r>
          </a:p>
          <a:p>
            <a:pPr marL="933450" lvl="1" indent="-533400" eaLnBrk="1" hangingPunct="1">
              <a:lnSpc>
                <a:spcPct val="90000"/>
              </a:lnSpc>
            </a:pPr>
            <a:r>
              <a:rPr lang="en-US" altLang="en-US" sz="2000" dirty="0" smtClean="0"/>
              <a:t>Provides Owner with income</a:t>
            </a:r>
          </a:p>
          <a:p>
            <a:pPr marL="533400" indent="-533400" eaLnBrk="1" hangingPunct="1">
              <a:lnSpc>
                <a:spcPct val="90000"/>
              </a:lnSpc>
            </a:pPr>
            <a:r>
              <a:rPr lang="en-US" altLang="en-US" sz="2400" dirty="0" smtClean="0"/>
              <a:t>Remaining cash (if distributable) after payment of debt service</a:t>
            </a:r>
          </a:p>
          <a:p>
            <a:pPr marL="533400" indent="-533400" eaLnBrk="1" hangingPunct="1">
              <a:lnSpc>
                <a:spcPct val="90000"/>
              </a:lnSpc>
            </a:pPr>
            <a:r>
              <a:rPr lang="en-US" altLang="en-US" sz="2400" dirty="0" smtClean="0"/>
              <a:t>Analyze using both DSCR review  &amp; CF as % of Costs + DS</a:t>
            </a:r>
          </a:p>
          <a:p>
            <a:pPr marL="533400" indent="-533400" eaLnBrk="1" hangingPunct="1">
              <a:lnSpc>
                <a:spcPct val="90000"/>
              </a:lnSpc>
            </a:pPr>
            <a:r>
              <a:rPr lang="en-US" altLang="en-US" sz="2400" dirty="0" smtClean="0"/>
              <a:t>Analyze Equity Investment -“Cash-on-cash” return to measure</a:t>
            </a:r>
          </a:p>
          <a:p>
            <a:pPr marL="952500" lvl="1" indent="-495300" eaLnBrk="1" hangingPunct="1">
              <a:lnSpc>
                <a:spcPct val="90000"/>
              </a:lnSpc>
            </a:pPr>
            <a:r>
              <a:rPr lang="en-US" altLang="en-US" sz="1800" dirty="0" smtClean="0"/>
              <a:t>Annual Cash Flow </a:t>
            </a:r>
            <a:r>
              <a:rPr lang="en-US" altLang="en-US" sz="1800" dirty="0" smtClean="0">
                <a:sym typeface="Symbol" pitchFamily="18" charset="2"/>
              </a:rPr>
              <a:t></a:t>
            </a:r>
            <a:r>
              <a:rPr lang="en-US" altLang="en-US" sz="1800" dirty="0" smtClean="0">
                <a:sym typeface="WP MathA"/>
              </a:rPr>
              <a:t> Equity = X%</a:t>
            </a:r>
          </a:p>
          <a:p>
            <a:pPr marL="952500" lvl="1" indent="-495300" eaLnBrk="1" hangingPunct="1">
              <a:lnSpc>
                <a:spcPct val="90000"/>
              </a:lnSpc>
            </a:pPr>
            <a:r>
              <a:rPr lang="en-US" altLang="en-US" sz="1800" dirty="0" smtClean="0">
                <a:sym typeface="WP MathA"/>
              </a:rPr>
              <a:t>Example: ($10,000 Cash Flow </a:t>
            </a:r>
            <a:r>
              <a:rPr lang="en-US" altLang="en-US" sz="1800" dirty="0" smtClean="0">
                <a:sym typeface="Symbol" pitchFamily="18" charset="2"/>
              </a:rPr>
              <a:t></a:t>
            </a:r>
            <a:r>
              <a:rPr lang="en-US" altLang="en-US" sz="1800" dirty="0" smtClean="0">
                <a:sym typeface="WP MathA"/>
              </a:rPr>
              <a:t> $100,000 Equity) = 10% cash-on-cash return</a:t>
            </a:r>
          </a:p>
          <a:p>
            <a:pPr marL="533400" indent="-533400" eaLnBrk="1" hangingPunct="1">
              <a:lnSpc>
                <a:spcPct val="90000"/>
              </a:lnSpc>
            </a:pPr>
            <a:r>
              <a:rPr lang="en-US" altLang="en-US" sz="2400" dirty="0" smtClean="0">
                <a:sym typeface="WP MathA"/>
              </a:rPr>
              <a:t>Since cash flow changes over time, average over the affordability period</a:t>
            </a:r>
          </a:p>
          <a:p>
            <a:pPr marL="533400" indent="-533400" eaLnBrk="1" hangingPunct="1">
              <a:lnSpc>
                <a:spcPct val="90000"/>
              </a:lnSpc>
            </a:pPr>
            <a:endParaRPr lang="en-US" altLang="en-US" sz="2400" dirty="0" smtClean="0"/>
          </a:p>
          <a:p>
            <a:pPr marL="533400" indent="-533400" eaLnBrk="1" hangingPunct="1">
              <a:lnSpc>
                <a:spcPct val="90000"/>
              </a:lnSpc>
            </a:pPr>
            <a:endParaRPr lang="en-US" altLang="en-US" sz="2400" dirty="0" smtClean="0"/>
          </a:p>
        </p:txBody>
      </p:sp>
      <p:sp>
        <p:nvSpPr>
          <p:cNvPr id="92164" name="Slide Number Placeholder 3"/>
          <p:cNvSpPr>
            <a:spLocks noGrp="1"/>
          </p:cNvSpPr>
          <p:nvPr>
            <p:ph type="sldNum" sz="quarter" idx="10"/>
          </p:nvPr>
        </p:nvSpPr>
        <p:spPr bwMode="auto">
          <a:ln>
            <a:miter lim="800000"/>
            <a:headEnd/>
            <a:tailEnd/>
          </a:ln>
        </p:spPr>
        <p:txBody>
          <a:bodyPr wrap="square" numCol="1" anchorCtr="0" compatLnSpc="1">
            <a:prstTxWarp prst="textNoShape">
              <a:avLst/>
            </a:prstTxWarp>
          </a:bodyPr>
          <a:lstStyle/>
          <a:p>
            <a:pPr>
              <a:defRPr/>
            </a:pPr>
            <a:r>
              <a:rPr lang="en-US"/>
              <a:t>Slide </a:t>
            </a:r>
            <a:fld id="{00EDFDC9-5AE4-47CC-A352-FCDB6085D0A6}" type="slidenum">
              <a:rPr lang="en-US"/>
              <a:pPr>
                <a:defRPr/>
              </a:pPr>
              <a:t>40</a:t>
            </a:fld>
            <a:endParaRPr lang="en-US"/>
          </a:p>
        </p:txBody>
      </p:sp>
    </p:spTree>
    <p:extLst>
      <p:ext uri="{BB962C8B-B14F-4D97-AF65-F5344CB8AC3E}">
        <p14:creationId xmlns:p14="http://schemas.microsoft.com/office/powerpoint/2010/main" xmlns="" val="3209856426"/>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2"/>
          <p:cNvSpPr>
            <a:spLocks noGrp="1" noChangeArrowheads="1"/>
          </p:cNvSpPr>
          <p:nvPr>
            <p:ph type="title"/>
          </p:nvPr>
        </p:nvSpPr>
        <p:spPr>
          <a:xfrm>
            <a:off x="457200" y="84138"/>
            <a:ext cx="8229600" cy="1143000"/>
          </a:xfrm>
        </p:spPr>
        <p:txBody>
          <a:bodyPr/>
          <a:lstStyle/>
          <a:p>
            <a:pPr eaLnBrk="1" hangingPunct="1"/>
            <a:r>
              <a:rPr lang="en-US" altLang="en-US" dirty="0" smtClean="0"/>
              <a:t>Developers Can and Should Make Money</a:t>
            </a:r>
          </a:p>
        </p:txBody>
      </p:sp>
      <p:sp>
        <p:nvSpPr>
          <p:cNvPr id="87043" name="Rectangle 3"/>
          <p:cNvSpPr>
            <a:spLocks noGrp="1" noChangeArrowheads="1"/>
          </p:cNvSpPr>
          <p:nvPr>
            <p:ph idx="1"/>
          </p:nvPr>
        </p:nvSpPr>
        <p:spPr/>
        <p:txBody>
          <a:bodyPr/>
          <a:lstStyle/>
          <a:p>
            <a:pPr eaLnBrk="1" hangingPunct="1">
              <a:lnSpc>
                <a:spcPct val="90000"/>
              </a:lnSpc>
            </a:pPr>
            <a:r>
              <a:rPr lang="en-US" altLang="en-US" sz="2600" dirty="0" smtClean="0"/>
              <a:t>Many sources of potential $$</a:t>
            </a:r>
          </a:p>
          <a:p>
            <a:pPr lvl="1" eaLnBrk="1" hangingPunct="1">
              <a:lnSpc>
                <a:spcPct val="90000"/>
              </a:lnSpc>
            </a:pPr>
            <a:r>
              <a:rPr lang="en-US" altLang="en-US" sz="2600" dirty="0" smtClean="0"/>
              <a:t>Developer Fees</a:t>
            </a:r>
          </a:p>
          <a:p>
            <a:pPr lvl="1" eaLnBrk="1" hangingPunct="1">
              <a:lnSpc>
                <a:spcPct val="90000"/>
              </a:lnSpc>
            </a:pPr>
            <a:r>
              <a:rPr lang="en-US" altLang="en-US" sz="2600" dirty="0" smtClean="0"/>
              <a:t>Property Management Fees</a:t>
            </a:r>
          </a:p>
          <a:p>
            <a:pPr lvl="1" eaLnBrk="1" hangingPunct="1">
              <a:lnSpc>
                <a:spcPct val="90000"/>
              </a:lnSpc>
            </a:pPr>
            <a:r>
              <a:rPr lang="en-US" altLang="en-US" sz="2600" dirty="0" smtClean="0"/>
              <a:t>Appreciation and other equity increases</a:t>
            </a:r>
          </a:p>
          <a:p>
            <a:pPr lvl="1" eaLnBrk="1" hangingPunct="1">
              <a:lnSpc>
                <a:spcPct val="90000"/>
              </a:lnSpc>
            </a:pPr>
            <a:r>
              <a:rPr lang="en-US" altLang="en-US" sz="2600" b="1" i="1" dirty="0" smtClean="0"/>
              <a:t>Net cash flow</a:t>
            </a:r>
          </a:p>
          <a:p>
            <a:pPr lvl="0" eaLnBrk="1" hangingPunct="1"/>
            <a:r>
              <a:rPr lang="en-US" altLang="en-US" sz="2600" dirty="0" smtClean="0">
                <a:solidFill>
                  <a:prstClr val="black"/>
                </a:solidFill>
              </a:rPr>
              <a:t>Compare </a:t>
            </a:r>
            <a:r>
              <a:rPr lang="en-US" altLang="en-US" sz="2600" dirty="0">
                <a:solidFill>
                  <a:prstClr val="black"/>
                </a:solidFill>
              </a:rPr>
              <a:t>returns to other similar investment</a:t>
            </a:r>
          </a:p>
          <a:p>
            <a:pPr lvl="0" eaLnBrk="1" hangingPunct="1"/>
            <a:r>
              <a:rPr lang="en-US" altLang="en-US" sz="2600" dirty="0">
                <a:solidFill>
                  <a:prstClr val="black"/>
                </a:solidFill>
                <a:sym typeface="WP MathA"/>
              </a:rPr>
              <a:t>Appropriate level of return depends on:</a:t>
            </a:r>
          </a:p>
          <a:p>
            <a:pPr lvl="1" eaLnBrk="1" hangingPunct="1"/>
            <a:r>
              <a:rPr lang="en-US" altLang="en-US" sz="2600" dirty="0">
                <a:solidFill>
                  <a:prstClr val="black"/>
                </a:solidFill>
                <a:sym typeface="WP MathA"/>
              </a:rPr>
              <a:t>Project risk</a:t>
            </a:r>
          </a:p>
          <a:p>
            <a:pPr lvl="1" eaLnBrk="1" hangingPunct="1"/>
            <a:r>
              <a:rPr lang="en-US" altLang="en-US" sz="2600" dirty="0">
                <a:solidFill>
                  <a:prstClr val="black"/>
                </a:solidFill>
                <a:sym typeface="WP MathA"/>
              </a:rPr>
              <a:t>Returns available elsewhere</a:t>
            </a:r>
            <a:endParaRPr lang="en-US" altLang="en-US" sz="2600" dirty="0">
              <a:solidFill>
                <a:prstClr val="black"/>
              </a:solidFill>
            </a:endParaRPr>
          </a:p>
          <a:p>
            <a:pPr lvl="0" eaLnBrk="1" hangingPunct="1"/>
            <a:r>
              <a:rPr lang="en-US" altLang="en-US" sz="2600" dirty="0">
                <a:solidFill>
                  <a:prstClr val="black"/>
                </a:solidFill>
              </a:rPr>
              <a:t>OK for non-profit developers to earn revenue </a:t>
            </a:r>
          </a:p>
          <a:p>
            <a:pPr lvl="0" eaLnBrk="1" hangingPunct="1">
              <a:lnSpc>
                <a:spcPct val="90000"/>
              </a:lnSpc>
            </a:pPr>
            <a:endParaRPr lang="en-US" altLang="en-US" dirty="0">
              <a:solidFill>
                <a:prstClr val="black"/>
              </a:solidFill>
            </a:endParaRPr>
          </a:p>
          <a:p>
            <a:pPr lvl="1" eaLnBrk="1" hangingPunct="1">
              <a:lnSpc>
                <a:spcPct val="90000"/>
              </a:lnSpc>
              <a:buFontTx/>
              <a:buNone/>
            </a:pPr>
            <a:endParaRPr lang="en-US" altLang="en-US" sz="2400" dirty="0" smtClean="0"/>
          </a:p>
        </p:txBody>
      </p:sp>
      <p:sp>
        <p:nvSpPr>
          <p:cNvPr id="89092" name="Slide Number Placeholder 3"/>
          <p:cNvSpPr>
            <a:spLocks noGrp="1"/>
          </p:cNvSpPr>
          <p:nvPr>
            <p:ph type="sldNum" sz="quarter" idx="10"/>
          </p:nvPr>
        </p:nvSpPr>
        <p:spPr bwMode="auto">
          <a:ln>
            <a:miter lim="800000"/>
            <a:headEnd/>
            <a:tailEnd/>
          </a:ln>
        </p:spPr>
        <p:txBody>
          <a:bodyPr wrap="square" numCol="1" anchorCtr="0" compatLnSpc="1">
            <a:prstTxWarp prst="textNoShape">
              <a:avLst/>
            </a:prstTxWarp>
          </a:bodyPr>
          <a:lstStyle/>
          <a:p>
            <a:pPr>
              <a:defRPr/>
            </a:pPr>
            <a:r>
              <a:rPr lang="en-US"/>
              <a:t>Slide </a:t>
            </a:r>
            <a:fld id="{0C8155F3-A363-4F5A-9338-06DED50AC695}" type="slidenum">
              <a:rPr lang="en-US"/>
              <a:pPr>
                <a:defRPr/>
              </a:pPr>
              <a:t>41</a:t>
            </a:fld>
            <a:endParaRPr lang="en-US"/>
          </a:p>
        </p:txBody>
      </p:sp>
    </p:spTree>
    <p:extLst>
      <p:ext uri="{BB962C8B-B14F-4D97-AF65-F5344CB8AC3E}">
        <p14:creationId xmlns:p14="http://schemas.microsoft.com/office/powerpoint/2010/main" xmlns="" val="1682628828"/>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Putting it all together -</a:t>
            </a:r>
            <a:br>
              <a:rPr lang="en-US" dirty="0" smtClean="0"/>
            </a:br>
            <a:r>
              <a:rPr lang="en-US" dirty="0" smtClean="0"/>
              <a:t>Determining level of subsidy</a:t>
            </a:r>
            <a:endParaRPr lang="en-US" dirty="0"/>
          </a:p>
        </p:txBody>
      </p:sp>
    </p:spTree>
    <p:extLst>
      <p:ext uri="{BB962C8B-B14F-4D97-AF65-F5344CB8AC3E}">
        <p14:creationId xmlns:p14="http://schemas.microsoft.com/office/powerpoint/2010/main" xmlns="" val="1661279781"/>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Subsidy Layering</a:t>
            </a:r>
            <a:endParaRPr lang="en-US" dirty="0"/>
          </a:p>
        </p:txBody>
      </p:sp>
    </p:spTree>
    <p:extLst>
      <p:ext uri="{BB962C8B-B14F-4D97-AF65-F5344CB8AC3E}">
        <p14:creationId xmlns:p14="http://schemas.microsoft.com/office/powerpoint/2010/main" xmlns="" val="975249405"/>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p:txBody>
          <a:bodyPr/>
          <a:lstStyle/>
          <a:p>
            <a:pPr eaLnBrk="1" hangingPunct="1"/>
            <a:r>
              <a:rPr lang="en-US" altLang="en-US" smtClean="0"/>
              <a:t>Subsidy Layering Requirements</a:t>
            </a:r>
          </a:p>
        </p:txBody>
      </p:sp>
      <p:sp>
        <p:nvSpPr>
          <p:cNvPr id="23555" name="Rectangle 3"/>
          <p:cNvSpPr>
            <a:spLocks noGrp="1" noChangeArrowheads="1"/>
          </p:cNvSpPr>
          <p:nvPr>
            <p:ph idx="1"/>
          </p:nvPr>
        </p:nvSpPr>
        <p:spPr/>
        <p:txBody>
          <a:bodyPr/>
          <a:lstStyle/>
          <a:p>
            <a:pPr eaLnBrk="1" hangingPunct="1"/>
            <a:r>
              <a:rPr lang="en-US" altLang="en-US" dirty="0" smtClean="0">
                <a:ea typeface="MS Mincho" pitchFamily="49" charset="-128"/>
              </a:rPr>
              <a:t>HOME Final Rule at 92.250(b)</a:t>
            </a:r>
          </a:p>
          <a:p>
            <a:pPr lvl="1" eaLnBrk="1" hangingPunct="1"/>
            <a:r>
              <a:rPr lang="en-US" altLang="en-US" dirty="0" smtClean="0">
                <a:ea typeface="MS Mincho" pitchFamily="49" charset="-128"/>
              </a:rPr>
              <a:t>Always been required (including having SL Policy)  </a:t>
            </a:r>
          </a:p>
          <a:p>
            <a:pPr eaLnBrk="1" hangingPunct="1"/>
            <a:r>
              <a:rPr lang="en-US" altLang="en-US" dirty="0" smtClean="0">
                <a:ea typeface="MS Mincho" pitchFamily="49" charset="-128"/>
              </a:rPr>
              <a:t>CPD Notice 98-01 provides guidance</a:t>
            </a:r>
            <a:endParaRPr lang="en-US" altLang="en-US" dirty="0" smtClean="0">
              <a:cs typeface="Times New Roman" pitchFamily="18" charset="0"/>
            </a:endParaRPr>
          </a:p>
          <a:p>
            <a:pPr eaLnBrk="1" hangingPunct="1"/>
            <a:r>
              <a:rPr lang="en-US" altLang="en-US" dirty="0" smtClean="0">
                <a:ea typeface="MS Mincho" pitchFamily="49" charset="-128"/>
              </a:rPr>
              <a:t>PJ must establish written guidelines </a:t>
            </a:r>
          </a:p>
          <a:p>
            <a:pPr eaLnBrk="1" hangingPunct="1"/>
            <a:r>
              <a:rPr lang="en-US" altLang="en-US" dirty="0" smtClean="0">
                <a:ea typeface="MS Mincho" pitchFamily="49" charset="-128"/>
              </a:rPr>
              <a:t>Carry out prior to committing $$$ to project</a:t>
            </a:r>
          </a:p>
          <a:p>
            <a:pPr eaLnBrk="1" hangingPunct="1"/>
            <a:r>
              <a:rPr lang="en-US" altLang="en-US" dirty="0" smtClean="0">
                <a:ea typeface="MS Mincho" pitchFamily="49" charset="-128"/>
                <a:cs typeface="Times New Roman" pitchFamily="18" charset="0"/>
              </a:rPr>
              <a:t>Certify in Consolidated Plan and in IDIS (together with Underwriting)</a:t>
            </a:r>
            <a:endParaRPr lang="en-US" altLang="en-US" dirty="0" smtClean="0">
              <a:cs typeface="Times New Roman" pitchFamily="18" charset="0"/>
            </a:endParaRPr>
          </a:p>
          <a:p>
            <a:pPr eaLnBrk="1" hangingPunct="1"/>
            <a:endParaRPr lang="en-US" altLang="en-US" dirty="0" smtClean="0"/>
          </a:p>
        </p:txBody>
      </p:sp>
      <p:sp>
        <p:nvSpPr>
          <p:cNvPr id="26628" name="Slide Number Placeholder 3"/>
          <p:cNvSpPr>
            <a:spLocks noGrp="1"/>
          </p:cNvSpPr>
          <p:nvPr>
            <p:ph type="sldNum" sz="quarter" idx="10"/>
          </p:nvPr>
        </p:nvSpPr>
        <p:spPr bwMode="auto">
          <a:ln>
            <a:miter lim="800000"/>
            <a:headEnd/>
            <a:tailEnd/>
          </a:ln>
        </p:spPr>
        <p:txBody>
          <a:bodyPr wrap="square" numCol="1" anchorCtr="0" compatLnSpc="1">
            <a:prstTxWarp prst="textNoShape">
              <a:avLst/>
            </a:prstTxWarp>
          </a:bodyPr>
          <a:lstStyle/>
          <a:p>
            <a:pPr>
              <a:defRPr/>
            </a:pPr>
            <a:r>
              <a:rPr lang="en-US"/>
              <a:t>Slide </a:t>
            </a:r>
            <a:fld id="{7A570C0D-485D-410D-BC50-5F55304926F9}" type="slidenum">
              <a:rPr lang="en-US"/>
              <a:pPr>
                <a:defRPr/>
              </a:pPr>
              <a:t>44</a:t>
            </a:fld>
            <a:endParaRPr lang="en-US"/>
          </a:p>
        </p:txBody>
      </p:sp>
    </p:spTree>
    <p:extLst>
      <p:ext uri="{BB962C8B-B14F-4D97-AF65-F5344CB8AC3E}">
        <p14:creationId xmlns:p14="http://schemas.microsoft.com/office/powerpoint/2010/main" xmlns="" val="2402289867"/>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p:txBody>
          <a:bodyPr/>
          <a:lstStyle/>
          <a:p>
            <a:pPr eaLnBrk="1" hangingPunct="1"/>
            <a:r>
              <a:rPr lang="en-US" altLang="en-US" smtClean="0"/>
              <a:t>What is Subsidy Layering?</a:t>
            </a:r>
          </a:p>
        </p:txBody>
      </p:sp>
      <p:sp>
        <p:nvSpPr>
          <p:cNvPr id="24579" name="Rectangle 3"/>
          <p:cNvSpPr>
            <a:spLocks noGrp="1" noChangeArrowheads="1"/>
          </p:cNvSpPr>
          <p:nvPr>
            <p:ph idx="1"/>
          </p:nvPr>
        </p:nvSpPr>
        <p:spPr/>
        <p:txBody>
          <a:bodyPr/>
          <a:lstStyle/>
          <a:p>
            <a:pPr eaLnBrk="1" hangingPunct="1"/>
            <a:r>
              <a:rPr lang="en-US" altLang="en-US" dirty="0" smtClean="0">
                <a:ea typeface="MS Mincho" pitchFamily="49" charset="-128"/>
              </a:rPr>
              <a:t>Looking at project financing to:</a:t>
            </a:r>
          </a:p>
          <a:p>
            <a:pPr lvl="1" eaLnBrk="1" hangingPunct="1"/>
            <a:r>
              <a:rPr lang="en-US" altLang="en-US" dirty="0" smtClean="0">
                <a:ea typeface="MS Mincho" pitchFamily="49" charset="-128"/>
              </a:rPr>
              <a:t>Ensure appropriate HOME subsidy</a:t>
            </a:r>
          </a:p>
          <a:p>
            <a:pPr lvl="1" eaLnBrk="1" hangingPunct="1"/>
            <a:r>
              <a:rPr lang="en-US" altLang="en-US" dirty="0" smtClean="0">
                <a:ea typeface="MS Mincho" pitchFamily="49" charset="-128"/>
              </a:rPr>
              <a:t>Make sound investments over long term</a:t>
            </a:r>
          </a:p>
          <a:p>
            <a:pPr lvl="1" eaLnBrk="1" hangingPunct="1"/>
            <a:r>
              <a:rPr lang="en-US" altLang="en-US" dirty="0" smtClean="0">
                <a:ea typeface="MS Mincho" pitchFamily="49" charset="-128"/>
              </a:rPr>
              <a:t>Accurately project income and expenses</a:t>
            </a:r>
          </a:p>
          <a:p>
            <a:pPr eaLnBrk="1" hangingPunct="1"/>
            <a:r>
              <a:rPr lang="en-US" altLang="en-US" dirty="0" smtClean="0">
                <a:ea typeface="MS Mincho" pitchFamily="49" charset="-128"/>
              </a:rPr>
              <a:t>Essentially </a:t>
            </a:r>
            <a:r>
              <a:rPr lang="en-US" altLang="en-US" i="1" dirty="0" smtClean="0">
                <a:ea typeface="MS Mincho" pitchFamily="49" charset="-128"/>
              </a:rPr>
              <a:t>is</a:t>
            </a:r>
            <a:r>
              <a:rPr lang="en-US" altLang="en-US" dirty="0" smtClean="0">
                <a:ea typeface="MS Mincho" pitchFamily="49" charset="-128"/>
              </a:rPr>
              <a:t> basic underwriting</a:t>
            </a:r>
          </a:p>
        </p:txBody>
      </p:sp>
      <p:sp>
        <p:nvSpPr>
          <p:cNvPr id="27652" name="Slide Number Placeholder 3"/>
          <p:cNvSpPr>
            <a:spLocks noGrp="1"/>
          </p:cNvSpPr>
          <p:nvPr>
            <p:ph type="sldNum" sz="quarter" idx="10"/>
          </p:nvPr>
        </p:nvSpPr>
        <p:spPr bwMode="auto">
          <a:ln>
            <a:miter lim="800000"/>
            <a:headEnd/>
            <a:tailEnd/>
          </a:ln>
        </p:spPr>
        <p:txBody>
          <a:bodyPr wrap="square" numCol="1" anchorCtr="0" compatLnSpc="1">
            <a:prstTxWarp prst="textNoShape">
              <a:avLst/>
            </a:prstTxWarp>
          </a:bodyPr>
          <a:lstStyle/>
          <a:p>
            <a:pPr>
              <a:defRPr/>
            </a:pPr>
            <a:r>
              <a:rPr lang="en-US"/>
              <a:t>Slide </a:t>
            </a:r>
            <a:fld id="{51D59D7B-AC7F-4787-979F-2A4A10B80891}" type="slidenum">
              <a:rPr lang="en-US"/>
              <a:pPr>
                <a:defRPr/>
              </a:pPr>
              <a:t>45</a:t>
            </a:fld>
            <a:endParaRPr lang="en-US"/>
          </a:p>
        </p:txBody>
      </p:sp>
    </p:spTree>
    <p:extLst>
      <p:ext uri="{BB962C8B-B14F-4D97-AF65-F5344CB8AC3E}">
        <p14:creationId xmlns:p14="http://schemas.microsoft.com/office/powerpoint/2010/main" xmlns="" val="721326354"/>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p:txBody>
          <a:bodyPr/>
          <a:lstStyle/>
          <a:p>
            <a:pPr eaLnBrk="1" hangingPunct="1"/>
            <a:r>
              <a:rPr lang="en-US" altLang="en-US" dirty="0" smtClean="0"/>
              <a:t>When To Do Subsidy Layering</a:t>
            </a:r>
          </a:p>
        </p:txBody>
      </p:sp>
      <p:sp>
        <p:nvSpPr>
          <p:cNvPr id="27651" name="Rectangle 3"/>
          <p:cNvSpPr>
            <a:spLocks noGrp="1" noChangeArrowheads="1"/>
          </p:cNvSpPr>
          <p:nvPr>
            <p:ph idx="1"/>
          </p:nvPr>
        </p:nvSpPr>
        <p:spPr/>
        <p:txBody>
          <a:bodyPr/>
          <a:lstStyle/>
          <a:p>
            <a:pPr eaLnBrk="1" hangingPunct="1">
              <a:lnSpc>
                <a:spcPct val="90000"/>
              </a:lnSpc>
            </a:pPr>
            <a:r>
              <a:rPr lang="en-US" altLang="en-US" sz="2400" dirty="0" smtClean="0">
                <a:cs typeface="Courier New" pitchFamily="49" charset="0"/>
              </a:rPr>
              <a:t>Required</a:t>
            </a:r>
            <a:r>
              <a:rPr lang="en-US" altLang="en-US" sz="2400" b="1" dirty="0" smtClean="0">
                <a:cs typeface="Courier New" pitchFamily="49" charset="0"/>
              </a:rPr>
              <a:t> </a:t>
            </a:r>
            <a:r>
              <a:rPr lang="en-US" altLang="en-US" sz="2400" dirty="0" smtClean="0">
                <a:cs typeface="Courier New" pitchFamily="49" charset="0"/>
              </a:rPr>
              <a:t>for </a:t>
            </a:r>
            <a:r>
              <a:rPr lang="en-US" altLang="en-US" sz="2400" b="1" u="sng" dirty="0" smtClean="0">
                <a:cs typeface="Courier New" pitchFamily="49" charset="0"/>
              </a:rPr>
              <a:t>all</a:t>
            </a:r>
            <a:r>
              <a:rPr lang="en-US" altLang="en-US" sz="2400" dirty="0" smtClean="0">
                <a:cs typeface="Courier New" pitchFamily="49" charset="0"/>
              </a:rPr>
              <a:t> projects </a:t>
            </a:r>
            <a:r>
              <a:rPr lang="en-US" altLang="en-US" sz="2400" dirty="0" smtClean="0">
                <a:ea typeface="MS Mincho" pitchFamily="49" charset="-128"/>
              </a:rPr>
              <a:t>using HOME funds </a:t>
            </a:r>
            <a:endParaRPr lang="en-US" altLang="en-US" sz="2400" i="1" dirty="0" smtClean="0">
              <a:ea typeface="MS Mincho" pitchFamily="49" charset="-128"/>
            </a:endParaRPr>
          </a:p>
          <a:p>
            <a:pPr lvl="1" eaLnBrk="1" hangingPunct="1">
              <a:lnSpc>
                <a:spcPct val="90000"/>
              </a:lnSpc>
            </a:pPr>
            <a:r>
              <a:rPr lang="en-US" altLang="en-US" sz="2000" i="1" dirty="0" smtClean="0">
                <a:cs typeface="Courier New" pitchFamily="49" charset="0"/>
              </a:rPr>
              <a:t>Not replaced by new underwriting requirements – document </a:t>
            </a:r>
            <a:r>
              <a:rPr lang="en-US" altLang="en-US" sz="2000" i="1" u="sng" dirty="0" smtClean="0">
                <a:cs typeface="Courier New" pitchFamily="49" charset="0"/>
              </a:rPr>
              <a:t>both</a:t>
            </a:r>
          </a:p>
          <a:p>
            <a:pPr eaLnBrk="1" hangingPunct="1">
              <a:lnSpc>
                <a:spcPct val="90000"/>
              </a:lnSpc>
              <a:spcBef>
                <a:spcPct val="60000"/>
              </a:spcBef>
            </a:pPr>
            <a:r>
              <a:rPr lang="en-US" altLang="en-US" sz="2400" dirty="0" smtClean="0">
                <a:cs typeface="Courier New" pitchFamily="49" charset="0"/>
              </a:rPr>
              <a:t>All</a:t>
            </a:r>
            <a:r>
              <a:rPr lang="en-US" altLang="en-US" sz="2400" b="1" i="1" dirty="0" smtClean="0">
                <a:cs typeface="Courier New" pitchFamily="49" charset="0"/>
              </a:rPr>
              <a:t> </a:t>
            </a:r>
            <a:r>
              <a:rPr lang="en-US" altLang="en-US" sz="2400" dirty="0" smtClean="0">
                <a:cs typeface="Courier New" pitchFamily="49" charset="0"/>
              </a:rPr>
              <a:t>projects:</a:t>
            </a:r>
          </a:p>
          <a:p>
            <a:pPr lvl="1" eaLnBrk="1" hangingPunct="1">
              <a:lnSpc>
                <a:spcPct val="90000"/>
              </a:lnSpc>
            </a:pPr>
            <a:r>
              <a:rPr lang="en-US" altLang="en-US" sz="2400" dirty="0" smtClean="0">
                <a:cs typeface="Courier New" pitchFamily="49" charset="0"/>
              </a:rPr>
              <a:t>Includes multifamily </a:t>
            </a:r>
            <a:r>
              <a:rPr lang="en-US" altLang="en-US" sz="2400" u="sng" dirty="0" smtClean="0">
                <a:cs typeface="Courier New" pitchFamily="49" charset="0"/>
              </a:rPr>
              <a:t>AND</a:t>
            </a:r>
            <a:r>
              <a:rPr lang="en-US" altLang="en-US" sz="2400" dirty="0" smtClean="0">
                <a:cs typeface="Courier New" pitchFamily="49" charset="0"/>
              </a:rPr>
              <a:t> single-family projects</a:t>
            </a:r>
          </a:p>
          <a:p>
            <a:pPr eaLnBrk="1" hangingPunct="1">
              <a:lnSpc>
                <a:spcPct val="90000"/>
              </a:lnSpc>
              <a:spcBef>
                <a:spcPct val="60000"/>
              </a:spcBef>
            </a:pPr>
            <a:r>
              <a:rPr lang="en-US" altLang="en-US" sz="2400" dirty="0" smtClean="0">
                <a:cs typeface="Courier New" pitchFamily="49" charset="0"/>
              </a:rPr>
              <a:t>Other governmental assistance defined broadly:</a:t>
            </a:r>
          </a:p>
          <a:p>
            <a:pPr lvl="1" eaLnBrk="1" hangingPunct="1">
              <a:lnSpc>
                <a:spcPct val="90000"/>
              </a:lnSpc>
            </a:pPr>
            <a:r>
              <a:rPr lang="en-US" altLang="en-US" sz="2100" dirty="0" smtClean="0">
                <a:cs typeface="Courier New" pitchFamily="49" charset="0"/>
              </a:rPr>
              <a:t>Any direct or indirect assistance</a:t>
            </a:r>
          </a:p>
          <a:p>
            <a:pPr lvl="1" eaLnBrk="1" hangingPunct="1">
              <a:lnSpc>
                <a:spcPct val="90000"/>
              </a:lnSpc>
            </a:pPr>
            <a:r>
              <a:rPr lang="en-US" altLang="en-US" sz="2100" dirty="0" smtClean="0">
                <a:cs typeface="Courier New" pitchFamily="49" charset="0"/>
              </a:rPr>
              <a:t>Federal, State or local (can sometimes use their SL analysis)</a:t>
            </a:r>
          </a:p>
          <a:p>
            <a:pPr lvl="1" eaLnBrk="1" hangingPunct="1">
              <a:lnSpc>
                <a:spcPct val="90000"/>
              </a:lnSpc>
            </a:pPr>
            <a:r>
              <a:rPr lang="en-US" altLang="en-US" sz="2000" dirty="0" smtClean="0">
                <a:cs typeface="Courier New" pitchFamily="49" charset="0"/>
              </a:rPr>
              <a:t>Includes</a:t>
            </a:r>
          </a:p>
          <a:p>
            <a:pPr eaLnBrk="1" hangingPunct="1">
              <a:lnSpc>
                <a:spcPct val="90000"/>
              </a:lnSpc>
              <a:spcBef>
                <a:spcPct val="10000"/>
              </a:spcBef>
              <a:buFont typeface="Wingdings" pitchFamily="2" charset="2"/>
              <a:buNone/>
            </a:pPr>
            <a:r>
              <a:rPr lang="en-US" altLang="en-US" sz="1800" dirty="0" smtClean="0"/>
              <a:t>		</a:t>
            </a:r>
            <a:r>
              <a:rPr lang="en-US" altLang="en-US" sz="1600" dirty="0" smtClean="0">
                <a:sym typeface="Wingdings" pitchFamily="2" charset="2"/>
              </a:rPr>
              <a:t> </a:t>
            </a:r>
            <a:r>
              <a:rPr lang="en-US" altLang="en-US" sz="1600" dirty="0" smtClean="0"/>
              <a:t>Loan		</a:t>
            </a:r>
            <a:r>
              <a:rPr lang="en-US" altLang="en-US" sz="1600" dirty="0" smtClean="0">
                <a:sym typeface="Wingdings" pitchFamily="2" charset="2"/>
              </a:rPr>
              <a:t> Grant 		 G</a:t>
            </a:r>
            <a:r>
              <a:rPr lang="en-US" altLang="en-US" sz="1600" dirty="0" smtClean="0"/>
              <a:t>uarantee</a:t>
            </a:r>
          </a:p>
          <a:p>
            <a:pPr eaLnBrk="1" hangingPunct="1">
              <a:lnSpc>
                <a:spcPct val="90000"/>
              </a:lnSpc>
              <a:spcBef>
                <a:spcPct val="10000"/>
              </a:spcBef>
              <a:buFont typeface="Wingdings" pitchFamily="2" charset="2"/>
              <a:buNone/>
            </a:pPr>
            <a:r>
              <a:rPr lang="en-US" altLang="en-US" sz="1600" dirty="0" smtClean="0">
                <a:sym typeface="Wingdings" pitchFamily="2" charset="2"/>
              </a:rPr>
              <a:t>		 </a:t>
            </a:r>
            <a:r>
              <a:rPr lang="en-US" altLang="en-US" sz="1600" dirty="0" smtClean="0"/>
              <a:t>Insurance  	</a:t>
            </a:r>
            <a:r>
              <a:rPr lang="en-US" altLang="en-US" sz="1600" dirty="0" smtClean="0">
                <a:sym typeface="Wingdings" pitchFamily="2" charset="2"/>
              </a:rPr>
              <a:t> </a:t>
            </a:r>
            <a:r>
              <a:rPr lang="en-US" altLang="en-US" sz="1600" dirty="0" smtClean="0"/>
              <a:t>Payment	</a:t>
            </a:r>
            <a:r>
              <a:rPr lang="en-US" altLang="en-US" sz="1600" dirty="0" smtClean="0">
                <a:sym typeface="Wingdings" pitchFamily="2" charset="2"/>
              </a:rPr>
              <a:t> R</a:t>
            </a:r>
            <a:r>
              <a:rPr lang="en-US" altLang="en-US" sz="1600" dirty="0" smtClean="0"/>
              <a:t>ebate</a:t>
            </a:r>
          </a:p>
          <a:p>
            <a:pPr eaLnBrk="1" hangingPunct="1">
              <a:lnSpc>
                <a:spcPct val="90000"/>
              </a:lnSpc>
              <a:spcBef>
                <a:spcPct val="10000"/>
              </a:spcBef>
              <a:buFont typeface="Wingdings" pitchFamily="2" charset="2"/>
              <a:buNone/>
            </a:pPr>
            <a:r>
              <a:rPr lang="en-US" altLang="en-US" sz="1600" dirty="0" smtClean="0"/>
              <a:t>		</a:t>
            </a:r>
            <a:r>
              <a:rPr lang="en-US" altLang="en-US" sz="1600" dirty="0" smtClean="0">
                <a:sym typeface="Wingdings" pitchFamily="2" charset="2"/>
              </a:rPr>
              <a:t> </a:t>
            </a:r>
            <a:r>
              <a:rPr lang="en-US" altLang="en-US" sz="1600" dirty="0" smtClean="0"/>
              <a:t>Subsidy 	</a:t>
            </a:r>
            <a:r>
              <a:rPr lang="en-US" altLang="en-US" sz="1600" dirty="0" smtClean="0">
                <a:sym typeface="Wingdings" pitchFamily="2" charset="2"/>
              </a:rPr>
              <a:t> C</a:t>
            </a:r>
            <a:r>
              <a:rPr lang="en-US" altLang="en-US" sz="1600" dirty="0" smtClean="0"/>
              <a:t>redit  		</a:t>
            </a:r>
            <a:r>
              <a:rPr lang="en-US" altLang="en-US" sz="1600" dirty="0" smtClean="0">
                <a:sym typeface="Wingdings" pitchFamily="2" charset="2"/>
              </a:rPr>
              <a:t> </a:t>
            </a:r>
            <a:r>
              <a:rPr lang="en-US" altLang="en-US" sz="1600" dirty="0" smtClean="0"/>
              <a:t>Tax benefit</a:t>
            </a:r>
          </a:p>
          <a:p>
            <a:pPr eaLnBrk="1" hangingPunct="1">
              <a:lnSpc>
                <a:spcPct val="90000"/>
              </a:lnSpc>
              <a:spcBef>
                <a:spcPct val="60000"/>
              </a:spcBef>
            </a:pPr>
            <a:endParaRPr lang="en-US" altLang="en-US" sz="1600" dirty="0" smtClean="0">
              <a:cs typeface="Courier New" pitchFamily="49" charset="0"/>
            </a:endParaRPr>
          </a:p>
          <a:p>
            <a:pPr lvl="1" eaLnBrk="1" hangingPunct="1">
              <a:lnSpc>
                <a:spcPct val="90000"/>
              </a:lnSpc>
              <a:buFont typeface="Wingdings" pitchFamily="2" charset="2"/>
              <a:buNone/>
            </a:pPr>
            <a:endParaRPr lang="en-US" altLang="en-US" sz="1600" dirty="0" smtClean="0"/>
          </a:p>
        </p:txBody>
      </p:sp>
      <p:sp>
        <p:nvSpPr>
          <p:cNvPr id="30724" name="Slide Number Placeholder 3"/>
          <p:cNvSpPr>
            <a:spLocks noGrp="1"/>
          </p:cNvSpPr>
          <p:nvPr>
            <p:ph type="sldNum" sz="quarter" idx="10"/>
          </p:nvPr>
        </p:nvSpPr>
        <p:spPr bwMode="auto">
          <a:ln>
            <a:miter lim="800000"/>
            <a:headEnd/>
            <a:tailEnd/>
          </a:ln>
        </p:spPr>
        <p:txBody>
          <a:bodyPr wrap="square" numCol="1" anchorCtr="0" compatLnSpc="1">
            <a:prstTxWarp prst="textNoShape">
              <a:avLst/>
            </a:prstTxWarp>
          </a:bodyPr>
          <a:lstStyle/>
          <a:p>
            <a:pPr>
              <a:defRPr/>
            </a:pPr>
            <a:r>
              <a:rPr lang="en-US" dirty="0"/>
              <a:t>Slide </a:t>
            </a:r>
            <a:fld id="{E9A088F3-1446-49A9-9CA3-8A1D42C9A0CE}" type="slidenum">
              <a:rPr lang="en-US"/>
              <a:pPr>
                <a:defRPr/>
              </a:pPr>
              <a:t>46</a:t>
            </a:fld>
            <a:endParaRPr lang="en-US" dirty="0"/>
          </a:p>
        </p:txBody>
      </p:sp>
    </p:spTree>
    <p:extLst>
      <p:ext uri="{BB962C8B-B14F-4D97-AF65-F5344CB8AC3E}">
        <p14:creationId xmlns:p14="http://schemas.microsoft.com/office/powerpoint/2010/main" xmlns="" val="628052130"/>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2"/>
          <p:cNvSpPr>
            <a:spLocks noGrp="1" noChangeArrowheads="1"/>
          </p:cNvSpPr>
          <p:nvPr>
            <p:ph type="title"/>
          </p:nvPr>
        </p:nvSpPr>
        <p:spPr/>
        <p:txBody>
          <a:bodyPr/>
          <a:lstStyle/>
          <a:p>
            <a:pPr eaLnBrk="1" hangingPunct="1"/>
            <a:r>
              <a:rPr lang="en-US" altLang="en-US" smtClean="0"/>
              <a:t>Basics of Subsidy</a:t>
            </a:r>
          </a:p>
        </p:txBody>
      </p:sp>
      <p:sp>
        <p:nvSpPr>
          <p:cNvPr id="87043" name="Rectangle 3"/>
          <p:cNvSpPr>
            <a:spLocks noGrp="1" noChangeArrowheads="1"/>
          </p:cNvSpPr>
          <p:nvPr>
            <p:ph idx="1"/>
          </p:nvPr>
        </p:nvSpPr>
        <p:spPr/>
        <p:txBody>
          <a:bodyPr rtlCol="0">
            <a:noAutofit/>
          </a:bodyPr>
          <a:lstStyle/>
          <a:p>
            <a:pPr eaLnBrk="1" fontAlgn="auto" hangingPunct="1">
              <a:spcAft>
                <a:spcPts val="0"/>
              </a:spcAft>
              <a:buFont typeface="Arial"/>
              <a:buChar char="•"/>
              <a:defRPr/>
            </a:pPr>
            <a:r>
              <a:rPr lang="en-US" altLang="en-US" sz="2400" dirty="0" smtClean="0"/>
              <a:t>Subsidy is determined by measuring the gap in funds needed to undertake the project and for the project to meet the long term requirements.  </a:t>
            </a:r>
          </a:p>
          <a:p>
            <a:pPr lvl="1" eaLnBrk="1" fontAlgn="auto" hangingPunct="1">
              <a:spcAft>
                <a:spcPts val="0"/>
              </a:spcAft>
              <a:buFont typeface="Arial"/>
              <a:buChar char="•"/>
              <a:defRPr/>
            </a:pPr>
            <a:r>
              <a:rPr lang="en-US" sz="2400" dirty="0" smtClean="0"/>
              <a:t>Market project must support itself – revenue must cover all expenses, reserves and debt coverage</a:t>
            </a:r>
          </a:p>
          <a:p>
            <a:pPr lvl="1" eaLnBrk="1" fontAlgn="auto" hangingPunct="1">
              <a:spcAft>
                <a:spcPts val="0"/>
              </a:spcAft>
              <a:buFont typeface="Arial"/>
              <a:buChar char="•"/>
              <a:defRPr/>
            </a:pPr>
            <a:r>
              <a:rPr lang="en-US" sz="2400" dirty="0" smtClean="0"/>
              <a:t>Affordable project has lower revenue, so it can’t cover same debt and will need a subsidy to get it built</a:t>
            </a:r>
          </a:p>
          <a:p>
            <a:pPr lvl="1" eaLnBrk="1" fontAlgn="auto" hangingPunct="1">
              <a:spcAft>
                <a:spcPts val="0"/>
              </a:spcAft>
              <a:buFont typeface="Arial"/>
              <a:buChar char="•"/>
              <a:defRPr/>
            </a:pPr>
            <a:r>
              <a:rPr lang="en-US" sz="2400" dirty="0" smtClean="0"/>
              <a:t>Projects unable to cover operating expenses will also need operating assistance not eligible under HOME (but </a:t>
            </a:r>
            <a:r>
              <a:rPr lang="en-US" sz="2400" i="1" dirty="0" smtClean="0"/>
              <a:t>can reduce debt upfront reducing debt burden</a:t>
            </a:r>
            <a:r>
              <a:rPr lang="en-US" sz="2400" dirty="0" smtClean="0"/>
              <a:t>)</a:t>
            </a:r>
          </a:p>
          <a:p>
            <a:pPr eaLnBrk="1" fontAlgn="auto" hangingPunct="1">
              <a:spcAft>
                <a:spcPts val="0"/>
              </a:spcAft>
              <a:buFont typeface="Arial"/>
              <a:buChar char="•"/>
              <a:defRPr/>
            </a:pPr>
            <a:r>
              <a:rPr lang="en-US" altLang="en-US" sz="2400" dirty="0" smtClean="0"/>
              <a:t>PJ is liable for HOME investment based on the project successfully completing the </a:t>
            </a:r>
            <a:r>
              <a:rPr lang="en-US" altLang="en-US" sz="2400" i="1" dirty="0" smtClean="0"/>
              <a:t>entire affordability period</a:t>
            </a:r>
            <a:r>
              <a:rPr lang="en-US" altLang="en-US" sz="2400" dirty="0" smtClean="0"/>
              <a:t>. </a:t>
            </a:r>
            <a:endParaRPr lang="en-US" sz="2400" dirty="0" smtClean="0"/>
          </a:p>
        </p:txBody>
      </p:sp>
      <p:sp>
        <p:nvSpPr>
          <p:cNvPr id="98308" name="Slide Number Placeholder 3"/>
          <p:cNvSpPr>
            <a:spLocks noGrp="1"/>
          </p:cNvSpPr>
          <p:nvPr>
            <p:ph type="sldNum" sz="quarter" idx="10"/>
          </p:nvPr>
        </p:nvSpPr>
        <p:spPr bwMode="auto">
          <a:ln>
            <a:miter lim="800000"/>
            <a:headEnd/>
            <a:tailEnd/>
          </a:ln>
        </p:spPr>
        <p:txBody>
          <a:bodyPr wrap="square" numCol="1" anchorCtr="0" compatLnSpc="1">
            <a:prstTxWarp prst="textNoShape">
              <a:avLst/>
            </a:prstTxWarp>
          </a:bodyPr>
          <a:lstStyle/>
          <a:p>
            <a:pPr>
              <a:defRPr/>
            </a:pPr>
            <a:r>
              <a:rPr lang="en-US"/>
              <a:t>Slide </a:t>
            </a:r>
            <a:fld id="{6484B6C8-0F8D-4FC0-B4B5-C9C3C7591F79}" type="slidenum">
              <a:rPr lang="en-US"/>
              <a:pPr>
                <a:defRPr/>
              </a:pPr>
              <a:t>47</a:t>
            </a:fld>
            <a:endParaRPr lang="en-US"/>
          </a:p>
        </p:txBody>
      </p:sp>
    </p:spTree>
    <p:extLst>
      <p:ext uri="{BB962C8B-B14F-4D97-AF65-F5344CB8AC3E}">
        <p14:creationId xmlns:p14="http://schemas.microsoft.com/office/powerpoint/2010/main" xmlns="" val="225147510"/>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p:cNvSpPr>
            <a:spLocks noGrp="1" noChangeArrowheads="1"/>
          </p:cNvSpPr>
          <p:nvPr>
            <p:ph type="title"/>
          </p:nvPr>
        </p:nvSpPr>
        <p:spPr/>
        <p:txBody>
          <a:bodyPr/>
          <a:lstStyle/>
          <a:p>
            <a:pPr eaLnBrk="1" hangingPunct="1"/>
            <a:r>
              <a:rPr lang="en-US" altLang="en-US" dirty="0" smtClean="0"/>
              <a:t>Determination of Subsidy</a:t>
            </a:r>
          </a:p>
        </p:txBody>
      </p:sp>
      <p:sp>
        <p:nvSpPr>
          <p:cNvPr id="53251" name="Rectangle 3"/>
          <p:cNvSpPr>
            <a:spLocks noGrp="1" noChangeArrowheads="1"/>
          </p:cNvSpPr>
          <p:nvPr>
            <p:ph idx="1"/>
          </p:nvPr>
        </p:nvSpPr>
        <p:spPr/>
        <p:txBody>
          <a:bodyPr/>
          <a:lstStyle/>
          <a:p>
            <a:pPr eaLnBrk="1" hangingPunct="1"/>
            <a:r>
              <a:rPr lang="en-US" altLang="en-US" sz="2800" dirty="0" smtClean="0"/>
              <a:t>PJ, in determining that no more public subsidy than necessary goes into project, should encourage:</a:t>
            </a:r>
          </a:p>
          <a:p>
            <a:pPr lvl="1" eaLnBrk="1" hangingPunct="1"/>
            <a:r>
              <a:rPr lang="en-US" altLang="en-US" sz="2400" dirty="0" smtClean="0"/>
              <a:t>Maximum equity (that developer can afford)</a:t>
            </a:r>
          </a:p>
          <a:p>
            <a:pPr lvl="1" eaLnBrk="1" hangingPunct="1"/>
            <a:r>
              <a:rPr lang="en-US" altLang="en-US" sz="2400" dirty="0" smtClean="0"/>
              <a:t>Maximum loan with the lowest debt service (that cash flow can cover)</a:t>
            </a:r>
          </a:p>
          <a:p>
            <a:pPr lvl="2" eaLnBrk="1" hangingPunct="1"/>
            <a:r>
              <a:rPr lang="en-US" altLang="en-US" sz="2000" dirty="0" smtClean="0"/>
              <a:t>Review Interest Rate and Term</a:t>
            </a:r>
          </a:p>
          <a:p>
            <a:pPr lvl="1" eaLnBrk="1" hangingPunct="1"/>
            <a:endParaRPr lang="en-US" altLang="en-US" sz="2000" i="1" dirty="0" smtClean="0"/>
          </a:p>
          <a:p>
            <a:pPr lvl="2" eaLnBrk="1" hangingPunct="1"/>
            <a:endParaRPr lang="en-US" altLang="en-US" i="1" dirty="0" smtClean="0"/>
          </a:p>
        </p:txBody>
      </p:sp>
      <p:sp>
        <p:nvSpPr>
          <p:cNvPr id="56324" name="Slide Number Placeholder 3"/>
          <p:cNvSpPr>
            <a:spLocks noGrp="1"/>
          </p:cNvSpPr>
          <p:nvPr>
            <p:ph type="sldNum" sz="quarter" idx="10"/>
          </p:nvPr>
        </p:nvSpPr>
        <p:spPr bwMode="auto">
          <a:ln>
            <a:miter lim="800000"/>
            <a:headEnd/>
            <a:tailEnd/>
          </a:ln>
        </p:spPr>
        <p:txBody>
          <a:bodyPr wrap="square" numCol="1" anchorCtr="0" compatLnSpc="1">
            <a:prstTxWarp prst="textNoShape">
              <a:avLst/>
            </a:prstTxWarp>
          </a:bodyPr>
          <a:lstStyle/>
          <a:p>
            <a:pPr>
              <a:defRPr/>
            </a:pPr>
            <a:r>
              <a:rPr lang="en-US"/>
              <a:t>Slide </a:t>
            </a:r>
            <a:fld id="{643245BE-D939-48A7-8B6C-04897E29B521}" type="slidenum">
              <a:rPr lang="en-US"/>
              <a:pPr>
                <a:defRPr/>
              </a:pPr>
              <a:t>48</a:t>
            </a:fld>
            <a:endParaRPr lang="en-US"/>
          </a:p>
        </p:txBody>
      </p:sp>
    </p:spTree>
    <p:extLst>
      <p:ext uri="{BB962C8B-B14F-4D97-AF65-F5344CB8AC3E}">
        <p14:creationId xmlns:p14="http://schemas.microsoft.com/office/powerpoint/2010/main" xmlns="" val="1480123271"/>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p:cNvSpPr>
            <a:spLocks noGrp="1" noChangeArrowheads="1"/>
          </p:cNvSpPr>
          <p:nvPr>
            <p:ph type="title"/>
          </p:nvPr>
        </p:nvSpPr>
        <p:spPr/>
        <p:txBody>
          <a:bodyPr/>
          <a:lstStyle/>
          <a:p>
            <a:pPr eaLnBrk="1" hangingPunct="1"/>
            <a:r>
              <a:rPr lang="en-US" altLang="en-US" dirty="0" smtClean="0"/>
              <a:t>Determination of Subsidy</a:t>
            </a:r>
          </a:p>
        </p:txBody>
      </p:sp>
      <p:sp>
        <p:nvSpPr>
          <p:cNvPr id="53251" name="Rectangle 3"/>
          <p:cNvSpPr>
            <a:spLocks noGrp="1" noChangeArrowheads="1"/>
          </p:cNvSpPr>
          <p:nvPr>
            <p:ph idx="1"/>
          </p:nvPr>
        </p:nvSpPr>
        <p:spPr/>
        <p:txBody>
          <a:bodyPr/>
          <a:lstStyle/>
          <a:p>
            <a:pPr eaLnBrk="1" hangingPunct="1"/>
            <a:r>
              <a:rPr lang="en-US" altLang="en-US" sz="2800" dirty="0" smtClean="0"/>
              <a:t>How Long-Term Operating Costs help Determine Subsidy</a:t>
            </a:r>
          </a:p>
          <a:p>
            <a:pPr lvl="1" eaLnBrk="1" hangingPunct="1"/>
            <a:r>
              <a:rPr lang="en-US" altLang="en-US" sz="2400" dirty="0" smtClean="0"/>
              <a:t>Based primarily on capacity of project to earn revenue in excess of expenses and thus carry debt</a:t>
            </a:r>
          </a:p>
          <a:p>
            <a:pPr lvl="1" eaLnBrk="1" hangingPunct="1"/>
            <a:r>
              <a:rPr lang="en-US" altLang="en-US" sz="2400" dirty="0" smtClean="0"/>
              <a:t>To analyze </a:t>
            </a:r>
            <a:r>
              <a:rPr lang="en-US" altLang="en-US" sz="2400" i="1" dirty="0" smtClean="0"/>
              <a:t>rental </a:t>
            </a:r>
            <a:r>
              <a:rPr lang="en-US" altLang="en-US" sz="2400" dirty="0" smtClean="0"/>
              <a:t>subsidy PJ must evaluate long term </a:t>
            </a:r>
            <a:r>
              <a:rPr lang="en-US" altLang="en-US" sz="2400" i="1" dirty="0" smtClean="0"/>
              <a:t>operating budget </a:t>
            </a:r>
            <a:r>
              <a:rPr lang="en-US" altLang="en-US" sz="2400" dirty="0" smtClean="0"/>
              <a:t>and assumptions such as escalation of rents, expenses along with vacancy rate as well as the </a:t>
            </a:r>
            <a:r>
              <a:rPr lang="en-US" altLang="en-US" sz="2400" i="1" dirty="0" smtClean="0"/>
              <a:t>development budget</a:t>
            </a:r>
          </a:p>
          <a:p>
            <a:pPr lvl="2" eaLnBrk="1" hangingPunct="1"/>
            <a:endParaRPr lang="en-US" altLang="en-US" i="1" dirty="0" smtClean="0"/>
          </a:p>
        </p:txBody>
      </p:sp>
      <p:sp>
        <p:nvSpPr>
          <p:cNvPr id="56324" name="Slide Number Placeholder 3"/>
          <p:cNvSpPr>
            <a:spLocks noGrp="1"/>
          </p:cNvSpPr>
          <p:nvPr>
            <p:ph type="sldNum" sz="quarter" idx="10"/>
          </p:nvPr>
        </p:nvSpPr>
        <p:spPr bwMode="auto">
          <a:ln>
            <a:miter lim="800000"/>
            <a:headEnd/>
            <a:tailEnd/>
          </a:ln>
        </p:spPr>
        <p:txBody>
          <a:bodyPr wrap="square" numCol="1" anchorCtr="0" compatLnSpc="1">
            <a:prstTxWarp prst="textNoShape">
              <a:avLst/>
            </a:prstTxWarp>
          </a:bodyPr>
          <a:lstStyle/>
          <a:p>
            <a:pPr>
              <a:defRPr/>
            </a:pPr>
            <a:r>
              <a:rPr lang="en-US"/>
              <a:t>Slide </a:t>
            </a:r>
            <a:fld id="{643245BE-D939-48A7-8B6C-04897E29B521}" type="slidenum">
              <a:rPr lang="en-US"/>
              <a:pPr>
                <a:defRPr/>
              </a:pPr>
              <a:t>49</a:t>
            </a:fld>
            <a:endParaRPr lang="en-US"/>
          </a:p>
        </p:txBody>
      </p:sp>
    </p:spTree>
    <p:extLst>
      <p:ext uri="{BB962C8B-B14F-4D97-AF65-F5344CB8AC3E}">
        <p14:creationId xmlns:p14="http://schemas.microsoft.com/office/powerpoint/2010/main" xmlns="" val="1480123271"/>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sz="2800" dirty="0" smtClean="0"/>
              <a:t>Determine - </a:t>
            </a:r>
            <a:r>
              <a:rPr lang="en-US" sz="2800" b="1" dirty="0" smtClean="0"/>
              <a:t>Debt Service Coverage Ratio </a:t>
            </a:r>
            <a:r>
              <a:rPr lang="en-US" sz="2800" dirty="0" smtClean="0"/>
              <a:t>(DSCR) </a:t>
            </a:r>
          </a:p>
          <a:p>
            <a:pPr lvl="1"/>
            <a:r>
              <a:rPr lang="en-US" sz="2400" dirty="0" smtClean="0"/>
              <a:t>The measure of the cash flow available to pay current debt obligations plus provide owner income. </a:t>
            </a:r>
          </a:p>
          <a:p>
            <a:pPr lvl="1"/>
            <a:r>
              <a:rPr lang="en-US" sz="2400" b="1" dirty="0" smtClean="0"/>
              <a:t>DSCR = Net Operating Income / Total Debt Service. </a:t>
            </a:r>
          </a:p>
          <a:p>
            <a:pPr lvl="1"/>
            <a:r>
              <a:rPr lang="en-US" sz="2400" dirty="0" smtClean="0"/>
              <a:t>DSCRs should range from a minimum of:</a:t>
            </a:r>
          </a:p>
          <a:p>
            <a:pPr lvl="2"/>
            <a:r>
              <a:rPr lang="en-US" sz="2000" dirty="0" smtClean="0"/>
              <a:t>Affordable – 1.11</a:t>
            </a:r>
          </a:p>
          <a:p>
            <a:pPr lvl="2"/>
            <a:r>
              <a:rPr lang="en-US" sz="2000" dirty="0" smtClean="0"/>
              <a:t>Market – 1.4 + </a:t>
            </a:r>
          </a:p>
          <a:p>
            <a:pPr lvl="1"/>
            <a:r>
              <a:rPr lang="en-US" sz="2400" dirty="0" smtClean="0"/>
              <a:t>Less than these amounts means they don’t have sufficient income to pay debts</a:t>
            </a:r>
          </a:p>
          <a:p>
            <a:pPr lvl="1"/>
            <a:r>
              <a:rPr lang="en-US" sz="2400" dirty="0" smtClean="0"/>
              <a:t>Much more than these means they should take on more debt (and get less subsidy)</a:t>
            </a:r>
            <a:endParaRPr lang="en-US" sz="2400" dirty="0"/>
          </a:p>
        </p:txBody>
      </p:sp>
      <p:sp>
        <p:nvSpPr>
          <p:cNvPr id="3" name="Title 2"/>
          <p:cNvSpPr>
            <a:spLocks noGrp="1"/>
          </p:cNvSpPr>
          <p:nvPr>
            <p:ph type="title"/>
          </p:nvPr>
        </p:nvSpPr>
        <p:spPr/>
        <p:txBody>
          <a:bodyPr/>
          <a:lstStyle/>
          <a:p>
            <a:r>
              <a:rPr lang="en-US" dirty="0" smtClean="0"/>
              <a:t>How Much Debt?</a:t>
            </a:r>
            <a:endParaRPr lang="en-US" dirty="0"/>
          </a:p>
        </p:txBody>
      </p:sp>
      <p:sp>
        <p:nvSpPr>
          <p:cNvPr id="4" name="Slide Number Placeholder 3"/>
          <p:cNvSpPr>
            <a:spLocks noGrp="1"/>
          </p:cNvSpPr>
          <p:nvPr>
            <p:ph type="sldNum" sz="quarter" idx="10"/>
          </p:nvPr>
        </p:nvSpPr>
        <p:spPr/>
        <p:txBody>
          <a:bodyPr/>
          <a:lstStyle/>
          <a:p>
            <a:pPr>
              <a:defRPr/>
            </a:pPr>
            <a:fld id="{FC20B08B-DE7C-4D36-BCA9-65BC09DE8E67}" type="slidenum">
              <a:rPr lang="en-US" smtClean="0">
                <a:solidFill>
                  <a:prstClr val="black">
                    <a:tint val="75000"/>
                  </a:prstClr>
                </a:solidFill>
              </a:rPr>
              <a:pPr>
                <a:defRPr/>
              </a:pPr>
              <a:t>50</a:t>
            </a:fld>
            <a:endParaRPr lang="en-US" dirty="0">
              <a:solidFill>
                <a:prstClr val="black">
                  <a:tint val="75000"/>
                </a:prstClr>
              </a:solidFill>
            </a:endParaRPr>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Rectangle 3"/>
          <p:cNvSpPr>
            <a:spLocks noGrp="1" noChangeArrowheads="1"/>
          </p:cNvSpPr>
          <p:nvPr>
            <p:ph type="title"/>
          </p:nvPr>
        </p:nvSpPr>
        <p:spPr/>
        <p:txBody>
          <a:bodyPr/>
          <a:lstStyle/>
          <a:p>
            <a:pPr eaLnBrk="1" hangingPunct="1"/>
            <a:r>
              <a:rPr lang="en-US" altLang="en-US" dirty="0" smtClean="0"/>
              <a:t>How Much Debt? </a:t>
            </a:r>
            <a:br>
              <a:rPr lang="en-US" altLang="en-US" dirty="0" smtClean="0"/>
            </a:br>
            <a:r>
              <a:rPr lang="en-US" altLang="en-US" sz="4000" dirty="0" smtClean="0"/>
              <a:t>(1</a:t>
            </a:r>
            <a:r>
              <a:rPr lang="en-US" altLang="en-US" sz="4000" baseline="30000" dirty="0" smtClean="0"/>
              <a:t>st</a:t>
            </a:r>
            <a:r>
              <a:rPr lang="en-US" altLang="en-US" sz="4000" dirty="0" smtClean="0"/>
              <a:t> Determine Debt Service Amount)</a:t>
            </a:r>
            <a:endParaRPr lang="en-US" altLang="en-US" dirty="0" smtClean="0"/>
          </a:p>
        </p:txBody>
      </p:sp>
      <p:sp>
        <p:nvSpPr>
          <p:cNvPr id="99331" name="Rectangle 4"/>
          <p:cNvSpPr>
            <a:spLocks noChangeArrowheads="1"/>
          </p:cNvSpPr>
          <p:nvPr/>
        </p:nvSpPr>
        <p:spPr bwMode="auto">
          <a:xfrm>
            <a:off x="3175" y="6897688"/>
            <a:ext cx="9144000" cy="6254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spcBef>
                <a:spcPct val="20000"/>
              </a:spcBef>
              <a:buFont typeface="Arial" pitchFamily="34" charset="0"/>
              <a:buChar char="•"/>
              <a:defRPr sz="3200">
                <a:solidFill>
                  <a:schemeClr val="tx1"/>
                </a:solidFill>
                <a:latin typeface="Calibri" pitchFamily="34" charset="0"/>
              </a:defRPr>
            </a:lvl1pPr>
            <a:lvl2pPr marL="742950" indent="-285750" eaLnBrk="0" hangingPunct="0">
              <a:spcBef>
                <a:spcPct val="20000"/>
              </a:spcBef>
              <a:buFont typeface="Arial" pitchFamily="34" charset="0"/>
              <a:buChar char="–"/>
              <a:defRPr sz="2800">
                <a:solidFill>
                  <a:schemeClr val="tx1"/>
                </a:solidFill>
                <a:latin typeface="Calibri" pitchFamily="34" charset="0"/>
              </a:defRPr>
            </a:lvl2pPr>
            <a:lvl3pPr marL="1143000" indent="-228600" eaLnBrk="0" hangingPunct="0">
              <a:spcBef>
                <a:spcPct val="20000"/>
              </a:spcBef>
              <a:buFont typeface="Arial" pitchFamily="34" charset="0"/>
              <a:buChar char="•"/>
              <a:defRPr sz="2400">
                <a:solidFill>
                  <a:schemeClr val="tx1"/>
                </a:solidFill>
                <a:latin typeface="Calibri" pitchFamily="34" charset="0"/>
              </a:defRPr>
            </a:lvl3pPr>
            <a:lvl4pPr marL="1600200" indent="-228600" eaLnBrk="0" hangingPunct="0">
              <a:spcBef>
                <a:spcPct val="20000"/>
              </a:spcBef>
              <a:buFont typeface="Arial" pitchFamily="34" charset="0"/>
              <a:buChar char="–"/>
              <a:defRPr sz="2000">
                <a:solidFill>
                  <a:schemeClr val="tx1"/>
                </a:solidFill>
                <a:latin typeface="Calibri" pitchFamily="34" charset="0"/>
              </a:defRPr>
            </a:lvl4pPr>
            <a:lvl5pPr marL="2057400" indent="-228600" eaLnBrk="0" hangingPunct="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pPr>
            <a:r>
              <a:rPr lang="en-US" altLang="en-US" sz="1100">
                <a:latin typeface="Arial" pitchFamily="34" charset="0"/>
                <a:cs typeface="Arial" pitchFamily="34" charset="0"/>
              </a:rPr>
              <a:t> </a:t>
            </a:r>
          </a:p>
          <a:p>
            <a:pPr>
              <a:spcBef>
                <a:spcPct val="0"/>
              </a:spcBef>
              <a:buFontTx/>
              <a:buNone/>
            </a:pPr>
            <a:endParaRPr lang="en-US" altLang="en-US" sz="2400">
              <a:latin typeface="Times New Roman" pitchFamily="18" charset="0"/>
            </a:endParaRPr>
          </a:p>
        </p:txBody>
      </p:sp>
      <p:graphicFrame>
        <p:nvGraphicFramePr>
          <p:cNvPr id="99332" name="Object 5"/>
          <p:cNvGraphicFramePr>
            <a:graphicFrameLocks noChangeAspect="1"/>
          </p:cNvGraphicFramePr>
          <p:nvPr/>
        </p:nvGraphicFramePr>
        <p:xfrm>
          <a:off x="457200" y="1752600"/>
          <a:ext cx="8407400" cy="3908425"/>
        </p:xfrm>
        <a:graphic>
          <a:graphicData uri="http://schemas.openxmlformats.org/presentationml/2006/ole">
            <p:oleObj spid="_x0000_s177154" name="Document" r:id="rId4" imgW="6482060" imgH="3063462" progId="Word.Document.8">
              <p:embed/>
            </p:oleObj>
          </a:graphicData>
        </a:graphic>
      </p:graphicFrame>
      <p:sp>
        <p:nvSpPr>
          <p:cNvPr id="4102" name="Slide Number Placeholder 5"/>
          <p:cNvSpPr>
            <a:spLocks noGrp="1"/>
          </p:cNvSpPr>
          <p:nvPr>
            <p:ph type="sldNum" sz="quarter" idx="10"/>
          </p:nvPr>
        </p:nvSpPr>
        <p:spPr bwMode="auto">
          <a:ln>
            <a:miter lim="800000"/>
            <a:headEnd/>
            <a:tailEnd/>
          </a:ln>
        </p:spPr>
        <p:txBody>
          <a:bodyPr wrap="square" numCol="1" anchorCtr="0" compatLnSpc="1">
            <a:prstTxWarp prst="textNoShape">
              <a:avLst/>
            </a:prstTxWarp>
          </a:bodyPr>
          <a:lstStyle/>
          <a:p>
            <a:pPr>
              <a:defRPr/>
            </a:pPr>
            <a:r>
              <a:rPr lang="en-US"/>
              <a:t>Slide </a:t>
            </a:r>
            <a:fld id="{D4290C25-7462-423C-99D1-A4B6025FAC65}" type="slidenum">
              <a:rPr lang="en-US"/>
              <a:pPr>
                <a:defRPr/>
              </a:pPr>
              <a:t>51</a:t>
            </a:fld>
            <a:endParaRPr lang="en-US"/>
          </a:p>
        </p:txBody>
      </p:sp>
      <p:sp>
        <p:nvSpPr>
          <p:cNvPr id="8" name="Rectangle 7"/>
          <p:cNvSpPr/>
          <p:nvPr/>
        </p:nvSpPr>
        <p:spPr>
          <a:xfrm>
            <a:off x="457200" y="4922361"/>
            <a:ext cx="7986712" cy="923330"/>
          </a:xfrm>
          <a:prstGeom prst="rect">
            <a:avLst/>
          </a:prstGeom>
        </p:spPr>
        <p:txBody>
          <a:bodyPr wrap="square">
            <a:spAutoFit/>
          </a:bodyPr>
          <a:lstStyle/>
          <a:p>
            <a:pPr algn="ctr"/>
            <a:r>
              <a:rPr lang="en-US" b="1" dirty="0" smtClean="0">
                <a:solidFill>
                  <a:srgbClr val="C00000"/>
                </a:solidFill>
              </a:rPr>
              <a:t>DSCR = Net Operating Income / Total Debt Service</a:t>
            </a:r>
          </a:p>
          <a:p>
            <a:pPr algn="ctr"/>
            <a:r>
              <a:rPr lang="en-US" b="1" dirty="0" smtClean="0">
                <a:solidFill>
                  <a:srgbClr val="7030A0"/>
                </a:solidFill>
              </a:rPr>
              <a:t>DSCR= $45,000/$40,000 = 1.125</a:t>
            </a:r>
          </a:p>
          <a:p>
            <a:endParaRPr lang="en-US" dirty="0">
              <a:solidFill>
                <a:srgbClr val="C00000"/>
              </a:solidFill>
            </a:endParaRPr>
          </a:p>
        </p:txBody>
      </p:sp>
      <p:sp>
        <p:nvSpPr>
          <p:cNvPr id="9" name="Rectangle 8"/>
          <p:cNvSpPr/>
          <p:nvPr/>
        </p:nvSpPr>
        <p:spPr>
          <a:xfrm>
            <a:off x="700088" y="5429845"/>
            <a:ext cx="7986712" cy="923330"/>
          </a:xfrm>
          <a:prstGeom prst="rect">
            <a:avLst/>
          </a:prstGeom>
        </p:spPr>
        <p:txBody>
          <a:bodyPr wrap="square">
            <a:spAutoFit/>
          </a:bodyPr>
          <a:lstStyle/>
          <a:p>
            <a:pPr algn="ctr"/>
            <a:r>
              <a:rPr lang="en-US" b="1" dirty="0" smtClean="0">
                <a:solidFill>
                  <a:srgbClr val="00B050"/>
                </a:solidFill>
              </a:rPr>
              <a:t>To determine amount avail. for debt service</a:t>
            </a:r>
          </a:p>
          <a:p>
            <a:pPr algn="ctr"/>
            <a:r>
              <a:rPr lang="en-US" b="1" dirty="0" smtClean="0">
                <a:solidFill>
                  <a:srgbClr val="00B050"/>
                </a:solidFill>
              </a:rPr>
              <a:t>NOI / desired DSCR = Amt. for DS</a:t>
            </a:r>
          </a:p>
          <a:p>
            <a:pPr algn="ctr"/>
            <a:r>
              <a:rPr lang="en-US" b="1" dirty="0" smtClean="0">
                <a:solidFill>
                  <a:srgbClr val="7030A0"/>
                </a:solidFill>
              </a:rPr>
              <a:t>$45,000/1.125=$40,000</a:t>
            </a:r>
            <a:endParaRPr lang="en-US" b="1" dirty="0">
              <a:solidFill>
                <a:srgbClr val="7030A0"/>
              </a:solidFill>
            </a:endParaRPr>
          </a:p>
        </p:txBody>
      </p:sp>
    </p:spTree>
    <p:extLst>
      <p:ext uri="{BB962C8B-B14F-4D97-AF65-F5344CB8AC3E}">
        <p14:creationId xmlns:p14="http://schemas.microsoft.com/office/powerpoint/2010/main" xmlns="" val="8325439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Rectangle 3"/>
          <p:cNvSpPr>
            <a:spLocks noGrp="1" noChangeArrowheads="1"/>
          </p:cNvSpPr>
          <p:nvPr>
            <p:ph type="title"/>
          </p:nvPr>
        </p:nvSpPr>
        <p:spPr/>
        <p:txBody>
          <a:bodyPr/>
          <a:lstStyle/>
          <a:p>
            <a:pPr eaLnBrk="1" hangingPunct="1"/>
            <a:r>
              <a:rPr lang="en-US" altLang="en-US" dirty="0" smtClean="0"/>
              <a:t>How Much Debt?</a:t>
            </a:r>
            <a:br>
              <a:rPr lang="en-US" altLang="en-US" dirty="0" smtClean="0"/>
            </a:br>
            <a:r>
              <a:rPr lang="en-US" altLang="en-US" sz="4000" dirty="0" smtClean="0"/>
              <a:t>(Next Determine Loan Amount)</a:t>
            </a:r>
            <a:endParaRPr lang="en-US" altLang="en-US" dirty="0" smtClean="0"/>
          </a:p>
        </p:txBody>
      </p:sp>
      <p:sp>
        <p:nvSpPr>
          <p:cNvPr id="99331" name="Rectangle 4"/>
          <p:cNvSpPr>
            <a:spLocks noChangeArrowheads="1"/>
          </p:cNvSpPr>
          <p:nvPr/>
        </p:nvSpPr>
        <p:spPr bwMode="auto">
          <a:xfrm>
            <a:off x="3175" y="6897688"/>
            <a:ext cx="9144000" cy="6254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spcBef>
                <a:spcPct val="20000"/>
              </a:spcBef>
              <a:buFont typeface="Arial" pitchFamily="34" charset="0"/>
              <a:buChar char="•"/>
              <a:defRPr sz="3200">
                <a:solidFill>
                  <a:schemeClr val="tx1"/>
                </a:solidFill>
                <a:latin typeface="Calibri" pitchFamily="34" charset="0"/>
              </a:defRPr>
            </a:lvl1pPr>
            <a:lvl2pPr marL="742950" indent="-285750" eaLnBrk="0" hangingPunct="0">
              <a:spcBef>
                <a:spcPct val="20000"/>
              </a:spcBef>
              <a:buFont typeface="Arial" pitchFamily="34" charset="0"/>
              <a:buChar char="–"/>
              <a:defRPr sz="2800">
                <a:solidFill>
                  <a:schemeClr val="tx1"/>
                </a:solidFill>
                <a:latin typeface="Calibri" pitchFamily="34" charset="0"/>
              </a:defRPr>
            </a:lvl2pPr>
            <a:lvl3pPr marL="1143000" indent="-228600" eaLnBrk="0" hangingPunct="0">
              <a:spcBef>
                <a:spcPct val="20000"/>
              </a:spcBef>
              <a:buFont typeface="Arial" pitchFamily="34" charset="0"/>
              <a:buChar char="•"/>
              <a:defRPr sz="2400">
                <a:solidFill>
                  <a:schemeClr val="tx1"/>
                </a:solidFill>
                <a:latin typeface="Calibri" pitchFamily="34" charset="0"/>
              </a:defRPr>
            </a:lvl3pPr>
            <a:lvl4pPr marL="1600200" indent="-228600" eaLnBrk="0" hangingPunct="0">
              <a:spcBef>
                <a:spcPct val="20000"/>
              </a:spcBef>
              <a:buFont typeface="Arial" pitchFamily="34" charset="0"/>
              <a:buChar char="–"/>
              <a:defRPr sz="2000">
                <a:solidFill>
                  <a:schemeClr val="tx1"/>
                </a:solidFill>
                <a:latin typeface="Calibri" pitchFamily="34" charset="0"/>
              </a:defRPr>
            </a:lvl4pPr>
            <a:lvl5pPr marL="2057400" indent="-228600" eaLnBrk="0" hangingPunct="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pPr>
            <a:r>
              <a:rPr lang="en-US" altLang="en-US" sz="1100">
                <a:latin typeface="Arial" pitchFamily="34" charset="0"/>
                <a:cs typeface="Arial" pitchFamily="34" charset="0"/>
              </a:rPr>
              <a:t> </a:t>
            </a:r>
          </a:p>
          <a:p>
            <a:pPr>
              <a:spcBef>
                <a:spcPct val="0"/>
              </a:spcBef>
              <a:buFontTx/>
              <a:buNone/>
            </a:pPr>
            <a:endParaRPr lang="en-US" altLang="en-US" sz="2400">
              <a:latin typeface="Times New Roman" pitchFamily="18" charset="0"/>
            </a:endParaRPr>
          </a:p>
        </p:txBody>
      </p:sp>
      <p:graphicFrame>
        <p:nvGraphicFramePr>
          <p:cNvPr id="99332" name="Object 5"/>
          <p:cNvGraphicFramePr>
            <a:graphicFrameLocks noChangeAspect="1"/>
          </p:cNvGraphicFramePr>
          <p:nvPr/>
        </p:nvGraphicFramePr>
        <p:xfrm>
          <a:off x="457200" y="1752600"/>
          <a:ext cx="8407400" cy="3325813"/>
        </p:xfrm>
        <a:graphic>
          <a:graphicData uri="http://schemas.openxmlformats.org/presentationml/2006/ole">
            <p:oleObj spid="_x0000_s200706" name="Document" r:id="rId4" imgW="6482060" imgH="3063462" progId="Word.Document.8">
              <p:embed/>
            </p:oleObj>
          </a:graphicData>
        </a:graphic>
      </p:graphicFrame>
      <p:sp>
        <p:nvSpPr>
          <p:cNvPr id="99333" name="Line 6"/>
          <p:cNvSpPr>
            <a:spLocks noChangeShapeType="1"/>
          </p:cNvSpPr>
          <p:nvPr/>
        </p:nvSpPr>
        <p:spPr bwMode="auto">
          <a:xfrm flipV="1">
            <a:off x="4876800" y="3505200"/>
            <a:ext cx="2362200" cy="762000"/>
          </a:xfrm>
          <a:prstGeom prst="line">
            <a:avLst/>
          </a:prstGeom>
          <a:noFill/>
          <a:ln w="9525">
            <a:solidFill>
              <a:srgbClr val="7030A0"/>
            </a:solidFill>
            <a:round/>
            <a:headEnd/>
            <a:tailEnd type="triangle" w="med" len="med"/>
          </a:ln>
          <a:extLst>
            <a:ext uri="{909E8E84-426E-40DD-AFC4-6F175D3DCCD1}">
              <a14:hiddenFill xmlns:a14="http://schemas.microsoft.com/office/drawing/2010/main" xmlns="">
                <a:noFill/>
              </a14:hiddenFill>
            </a:ext>
          </a:extLst>
        </p:spPr>
        <p:txBody>
          <a:bodyPr/>
          <a:lstStyle/>
          <a:p>
            <a:endParaRPr lang="en-US"/>
          </a:p>
        </p:txBody>
      </p:sp>
      <p:sp>
        <p:nvSpPr>
          <p:cNvPr id="4102" name="Slide Number Placeholder 5"/>
          <p:cNvSpPr>
            <a:spLocks noGrp="1"/>
          </p:cNvSpPr>
          <p:nvPr>
            <p:ph type="sldNum" sz="quarter" idx="10"/>
          </p:nvPr>
        </p:nvSpPr>
        <p:spPr bwMode="auto">
          <a:ln>
            <a:miter lim="800000"/>
            <a:headEnd/>
            <a:tailEnd/>
          </a:ln>
        </p:spPr>
        <p:txBody>
          <a:bodyPr wrap="square" numCol="1" anchorCtr="0" compatLnSpc="1">
            <a:prstTxWarp prst="textNoShape">
              <a:avLst/>
            </a:prstTxWarp>
          </a:bodyPr>
          <a:lstStyle/>
          <a:p>
            <a:pPr>
              <a:defRPr/>
            </a:pPr>
            <a:r>
              <a:rPr lang="en-US"/>
              <a:t>Slide </a:t>
            </a:r>
            <a:fld id="{D4290C25-7462-423C-99D1-A4B6025FAC65}" type="slidenum">
              <a:rPr lang="en-US"/>
              <a:pPr>
                <a:defRPr/>
              </a:pPr>
              <a:t>52</a:t>
            </a:fld>
            <a:endParaRPr lang="en-US"/>
          </a:p>
        </p:txBody>
      </p:sp>
      <p:sp>
        <p:nvSpPr>
          <p:cNvPr id="10" name="Rectangle 9"/>
          <p:cNvSpPr/>
          <p:nvPr/>
        </p:nvSpPr>
        <p:spPr>
          <a:xfrm>
            <a:off x="700088" y="4968180"/>
            <a:ext cx="7986712" cy="1200329"/>
          </a:xfrm>
          <a:prstGeom prst="rect">
            <a:avLst/>
          </a:prstGeom>
        </p:spPr>
        <p:txBody>
          <a:bodyPr wrap="square">
            <a:spAutoFit/>
          </a:bodyPr>
          <a:lstStyle/>
          <a:p>
            <a:pPr marL="342900" indent="-342900" algn="ctr">
              <a:buFont typeface="+mj-lt"/>
              <a:buAutoNum type="arabicPeriod"/>
            </a:pPr>
            <a:r>
              <a:rPr lang="en-US" b="1" dirty="0" smtClean="0">
                <a:solidFill>
                  <a:srgbClr val="7030A0"/>
                </a:solidFill>
              </a:rPr>
              <a:t>Operating Budget can afford $40,000/year in Debt Service</a:t>
            </a:r>
          </a:p>
          <a:p>
            <a:pPr marL="342900" indent="-342900" algn="ctr">
              <a:buFont typeface="+mj-lt"/>
              <a:buAutoNum type="arabicPeriod"/>
            </a:pPr>
            <a:r>
              <a:rPr lang="en-US" b="1" dirty="0" smtClean="0">
                <a:solidFill>
                  <a:srgbClr val="7030A0"/>
                </a:solidFill>
              </a:rPr>
              <a:t>Determine Best Interest Rate (7%)for Loan Period (e.g. 20 Years)</a:t>
            </a:r>
          </a:p>
          <a:p>
            <a:pPr marL="342900" indent="-342900" algn="ctr">
              <a:buFont typeface="+mj-lt"/>
              <a:buAutoNum type="arabicPeriod"/>
            </a:pPr>
            <a:r>
              <a:rPr lang="en-US" b="1" dirty="0" smtClean="0">
                <a:solidFill>
                  <a:srgbClr val="7030A0"/>
                </a:solidFill>
              </a:rPr>
              <a:t>Determine Loan that Debt Service can carry at that Interest Rate/Loan Period</a:t>
            </a:r>
            <a:endParaRPr lang="en-US" b="1" dirty="0">
              <a:solidFill>
                <a:srgbClr val="7030A0"/>
              </a:solidFill>
            </a:endParaRPr>
          </a:p>
        </p:txBody>
      </p:sp>
    </p:spTree>
    <p:extLst>
      <p:ext uri="{BB962C8B-B14F-4D97-AF65-F5344CB8AC3E}">
        <p14:creationId xmlns:p14="http://schemas.microsoft.com/office/powerpoint/2010/main" xmlns="" val="8325439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fade">
                                      <p:cBhvr>
                                        <p:cTn id="7" dur="500"/>
                                        <p:tgtEl>
                                          <p:spTgt spid="1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0">
                                            <p:txEl>
                                              <p:pRg st="1" end="1"/>
                                            </p:txEl>
                                          </p:spTgt>
                                        </p:tgtEl>
                                        <p:attrNameLst>
                                          <p:attrName>style.visibility</p:attrName>
                                        </p:attrNameLst>
                                      </p:cBhvr>
                                      <p:to>
                                        <p:strVal val="visible"/>
                                      </p:to>
                                    </p:set>
                                    <p:animEffect transition="in" filter="fade">
                                      <p:cBhvr>
                                        <p:cTn id="12" dur="500"/>
                                        <p:tgtEl>
                                          <p:spTgt spid="10">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0">
                                            <p:txEl>
                                              <p:pRg st="2" end="2"/>
                                            </p:txEl>
                                          </p:spTgt>
                                        </p:tgtEl>
                                        <p:attrNameLst>
                                          <p:attrName>style.visibility</p:attrName>
                                        </p:attrNameLst>
                                      </p:cBhvr>
                                      <p:to>
                                        <p:strVal val="visible"/>
                                      </p:to>
                                    </p:set>
                                    <p:animEffect transition="in" filter="fade">
                                      <p:cBhvr>
                                        <p:cTn id="17" dur="500"/>
                                        <p:tgtEl>
                                          <p:spTgt spid="10">
                                            <p:txEl>
                                              <p:pRg st="2" end="2"/>
                                            </p:txEl>
                                          </p:spTgt>
                                        </p:tgtEl>
                                      </p:cBhvr>
                                    </p:animEffect>
                                  </p:childTnLst>
                                </p:cTn>
                              </p:par>
                            </p:childTnLst>
                          </p:cTn>
                        </p:par>
                        <p:par>
                          <p:cTn id="18" fill="hold">
                            <p:stCondLst>
                              <p:cond delay="500"/>
                            </p:stCondLst>
                            <p:childTnLst>
                              <p:par>
                                <p:cTn id="19" presetID="10" presetClass="entr" presetSubtype="0" fill="hold" grpId="0" nodeType="afterEffect">
                                  <p:stCondLst>
                                    <p:cond delay="0"/>
                                  </p:stCondLst>
                                  <p:childTnLst>
                                    <p:set>
                                      <p:cBhvr>
                                        <p:cTn id="20" dur="1" fill="hold">
                                          <p:stCondLst>
                                            <p:cond delay="0"/>
                                          </p:stCondLst>
                                        </p:cTn>
                                        <p:tgtEl>
                                          <p:spTgt spid="99333"/>
                                        </p:tgtEl>
                                        <p:attrNameLst>
                                          <p:attrName>style.visibility</p:attrName>
                                        </p:attrNameLst>
                                      </p:cBhvr>
                                      <p:to>
                                        <p:strVal val="visible"/>
                                      </p:to>
                                    </p:set>
                                    <p:animEffect transition="in" filter="fade">
                                      <p:cBhvr>
                                        <p:cTn id="21" dur="500"/>
                                        <p:tgtEl>
                                          <p:spTgt spid="993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9333"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Rectangle 3"/>
          <p:cNvSpPr>
            <a:spLocks noGrp="1" noChangeArrowheads="1"/>
          </p:cNvSpPr>
          <p:nvPr>
            <p:ph type="title"/>
          </p:nvPr>
        </p:nvSpPr>
        <p:spPr/>
        <p:txBody>
          <a:bodyPr/>
          <a:lstStyle/>
          <a:p>
            <a:pPr eaLnBrk="1" hangingPunct="1"/>
            <a:r>
              <a:rPr lang="en-US" altLang="en-US" dirty="0" smtClean="0"/>
              <a:t>To Determine Debt </a:t>
            </a:r>
            <a:br>
              <a:rPr lang="en-US" altLang="en-US" dirty="0" smtClean="0"/>
            </a:br>
            <a:r>
              <a:rPr lang="en-US" altLang="en-US" sz="4000" dirty="0" smtClean="0"/>
              <a:t>(If Cash Flow Insufficient)</a:t>
            </a:r>
            <a:endParaRPr lang="en-US" altLang="en-US" dirty="0" smtClean="0"/>
          </a:p>
        </p:txBody>
      </p:sp>
      <p:sp>
        <p:nvSpPr>
          <p:cNvPr id="99331" name="Rectangle 4"/>
          <p:cNvSpPr>
            <a:spLocks noChangeArrowheads="1"/>
          </p:cNvSpPr>
          <p:nvPr/>
        </p:nvSpPr>
        <p:spPr bwMode="auto">
          <a:xfrm>
            <a:off x="3175" y="6897688"/>
            <a:ext cx="9144000" cy="6254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spcBef>
                <a:spcPct val="20000"/>
              </a:spcBef>
              <a:buFont typeface="Arial" pitchFamily="34" charset="0"/>
              <a:buChar char="•"/>
              <a:defRPr sz="3200">
                <a:solidFill>
                  <a:schemeClr val="tx1"/>
                </a:solidFill>
                <a:latin typeface="Calibri" pitchFamily="34" charset="0"/>
              </a:defRPr>
            </a:lvl1pPr>
            <a:lvl2pPr marL="742950" indent="-285750" eaLnBrk="0" hangingPunct="0">
              <a:spcBef>
                <a:spcPct val="20000"/>
              </a:spcBef>
              <a:buFont typeface="Arial" pitchFamily="34" charset="0"/>
              <a:buChar char="–"/>
              <a:defRPr sz="2800">
                <a:solidFill>
                  <a:schemeClr val="tx1"/>
                </a:solidFill>
                <a:latin typeface="Calibri" pitchFamily="34" charset="0"/>
              </a:defRPr>
            </a:lvl2pPr>
            <a:lvl3pPr marL="1143000" indent="-228600" eaLnBrk="0" hangingPunct="0">
              <a:spcBef>
                <a:spcPct val="20000"/>
              </a:spcBef>
              <a:buFont typeface="Arial" pitchFamily="34" charset="0"/>
              <a:buChar char="•"/>
              <a:defRPr sz="2400">
                <a:solidFill>
                  <a:schemeClr val="tx1"/>
                </a:solidFill>
                <a:latin typeface="Calibri" pitchFamily="34" charset="0"/>
              </a:defRPr>
            </a:lvl3pPr>
            <a:lvl4pPr marL="1600200" indent="-228600" eaLnBrk="0" hangingPunct="0">
              <a:spcBef>
                <a:spcPct val="20000"/>
              </a:spcBef>
              <a:buFont typeface="Arial" pitchFamily="34" charset="0"/>
              <a:buChar char="–"/>
              <a:defRPr sz="2000">
                <a:solidFill>
                  <a:schemeClr val="tx1"/>
                </a:solidFill>
                <a:latin typeface="Calibri" pitchFamily="34" charset="0"/>
              </a:defRPr>
            </a:lvl4pPr>
            <a:lvl5pPr marL="2057400" indent="-228600" eaLnBrk="0" hangingPunct="0">
              <a:spcBef>
                <a:spcPct val="20000"/>
              </a:spcBef>
              <a:buFont typeface="Arial" pitchFamily="34"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defRPr>
            </a:lvl9pPr>
          </a:lstStyle>
          <a:p>
            <a:pPr>
              <a:spcBef>
                <a:spcPct val="0"/>
              </a:spcBef>
              <a:buFontTx/>
              <a:buNone/>
            </a:pPr>
            <a:r>
              <a:rPr lang="en-US" altLang="en-US" sz="1100">
                <a:latin typeface="Arial" pitchFamily="34" charset="0"/>
                <a:cs typeface="Arial" pitchFamily="34" charset="0"/>
              </a:rPr>
              <a:t> </a:t>
            </a:r>
          </a:p>
          <a:p>
            <a:pPr>
              <a:spcBef>
                <a:spcPct val="0"/>
              </a:spcBef>
              <a:buFontTx/>
              <a:buNone/>
            </a:pPr>
            <a:endParaRPr lang="en-US" altLang="en-US" sz="2400">
              <a:latin typeface="Times New Roman" pitchFamily="18" charset="0"/>
            </a:endParaRPr>
          </a:p>
        </p:txBody>
      </p:sp>
      <p:graphicFrame>
        <p:nvGraphicFramePr>
          <p:cNvPr id="99332" name="Object 5"/>
          <p:cNvGraphicFramePr>
            <a:graphicFrameLocks noChangeAspect="1"/>
          </p:cNvGraphicFramePr>
          <p:nvPr/>
        </p:nvGraphicFramePr>
        <p:xfrm>
          <a:off x="457200" y="1752600"/>
          <a:ext cx="8407400" cy="3325813"/>
        </p:xfrm>
        <a:graphic>
          <a:graphicData uri="http://schemas.openxmlformats.org/presentationml/2006/ole">
            <p:oleObj spid="_x0000_s201730" name="Document" r:id="rId4" imgW="6482060" imgH="3063462" progId="Word.Document.8">
              <p:embed/>
            </p:oleObj>
          </a:graphicData>
        </a:graphic>
      </p:graphicFrame>
      <p:sp>
        <p:nvSpPr>
          <p:cNvPr id="4102" name="Slide Number Placeholder 5"/>
          <p:cNvSpPr>
            <a:spLocks noGrp="1"/>
          </p:cNvSpPr>
          <p:nvPr>
            <p:ph type="sldNum" sz="quarter" idx="10"/>
          </p:nvPr>
        </p:nvSpPr>
        <p:spPr bwMode="auto">
          <a:ln>
            <a:miter lim="800000"/>
            <a:headEnd/>
            <a:tailEnd/>
          </a:ln>
        </p:spPr>
        <p:txBody>
          <a:bodyPr wrap="square" numCol="1" anchorCtr="0" compatLnSpc="1">
            <a:prstTxWarp prst="textNoShape">
              <a:avLst/>
            </a:prstTxWarp>
          </a:bodyPr>
          <a:lstStyle/>
          <a:p>
            <a:pPr>
              <a:defRPr/>
            </a:pPr>
            <a:r>
              <a:rPr lang="en-US"/>
              <a:t>Slide </a:t>
            </a:r>
            <a:fld id="{D4290C25-7462-423C-99D1-A4B6025FAC65}" type="slidenum">
              <a:rPr lang="en-US"/>
              <a:pPr>
                <a:defRPr/>
              </a:pPr>
              <a:t>53</a:t>
            </a:fld>
            <a:endParaRPr lang="en-US"/>
          </a:p>
        </p:txBody>
      </p:sp>
      <p:sp>
        <p:nvSpPr>
          <p:cNvPr id="10" name="Rectangle 9"/>
          <p:cNvSpPr/>
          <p:nvPr/>
        </p:nvSpPr>
        <p:spPr>
          <a:xfrm>
            <a:off x="700088" y="4968180"/>
            <a:ext cx="7986712" cy="1477328"/>
          </a:xfrm>
          <a:prstGeom prst="rect">
            <a:avLst/>
          </a:prstGeom>
        </p:spPr>
        <p:txBody>
          <a:bodyPr wrap="square">
            <a:spAutoFit/>
          </a:bodyPr>
          <a:lstStyle/>
          <a:p>
            <a:pPr marL="342900" indent="-342900" algn="ctr">
              <a:buFont typeface="+mj-lt"/>
              <a:buAutoNum type="arabicPeriod"/>
            </a:pPr>
            <a:r>
              <a:rPr lang="en-US" b="1" dirty="0" smtClean="0">
                <a:solidFill>
                  <a:srgbClr val="7030A0"/>
                </a:solidFill>
              </a:rPr>
              <a:t>Get Better Interest Rate</a:t>
            </a:r>
          </a:p>
          <a:p>
            <a:pPr marL="342900" indent="-342900" algn="ctr">
              <a:buFont typeface="+mj-lt"/>
              <a:buAutoNum type="arabicPeriod"/>
            </a:pPr>
            <a:r>
              <a:rPr lang="en-US" b="1" dirty="0" smtClean="0">
                <a:solidFill>
                  <a:srgbClr val="7030A0"/>
                </a:solidFill>
              </a:rPr>
              <a:t>Longer Term Loan</a:t>
            </a:r>
          </a:p>
          <a:p>
            <a:pPr marL="342900" indent="-342900" algn="ctr">
              <a:buFont typeface="+mj-lt"/>
              <a:buAutoNum type="arabicPeriod"/>
            </a:pPr>
            <a:r>
              <a:rPr lang="en-US" b="1" dirty="0" smtClean="0">
                <a:solidFill>
                  <a:srgbClr val="7030A0"/>
                </a:solidFill>
              </a:rPr>
              <a:t>Increase Equity</a:t>
            </a:r>
          </a:p>
          <a:p>
            <a:pPr marL="342900" indent="-342900" algn="ctr">
              <a:buFont typeface="+mj-lt"/>
              <a:buAutoNum type="arabicPeriod"/>
            </a:pPr>
            <a:r>
              <a:rPr lang="en-US" b="1" dirty="0" smtClean="0">
                <a:solidFill>
                  <a:srgbClr val="7030A0"/>
                </a:solidFill>
              </a:rPr>
              <a:t>Increase outside contributions</a:t>
            </a:r>
          </a:p>
          <a:p>
            <a:pPr marL="342900" indent="-342900" algn="ctr">
              <a:buFont typeface="+mj-lt"/>
              <a:buAutoNum type="arabicPeriod"/>
            </a:pPr>
            <a:r>
              <a:rPr lang="en-US" b="1" dirty="0" smtClean="0">
                <a:solidFill>
                  <a:srgbClr val="7030A0"/>
                </a:solidFill>
              </a:rPr>
              <a:t>Increase Subsidy</a:t>
            </a:r>
            <a:endParaRPr lang="en-US" b="1" dirty="0">
              <a:solidFill>
                <a:srgbClr val="7030A0"/>
              </a:solidFill>
            </a:endParaRPr>
          </a:p>
        </p:txBody>
      </p:sp>
    </p:spTree>
    <p:extLst>
      <p:ext uri="{BB962C8B-B14F-4D97-AF65-F5344CB8AC3E}">
        <p14:creationId xmlns:p14="http://schemas.microsoft.com/office/powerpoint/2010/main" xmlns="" val="8325439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fade">
                                      <p:cBhvr>
                                        <p:cTn id="7" dur="500"/>
                                        <p:tgtEl>
                                          <p:spTgt spid="1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0">
                                            <p:txEl>
                                              <p:pRg st="1" end="1"/>
                                            </p:txEl>
                                          </p:spTgt>
                                        </p:tgtEl>
                                        <p:attrNameLst>
                                          <p:attrName>style.visibility</p:attrName>
                                        </p:attrNameLst>
                                      </p:cBhvr>
                                      <p:to>
                                        <p:strVal val="visible"/>
                                      </p:to>
                                    </p:set>
                                    <p:animEffect transition="in" filter="fade">
                                      <p:cBhvr>
                                        <p:cTn id="12" dur="500"/>
                                        <p:tgtEl>
                                          <p:spTgt spid="10">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0">
                                            <p:txEl>
                                              <p:pRg st="2" end="2"/>
                                            </p:txEl>
                                          </p:spTgt>
                                        </p:tgtEl>
                                        <p:attrNameLst>
                                          <p:attrName>style.visibility</p:attrName>
                                        </p:attrNameLst>
                                      </p:cBhvr>
                                      <p:to>
                                        <p:strVal val="visible"/>
                                      </p:to>
                                    </p:set>
                                    <p:animEffect transition="in" filter="fade">
                                      <p:cBhvr>
                                        <p:cTn id="17" dur="500"/>
                                        <p:tgtEl>
                                          <p:spTgt spid="1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0">
                                            <p:txEl>
                                              <p:pRg st="3" end="3"/>
                                            </p:txEl>
                                          </p:spTgt>
                                        </p:tgtEl>
                                        <p:attrNameLst>
                                          <p:attrName>style.visibility</p:attrName>
                                        </p:attrNameLst>
                                      </p:cBhvr>
                                      <p:to>
                                        <p:strVal val="visible"/>
                                      </p:to>
                                    </p:set>
                                    <p:animEffect transition="in" filter="fade">
                                      <p:cBhvr>
                                        <p:cTn id="22" dur="500"/>
                                        <p:tgtEl>
                                          <p:spTgt spid="10">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0">
                                            <p:txEl>
                                              <p:pRg st="4" end="4"/>
                                            </p:txEl>
                                          </p:spTgt>
                                        </p:tgtEl>
                                        <p:attrNameLst>
                                          <p:attrName>style.visibility</p:attrName>
                                        </p:attrNameLst>
                                      </p:cBhvr>
                                      <p:to>
                                        <p:strVal val="visible"/>
                                      </p:to>
                                    </p:set>
                                    <p:animEffect transition="in" filter="fade">
                                      <p:cBhvr>
                                        <p:cTn id="27" dur="500"/>
                                        <p:tgtEl>
                                          <p:spTgt spid="1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Rectangle 2"/>
          <p:cNvSpPr>
            <a:spLocks noGrp="1" noChangeArrowheads="1"/>
          </p:cNvSpPr>
          <p:nvPr>
            <p:ph type="title"/>
          </p:nvPr>
        </p:nvSpPr>
        <p:spPr/>
        <p:txBody>
          <a:bodyPr/>
          <a:lstStyle/>
          <a:p>
            <a:pPr eaLnBrk="1" hangingPunct="1"/>
            <a:r>
              <a:rPr lang="en-US" altLang="en-US" dirty="0" smtClean="0"/>
              <a:t>Summary - Underwriting Process</a:t>
            </a:r>
          </a:p>
        </p:txBody>
      </p:sp>
      <p:sp>
        <p:nvSpPr>
          <p:cNvPr id="100355" name="Rectangle 3"/>
          <p:cNvSpPr>
            <a:spLocks noGrp="1" noChangeArrowheads="1"/>
          </p:cNvSpPr>
          <p:nvPr>
            <p:ph idx="1"/>
          </p:nvPr>
        </p:nvSpPr>
        <p:spPr/>
        <p:txBody>
          <a:bodyPr/>
          <a:lstStyle/>
          <a:p>
            <a:pPr eaLnBrk="1" hangingPunct="1">
              <a:lnSpc>
                <a:spcPct val="90000"/>
              </a:lnSpc>
            </a:pPr>
            <a:r>
              <a:rPr lang="en-US" altLang="en-US" sz="2800" dirty="0" smtClean="0"/>
              <a:t>Evaluate proposal and adjust all components for realism and accuracy</a:t>
            </a:r>
          </a:p>
          <a:p>
            <a:pPr lvl="1" eaLnBrk="1" hangingPunct="1">
              <a:lnSpc>
                <a:spcPct val="90000"/>
              </a:lnSpc>
            </a:pPr>
            <a:r>
              <a:rPr lang="en-US" altLang="en-US" sz="2400" dirty="0" smtClean="0"/>
              <a:t>Don’t forget eligibility!</a:t>
            </a:r>
          </a:p>
          <a:p>
            <a:pPr eaLnBrk="1" hangingPunct="1">
              <a:lnSpc>
                <a:spcPct val="90000"/>
              </a:lnSpc>
            </a:pPr>
            <a:r>
              <a:rPr lang="en-US" altLang="en-US" sz="2800" dirty="0" smtClean="0"/>
              <a:t>Apply appropriate cushions and controls</a:t>
            </a:r>
          </a:p>
          <a:p>
            <a:pPr eaLnBrk="1" hangingPunct="1">
              <a:lnSpc>
                <a:spcPct val="90000"/>
              </a:lnSpc>
            </a:pPr>
            <a:r>
              <a:rPr lang="en-US" altLang="en-US" sz="2800" dirty="0" smtClean="0"/>
              <a:t>Apply HOME limits &amp; do cost allocation</a:t>
            </a:r>
          </a:p>
          <a:p>
            <a:pPr eaLnBrk="1" hangingPunct="1">
              <a:lnSpc>
                <a:spcPct val="90000"/>
              </a:lnSpc>
            </a:pPr>
            <a:r>
              <a:rPr lang="en-US" altLang="en-US" sz="2800" dirty="0" smtClean="0"/>
              <a:t>Negotiate</a:t>
            </a:r>
          </a:p>
          <a:p>
            <a:pPr eaLnBrk="1" hangingPunct="1">
              <a:lnSpc>
                <a:spcPct val="90000"/>
              </a:lnSpc>
            </a:pPr>
            <a:r>
              <a:rPr lang="en-US" altLang="en-US" sz="2800" dirty="0" smtClean="0"/>
              <a:t>Apply the subsidy (if appropriate) or reject</a:t>
            </a:r>
          </a:p>
          <a:p>
            <a:pPr eaLnBrk="1" hangingPunct="1">
              <a:lnSpc>
                <a:spcPct val="90000"/>
              </a:lnSpc>
            </a:pPr>
            <a:r>
              <a:rPr lang="en-US" altLang="en-US" sz="2800" dirty="0" smtClean="0"/>
              <a:t>Later changes in scope or budget may require Underwriting/Subsidy Layering update &amp; approval</a:t>
            </a:r>
          </a:p>
        </p:txBody>
      </p:sp>
      <p:sp>
        <p:nvSpPr>
          <p:cNvPr id="100356" name="Slide Number Placeholder 3"/>
          <p:cNvSpPr>
            <a:spLocks noGrp="1"/>
          </p:cNvSpPr>
          <p:nvPr>
            <p:ph type="sldNum" sz="quarter" idx="10"/>
          </p:nvPr>
        </p:nvSpPr>
        <p:spPr bwMode="auto">
          <a:ln>
            <a:miter lim="800000"/>
            <a:headEnd/>
            <a:tailEnd/>
          </a:ln>
        </p:spPr>
        <p:txBody>
          <a:bodyPr wrap="square" numCol="1" anchorCtr="0" compatLnSpc="1">
            <a:prstTxWarp prst="textNoShape">
              <a:avLst/>
            </a:prstTxWarp>
          </a:bodyPr>
          <a:lstStyle/>
          <a:p>
            <a:pPr>
              <a:defRPr/>
            </a:pPr>
            <a:r>
              <a:rPr lang="en-US"/>
              <a:t>Slide </a:t>
            </a:r>
            <a:fld id="{B21FE77D-C6E1-4D89-BBE0-DC05F262D8EA}" type="slidenum">
              <a:rPr lang="en-US"/>
              <a:pPr>
                <a:defRPr/>
              </a:pPr>
              <a:t>54</a:t>
            </a:fld>
            <a:endParaRPr lang="en-US"/>
          </a:p>
        </p:txBody>
      </p:sp>
    </p:spTree>
    <p:extLst>
      <p:ext uri="{BB962C8B-B14F-4D97-AF65-F5344CB8AC3E}">
        <p14:creationId xmlns:p14="http://schemas.microsoft.com/office/powerpoint/2010/main" xmlns="" val="2276401564"/>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428750"/>
            <a:ext cx="8229600" cy="4525963"/>
          </a:xfrm>
        </p:spPr>
        <p:txBody>
          <a:bodyPr/>
          <a:lstStyle/>
          <a:p>
            <a:r>
              <a:rPr lang="en-US" sz="2400" dirty="0" smtClean="0"/>
              <a:t>HUD Exchange - HOME  &amp; CDBG sites</a:t>
            </a:r>
          </a:p>
          <a:p>
            <a:pPr lvl="1"/>
            <a:r>
              <a:rPr lang="en-US" sz="2400" dirty="0" smtClean="0">
                <a:hlinkClick r:id="rId3"/>
              </a:rPr>
              <a:t>https://www.hudexchange.info/programs/home/</a:t>
            </a:r>
            <a:endParaRPr lang="en-US" sz="2400" dirty="0" smtClean="0"/>
          </a:p>
          <a:p>
            <a:pPr lvl="1"/>
            <a:r>
              <a:rPr lang="en-US" sz="2400" dirty="0" smtClean="0">
                <a:hlinkClick r:id="rId4"/>
              </a:rPr>
              <a:t>https://www.hudexchange.info/programs/cdbg-entitlement/</a:t>
            </a:r>
            <a:endParaRPr lang="en-US" sz="2400" dirty="0" smtClean="0"/>
          </a:p>
          <a:p>
            <a:r>
              <a:rPr lang="en-US" sz="2400" dirty="0" smtClean="0"/>
              <a:t>Single Family Webinar HOME 2012 Requirements</a:t>
            </a:r>
          </a:p>
          <a:p>
            <a:pPr lvl="1"/>
            <a:r>
              <a:rPr lang="en-US" sz="2400" dirty="0">
                <a:hlinkClick r:id="rId5"/>
              </a:rPr>
              <a:t>https</a:t>
            </a:r>
            <a:r>
              <a:rPr lang="en-US" sz="2400" dirty="0" smtClean="0">
                <a:hlinkClick r:id="rId5"/>
              </a:rPr>
              <a:t>://</a:t>
            </a:r>
            <a:r>
              <a:rPr lang="en-US" sz="2400" dirty="0" smtClean="0">
                <a:hlinkClick r:id="rId3"/>
              </a:rPr>
              <a:t>www.hudexchange.info</a:t>
            </a:r>
            <a:r>
              <a:rPr lang="en-US" sz="2400" dirty="0" smtClean="0">
                <a:hlinkClick r:id="rId5"/>
              </a:rPr>
              <a:t>/resource/2456/home-fy12-appropriations-developer-capacity-homebuyer-projects-webinar/</a:t>
            </a:r>
            <a:endParaRPr lang="en-US" sz="2400" dirty="0" smtClean="0"/>
          </a:p>
          <a:p>
            <a:r>
              <a:rPr lang="en-US" sz="2400" dirty="0" smtClean="0"/>
              <a:t>Multi-Family Webinar HOME 2012 Requirements</a:t>
            </a:r>
          </a:p>
          <a:p>
            <a:pPr lvl="1"/>
            <a:r>
              <a:rPr lang="en-US" sz="2400" dirty="0">
                <a:hlinkClick r:id="rId6"/>
              </a:rPr>
              <a:t>https</a:t>
            </a:r>
            <a:r>
              <a:rPr lang="en-US" sz="2400" dirty="0" smtClean="0">
                <a:hlinkClick r:id="rId6"/>
              </a:rPr>
              <a:t>://</a:t>
            </a:r>
            <a:r>
              <a:rPr lang="en-US" sz="2400" dirty="0" smtClean="0">
                <a:hlinkClick r:id="rId3"/>
              </a:rPr>
              <a:t>www.hudexchange.info</a:t>
            </a:r>
            <a:r>
              <a:rPr lang="en-US" sz="2400" dirty="0" smtClean="0">
                <a:hlinkClick r:id="rId6"/>
              </a:rPr>
              <a:t>/resource/2457/home-fy12-appropriations-underwriting-rental-projects-webinar/</a:t>
            </a:r>
            <a:endParaRPr lang="en-US" sz="2400" dirty="0" smtClean="0"/>
          </a:p>
          <a:p>
            <a:pPr lvl="1"/>
            <a:endParaRPr lang="en-US" dirty="0" smtClean="0"/>
          </a:p>
          <a:p>
            <a:endParaRPr lang="en-US" dirty="0"/>
          </a:p>
        </p:txBody>
      </p:sp>
      <p:sp>
        <p:nvSpPr>
          <p:cNvPr id="3" name="Title 2"/>
          <p:cNvSpPr>
            <a:spLocks noGrp="1"/>
          </p:cNvSpPr>
          <p:nvPr>
            <p:ph type="title"/>
          </p:nvPr>
        </p:nvSpPr>
        <p:spPr/>
        <p:txBody>
          <a:bodyPr/>
          <a:lstStyle/>
          <a:p>
            <a:r>
              <a:rPr lang="en-US" dirty="0" smtClean="0"/>
              <a:t>Resources</a:t>
            </a:r>
            <a:endParaRPr lang="en-US" dirty="0"/>
          </a:p>
        </p:txBody>
      </p:sp>
      <p:sp>
        <p:nvSpPr>
          <p:cNvPr id="4" name="Slide Number Placeholder 3"/>
          <p:cNvSpPr>
            <a:spLocks noGrp="1"/>
          </p:cNvSpPr>
          <p:nvPr>
            <p:ph type="sldNum" sz="quarter" idx="10"/>
          </p:nvPr>
        </p:nvSpPr>
        <p:spPr/>
        <p:txBody>
          <a:bodyPr/>
          <a:lstStyle/>
          <a:p>
            <a:pPr>
              <a:defRPr/>
            </a:pPr>
            <a:fld id="{FC20B08B-DE7C-4D36-BCA9-65BC09DE8E67}" type="slidenum">
              <a:rPr lang="en-US" smtClean="0">
                <a:solidFill>
                  <a:prstClr val="black">
                    <a:tint val="75000"/>
                  </a:prstClr>
                </a:solidFill>
              </a:rPr>
              <a:pPr>
                <a:defRPr/>
              </a:pPr>
              <a:t>55</a:t>
            </a:fld>
            <a:endParaRPr lang="en-US" dirty="0">
              <a:solidFill>
                <a:prstClr val="black">
                  <a:tint val="75000"/>
                </a:prstClr>
              </a:solidFill>
            </a:endParaRPr>
          </a:p>
        </p:txBody>
      </p:sp>
    </p:spTree>
    <p:extLst>
      <p:ext uri="{BB962C8B-B14F-4D97-AF65-F5344CB8AC3E}">
        <p14:creationId xmlns:p14="http://schemas.microsoft.com/office/powerpoint/2010/main" xmlns="" val="2498859141"/>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dirty="0" smtClean="0"/>
              <a:t>Upcoming guidance, tools, etc.</a:t>
            </a:r>
          </a:p>
          <a:p>
            <a:pPr lvl="1"/>
            <a:r>
              <a:rPr lang="en-US"/>
              <a:t>U</a:t>
            </a:r>
            <a:r>
              <a:rPr lang="en-US" smtClean="0"/>
              <a:t>nderwriting </a:t>
            </a:r>
            <a:r>
              <a:rPr lang="en-US" smtClean="0"/>
              <a:t>notice – CPD 15-11 </a:t>
            </a:r>
            <a:endParaRPr lang="en-US" dirty="0" smtClean="0"/>
          </a:p>
          <a:p>
            <a:pPr lvl="2"/>
            <a:r>
              <a:rPr lang="en-US" dirty="0" smtClean="0"/>
              <a:t>Revises the former subsidy layering notice 98-01</a:t>
            </a:r>
          </a:p>
          <a:p>
            <a:pPr lvl="1"/>
            <a:r>
              <a:rPr lang="en-US" dirty="0" smtClean="0"/>
              <a:t>Cost allocation notice</a:t>
            </a:r>
          </a:p>
          <a:p>
            <a:pPr lvl="2"/>
            <a:r>
              <a:rPr lang="en-US" dirty="0" smtClean="0"/>
              <a:t>Revises the former notice 98-02</a:t>
            </a:r>
          </a:p>
          <a:p>
            <a:pPr lvl="1"/>
            <a:r>
              <a:rPr lang="en-US" dirty="0" smtClean="0"/>
              <a:t>Other training and TA products related to underwriting</a:t>
            </a:r>
          </a:p>
          <a:p>
            <a:pPr lvl="2"/>
            <a:r>
              <a:rPr lang="en-US" dirty="0" smtClean="0"/>
              <a:t>Sign up for </a:t>
            </a:r>
            <a:r>
              <a:rPr lang="en-US" dirty="0" err="1" smtClean="0"/>
              <a:t>HUDExchange</a:t>
            </a:r>
            <a:r>
              <a:rPr lang="en-US" dirty="0" smtClean="0"/>
              <a:t> </a:t>
            </a:r>
            <a:r>
              <a:rPr lang="en-US" dirty="0"/>
              <a:t>mailing </a:t>
            </a:r>
            <a:r>
              <a:rPr lang="en-US" dirty="0" smtClean="0"/>
              <a:t>list, e.g., indicate HOME as an interest area:   </a:t>
            </a:r>
            <a:r>
              <a:rPr lang="en-US" dirty="0" smtClean="0">
                <a:hlinkClick r:id="rId3"/>
              </a:rPr>
              <a:t>https://www.hudexchange.info/mailinglist/</a:t>
            </a:r>
            <a:endParaRPr lang="en-US" dirty="0" smtClean="0"/>
          </a:p>
          <a:p>
            <a:pPr lvl="2"/>
            <a:endParaRPr lang="en-US" dirty="0"/>
          </a:p>
        </p:txBody>
      </p:sp>
      <p:sp>
        <p:nvSpPr>
          <p:cNvPr id="3" name="Title 2"/>
          <p:cNvSpPr>
            <a:spLocks noGrp="1"/>
          </p:cNvSpPr>
          <p:nvPr>
            <p:ph type="title"/>
          </p:nvPr>
        </p:nvSpPr>
        <p:spPr/>
        <p:txBody>
          <a:bodyPr/>
          <a:lstStyle/>
          <a:p>
            <a:r>
              <a:rPr lang="en-US" dirty="0" smtClean="0"/>
              <a:t>Resources (</a:t>
            </a:r>
            <a:r>
              <a:rPr lang="en-US" dirty="0" err="1" smtClean="0"/>
              <a:t>cont</a:t>
            </a:r>
            <a:r>
              <a:rPr lang="en-US" dirty="0" smtClean="0"/>
              <a:t>)</a:t>
            </a:r>
            <a:endParaRPr lang="en-US" dirty="0"/>
          </a:p>
        </p:txBody>
      </p:sp>
      <p:sp>
        <p:nvSpPr>
          <p:cNvPr id="4" name="Slide Number Placeholder 3"/>
          <p:cNvSpPr>
            <a:spLocks noGrp="1"/>
          </p:cNvSpPr>
          <p:nvPr>
            <p:ph type="sldNum" sz="quarter" idx="10"/>
          </p:nvPr>
        </p:nvSpPr>
        <p:spPr/>
        <p:txBody>
          <a:bodyPr/>
          <a:lstStyle/>
          <a:p>
            <a:pPr>
              <a:defRPr/>
            </a:pPr>
            <a:fld id="{FC20B08B-DE7C-4D36-BCA9-65BC09DE8E67}" type="slidenum">
              <a:rPr lang="en-US" smtClean="0">
                <a:solidFill>
                  <a:prstClr val="black">
                    <a:tint val="75000"/>
                  </a:prstClr>
                </a:solidFill>
              </a:rPr>
              <a:pPr>
                <a:defRPr/>
              </a:pPr>
              <a:t>56</a:t>
            </a:fld>
            <a:endParaRPr lang="en-US" dirty="0">
              <a:solidFill>
                <a:prstClr val="black">
                  <a:tint val="75000"/>
                </a:prstClr>
              </a:solidFill>
            </a:endParaRPr>
          </a:p>
        </p:txBody>
      </p:sp>
    </p:spTree>
    <p:extLst>
      <p:ext uri="{BB962C8B-B14F-4D97-AF65-F5344CB8AC3E}">
        <p14:creationId xmlns:p14="http://schemas.microsoft.com/office/powerpoint/2010/main" xmlns="" val="120943349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15002</TotalTime>
  <Words>5782</Words>
  <Application>Microsoft Office PowerPoint</Application>
  <PresentationFormat>On-screen Show (4:3)</PresentationFormat>
  <Paragraphs>791</Paragraphs>
  <Slides>56</Slides>
  <Notes>36</Notes>
  <HiddenSlides>0</HiddenSlides>
  <MMClips>0</MMClips>
  <ScaleCrop>false</ScaleCrop>
  <HeadingPairs>
    <vt:vector size="6" baseType="variant">
      <vt:variant>
        <vt:lpstr>Theme</vt:lpstr>
      </vt:variant>
      <vt:variant>
        <vt:i4>2</vt:i4>
      </vt:variant>
      <vt:variant>
        <vt:lpstr>Embedded OLE Servers</vt:lpstr>
      </vt:variant>
      <vt:variant>
        <vt:i4>2</vt:i4>
      </vt:variant>
      <vt:variant>
        <vt:lpstr>Slide Titles</vt:lpstr>
      </vt:variant>
      <vt:variant>
        <vt:i4>56</vt:i4>
      </vt:variant>
    </vt:vector>
  </HeadingPairs>
  <TitlesOfParts>
    <vt:vector size="60" baseType="lpstr">
      <vt:lpstr>Office Theme</vt:lpstr>
      <vt:lpstr>1_Office Theme</vt:lpstr>
      <vt:lpstr>Worksheet</vt:lpstr>
      <vt:lpstr>Document</vt:lpstr>
      <vt:lpstr>HOME Multi-Family Rental Underwriting Workshop NCDA Winter Conference Washington, D.C. January 20, 2016</vt:lpstr>
      <vt:lpstr>Welcome</vt:lpstr>
      <vt:lpstr>Agenda</vt:lpstr>
      <vt:lpstr>What hud wants (cpd notices 15-11 – HOME Underwriting Requirements &amp;  15-09 – HOME Commitment Requirements):</vt:lpstr>
      <vt:lpstr>STATUTORY REQUIREMENTS</vt:lpstr>
      <vt:lpstr>REGULATORY REQUIREMENTS</vt:lpstr>
      <vt:lpstr>Underwriting for Rental MF</vt:lpstr>
      <vt:lpstr>Underwriting definitions</vt:lpstr>
      <vt:lpstr>Definitions</vt:lpstr>
      <vt:lpstr>HOME Commitment (§92.2 &amp; CPD 15-09)</vt:lpstr>
      <vt:lpstr>Underwriting for Rental MF</vt:lpstr>
      <vt:lpstr>Underwriting for Rental MF</vt:lpstr>
      <vt:lpstr>Underwriting for Rental MF</vt:lpstr>
      <vt:lpstr>Subsidy Layering Analysis</vt:lpstr>
      <vt:lpstr>Project Development Budget  (Sources &amp; Uses - Simplified)</vt:lpstr>
      <vt:lpstr>Project Development Budget  (Sources &amp; Uses - Simplified)</vt:lpstr>
      <vt:lpstr>Operating Budget (Year 1)</vt:lpstr>
      <vt:lpstr>Operating Budget Proforma (Years 1 – 5 of 20)</vt:lpstr>
      <vt:lpstr>Debt Service Coverage Ratio Analysis</vt:lpstr>
      <vt:lpstr>Cash Flow as a % of Operating Costs &amp; Debt Service</vt:lpstr>
      <vt:lpstr>“Cash on Cash” Analysis</vt:lpstr>
      <vt:lpstr>HOME Financial Underwriting General requirements</vt:lpstr>
      <vt:lpstr>But First -- HOME Timing Requirements </vt:lpstr>
      <vt:lpstr>HOME Underwriting &amp; Subsidy Layering – PJs to Establish Guidelines - §92.250</vt:lpstr>
      <vt:lpstr>HOME Subsidy Layering &amp; Underwriting Guidelines §92.250 (b)</vt:lpstr>
      <vt:lpstr>Project Financial Risk, Feasibility and Viability</vt:lpstr>
      <vt:lpstr>Development budget (Sources &amp; Uses)</vt:lpstr>
      <vt:lpstr>Development Costs Sources &amp; Uses (Simplified)</vt:lpstr>
      <vt:lpstr>Reviewing Sources of Funds</vt:lpstr>
      <vt:lpstr>Reviewing Development Costs</vt:lpstr>
      <vt:lpstr>Operating costs review for rental projects</vt:lpstr>
      <vt:lpstr>Rental Projects Operating Budget</vt:lpstr>
      <vt:lpstr>Slide 33</vt:lpstr>
      <vt:lpstr>Operating Budget Expenses – Summary</vt:lpstr>
      <vt:lpstr>Operating Budget  Reserves for Replacements</vt:lpstr>
      <vt:lpstr>Evaluating the Operating Pro-forma</vt:lpstr>
      <vt:lpstr>Evaluating the Operating Pro-forma (cont)</vt:lpstr>
      <vt:lpstr>Operating Budget Proforma (Years 1 – 5 of 20)</vt:lpstr>
      <vt:lpstr>Cash Flow Analysis</vt:lpstr>
      <vt:lpstr>Cash Flow</vt:lpstr>
      <vt:lpstr>Developers Can and Should Make Money</vt:lpstr>
      <vt:lpstr>Putting it all together - Determining level of subsidy</vt:lpstr>
      <vt:lpstr>Subsidy Layering</vt:lpstr>
      <vt:lpstr>Subsidy Layering Requirements</vt:lpstr>
      <vt:lpstr>What is Subsidy Layering?</vt:lpstr>
      <vt:lpstr>When To Do Subsidy Layering</vt:lpstr>
      <vt:lpstr>Basics of Subsidy</vt:lpstr>
      <vt:lpstr>Determination of Subsidy</vt:lpstr>
      <vt:lpstr>Determination of Subsidy</vt:lpstr>
      <vt:lpstr>How Much Debt?</vt:lpstr>
      <vt:lpstr>How Much Debt?  (1st Determine Debt Service Amount)</vt:lpstr>
      <vt:lpstr>How Much Debt? (Next Determine Loan Amount)</vt:lpstr>
      <vt:lpstr>To Determine Debt  (If Cash Flow Insufficient)</vt:lpstr>
      <vt:lpstr>Summary - Underwriting Process</vt:lpstr>
      <vt:lpstr>Resources</vt:lpstr>
      <vt:lpstr>Resources (cont)</vt:lpstr>
    </vt:vector>
  </TitlesOfParts>
  <Company>ICF International</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Matthew Stevenson</dc:creator>
  <cp:lastModifiedBy>Steve</cp:lastModifiedBy>
  <cp:revision>617</cp:revision>
  <cp:lastPrinted>2014-06-09T15:36:21Z</cp:lastPrinted>
  <dcterms:created xsi:type="dcterms:W3CDTF">2011-07-25T20:37:35Z</dcterms:created>
  <dcterms:modified xsi:type="dcterms:W3CDTF">2016-01-18T14:06:00Z</dcterms:modified>
</cp:coreProperties>
</file>