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9" r:id="rId2"/>
    <p:sldId id="297" r:id="rId3"/>
    <p:sldId id="305" r:id="rId4"/>
    <p:sldId id="307" r:id="rId5"/>
    <p:sldId id="309" r:id="rId6"/>
    <p:sldId id="316" r:id="rId7"/>
    <p:sldId id="317" r:id="rId8"/>
    <p:sldId id="314" r:id="rId9"/>
    <p:sldId id="308" r:id="rId10"/>
    <p:sldId id="311" r:id="rId11"/>
    <p:sldId id="310" r:id="rId12"/>
    <p:sldId id="269" r:id="rId13"/>
    <p:sldId id="304" r:id="rId14"/>
  </p:sldIdLst>
  <p:sldSz cx="9144000" cy="6858000" type="screen4x3"/>
  <p:notesSz cx="6934200" cy="92202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83" autoAdjust="0"/>
    <p:restoredTop sz="76598" autoAdjust="0"/>
  </p:normalViewPr>
  <p:slideViewPr>
    <p:cSldViewPr snapToGrid="0" snapToObjects="1">
      <p:cViewPr>
        <p:scale>
          <a:sx n="60" d="100"/>
          <a:sy n="60" d="100"/>
        </p:scale>
        <p:origin x="-2155" y="-1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165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>
        <p:scale>
          <a:sx n="120" d="100"/>
          <a:sy n="120" d="100"/>
        </p:scale>
        <p:origin x="-1795" y="86"/>
      </p:cViewPr>
      <p:guideLst>
        <p:guide orient="horz" pos="2904"/>
        <p:guide pos="218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04820" cy="461010"/>
          </a:xfrm>
          <a:prstGeom prst="rect">
            <a:avLst/>
          </a:prstGeom>
        </p:spPr>
        <p:txBody>
          <a:bodyPr vert="horz" lIns="92300" tIns="46150" rIns="92300" bIns="46150" rtlCol="0"/>
          <a:lstStyle>
            <a:lvl1pPr algn="l">
              <a:defRPr sz="13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27775" y="0"/>
            <a:ext cx="3004820" cy="461010"/>
          </a:xfrm>
          <a:prstGeom prst="rect">
            <a:avLst/>
          </a:prstGeom>
        </p:spPr>
        <p:txBody>
          <a:bodyPr vert="horz" lIns="92300" tIns="46150" rIns="92300" bIns="46150" rtlCol="0"/>
          <a:lstStyle>
            <a:lvl1pPr algn="r">
              <a:defRPr sz="1300" smtClean="0"/>
            </a:lvl1pPr>
          </a:lstStyle>
          <a:p>
            <a:pPr>
              <a:defRPr/>
            </a:pPr>
            <a:fld id="{121003BD-75E3-4054-8D2E-671BD06E1345}" type="datetimeFigureOut">
              <a:rPr lang="en-US"/>
              <a:pPr>
                <a:defRPr/>
              </a:pPr>
              <a:t>1/14/2016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757591"/>
            <a:ext cx="3004820" cy="461010"/>
          </a:xfrm>
          <a:prstGeom prst="rect">
            <a:avLst/>
          </a:prstGeom>
        </p:spPr>
        <p:txBody>
          <a:bodyPr vert="horz" lIns="92300" tIns="46150" rIns="92300" bIns="46150" rtlCol="0" anchor="b"/>
          <a:lstStyle>
            <a:lvl1pPr algn="l">
              <a:defRPr sz="13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27775" y="8757591"/>
            <a:ext cx="3004820" cy="461010"/>
          </a:xfrm>
          <a:prstGeom prst="rect">
            <a:avLst/>
          </a:prstGeom>
        </p:spPr>
        <p:txBody>
          <a:bodyPr vert="horz" lIns="92300" tIns="46150" rIns="92300" bIns="46150" rtlCol="0" anchor="b"/>
          <a:lstStyle>
            <a:lvl1pPr algn="r">
              <a:defRPr sz="1300" smtClean="0"/>
            </a:lvl1pPr>
          </a:lstStyle>
          <a:p>
            <a:pPr>
              <a:defRPr/>
            </a:pPr>
            <a:fld id="{C5237D68-028E-4B9E-A56E-DE8EC4A6CE4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25195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04820" cy="461010"/>
          </a:xfrm>
          <a:prstGeom prst="rect">
            <a:avLst/>
          </a:prstGeom>
        </p:spPr>
        <p:txBody>
          <a:bodyPr vert="horz" lIns="92300" tIns="46150" rIns="92300" bIns="46150" rtlCol="0"/>
          <a:lstStyle>
            <a:lvl1pPr algn="l">
              <a:defRPr sz="13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27775" y="0"/>
            <a:ext cx="3004820" cy="461010"/>
          </a:xfrm>
          <a:prstGeom prst="rect">
            <a:avLst/>
          </a:prstGeom>
        </p:spPr>
        <p:txBody>
          <a:bodyPr vert="horz" lIns="92300" tIns="46150" rIns="92300" bIns="46150" rtlCol="0"/>
          <a:lstStyle>
            <a:lvl1pPr algn="r">
              <a:defRPr sz="1300" smtClean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2050" y="692150"/>
            <a:ext cx="4610100" cy="3457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300" tIns="46150" rIns="92300" bIns="46150" rtlCol="0" anchor="ctr"/>
          <a:lstStyle/>
          <a:p>
            <a:pPr lvl="0"/>
            <a:endParaRPr lang="en-US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3420" y="4379596"/>
            <a:ext cx="5547360" cy="414909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2300" tIns="46150" rIns="92300" bIns="46150" rtlCol="0">
            <a:normAutofit/>
          </a:bodyPr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57591"/>
            <a:ext cx="3004820" cy="461010"/>
          </a:xfrm>
          <a:prstGeom prst="rect">
            <a:avLst/>
          </a:prstGeom>
        </p:spPr>
        <p:txBody>
          <a:bodyPr vert="horz" lIns="92300" tIns="46150" rIns="92300" bIns="46150" rtlCol="0" anchor="b"/>
          <a:lstStyle>
            <a:lvl1pPr algn="l">
              <a:defRPr sz="13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27775" y="8757591"/>
            <a:ext cx="3004820" cy="461010"/>
          </a:xfrm>
          <a:prstGeom prst="rect">
            <a:avLst/>
          </a:prstGeom>
        </p:spPr>
        <p:txBody>
          <a:bodyPr vert="horz" lIns="92300" tIns="46150" rIns="92300" bIns="46150" rtlCol="0" anchor="b"/>
          <a:lstStyle>
            <a:lvl1pPr algn="r">
              <a:defRPr sz="1300" smtClean="0"/>
            </a:lvl1pPr>
          </a:lstStyle>
          <a:p>
            <a:pPr>
              <a:defRPr/>
            </a:pPr>
            <a:r>
              <a:rPr lang="en-US" dirty="0" smtClean="0"/>
              <a:t>Slide </a:t>
            </a:r>
            <a:fld id="{4AA1F78A-6030-406C-95B1-AFC0733CF245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56012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3062" indent="-173062">
              <a:buFont typeface="Arial" panose="020B0604020202020204" pitchFamily="34" charset="0"/>
              <a:buChar char="•"/>
            </a:pPr>
            <a:endParaRPr lang="en-US" dirty="0">
              <a:latin typeface="Cambria" panose="02040503050406030204" pitchFamily="18" charset="0"/>
            </a:endParaRPr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E733AB8-166E-4343-A945-62C8D89BA871}" type="slidenum">
              <a:rPr lang="en-US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3062" indent="-173062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dirty="0">
              <a:latin typeface="Cambria" panose="02040503050406030204" pitchFamily="18" charset="0"/>
            </a:endParaRPr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E971A8B-955E-4087-9478-849F49B386A1}" type="slidenum">
              <a:rPr lang="en-US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3062" indent="-173062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dirty="0">
              <a:latin typeface="Cambria" panose="02040503050406030204" pitchFamily="18" charset="0"/>
            </a:endParaRPr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E971A8B-955E-4087-9478-849F49B386A1}" type="slidenum">
              <a:rPr lang="en-US"/>
              <a:pPr/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3062" indent="-173062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dirty="0">
              <a:latin typeface="Cambria" panose="02040503050406030204" pitchFamily="18" charset="0"/>
            </a:endParaRPr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E971A8B-955E-4087-9478-849F49B386A1}" type="slidenum">
              <a:rPr lang="en-US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3062" indent="-173062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dirty="0">
              <a:latin typeface="Cambria" panose="02040503050406030204" pitchFamily="18" charset="0"/>
            </a:endParaRPr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E971A8B-955E-4087-9478-849F49B386A1}" type="slidenum">
              <a:rPr lang="en-US"/>
              <a:pPr/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3062" indent="-173062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dirty="0">
              <a:latin typeface="Cambria" panose="02040503050406030204" pitchFamily="18" charset="0"/>
            </a:endParaRPr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E971A8B-955E-4087-9478-849F49B386A1}" type="slidenum">
              <a:rPr lang="en-US"/>
              <a:pPr/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3062" indent="-173062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dirty="0">
              <a:latin typeface="Cambria" panose="02040503050406030204" pitchFamily="18" charset="0"/>
            </a:endParaRPr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E971A8B-955E-4087-9478-849F49B386A1}" type="slidenum">
              <a:rPr lang="en-US"/>
              <a:pPr/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3062" indent="-173062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dirty="0">
              <a:latin typeface="Cambria" panose="02040503050406030204" pitchFamily="18" charset="0"/>
            </a:endParaRPr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E971A8B-955E-4087-9478-849F49B386A1}" type="slidenum">
              <a:rPr lang="en-US"/>
              <a:pPr/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buFont typeface="Arial" panose="020B0604020202020204" pitchFamily="34" charset="0"/>
              <a:buNone/>
            </a:pPr>
            <a:endParaRPr lang="en-US" dirty="0">
              <a:latin typeface="Cambria" panose="02040503050406030204" pitchFamily="18" charset="0"/>
            </a:endParaRPr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CBD8CD5-439B-40D9-909B-D9E417FC6807}" type="slidenum">
              <a:rPr lang="en-US"/>
              <a:pPr/>
              <a:t>12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Slide </a:t>
            </a:r>
            <a:fld id="{4AA1F78A-6030-406C-95B1-AFC0733CF245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63841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jpeg"/><Relationship Id="rId4" Type="http://schemas.openxmlformats.org/officeDocument/2006/relationships/image" Target="../media/image7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over-bottom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4699000"/>
            <a:ext cx="9144000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over-logo.jp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3979863" y="612775"/>
            <a:ext cx="1166812" cy="138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1062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DAA6CA-0CC1-4905-8E8C-61BDC980E0B9}" type="datetimeFigureOut">
              <a:rPr lang="en-US"/>
              <a:pPr>
                <a:defRPr/>
              </a:pPr>
              <a:t>1/14/2016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ECEF76-6E40-499B-8F94-EEB7240D745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spacer-background.jpg"/>
          <p:cNvPicPr>
            <a:picLocks noChangeAspect="1"/>
          </p:cNvPicPr>
          <p:nvPr userDrawn="1"/>
        </p:nvPicPr>
        <p:blipFill>
          <a:blip r:embed="rId2"/>
          <a:srcRect t="-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778695"/>
            <a:ext cx="8229600" cy="1465545"/>
          </a:xfrm>
        </p:spPr>
        <p:txBody>
          <a:bodyPr/>
          <a:lstStyle>
            <a:lvl1pPr>
              <a:defRPr b="1" cap="all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510B52F0-F3EC-4CB1-9736-CD15A9C9756F}" type="datetimeFigureOut">
              <a:rPr lang="en-US"/>
              <a:pPr>
                <a:defRPr/>
              </a:pPr>
              <a:t>1/14/2016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 dirty="0"/>
              <a:t>Footer Goes Here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dirty="0"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 dirty="0"/>
              <a:t>Slide  </a:t>
            </a:r>
            <a:fld id="{2B171DB9-31AF-4A01-986A-3A706DE4417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Slide bottom bldgs"/>
          <p:cNvPicPr>
            <a:picLocks noChangeAspect="1" noChangeArrowheads="1"/>
          </p:cNvPicPr>
          <p:nvPr userDrawn="1"/>
        </p:nvPicPr>
        <p:blipFill>
          <a:blip r:embed="rId2"/>
          <a:srcRect t="-1730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775565"/>
            <a:ext cx="8229600" cy="1468676"/>
          </a:xfrm>
        </p:spPr>
        <p:txBody>
          <a:bodyPr/>
          <a:lstStyle>
            <a:lvl1pPr>
              <a:defRPr b="1" cap="all" baseline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 smtClean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>
              <a:defRPr/>
            </a:pPr>
            <a:fld id="{72BBBF5D-0D99-44CD-B717-492EE478D9AF}" type="datetimeFigureOut">
              <a:rPr lang="en-US"/>
              <a:pPr>
                <a:defRPr/>
              </a:pPr>
              <a:t>1/14/2016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 dirty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 dirty="0" smtClean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dirty="0"/>
              <a:t>Slide </a:t>
            </a:r>
            <a:fld id="{3D64F5A9-A1B7-45EA-9A18-7A88B2F7F9D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Slide bottom bldgs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676275"/>
            <a:ext cx="9144000" cy="251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slide-top.jp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22313" y="4406900"/>
            <a:ext cx="7772400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ctr">
              <a:defRPr sz="40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 algn="ctr">
              <a:buNone/>
              <a:defRPr sz="2000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 smtClean="0"/>
            </a:lvl1pPr>
          </a:lstStyle>
          <a:p>
            <a:pPr>
              <a:defRPr/>
            </a:pPr>
            <a:fld id="{3D70117B-2D48-42EB-9B86-21CA78A7322B}" type="datetimeFigureOut">
              <a:rPr lang="en-US"/>
              <a:pPr>
                <a:defRPr/>
              </a:pPr>
              <a:t>1/14/2016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 smtClean="0"/>
            </a:lvl1pPr>
          </a:lstStyle>
          <a:p>
            <a:pPr>
              <a:defRPr/>
            </a:pPr>
            <a:r>
              <a:rPr lang="en-US" dirty="0"/>
              <a:t>Slide </a:t>
            </a:r>
            <a:fld id="{EBDEB4E6-D657-4D2A-9ECA-64ABB427F7D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Slide bottom bldgs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4346575"/>
            <a:ext cx="9144000" cy="251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13"/>
          <p:cNvGrpSpPr>
            <a:grpSpLocks/>
          </p:cNvGrpSpPr>
          <p:nvPr userDrawn="1"/>
        </p:nvGrpSpPr>
        <p:grpSpPr bwMode="auto">
          <a:xfrm>
            <a:off x="7334250" y="5597525"/>
            <a:ext cx="776288" cy="776288"/>
            <a:chOff x="4626" y="3741"/>
            <a:chExt cx="489" cy="489"/>
          </a:xfrm>
        </p:grpSpPr>
        <p:sp>
          <p:nvSpPr>
            <p:cNvPr id="6" name="Oval 10"/>
            <p:cNvSpPr>
              <a:spLocks noChangeAspect="1" noChangeArrowheads="1"/>
            </p:cNvSpPr>
            <p:nvPr/>
          </p:nvSpPr>
          <p:spPr bwMode="auto">
            <a:xfrm>
              <a:off x="4626" y="3741"/>
              <a:ext cx="489" cy="489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/>
            </a:p>
          </p:txBody>
        </p:sp>
        <p:pic>
          <p:nvPicPr>
            <p:cNvPr id="7" name="Picture 12" descr="HHS logo for PPT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646" y="3767"/>
              <a:ext cx="449" cy="4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8" name="Group 18"/>
          <p:cNvGrpSpPr>
            <a:grpSpLocks/>
          </p:cNvGrpSpPr>
          <p:nvPr userDrawn="1"/>
        </p:nvGrpSpPr>
        <p:grpSpPr bwMode="auto">
          <a:xfrm>
            <a:off x="8101013" y="5607050"/>
            <a:ext cx="639762" cy="746125"/>
            <a:chOff x="5169" y="3726"/>
            <a:chExt cx="403" cy="470"/>
          </a:xfrm>
        </p:grpSpPr>
        <p:grpSp>
          <p:nvGrpSpPr>
            <p:cNvPr id="9" name="Group 17"/>
            <p:cNvGrpSpPr>
              <a:grpSpLocks/>
            </p:cNvGrpSpPr>
            <p:nvPr/>
          </p:nvGrpSpPr>
          <p:grpSpPr bwMode="auto">
            <a:xfrm>
              <a:off x="5169" y="3726"/>
              <a:ext cx="403" cy="470"/>
              <a:chOff x="5169" y="3726"/>
              <a:chExt cx="403" cy="470"/>
            </a:xfrm>
          </p:grpSpPr>
          <p:sp>
            <p:nvSpPr>
              <p:cNvPr id="11" name="Rectangle 10"/>
              <p:cNvSpPr>
                <a:spLocks noChangeArrowheads="1"/>
              </p:cNvSpPr>
              <p:nvPr/>
            </p:nvSpPr>
            <p:spPr bwMode="auto">
              <a:xfrm>
                <a:off x="5169" y="3872"/>
                <a:ext cx="403" cy="324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/>
              </a:p>
            </p:txBody>
          </p:sp>
          <p:sp>
            <p:nvSpPr>
              <p:cNvPr id="12" name="AutoShape 16"/>
              <p:cNvSpPr>
                <a:spLocks noChangeArrowheads="1"/>
              </p:cNvSpPr>
              <p:nvPr/>
            </p:nvSpPr>
            <p:spPr bwMode="auto">
              <a:xfrm>
                <a:off x="5169" y="3726"/>
                <a:ext cx="403" cy="146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/>
              </a:p>
            </p:txBody>
          </p:sp>
        </p:grpSp>
        <p:pic>
          <p:nvPicPr>
            <p:cNvPr id="10" name="Picture 15" descr="NSP logo for PPT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203" y="3767"/>
              <a:ext cx="334" cy="3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3" name="Picture 4" descr="slide-top.jpg"/>
          <p:cNvPicPr>
            <a:picLocks noChangeAspect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141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 baseline="0"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1800"/>
            <a:ext cx="8229600" cy="1143000"/>
          </a:xfrm>
        </p:spPr>
        <p:txBody>
          <a:bodyPr/>
          <a:lstStyle>
            <a:lvl1pPr>
              <a:defRPr b="1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 baseline="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9F9C8F10-72AD-44EB-A73A-E0489BDD776B}" type="datetimeFigureOut">
              <a:rPr lang="en-US"/>
              <a:pPr>
                <a:defRPr/>
              </a:pPr>
              <a:t>1/14/2016</a:t>
            </a:fld>
            <a:endParaRPr lang="en-US" dirty="0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 dirty="0" smtClean="0"/>
            </a:lvl1pPr>
          </a:lstStyle>
          <a:p>
            <a:pPr>
              <a:defRPr/>
            </a:pPr>
            <a:r>
              <a:rPr lang="en-US" dirty="0"/>
              <a:t>Slide </a:t>
            </a:r>
            <a:fld id="{A451EFAF-43CD-4641-8A22-5C9802D3063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Slide bottom bldgs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4346575"/>
            <a:ext cx="9144000" cy="251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slide-top.jp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41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" name="Group 13"/>
          <p:cNvGrpSpPr>
            <a:grpSpLocks/>
          </p:cNvGrpSpPr>
          <p:nvPr userDrawn="1"/>
        </p:nvGrpSpPr>
        <p:grpSpPr bwMode="auto">
          <a:xfrm>
            <a:off x="7334250" y="5597525"/>
            <a:ext cx="776288" cy="776288"/>
            <a:chOff x="4626" y="3741"/>
            <a:chExt cx="489" cy="489"/>
          </a:xfrm>
        </p:grpSpPr>
        <p:sp>
          <p:nvSpPr>
            <p:cNvPr id="8" name="Oval 10"/>
            <p:cNvSpPr>
              <a:spLocks noChangeAspect="1" noChangeArrowheads="1"/>
            </p:cNvSpPr>
            <p:nvPr/>
          </p:nvSpPr>
          <p:spPr bwMode="auto">
            <a:xfrm>
              <a:off x="4626" y="3741"/>
              <a:ext cx="489" cy="489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/>
            </a:p>
          </p:txBody>
        </p:sp>
        <p:pic>
          <p:nvPicPr>
            <p:cNvPr id="9" name="Picture 12" descr="HHS logo for PPT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646" y="3767"/>
              <a:ext cx="449" cy="4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0" name="Group 18"/>
          <p:cNvGrpSpPr>
            <a:grpSpLocks/>
          </p:cNvGrpSpPr>
          <p:nvPr userDrawn="1"/>
        </p:nvGrpSpPr>
        <p:grpSpPr bwMode="auto">
          <a:xfrm>
            <a:off x="8101013" y="5607050"/>
            <a:ext cx="639762" cy="746125"/>
            <a:chOff x="5169" y="3726"/>
            <a:chExt cx="403" cy="470"/>
          </a:xfrm>
        </p:grpSpPr>
        <p:grpSp>
          <p:nvGrpSpPr>
            <p:cNvPr id="11" name="Group 17"/>
            <p:cNvGrpSpPr>
              <a:grpSpLocks/>
            </p:cNvGrpSpPr>
            <p:nvPr/>
          </p:nvGrpSpPr>
          <p:grpSpPr bwMode="auto">
            <a:xfrm>
              <a:off x="5169" y="3726"/>
              <a:ext cx="403" cy="470"/>
              <a:chOff x="5169" y="3726"/>
              <a:chExt cx="403" cy="470"/>
            </a:xfrm>
          </p:grpSpPr>
          <p:sp>
            <p:nvSpPr>
              <p:cNvPr id="13" name="Rectangle 12"/>
              <p:cNvSpPr>
                <a:spLocks noChangeArrowheads="1"/>
              </p:cNvSpPr>
              <p:nvPr/>
            </p:nvSpPr>
            <p:spPr bwMode="auto">
              <a:xfrm>
                <a:off x="5169" y="3872"/>
                <a:ext cx="403" cy="324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/>
              </a:p>
            </p:txBody>
          </p:sp>
          <p:sp>
            <p:nvSpPr>
              <p:cNvPr id="14" name="AutoShape 16"/>
              <p:cNvSpPr>
                <a:spLocks noChangeArrowheads="1"/>
              </p:cNvSpPr>
              <p:nvPr/>
            </p:nvSpPr>
            <p:spPr bwMode="auto">
              <a:xfrm>
                <a:off x="5169" y="3726"/>
                <a:ext cx="403" cy="146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/>
              </a:p>
            </p:txBody>
          </p:sp>
        </p:grpSp>
        <p:pic>
          <p:nvPicPr>
            <p:cNvPr id="12" name="Picture 15" descr="NSP logo for PPT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203" y="3767"/>
              <a:ext cx="334" cy="3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 baseline="0"/>
            </a:lvl2pPr>
            <a:lvl3pPr>
              <a:defRPr sz="2000" baseline="0"/>
            </a:lvl3pPr>
            <a:lvl4pPr>
              <a:defRPr sz="1800" baseline="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1" name="Title 1"/>
          <p:cNvSpPr>
            <a:spLocks noGrp="1"/>
          </p:cNvSpPr>
          <p:nvPr>
            <p:ph type="title"/>
          </p:nvPr>
        </p:nvSpPr>
        <p:spPr>
          <a:xfrm>
            <a:off x="457200" y="111800"/>
            <a:ext cx="8229600" cy="1143000"/>
          </a:xfrm>
        </p:spPr>
        <p:txBody>
          <a:bodyPr/>
          <a:lstStyle>
            <a:lvl1pPr>
              <a:defRPr b="1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 baseline="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5057461E-4FDD-4DEE-ABF3-C89AAD30C812}" type="datetimeFigureOut">
              <a:rPr lang="en-US"/>
              <a:pPr>
                <a:defRPr/>
              </a:pPr>
              <a:t>1/14/2016</a:t>
            </a:fld>
            <a:endParaRPr lang="en-US" dirty="0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 dirty="0" smtClean="0"/>
            </a:lvl1pPr>
          </a:lstStyle>
          <a:p>
            <a:pPr>
              <a:defRPr/>
            </a:pPr>
            <a:r>
              <a:rPr lang="en-US" dirty="0"/>
              <a:t>Slide </a:t>
            </a:r>
            <a:fld id="{9B3EB3A0-3566-46E6-BA39-623D4CBAFBB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slide-top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41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Slide bottom bldgs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0" y="4346575"/>
            <a:ext cx="9144000" cy="251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" name="Group 13"/>
          <p:cNvGrpSpPr>
            <a:grpSpLocks/>
          </p:cNvGrpSpPr>
          <p:nvPr userDrawn="1"/>
        </p:nvGrpSpPr>
        <p:grpSpPr bwMode="auto">
          <a:xfrm>
            <a:off x="7334250" y="5597525"/>
            <a:ext cx="776288" cy="776288"/>
            <a:chOff x="4626" y="3741"/>
            <a:chExt cx="489" cy="489"/>
          </a:xfrm>
        </p:grpSpPr>
        <p:sp>
          <p:nvSpPr>
            <p:cNvPr id="10" name="Oval 10"/>
            <p:cNvSpPr>
              <a:spLocks noChangeAspect="1" noChangeArrowheads="1"/>
            </p:cNvSpPr>
            <p:nvPr/>
          </p:nvSpPr>
          <p:spPr bwMode="auto">
            <a:xfrm>
              <a:off x="4626" y="3741"/>
              <a:ext cx="489" cy="489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/>
            </a:p>
          </p:txBody>
        </p:sp>
        <p:pic>
          <p:nvPicPr>
            <p:cNvPr id="12" name="Picture 12" descr="HHS logo for PPT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646" y="3767"/>
              <a:ext cx="449" cy="4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3" name="Group 18"/>
          <p:cNvGrpSpPr>
            <a:grpSpLocks/>
          </p:cNvGrpSpPr>
          <p:nvPr userDrawn="1"/>
        </p:nvGrpSpPr>
        <p:grpSpPr bwMode="auto">
          <a:xfrm>
            <a:off x="8101013" y="5607050"/>
            <a:ext cx="639762" cy="746125"/>
            <a:chOff x="5169" y="3726"/>
            <a:chExt cx="403" cy="470"/>
          </a:xfrm>
        </p:grpSpPr>
        <p:grpSp>
          <p:nvGrpSpPr>
            <p:cNvPr id="14" name="Group 17"/>
            <p:cNvGrpSpPr>
              <a:grpSpLocks/>
            </p:cNvGrpSpPr>
            <p:nvPr/>
          </p:nvGrpSpPr>
          <p:grpSpPr bwMode="auto">
            <a:xfrm>
              <a:off x="5169" y="3726"/>
              <a:ext cx="403" cy="470"/>
              <a:chOff x="5169" y="3726"/>
              <a:chExt cx="403" cy="470"/>
            </a:xfrm>
          </p:grpSpPr>
          <p:sp>
            <p:nvSpPr>
              <p:cNvPr id="16" name="Rectangle 15"/>
              <p:cNvSpPr>
                <a:spLocks noChangeArrowheads="1"/>
              </p:cNvSpPr>
              <p:nvPr/>
            </p:nvSpPr>
            <p:spPr bwMode="auto">
              <a:xfrm>
                <a:off x="5169" y="3872"/>
                <a:ext cx="403" cy="324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/>
              </a:p>
            </p:txBody>
          </p:sp>
          <p:sp>
            <p:nvSpPr>
              <p:cNvPr id="17" name="AutoShape 16"/>
              <p:cNvSpPr>
                <a:spLocks noChangeArrowheads="1"/>
              </p:cNvSpPr>
              <p:nvPr/>
            </p:nvSpPr>
            <p:spPr bwMode="auto">
              <a:xfrm>
                <a:off x="5169" y="3726"/>
                <a:ext cx="403" cy="146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/>
              </a:p>
            </p:txBody>
          </p:sp>
        </p:grpSp>
        <p:pic>
          <p:nvPicPr>
            <p:cNvPr id="15" name="Picture 15" descr="NSP logo for PPT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203" y="3767"/>
              <a:ext cx="334" cy="3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200" y="111800"/>
            <a:ext cx="8229600" cy="1143000"/>
          </a:xfrm>
        </p:spPr>
        <p:txBody>
          <a:bodyPr/>
          <a:lstStyle>
            <a:lvl1pPr>
              <a:defRPr b="1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 baseline="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 baseline="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364BF36-AF6C-471A-B9EA-92171C754F92}" type="datetimeFigureOut">
              <a:rPr lang="en-US"/>
              <a:pPr>
                <a:defRPr/>
              </a:pPr>
              <a:t>1/14/2016</a:t>
            </a:fld>
            <a:endParaRPr lang="en-US" dirty="0"/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 dirty="0" smtClean="0"/>
            </a:lvl1pPr>
          </a:lstStyle>
          <a:p>
            <a:pPr>
              <a:defRPr/>
            </a:pPr>
            <a:r>
              <a:rPr lang="en-US" dirty="0"/>
              <a:t>Slide </a:t>
            </a:r>
            <a:fld id="{A331AB8F-5195-4FB0-8392-7E08C1F9158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slide-top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41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1"/>
          <p:cNvSpPr txBox="1">
            <a:spLocks/>
          </p:cNvSpPr>
          <p:nvPr userDrawn="1"/>
        </p:nvSpPr>
        <p:spPr bwMode="auto">
          <a:xfrm>
            <a:off x="457200" y="111125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>
              <a:defRPr b="1" baseline="0">
                <a:solidFill>
                  <a:schemeClr val="bg1"/>
                </a:solidFill>
              </a:defRPr>
            </a:lvl1pPr>
          </a:lstStyle>
          <a:p>
            <a:pPr algn="ctr">
              <a:defRPr/>
            </a:pPr>
            <a:r>
              <a:rPr lang="en-US" sz="4400" dirty="0" smtClean="0">
                <a:latin typeface="+mj-lt"/>
                <a:ea typeface="+mj-ea"/>
                <a:cs typeface="+mj-cs"/>
              </a:rPr>
              <a:t>Title of Slide Goes Here</a:t>
            </a:r>
            <a:endParaRPr lang="en-US" sz="4400" dirty="0">
              <a:latin typeface="+mj-lt"/>
              <a:ea typeface="+mj-ea"/>
              <a:cs typeface="+mj-cs"/>
            </a:endParaRPr>
          </a:p>
        </p:txBody>
      </p:sp>
      <p:pic>
        <p:nvPicPr>
          <p:cNvPr id="4" name="Picture 7" descr="Slide bottom bldgs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0" y="4333875"/>
            <a:ext cx="9144000" cy="251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43650"/>
            <a:ext cx="2133600" cy="365125"/>
          </a:xfrm>
        </p:spPr>
        <p:txBody>
          <a:bodyPr/>
          <a:lstStyle>
            <a:lvl1pPr>
              <a:defRPr b="1" baseline="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87AD7FD1-5E9A-4ADC-A042-87793E19058D}" type="datetimeFigureOut">
              <a:rPr lang="en-US"/>
              <a:pPr>
                <a:defRPr/>
              </a:pPr>
              <a:t>1/14/2016</a:t>
            </a:fld>
            <a:endParaRPr lang="en-US" dirty="0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43650"/>
            <a:ext cx="2895600" cy="365125"/>
          </a:xfrm>
        </p:spPr>
        <p:txBody>
          <a:bodyPr/>
          <a:lstStyle>
            <a:lvl1pPr>
              <a:defRPr b="1"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43650"/>
            <a:ext cx="2133600" cy="365125"/>
          </a:xfrm>
        </p:spPr>
        <p:txBody>
          <a:bodyPr/>
          <a:lstStyle>
            <a:lvl1pPr>
              <a:defRPr b="1" dirty="0" smtClean="0"/>
            </a:lvl1pPr>
          </a:lstStyle>
          <a:p>
            <a:pPr>
              <a:defRPr/>
            </a:pPr>
            <a:r>
              <a:rPr lang="en-US" dirty="0"/>
              <a:t>Slide </a:t>
            </a:r>
            <a:fld id="{C93E0E56-FE9F-46F4-92FE-BF63949C4F7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grpSp>
        <p:nvGrpSpPr>
          <p:cNvPr id="16" name="Group 13"/>
          <p:cNvGrpSpPr>
            <a:grpSpLocks/>
          </p:cNvGrpSpPr>
          <p:nvPr userDrawn="1"/>
        </p:nvGrpSpPr>
        <p:grpSpPr bwMode="auto">
          <a:xfrm>
            <a:off x="7334250" y="5597525"/>
            <a:ext cx="776288" cy="776288"/>
            <a:chOff x="4626" y="3741"/>
            <a:chExt cx="489" cy="489"/>
          </a:xfrm>
        </p:grpSpPr>
        <p:sp>
          <p:nvSpPr>
            <p:cNvPr id="17" name="Oval 10"/>
            <p:cNvSpPr>
              <a:spLocks noChangeAspect="1" noChangeArrowheads="1"/>
            </p:cNvSpPr>
            <p:nvPr/>
          </p:nvSpPr>
          <p:spPr bwMode="auto">
            <a:xfrm>
              <a:off x="4626" y="3741"/>
              <a:ext cx="489" cy="489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/>
            </a:p>
          </p:txBody>
        </p:sp>
        <p:pic>
          <p:nvPicPr>
            <p:cNvPr id="18" name="Picture 12" descr="HHS logo for PPT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646" y="3767"/>
              <a:ext cx="449" cy="4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9" name="Group 18"/>
          <p:cNvGrpSpPr>
            <a:grpSpLocks/>
          </p:cNvGrpSpPr>
          <p:nvPr userDrawn="1"/>
        </p:nvGrpSpPr>
        <p:grpSpPr bwMode="auto">
          <a:xfrm>
            <a:off x="8101013" y="5607050"/>
            <a:ext cx="639762" cy="746125"/>
            <a:chOff x="5169" y="3726"/>
            <a:chExt cx="403" cy="470"/>
          </a:xfrm>
        </p:grpSpPr>
        <p:grpSp>
          <p:nvGrpSpPr>
            <p:cNvPr id="20" name="Group 17"/>
            <p:cNvGrpSpPr>
              <a:grpSpLocks/>
            </p:cNvGrpSpPr>
            <p:nvPr/>
          </p:nvGrpSpPr>
          <p:grpSpPr bwMode="auto">
            <a:xfrm>
              <a:off x="5169" y="3726"/>
              <a:ext cx="403" cy="470"/>
              <a:chOff x="5169" y="3726"/>
              <a:chExt cx="403" cy="470"/>
            </a:xfrm>
          </p:grpSpPr>
          <p:sp>
            <p:nvSpPr>
              <p:cNvPr id="22" name="Rectangle 21"/>
              <p:cNvSpPr>
                <a:spLocks noChangeArrowheads="1"/>
              </p:cNvSpPr>
              <p:nvPr/>
            </p:nvSpPr>
            <p:spPr bwMode="auto">
              <a:xfrm>
                <a:off x="5169" y="3872"/>
                <a:ext cx="403" cy="324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/>
              </a:p>
            </p:txBody>
          </p:sp>
          <p:sp>
            <p:nvSpPr>
              <p:cNvPr id="23" name="AutoShape 16"/>
              <p:cNvSpPr>
                <a:spLocks noChangeArrowheads="1"/>
              </p:cNvSpPr>
              <p:nvPr/>
            </p:nvSpPr>
            <p:spPr bwMode="auto">
              <a:xfrm>
                <a:off x="5169" y="3726"/>
                <a:ext cx="403" cy="146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/>
              </a:p>
            </p:txBody>
          </p:sp>
        </p:grpSp>
        <p:pic>
          <p:nvPicPr>
            <p:cNvPr id="21" name="Picture 15" descr="NSP logo for PPT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203" y="3767"/>
              <a:ext cx="334" cy="3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Slide bottom bldgs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4346575"/>
            <a:ext cx="9144000" cy="251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 smtClean="0"/>
            </a:lvl1pPr>
          </a:lstStyle>
          <a:p>
            <a:pPr>
              <a:defRPr/>
            </a:pPr>
            <a:fld id="{4E1DFB40-5C70-4AC7-82DA-9A0140985647}" type="datetimeFigureOut">
              <a:rPr lang="en-US"/>
              <a:pPr>
                <a:defRPr/>
              </a:pPr>
              <a:t>1/14/2016</a:t>
            </a:fld>
            <a:endParaRPr lang="en-US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 dirty="0" smtClean="0"/>
            </a:lvl1pPr>
          </a:lstStyle>
          <a:p>
            <a:pPr>
              <a:defRPr/>
            </a:pPr>
            <a:r>
              <a:rPr lang="en-US" dirty="0"/>
              <a:t>Slide </a:t>
            </a:r>
            <a:fld id="{34675F49-2010-4CE9-9900-57AE63590D3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grpSp>
        <p:nvGrpSpPr>
          <p:cNvPr id="14" name="Group 13"/>
          <p:cNvGrpSpPr>
            <a:grpSpLocks/>
          </p:cNvGrpSpPr>
          <p:nvPr userDrawn="1"/>
        </p:nvGrpSpPr>
        <p:grpSpPr bwMode="auto">
          <a:xfrm>
            <a:off x="7334250" y="5597525"/>
            <a:ext cx="776288" cy="776288"/>
            <a:chOff x="4626" y="3741"/>
            <a:chExt cx="489" cy="489"/>
          </a:xfrm>
        </p:grpSpPr>
        <p:sp>
          <p:nvSpPr>
            <p:cNvPr id="15" name="Oval 10"/>
            <p:cNvSpPr>
              <a:spLocks noChangeAspect="1" noChangeArrowheads="1"/>
            </p:cNvSpPr>
            <p:nvPr/>
          </p:nvSpPr>
          <p:spPr bwMode="auto">
            <a:xfrm>
              <a:off x="4626" y="3741"/>
              <a:ext cx="489" cy="489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/>
            </a:p>
          </p:txBody>
        </p:sp>
        <p:pic>
          <p:nvPicPr>
            <p:cNvPr id="16" name="Picture 12" descr="HHS logo for PPT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646" y="3767"/>
              <a:ext cx="449" cy="4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7" name="Group 18"/>
          <p:cNvGrpSpPr>
            <a:grpSpLocks/>
          </p:cNvGrpSpPr>
          <p:nvPr userDrawn="1"/>
        </p:nvGrpSpPr>
        <p:grpSpPr bwMode="auto">
          <a:xfrm>
            <a:off x="8101013" y="5607050"/>
            <a:ext cx="639762" cy="746125"/>
            <a:chOff x="5169" y="3726"/>
            <a:chExt cx="403" cy="470"/>
          </a:xfrm>
        </p:grpSpPr>
        <p:grpSp>
          <p:nvGrpSpPr>
            <p:cNvPr id="18" name="Group 17"/>
            <p:cNvGrpSpPr>
              <a:grpSpLocks/>
            </p:cNvGrpSpPr>
            <p:nvPr/>
          </p:nvGrpSpPr>
          <p:grpSpPr bwMode="auto">
            <a:xfrm>
              <a:off x="5169" y="3726"/>
              <a:ext cx="403" cy="470"/>
              <a:chOff x="5169" y="3726"/>
              <a:chExt cx="403" cy="470"/>
            </a:xfrm>
          </p:grpSpPr>
          <p:sp>
            <p:nvSpPr>
              <p:cNvPr id="20" name="Rectangle 19"/>
              <p:cNvSpPr>
                <a:spLocks noChangeArrowheads="1"/>
              </p:cNvSpPr>
              <p:nvPr/>
            </p:nvSpPr>
            <p:spPr bwMode="auto">
              <a:xfrm>
                <a:off x="5169" y="3872"/>
                <a:ext cx="403" cy="324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/>
              </a:p>
            </p:txBody>
          </p:sp>
          <p:sp>
            <p:nvSpPr>
              <p:cNvPr id="21" name="AutoShape 16"/>
              <p:cNvSpPr>
                <a:spLocks noChangeArrowheads="1"/>
              </p:cNvSpPr>
              <p:nvPr/>
            </p:nvSpPr>
            <p:spPr bwMode="auto">
              <a:xfrm>
                <a:off x="5169" y="3726"/>
                <a:ext cx="403" cy="146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/>
              </a:p>
            </p:txBody>
          </p:sp>
        </p:grpSp>
        <p:pic>
          <p:nvPicPr>
            <p:cNvPr id="19" name="Picture 15" descr="NSP logo for PPT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203" y="3767"/>
              <a:ext cx="334" cy="3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Slide bottom bldgs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9525"/>
            <a:ext cx="9144000" cy="251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 smtClean="0"/>
            </a:lvl1pPr>
          </a:lstStyle>
          <a:p>
            <a:pPr>
              <a:defRPr/>
            </a:pPr>
            <a:fld id="{31BF943F-BD99-4E25-BE55-EAD964C846AA}" type="datetimeFigureOut">
              <a:rPr lang="en-US"/>
              <a:pPr>
                <a:defRPr/>
              </a:pPr>
              <a:t>1/14/2016</a:t>
            </a:fld>
            <a:endParaRPr lang="en-US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 dirty="0" smtClean="0"/>
            </a:lvl1pPr>
          </a:lstStyle>
          <a:p>
            <a:pPr>
              <a:defRPr/>
            </a:pPr>
            <a:r>
              <a:rPr lang="en-US" dirty="0"/>
              <a:t>Slide </a:t>
            </a:r>
            <a:fld id="{7A888212-B64D-46C4-BAA0-379DB729A7C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grpSp>
        <p:nvGrpSpPr>
          <p:cNvPr id="14" name="Group 13"/>
          <p:cNvGrpSpPr>
            <a:grpSpLocks/>
          </p:cNvGrpSpPr>
          <p:nvPr userDrawn="1"/>
        </p:nvGrpSpPr>
        <p:grpSpPr bwMode="auto">
          <a:xfrm>
            <a:off x="7334250" y="5597525"/>
            <a:ext cx="776288" cy="776288"/>
            <a:chOff x="4626" y="3741"/>
            <a:chExt cx="489" cy="489"/>
          </a:xfrm>
        </p:grpSpPr>
        <p:sp>
          <p:nvSpPr>
            <p:cNvPr id="15" name="Oval 10"/>
            <p:cNvSpPr>
              <a:spLocks noChangeAspect="1" noChangeArrowheads="1"/>
            </p:cNvSpPr>
            <p:nvPr/>
          </p:nvSpPr>
          <p:spPr bwMode="auto">
            <a:xfrm>
              <a:off x="4626" y="3741"/>
              <a:ext cx="489" cy="489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/>
            </a:p>
          </p:txBody>
        </p:sp>
        <p:pic>
          <p:nvPicPr>
            <p:cNvPr id="16" name="Picture 12" descr="HHS logo for PPT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646" y="3767"/>
              <a:ext cx="449" cy="4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7" name="Group 18"/>
          <p:cNvGrpSpPr>
            <a:grpSpLocks/>
          </p:cNvGrpSpPr>
          <p:nvPr userDrawn="1"/>
        </p:nvGrpSpPr>
        <p:grpSpPr bwMode="auto">
          <a:xfrm>
            <a:off x="8101013" y="5607050"/>
            <a:ext cx="639762" cy="746125"/>
            <a:chOff x="5169" y="3726"/>
            <a:chExt cx="403" cy="470"/>
          </a:xfrm>
        </p:grpSpPr>
        <p:grpSp>
          <p:nvGrpSpPr>
            <p:cNvPr id="18" name="Group 17"/>
            <p:cNvGrpSpPr>
              <a:grpSpLocks/>
            </p:cNvGrpSpPr>
            <p:nvPr/>
          </p:nvGrpSpPr>
          <p:grpSpPr bwMode="auto">
            <a:xfrm>
              <a:off x="5169" y="3726"/>
              <a:ext cx="403" cy="470"/>
              <a:chOff x="5169" y="3726"/>
              <a:chExt cx="403" cy="470"/>
            </a:xfrm>
          </p:grpSpPr>
          <p:sp>
            <p:nvSpPr>
              <p:cNvPr id="20" name="Rectangle 19"/>
              <p:cNvSpPr>
                <a:spLocks noChangeArrowheads="1"/>
              </p:cNvSpPr>
              <p:nvPr/>
            </p:nvSpPr>
            <p:spPr bwMode="auto">
              <a:xfrm>
                <a:off x="5169" y="3872"/>
                <a:ext cx="403" cy="324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/>
              </a:p>
            </p:txBody>
          </p:sp>
          <p:sp>
            <p:nvSpPr>
              <p:cNvPr id="21" name="AutoShape 16"/>
              <p:cNvSpPr>
                <a:spLocks noChangeArrowheads="1"/>
              </p:cNvSpPr>
              <p:nvPr/>
            </p:nvSpPr>
            <p:spPr bwMode="auto">
              <a:xfrm>
                <a:off x="5169" y="3726"/>
                <a:ext cx="403" cy="146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/>
              </a:p>
            </p:txBody>
          </p:sp>
        </p:grpSp>
        <p:pic>
          <p:nvPicPr>
            <p:cNvPr id="19" name="Picture 15" descr="NSP logo for PPT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203" y="3767"/>
              <a:ext cx="334" cy="3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lide-top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57200" y="273050"/>
            <a:ext cx="3008313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7" descr="Slide bottom bldgs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0" y="4346575"/>
            <a:ext cx="9144000" cy="251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ctr"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800" baseline="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 baseline="0"/>
            </a:lvl2pPr>
            <a:lvl3pPr>
              <a:defRPr sz="2400"/>
            </a:lvl3pPr>
            <a:lvl4pPr>
              <a:defRPr sz="2000"/>
            </a:lvl4pPr>
            <a:lvl5pPr>
              <a:defRPr sz="2000" baseline="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 smtClean="0"/>
            </a:lvl1pPr>
          </a:lstStyle>
          <a:p>
            <a:pPr>
              <a:defRPr/>
            </a:pPr>
            <a:fld id="{C1F4F571-E170-47E9-959F-2684411FCFB8}" type="datetimeFigureOut">
              <a:rPr lang="en-US"/>
              <a:pPr>
                <a:defRPr/>
              </a:pPr>
              <a:t>1/14/2016</a:t>
            </a:fld>
            <a:endParaRPr lang="en-US" dirty="0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 dirty="0" smtClean="0"/>
            </a:lvl1pPr>
          </a:lstStyle>
          <a:p>
            <a:pPr>
              <a:defRPr/>
            </a:pPr>
            <a:r>
              <a:rPr lang="en-US" dirty="0"/>
              <a:t>Slide </a:t>
            </a:r>
            <a:fld id="{9BCE91AA-954C-4CB3-9554-052834CFA35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grpSp>
        <p:nvGrpSpPr>
          <p:cNvPr id="18" name="Group 13"/>
          <p:cNvGrpSpPr>
            <a:grpSpLocks/>
          </p:cNvGrpSpPr>
          <p:nvPr userDrawn="1"/>
        </p:nvGrpSpPr>
        <p:grpSpPr bwMode="auto">
          <a:xfrm>
            <a:off x="7334250" y="5597525"/>
            <a:ext cx="776288" cy="776288"/>
            <a:chOff x="4626" y="3741"/>
            <a:chExt cx="489" cy="489"/>
          </a:xfrm>
        </p:grpSpPr>
        <p:sp>
          <p:nvSpPr>
            <p:cNvPr id="19" name="Oval 10"/>
            <p:cNvSpPr>
              <a:spLocks noChangeAspect="1" noChangeArrowheads="1"/>
            </p:cNvSpPr>
            <p:nvPr/>
          </p:nvSpPr>
          <p:spPr bwMode="auto">
            <a:xfrm>
              <a:off x="4626" y="3741"/>
              <a:ext cx="489" cy="489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/>
            </a:p>
          </p:txBody>
        </p:sp>
        <p:pic>
          <p:nvPicPr>
            <p:cNvPr id="20" name="Picture 12" descr="HHS logo for PPT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646" y="3767"/>
              <a:ext cx="449" cy="4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1" name="Group 18"/>
          <p:cNvGrpSpPr>
            <a:grpSpLocks/>
          </p:cNvGrpSpPr>
          <p:nvPr userDrawn="1"/>
        </p:nvGrpSpPr>
        <p:grpSpPr bwMode="auto">
          <a:xfrm>
            <a:off x="8101013" y="5607050"/>
            <a:ext cx="639762" cy="746125"/>
            <a:chOff x="5169" y="3726"/>
            <a:chExt cx="403" cy="470"/>
          </a:xfrm>
        </p:grpSpPr>
        <p:grpSp>
          <p:nvGrpSpPr>
            <p:cNvPr id="22" name="Group 17"/>
            <p:cNvGrpSpPr>
              <a:grpSpLocks/>
            </p:cNvGrpSpPr>
            <p:nvPr/>
          </p:nvGrpSpPr>
          <p:grpSpPr bwMode="auto">
            <a:xfrm>
              <a:off x="5169" y="3726"/>
              <a:ext cx="403" cy="470"/>
              <a:chOff x="5169" y="3726"/>
              <a:chExt cx="403" cy="470"/>
            </a:xfrm>
          </p:grpSpPr>
          <p:sp>
            <p:nvSpPr>
              <p:cNvPr id="24" name="Rectangle 23"/>
              <p:cNvSpPr>
                <a:spLocks noChangeArrowheads="1"/>
              </p:cNvSpPr>
              <p:nvPr/>
            </p:nvSpPr>
            <p:spPr bwMode="auto">
              <a:xfrm>
                <a:off x="5169" y="3872"/>
                <a:ext cx="403" cy="324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/>
              </a:p>
            </p:txBody>
          </p:sp>
          <p:sp>
            <p:nvSpPr>
              <p:cNvPr id="25" name="AutoShape 16"/>
              <p:cNvSpPr>
                <a:spLocks noChangeArrowheads="1"/>
              </p:cNvSpPr>
              <p:nvPr/>
            </p:nvSpPr>
            <p:spPr bwMode="auto">
              <a:xfrm>
                <a:off x="5169" y="3726"/>
                <a:ext cx="403" cy="146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/>
              </a:p>
            </p:txBody>
          </p:sp>
        </p:grpSp>
        <p:pic>
          <p:nvPicPr>
            <p:cNvPr id="23" name="Picture 15" descr="NSP logo for PPT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203" y="3767"/>
              <a:ext cx="334" cy="3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Slide bottom bldgs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4346575"/>
            <a:ext cx="9144000" cy="251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slide-top.jp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792288" y="4800600"/>
            <a:ext cx="5486400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 algn="ctr">
              <a:buNone/>
              <a:defRPr sz="1800" baseline="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ctr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 smtClean="0"/>
            </a:lvl1pPr>
          </a:lstStyle>
          <a:p>
            <a:pPr>
              <a:defRPr/>
            </a:pPr>
            <a:fld id="{39D73A76-F929-49E9-8895-E7433D5C4F7D}" type="datetimeFigureOut">
              <a:rPr lang="en-US"/>
              <a:pPr>
                <a:defRPr/>
              </a:pPr>
              <a:t>1/14/2016</a:t>
            </a:fld>
            <a:endParaRPr lang="en-US" dirty="0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 dirty="0" smtClean="0"/>
            </a:lvl1pPr>
          </a:lstStyle>
          <a:p>
            <a:pPr>
              <a:defRPr/>
            </a:pPr>
            <a:r>
              <a:rPr lang="en-US" dirty="0"/>
              <a:t>Slide </a:t>
            </a:r>
            <a:fld id="{3B0DE228-9996-43DD-AFDF-DE3BBBD2419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grpSp>
        <p:nvGrpSpPr>
          <p:cNvPr id="18" name="Group 13"/>
          <p:cNvGrpSpPr>
            <a:grpSpLocks/>
          </p:cNvGrpSpPr>
          <p:nvPr userDrawn="1"/>
        </p:nvGrpSpPr>
        <p:grpSpPr bwMode="auto">
          <a:xfrm>
            <a:off x="7334250" y="5597525"/>
            <a:ext cx="776288" cy="776288"/>
            <a:chOff x="4626" y="3741"/>
            <a:chExt cx="489" cy="489"/>
          </a:xfrm>
        </p:grpSpPr>
        <p:sp>
          <p:nvSpPr>
            <p:cNvPr id="19" name="Oval 10"/>
            <p:cNvSpPr>
              <a:spLocks noChangeAspect="1" noChangeArrowheads="1"/>
            </p:cNvSpPr>
            <p:nvPr/>
          </p:nvSpPr>
          <p:spPr bwMode="auto">
            <a:xfrm>
              <a:off x="4626" y="3741"/>
              <a:ext cx="489" cy="489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/>
            </a:p>
          </p:txBody>
        </p:sp>
        <p:pic>
          <p:nvPicPr>
            <p:cNvPr id="20" name="Picture 12" descr="HHS logo for PPT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646" y="3767"/>
              <a:ext cx="449" cy="4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1" name="Group 18"/>
          <p:cNvGrpSpPr>
            <a:grpSpLocks/>
          </p:cNvGrpSpPr>
          <p:nvPr userDrawn="1"/>
        </p:nvGrpSpPr>
        <p:grpSpPr bwMode="auto">
          <a:xfrm>
            <a:off x="8101013" y="5607050"/>
            <a:ext cx="639762" cy="746125"/>
            <a:chOff x="5169" y="3726"/>
            <a:chExt cx="403" cy="470"/>
          </a:xfrm>
        </p:grpSpPr>
        <p:grpSp>
          <p:nvGrpSpPr>
            <p:cNvPr id="22" name="Group 17"/>
            <p:cNvGrpSpPr>
              <a:grpSpLocks/>
            </p:cNvGrpSpPr>
            <p:nvPr/>
          </p:nvGrpSpPr>
          <p:grpSpPr bwMode="auto">
            <a:xfrm>
              <a:off x="5169" y="3726"/>
              <a:ext cx="403" cy="470"/>
              <a:chOff x="5169" y="3726"/>
              <a:chExt cx="403" cy="470"/>
            </a:xfrm>
          </p:grpSpPr>
          <p:sp>
            <p:nvSpPr>
              <p:cNvPr id="24" name="Rectangle 23"/>
              <p:cNvSpPr>
                <a:spLocks noChangeArrowheads="1"/>
              </p:cNvSpPr>
              <p:nvPr/>
            </p:nvSpPr>
            <p:spPr bwMode="auto">
              <a:xfrm>
                <a:off x="5169" y="3872"/>
                <a:ext cx="403" cy="324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/>
              </a:p>
            </p:txBody>
          </p:sp>
          <p:sp>
            <p:nvSpPr>
              <p:cNvPr id="25" name="AutoShape 16"/>
              <p:cNvSpPr>
                <a:spLocks noChangeArrowheads="1"/>
              </p:cNvSpPr>
              <p:nvPr/>
            </p:nvSpPr>
            <p:spPr bwMode="auto">
              <a:xfrm>
                <a:off x="5169" y="3726"/>
                <a:ext cx="403" cy="146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/>
              </a:p>
            </p:txBody>
          </p:sp>
        </p:grpSp>
        <p:pic>
          <p:nvPicPr>
            <p:cNvPr id="23" name="Picture 15" descr="NSP logo for PPT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203" y="3767"/>
              <a:ext cx="334" cy="3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Slide bottom bldgs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4346575"/>
            <a:ext cx="9144000" cy="251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 descr="slide-top.jp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0" y="-3175"/>
            <a:ext cx="9144000" cy="141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itle 1"/>
          <p:cNvSpPr txBox="1">
            <a:spLocks/>
          </p:cNvSpPr>
          <p:nvPr userDrawn="1"/>
        </p:nvSpPr>
        <p:spPr bwMode="auto">
          <a:xfrm>
            <a:off x="457200" y="1206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>
              <a:defRPr b="1" baseline="0">
                <a:solidFill>
                  <a:schemeClr val="bg1"/>
                </a:solidFill>
              </a:defRPr>
            </a:lvl1pPr>
          </a:lstStyle>
          <a:p>
            <a:pPr algn="ctr">
              <a:defRPr/>
            </a:pPr>
            <a:r>
              <a:rPr lang="en-US" sz="4400" dirty="0" smtClean="0">
                <a:latin typeface="+mj-lt"/>
                <a:ea typeface="+mj-ea"/>
                <a:cs typeface="+mj-cs"/>
              </a:rPr>
              <a:t>Title of Slide Goes Here</a:t>
            </a:r>
            <a:endParaRPr lang="en-US" sz="4400" dirty="0">
              <a:latin typeface="+mj-lt"/>
              <a:ea typeface="+mj-ea"/>
              <a:cs typeface="+mj-cs"/>
            </a:endParaRPr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 smtClean="0"/>
            </a:lvl1pPr>
          </a:lstStyle>
          <a:p>
            <a:pPr>
              <a:defRPr/>
            </a:pPr>
            <a:fld id="{8820D47F-C679-4D1D-B8DB-6A271DC71B80}" type="datetimeFigureOut">
              <a:rPr lang="en-US"/>
              <a:pPr>
                <a:defRPr/>
              </a:pPr>
              <a:t>1/14/2016</a:t>
            </a:fld>
            <a:endParaRPr lang="en-US" dirty="0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 dirty="0" smtClean="0"/>
            </a:lvl1pPr>
          </a:lstStyle>
          <a:p>
            <a:pPr>
              <a:defRPr/>
            </a:pPr>
            <a:r>
              <a:rPr lang="en-US" dirty="0"/>
              <a:t>Slide </a:t>
            </a:r>
            <a:fld id="{B50E252C-17E8-44AC-9759-938844DB4B8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grpSp>
        <p:nvGrpSpPr>
          <p:cNvPr id="18" name="Group 13"/>
          <p:cNvGrpSpPr>
            <a:grpSpLocks/>
          </p:cNvGrpSpPr>
          <p:nvPr userDrawn="1"/>
        </p:nvGrpSpPr>
        <p:grpSpPr bwMode="auto">
          <a:xfrm>
            <a:off x="7334250" y="5597525"/>
            <a:ext cx="776288" cy="776288"/>
            <a:chOff x="4626" y="3741"/>
            <a:chExt cx="489" cy="489"/>
          </a:xfrm>
        </p:grpSpPr>
        <p:sp>
          <p:nvSpPr>
            <p:cNvPr id="19" name="Oval 10"/>
            <p:cNvSpPr>
              <a:spLocks noChangeAspect="1" noChangeArrowheads="1"/>
            </p:cNvSpPr>
            <p:nvPr/>
          </p:nvSpPr>
          <p:spPr bwMode="auto">
            <a:xfrm>
              <a:off x="4626" y="3741"/>
              <a:ext cx="489" cy="489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/>
            </a:p>
          </p:txBody>
        </p:sp>
        <p:pic>
          <p:nvPicPr>
            <p:cNvPr id="20" name="Picture 12" descr="HHS logo for PPT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646" y="3767"/>
              <a:ext cx="449" cy="4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1" name="Group 18"/>
          <p:cNvGrpSpPr>
            <a:grpSpLocks/>
          </p:cNvGrpSpPr>
          <p:nvPr userDrawn="1"/>
        </p:nvGrpSpPr>
        <p:grpSpPr bwMode="auto">
          <a:xfrm>
            <a:off x="8101013" y="5607050"/>
            <a:ext cx="639762" cy="746125"/>
            <a:chOff x="5169" y="3726"/>
            <a:chExt cx="403" cy="470"/>
          </a:xfrm>
        </p:grpSpPr>
        <p:grpSp>
          <p:nvGrpSpPr>
            <p:cNvPr id="22" name="Group 17"/>
            <p:cNvGrpSpPr>
              <a:grpSpLocks/>
            </p:cNvGrpSpPr>
            <p:nvPr/>
          </p:nvGrpSpPr>
          <p:grpSpPr bwMode="auto">
            <a:xfrm>
              <a:off x="5169" y="3726"/>
              <a:ext cx="403" cy="470"/>
              <a:chOff x="5169" y="3726"/>
              <a:chExt cx="403" cy="470"/>
            </a:xfrm>
          </p:grpSpPr>
          <p:sp>
            <p:nvSpPr>
              <p:cNvPr id="24" name="Rectangle 23"/>
              <p:cNvSpPr>
                <a:spLocks noChangeArrowheads="1"/>
              </p:cNvSpPr>
              <p:nvPr/>
            </p:nvSpPr>
            <p:spPr bwMode="auto">
              <a:xfrm>
                <a:off x="5169" y="3872"/>
                <a:ext cx="403" cy="324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/>
              </a:p>
            </p:txBody>
          </p:sp>
          <p:sp>
            <p:nvSpPr>
              <p:cNvPr id="25" name="AutoShape 16"/>
              <p:cNvSpPr>
                <a:spLocks noChangeArrowheads="1"/>
              </p:cNvSpPr>
              <p:nvPr/>
            </p:nvSpPr>
            <p:spPr bwMode="auto">
              <a:xfrm>
                <a:off x="5169" y="3726"/>
                <a:ext cx="403" cy="146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/>
              </a:p>
            </p:txBody>
          </p:sp>
        </p:grpSp>
        <p:pic>
          <p:nvPicPr>
            <p:cNvPr id="23" name="Picture 15" descr="NSP logo for PPT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203" y="3767"/>
              <a:ext cx="334" cy="3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Slide bottom bldgs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4346575"/>
            <a:ext cx="9144000" cy="251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slide-top.jp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274638"/>
            <a:ext cx="2057400" cy="585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 b="1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F471A-419B-4FD3-9662-337DF39BB23B}" type="datetimeFigureOut">
              <a:rPr lang="en-US"/>
              <a:pPr>
                <a:defRPr/>
              </a:pPr>
              <a:t>1/14/2016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dirty="0" smtClean="0"/>
            </a:lvl1pPr>
          </a:lstStyle>
          <a:p>
            <a:pPr>
              <a:defRPr/>
            </a:pPr>
            <a:r>
              <a:rPr lang="en-US" dirty="0"/>
              <a:t>Slide </a:t>
            </a:r>
            <a:fld id="{A012B023-72B4-43E3-ABF7-8F019488897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slide-top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41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1"/>
          <p:cNvSpPr txBox="1">
            <a:spLocks/>
          </p:cNvSpPr>
          <p:nvPr userDrawn="1"/>
        </p:nvSpPr>
        <p:spPr bwMode="auto">
          <a:xfrm>
            <a:off x="457200" y="111125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>
              <a:defRPr b="1" baseline="0">
                <a:solidFill>
                  <a:schemeClr val="bg1"/>
                </a:solidFill>
              </a:defRPr>
            </a:lvl1pPr>
          </a:lstStyle>
          <a:p>
            <a:pPr algn="ctr">
              <a:defRPr/>
            </a:pPr>
            <a:r>
              <a:rPr lang="en-US" sz="4400" dirty="0" smtClean="0">
                <a:latin typeface="+mj-lt"/>
                <a:ea typeface="+mj-ea"/>
                <a:cs typeface="+mj-cs"/>
              </a:rPr>
              <a:t>Title of Slide Goes Here</a:t>
            </a:r>
            <a:endParaRPr lang="en-US" sz="4400" dirty="0">
              <a:latin typeface="+mj-lt"/>
              <a:ea typeface="+mj-ea"/>
              <a:cs typeface="+mj-cs"/>
            </a:endParaRPr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 smtClean="0"/>
            </a:lvl1pPr>
          </a:lstStyle>
          <a:p>
            <a:pPr>
              <a:defRPr/>
            </a:pPr>
            <a:fld id="{27CECF68-7450-4AAD-9EDB-399447DAD6C8}" type="datetimeFigureOut">
              <a:rPr lang="en-US"/>
              <a:pPr>
                <a:defRPr/>
              </a:pPr>
              <a:t>1/14/2016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 dirty="0" smtClean="0"/>
            </a:lvl1pPr>
          </a:lstStyle>
          <a:p>
            <a:pPr>
              <a:defRPr/>
            </a:pPr>
            <a:r>
              <a:rPr lang="en-US" dirty="0"/>
              <a:t>Slide </a:t>
            </a:r>
            <a:fld id="{83207BA4-302D-4935-8CC5-802BD2A7BC4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spacer-background.jpg"/>
          <p:cNvPicPr>
            <a:picLocks noChangeAspect="1"/>
          </p:cNvPicPr>
          <p:nvPr userDrawn="1"/>
        </p:nvPicPr>
        <p:blipFill>
          <a:blip r:embed="rId2"/>
          <a:srcRect t="-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E8F16FA8-17D4-45B4-A4C4-ADA79E22772F}" type="datetimeFigureOut">
              <a:rPr lang="en-US"/>
              <a:pPr>
                <a:defRPr/>
              </a:pPr>
              <a:t>1/14/2016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dirty="0"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 dirty="0"/>
              <a:t>Slide </a:t>
            </a:r>
            <a:fld id="{ACE50E5B-5C2A-492D-AB79-CD8B9B447DD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Slide bottom bldgs"/>
          <p:cNvPicPr>
            <a:picLocks noChangeAspect="1" noChangeArrowheads="1"/>
          </p:cNvPicPr>
          <p:nvPr userDrawn="1"/>
        </p:nvPicPr>
        <p:blipFill>
          <a:blip r:embed="rId2"/>
          <a:srcRect t="-1730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 smtClean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>
              <a:defRPr/>
            </a:pPr>
            <a:fld id="{BB908827-E2CB-4155-AC3D-1DBBDAEF1828}" type="datetimeFigureOut">
              <a:rPr lang="en-US"/>
              <a:pPr>
                <a:defRPr/>
              </a:pPr>
              <a:t>1/14/2016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 dirty="0" smtClean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dirty="0"/>
              <a:t>Slide </a:t>
            </a:r>
            <a:fld id="{0511F588-0147-4BED-8591-B2E73D20B38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Slide bottom bldgs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-12700"/>
            <a:ext cx="9144000" cy="251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 smtClean="0"/>
            </a:lvl1pPr>
          </a:lstStyle>
          <a:p>
            <a:pPr>
              <a:defRPr/>
            </a:pPr>
            <a:fld id="{FCD2E15B-E354-4A2E-A0DF-63ECD39EA57A}" type="datetimeFigureOut">
              <a:rPr lang="en-US"/>
              <a:pPr>
                <a:defRPr/>
              </a:pPr>
              <a:t>1/14/2016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 smtClean="0"/>
            </a:lvl1pPr>
          </a:lstStyle>
          <a:p>
            <a:pPr>
              <a:defRPr/>
            </a:pPr>
            <a:r>
              <a:rPr lang="en-US" dirty="0"/>
              <a:t>Slide </a:t>
            </a:r>
            <a:fld id="{1C2F6D24-EC5B-4A02-8837-6B396F6D15F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 userDrawn="1"/>
        </p:nvSpPr>
        <p:spPr bwMode="auto">
          <a:xfrm>
            <a:off x="457200" y="111125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>
              <a:defRPr b="1" baseline="0">
                <a:solidFill>
                  <a:schemeClr val="bg1"/>
                </a:solidFill>
              </a:defRPr>
            </a:lvl1pPr>
          </a:lstStyle>
          <a:p>
            <a:pPr algn="ctr">
              <a:defRPr/>
            </a:pPr>
            <a:r>
              <a:rPr lang="en-US" sz="4400" dirty="0" smtClean="0">
                <a:latin typeface="+mj-lt"/>
                <a:ea typeface="+mj-ea"/>
                <a:cs typeface="+mj-cs"/>
              </a:rPr>
              <a:t>Title of Slide Goes Here</a:t>
            </a:r>
            <a:endParaRPr lang="en-US" sz="4400" dirty="0">
              <a:latin typeface="+mj-lt"/>
              <a:ea typeface="+mj-ea"/>
              <a:cs typeface="+mj-cs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 smtClean="0"/>
            </a:lvl1pPr>
          </a:lstStyle>
          <a:p>
            <a:pPr>
              <a:defRPr/>
            </a:pPr>
            <a:fld id="{38E24804-2E6E-4BAF-BF02-9120B998189D}" type="datetimeFigureOut">
              <a:rPr lang="en-US"/>
              <a:pPr>
                <a:defRPr/>
              </a:pPr>
              <a:t>1/14/2016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 dirty="0" smtClean="0"/>
            </a:lvl1pPr>
          </a:lstStyle>
          <a:p>
            <a:pPr>
              <a:defRPr/>
            </a:pPr>
            <a:r>
              <a:rPr lang="en-US" dirty="0"/>
              <a:t>Slide </a:t>
            </a:r>
            <a:fld id="{46E91FC7-D480-47E8-9F31-86102213AB8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1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ABAD6C7-779D-4489-8D50-A0AAC5DAAA97}" type="datetimeFigureOut">
              <a:rPr lang="en-US" smtClean="0"/>
              <a:pPr>
                <a:defRPr/>
              </a:pPr>
              <a:t>1/14/2016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1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 dirty="0" smtClean="0"/>
              <a:t>Slide </a:t>
            </a:r>
            <a:fld id="{AE229665-A013-40C7-8CA5-DDC1EA0714D5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  <p:sldLayoutId id="2147483740" r:id="rId12"/>
    <p:sldLayoutId id="2147483741" r:id="rId13"/>
    <p:sldLayoutId id="2147483742" r:id="rId14"/>
    <p:sldLayoutId id="2147483743" r:id="rId15"/>
    <p:sldLayoutId id="2147483744" r:id="rId16"/>
    <p:sldLayoutId id="2147483745" r:id="rId17"/>
    <p:sldLayoutId id="2147483746" r:id="rId18"/>
    <p:sldLayoutId id="2147483747" r:id="rId19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ctrTitle"/>
          </p:nvPr>
        </p:nvSpPr>
        <p:spPr>
          <a:xfrm>
            <a:off x="368300" y="2273301"/>
            <a:ext cx="8458200" cy="2984500"/>
          </a:xfrm>
        </p:spPr>
        <p:txBody>
          <a:bodyPr/>
          <a:lstStyle/>
          <a:p>
            <a:pPr eaLnBrk="1" hangingPunct="1">
              <a:spcBef>
                <a:spcPts val="0"/>
              </a:spcBef>
              <a:spcAft>
                <a:spcPts val="0"/>
              </a:spcAft>
            </a:pPr>
            <a:r>
              <a:rPr lang="en-US" sz="4800" dirty="0" smtClean="0">
                <a:solidFill>
                  <a:schemeClr val="tx2"/>
                </a:solidFill>
                <a:latin typeface="Cambria" panose="02040503050406030204" pitchFamily="18" charset="0"/>
              </a:rPr>
              <a:t>Grant Based Accounting and Managing HOME Deadlines</a:t>
            </a:r>
            <a:br>
              <a:rPr lang="en-US" sz="4800" dirty="0" smtClean="0">
                <a:solidFill>
                  <a:schemeClr val="tx2"/>
                </a:solidFill>
                <a:latin typeface="Cambria" panose="02040503050406030204" pitchFamily="18" charset="0"/>
              </a:rPr>
            </a:br>
            <a:r>
              <a:rPr lang="en-US" sz="2400" dirty="0" smtClean="0">
                <a:solidFill>
                  <a:schemeClr val="tx2"/>
                </a:solidFill>
                <a:latin typeface="Cambria" panose="02040503050406030204" pitchFamily="18" charset="0"/>
              </a:rPr>
              <a:t/>
            </a:r>
            <a:br>
              <a:rPr lang="en-US" sz="2400" dirty="0" smtClean="0">
                <a:solidFill>
                  <a:schemeClr val="tx2"/>
                </a:solidFill>
                <a:latin typeface="Cambria" panose="02040503050406030204" pitchFamily="18" charset="0"/>
              </a:rPr>
            </a:br>
            <a:r>
              <a:rPr lang="en-US" sz="2400" dirty="0" smtClean="0">
                <a:solidFill>
                  <a:schemeClr val="tx2"/>
                </a:solidFill>
                <a:latin typeface="Cambria" panose="02040503050406030204" pitchFamily="18" charset="0"/>
              </a:rPr>
              <a:t>January </a:t>
            </a:r>
            <a:r>
              <a:rPr lang="en-US" sz="2400" dirty="0" smtClean="0">
                <a:solidFill>
                  <a:schemeClr val="tx2"/>
                </a:solidFill>
                <a:latin typeface="Cambria" panose="02040503050406030204" pitchFamily="18" charset="0"/>
              </a:rPr>
              <a:t>20, </a:t>
            </a:r>
            <a:r>
              <a:rPr lang="en-US" sz="2400" dirty="0" smtClean="0">
                <a:solidFill>
                  <a:schemeClr val="tx2"/>
                </a:solidFill>
                <a:latin typeface="Cambria" panose="02040503050406030204" pitchFamily="18" charset="0"/>
              </a:rPr>
              <a:t>2016</a:t>
            </a:r>
            <a:br>
              <a:rPr lang="en-US" sz="2400" dirty="0" smtClean="0">
                <a:solidFill>
                  <a:schemeClr val="tx2"/>
                </a:solidFill>
                <a:latin typeface="Cambria" panose="02040503050406030204" pitchFamily="18" charset="0"/>
              </a:rPr>
            </a:b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Cambria" panose="02040503050406030204" pitchFamily="18" charset="0"/>
              </a:rPr>
              <a:t/>
            </a:r>
            <a:b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Cambria" panose="02040503050406030204" pitchFamily="18" charset="0"/>
              </a:rPr>
            </a:br>
            <a:endParaRPr lang="en-US" sz="2400" dirty="0" smtClean="0">
              <a:solidFill>
                <a:schemeClr val="accent6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0" y="6308725"/>
            <a:ext cx="9144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n-US" dirty="0">
                <a:solidFill>
                  <a:schemeClr val="bg1"/>
                </a:solidFill>
                <a:latin typeface="Cambria" panose="02040503050406030204" pitchFamily="18" charset="0"/>
              </a:rPr>
              <a:t>U.S. Department of Housing and Urban Development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dirty="0" smtClean="0">
                <a:latin typeface="Cambria" panose="02040503050406030204" pitchFamily="18" charset="0"/>
              </a:rPr>
              <a:t>HOME along with other CPD formula programs historically committed and disbursed funds on a first-in first-out (FIFO) basis in IDIS</a:t>
            </a:r>
          </a:p>
          <a:p>
            <a:pPr eaLnBrk="1" hangingPunct="1"/>
            <a:r>
              <a:rPr lang="en-US" sz="2800" dirty="0" smtClean="0">
                <a:latin typeface="Cambria" panose="02040503050406030204" pitchFamily="18" charset="0"/>
              </a:rPr>
              <a:t>This was to ensure the oldest uncommitted/ undisbursed grant funds were committed and expended without grantee/PJs having to identify funds from specific grants or subgrants</a:t>
            </a:r>
          </a:p>
          <a:p>
            <a:pPr eaLnBrk="1" hangingPunct="1"/>
            <a:r>
              <a:rPr lang="en-US" sz="2800" dirty="0" smtClean="0">
                <a:latin typeface="Cambria" panose="02040503050406030204" pitchFamily="18" charset="0"/>
              </a:rPr>
              <a:t>For HOME, FIFO </a:t>
            </a:r>
            <a:r>
              <a:rPr lang="en-US" sz="2800" dirty="0" smtClean="0">
                <a:latin typeface="Cambria" panose="02040503050406030204" pitchFamily="18" charset="0"/>
              </a:rPr>
              <a:t>operation in IDIS necessitated the use of a cumulative method of determining compliance with HOME deadlines </a:t>
            </a:r>
            <a:endParaRPr lang="en-US" sz="2800" dirty="0" smtClean="0">
              <a:latin typeface="Cambria" panose="02040503050406030204" pitchFamily="18" charset="0"/>
            </a:endParaRPr>
          </a:p>
          <a:p>
            <a:pPr lvl="1" eaLnBrk="1" hangingPunct="1"/>
            <a:r>
              <a:rPr lang="en-US" sz="2400" dirty="0" smtClean="0">
                <a:latin typeface="Cambria" panose="02040503050406030204" pitchFamily="18" charset="0"/>
              </a:rPr>
              <a:t>24 </a:t>
            </a:r>
            <a:r>
              <a:rPr lang="en-US" sz="2400" dirty="0" smtClean="0">
                <a:latin typeface="Cambria" panose="02040503050406030204" pitchFamily="18" charset="0"/>
              </a:rPr>
              <a:t>CFR 92.550(d)(2</a:t>
            </a:r>
            <a:r>
              <a:rPr lang="en-US" sz="2400" dirty="0" smtClean="0">
                <a:latin typeface="Cambria" panose="02040503050406030204" pitchFamily="18" charset="0"/>
              </a:rPr>
              <a:t>)</a:t>
            </a:r>
            <a:endParaRPr lang="en-US" sz="2400" dirty="0" smtClean="0">
              <a:latin typeface="Cambria" panose="02040503050406030204" pitchFamily="18" charset="0"/>
            </a:endParaRPr>
          </a:p>
          <a:p>
            <a:pPr marL="0" indent="0" eaLnBrk="1" hangingPunct="1">
              <a:buNone/>
            </a:pPr>
            <a:endParaRPr lang="en-US" sz="2400" dirty="0">
              <a:latin typeface="Cambria" panose="02040503050406030204" pitchFamily="18" charset="0"/>
            </a:endParaRPr>
          </a:p>
          <a:p>
            <a:pPr eaLnBrk="1" hangingPunct="1"/>
            <a:endParaRPr lang="en-US" sz="2400" dirty="0" smtClean="0"/>
          </a:p>
        </p:txBody>
      </p:sp>
      <p:sp>
        <p:nvSpPr>
          <p:cNvPr id="25603" name="Title 2"/>
          <p:cNvSpPr>
            <a:spLocks noGrp="1"/>
          </p:cNvSpPr>
          <p:nvPr>
            <p:ph type="title"/>
          </p:nvPr>
        </p:nvSpPr>
        <p:spPr>
          <a:xfrm>
            <a:off x="457200" y="111125"/>
            <a:ext cx="8229600" cy="1143000"/>
          </a:xfrm>
        </p:spPr>
        <p:txBody>
          <a:bodyPr/>
          <a:lstStyle/>
          <a:p>
            <a:pPr eaLnBrk="1" hangingPunct="1"/>
            <a:r>
              <a:rPr lang="en-US" sz="4000" dirty="0" smtClean="0">
                <a:latin typeface="Cambria" panose="02040503050406030204" pitchFamily="18" charset="0"/>
              </a:rPr>
              <a:t>Background</a:t>
            </a:r>
          </a:p>
        </p:txBody>
      </p:sp>
    </p:spTree>
    <p:extLst>
      <p:ext uri="{BB962C8B-B14F-4D97-AF65-F5344CB8AC3E}">
        <p14:creationId xmlns:p14="http://schemas.microsoft.com/office/powerpoint/2010/main" val="4282790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z="2800" dirty="0" smtClean="0">
                <a:latin typeface="Cambria" panose="02040503050406030204" pitchFamily="18" charset="0"/>
              </a:rPr>
              <a:t>July 2013 - </a:t>
            </a:r>
            <a:r>
              <a:rPr lang="en-US" sz="2800" dirty="0">
                <a:latin typeface="Cambria" panose="02040503050406030204" pitchFamily="18" charset="0"/>
              </a:rPr>
              <a:t>GAO decision determined that </a:t>
            </a:r>
            <a:r>
              <a:rPr lang="en-US" sz="2800" dirty="0" smtClean="0">
                <a:latin typeface="Cambria" panose="02040503050406030204" pitchFamily="18" charset="0"/>
              </a:rPr>
              <a:t>the cumulative method was not in compliance w/HOME statute</a:t>
            </a:r>
            <a:endParaRPr lang="en-US" sz="2800" dirty="0">
              <a:latin typeface="Cambria" panose="02040503050406030204" pitchFamily="18" charset="0"/>
            </a:endParaRPr>
          </a:p>
          <a:p>
            <a:r>
              <a:rPr lang="en-US" sz="2800" dirty="0" smtClean="0">
                <a:latin typeface="Cambria" panose="02040503050406030204" pitchFamily="18" charset="0"/>
              </a:rPr>
              <a:t>September 2013 - OMB </a:t>
            </a:r>
            <a:r>
              <a:rPr lang="en-US" sz="2800" dirty="0">
                <a:latin typeface="Cambria" panose="02040503050406030204" pitchFamily="18" charset="0"/>
              </a:rPr>
              <a:t>determined that HUD should stop using the </a:t>
            </a:r>
            <a:r>
              <a:rPr lang="en-US" sz="2800" dirty="0" smtClean="0">
                <a:latin typeface="Cambria" panose="02040503050406030204" pitchFamily="18" charset="0"/>
              </a:rPr>
              <a:t>FIFO </a:t>
            </a:r>
            <a:r>
              <a:rPr lang="en-US" sz="2800" dirty="0">
                <a:latin typeface="Cambria" panose="02040503050406030204" pitchFamily="18" charset="0"/>
              </a:rPr>
              <a:t>method of committing and disbursing funds from </a:t>
            </a:r>
            <a:r>
              <a:rPr lang="en-US" sz="2800" dirty="0" smtClean="0">
                <a:latin typeface="Cambria" panose="02040503050406030204" pitchFamily="18" charset="0"/>
              </a:rPr>
              <a:t>IDIS</a:t>
            </a:r>
          </a:p>
          <a:p>
            <a:pPr lvl="0"/>
            <a:r>
              <a:rPr lang="en-US" sz="2800" dirty="0">
                <a:latin typeface="Cambria" panose="02040503050406030204" pitchFamily="18" charset="0"/>
              </a:rPr>
              <a:t>September 1, </a:t>
            </a:r>
            <a:r>
              <a:rPr lang="en-US" sz="2800" dirty="0" smtClean="0">
                <a:latin typeface="Cambria" panose="02040503050406030204" pitchFamily="18" charset="0"/>
              </a:rPr>
              <a:t>2014 - IDIS release 11.10 </a:t>
            </a:r>
            <a:r>
              <a:rPr lang="en-US" sz="2800" dirty="0">
                <a:latin typeface="Cambria" panose="02040503050406030204" pitchFamily="18" charset="0"/>
              </a:rPr>
              <a:t>removed FIFO processing for all 2015 and future CPD formula block grants (i.e., CDBG, HOME, </a:t>
            </a:r>
            <a:r>
              <a:rPr lang="en-US" sz="2800" dirty="0" smtClean="0">
                <a:latin typeface="Cambria" panose="02040503050406030204" pitchFamily="18" charset="0"/>
              </a:rPr>
              <a:t>ESG, </a:t>
            </a:r>
            <a:r>
              <a:rPr lang="en-US" sz="2800" dirty="0">
                <a:latin typeface="Cambria" panose="02040503050406030204" pitchFamily="18" charset="0"/>
              </a:rPr>
              <a:t>HOPWA)</a:t>
            </a:r>
          </a:p>
          <a:p>
            <a:pPr lvl="1"/>
            <a:r>
              <a:rPr lang="en-US" sz="2400" dirty="0">
                <a:latin typeface="Cambria" panose="02040503050406030204" pitchFamily="18" charset="0"/>
              </a:rPr>
              <a:t>No rulemaking necessary for FIFO</a:t>
            </a:r>
          </a:p>
          <a:p>
            <a:endParaRPr lang="en-US" sz="2800" dirty="0">
              <a:latin typeface="Cambria" panose="02040503050406030204" pitchFamily="18" charset="0"/>
            </a:endParaRPr>
          </a:p>
          <a:p>
            <a:pPr eaLnBrk="1" hangingPunct="1"/>
            <a:endParaRPr lang="en-US" sz="2400" dirty="0" smtClean="0"/>
          </a:p>
        </p:txBody>
      </p:sp>
      <p:sp>
        <p:nvSpPr>
          <p:cNvPr id="25603" name="Title 2"/>
          <p:cNvSpPr>
            <a:spLocks noGrp="1"/>
          </p:cNvSpPr>
          <p:nvPr>
            <p:ph type="title"/>
          </p:nvPr>
        </p:nvSpPr>
        <p:spPr>
          <a:xfrm>
            <a:off x="457200" y="111125"/>
            <a:ext cx="8229600" cy="1143000"/>
          </a:xfrm>
        </p:spPr>
        <p:txBody>
          <a:bodyPr/>
          <a:lstStyle/>
          <a:p>
            <a:pPr eaLnBrk="1" hangingPunct="1"/>
            <a:r>
              <a:rPr lang="en-US" sz="4000" dirty="0" err="1" smtClean="0">
                <a:latin typeface="Cambria" panose="02040503050406030204" pitchFamily="18" charset="0"/>
              </a:rPr>
              <a:t>Ch</a:t>
            </a:r>
            <a:r>
              <a:rPr lang="en-US" sz="4000" dirty="0" smtClean="0">
                <a:latin typeface="Cambria" panose="02040503050406030204" pitchFamily="18" charset="0"/>
              </a:rPr>
              <a:t>-</a:t>
            </a:r>
            <a:r>
              <a:rPr lang="en-US" sz="4000" dirty="0" err="1" smtClean="0">
                <a:latin typeface="Cambria" panose="02040503050406030204" pitchFamily="18" charset="0"/>
              </a:rPr>
              <a:t>ch</a:t>
            </a:r>
            <a:r>
              <a:rPr lang="en-US" sz="4000" dirty="0" smtClean="0">
                <a:latin typeface="Cambria" panose="02040503050406030204" pitchFamily="18" charset="0"/>
              </a:rPr>
              <a:t>-</a:t>
            </a:r>
            <a:r>
              <a:rPr lang="en-US" sz="4000" dirty="0" err="1" smtClean="0">
                <a:latin typeface="Cambria" panose="02040503050406030204" pitchFamily="18" charset="0"/>
              </a:rPr>
              <a:t>ch</a:t>
            </a:r>
            <a:r>
              <a:rPr lang="en-US" sz="4000" dirty="0" smtClean="0">
                <a:latin typeface="Cambria" panose="02040503050406030204" pitchFamily="18" charset="0"/>
              </a:rPr>
              <a:t>-changes</a:t>
            </a:r>
            <a:endParaRPr lang="en-US" sz="4000" dirty="0" smtClean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6027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z="2800" dirty="0" smtClean="0">
                <a:latin typeface="Cambria" panose="02040503050406030204" pitchFamily="18" charset="0"/>
              </a:rPr>
              <a:t>Because of the GAO decision, HUD must undertake rulemaking to change the method of determining compliance with HOME deadline requirements from a cumulative to a grant specific method</a:t>
            </a:r>
          </a:p>
          <a:p>
            <a:pPr lvl="1"/>
            <a:r>
              <a:rPr lang="en-US" sz="2400" dirty="0" smtClean="0">
                <a:latin typeface="Cambria" panose="02040503050406030204" pitchFamily="18" charset="0"/>
              </a:rPr>
              <a:t>Requires further IDIS </a:t>
            </a:r>
            <a:r>
              <a:rPr lang="en-US" sz="2400" dirty="0" smtClean="0">
                <a:latin typeface="Cambria" panose="02040503050406030204" pitchFamily="18" charset="0"/>
              </a:rPr>
              <a:t>changes</a:t>
            </a:r>
            <a:endParaRPr lang="en-US" sz="2400" dirty="0">
              <a:latin typeface="Cambria" panose="02040503050406030204" pitchFamily="18" charset="0"/>
            </a:endParaRPr>
          </a:p>
        </p:txBody>
      </p:sp>
      <p:sp>
        <p:nvSpPr>
          <p:cNvPr id="25603" name="Title 2"/>
          <p:cNvSpPr>
            <a:spLocks noGrp="1"/>
          </p:cNvSpPr>
          <p:nvPr>
            <p:ph type="title"/>
          </p:nvPr>
        </p:nvSpPr>
        <p:spPr>
          <a:xfrm>
            <a:off x="457200" y="111125"/>
            <a:ext cx="8229600" cy="1143000"/>
          </a:xfrm>
        </p:spPr>
        <p:txBody>
          <a:bodyPr/>
          <a:lstStyle/>
          <a:p>
            <a:pPr eaLnBrk="1" hangingPunct="1"/>
            <a:r>
              <a:rPr lang="en-US" sz="4000" dirty="0" smtClean="0">
                <a:latin typeface="Cambria" panose="02040503050406030204" pitchFamily="18" charset="0"/>
              </a:rPr>
              <a:t>Future</a:t>
            </a:r>
            <a:endParaRPr lang="en-US" sz="4000" dirty="0" smtClean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3492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z="2800" dirty="0" smtClean="0">
                <a:latin typeface="Cambria" panose="02040503050406030204" pitchFamily="18" charset="0"/>
              </a:rPr>
              <a:t>IDIS allows PJs to fund activities with:</a:t>
            </a:r>
          </a:p>
          <a:p>
            <a:pPr lvl="1"/>
            <a:r>
              <a:rPr lang="en-US" sz="2400" dirty="0" smtClean="0">
                <a:latin typeface="Cambria" panose="02040503050406030204" pitchFamily="18" charset="0"/>
              </a:rPr>
              <a:t>FIFO funds (1992-2014) </a:t>
            </a:r>
            <a:r>
              <a:rPr lang="en-US" sz="24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and/or</a:t>
            </a:r>
          </a:p>
          <a:p>
            <a:pPr lvl="1"/>
            <a:r>
              <a:rPr lang="en-US" sz="2400" dirty="0" smtClean="0">
                <a:latin typeface="Cambria" panose="02040503050406030204" pitchFamily="18" charset="0"/>
              </a:rPr>
              <a:t>Grant-specific funds (2015+)</a:t>
            </a:r>
          </a:p>
          <a:p>
            <a:pPr lvl="0"/>
            <a:r>
              <a:rPr lang="en-US" sz="2800" dirty="0" smtClean="0">
                <a:latin typeface="Cambria" panose="02040503050406030204" pitchFamily="18" charset="0"/>
              </a:rPr>
              <a:t>FIFO funds will continue to be committed and disbursed FIFO</a:t>
            </a:r>
          </a:p>
          <a:p>
            <a:pPr lvl="0"/>
            <a:r>
              <a:rPr lang="en-US" sz="2800" dirty="0" smtClean="0">
                <a:latin typeface="Cambria" panose="02040503050406030204" pitchFamily="18" charset="0"/>
              </a:rPr>
              <a:t>Grant-specific funds will be committed based on the specific grant or subgrant selected by the PJ and the same funds will be disbursed at drawdown</a:t>
            </a:r>
          </a:p>
          <a:p>
            <a:pPr lvl="0"/>
            <a:r>
              <a:rPr lang="en-US" sz="2800" dirty="0" smtClean="0">
                <a:latin typeface="Cambria" panose="02040503050406030204" pitchFamily="18" charset="0"/>
              </a:rPr>
              <a:t>Program income differences for FIFO and grant-specific PI</a:t>
            </a:r>
          </a:p>
          <a:p>
            <a:pPr lvl="0"/>
            <a:endParaRPr lang="en-US" sz="2800" dirty="0" smtClean="0">
              <a:latin typeface="Cambria" panose="02040503050406030204" pitchFamily="18" charset="0"/>
            </a:endParaRPr>
          </a:p>
        </p:txBody>
      </p:sp>
      <p:sp>
        <p:nvSpPr>
          <p:cNvPr id="25603" name="Title 2"/>
          <p:cNvSpPr>
            <a:spLocks noGrp="1"/>
          </p:cNvSpPr>
          <p:nvPr>
            <p:ph type="title"/>
          </p:nvPr>
        </p:nvSpPr>
        <p:spPr>
          <a:xfrm>
            <a:off x="457200" y="111125"/>
            <a:ext cx="8229600" cy="1143000"/>
          </a:xfrm>
        </p:spPr>
        <p:txBody>
          <a:bodyPr/>
          <a:lstStyle/>
          <a:p>
            <a:pPr eaLnBrk="1" hangingPunct="1"/>
            <a:r>
              <a:rPr lang="en-US" sz="4000" dirty="0" smtClean="0">
                <a:latin typeface="Cambria" panose="02040503050406030204" pitchFamily="18" charset="0"/>
              </a:rPr>
              <a:t>IDIS Functionality</a:t>
            </a:r>
          </a:p>
        </p:txBody>
      </p:sp>
    </p:spTree>
    <p:extLst>
      <p:ext uri="{BB962C8B-B14F-4D97-AF65-F5344CB8AC3E}">
        <p14:creationId xmlns:p14="http://schemas.microsoft.com/office/powerpoint/2010/main" val="177169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>
                <a:solidFill>
                  <a:schemeClr val="bg1"/>
                </a:solidFill>
                <a:latin typeface="Cambria" panose="02040503050406030204" pitchFamily="18" charset="0"/>
              </a:rPr>
              <a:t>FIFO</a:t>
            </a:r>
            <a:endParaRPr lang="en-US" sz="40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444500" y="2720975"/>
            <a:ext cx="2514600" cy="2514600"/>
          </a:xfrm>
          <a:prstGeom prst="ellipse">
            <a:avLst/>
          </a:prstGeom>
          <a:solidFill>
            <a:srgbClr val="FFC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2012</a:t>
            </a:r>
          </a:p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2013</a:t>
            </a:r>
          </a:p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2014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089400" y="1663700"/>
            <a:ext cx="914400" cy="4629150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Activity Funding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375400" y="1663700"/>
            <a:ext cx="914400" cy="462915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Drawdown</a:t>
            </a:r>
            <a:endParaRPr lang="en-US" sz="2400" b="1" dirty="0">
              <a:solidFill>
                <a:schemeClr val="tx1"/>
              </a:solidFill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2104392" y="4330700"/>
            <a:ext cx="1985008" cy="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2108200" y="3619500"/>
            <a:ext cx="4267200" cy="127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9028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>
                <a:solidFill>
                  <a:schemeClr val="bg1"/>
                </a:solidFill>
                <a:latin typeface="Cambria" panose="02040503050406030204" pitchFamily="18" charset="0"/>
              </a:rPr>
              <a:t>Grant-specific</a:t>
            </a:r>
            <a:endParaRPr lang="en-US" sz="40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1146171" y="3813176"/>
            <a:ext cx="1209676" cy="120967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2016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146173" y="2466975"/>
            <a:ext cx="1209675" cy="120967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2015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089400" y="1663700"/>
            <a:ext cx="914400" cy="4629150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Activity Funding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375400" y="1663700"/>
            <a:ext cx="914400" cy="462915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Drawdown</a:t>
            </a:r>
            <a:endParaRPr lang="en-US" sz="2400" b="1" dirty="0">
              <a:solidFill>
                <a:schemeClr val="tx1"/>
              </a:solidFill>
            </a:endParaRPr>
          </a:p>
        </p:txBody>
      </p:sp>
      <p:cxnSp>
        <p:nvCxnSpPr>
          <p:cNvPr id="13" name="Straight Arrow Connector 12"/>
          <p:cNvCxnSpPr>
            <a:stCxn id="9" idx="6"/>
          </p:cNvCxnSpPr>
          <p:nvPr/>
        </p:nvCxnSpPr>
        <p:spPr>
          <a:xfrm flipV="1">
            <a:off x="2355847" y="3071811"/>
            <a:ext cx="1737360" cy="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5003800" y="4418014"/>
            <a:ext cx="1371600" cy="1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8" idx="6"/>
          </p:cNvCxnSpPr>
          <p:nvPr/>
        </p:nvCxnSpPr>
        <p:spPr>
          <a:xfrm>
            <a:off x="2355847" y="4418014"/>
            <a:ext cx="1733550" cy="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5029200" y="5753101"/>
            <a:ext cx="13716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1146174" y="5137152"/>
            <a:ext cx="1209676" cy="120967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2017</a:t>
            </a:r>
            <a:endParaRPr lang="en-US" sz="2400" b="1" dirty="0">
              <a:solidFill>
                <a:schemeClr val="tx1"/>
              </a:solidFill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2390769" y="5753101"/>
            <a:ext cx="1737360" cy="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5003800" y="3071812"/>
            <a:ext cx="1371600" cy="1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9028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>
                <a:solidFill>
                  <a:schemeClr val="bg1"/>
                </a:solidFill>
                <a:latin typeface="Cambria" panose="02040503050406030204" pitchFamily="18" charset="0"/>
              </a:rPr>
              <a:t>FIFO and Grant-specific</a:t>
            </a:r>
            <a:endParaRPr lang="en-US" sz="40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444500" y="1663700"/>
            <a:ext cx="2514600" cy="2514600"/>
          </a:xfrm>
          <a:prstGeom prst="ellipse">
            <a:avLst/>
          </a:prstGeom>
          <a:solidFill>
            <a:srgbClr val="FFC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2012</a:t>
            </a:r>
          </a:p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2013</a:t>
            </a:r>
          </a:p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2014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146174" y="5378450"/>
            <a:ext cx="1209676" cy="120967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2016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146174" y="4168775"/>
            <a:ext cx="1209675" cy="120967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2015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089400" y="1663700"/>
            <a:ext cx="914400" cy="4629150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Activity Funding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375400" y="1663700"/>
            <a:ext cx="914400" cy="462915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Drawdown</a:t>
            </a:r>
            <a:endParaRPr lang="en-US" sz="2400" b="1" dirty="0">
              <a:solidFill>
                <a:schemeClr val="tx1"/>
              </a:solidFill>
            </a:endParaRPr>
          </a:p>
        </p:txBody>
      </p:sp>
      <p:cxnSp>
        <p:nvCxnSpPr>
          <p:cNvPr id="13" name="Straight Arrow Connector 12"/>
          <p:cNvCxnSpPr>
            <a:stCxn id="9" idx="6"/>
          </p:cNvCxnSpPr>
          <p:nvPr/>
        </p:nvCxnSpPr>
        <p:spPr>
          <a:xfrm flipV="1">
            <a:off x="2355848" y="4773611"/>
            <a:ext cx="1737360" cy="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5003800" y="4773612"/>
            <a:ext cx="1371600" cy="1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8" idx="6"/>
          </p:cNvCxnSpPr>
          <p:nvPr/>
        </p:nvCxnSpPr>
        <p:spPr>
          <a:xfrm>
            <a:off x="2355850" y="5983288"/>
            <a:ext cx="1733550" cy="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5003800" y="5983288"/>
            <a:ext cx="13716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2108200" y="3276600"/>
            <a:ext cx="1985008" cy="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2108200" y="2540000"/>
            <a:ext cx="4267200" cy="127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1295400" y="1857345"/>
            <a:ext cx="812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/>
              <a:t>FIFO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427640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z="2800" dirty="0" smtClean="0">
                <a:latin typeface="Cambria" panose="02040503050406030204" pitchFamily="18" charset="0"/>
              </a:rPr>
              <a:t>Currently continue to be measured cumulatively because that is what the regulation requires</a:t>
            </a:r>
          </a:p>
          <a:p>
            <a:pPr lvl="0"/>
            <a:r>
              <a:rPr lang="en-US" sz="2800" dirty="0" smtClean="0">
                <a:latin typeface="Cambria" panose="02040503050406030204" pitchFamily="18" charset="0"/>
              </a:rPr>
              <a:t>Implemented changes to CHDO reservation requirement and new CHDO expenditure requirement in calendar year 2015</a:t>
            </a:r>
          </a:p>
          <a:p>
            <a:pPr lvl="0"/>
            <a:r>
              <a:rPr lang="en-US" sz="2800" dirty="0" smtClean="0">
                <a:latin typeface="Cambria" panose="02040503050406030204" pitchFamily="18" charset="0"/>
              </a:rPr>
              <a:t>Currently, commitments, CHDO reservations, CHDO expenditures, and expenditures from 2015 (and soon 2016) grants are counted toward cumulative requirements</a:t>
            </a:r>
          </a:p>
          <a:p>
            <a:pPr lvl="0"/>
            <a:r>
              <a:rPr lang="en-US" sz="2800" dirty="0" smtClean="0">
                <a:latin typeface="Cambria" panose="02040503050406030204" pitchFamily="18" charset="0"/>
              </a:rPr>
              <a:t>HUD will not reduce CHDO subfunds on FY 2015 and future grants </a:t>
            </a:r>
          </a:p>
        </p:txBody>
      </p:sp>
      <p:sp>
        <p:nvSpPr>
          <p:cNvPr id="25603" name="Title 2"/>
          <p:cNvSpPr>
            <a:spLocks noGrp="1"/>
          </p:cNvSpPr>
          <p:nvPr>
            <p:ph type="title"/>
          </p:nvPr>
        </p:nvSpPr>
        <p:spPr>
          <a:xfrm>
            <a:off x="457200" y="111125"/>
            <a:ext cx="8229600" cy="1143000"/>
          </a:xfrm>
        </p:spPr>
        <p:txBody>
          <a:bodyPr/>
          <a:lstStyle/>
          <a:p>
            <a:pPr eaLnBrk="1" hangingPunct="1"/>
            <a:r>
              <a:rPr lang="en-US" sz="4000" dirty="0" smtClean="0">
                <a:latin typeface="Cambria" panose="02040503050406030204" pitchFamily="18" charset="0"/>
              </a:rPr>
              <a:t>HOME Deadline Requirements</a:t>
            </a:r>
          </a:p>
        </p:txBody>
      </p:sp>
    </p:spTree>
    <p:extLst>
      <p:ext uri="{BB962C8B-B14F-4D97-AF65-F5344CB8AC3E}">
        <p14:creationId xmlns:p14="http://schemas.microsoft.com/office/powerpoint/2010/main" val="3732648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Content Placeholder 1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4525963"/>
          </a:xfrm>
        </p:spPr>
        <p:txBody>
          <a:bodyPr/>
          <a:lstStyle/>
          <a:p>
            <a:pPr lvl="0"/>
            <a:r>
              <a:rPr lang="en-US" sz="2800" dirty="0" smtClean="0">
                <a:latin typeface="Cambria" panose="02040503050406030204" pitchFamily="18" charset="0"/>
              </a:rPr>
              <a:t>HOME funds from each grant must be committed within 24 months of receiving the grant</a:t>
            </a:r>
          </a:p>
          <a:p>
            <a:pPr lvl="0"/>
            <a:r>
              <a:rPr lang="en-US" sz="2800" dirty="0" smtClean="0">
                <a:latin typeface="Cambria" panose="02040503050406030204" pitchFamily="18" charset="0"/>
              </a:rPr>
              <a:t>After the deadline passes funds becoming uncommitted must be deobligated by HUD</a:t>
            </a:r>
          </a:p>
          <a:p>
            <a:pPr lvl="1"/>
            <a:r>
              <a:rPr lang="en-US" sz="2400" dirty="0" smtClean="0">
                <a:latin typeface="Cambria" panose="02040503050406030204" pitchFamily="18" charset="0"/>
              </a:rPr>
              <a:t>Completing a project for less than the amount committed</a:t>
            </a:r>
          </a:p>
          <a:p>
            <a:pPr lvl="1"/>
            <a:r>
              <a:rPr lang="en-US" sz="2400" dirty="0" smtClean="0">
                <a:latin typeface="Cambria" panose="02040503050406030204" pitchFamily="18" charset="0"/>
              </a:rPr>
              <a:t>Project cancellation</a:t>
            </a:r>
          </a:p>
          <a:p>
            <a:pPr lvl="1"/>
            <a:r>
              <a:rPr lang="en-US" sz="2400" dirty="0" smtClean="0">
                <a:latin typeface="Cambria" panose="02040503050406030204" pitchFamily="18" charset="0"/>
              </a:rPr>
              <a:t>Auto-cancellation</a:t>
            </a:r>
          </a:p>
          <a:p>
            <a:pPr lvl="1"/>
            <a:r>
              <a:rPr lang="en-US" sz="2400" dirty="0" smtClean="0">
                <a:latin typeface="Cambria" panose="02040503050406030204" pitchFamily="18" charset="0"/>
              </a:rPr>
              <a:t>Disbursing PI, HP, or IU in place of EN</a:t>
            </a:r>
          </a:p>
          <a:p>
            <a:r>
              <a:rPr lang="en-US" sz="2800" dirty="0">
                <a:latin typeface="Cambria" panose="02040503050406030204" pitchFamily="18" charset="0"/>
              </a:rPr>
              <a:t>15% of each grant must be reserved to CHDOs (i.e., committed to a specific CHDO project)</a:t>
            </a:r>
          </a:p>
        </p:txBody>
      </p:sp>
      <p:sp>
        <p:nvSpPr>
          <p:cNvPr id="25603" name="Title 2"/>
          <p:cNvSpPr>
            <a:spLocks noGrp="1"/>
          </p:cNvSpPr>
          <p:nvPr>
            <p:ph type="title"/>
          </p:nvPr>
        </p:nvSpPr>
        <p:spPr>
          <a:xfrm>
            <a:off x="457200" y="111125"/>
            <a:ext cx="8229600" cy="1143000"/>
          </a:xfrm>
        </p:spPr>
        <p:txBody>
          <a:bodyPr/>
          <a:lstStyle/>
          <a:p>
            <a:pPr eaLnBrk="1" hangingPunct="1"/>
            <a:r>
              <a:rPr lang="en-US" sz="4000" dirty="0" smtClean="0">
                <a:latin typeface="Cambria" panose="02040503050406030204" pitchFamily="18" charset="0"/>
              </a:rPr>
              <a:t>Grant-Specific Issues</a:t>
            </a:r>
          </a:p>
        </p:txBody>
      </p:sp>
    </p:spTree>
    <p:extLst>
      <p:ext uri="{BB962C8B-B14F-4D97-AF65-F5344CB8AC3E}">
        <p14:creationId xmlns:p14="http://schemas.microsoft.com/office/powerpoint/2010/main" val="4009431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z="2800" dirty="0" smtClean="0">
                <a:latin typeface="Cambria" panose="02040503050406030204" pitchFamily="18" charset="0"/>
              </a:rPr>
              <a:t>Check HOME Deadline Compliance Status Report each month without fail (posted to HUD Exchange)</a:t>
            </a:r>
          </a:p>
          <a:p>
            <a:pPr lvl="0"/>
            <a:r>
              <a:rPr lang="en-US" sz="2800" dirty="0" smtClean="0">
                <a:latin typeface="Cambria" panose="02040503050406030204" pitchFamily="18" charset="0"/>
              </a:rPr>
              <a:t>Run IDIS PR27 and PR49 reports after HOME funds are committed and disbursed to see impact</a:t>
            </a:r>
          </a:p>
          <a:p>
            <a:pPr lvl="0"/>
            <a:r>
              <a:rPr lang="en-US" sz="2800" dirty="0" smtClean="0">
                <a:latin typeface="Cambria" panose="02040503050406030204" pitchFamily="18" charset="0"/>
              </a:rPr>
              <a:t>Check PR21 HOME Auto Cancel Report monthly to ensure no activities were auto-cancelled by IDIS</a:t>
            </a:r>
          </a:p>
          <a:p>
            <a:pPr lvl="0"/>
            <a:r>
              <a:rPr lang="en-US" sz="2800" dirty="0" smtClean="0">
                <a:latin typeface="Cambria" panose="02040503050406030204" pitchFamily="18" charset="0"/>
              </a:rPr>
              <a:t>Establish policies that enable you to commit all grant funds + funds in local account each year</a:t>
            </a:r>
          </a:p>
          <a:p>
            <a:pPr lvl="0"/>
            <a:r>
              <a:rPr lang="en-US" sz="2800" dirty="0" smtClean="0">
                <a:latin typeface="Cambria" panose="02040503050406030204" pitchFamily="18" charset="0"/>
              </a:rPr>
              <a:t>Have a pipeline of projects that could quickly receive uncommitted funds</a:t>
            </a:r>
          </a:p>
        </p:txBody>
      </p:sp>
      <p:sp>
        <p:nvSpPr>
          <p:cNvPr id="25603" name="Title 2"/>
          <p:cNvSpPr>
            <a:spLocks noGrp="1"/>
          </p:cNvSpPr>
          <p:nvPr>
            <p:ph type="title"/>
          </p:nvPr>
        </p:nvSpPr>
        <p:spPr>
          <a:xfrm>
            <a:off x="457200" y="111125"/>
            <a:ext cx="8229600" cy="1143000"/>
          </a:xfrm>
        </p:spPr>
        <p:txBody>
          <a:bodyPr/>
          <a:lstStyle/>
          <a:p>
            <a:pPr eaLnBrk="1" hangingPunct="1"/>
            <a:r>
              <a:rPr lang="en-US" sz="4000" dirty="0" smtClean="0">
                <a:latin typeface="Cambria" panose="02040503050406030204" pitchFamily="18" charset="0"/>
              </a:rPr>
              <a:t>Must Do List</a:t>
            </a:r>
          </a:p>
        </p:txBody>
      </p:sp>
    </p:spTree>
    <p:extLst>
      <p:ext uri="{BB962C8B-B14F-4D97-AF65-F5344CB8AC3E}">
        <p14:creationId xmlns:p14="http://schemas.microsoft.com/office/powerpoint/2010/main" val="1323290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/>
          <p:cNvSpPr txBox="1">
            <a:spLocks/>
          </p:cNvSpPr>
          <p:nvPr/>
        </p:nvSpPr>
        <p:spPr>
          <a:xfrm>
            <a:off x="457200" y="446314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None/>
            </a:pPr>
            <a:endParaRPr lang="en-US" sz="4000" dirty="0">
              <a:solidFill>
                <a:schemeClr val="bg1"/>
              </a:solidFill>
            </a:endParaRPr>
          </a:p>
          <a:p>
            <a:pPr marL="0" indent="0" algn="ctr" eaLnBrk="1" hangingPunct="1">
              <a:buNone/>
            </a:pPr>
            <a:r>
              <a:rPr lang="en-US" sz="4000" dirty="0" smtClean="0">
                <a:solidFill>
                  <a:schemeClr val="bg1"/>
                </a:solidFill>
                <a:latin typeface="Cambria" panose="02040503050406030204" pitchFamily="18" charset="0"/>
              </a:rPr>
              <a:t>For more information, </a:t>
            </a:r>
          </a:p>
          <a:p>
            <a:pPr marL="0" indent="0" algn="ctr" eaLnBrk="1" hangingPunct="1">
              <a:buNone/>
            </a:pPr>
            <a:r>
              <a:rPr lang="en-US" sz="4000" dirty="0" smtClean="0">
                <a:solidFill>
                  <a:schemeClr val="bg1"/>
                </a:solidFill>
                <a:latin typeface="Cambria" panose="02040503050406030204" pitchFamily="18" charset="0"/>
              </a:rPr>
              <a:t>visit the Grant Based Accounting website at: </a:t>
            </a:r>
          </a:p>
          <a:p>
            <a:pPr marL="0" indent="0" algn="ctr" eaLnBrk="1" hangingPunct="1">
              <a:buNone/>
            </a:pPr>
            <a:endParaRPr lang="en-US" sz="40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 eaLnBrk="1" hangingPunct="1">
              <a:buNone/>
            </a:pPr>
            <a:r>
              <a:rPr lang="en-US" sz="4000" dirty="0">
                <a:solidFill>
                  <a:schemeClr val="bg1"/>
                </a:solidFill>
                <a:latin typeface="Cambria" panose="02040503050406030204" pitchFamily="18" charset="0"/>
              </a:rPr>
              <a:t>https://www.hudexchange.info/manage-a-program/grant-based-accounting/</a:t>
            </a:r>
            <a:endParaRPr lang="en-US" sz="4000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000" dirty="0" smtClean="0">
                <a:solidFill>
                  <a:schemeClr val="tx2"/>
                </a:solidFill>
                <a:latin typeface="Cambria" panose="02040503050406030204" pitchFamily="18" charset="0"/>
              </a:rPr>
              <a:t>Questions?</a:t>
            </a:r>
            <a:endParaRPr lang="en-US" sz="6000" dirty="0">
              <a:solidFill>
                <a:schemeClr val="tx2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0" y="6308725"/>
            <a:ext cx="9144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n-US" dirty="0">
                <a:solidFill>
                  <a:schemeClr val="bg1"/>
                </a:solidFill>
                <a:latin typeface="Cambria" panose="02040503050406030204" pitchFamily="18" charset="0"/>
              </a:rPr>
              <a:t>U.S. Department of Housing and Urban Development</a:t>
            </a:r>
          </a:p>
        </p:txBody>
      </p:sp>
    </p:spTree>
    <p:extLst>
      <p:ext uri="{BB962C8B-B14F-4D97-AF65-F5344CB8AC3E}">
        <p14:creationId xmlns:p14="http://schemas.microsoft.com/office/powerpoint/2010/main" val="2735166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14667</TotalTime>
  <Words>545</Words>
  <Application>Microsoft Office PowerPoint</Application>
  <PresentationFormat>On-screen Show (4:3)</PresentationFormat>
  <Paragraphs>82</Paragraphs>
  <Slides>13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Grant Based Accounting and Managing HOME Deadlines  January 20, 2016  </vt:lpstr>
      <vt:lpstr>Background</vt:lpstr>
      <vt:lpstr>Ch-ch-ch-changes</vt:lpstr>
      <vt:lpstr>Future</vt:lpstr>
      <vt:lpstr>IDIS Functionality</vt:lpstr>
      <vt:lpstr>FIFO</vt:lpstr>
      <vt:lpstr>Grant-specific</vt:lpstr>
      <vt:lpstr>FIFO and Grant-specific</vt:lpstr>
      <vt:lpstr>HOME Deadline Requirements</vt:lpstr>
      <vt:lpstr>Grant-Specific Issues</vt:lpstr>
      <vt:lpstr>Must Do List</vt:lpstr>
      <vt:lpstr>PowerPoint Presentation</vt:lpstr>
      <vt:lpstr>Questions?</vt:lpstr>
    </vt:vector>
  </TitlesOfParts>
  <Company>ICF International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Matthew Stevenson</dc:creator>
  <cp:lastModifiedBy>Peter H. Huber</cp:lastModifiedBy>
  <cp:revision>347</cp:revision>
  <cp:lastPrinted>2015-09-22T19:56:10Z</cp:lastPrinted>
  <dcterms:created xsi:type="dcterms:W3CDTF">2010-06-18T20:02:20Z</dcterms:created>
  <dcterms:modified xsi:type="dcterms:W3CDTF">2016-01-19T15:42:19Z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AdHocReviewCycleID">
    <vt:i4>-1309062836</vt:i4>
  </property>
  <property fmtid="{D5CDD505-2E9C-101B-9397-08002B2CF9AE}" pid="3" name="_NewReviewCycle">
    <vt:lpwstr/>
  </property>
  <property fmtid="{D5CDD505-2E9C-101B-9397-08002B2CF9AE}" pid="4" name="_EmailSubject">
    <vt:lpwstr>Presentations for the NCDA Winter Conference</vt:lpwstr>
  </property>
  <property fmtid="{D5CDD505-2E9C-101B-9397-08002B2CF9AE}" pid="5" name="_AuthorEmail">
    <vt:lpwstr>Peter.H.Huber@hud.gov</vt:lpwstr>
  </property>
  <property fmtid="{D5CDD505-2E9C-101B-9397-08002B2CF9AE}" pid="6" name="_AuthorEmailDisplayName">
    <vt:lpwstr>Huber, Peter H</vt:lpwstr>
  </property>
  <property fmtid="{D5CDD505-2E9C-101B-9397-08002B2CF9AE}" pid="7" name="_PreviousAdHocReviewCycleID">
    <vt:i4>-1065265775</vt:i4>
  </property>
</Properties>
</file>