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93" r:id="rId2"/>
    <p:sldId id="294" r:id="rId3"/>
    <p:sldId id="301" r:id="rId4"/>
    <p:sldId id="295" r:id="rId5"/>
    <p:sldId id="296" r:id="rId6"/>
    <p:sldId id="297" r:id="rId7"/>
    <p:sldId id="298" r:id="rId8"/>
    <p:sldId id="299" r:id="rId9"/>
    <p:sldId id="30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hilley" initials="BH" lastIdx="25" clrIdx="0"/>
  <p:cmAuthor id="2" name="Gladys Schneider" initials="GS" lastIdx="3"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7320"/>
    <a:srgbClr val="92D050"/>
    <a:srgbClr val="A27A69"/>
    <a:srgbClr val="F7BAA0"/>
    <a:srgbClr val="F6B89D"/>
    <a:srgbClr val="FF9933"/>
    <a:srgbClr val="9EBFE5"/>
    <a:srgbClr val="43BB8D"/>
    <a:srgbClr val="000000"/>
    <a:srgbClr val="3B81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2" autoAdjust="0"/>
    <p:restoredTop sz="74326" autoAdjust="0"/>
  </p:normalViewPr>
  <p:slideViewPr>
    <p:cSldViewPr snapToGrid="0">
      <p:cViewPr>
        <p:scale>
          <a:sx n="56" d="100"/>
          <a:sy n="56" d="100"/>
        </p:scale>
        <p:origin x="-750" y="-72"/>
      </p:cViewPr>
      <p:guideLst>
        <p:guide orient="horz" pos="2160"/>
        <p:guide pos="3840"/>
      </p:guideLst>
    </p:cSldViewPr>
  </p:slideViewPr>
  <p:outlineViewPr>
    <p:cViewPr>
      <p:scale>
        <a:sx n="33" d="100"/>
        <a:sy n="33" d="100"/>
      </p:scale>
      <p:origin x="0" y="-39234"/>
    </p:cViewPr>
  </p:outlineViewPr>
  <p:notesTextViewPr>
    <p:cViewPr>
      <p:scale>
        <a:sx n="1" d="1"/>
        <a:sy n="1" d="1"/>
      </p:scale>
      <p:origin x="0" y="0"/>
    </p:cViewPr>
  </p:notesTextViewPr>
  <p:sorterViewPr>
    <p:cViewPr>
      <p:scale>
        <a:sx n="79" d="100"/>
        <a:sy n="79" d="100"/>
      </p:scale>
      <p:origin x="0" y="-107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DC7C1F-3523-4081-9B26-B1D1E9EA2B94}" type="datetimeFigureOut">
              <a:rPr lang="en-US" smtClean="0"/>
              <a:pPr/>
              <a:t>1/20/2016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15CC7E-CDD1-458A-8A47-EC18644F779C}" type="slidenum">
              <a:rPr lang="en-US" smtClean="0"/>
              <a:pPr/>
              <a:t>‹#›</a:t>
            </a:fld>
            <a:endParaRPr lang="en-US" dirty="0"/>
          </a:p>
        </p:txBody>
      </p:sp>
    </p:spTree>
    <p:extLst>
      <p:ext uri="{BB962C8B-B14F-4D97-AF65-F5344CB8AC3E}">
        <p14:creationId xmlns:p14="http://schemas.microsoft.com/office/powerpoint/2010/main" val="425023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z="1200" kern="1200" dirty="0" smtClean="0">
                <a:solidFill>
                  <a:schemeClr val="tx1"/>
                </a:solidFill>
                <a:latin typeface="+mn-lt"/>
                <a:ea typeface="+mn-ea"/>
                <a:cs typeface="+mn-cs"/>
              </a:rPr>
              <a:t>HUD has developed the following guidelines that are designed to provide the recipient with a framework for financially underwriting and selecting CDBG-assisted economic development projects which are financially viable and will make the most effective use of the CDBG funds. </a:t>
            </a:r>
          </a:p>
          <a:p>
            <a:pPr>
              <a:buFont typeface="Arial" pitchFamily="34" charset="0"/>
              <a:buChar char="•"/>
            </a:pPr>
            <a:r>
              <a:rPr lang="en-US" sz="1200" i="1" kern="1200" dirty="0" smtClean="0">
                <a:solidFill>
                  <a:schemeClr val="tx1"/>
                </a:solidFill>
                <a:latin typeface="+mn-lt"/>
                <a:ea typeface="+mn-ea"/>
                <a:cs typeface="+mn-cs"/>
              </a:rPr>
              <a:t>The use of these underwriting guidelines as published by HUD is now mandatory for activities</a:t>
            </a:r>
            <a:r>
              <a:rPr lang="en-US" sz="1200" i="1" kern="1200" baseline="0" dirty="0" smtClean="0">
                <a:solidFill>
                  <a:schemeClr val="tx1"/>
                </a:solidFill>
                <a:latin typeface="+mn-lt"/>
                <a:ea typeface="+mn-ea"/>
                <a:cs typeface="+mn-cs"/>
              </a:rPr>
              <a:t> carried out pursuant to 24 570.203(b)(2)</a:t>
            </a:r>
            <a:r>
              <a:rPr lang="en-US" sz="1200" i="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3</a:t>
            </a:fld>
            <a:endParaRPr lang="en-US" dirty="0"/>
          </a:p>
        </p:txBody>
      </p:sp>
    </p:spTree>
    <p:extLst>
      <p:ext uri="{BB962C8B-B14F-4D97-AF65-F5344CB8AC3E}">
        <p14:creationId xmlns:p14="http://schemas.microsoft.com/office/powerpoint/2010/main" val="2971306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a:buFont typeface="Arial" pitchFamily="34" charset="0"/>
              <a:buChar char="•"/>
            </a:pPr>
            <a:r>
              <a:rPr lang="en-US" sz="1200" kern="1200" dirty="0" smtClean="0">
                <a:solidFill>
                  <a:schemeClr val="tx1"/>
                </a:solidFill>
                <a:latin typeface="+mn-lt"/>
                <a:ea typeface="+mn-ea"/>
                <a:cs typeface="+mn-cs"/>
              </a:rPr>
              <a:t>Refer</a:t>
            </a:r>
            <a:r>
              <a:rPr lang="en-US" sz="1200" kern="1200" baseline="0" dirty="0" smtClean="0">
                <a:solidFill>
                  <a:schemeClr val="tx1"/>
                </a:solidFill>
                <a:latin typeface="+mn-lt"/>
                <a:ea typeface="+mn-ea"/>
                <a:cs typeface="+mn-cs"/>
              </a:rPr>
              <a:t> to Sources &amp; Uses statement and supporting schedules</a:t>
            </a:r>
            <a:endParaRPr lang="en-US" sz="1200" kern="1200" dirty="0" smtClean="0">
              <a:solidFill>
                <a:schemeClr val="tx1"/>
              </a:solidFill>
              <a:latin typeface="+mn-lt"/>
              <a:ea typeface="+mn-ea"/>
              <a:cs typeface="+mn-cs"/>
            </a:endParaRPr>
          </a:p>
          <a:p>
            <a:pPr>
              <a:buFont typeface="Arial" pitchFamily="34" charset="0"/>
              <a:buChar char="•"/>
            </a:pPr>
            <a:r>
              <a:rPr lang="en-US" sz="1200" kern="1200" dirty="0" smtClean="0">
                <a:solidFill>
                  <a:schemeClr val="tx1"/>
                </a:solidFill>
                <a:latin typeface="+mn-lt"/>
                <a:ea typeface="+mn-ea"/>
                <a:cs typeface="+mn-cs"/>
              </a:rPr>
              <a:t>Reviewing costs for reasonableness is important. It will help the recipient avoid providing either too much or too little CDBG assistance for the proposed project. Therefore, it is suggested that the grantee obtain a breakdown of all project costs and that each cost element making up the project be reviewed for reasonableness. </a:t>
            </a:r>
          </a:p>
          <a:p>
            <a:pPr>
              <a:buFont typeface="Arial" pitchFamily="34" charset="0"/>
              <a:buChar char="•"/>
            </a:pPr>
            <a:r>
              <a:rPr lang="en-US" sz="1200" kern="1200" dirty="0" smtClean="0">
                <a:solidFill>
                  <a:schemeClr val="tx1"/>
                </a:solidFill>
                <a:latin typeface="+mn-lt"/>
                <a:ea typeface="+mn-ea"/>
                <a:cs typeface="+mn-cs"/>
              </a:rPr>
              <a:t>The amount of time and resources the recipient expends evaluating the reasonableness of a cost element should be commensurate with its cost. For example, it would be appropriate for an experienced reviewer looking at a cost element of less than $10,000 to judge the reasonableness of that cost based upon his or her knowledge and common sense. For a cost element in excess of $10,000, it would be more appropriate for the reviewer to compare the cost element with a third-party, fair-market price quotation for that cost element. </a:t>
            </a:r>
          </a:p>
          <a:p>
            <a:pPr>
              <a:buFont typeface="Arial" pitchFamily="34" charset="0"/>
              <a:buChar char="•"/>
            </a:pPr>
            <a:r>
              <a:rPr lang="en-US" sz="1200" kern="1200" dirty="0" smtClean="0">
                <a:solidFill>
                  <a:schemeClr val="tx1"/>
                </a:solidFill>
                <a:latin typeface="+mn-lt"/>
                <a:ea typeface="+mn-ea"/>
                <a:cs typeface="+mn-cs"/>
              </a:rPr>
              <a:t>Third-party price quotations may also be used by a reviewer to help determine the reasonableness of cost elements below $10,000 when the reviewer evaluates projects infrequently or if the reviewer is less experienced in cost estimations. </a:t>
            </a:r>
          </a:p>
          <a:p>
            <a:pPr>
              <a:buFont typeface="Arial" pitchFamily="34" charset="0"/>
              <a:buChar char="•"/>
            </a:pPr>
            <a:r>
              <a:rPr lang="en-US" sz="1200" kern="1200" dirty="0" smtClean="0">
                <a:solidFill>
                  <a:schemeClr val="tx1"/>
                </a:solidFill>
                <a:latin typeface="+mn-lt"/>
                <a:ea typeface="+mn-ea"/>
                <a:cs typeface="+mn-cs"/>
              </a:rPr>
              <a:t>If a recipient does not use third-party price quotations to verify cost elements, then the recipient would need to conduct its own cost analysis using appropriate cost estimating manuals (e.g., RS Means) or services. </a:t>
            </a:r>
          </a:p>
          <a:p>
            <a:pPr>
              <a:buFont typeface="Arial" pitchFamily="34" charset="0"/>
              <a:buChar char="•"/>
            </a:pPr>
            <a:r>
              <a:rPr lang="en-US" sz="1200" kern="1200" dirty="0" smtClean="0">
                <a:solidFill>
                  <a:schemeClr val="tx1"/>
                </a:solidFill>
                <a:latin typeface="+mn-lt"/>
                <a:ea typeface="+mn-ea"/>
                <a:cs typeface="+mn-cs"/>
              </a:rPr>
              <a:t>The recipient should pay particular attention to any cost element of the project that will be carried out through a non-arms-length transaction. A non-arms-length transaction occurs when the entity implementing the CDBG assisted activity procures goods or services from itself or from another party with whom there is a financial interest or family relationship. </a:t>
            </a: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z="1200" kern="1200" dirty="0" smtClean="0">
                <a:solidFill>
                  <a:schemeClr val="tx1"/>
                </a:solidFill>
                <a:latin typeface="+mn-lt"/>
                <a:ea typeface="+mn-ea"/>
                <a:cs typeface="+mn-cs"/>
              </a:rPr>
              <a:t>Refer to Sources</a:t>
            </a:r>
            <a:r>
              <a:rPr lang="en-US" sz="1200" kern="1200" baseline="0" dirty="0" smtClean="0">
                <a:solidFill>
                  <a:schemeClr val="tx1"/>
                </a:solidFill>
                <a:latin typeface="+mn-lt"/>
                <a:ea typeface="+mn-ea"/>
                <a:cs typeface="+mn-cs"/>
              </a:rPr>
              <a:t> &amp; Uses</a:t>
            </a:r>
            <a:endParaRPr lang="en-US" sz="1200" kern="1200" dirty="0" smtClean="0">
              <a:solidFill>
                <a:schemeClr val="tx1"/>
              </a:solidFill>
              <a:latin typeface="+mn-lt"/>
              <a:ea typeface="+mn-ea"/>
              <a:cs typeface="+mn-cs"/>
            </a:endParaRPr>
          </a:p>
          <a:p>
            <a:pPr>
              <a:buFont typeface="Arial" pitchFamily="34" charset="0"/>
              <a:buChar char="•"/>
            </a:pPr>
            <a:r>
              <a:rPr lang="en-US" sz="1200" kern="1200" dirty="0" smtClean="0">
                <a:solidFill>
                  <a:schemeClr val="tx1"/>
                </a:solidFill>
                <a:latin typeface="+mn-lt"/>
                <a:ea typeface="+mn-ea"/>
                <a:cs typeface="+mn-cs"/>
              </a:rPr>
              <a:t>The recipient should review all projected sources of financing necessary to carry out the economic development project. </a:t>
            </a:r>
          </a:p>
          <a:p>
            <a:pPr>
              <a:buFont typeface="Arial" pitchFamily="34" charset="0"/>
              <a:buChar char="•"/>
            </a:pPr>
            <a:r>
              <a:rPr lang="en-US" sz="1200" kern="1200" dirty="0" smtClean="0">
                <a:solidFill>
                  <a:schemeClr val="tx1"/>
                </a:solidFill>
                <a:latin typeface="+mn-lt"/>
                <a:ea typeface="+mn-ea"/>
                <a:cs typeface="+mn-cs"/>
              </a:rPr>
              <a:t>This is to ensure that time and effort is not wasted on assessing a proposal that is not able to proceed. </a:t>
            </a:r>
          </a:p>
          <a:p>
            <a:pPr>
              <a:buFont typeface="Arial" pitchFamily="34" charset="0"/>
              <a:buChar char="•"/>
            </a:pPr>
            <a:r>
              <a:rPr lang="en-US" sz="1200" kern="1200" dirty="0" smtClean="0">
                <a:solidFill>
                  <a:schemeClr val="tx1"/>
                </a:solidFill>
                <a:latin typeface="+mn-lt"/>
                <a:ea typeface="+mn-ea"/>
                <a:cs typeface="+mn-cs"/>
              </a:rPr>
              <a:t>To the extent practicable, the recipient should verify that: sufficient sources of funds have been identified to finance the project; all participating parties providing those funds have affirmed their intention to make the funds available; and the participating parties have the financial capacity to provide the funds.</a:t>
            </a: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a:buFont typeface="Arial" pitchFamily="34" charset="0"/>
              <a:buChar char="•"/>
            </a:pPr>
            <a:r>
              <a:rPr lang="en-US" sz="1200" kern="1200" dirty="0" smtClean="0">
                <a:solidFill>
                  <a:schemeClr val="tx1"/>
                </a:solidFill>
                <a:latin typeface="+mn-lt"/>
                <a:ea typeface="+mn-ea"/>
                <a:cs typeface="+mn-cs"/>
              </a:rPr>
              <a:t>Refer to operating </a:t>
            </a:r>
            <a:r>
              <a:rPr lang="en-US" sz="1200" kern="1200" dirty="0" err="1" smtClean="0">
                <a:solidFill>
                  <a:schemeClr val="tx1"/>
                </a:solidFill>
                <a:latin typeface="+mn-lt"/>
                <a:ea typeface="+mn-ea"/>
                <a:cs typeface="+mn-cs"/>
              </a:rPr>
              <a:t>proformas</a:t>
            </a:r>
            <a:endParaRPr lang="en-US" sz="1200" kern="1200" dirty="0" smtClean="0">
              <a:solidFill>
                <a:schemeClr val="tx1"/>
              </a:solidFill>
              <a:latin typeface="+mn-lt"/>
              <a:ea typeface="+mn-ea"/>
              <a:cs typeface="+mn-cs"/>
            </a:endParaRPr>
          </a:p>
          <a:p>
            <a:pPr>
              <a:buFont typeface="Arial" pitchFamily="34" charset="0"/>
              <a:buChar char="•"/>
            </a:pPr>
            <a:r>
              <a:rPr lang="en-US" sz="1200" kern="1200" dirty="0" smtClean="0">
                <a:solidFill>
                  <a:schemeClr val="tx1"/>
                </a:solidFill>
                <a:latin typeface="+mn-lt"/>
                <a:ea typeface="+mn-ea"/>
                <a:cs typeface="+mn-cs"/>
              </a:rPr>
              <a:t>The recipient should review the economic development project to ensure that, to the extent practicable, CDBG funds will not be used to substantially reduce the amount of non-Federal financial support for the activity. This will help the recipient to make the most efficient use of its CDBG funds for economic development. To reach this determination, the recipient's reviewer would conduct a financial underwriting analysis of the project, including reviews of appropriate projections of revenues, expenses, debt service and returns on equity investments in the project. The extent of this review should be appropriate for the size and complexity of the project and should use industry standards for similar projects, taking into account the unique factors of the project such as risk and location. </a:t>
            </a:r>
          </a:p>
          <a:p>
            <a:pPr>
              <a:buFont typeface="Arial" pitchFamily="34" charset="0"/>
              <a:buChar char="•"/>
            </a:pPr>
            <a:r>
              <a:rPr lang="en-US" sz="1200" kern="1200" dirty="0" smtClean="0">
                <a:solidFill>
                  <a:schemeClr val="tx1"/>
                </a:solidFill>
                <a:latin typeface="+mn-lt"/>
                <a:ea typeface="+mn-ea"/>
                <a:cs typeface="+mn-cs"/>
              </a:rPr>
              <a:t>Because of the high cost of underwriting and processing loans, many private financial lenders do not finance commercial projects that are less than $100,000. A recipient should familiarize itself with the lending practices of the financial institutions in its community. If the project's total cost is one that would normally fall within the range that financial institutions participate, then the recipient should normally determine the following: </a:t>
            </a:r>
          </a:p>
          <a:p>
            <a:r>
              <a:rPr lang="en-US" sz="1200" kern="1200" dirty="0" smtClean="0">
                <a:solidFill>
                  <a:schemeClr val="tx1"/>
                </a:solidFill>
                <a:latin typeface="+mn-lt"/>
                <a:ea typeface="+mn-ea"/>
                <a:cs typeface="+mn-cs"/>
              </a:rPr>
              <a:t>A. </a:t>
            </a:r>
            <a:r>
              <a:rPr lang="en-US" sz="1200" i="1" kern="1200" dirty="0" smtClean="0">
                <a:solidFill>
                  <a:schemeClr val="tx1"/>
                </a:solidFill>
                <a:latin typeface="+mn-lt"/>
                <a:ea typeface="+mn-ea"/>
                <a:cs typeface="+mn-cs"/>
              </a:rPr>
              <a:t>Private debt financing</a:t>
            </a:r>
            <a:r>
              <a:rPr lang="en-US" sz="1200" kern="1200" dirty="0" smtClean="0">
                <a:solidFill>
                  <a:schemeClr val="tx1"/>
                </a:solidFill>
                <a:latin typeface="+mn-lt"/>
                <a:ea typeface="+mn-ea"/>
                <a:cs typeface="+mn-cs"/>
              </a:rPr>
              <a:t>—whether or not the participating private, for-profit business (or other entity having an equity interest) has applied for private debt financing from a commercial lending institution and whether that institution has completed all of its financial underwriting and loan approval actions resulting in either a firm commitment of its funds or a decision not to participate in the project; and </a:t>
            </a:r>
          </a:p>
          <a:p>
            <a:r>
              <a:rPr lang="en-US" sz="1200" kern="1200" dirty="0" smtClean="0">
                <a:solidFill>
                  <a:schemeClr val="tx1"/>
                </a:solidFill>
                <a:latin typeface="+mn-lt"/>
                <a:ea typeface="+mn-ea"/>
                <a:cs typeface="+mn-cs"/>
              </a:rPr>
              <a:t>B. </a:t>
            </a:r>
            <a:r>
              <a:rPr lang="en-US" sz="1200" i="1" kern="1200" dirty="0" smtClean="0">
                <a:solidFill>
                  <a:schemeClr val="tx1"/>
                </a:solidFill>
                <a:latin typeface="+mn-lt"/>
                <a:ea typeface="+mn-ea"/>
                <a:cs typeface="+mn-cs"/>
              </a:rPr>
              <a:t>Equity participation</a:t>
            </a:r>
            <a:r>
              <a:rPr lang="en-US" sz="1200" kern="1200" dirty="0" smtClean="0">
                <a:solidFill>
                  <a:schemeClr val="tx1"/>
                </a:solidFill>
                <a:latin typeface="+mn-lt"/>
                <a:ea typeface="+mn-ea"/>
                <a:cs typeface="+mn-cs"/>
              </a:rPr>
              <a:t>—whether or not the degree of equity participation is reasonable given general industry standards for rates of return on equity for similar projects with similar risks and given the financial capacity of the entrepreneur(s) to make additional financial investments. </a:t>
            </a:r>
          </a:p>
          <a:p>
            <a:pPr>
              <a:buFont typeface="Arial" pitchFamily="34" charset="0"/>
              <a:buChar char="•"/>
            </a:pPr>
            <a:r>
              <a:rPr lang="en-US" sz="1200" kern="1200" dirty="0" smtClean="0">
                <a:solidFill>
                  <a:schemeClr val="tx1"/>
                </a:solidFill>
                <a:latin typeface="+mn-lt"/>
                <a:ea typeface="+mn-ea"/>
                <a:cs typeface="+mn-cs"/>
              </a:rPr>
              <a:t>If the recipient is assisting a microenterprise owned by a low- or moderate-income person(s), in conducting its review under this paragraph, the recipient might only need to determine that non-Federal sources of financing are not available (at terms appropriate for such financing) in the community to serve the low- or moderate-income entrepreneur.</a:t>
            </a: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buFont typeface="Arial" pitchFamily="34" charset="0"/>
              <a:buChar char="•"/>
            </a:pPr>
            <a:r>
              <a:rPr lang="en-US" sz="1200" kern="1200" dirty="0" smtClean="0">
                <a:solidFill>
                  <a:schemeClr val="tx1"/>
                </a:solidFill>
                <a:latin typeface="+mn-lt"/>
                <a:ea typeface="+mn-ea"/>
                <a:cs typeface="+mn-cs"/>
              </a:rPr>
              <a:t>Refer to operating </a:t>
            </a:r>
            <a:r>
              <a:rPr lang="en-US" sz="1200" kern="1200" dirty="0" err="1" smtClean="0">
                <a:solidFill>
                  <a:schemeClr val="tx1"/>
                </a:solidFill>
                <a:latin typeface="+mn-lt"/>
                <a:ea typeface="+mn-ea"/>
                <a:cs typeface="+mn-cs"/>
              </a:rPr>
              <a:t>proformas</a:t>
            </a:r>
            <a:endParaRPr lang="en-US" sz="1200" kern="1200" dirty="0" smtClean="0">
              <a:solidFill>
                <a:schemeClr val="tx1"/>
              </a:solidFill>
              <a:latin typeface="+mn-lt"/>
              <a:ea typeface="+mn-ea"/>
              <a:cs typeface="+mn-cs"/>
            </a:endParaRPr>
          </a:p>
          <a:p>
            <a:pPr>
              <a:buFont typeface="Arial" pitchFamily="34" charset="0"/>
              <a:buChar char="•"/>
            </a:pPr>
            <a:r>
              <a:rPr lang="en-US" sz="1200" kern="1200" dirty="0" smtClean="0">
                <a:solidFill>
                  <a:schemeClr val="tx1"/>
                </a:solidFill>
                <a:latin typeface="+mn-lt"/>
                <a:ea typeface="+mn-ea"/>
                <a:cs typeface="+mn-cs"/>
              </a:rPr>
              <a:t>The public benefit a grantee expects to derive from the CDBG assisted project (the subject of separate regulatory standards) will not materialize if the project is not financially feasible. To determine if there is a reasonable chance for the project's success, the recipient should evaluate the financial viability of the project. A project would be considered financially viable if all of the assumptions about the project's market share, sales levels, growth potential, projections of revenue, project expenses and debt service (including repayment of the CDBG assistance if appropriate) were determined to be realistic and met the project's break-even point (which is generally the point at which all revenues are equal to all expenses). Generally speaking, an economic development project that does not reach this break-even point over time is not financially feasible. </a:t>
            </a:r>
          </a:p>
          <a:p>
            <a:r>
              <a:rPr lang="en-US" sz="1200" kern="1200" dirty="0" smtClean="0">
                <a:solidFill>
                  <a:schemeClr val="tx1"/>
                </a:solidFill>
                <a:latin typeface="+mn-lt"/>
                <a:ea typeface="+mn-ea"/>
                <a:cs typeface="+mn-cs"/>
              </a:rPr>
              <a:t>The following should be noted in this regard: </a:t>
            </a:r>
          </a:p>
          <a:p>
            <a:r>
              <a:rPr lang="en-US" sz="1200" kern="1200" dirty="0" smtClean="0">
                <a:solidFill>
                  <a:schemeClr val="tx1"/>
                </a:solidFill>
                <a:latin typeface="+mn-lt"/>
                <a:ea typeface="+mn-ea"/>
                <a:cs typeface="+mn-cs"/>
              </a:rPr>
              <a:t>A. some projects make provisions for a negative cash flow in the early years of the project while space is being leased up or sales volume built up, but the project's projections should take these factors into account and provide sources of financing for such negative cash flow; and </a:t>
            </a:r>
          </a:p>
          <a:p>
            <a:r>
              <a:rPr lang="en-US" sz="1200" kern="1200" dirty="0" smtClean="0">
                <a:solidFill>
                  <a:schemeClr val="tx1"/>
                </a:solidFill>
                <a:latin typeface="+mn-lt"/>
                <a:ea typeface="+mn-ea"/>
                <a:cs typeface="+mn-cs"/>
              </a:rPr>
              <a:t>B. it is expected that a financially viable project will also project sufficient revenues to provide a reasonable return on equity investment. The recipient should carefully examine any project that is not economically able to provide a reasonable return on equity investment. Under such circumstances, a business may be overstating its real equity investment (actual costs of the project may be overstated as well), or it may be overstating some of the project's operating expenses in the expectation that the difference will be taken out as profits, or the business may be overly pessimistic in its market share and revenue projections and has downplayed its profits. </a:t>
            </a:r>
          </a:p>
          <a:p>
            <a:pPr>
              <a:buFont typeface="Arial" pitchFamily="34" charset="0"/>
              <a:buChar char="•"/>
            </a:pPr>
            <a:r>
              <a:rPr lang="en-US" sz="1200" kern="1200" dirty="0" smtClean="0">
                <a:solidFill>
                  <a:schemeClr val="tx1"/>
                </a:solidFill>
                <a:latin typeface="+mn-lt"/>
                <a:ea typeface="+mn-ea"/>
                <a:cs typeface="+mn-cs"/>
              </a:rPr>
              <a:t>. In addition to the financial underwriting reviews carried out earlier, the recipient should evaluate the experience and capacity of the assisted business owners to manage an assisted business to achieve the projections. Based upon its analysis of these factors, the recipient should identify those elements, if any, that pose the greatest risks contributing to the project's lack of financial feasibility. </a:t>
            </a: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z="1200" kern="1200" dirty="0" smtClean="0">
                <a:solidFill>
                  <a:schemeClr val="tx1"/>
                </a:solidFill>
                <a:latin typeface="+mn-lt"/>
                <a:ea typeface="+mn-ea"/>
                <a:cs typeface="+mn-cs"/>
              </a:rPr>
              <a:t>Refer to operating </a:t>
            </a:r>
            <a:r>
              <a:rPr lang="en-US" sz="1200" kern="1200" dirty="0" err="1" smtClean="0">
                <a:solidFill>
                  <a:schemeClr val="tx1"/>
                </a:solidFill>
                <a:latin typeface="+mn-lt"/>
                <a:ea typeface="+mn-ea"/>
                <a:cs typeface="+mn-cs"/>
              </a:rPr>
              <a:t>proformas</a:t>
            </a:r>
            <a:r>
              <a:rPr lang="en-US" sz="1200" kern="1200" dirty="0" smtClean="0">
                <a:solidFill>
                  <a:schemeClr val="tx1"/>
                </a:solidFill>
                <a:latin typeface="+mn-lt"/>
                <a:ea typeface="+mn-ea"/>
                <a:cs typeface="+mn-cs"/>
              </a:rPr>
              <a:t> and source</a:t>
            </a:r>
            <a:r>
              <a:rPr lang="en-US" sz="1200" kern="1200" baseline="0" dirty="0" smtClean="0">
                <a:solidFill>
                  <a:schemeClr val="tx1"/>
                </a:solidFill>
                <a:latin typeface="+mn-lt"/>
                <a:ea typeface="+mn-ea"/>
                <a:cs typeface="+mn-cs"/>
              </a:rPr>
              <a:t>s &amp; uses statement</a:t>
            </a:r>
            <a:endParaRPr lang="en-US" sz="1200" kern="1200" dirty="0" smtClean="0">
              <a:solidFill>
                <a:schemeClr val="tx1"/>
              </a:solidFill>
              <a:latin typeface="+mn-lt"/>
              <a:ea typeface="+mn-ea"/>
              <a:cs typeface="+mn-cs"/>
            </a:endParaRPr>
          </a:p>
          <a:p>
            <a:pPr>
              <a:buFont typeface="Arial" pitchFamily="34" charset="0"/>
              <a:buChar char="•"/>
            </a:pPr>
            <a:r>
              <a:rPr lang="en-US" sz="1200" kern="1200" dirty="0" smtClean="0">
                <a:solidFill>
                  <a:schemeClr val="tx1"/>
                </a:solidFill>
                <a:latin typeface="+mn-lt"/>
                <a:ea typeface="+mn-ea"/>
                <a:cs typeface="+mn-cs"/>
              </a:rPr>
              <a:t>To the extent practicable, the CDBG assisted activity should provide not more than a reasonable return on investment to the owner of the assisted activity. This will help ensure that the grantee is able to maximize the use of its CDBG funds for its economic development objectives.</a:t>
            </a:r>
          </a:p>
          <a:p>
            <a:pPr>
              <a:buFont typeface="Arial" pitchFamily="34" charset="0"/>
              <a:buChar char="•"/>
            </a:pPr>
            <a:r>
              <a:rPr lang="en-US" sz="1200" kern="1200" dirty="0" smtClean="0">
                <a:solidFill>
                  <a:schemeClr val="tx1"/>
                </a:solidFill>
                <a:latin typeface="+mn-lt"/>
                <a:ea typeface="+mn-ea"/>
                <a:cs typeface="+mn-cs"/>
              </a:rPr>
              <a:t> However, care should also be taken to avoid the situation where the owner is likely to receive too small a return on his/her investment, so that his/her motivation remains high to pursue the business with vigor. The amount, type and terms of the CDBG assistance should be adjusted to allow the owner a reasonable return on his/her investment given industry rates of return for that investment, local conditions and the risk of the project. </a:t>
            </a: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latin typeface="+mn-lt"/>
                <a:ea typeface="+mn-ea"/>
                <a:cs typeface="+mn-cs"/>
              </a:rPr>
              <a:t>To the extent practicable, CDBG funds used to finance economic development activities should be disbursed on a pro rata basis with other funding sources. Recipients should be guided by the principle of not placing CDBG funds at significantly greater risk than non-CDBG funds. This will help avoid the situation where it is learned that a problem has developed that will block the completion of the project, even though all or most of the CDBG funds going in to the project have already been expended. When this happens, a recipient may be put in a position of having to provide additional financing to complete the project or watch the potential loss of its funds if the project is not able to be completed. When the recipient determines that it is not practicable to disburse CDBG funds on a pro rata basis, the recipient should consider taking other steps to safeguard CDBG funds in the event of a default, such as insisting on securitizing assets of the project.</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415CC7E-CDD1-458A-8A47-EC18644F779C}" type="slidenum">
              <a:rPr lang="en-US" smtClean="0"/>
              <a:pPr/>
              <a:t>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mn-lt"/>
                <a:cs typeface="Aharoni" panose="02010803020104030203" pitchFamily="2" charset="-79"/>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5991065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3200">
                <a:latin typeface="Calibri" panose="020F0502020204030204" pitchFamily="34" charset="0"/>
              </a:defRPr>
            </a:lvl1pPr>
            <a:lvl2pPr>
              <a:defRPr sz="28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6E37EEE-D095-4542-A976-3813EBE93619}" type="datetime1">
              <a:rPr lang="en-US" smtClean="0"/>
              <a:pPr/>
              <a:t>1/20/2016</a:t>
            </a:fld>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E093CCE3-C186-490F-840A-42E5B94E28BA}" type="slidenum">
              <a:rPr lang="en-US" smtClean="0"/>
              <a:pPr/>
              <a:t>‹#›</a:t>
            </a:fld>
            <a:endParaRPr lang="en-US" dirty="0"/>
          </a:p>
        </p:txBody>
      </p:sp>
    </p:spTree>
    <p:extLst>
      <p:ext uri="{BB962C8B-B14F-4D97-AF65-F5344CB8AC3E}">
        <p14:creationId xmlns:p14="http://schemas.microsoft.com/office/powerpoint/2010/main" val="104577254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tint val="95000"/>
            <a:satMod val="170000"/>
          </a:schemeClr>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2798695" y="170544"/>
            <a:ext cx="6345306" cy="6345306"/>
          </a:xfrm>
          <a:prstGeom prst="rect">
            <a:avLst/>
          </a:prstGeom>
          <a:noFill/>
          <a:ln>
            <a:noFill/>
          </a:ln>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0" name="Picture 9"/>
          <p:cNvPicPr>
            <a:picLocks noChangeAspect="1"/>
          </p:cNvPicPr>
          <p:nvPr userDrawn="1"/>
        </p:nvPicPr>
        <p:blipFill>
          <a:blip r:embed="rId5" cstate="print"/>
          <a:stretch>
            <a:fillRect/>
          </a:stretch>
        </p:blipFill>
        <p:spPr>
          <a:xfrm>
            <a:off x="11067917" y="6388269"/>
            <a:ext cx="481294" cy="431634"/>
          </a:xfrm>
          <a:prstGeom prst="rect">
            <a:avLst/>
          </a:prstGeom>
        </p:spPr>
      </p:pic>
      <p:grpSp>
        <p:nvGrpSpPr>
          <p:cNvPr id="13" name="Group 12"/>
          <p:cNvGrpSpPr/>
          <p:nvPr userDrawn="1"/>
        </p:nvGrpSpPr>
        <p:grpSpPr>
          <a:xfrm>
            <a:off x="9670662" y="6346738"/>
            <a:ext cx="1201843" cy="419826"/>
            <a:chOff x="7772400" y="6172199"/>
            <a:chExt cx="1201843" cy="594361"/>
          </a:xfrm>
        </p:grpSpPr>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72400" y="6172200"/>
              <a:ext cx="493334" cy="594360"/>
            </a:xfrm>
            <a:prstGeom prst="rect">
              <a:avLst/>
            </a:prstGeom>
          </p:spPr>
        </p:pic>
        <p:pic>
          <p:nvPicPr>
            <p:cNvPr id="15" name="Picture 1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79883" y="6172199"/>
              <a:ext cx="594360" cy="594360"/>
            </a:xfrm>
            <a:prstGeom prst="rect">
              <a:avLst/>
            </a:prstGeom>
          </p:spPr>
        </p:pic>
      </p:grpSp>
    </p:spTree>
    <p:extLst>
      <p:ext uri="{BB962C8B-B14F-4D97-AF65-F5344CB8AC3E}">
        <p14:creationId xmlns:p14="http://schemas.microsoft.com/office/powerpoint/2010/main" val="2488076397"/>
      </p:ext>
    </p:extLst>
  </p:cSld>
  <p:clrMap bg1="dk1" tx1="lt1" bg2="dk2" tx2="lt2" accent1="accent1" accent2="accent2" accent3="accent3" accent4="accent4" accent5="accent5" accent6="accent6" hlink="hlink" folHlink="folHlink"/>
  <p:sldLayoutIdLst>
    <p:sldLayoutId id="2147483649" r:id="rId1"/>
    <p:sldLayoutId id="2147483672" r:id="rId2"/>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CDBG ECONOMIC DEVELOPMENT UNDERWRITING GUIDELINES</a:t>
            </a:r>
            <a:endParaRPr lang="en-US" dirty="0"/>
          </a:p>
        </p:txBody>
      </p:sp>
      <p:sp>
        <p:nvSpPr>
          <p:cNvPr id="3" name="Subtitle 2"/>
          <p:cNvSpPr>
            <a:spLocks noGrp="1"/>
          </p:cNvSpPr>
          <p:nvPr>
            <p:ph type="subTitle" idx="1"/>
          </p:nvPr>
        </p:nvSpPr>
        <p:spPr/>
        <p:txBody>
          <a:bodyPr/>
          <a:lstStyle/>
          <a:p>
            <a:r>
              <a:rPr lang="en-US" b="1" dirty="0"/>
              <a:t>Appendix A to Part 570—Guidelines and Objectives for Evaluating Project Costs and Financial Requirements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objectives of the underwriting guidelines are to ensure: </a:t>
            </a:r>
          </a:p>
        </p:txBody>
      </p:sp>
      <p:sp>
        <p:nvSpPr>
          <p:cNvPr id="3" name="Content Placeholder 2"/>
          <p:cNvSpPr>
            <a:spLocks noGrp="1"/>
          </p:cNvSpPr>
          <p:nvPr>
            <p:ph idx="1"/>
          </p:nvPr>
        </p:nvSpPr>
        <p:spPr/>
        <p:txBody>
          <a:bodyPr>
            <a:normAutofit fontScale="92500" lnSpcReduction="10000"/>
          </a:bodyPr>
          <a:lstStyle/>
          <a:p>
            <a:r>
              <a:rPr lang="en-US" dirty="0"/>
              <a:t>(1) that project costs are reasonable; </a:t>
            </a:r>
          </a:p>
          <a:p>
            <a:r>
              <a:rPr lang="en-US" dirty="0"/>
              <a:t>(2) that all sources of project financing are committed; </a:t>
            </a:r>
          </a:p>
          <a:p>
            <a:r>
              <a:rPr lang="en-US" dirty="0"/>
              <a:t>(3) that to the extent practicable, CDBG funds are not substituted for non-Federal financial support; </a:t>
            </a:r>
          </a:p>
          <a:p>
            <a:r>
              <a:rPr lang="en-US" dirty="0"/>
              <a:t>(4) that the project is financially feasible; </a:t>
            </a:r>
          </a:p>
          <a:p>
            <a:r>
              <a:rPr lang="en-US" dirty="0"/>
              <a:t>(5) that to the extent practicable, the return on the owner's equity investment will not be unreasonably high; and </a:t>
            </a:r>
          </a:p>
          <a:p>
            <a:r>
              <a:rPr lang="en-US" dirty="0"/>
              <a:t>(6) that to the extent practicable, CDBG funds are disbursed on a pro rata basis with other finances provided to the project.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19101" y="111800"/>
            <a:ext cx="11379199" cy="1143000"/>
          </a:xfrm>
        </p:spPr>
        <p:txBody>
          <a:bodyPr>
            <a:noAutofit/>
          </a:bodyPr>
          <a:lstStyle/>
          <a:p>
            <a:pPr algn="ctr"/>
            <a:r>
              <a:rPr lang="en-US" u="sng" dirty="0" smtClean="0"/>
              <a:t>Review of Application for Assistance</a:t>
            </a:r>
            <a:br>
              <a:rPr lang="en-US" u="sng" dirty="0" smtClean="0"/>
            </a:br>
            <a:r>
              <a:rPr lang="en-US" sz="3200" dirty="0" smtClean="0"/>
              <a:t>Key Documents &amp; Other Considerations</a:t>
            </a:r>
            <a:endParaRPr lang="en-US" sz="3200" dirty="0"/>
          </a:p>
        </p:txBody>
      </p:sp>
      <p:sp>
        <p:nvSpPr>
          <p:cNvPr id="3" name="Content Placeholder 2"/>
          <p:cNvSpPr>
            <a:spLocks noGrp="1"/>
          </p:cNvSpPr>
          <p:nvPr>
            <p:ph idx="1"/>
          </p:nvPr>
        </p:nvSpPr>
        <p:spPr/>
        <p:txBody>
          <a:bodyPr>
            <a:normAutofit/>
          </a:bodyPr>
          <a:lstStyle/>
          <a:p>
            <a:r>
              <a:rPr lang="en-US" b="1" dirty="0" smtClean="0"/>
              <a:t>Key Documents</a:t>
            </a:r>
            <a:endParaRPr lang="en-US" b="1" dirty="0"/>
          </a:p>
          <a:p>
            <a:pPr lvl="1"/>
            <a:r>
              <a:rPr lang="en-US" b="1" dirty="0"/>
              <a:t>Sources and Uses of Funds Statement</a:t>
            </a:r>
          </a:p>
          <a:p>
            <a:pPr lvl="1"/>
            <a:r>
              <a:rPr lang="en-US" b="1" dirty="0" smtClean="0"/>
              <a:t>Operating </a:t>
            </a:r>
            <a:r>
              <a:rPr lang="en-US" b="1" dirty="0" err="1"/>
              <a:t>Proforma</a:t>
            </a:r>
            <a:r>
              <a:rPr lang="en-US" b="1" dirty="0"/>
              <a:t> for </a:t>
            </a:r>
            <a:r>
              <a:rPr lang="en-US" b="1" dirty="0" smtClean="0"/>
              <a:t>project</a:t>
            </a:r>
            <a:endParaRPr lang="en-US" b="1" dirty="0"/>
          </a:p>
          <a:p>
            <a:pPr lvl="1"/>
            <a:r>
              <a:rPr lang="en-US" b="1" dirty="0" smtClean="0"/>
              <a:t>Market studies/appraisal</a:t>
            </a:r>
          </a:p>
          <a:p>
            <a:pPr lvl="1"/>
            <a:r>
              <a:rPr lang="en-US" b="1" dirty="0" smtClean="0"/>
              <a:t>Statement of qualifications</a:t>
            </a:r>
            <a:endParaRPr lang="en-US" dirty="0"/>
          </a:p>
          <a:p>
            <a:r>
              <a:rPr lang="en-US" b="1" dirty="0" smtClean="0"/>
              <a:t>Other Considerations</a:t>
            </a:r>
            <a:endParaRPr lang="en-US" b="1" dirty="0"/>
          </a:p>
          <a:p>
            <a:pPr lvl="1"/>
            <a:r>
              <a:rPr lang="en-US" b="1" dirty="0" smtClean="0"/>
              <a:t>Site </a:t>
            </a:r>
            <a:r>
              <a:rPr lang="en-US" b="1" dirty="0"/>
              <a:t>control</a:t>
            </a:r>
          </a:p>
          <a:p>
            <a:pPr lvl="1"/>
            <a:r>
              <a:rPr lang="en-US" b="1" dirty="0" smtClean="0"/>
              <a:t>Experience </a:t>
            </a:r>
            <a:r>
              <a:rPr lang="en-US" b="1" dirty="0"/>
              <a:t>of </a:t>
            </a:r>
            <a:r>
              <a:rPr lang="en-US" b="1" dirty="0" smtClean="0"/>
              <a:t>developing entity (if real estate development) </a:t>
            </a:r>
            <a:endParaRPr lang="en-US" dirty="0"/>
          </a:p>
          <a:p>
            <a:pPr lvl="1"/>
            <a:r>
              <a:rPr lang="en-US" b="1" dirty="0" smtClean="0"/>
              <a:t>Collateral</a:t>
            </a:r>
            <a:endParaRPr lang="en-US" dirty="0"/>
          </a:p>
        </p:txBody>
      </p:sp>
    </p:spTree>
    <p:extLst>
      <p:ext uri="{BB962C8B-B14F-4D97-AF65-F5344CB8AC3E}">
        <p14:creationId xmlns:p14="http://schemas.microsoft.com/office/powerpoint/2010/main" val="12840885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04333" y="365125"/>
            <a:ext cx="10515600" cy="1325563"/>
          </a:xfrm>
        </p:spPr>
        <p:txBody>
          <a:bodyPr/>
          <a:lstStyle/>
          <a:p>
            <a:pPr algn="ctr"/>
            <a:r>
              <a:rPr lang="en-US" dirty="0" smtClean="0"/>
              <a:t>Reasonable Costs</a:t>
            </a:r>
            <a:endParaRPr lang="en-US" dirty="0"/>
          </a:p>
        </p:txBody>
      </p:sp>
      <p:sp>
        <p:nvSpPr>
          <p:cNvPr id="3" name="Content Placeholder 2"/>
          <p:cNvSpPr>
            <a:spLocks noGrp="1"/>
          </p:cNvSpPr>
          <p:nvPr>
            <p:ph idx="1"/>
          </p:nvPr>
        </p:nvSpPr>
        <p:spPr/>
        <p:txBody>
          <a:bodyPr>
            <a:normAutofit/>
          </a:bodyPr>
          <a:lstStyle/>
          <a:p>
            <a:r>
              <a:rPr lang="en-US" dirty="0"/>
              <a:t>Risks:</a:t>
            </a:r>
          </a:p>
          <a:p>
            <a:pPr lvl="1"/>
            <a:r>
              <a:rPr lang="en-US" dirty="0"/>
              <a:t>Inflated costs</a:t>
            </a:r>
          </a:p>
          <a:p>
            <a:pPr lvl="1"/>
            <a:r>
              <a:rPr lang="en-US" dirty="0"/>
              <a:t>Understated costs</a:t>
            </a:r>
          </a:p>
          <a:p>
            <a:pPr lvl="1"/>
            <a:r>
              <a:rPr lang="en-US" dirty="0"/>
              <a:t>Excessive fees</a:t>
            </a:r>
          </a:p>
          <a:p>
            <a:r>
              <a:rPr lang="en-US" dirty="0" smtClean="0"/>
              <a:t>Assessing costs:</a:t>
            </a:r>
            <a:endParaRPr lang="en-US" dirty="0"/>
          </a:p>
          <a:p>
            <a:pPr lvl="1"/>
            <a:r>
              <a:rPr lang="en-US" dirty="0" smtClean="0"/>
              <a:t>Experienced reviewer</a:t>
            </a:r>
          </a:p>
          <a:p>
            <a:pPr lvl="1"/>
            <a:r>
              <a:rPr lang="en-US" dirty="0" smtClean="0"/>
              <a:t>Independent </a:t>
            </a:r>
            <a:r>
              <a:rPr lang="en-US" dirty="0"/>
              <a:t>quotes</a:t>
            </a:r>
          </a:p>
          <a:p>
            <a:pPr lvl="1"/>
            <a:r>
              <a:rPr lang="en-US" dirty="0" smtClean="0"/>
              <a:t>Cost estimating services</a:t>
            </a:r>
            <a:endParaRPr lang="en-US" dirty="0"/>
          </a:p>
          <a:p>
            <a:r>
              <a:rPr lang="en-US" dirty="0" smtClean="0"/>
              <a:t>“Arms-length” relationship missing</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Commitment of Other Sources</a:t>
            </a:r>
            <a:endParaRPr lang="en-US" dirty="0"/>
          </a:p>
        </p:txBody>
      </p:sp>
      <p:sp>
        <p:nvSpPr>
          <p:cNvPr id="3" name="Content Placeholder 2"/>
          <p:cNvSpPr>
            <a:spLocks noGrp="1"/>
          </p:cNvSpPr>
          <p:nvPr>
            <p:ph idx="1"/>
          </p:nvPr>
        </p:nvSpPr>
        <p:spPr/>
        <p:txBody>
          <a:bodyPr>
            <a:normAutofit lnSpcReduction="10000"/>
          </a:bodyPr>
          <a:lstStyle/>
          <a:p>
            <a:r>
              <a:rPr lang="en-US" dirty="0" smtClean="0"/>
              <a:t>Issue is whether sufficient funds are available to complete project.</a:t>
            </a:r>
          </a:p>
          <a:p>
            <a:endParaRPr lang="en-US" dirty="0" smtClean="0"/>
          </a:p>
          <a:p>
            <a:r>
              <a:rPr lang="en-US" dirty="0" smtClean="0"/>
              <a:t>Before </a:t>
            </a:r>
            <a:r>
              <a:rPr lang="en-US" dirty="0"/>
              <a:t>CDBG disbursed, all debt and equity </a:t>
            </a:r>
          </a:p>
          <a:p>
            <a:pPr indent="0">
              <a:buNone/>
            </a:pPr>
            <a:r>
              <a:rPr lang="en-US" dirty="0"/>
              <a:t>committed to project</a:t>
            </a:r>
          </a:p>
          <a:p>
            <a:pPr lvl="1"/>
            <a:r>
              <a:rPr lang="en-US" dirty="0" smtClean="0"/>
              <a:t>Letter </a:t>
            </a:r>
            <a:r>
              <a:rPr lang="en-US" dirty="0"/>
              <a:t>from </a:t>
            </a:r>
            <a:r>
              <a:rPr lang="en-US" dirty="0" smtClean="0"/>
              <a:t>lender(s), investors, etc./copy </a:t>
            </a:r>
            <a:r>
              <a:rPr lang="en-US" dirty="0"/>
              <a:t>of agreements</a:t>
            </a:r>
          </a:p>
          <a:p>
            <a:pPr>
              <a:buNone/>
            </a:pPr>
            <a:endParaRPr lang="en-US" dirty="0"/>
          </a:p>
          <a:p>
            <a:r>
              <a:rPr lang="en-US" dirty="0" smtClean="0"/>
              <a:t>Carefully review conditions applicable to other financing source(s)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Necessity of CDBG Funding</a:t>
            </a:r>
            <a:endParaRPr lang="en-US" dirty="0"/>
          </a:p>
        </p:txBody>
      </p:sp>
      <p:sp>
        <p:nvSpPr>
          <p:cNvPr id="3" name="Content Placeholder 2"/>
          <p:cNvSpPr>
            <a:spLocks noGrp="1"/>
          </p:cNvSpPr>
          <p:nvPr>
            <p:ph idx="1"/>
          </p:nvPr>
        </p:nvSpPr>
        <p:spPr/>
        <p:txBody>
          <a:bodyPr>
            <a:normAutofit/>
          </a:bodyPr>
          <a:lstStyle/>
          <a:p>
            <a:r>
              <a:rPr lang="en-US" dirty="0"/>
              <a:t>Should not substitute CDBG for other </a:t>
            </a:r>
          </a:p>
          <a:p>
            <a:pPr>
              <a:buNone/>
            </a:pPr>
            <a:r>
              <a:rPr lang="en-US" dirty="0" smtClean="0"/>
              <a:t>	available </a:t>
            </a:r>
            <a:r>
              <a:rPr lang="en-US" dirty="0"/>
              <a:t>funds</a:t>
            </a:r>
          </a:p>
          <a:p>
            <a:pPr>
              <a:buNone/>
            </a:pPr>
            <a:endParaRPr lang="en-US" dirty="0"/>
          </a:p>
          <a:p>
            <a:r>
              <a:rPr lang="en-US" dirty="0" smtClean="0"/>
              <a:t>Verify:</a:t>
            </a:r>
            <a:endParaRPr lang="en-US" dirty="0"/>
          </a:p>
          <a:p>
            <a:pPr lvl="1"/>
            <a:r>
              <a:rPr lang="en-US" dirty="0" smtClean="0"/>
              <a:t>Feasibility/status of private debt</a:t>
            </a:r>
          </a:p>
          <a:p>
            <a:pPr lvl="1"/>
            <a:r>
              <a:rPr lang="en-US" dirty="0" smtClean="0"/>
              <a:t>Rate </a:t>
            </a:r>
            <a:r>
              <a:rPr lang="en-US" dirty="0"/>
              <a:t>of </a:t>
            </a:r>
            <a:r>
              <a:rPr lang="en-US" dirty="0" smtClean="0"/>
              <a:t>return on equity return</a:t>
            </a:r>
            <a:endParaRPr lang="en-US" dirty="0"/>
          </a:p>
          <a:p>
            <a:pPr lvl="1"/>
            <a:r>
              <a:rPr lang="en-US" dirty="0" smtClean="0"/>
              <a:t>Microenterprise</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Feasibility</a:t>
            </a:r>
            <a:endParaRPr lang="en-US" dirty="0"/>
          </a:p>
        </p:txBody>
      </p:sp>
      <p:sp>
        <p:nvSpPr>
          <p:cNvPr id="3" name="Content Placeholder 2"/>
          <p:cNvSpPr>
            <a:spLocks noGrp="1"/>
          </p:cNvSpPr>
          <p:nvPr>
            <p:ph idx="1"/>
          </p:nvPr>
        </p:nvSpPr>
        <p:spPr/>
        <p:txBody>
          <a:bodyPr>
            <a:normAutofit fontScale="85000" lnSpcReduction="20000"/>
          </a:bodyPr>
          <a:lstStyle/>
          <a:p>
            <a:r>
              <a:rPr lang="en-US" sz="4300" dirty="0"/>
              <a:t>Project is financially feasible with </a:t>
            </a:r>
          </a:p>
          <a:p>
            <a:pPr>
              <a:buNone/>
            </a:pPr>
            <a:r>
              <a:rPr lang="en-US" sz="4300" dirty="0" smtClean="0"/>
              <a:t>	assistance</a:t>
            </a:r>
            <a:endParaRPr lang="en-US" sz="4300" dirty="0"/>
          </a:p>
          <a:p>
            <a:pPr>
              <a:buNone/>
            </a:pPr>
            <a:endParaRPr lang="en-US" sz="3500" dirty="0"/>
          </a:p>
          <a:p>
            <a:r>
              <a:rPr lang="en-US" sz="4300" dirty="0"/>
              <a:t>Project is viable for the term of assistance </a:t>
            </a:r>
          </a:p>
          <a:p>
            <a:pPr>
              <a:buFont typeface="Arial" pitchFamily="34" charset="0"/>
              <a:buNone/>
            </a:pPr>
            <a:r>
              <a:rPr lang="en-US" sz="4300" dirty="0"/>
              <a:t>	or regulatory restrictions</a:t>
            </a:r>
          </a:p>
          <a:p>
            <a:pPr>
              <a:buFont typeface="Arial" pitchFamily="34" charset="0"/>
              <a:buNone/>
            </a:pPr>
            <a:endParaRPr lang="en-US" sz="3900" dirty="0"/>
          </a:p>
          <a:p>
            <a:r>
              <a:rPr lang="en-US" sz="4300" dirty="0"/>
              <a:t>Terms of CDBG loan:</a:t>
            </a:r>
          </a:p>
          <a:p>
            <a:pPr lvl="1"/>
            <a:r>
              <a:rPr lang="en-US" sz="3900" dirty="0" smtClean="0"/>
              <a:t>Reflect </a:t>
            </a:r>
            <a:r>
              <a:rPr lang="en-US" sz="3900" dirty="0"/>
              <a:t>the ability to repay without threatening </a:t>
            </a:r>
          </a:p>
          <a:p>
            <a:pPr lvl="1">
              <a:buNone/>
            </a:pPr>
            <a:r>
              <a:rPr lang="en-US" sz="3900" dirty="0"/>
              <a:t>	the success of project</a:t>
            </a:r>
          </a:p>
          <a:p>
            <a:pPr>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Reasonable Return &amp; Terms</a:t>
            </a:r>
            <a:endParaRPr lang="en-US" dirty="0"/>
          </a:p>
        </p:txBody>
      </p:sp>
      <p:sp>
        <p:nvSpPr>
          <p:cNvPr id="3" name="Content Placeholder 2"/>
          <p:cNvSpPr>
            <a:spLocks noGrp="1"/>
          </p:cNvSpPr>
          <p:nvPr>
            <p:ph idx="1"/>
          </p:nvPr>
        </p:nvSpPr>
        <p:spPr/>
        <p:txBody>
          <a:bodyPr>
            <a:normAutofit/>
          </a:bodyPr>
          <a:lstStyle/>
          <a:p>
            <a:r>
              <a:rPr lang="en-US" dirty="0"/>
              <a:t>Loan terms can be subsidized so long as not </a:t>
            </a:r>
          </a:p>
          <a:p>
            <a:pPr>
              <a:buNone/>
            </a:pPr>
            <a:r>
              <a:rPr lang="en-US" dirty="0" smtClean="0"/>
              <a:t>	result </a:t>
            </a:r>
            <a:r>
              <a:rPr lang="en-US" dirty="0"/>
              <a:t>in excess return to borrower</a:t>
            </a:r>
          </a:p>
          <a:p>
            <a:pPr lvl="1"/>
            <a:r>
              <a:rPr lang="en-US" dirty="0" smtClean="0"/>
              <a:t>Don’t </a:t>
            </a:r>
            <a:r>
              <a:rPr lang="en-US" dirty="0"/>
              <a:t>over-subsidize private participation </a:t>
            </a:r>
          </a:p>
          <a:p>
            <a:pPr marL="285750" indent="-285750">
              <a:buNone/>
            </a:pPr>
            <a:r>
              <a:rPr lang="en-US" dirty="0" smtClean="0"/>
              <a:t>		</a:t>
            </a:r>
            <a:r>
              <a:rPr lang="en-US" sz="2800" dirty="0" smtClean="0"/>
              <a:t>(</a:t>
            </a:r>
            <a:r>
              <a:rPr lang="en-US" sz="2800" dirty="0"/>
              <a:t>undue enrichment)</a:t>
            </a:r>
          </a:p>
          <a:p>
            <a:pPr>
              <a:buNone/>
            </a:pPr>
            <a:endParaRPr lang="en-US" dirty="0"/>
          </a:p>
          <a:p>
            <a:r>
              <a:rPr lang="en-US" dirty="0"/>
              <a:t>Compare to market: Is developer/owner </a:t>
            </a:r>
          </a:p>
          <a:p>
            <a:pPr>
              <a:buNone/>
            </a:pPr>
            <a:r>
              <a:rPr lang="en-US" dirty="0" smtClean="0"/>
              <a:t>	making </a:t>
            </a:r>
            <a:r>
              <a:rPr lang="en-US" dirty="0"/>
              <a:t>more/less than conventional?</a:t>
            </a:r>
          </a:p>
          <a:p>
            <a:pPr lvl="1"/>
            <a:r>
              <a:rPr lang="en-US" dirty="0" smtClean="0"/>
              <a:t>Take </a:t>
            </a:r>
            <a:r>
              <a:rPr lang="en-US" dirty="0"/>
              <a:t>risk &amp; incentives into account</a:t>
            </a:r>
          </a:p>
          <a:p>
            <a:pPr>
              <a:buNone/>
            </a:pP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Pro Rata Disbursement of CDBG</a:t>
            </a:r>
            <a:endParaRPr lang="en-US" dirty="0"/>
          </a:p>
        </p:txBody>
      </p:sp>
      <p:sp>
        <p:nvSpPr>
          <p:cNvPr id="3" name="Content Placeholder 2"/>
          <p:cNvSpPr>
            <a:spLocks noGrp="1"/>
          </p:cNvSpPr>
          <p:nvPr>
            <p:ph idx="1"/>
          </p:nvPr>
        </p:nvSpPr>
        <p:spPr>
          <a:xfrm>
            <a:off x="793376" y="1825624"/>
            <a:ext cx="10560424" cy="5032375"/>
          </a:xfrm>
        </p:spPr>
        <p:txBody>
          <a:bodyPr>
            <a:normAutofit/>
          </a:bodyPr>
          <a:lstStyle/>
          <a:p>
            <a:r>
              <a:rPr lang="en-US" dirty="0" smtClean="0"/>
              <a:t>Reasons why CDBG funds are spent first</a:t>
            </a:r>
          </a:p>
          <a:p>
            <a:pPr lvl="1"/>
            <a:r>
              <a:rPr lang="en-US" dirty="0" smtClean="0"/>
              <a:t>CDBG </a:t>
            </a:r>
            <a:r>
              <a:rPr lang="en-US" dirty="0"/>
              <a:t>usually costs less than other </a:t>
            </a:r>
            <a:r>
              <a:rPr lang="en-US" dirty="0" smtClean="0"/>
              <a:t>funds</a:t>
            </a:r>
          </a:p>
          <a:p>
            <a:pPr lvl="1"/>
            <a:r>
              <a:rPr lang="en-US" dirty="0" smtClean="0"/>
              <a:t>Pressure  from other sources</a:t>
            </a:r>
            <a:endParaRPr lang="en-US" dirty="0"/>
          </a:p>
          <a:p>
            <a:r>
              <a:rPr lang="en-US" dirty="0" smtClean="0"/>
              <a:t>May </a:t>
            </a:r>
            <a:r>
              <a:rPr lang="en-US" dirty="0"/>
              <a:t>result in CDBG investment in </a:t>
            </a:r>
          </a:p>
          <a:p>
            <a:pPr>
              <a:buNone/>
            </a:pPr>
            <a:r>
              <a:rPr lang="en-US" dirty="0" smtClean="0"/>
              <a:t>	uncompleted projects and audit/monitoring findings</a:t>
            </a:r>
          </a:p>
          <a:p>
            <a:r>
              <a:rPr lang="en-US" dirty="0" smtClean="0"/>
              <a:t>CDBG </a:t>
            </a:r>
            <a:r>
              <a:rPr lang="en-US" dirty="0"/>
              <a:t>should be drawn in same proportion to </a:t>
            </a:r>
          </a:p>
          <a:p>
            <a:pPr>
              <a:buNone/>
            </a:pPr>
            <a:r>
              <a:rPr lang="en-US" dirty="0" smtClean="0"/>
              <a:t>	other funds</a:t>
            </a:r>
            <a:endParaRPr lang="en-US" dirty="0"/>
          </a:p>
          <a:p>
            <a:pPr>
              <a:buNone/>
            </a:pP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onstanti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4047</TotalTime>
  <Words>1848</Words>
  <Application>Microsoft Office PowerPoint</Application>
  <PresentationFormat>Custom</PresentationFormat>
  <Paragraphs>109</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CDBG ECONOMIC DEVELOPMENT UNDERWRITING GUIDELINES</vt:lpstr>
      <vt:lpstr>The objectives of the underwriting guidelines are to ensure: </vt:lpstr>
      <vt:lpstr>Review of Application for Assistance Key Documents &amp; Other Considerations</vt:lpstr>
      <vt:lpstr>Reasonable Costs</vt:lpstr>
      <vt:lpstr>Commitment of Other Sources</vt:lpstr>
      <vt:lpstr>Necessity of CDBG Funding</vt:lpstr>
      <vt:lpstr>Project Feasibility</vt:lpstr>
      <vt:lpstr>Reasonable Return &amp; Terms</vt:lpstr>
      <vt:lpstr>Pro Rata Disbursement of CDBG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Arshad Bacchus</dc:creator>
  <cp:lastModifiedBy>NCDA</cp:lastModifiedBy>
  <cp:revision>223</cp:revision>
  <dcterms:created xsi:type="dcterms:W3CDTF">2016-01-08T16:26:05Z</dcterms:created>
  <dcterms:modified xsi:type="dcterms:W3CDTF">2016-01-20T21:03:36Z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