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4"/>
  </p:notesMasterIdLst>
  <p:handoutMasterIdLst>
    <p:handoutMasterId r:id="rId15"/>
  </p:handoutMasterIdLst>
  <p:sldIdLst>
    <p:sldId id="256" r:id="rId2"/>
    <p:sldId id="268" r:id="rId3"/>
    <p:sldId id="257" r:id="rId4"/>
    <p:sldId id="259" r:id="rId5"/>
    <p:sldId id="260" r:id="rId6"/>
    <p:sldId id="266" r:id="rId7"/>
    <p:sldId id="267" r:id="rId8"/>
    <p:sldId id="269" r:id="rId9"/>
    <p:sldId id="262" r:id="rId10"/>
    <p:sldId id="264" r:id="rId11"/>
    <p:sldId id="265" r:id="rId12"/>
    <p:sldId id="273" r:id="rId13"/>
  </p:sldIdLst>
  <p:sldSz cx="9144000" cy="6858000" type="screen4x3"/>
  <p:notesSz cx="9240838" cy="69548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3399"/>
    <a:srgbClr val="0099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147" autoAdjust="0"/>
    <p:restoredTop sz="94660"/>
  </p:normalViewPr>
  <p:slideViewPr>
    <p:cSldViewPr>
      <p:cViewPr varScale="1">
        <p:scale>
          <a:sx n="69" d="100"/>
          <a:sy n="69" d="100"/>
        </p:scale>
        <p:origin x="-1434" y="-96"/>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4003449" cy="347683"/>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5235280" y="0"/>
            <a:ext cx="4003449" cy="347683"/>
          </a:xfrm>
          <a:prstGeom prst="rect">
            <a:avLst/>
          </a:prstGeom>
        </p:spPr>
        <p:txBody>
          <a:bodyPr vert="horz" lIns="91440" tIns="45720" rIns="91440" bIns="45720" rtlCol="0"/>
          <a:lstStyle>
            <a:lvl1pPr algn="r">
              <a:defRPr sz="1200"/>
            </a:lvl1pPr>
          </a:lstStyle>
          <a:p>
            <a:fld id="{1B97F3DA-1479-467E-A563-D1C951355654}" type="datetimeFigureOut">
              <a:rPr lang="en-US" smtClean="0"/>
              <a:t>1/19/2016</a:t>
            </a:fld>
            <a:endParaRPr lang="en-US"/>
          </a:p>
        </p:txBody>
      </p:sp>
      <p:sp>
        <p:nvSpPr>
          <p:cNvPr id="4" name="Footer Placeholder 3"/>
          <p:cNvSpPr>
            <a:spLocks noGrp="1"/>
          </p:cNvSpPr>
          <p:nvPr>
            <p:ph type="ftr" sz="quarter" idx="2"/>
          </p:nvPr>
        </p:nvSpPr>
        <p:spPr>
          <a:xfrm>
            <a:off x="1" y="6605961"/>
            <a:ext cx="4003449" cy="347682"/>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5235280" y="6605961"/>
            <a:ext cx="4003449" cy="347682"/>
          </a:xfrm>
          <a:prstGeom prst="rect">
            <a:avLst/>
          </a:prstGeom>
        </p:spPr>
        <p:txBody>
          <a:bodyPr vert="horz" lIns="91440" tIns="45720" rIns="91440" bIns="45720" rtlCol="0" anchor="b"/>
          <a:lstStyle>
            <a:lvl1pPr algn="r">
              <a:defRPr sz="1200"/>
            </a:lvl1pPr>
          </a:lstStyle>
          <a:p>
            <a:fld id="{5C46BD26-DBA9-4BD9-BB05-EB87058A6733}" type="slidenum">
              <a:rPr lang="en-US" smtClean="0"/>
              <a:t>‹#›</a:t>
            </a:fld>
            <a:endParaRPr lang="en-US"/>
          </a:p>
        </p:txBody>
      </p:sp>
    </p:spTree>
    <p:extLst>
      <p:ext uri="{BB962C8B-B14F-4D97-AF65-F5344CB8AC3E}">
        <p14:creationId xmlns:p14="http://schemas.microsoft.com/office/powerpoint/2010/main" val="338312114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4004363" cy="347742"/>
          </a:xfrm>
          <a:prstGeom prst="rect">
            <a:avLst/>
          </a:prstGeom>
        </p:spPr>
        <p:txBody>
          <a:bodyPr vert="horz" lIns="92546" tIns="46273" rIns="92546" bIns="46273" rtlCol="0"/>
          <a:lstStyle>
            <a:lvl1pPr algn="l">
              <a:defRPr sz="1200"/>
            </a:lvl1pPr>
          </a:lstStyle>
          <a:p>
            <a:endParaRPr lang="en-US"/>
          </a:p>
        </p:txBody>
      </p:sp>
      <p:sp>
        <p:nvSpPr>
          <p:cNvPr id="3" name="Date Placeholder 2"/>
          <p:cNvSpPr>
            <a:spLocks noGrp="1"/>
          </p:cNvSpPr>
          <p:nvPr>
            <p:ph type="dt" idx="1"/>
          </p:nvPr>
        </p:nvSpPr>
        <p:spPr>
          <a:xfrm>
            <a:off x="5234338" y="0"/>
            <a:ext cx="4004363" cy="347742"/>
          </a:xfrm>
          <a:prstGeom prst="rect">
            <a:avLst/>
          </a:prstGeom>
        </p:spPr>
        <p:txBody>
          <a:bodyPr vert="horz" lIns="92546" tIns="46273" rIns="92546" bIns="46273" rtlCol="0"/>
          <a:lstStyle>
            <a:lvl1pPr algn="r">
              <a:defRPr sz="1200"/>
            </a:lvl1pPr>
          </a:lstStyle>
          <a:p>
            <a:fld id="{9DC6CB0A-8BB6-4CA8-B854-DB4062444E1D}" type="datetimeFigureOut">
              <a:rPr lang="en-US" smtClean="0"/>
              <a:t>1/19/2016</a:t>
            </a:fld>
            <a:endParaRPr lang="en-US"/>
          </a:p>
        </p:txBody>
      </p:sp>
      <p:sp>
        <p:nvSpPr>
          <p:cNvPr id="4" name="Slide Image Placeholder 3"/>
          <p:cNvSpPr>
            <a:spLocks noGrp="1" noRot="1" noChangeAspect="1"/>
          </p:cNvSpPr>
          <p:nvPr>
            <p:ph type="sldImg" idx="2"/>
          </p:nvPr>
        </p:nvSpPr>
        <p:spPr>
          <a:xfrm>
            <a:off x="2882900" y="522288"/>
            <a:ext cx="3475038" cy="2606675"/>
          </a:xfrm>
          <a:prstGeom prst="rect">
            <a:avLst/>
          </a:prstGeom>
          <a:noFill/>
          <a:ln w="12700">
            <a:solidFill>
              <a:prstClr val="black"/>
            </a:solidFill>
          </a:ln>
        </p:spPr>
        <p:txBody>
          <a:bodyPr vert="horz" lIns="92546" tIns="46273" rIns="92546" bIns="46273" rtlCol="0" anchor="ctr"/>
          <a:lstStyle/>
          <a:p>
            <a:endParaRPr lang="en-US"/>
          </a:p>
        </p:txBody>
      </p:sp>
      <p:sp>
        <p:nvSpPr>
          <p:cNvPr id="5" name="Notes Placeholder 4"/>
          <p:cNvSpPr>
            <a:spLocks noGrp="1"/>
          </p:cNvSpPr>
          <p:nvPr>
            <p:ph type="body" sz="quarter" idx="3"/>
          </p:nvPr>
        </p:nvSpPr>
        <p:spPr>
          <a:xfrm>
            <a:off x="924084" y="3303548"/>
            <a:ext cx="7392670" cy="3129677"/>
          </a:xfrm>
          <a:prstGeom prst="rect">
            <a:avLst/>
          </a:prstGeom>
        </p:spPr>
        <p:txBody>
          <a:bodyPr vert="horz" lIns="92546" tIns="46273" rIns="92546" bIns="46273"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1" y="6605889"/>
            <a:ext cx="4004363" cy="347742"/>
          </a:xfrm>
          <a:prstGeom prst="rect">
            <a:avLst/>
          </a:prstGeom>
        </p:spPr>
        <p:txBody>
          <a:bodyPr vert="horz" lIns="92546" tIns="46273" rIns="92546" bIns="46273" rtlCol="0" anchor="b"/>
          <a:lstStyle>
            <a:lvl1pPr algn="l">
              <a:defRPr sz="1200"/>
            </a:lvl1pPr>
          </a:lstStyle>
          <a:p>
            <a:endParaRPr lang="en-US"/>
          </a:p>
        </p:txBody>
      </p:sp>
      <p:sp>
        <p:nvSpPr>
          <p:cNvPr id="7" name="Slide Number Placeholder 6"/>
          <p:cNvSpPr>
            <a:spLocks noGrp="1"/>
          </p:cNvSpPr>
          <p:nvPr>
            <p:ph type="sldNum" sz="quarter" idx="5"/>
          </p:nvPr>
        </p:nvSpPr>
        <p:spPr>
          <a:xfrm>
            <a:off x="5234338" y="6605889"/>
            <a:ext cx="4004363" cy="347742"/>
          </a:xfrm>
          <a:prstGeom prst="rect">
            <a:avLst/>
          </a:prstGeom>
        </p:spPr>
        <p:txBody>
          <a:bodyPr vert="horz" lIns="92546" tIns="46273" rIns="92546" bIns="46273" rtlCol="0" anchor="b"/>
          <a:lstStyle>
            <a:lvl1pPr algn="r">
              <a:defRPr sz="1200"/>
            </a:lvl1pPr>
          </a:lstStyle>
          <a:p>
            <a:fld id="{075AA3F5-34D2-437B-BCD6-FCB1721EAE82}" type="slidenum">
              <a:rPr lang="en-US" smtClean="0"/>
              <a:t>‹#›</a:t>
            </a:fld>
            <a:endParaRPr lang="en-US"/>
          </a:p>
        </p:txBody>
      </p:sp>
    </p:spTree>
    <p:extLst>
      <p:ext uri="{BB962C8B-B14F-4D97-AF65-F5344CB8AC3E}">
        <p14:creationId xmlns:p14="http://schemas.microsoft.com/office/powerpoint/2010/main" val="38310181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BB183817-18BE-4240-BF90-340F87A345DA}" type="datetimeFigureOut">
              <a:rPr lang="en-US" smtClean="0"/>
              <a:t>1/19/2016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E995809-5071-41A0-8475-25CA0078699B}" type="slidenum">
              <a:rPr lang="en-US" smtClean="0"/>
              <a:t>‹#›</a:t>
            </a:fld>
            <a:endParaRPr lang="en-US"/>
          </a:p>
        </p:txBody>
      </p:sp>
    </p:spTree>
    <p:extLst>
      <p:ext uri="{BB962C8B-B14F-4D97-AF65-F5344CB8AC3E}">
        <p14:creationId xmlns:p14="http://schemas.microsoft.com/office/powerpoint/2010/main" val="2106578048"/>
      </p:ext>
    </p:extLst>
  </p:cSld>
  <p:clrMapOvr>
    <a:masterClrMapping/>
  </p:clrMapOvr>
  <p:transition advClick="0" advTm="10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B183817-18BE-4240-BF90-340F87A345DA}" type="datetimeFigureOut">
              <a:rPr lang="en-US" smtClean="0"/>
              <a:t>1/19/2016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E995809-5071-41A0-8475-25CA0078699B}" type="slidenum">
              <a:rPr lang="en-US" smtClean="0"/>
              <a:t>‹#›</a:t>
            </a:fld>
            <a:endParaRPr lang="en-US"/>
          </a:p>
        </p:txBody>
      </p:sp>
    </p:spTree>
    <p:extLst>
      <p:ext uri="{BB962C8B-B14F-4D97-AF65-F5344CB8AC3E}">
        <p14:creationId xmlns:p14="http://schemas.microsoft.com/office/powerpoint/2010/main" val="4206713955"/>
      </p:ext>
    </p:extLst>
  </p:cSld>
  <p:clrMapOvr>
    <a:masterClrMapping/>
  </p:clrMapOvr>
  <p:transition advClick="0" advTm="10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B183817-18BE-4240-BF90-340F87A345DA}" type="datetimeFigureOut">
              <a:rPr lang="en-US" smtClean="0"/>
              <a:t>1/19/2016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E995809-5071-41A0-8475-25CA0078699B}" type="slidenum">
              <a:rPr lang="en-US" smtClean="0"/>
              <a:t>‹#›</a:t>
            </a:fld>
            <a:endParaRPr lang="en-US"/>
          </a:p>
        </p:txBody>
      </p:sp>
    </p:spTree>
    <p:extLst>
      <p:ext uri="{BB962C8B-B14F-4D97-AF65-F5344CB8AC3E}">
        <p14:creationId xmlns:p14="http://schemas.microsoft.com/office/powerpoint/2010/main" val="3395037213"/>
      </p:ext>
    </p:extLst>
  </p:cSld>
  <p:clrMapOvr>
    <a:masterClrMapping/>
  </p:clrMapOvr>
  <p:transition advClick="0" advTm="10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BB183817-18BE-4240-BF90-340F87A345DA}" type="datetimeFigureOut">
              <a:rPr lang="en-US" smtClean="0"/>
              <a:t>1/19/2016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E995809-5071-41A0-8475-25CA0078699B}" type="slidenum">
              <a:rPr lang="en-US" smtClean="0"/>
              <a:t>‹#›</a:t>
            </a:fld>
            <a:endParaRPr lang="en-US"/>
          </a:p>
        </p:txBody>
      </p:sp>
    </p:spTree>
    <p:extLst>
      <p:ext uri="{BB962C8B-B14F-4D97-AF65-F5344CB8AC3E}">
        <p14:creationId xmlns:p14="http://schemas.microsoft.com/office/powerpoint/2010/main" val="1375459528"/>
      </p:ext>
    </p:extLst>
  </p:cSld>
  <p:clrMapOvr>
    <a:masterClrMapping/>
  </p:clrMapOvr>
  <p:transition advClick="0" advTm="10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BB183817-18BE-4240-BF90-340F87A345DA}" type="datetimeFigureOut">
              <a:rPr lang="en-US" smtClean="0"/>
              <a:t>1/19/2016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E995809-5071-41A0-8475-25CA0078699B}" type="slidenum">
              <a:rPr lang="en-US" smtClean="0"/>
              <a:t>‹#›</a:t>
            </a:fld>
            <a:endParaRPr lang="en-US"/>
          </a:p>
        </p:txBody>
      </p:sp>
    </p:spTree>
    <p:extLst>
      <p:ext uri="{BB962C8B-B14F-4D97-AF65-F5344CB8AC3E}">
        <p14:creationId xmlns:p14="http://schemas.microsoft.com/office/powerpoint/2010/main" val="4234505387"/>
      </p:ext>
    </p:extLst>
  </p:cSld>
  <p:clrMapOvr>
    <a:masterClrMapping/>
  </p:clrMapOvr>
  <p:transition advClick="0" advTm="10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BB183817-18BE-4240-BF90-340F87A345DA}" type="datetimeFigureOut">
              <a:rPr lang="en-US" smtClean="0"/>
              <a:t>1/19/2016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E995809-5071-41A0-8475-25CA0078699B}" type="slidenum">
              <a:rPr lang="en-US" smtClean="0"/>
              <a:t>‹#›</a:t>
            </a:fld>
            <a:endParaRPr lang="en-US"/>
          </a:p>
        </p:txBody>
      </p:sp>
    </p:spTree>
    <p:extLst>
      <p:ext uri="{BB962C8B-B14F-4D97-AF65-F5344CB8AC3E}">
        <p14:creationId xmlns:p14="http://schemas.microsoft.com/office/powerpoint/2010/main" val="1784784569"/>
      </p:ext>
    </p:extLst>
  </p:cSld>
  <p:clrMapOvr>
    <a:masterClrMapping/>
  </p:clrMapOvr>
  <p:transition advClick="0" advTm="10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B183817-18BE-4240-BF90-340F87A345DA}" type="datetimeFigureOut">
              <a:rPr lang="en-US" smtClean="0"/>
              <a:t>1/19/2016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E995809-5071-41A0-8475-25CA0078699B}" type="slidenum">
              <a:rPr lang="en-US" smtClean="0"/>
              <a:t>‹#›</a:t>
            </a:fld>
            <a:endParaRPr lang="en-US"/>
          </a:p>
        </p:txBody>
      </p:sp>
    </p:spTree>
    <p:extLst>
      <p:ext uri="{BB962C8B-B14F-4D97-AF65-F5344CB8AC3E}">
        <p14:creationId xmlns:p14="http://schemas.microsoft.com/office/powerpoint/2010/main" val="252048522"/>
      </p:ext>
    </p:extLst>
  </p:cSld>
  <p:clrMapOvr>
    <a:masterClrMapping/>
  </p:clrMapOvr>
  <p:transition advClick="0" advTm="10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B183817-18BE-4240-BF90-340F87A345DA}" type="datetimeFigureOut">
              <a:rPr lang="en-US" smtClean="0"/>
              <a:t>1/19/2016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E995809-5071-41A0-8475-25CA0078699B}" type="slidenum">
              <a:rPr lang="en-US" smtClean="0"/>
              <a:t>‹#›</a:t>
            </a:fld>
            <a:endParaRPr lang="en-US"/>
          </a:p>
        </p:txBody>
      </p:sp>
    </p:spTree>
    <p:extLst>
      <p:ext uri="{BB962C8B-B14F-4D97-AF65-F5344CB8AC3E}">
        <p14:creationId xmlns:p14="http://schemas.microsoft.com/office/powerpoint/2010/main" val="2716087154"/>
      </p:ext>
    </p:extLst>
  </p:cSld>
  <p:clrMapOvr>
    <a:masterClrMapping/>
  </p:clrMapOvr>
  <p:transition advClick="0" advTm="10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B183817-18BE-4240-BF90-340F87A345DA}" type="datetimeFigureOut">
              <a:rPr lang="en-US" smtClean="0"/>
              <a:t>1/19/2016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E995809-5071-41A0-8475-25CA0078699B}" type="slidenum">
              <a:rPr lang="en-US" smtClean="0"/>
              <a:t>‹#›</a:t>
            </a:fld>
            <a:endParaRPr lang="en-US"/>
          </a:p>
        </p:txBody>
      </p:sp>
    </p:spTree>
    <p:extLst>
      <p:ext uri="{BB962C8B-B14F-4D97-AF65-F5344CB8AC3E}">
        <p14:creationId xmlns:p14="http://schemas.microsoft.com/office/powerpoint/2010/main" val="3796386085"/>
      </p:ext>
    </p:extLst>
  </p:cSld>
  <p:clrMapOvr>
    <a:masterClrMapping/>
  </p:clrMapOvr>
  <p:transition advClick="0" advTm="10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B183817-18BE-4240-BF90-340F87A345DA}" type="datetimeFigureOut">
              <a:rPr lang="en-US" smtClean="0"/>
              <a:t>1/19/2016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E995809-5071-41A0-8475-25CA0078699B}" type="slidenum">
              <a:rPr lang="en-US" smtClean="0"/>
              <a:t>‹#›</a:t>
            </a:fld>
            <a:endParaRPr lang="en-US"/>
          </a:p>
        </p:txBody>
      </p:sp>
    </p:spTree>
    <p:extLst>
      <p:ext uri="{BB962C8B-B14F-4D97-AF65-F5344CB8AC3E}">
        <p14:creationId xmlns:p14="http://schemas.microsoft.com/office/powerpoint/2010/main" val="3080216687"/>
      </p:ext>
    </p:extLst>
  </p:cSld>
  <p:clrMapOvr>
    <a:masterClrMapping/>
  </p:clrMapOvr>
  <p:transition advClick="0" advTm="10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B183817-18BE-4240-BF90-340F87A345DA}" type="datetimeFigureOut">
              <a:rPr lang="en-US" smtClean="0"/>
              <a:t>1/19/2016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E995809-5071-41A0-8475-25CA0078699B}" type="slidenum">
              <a:rPr lang="en-US" smtClean="0"/>
              <a:t>‹#›</a:t>
            </a:fld>
            <a:endParaRPr lang="en-US"/>
          </a:p>
        </p:txBody>
      </p:sp>
    </p:spTree>
    <p:extLst>
      <p:ext uri="{BB962C8B-B14F-4D97-AF65-F5344CB8AC3E}">
        <p14:creationId xmlns:p14="http://schemas.microsoft.com/office/powerpoint/2010/main" val="4136339407"/>
      </p:ext>
    </p:extLst>
  </p:cSld>
  <p:clrMapOvr>
    <a:masterClrMapping/>
  </p:clrMapOvr>
  <p:transition advClick="0" advTm="10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B183817-18BE-4240-BF90-340F87A345DA}" type="datetimeFigureOut">
              <a:rPr lang="en-US" smtClean="0"/>
              <a:t>1/19/2016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95809-5071-41A0-8475-25CA0078699B}" type="slidenum">
              <a:rPr lang="en-US" smtClean="0"/>
              <a:t>‹#›</a:t>
            </a:fld>
            <a:endParaRPr lang="en-US"/>
          </a:p>
        </p:txBody>
      </p:sp>
    </p:spTree>
    <p:extLst>
      <p:ext uri="{BB962C8B-B14F-4D97-AF65-F5344CB8AC3E}">
        <p14:creationId xmlns:p14="http://schemas.microsoft.com/office/powerpoint/2010/main" val="26856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Click="0" advTm="10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jpeg"/><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jpg"/><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9.jpeg"/><Relationship Id="rId1" Type="http://schemas.openxmlformats.org/officeDocument/2006/relationships/slideLayout" Target="../slideLayouts/slideLayout7.xml"/><Relationship Id="rId6" Type="http://schemas.openxmlformats.org/officeDocument/2006/relationships/image" Target="../media/image11.jpg"/><Relationship Id="rId5" Type="http://schemas.openxmlformats.org/officeDocument/2006/relationships/image" Target="../media/image3.jpeg"/><Relationship Id="rId4" Type="http://schemas.openxmlformats.org/officeDocument/2006/relationships/image" Target="../media/image10.jpeg"/></Relationships>
</file>

<file path=ppt/slides/_rels/slide8.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image" Target="../media/image3.jpeg"/><Relationship Id="rId7" Type="http://schemas.openxmlformats.org/officeDocument/2006/relationships/image" Target="../media/image14.jpeg"/><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13.jpg"/><Relationship Id="rId5" Type="http://schemas.openxmlformats.org/officeDocument/2006/relationships/image" Target="../media/image9.jpeg"/><Relationship Id="rId4" Type="http://schemas.openxmlformats.org/officeDocument/2006/relationships/image" Target="../media/image12.jpg"/></Relationships>
</file>

<file path=ppt/slides/_rels/slide9.xml.rels><?xml version="1.0" encoding="UTF-8" standalone="yes"?>
<Relationships xmlns="http://schemas.openxmlformats.org/package/2006/relationships"><Relationship Id="rId3" Type="http://schemas.openxmlformats.org/officeDocument/2006/relationships/image" Target="../media/image17.jpeg"/><Relationship Id="rId7" Type="http://schemas.openxmlformats.org/officeDocument/2006/relationships/image" Target="../media/image21.jpeg"/><Relationship Id="rId2" Type="http://schemas.openxmlformats.org/officeDocument/2006/relationships/image" Target="../media/image16.jpeg"/><Relationship Id="rId1" Type="http://schemas.openxmlformats.org/officeDocument/2006/relationships/slideLayout" Target="../slideLayouts/slideLayout7.xml"/><Relationship Id="rId6" Type="http://schemas.openxmlformats.org/officeDocument/2006/relationships/image" Target="../media/image20.jpeg"/><Relationship Id="rId5" Type="http://schemas.openxmlformats.org/officeDocument/2006/relationships/image" Target="../media/image19.jpeg"/><Relationship Id="rId4" Type="http://schemas.openxmlformats.org/officeDocument/2006/relationships/image" Target="../media/image18.jpeg"/></Relationships>
</file>

<file path=ppt/slides/_rels/slide1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22.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5715000" y="457200"/>
            <a:ext cx="2857500" cy="2514601"/>
          </a:xfrm>
          <a:prstGeom prst="rect">
            <a:avLst/>
          </a:prstGeom>
        </p:spPr>
        <p:txBody>
          <a:bodyPr vert="horz" lIns="91440" tIns="45720" rIns="91440" bIns="45720" rtlCol="0" anchor="ctr">
            <a:normAutofit fontScale="825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dirty="0" smtClean="0"/>
              <a:t>Providing Safe, Decent, Affordable Housing</a:t>
            </a:r>
            <a:endParaRPr lang="en-US" dirty="0"/>
          </a:p>
        </p:txBody>
      </p:sp>
      <p:pic>
        <p:nvPicPr>
          <p:cNvPr id="5"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2876" y="203202"/>
            <a:ext cx="5057774" cy="23196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Subtitle 3"/>
          <p:cNvSpPr txBox="1">
            <a:spLocks/>
          </p:cNvSpPr>
          <p:nvPr/>
        </p:nvSpPr>
        <p:spPr>
          <a:xfrm>
            <a:off x="838200" y="2971801"/>
            <a:ext cx="7543800" cy="2809874"/>
          </a:xfrm>
          <a:prstGeom prst="rect">
            <a:avLst/>
          </a:prstGeom>
        </p:spPr>
        <p:txBody>
          <a:bodyPr vert="horz" lIns="91440" tIns="45720" rIns="91440" bIns="45720" rtlCol="0">
            <a:noAutofit/>
          </a:bodyPr>
          <a:lstStyle>
            <a:lvl1pPr marL="0" indent="0" algn="ctr" defTabSz="914400" rtl="0" eaLnBrk="1" latinLnBrk="0" hangingPunct="1">
              <a:spcBef>
                <a:spcPct val="20000"/>
              </a:spcBef>
              <a:buFont typeface="Arial" panose="020B0604020202020204"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anose="020B0604020202020204"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anose="020B0604020202020204"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anose="020B0604020202020204" pitchFamily="34" charset="0"/>
              <a:buNone/>
              <a:defRPr sz="2000" kern="1200">
                <a:solidFill>
                  <a:schemeClr val="tx1">
                    <a:tint val="75000"/>
                  </a:schemeClr>
                </a:solidFill>
                <a:latin typeface="+mn-lt"/>
                <a:ea typeface="+mn-ea"/>
                <a:cs typeface="+mn-cs"/>
              </a:defRPr>
            </a:lvl9pPr>
          </a:lstStyle>
          <a:p>
            <a:r>
              <a:rPr lang="en-US" sz="2800" dirty="0" smtClean="0">
                <a:solidFill>
                  <a:srgbClr val="003399"/>
                </a:solidFill>
              </a:rPr>
              <a:t>Expanding homeownership opportunities can create a strong economy.</a:t>
            </a:r>
            <a:br>
              <a:rPr lang="en-US" sz="2800" dirty="0" smtClean="0">
                <a:solidFill>
                  <a:srgbClr val="003399"/>
                </a:solidFill>
              </a:rPr>
            </a:br>
            <a:r>
              <a:rPr lang="en-US" sz="2800" dirty="0" smtClean="0">
                <a:solidFill>
                  <a:srgbClr val="003399"/>
                </a:solidFill>
              </a:rPr>
              <a:t>Robust housing markets mean higher property values and local tax revenues,</a:t>
            </a:r>
            <a:br>
              <a:rPr lang="en-US" sz="2800" dirty="0" smtClean="0">
                <a:solidFill>
                  <a:srgbClr val="003399"/>
                </a:solidFill>
              </a:rPr>
            </a:br>
            <a:r>
              <a:rPr lang="en-US" sz="2800" dirty="0" smtClean="0">
                <a:solidFill>
                  <a:srgbClr val="003399"/>
                </a:solidFill>
              </a:rPr>
              <a:t>more job opportunities and</a:t>
            </a:r>
            <a:br>
              <a:rPr lang="en-US" sz="2800" dirty="0" smtClean="0">
                <a:solidFill>
                  <a:srgbClr val="003399"/>
                </a:solidFill>
              </a:rPr>
            </a:br>
            <a:r>
              <a:rPr lang="en-US" sz="2800" dirty="0" smtClean="0">
                <a:solidFill>
                  <a:srgbClr val="003399"/>
                </a:solidFill>
              </a:rPr>
              <a:t>safer, stable, healthier communities</a:t>
            </a:r>
            <a:endParaRPr lang="en-US" sz="2800" dirty="0">
              <a:solidFill>
                <a:srgbClr val="003399"/>
              </a:solidFill>
            </a:endParaRPr>
          </a:p>
        </p:txBody>
      </p:sp>
      <p:pic>
        <p:nvPicPr>
          <p:cNvPr id="7" name="Picture 2" descr="Equal_Housing_Opportunity-logo-52BB024373-seeklogo_com"/>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439150" y="6153150"/>
            <a:ext cx="704850" cy="704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pic>
      <p:pic>
        <p:nvPicPr>
          <p:cNvPr id="2050" name="Picture 2" descr="HFHI AmeriCorp Logo in JPEG format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6135687"/>
            <a:ext cx="1290637" cy="7397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pic>
    </p:spTree>
    <p:extLst>
      <p:ext uri="{BB962C8B-B14F-4D97-AF65-F5344CB8AC3E}">
        <p14:creationId xmlns:p14="http://schemas.microsoft.com/office/powerpoint/2010/main" val="1749201066"/>
      </p:ext>
    </p:extLst>
  </p:cSld>
  <p:clrMapOvr>
    <a:masterClrMapping/>
  </p:clrMapOvr>
  <p:transition advClick="0" advTm="1000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50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315200" y="6061578"/>
            <a:ext cx="1438772" cy="6598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02597" y="0"/>
            <a:ext cx="8738805" cy="6858000"/>
          </a:xfrm>
          <a:prstGeom prst="rect">
            <a:avLst/>
          </a:prstGeom>
        </p:spPr>
      </p:pic>
    </p:spTree>
    <p:extLst>
      <p:ext uri="{BB962C8B-B14F-4D97-AF65-F5344CB8AC3E}">
        <p14:creationId xmlns:p14="http://schemas.microsoft.com/office/powerpoint/2010/main" val="2789036137"/>
      </p:ext>
    </p:extLst>
  </p:cSld>
  <p:clrMapOvr>
    <a:masterClrMapping/>
  </p:clrMapOvr>
  <p:transition advClick="0" advTm="15000"/>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457200" y="228865"/>
            <a:ext cx="7620000" cy="952500"/>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4000" dirty="0" smtClean="0"/>
              <a:t>There is no greater joy than holding the keys to homeownership.</a:t>
            </a:r>
            <a:endParaRPr lang="en-US" sz="4000" dirty="0"/>
          </a:p>
        </p:txBody>
      </p:sp>
      <p:sp>
        <p:nvSpPr>
          <p:cNvPr id="4" name="Subtitle 2"/>
          <p:cNvSpPr txBox="1">
            <a:spLocks/>
          </p:cNvSpPr>
          <p:nvPr/>
        </p:nvSpPr>
        <p:spPr>
          <a:xfrm>
            <a:off x="457200" y="2286000"/>
            <a:ext cx="4953000" cy="3124200"/>
          </a:xfrm>
          <a:prstGeom prst="rect">
            <a:avLst/>
          </a:prstGeom>
        </p:spPr>
        <p:txBody>
          <a:bodyPr vert="horz" lIns="91440" tIns="45720" rIns="91440" bIns="45720" rtlCol="0">
            <a:noAutofit/>
          </a:bodyPr>
          <a:lstStyle>
            <a:lvl1pPr marL="342900" indent="-228600" algn="l" defTabSz="914400" rtl="0" eaLnBrk="1" latinLnBrk="0" hangingPunct="1">
              <a:spcBef>
                <a:spcPct val="20000"/>
              </a:spcBef>
              <a:buClr>
                <a:schemeClr val="accent1"/>
              </a:buClr>
              <a:buFont typeface="Arial" pitchFamily="34" charset="0"/>
              <a:buChar char="•"/>
              <a:defRPr sz="2200" kern="1200">
                <a:solidFill>
                  <a:schemeClr val="tx1"/>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1"/>
                </a:solidFill>
                <a:latin typeface="+mn-lt"/>
                <a:ea typeface="+mn-ea"/>
                <a:cs typeface="+mn-cs"/>
              </a:defRPr>
            </a:lvl2pPr>
            <a:lvl3pPr marL="100584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1"/>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400" kern="1200" baseline="0">
                <a:solidFill>
                  <a:schemeClr val="tx1"/>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baseline="0">
                <a:solidFill>
                  <a:schemeClr val="tx1"/>
                </a:solidFill>
                <a:latin typeface="+mn-lt"/>
                <a:ea typeface="+mn-ea"/>
                <a:cs typeface="+mn-cs"/>
              </a:defRPr>
            </a:lvl6pPr>
            <a:lvl7pPr marL="1920240" indent="-182880" algn="l" defTabSz="914400" rtl="0" eaLnBrk="1" latinLnBrk="0" hangingPunct="1">
              <a:spcBef>
                <a:spcPct val="20000"/>
              </a:spcBef>
              <a:buClr>
                <a:schemeClr val="accent2"/>
              </a:buClr>
              <a:buFont typeface="Arial" pitchFamily="34" charset="0"/>
              <a:buChar char="•"/>
              <a:defRPr sz="1400" kern="1200">
                <a:solidFill>
                  <a:schemeClr val="tx1"/>
                </a:solidFill>
                <a:latin typeface="+mn-lt"/>
                <a:ea typeface="+mn-ea"/>
                <a:cs typeface="+mn-cs"/>
              </a:defRPr>
            </a:lvl7pPr>
            <a:lvl8pPr marL="2103120" indent="-182880" algn="l" defTabSz="914400" rtl="0" eaLnBrk="1" latinLnBrk="0" hangingPunct="1">
              <a:spcBef>
                <a:spcPct val="20000"/>
              </a:spcBef>
              <a:buClr>
                <a:schemeClr val="accent3"/>
              </a:buClr>
              <a:buFont typeface="Arial" pitchFamily="34" charset="0"/>
              <a:buChar char="•"/>
              <a:defRPr sz="1400" kern="1200">
                <a:solidFill>
                  <a:schemeClr val="tx1"/>
                </a:solidFill>
                <a:latin typeface="+mn-lt"/>
                <a:ea typeface="+mn-ea"/>
                <a:cs typeface="+mn-cs"/>
              </a:defRPr>
            </a:lvl8pPr>
            <a:lvl9pPr marL="2286000" indent="-182880" algn="l" defTabSz="914400" rtl="0" eaLnBrk="1" latinLnBrk="0" hangingPunct="1">
              <a:spcBef>
                <a:spcPct val="20000"/>
              </a:spcBef>
              <a:buClr>
                <a:schemeClr val="accent4"/>
              </a:buClr>
              <a:buFont typeface="Arial" pitchFamily="34" charset="0"/>
              <a:buChar char="•"/>
              <a:defRPr sz="1400" kern="1200">
                <a:solidFill>
                  <a:schemeClr val="tx1"/>
                </a:solidFill>
                <a:latin typeface="+mn-lt"/>
                <a:ea typeface="+mn-ea"/>
                <a:cs typeface="+mn-cs"/>
              </a:defRPr>
            </a:lvl9pPr>
          </a:lstStyle>
          <a:p>
            <a:pPr marL="114300" indent="0">
              <a:buNone/>
            </a:pPr>
            <a:r>
              <a:rPr lang="en-US" sz="2000" dirty="0" smtClean="0"/>
              <a:t>“It’s so easy to stay stuck, to be stuck in poverty.  Some people inherit money, some people inherit houses, but some people inherit poverty.  To think outside the scope of poverty is hard.  So when you have a </a:t>
            </a:r>
            <a:r>
              <a:rPr lang="en-US" sz="2000" dirty="0" smtClean="0"/>
              <a:t>hand-up, </a:t>
            </a:r>
            <a:r>
              <a:rPr lang="en-US" sz="2000" dirty="0"/>
              <a:t>w</a:t>
            </a:r>
            <a:r>
              <a:rPr lang="en-US" sz="2000" dirty="0" smtClean="0"/>
              <a:t>hat </a:t>
            </a:r>
            <a:r>
              <a:rPr lang="en-US" sz="2000" dirty="0" smtClean="0"/>
              <a:t>Habitat offers, that hand-up turns out to be a different type of inheritance.  You pass along hope.”</a:t>
            </a:r>
            <a:br>
              <a:rPr lang="en-US" sz="2000" dirty="0" smtClean="0"/>
            </a:br>
            <a:r>
              <a:rPr lang="en-US" sz="2000" dirty="0" smtClean="0"/>
              <a:t>     </a:t>
            </a:r>
            <a:r>
              <a:rPr lang="en-US" sz="2000" i="1" dirty="0" smtClean="0"/>
              <a:t>-Jose </a:t>
            </a:r>
            <a:r>
              <a:rPr lang="en-US" sz="2000" i="1" dirty="0" err="1" smtClean="0"/>
              <a:t>Tobar</a:t>
            </a:r>
            <a:r>
              <a:rPr lang="en-US" sz="2000" i="1" dirty="0" smtClean="0"/>
              <a:t>, son of a Habitat homeowner</a:t>
            </a:r>
            <a:endParaRPr lang="en-US" sz="2000" i="1" dirty="0"/>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562600" y="1981200"/>
            <a:ext cx="2390775" cy="4250265"/>
          </a:xfrm>
          <a:prstGeom prst="rect">
            <a:avLst/>
          </a:prstGeom>
        </p:spPr>
      </p:pic>
      <p:pic>
        <p:nvPicPr>
          <p:cNvPr id="6" name="Picture 2" descr="Equal_Housing_Opportunity-logo-52BB024373-seeklogo_com"/>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439150" y="6153150"/>
            <a:ext cx="704850" cy="704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pic>
      <p:pic>
        <p:nvPicPr>
          <p:cNvPr id="7" name="Picture 2" descr="HFHI AmeriCorp Logo in JPEG format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6200" y="6084455"/>
            <a:ext cx="1290637" cy="7397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pic>
    </p:spTree>
    <p:extLst>
      <p:ext uri="{BB962C8B-B14F-4D97-AF65-F5344CB8AC3E}">
        <p14:creationId xmlns:p14="http://schemas.microsoft.com/office/powerpoint/2010/main" val="1775800035"/>
      </p:ext>
    </p:extLst>
  </p:cSld>
  <p:clrMapOvr>
    <a:masterClrMapping/>
  </p:clrMapOvr>
  <p:transition advClick="0" advTm="1000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75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ipe(up)">
                                      <p:cBhvr>
                                        <p:cTn id="7" dur="1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500"/>
                                  </p:stCondLst>
                                  <p:childTnLst>
                                    <p:set>
                                      <p:cBhvr>
                                        <p:cTn id="11" dur="1" fill="hold">
                                          <p:stCondLst>
                                            <p:cond delay="0"/>
                                          </p:stCondLst>
                                        </p:cTn>
                                        <p:tgtEl>
                                          <p:spTgt spid="5"/>
                                        </p:tgtEl>
                                        <p:attrNameLst>
                                          <p:attrName>style.visibility</p:attrName>
                                        </p:attrNameLst>
                                      </p:cBhvr>
                                      <p:to>
                                        <p:strVal val="visible"/>
                                      </p:to>
                                    </p:set>
                                    <p:animEffect transition="in" filter="randombar(horizontal)">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p:cNvGrpSpPr/>
          <p:nvPr/>
        </p:nvGrpSpPr>
        <p:grpSpPr>
          <a:xfrm>
            <a:off x="511986" y="1291591"/>
            <a:ext cx="8054340" cy="5493258"/>
            <a:chOff x="787906" y="1195403"/>
            <a:chExt cx="7716389" cy="4725756"/>
          </a:xfrm>
        </p:grpSpPr>
        <p:sp>
          <p:nvSpPr>
            <p:cNvPr id="38" name="Rectangle 37"/>
            <p:cNvSpPr/>
            <p:nvPr/>
          </p:nvSpPr>
          <p:spPr>
            <a:xfrm>
              <a:off x="787906" y="1195403"/>
              <a:ext cx="7716389" cy="4725756"/>
            </a:xfrm>
            <a:prstGeom prst="rect">
              <a:avLst/>
            </a:prstGeom>
            <a:ln>
              <a:solidFill>
                <a:schemeClr val="tx1">
                  <a:lumMod val="50000"/>
                  <a:lumOff val="50000"/>
                </a:schemeClr>
              </a:solidFill>
            </a:ln>
            <a:effectLst/>
          </p:spPr>
          <p:style>
            <a:lnRef idx="2">
              <a:schemeClr val="dk1"/>
            </a:lnRef>
            <a:fillRef idx="1">
              <a:schemeClr val="lt1"/>
            </a:fillRef>
            <a:effectRef idx="0">
              <a:schemeClr val="dk1"/>
            </a:effectRef>
            <a:fontRef idx="minor">
              <a:schemeClr val="dk1"/>
            </a:fontRef>
          </p:style>
          <p:txBody>
            <a:bodyPr rtlCol="0" anchor="ctr"/>
            <a:lstStyle/>
            <a:p>
              <a:pPr algn="ctr"/>
              <a:endParaRPr lang="en-US">
                <a:solidFill>
                  <a:schemeClr val="accent1"/>
                </a:solidFill>
              </a:endParaRPr>
            </a:p>
          </p:txBody>
        </p:sp>
        <p:sp>
          <p:nvSpPr>
            <p:cNvPr id="61" name="TextBox 60"/>
            <p:cNvSpPr txBox="1"/>
            <p:nvPr/>
          </p:nvSpPr>
          <p:spPr>
            <a:xfrm>
              <a:off x="826006" y="1220802"/>
              <a:ext cx="5359374" cy="397163"/>
            </a:xfrm>
            <a:prstGeom prst="rect">
              <a:avLst/>
            </a:prstGeom>
            <a:ln>
              <a:noFill/>
            </a:ln>
          </p:spPr>
          <p:style>
            <a:lnRef idx="2">
              <a:schemeClr val="dk1"/>
            </a:lnRef>
            <a:fillRef idx="1">
              <a:schemeClr val="lt1"/>
            </a:fillRef>
            <a:effectRef idx="0">
              <a:schemeClr val="dk1"/>
            </a:effectRef>
            <a:fontRef idx="minor">
              <a:schemeClr val="dk1"/>
            </a:fontRef>
          </p:style>
          <p:txBody>
            <a:bodyPr wrap="none" rtlCol="0">
              <a:spAutoFit/>
            </a:bodyPr>
            <a:lstStyle/>
            <a:p>
              <a:r>
                <a:rPr lang="en-US" sz="2400" b="1" dirty="0" smtClean="0">
                  <a:solidFill>
                    <a:schemeClr val="accent1"/>
                  </a:solidFill>
                </a:rPr>
                <a:t>Habitat Seminole Apopka by the numbers:</a:t>
              </a:r>
              <a:endParaRPr lang="en-US" sz="2400" b="1" dirty="0">
                <a:solidFill>
                  <a:schemeClr val="accent1"/>
                </a:solidFill>
              </a:endParaRPr>
            </a:p>
          </p:txBody>
        </p:sp>
        <p:sp>
          <p:nvSpPr>
            <p:cNvPr id="6" name="TextBox 5"/>
            <p:cNvSpPr txBox="1"/>
            <p:nvPr/>
          </p:nvSpPr>
          <p:spPr>
            <a:xfrm rot="16200000">
              <a:off x="4187185" y="2342778"/>
              <a:ext cx="1665599" cy="619212"/>
            </a:xfrm>
            <a:prstGeom prst="rect">
              <a:avLst/>
            </a:prstGeom>
            <a:noFill/>
          </p:spPr>
          <p:txBody>
            <a:bodyPr wrap="none" rtlCol="0">
              <a:spAutoFit/>
            </a:bodyPr>
            <a:lstStyle/>
            <a:p>
              <a:pPr algn="ctr"/>
              <a:r>
                <a:rPr lang="en-US" dirty="0" smtClean="0">
                  <a:solidFill>
                    <a:schemeClr val="accent1"/>
                  </a:solidFill>
                </a:rPr>
                <a:t>2000+  Volunteers </a:t>
              </a:r>
            </a:p>
            <a:p>
              <a:pPr algn="ctr"/>
              <a:r>
                <a:rPr lang="en-US" dirty="0" smtClean="0">
                  <a:solidFill>
                    <a:schemeClr val="accent1"/>
                  </a:solidFill>
                </a:rPr>
                <a:t>per Year</a:t>
              </a:r>
            </a:p>
          </p:txBody>
        </p:sp>
        <p:sp>
          <p:nvSpPr>
            <p:cNvPr id="7" name="Rectangle 6"/>
            <p:cNvSpPr/>
            <p:nvPr/>
          </p:nvSpPr>
          <p:spPr>
            <a:xfrm>
              <a:off x="1132404" y="1773677"/>
              <a:ext cx="3104882" cy="556028"/>
            </a:xfrm>
            <a:prstGeom prst="rect">
              <a:avLst/>
            </a:prstGeom>
          </p:spPr>
          <p:txBody>
            <a:bodyPr wrap="square">
              <a:spAutoFit/>
            </a:bodyPr>
            <a:lstStyle/>
            <a:p>
              <a:pPr lvl="0" algn="ctr"/>
              <a:r>
                <a:rPr lang="en-US" sz="3600" dirty="0">
                  <a:solidFill>
                    <a:schemeClr val="accent1"/>
                  </a:solidFill>
                  <a:latin typeface="BlairMdITC TT-Medium"/>
                  <a:cs typeface="BlairMdITC TT-Medium"/>
                </a:rPr>
                <a:t>1</a:t>
              </a:r>
              <a:r>
                <a:rPr lang="en-US" sz="2800" dirty="0">
                  <a:solidFill>
                    <a:schemeClr val="accent1"/>
                  </a:solidFill>
                  <a:latin typeface="BlairMdITC TT-Medium"/>
                  <a:cs typeface="BlairMdITC TT-Medium"/>
                </a:rPr>
                <a:t> </a:t>
              </a:r>
              <a:r>
                <a:rPr lang="en-US" sz="2800" dirty="0" smtClean="0">
                  <a:solidFill>
                    <a:schemeClr val="accent1"/>
                  </a:solidFill>
                  <a:latin typeface="BlairMdITC TT-Medium"/>
                  <a:cs typeface="BlairMdITC TT-Medium"/>
                </a:rPr>
                <a:t>Global mission</a:t>
              </a:r>
              <a:endParaRPr lang="en-US" sz="2800" dirty="0">
                <a:solidFill>
                  <a:schemeClr val="accent1"/>
                </a:solidFill>
                <a:latin typeface="BlairMdITC TT-Medium"/>
                <a:cs typeface="BlairMdITC TT-Medium"/>
              </a:endParaRPr>
            </a:p>
          </p:txBody>
        </p:sp>
        <p:sp>
          <p:nvSpPr>
            <p:cNvPr id="10" name="Rectangle 9"/>
            <p:cNvSpPr/>
            <p:nvPr/>
          </p:nvSpPr>
          <p:spPr>
            <a:xfrm>
              <a:off x="855469" y="4041268"/>
              <a:ext cx="1598463" cy="1588649"/>
            </a:xfrm>
            <a:prstGeom prst="rect">
              <a:avLst/>
            </a:prstGeom>
          </p:spPr>
          <p:txBody>
            <a:bodyPr wrap="none">
              <a:spAutoFit/>
            </a:bodyPr>
            <a:lstStyle/>
            <a:p>
              <a:pPr lvl="0"/>
              <a:r>
                <a:rPr lang="en-US" sz="2600" dirty="0" smtClean="0">
                  <a:solidFill>
                    <a:schemeClr val="accent1"/>
                  </a:solidFill>
                </a:rPr>
                <a:t>More than</a:t>
              </a:r>
              <a:r>
                <a:rPr lang="en-US" sz="3600" dirty="0" smtClean="0">
                  <a:solidFill>
                    <a:schemeClr val="accent1"/>
                  </a:solidFill>
                </a:rPr>
                <a:t/>
              </a:r>
              <a:br>
                <a:rPr lang="en-US" sz="3600" dirty="0" smtClean="0">
                  <a:solidFill>
                    <a:schemeClr val="accent1"/>
                  </a:solidFill>
                </a:rPr>
              </a:br>
              <a:r>
                <a:rPr lang="en-US" sz="3600" dirty="0" smtClean="0">
                  <a:solidFill>
                    <a:schemeClr val="accent1"/>
                  </a:solidFill>
                </a:rPr>
                <a:t>   150</a:t>
              </a:r>
              <a:endParaRPr lang="en-US" dirty="0" smtClean="0">
                <a:solidFill>
                  <a:schemeClr val="accent1"/>
                </a:solidFill>
              </a:endParaRPr>
            </a:p>
            <a:p>
              <a:pPr lvl="0"/>
              <a:r>
                <a:rPr lang="en-US" sz="2600" dirty="0" smtClean="0">
                  <a:solidFill>
                    <a:schemeClr val="accent1"/>
                  </a:solidFill>
                </a:rPr>
                <a:t>Homes </a:t>
              </a:r>
            </a:p>
            <a:p>
              <a:pPr lvl="0"/>
              <a:r>
                <a:rPr lang="en-US" sz="2600" dirty="0" smtClean="0">
                  <a:solidFill>
                    <a:schemeClr val="accent1"/>
                  </a:solidFill>
                </a:rPr>
                <a:t>Completed</a:t>
              </a:r>
              <a:endParaRPr lang="en-US" sz="2600" dirty="0">
                <a:solidFill>
                  <a:schemeClr val="accent1"/>
                </a:solidFill>
              </a:endParaRPr>
            </a:p>
          </p:txBody>
        </p:sp>
        <p:sp>
          <p:nvSpPr>
            <p:cNvPr id="12" name="Rectangle 11"/>
            <p:cNvSpPr/>
            <p:nvPr/>
          </p:nvSpPr>
          <p:spPr>
            <a:xfrm>
              <a:off x="1596458" y="2549849"/>
              <a:ext cx="1909235" cy="317730"/>
            </a:xfrm>
            <a:prstGeom prst="rect">
              <a:avLst/>
            </a:prstGeom>
          </p:spPr>
          <p:txBody>
            <a:bodyPr wrap="none">
              <a:spAutoFit/>
            </a:bodyPr>
            <a:lstStyle/>
            <a:p>
              <a:pPr lvl="0"/>
              <a:r>
                <a:rPr lang="en-US" dirty="0" smtClean="0">
                  <a:solidFill>
                    <a:schemeClr val="accent1"/>
                  </a:solidFill>
                  <a:latin typeface="BlairMdITC TT-Medium"/>
                  <a:cs typeface="BlairMdITC TT-Medium"/>
                </a:rPr>
                <a:t>24 </a:t>
              </a:r>
              <a:r>
                <a:rPr lang="en-US" dirty="0">
                  <a:solidFill>
                    <a:schemeClr val="accent1"/>
                  </a:solidFill>
                  <a:latin typeface="BlairMdITC TT-Medium"/>
                  <a:cs typeface="BlairMdITC TT-Medium"/>
                </a:rPr>
                <a:t>years in action</a:t>
              </a:r>
            </a:p>
          </p:txBody>
        </p:sp>
        <p:grpSp>
          <p:nvGrpSpPr>
            <p:cNvPr id="4" name="Group 3"/>
            <p:cNvGrpSpPr/>
            <p:nvPr/>
          </p:nvGrpSpPr>
          <p:grpSpPr>
            <a:xfrm>
              <a:off x="2829899" y="3888596"/>
              <a:ext cx="2872826" cy="867565"/>
              <a:chOff x="2146288" y="3440324"/>
              <a:chExt cx="2523284" cy="867565"/>
            </a:xfrm>
          </p:grpSpPr>
          <p:sp>
            <p:nvSpPr>
              <p:cNvPr id="11" name="Rectangle 10"/>
              <p:cNvSpPr/>
              <p:nvPr/>
            </p:nvSpPr>
            <p:spPr>
              <a:xfrm>
                <a:off x="2219598" y="3440324"/>
                <a:ext cx="2449974" cy="344208"/>
              </a:xfrm>
              <a:prstGeom prst="rect">
                <a:avLst/>
              </a:prstGeom>
            </p:spPr>
            <p:txBody>
              <a:bodyPr wrap="square">
                <a:spAutoFit/>
              </a:bodyPr>
              <a:lstStyle/>
              <a:p>
                <a:pPr lvl="0" algn="ctr"/>
                <a:endParaRPr lang="en-US" sz="2000" dirty="0">
                  <a:solidFill>
                    <a:schemeClr val="accent1"/>
                  </a:solidFill>
                  <a:latin typeface="BlairMdITC TT-Medium"/>
                  <a:cs typeface="BlairMdITC TT-Medium"/>
                </a:endParaRPr>
              </a:p>
            </p:txBody>
          </p:sp>
          <p:sp>
            <p:nvSpPr>
              <p:cNvPr id="3" name="Rectangle 2"/>
              <p:cNvSpPr/>
              <p:nvPr/>
            </p:nvSpPr>
            <p:spPr>
              <a:xfrm>
                <a:off x="2146288" y="3592996"/>
                <a:ext cx="299722" cy="714893"/>
              </a:xfrm>
              <a:prstGeom prst="rect">
                <a:avLst/>
              </a:prstGeom>
            </p:spPr>
            <p:txBody>
              <a:bodyPr wrap="none">
                <a:spAutoFit/>
              </a:bodyPr>
              <a:lstStyle/>
              <a:p>
                <a:pPr lvl="0" algn="ctr"/>
                <a:r>
                  <a:rPr lang="en-US" sz="4800" dirty="0" smtClean="0">
                    <a:solidFill>
                      <a:schemeClr val="accent1"/>
                    </a:solidFill>
                    <a:latin typeface="BlairMdITC TT-Medium"/>
                    <a:cs typeface="BlairMdITC TT-Medium"/>
                  </a:rPr>
                  <a:t> </a:t>
                </a:r>
                <a:endParaRPr lang="en-US" sz="4800" dirty="0">
                  <a:solidFill>
                    <a:schemeClr val="accent1"/>
                  </a:solidFill>
                  <a:latin typeface="BlairMdITC TT-Medium"/>
                  <a:cs typeface="BlairMdITC TT-Medium"/>
                </a:endParaRPr>
              </a:p>
            </p:txBody>
          </p:sp>
        </p:grpSp>
        <p:cxnSp>
          <p:nvCxnSpPr>
            <p:cNvPr id="13" name="Straight Connector 12"/>
            <p:cNvCxnSpPr/>
            <p:nvPr/>
          </p:nvCxnSpPr>
          <p:spPr>
            <a:xfrm>
              <a:off x="1023651" y="2440910"/>
              <a:ext cx="3154814" cy="0"/>
            </a:xfrm>
            <a:prstGeom prst="line">
              <a:avLst/>
            </a:prstGeom>
            <a:ln>
              <a:solidFill>
                <a:schemeClr val="tx1">
                  <a:lumMod val="50000"/>
                  <a:lumOff val="50000"/>
                </a:schemeClr>
              </a:solidFill>
            </a:ln>
            <a:effectLst>
              <a:outerShdw blurRad="40000" dist="20000" dir="5400000" rotWithShape="0">
                <a:srgbClr val="000000">
                  <a:alpha val="38000"/>
                </a:srgbClr>
              </a:outerShdw>
            </a:effectLst>
          </p:spPr>
          <p:style>
            <a:lnRef idx="2">
              <a:schemeClr val="accent1"/>
            </a:lnRef>
            <a:fillRef idx="0">
              <a:schemeClr val="accent1"/>
            </a:fillRef>
            <a:effectRef idx="1">
              <a:schemeClr val="accent1"/>
            </a:effectRef>
            <a:fontRef idx="minor">
              <a:schemeClr val="tx1"/>
            </a:fontRef>
          </p:style>
        </p:cxnSp>
        <p:cxnSp>
          <p:nvCxnSpPr>
            <p:cNvPr id="15" name="Straight Connector 14"/>
            <p:cNvCxnSpPr/>
            <p:nvPr/>
          </p:nvCxnSpPr>
          <p:spPr>
            <a:xfrm>
              <a:off x="4659045" y="1753843"/>
              <a:ext cx="0" cy="1909742"/>
            </a:xfrm>
            <a:prstGeom prst="line">
              <a:avLst/>
            </a:prstGeom>
            <a:ln>
              <a:solidFill>
                <a:schemeClr val="tx1">
                  <a:lumMod val="50000"/>
                  <a:lumOff val="50000"/>
                </a:schemeClr>
              </a:solidFill>
            </a:ln>
            <a:effectLst>
              <a:outerShdw blurRad="40000" dist="20000" dir="5400000" rotWithShape="0">
                <a:srgbClr val="000000">
                  <a:alpha val="38000"/>
                </a:srgbClr>
              </a:outerShdw>
            </a:effectLst>
          </p:spPr>
          <p:style>
            <a:lnRef idx="2">
              <a:schemeClr val="dk1"/>
            </a:lnRef>
            <a:fillRef idx="0">
              <a:schemeClr val="dk1"/>
            </a:fillRef>
            <a:effectRef idx="1">
              <a:schemeClr val="dk1"/>
            </a:effectRef>
            <a:fontRef idx="minor">
              <a:schemeClr val="tx1"/>
            </a:fontRef>
          </p:style>
        </p:cxnSp>
        <p:cxnSp>
          <p:nvCxnSpPr>
            <p:cNvPr id="18" name="Straight Connector 17"/>
            <p:cNvCxnSpPr/>
            <p:nvPr/>
          </p:nvCxnSpPr>
          <p:spPr>
            <a:xfrm>
              <a:off x="899965" y="3793557"/>
              <a:ext cx="7427014" cy="0"/>
            </a:xfrm>
            <a:prstGeom prst="line">
              <a:avLst/>
            </a:prstGeom>
            <a:ln>
              <a:solidFill>
                <a:schemeClr val="tx1">
                  <a:lumMod val="50000"/>
                  <a:lumOff val="50000"/>
                </a:schemeClr>
              </a:solidFill>
            </a:ln>
            <a:effectLst>
              <a:outerShdw blurRad="40000" dist="20000" dir="5400000" rotWithShape="0">
                <a:srgbClr val="000000">
                  <a:alpha val="38000"/>
                </a:srgbClr>
              </a:outerShdw>
            </a:effectLst>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2529859" y="3888596"/>
              <a:ext cx="21217" cy="1767726"/>
            </a:xfrm>
            <a:prstGeom prst="line">
              <a:avLst/>
            </a:prstGeom>
            <a:ln>
              <a:solidFill>
                <a:schemeClr val="tx1">
                  <a:lumMod val="50000"/>
                  <a:lumOff val="50000"/>
                </a:schemeClr>
              </a:solidFill>
            </a:ln>
            <a:effectLst>
              <a:outerShdw blurRad="40000" dist="20000" dir="5400000" rotWithShape="0">
                <a:srgbClr val="000000">
                  <a:alpha val="38000"/>
                </a:srgbClr>
              </a:outerShdw>
            </a:effectLst>
          </p:spPr>
          <p:style>
            <a:lnRef idx="2">
              <a:schemeClr val="dk1"/>
            </a:lnRef>
            <a:fillRef idx="0">
              <a:schemeClr val="dk1"/>
            </a:fillRef>
            <a:effectRef idx="1">
              <a:schemeClr val="dk1"/>
            </a:effectRef>
            <a:fontRef idx="minor">
              <a:schemeClr val="tx1"/>
            </a:fontRef>
          </p:style>
        </p:cxnSp>
        <p:cxnSp>
          <p:nvCxnSpPr>
            <p:cNvPr id="21" name="Straight Connector 20"/>
            <p:cNvCxnSpPr/>
            <p:nvPr/>
          </p:nvCxnSpPr>
          <p:spPr>
            <a:xfrm>
              <a:off x="5355039" y="1672533"/>
              <a:ext cx="0" cy="1996907"/>
            </a:xfrm>
            <a:prstGeom prst="line">
              <a:avLst/>
            </a:prstGeom>
            <a:ln>
              <a:solidFill>
                <a:schemeClr val="tx1">
                  <a:lumMod val="50000"/>
                  <a:lumOff val="50000"/>
                </a:schemeClr>
              </a:solidFill>
            </a:ln>
            <a:effectLst>
              <a:outerShdw blurRad="40000" dist="20000" dir="5400000" rotWithShape="0">
                <a:srgbClr val="000000">
                  <a:alpha val="38000"/>
                </a:srgbClr>
              </a:outerShdw>
            </a:effectLst>
          </p:spPr>
          <p:style>
            <a:lnRef idx="2">
              <a:schemeClr val="dk1"/>
            </a:lnRef>
            <a:fillRef idx="0">
              <a:schemeClr val="dk1"/>
            </a:fillRef>
            <a:effectRef idx="1">
              <a:schemeClr val="dk1"/>
            </a:effectRef>
            <a:fontRef idx="minor">
              <a:schemeClr val="tx1"/>
            </a:fontRef>
          </p:style>
        </p:cxnSp>
        <p:sp>
          <p:nvSpPr>
            <p:cNvPr id="40" name="Rectangle 39"/>
            <p:cNvSpPr/>
            <p:nvPr/>
          </p:nvSpPr>
          <p:spPr>
            <a:xfrm>
              <a:off x="6301251" y="4467967"/>
              <a:ext cx="450279" cy="608982"/>
            </a:xfrm>
            <a:prstGeom prst="rect">
              <a:avLst/>
            </a:prstGeom>
          </p:spPr>
          <p:txBody>
            <a:bodyPr wrap="none">
              <a:spAutoFit/>
            </a:bodyPr>
            <a:lstStyle/>
            <a:p>
              <a:r>
                <a:rPr lang="en-US" sz="4000" dirty="0">
                  <a:solidFill>
                    <a:schemeClr val="accent1"/>
                  </a:solidFill>
                  <a:latin typeface="BlairMdITC TT-Medium"/>
                </a:rPr>
                <a:t>2</a:t>
              </a:r>
              <a:endParaRPr lang="en-US" sz="4000" dirty="0">
                <a:solidFill>
                  <a:schemeClr val="accent1"/>
                </a:solidFill>
              </a:endParaRPr>
            </a:p>
          </p:txBody>
        </p:sp>
        <p:sp>
          <p:nvSpPr>
            <p:cNvPr id="41" name="Rectangle 40"/>
            <p:cNvSpPr/>
            <p:nvPr/>
          </p:nvSpPr>
          <p:spPr>
            <a:xfrm>
              <a:off x="6492028" y="4176714"/>
              <a:ext cx="1826728" cy="1191488"/>
            </a:xfrm>
            <a:prstGeom prst="rect">
              <a:avLst/>
            </a:prstGeom>
          </p:spPr>
          <p:txBody>
            <a:bodyPr wrap="square">
              <a:spAutoFit/>
            </a:bodyPr>
            <a:lstStyle/>
            <a:p>
              <a:pPr lvl="0" algn="ctr"/>
              <a:r>
                <a:rPr lang="en-US" sz="2800" dirty="0" err="1" smtClean="0">
                  <a:solidFill>
                    <a:schemeClr val="accent1"/>
                  </a:solidFill>
                </a:rPr>
                <a:t>ReStore</a:t>
              </a:r>
              <a:endParaRPr lang="en-US" sz="2800" dirty="0" smtClean="0">
                <a:solidFill>
                  <a:schemeClr val="accent1"/>
                </a:solidFill>
              </a:endParaRPr>
            </a:p>
            <a:p>
              <a:pPr lvl="0" algn="ctr"/>
              <a:r>
                <a:rPr lang="en-US" sz="2800" dirty="0" smtClean="0">
                  <a:solidFill>
                    <a:schemeClr val="accent1"/>
                  </a:solidFill>
                </a:rPr>
                <a:t>Resale Outlets</a:t>
              </a:r>
              <a:endParaRPr lang="en-US" sz="2800" dirty="0">
                <a:solidFill>
                  <a:schemeClr val="accent1"/>
                </a:solidFill>
              </a:endParaRPr>
            </a:p>
          </p:txBody>
        </p:sp>
        <p:cxnSp>
          <p:nvCxnSpPr>
            <p:cNvPr id="47" name="Straight Connector 46"/>
            <p:cNvCxnSpPr/>
            <p:nvPr/>
          </p:nvCxnSpPr>
          <p:spPr>
            <a:xfrm>
              <a:off x="6212838" y="3888596"/>
              <a:ext cx="0" cy="1767726"/>
            </a:xfrm>
            <a:prstGeom prst="line">
              <a:avLst/>
            </a:prstGeom>
            <a:ln>
              <a:solidFill>
                <a:schemeClr val="tx1">
                  <a:lumMod val="50000"/>
                  <a:lumOff val="50000"/>
                </a:schemeClr>
              </a:solidFill>
            </a:ln>
            <a:effectLst>
              <a:outerShdw blurRad="40000" dist="20000" dir="5400000" rotWithShape="0">
                <a:srgbClr val="000000">
                  <a:alpha val="38000"/>
                </a:srgbClr>
              </a:outerShdw>
            </a:effectLst>
          </p:spPr>
          <p:style>
            <a:lnRef idx="2">
              <a:schemeClr val="dk1"/>
            </a:lnRef>
            <a:fillRef idx="0">
              <a:schemeClr val="dk1"/>
            </a:fillRef>
            <a:effectRef idx="1">
              <a:schemeClr val="dk1"/>
            </a:effectRef>
            <a:fontRef idx="minor">
              <a:schemeClr val="tx1"/>
            </a:fontRef>
          </p:style>
        </p:cxnSp>
        <p:sp>
          <p:nvSpPr>
            <p:cNvPr id="51" name="Rectangle 50"/>
            <p:cNvSpPr/>
            <p:nvPr/>
          </p:nvSpPr>
          <p:spPr>
            <a:xfrm>
              <a:off x="5503453" y="1466502"/>
              <a:ext cx="3000841" cy="1773992"/>
            </a:xfrm>
            <a:prstGeom prst="rect">
              <a:avLst/>
            </a:prstGeom>
          </p:spPr>
          <p:txBody>
            <a:bodyPr wrap="square">
              <a:spAutoFit/>
            </a:bodyPr>
            <a:lstStyle/>
            <a:p>
              <a:pPr lvl="0" algn="ctr"/>
              <a:r>
                <a:rPr lang="en-US" dirty="0" smtClean="0">
                  <a:solidFill>
                    <a:schemeClr val="accent1"/>
                  </a:solidFill>
                </a:rPr>
                <a:t>Serving</a:t>
              </a:r>
            </a:p>
            <a:p>
              <a:pPr lvl="0" algn="ctr"/>
              <a:r>
                <a:rPr lang="en-US" sz="2800" dirty="0" smtClean="0">
                  <a:solidFill>
                    <a:schemeClr val="accent1"/>
                  </a:solidFill>
                </a:rPr>
                <a:t>46,570 adults</a:t>
              </a:r>
            </a:p>
            <a:p>
              <a:pPr lvl="0" algn="ctr"/>
              <a:r>
                <a:rPr lang="en-US" sz="2800" dirty="0" smtClean="0">
                  <a:solidFill>
                    <a:schemeClr val="accent1"/>
                  </a:solidFill>
                </a:rPr>
                <a:t>36,599 children</a:t>
              </a:r>
            </a:p>
            <a:p>
              <a:pPr lvl="0" algn="ctr"/>
              <a:r>
                <a:rPr lang="en-US" dirty="0" smtClean="0">
                  <a:solidFill>
                    <a:schemeClr val="accent1"/>
                  </a:solidFill>
                </a:rPr>
                <a:t>Living in substandard housing</a:t>
              </a:r>
            </a:p>
            <a:p>
              <a:pPr lvl="0" algn="ctr"/>
              <a:r>
                <a:rPr lang="en-US" dirty="0" smtClean="0">
                  <a:solidFill>
                    <a:schemeClr val="accent1"/>
                  </a:solidFill>
                </a:rPr>
                <a:t>in the Seminole &amp; Greater Apopka area</a:t>
              </a:r>
            </a:p>
          </p:txBody>
        </p:sp>
      </p:grpSp>
      <p:sp>
        <p:nvSpPr>
          <p:cNvPr id="32" name="Title 1"/>
          <p:cNvSpPr>
            <a:spLocks noGrp="1"/>
          </p:cNvSpPr>
          <p:nvPr>
            <p:ph type="title"/>
          </p:nvPr>
        </p:nvSpPr>
        <p:spPr>
          <a:xfrm>
            <a:off x="152400" y="125730"/>
            <a:ext cx="7392511" cy="1074420"/>
          </a:xfrm>
        </p:spPr>
        <p:txBody>
          <a:bodyPr>
            <a:normAutofit/>
          </a:bodyPr>
          <a:lstStyle/>
          <a:p>
            <a:r>
              <a:rPr lang="en-US" sz="4000" dirty="0" smtClean="0">
                <a:solidFill>
                  <a:srgbClr val="2F5897"/>
                </a:solidFill>
              </a:rPr>
              <a:t>Safe, Decent, Affordable Housing</a:t>
            </a:r>
            <a:endParaRPr lang="en-US" sz="4000" dirty="0">
              <a:solidFill>
                <a:srgbClr val="2F5897"/>
              </a:solidFill>
            </a:endParaRPr>
          </a:p>
        </p:txBody>
      </p:sp>
      <p:cxnSp>
        <p:nvCxnSpPr>
          <p:cNvPr id="34" name="Straight Connector 33"/>
          <p:cNvCxnSpPr/>
          <p:nvPr/>
        </p:nvCxnSpPr>
        <p:spPr>
          <a:xfrm>
            <a:off x="511985" y="1200150"/>
            <a:ext cx="8054339" cy="0"/>
          </a:xfrm>
          <a:prstGeom prst="line">
            <a:avLst/>
          </a:prstGeom>
          <a:ln>
            <a:solidFill>
              <a:srgbClr val="27B41F"/>
            </a:solidFill>
          </a:ln>
        </p:spPr>
        <p:style>
          <a:lnRef idx="3">
            <a:schemeClr val="dk1"/>
          </a:lnRef>
          <a:fillRef idx="0">
            <a:schemeClr val="dk1"/>
          </a:fillRef>
          <a:effectRef idx="2">
            <a:schemeClr val="dk1"/>
          </a:effectRef>
          <a:fontRef idx="minor">
            <a:schemeClr val="tx1"/>
          </a:fontRef>
        </p:style>
      </p:cxnSp>
      <p:sp>
        <p:nvSpPr>
          <p:cNvPr id="30" name="Rectangle 29"/>
          <p:cNvSpPr/>
          <p:nvPr/>
        </p:nvSpPr>
        <p:spPr>
          <a:xfrm>
            <a:off x="2411474" y="4579839"/>
            <a:ext cx="3571875" cy="1692771"/>
          </a:xfrm>
          <a:prstGeom prst="rect">
            <a:avLst/>
          </a:prstGeom>
        </p:spPr>
        <p:txBody>
          <a:bodyPr wrap="square">
            <a:spAutoFit/>
          </a:bodyPr>
          <a:lstStyle/>
          <a:p>
            <a:pPr lvl="0" algn="ctr"/>
            <a:r>
              <a:rPr lang="en-US" sz="2600" dirty="0" smtClean="0">
                <a:solidFill>
                  <a:schemeClr val="accent1"/>
                </a:solidFill>
              </a:rPr>
              <a:t>170 Adults</a:t>
            </a:r>
          </a:p>
          <a:p>
            <a:pPr lvl="0" algn="ctr"/>
            <a:r>
              <a:rPr lang="en-US" sz="2600" dirty="0" smtClean="0">
                <a:solidFill>
                  <a:schemeClr val="accent1"/>
                </a:solidFill>
              </a:rPr>
              <a:t>235 Children </a:t>
            </a:r>
            <a:r>
              <a:rPr lang="en-US" dirty="0" smtClean="0">
                <a:solidFill>
                  <a:schemeClr val="accent1"/>
                </a:solidFill>
              </a:rPr>
              <a:t>(and counting!)</a:t>
            </a:r>
            <a:endParaRPr lang="en-US" dirty="0">
              <a:solidFill>
                <a:schemeClr val="accent1"/>
              </a:solidFill>
            </a:endParaRPr>
          </a:p>
          <a:p>
            <a:pPr lvl="0" algn="ctr"/>
            <a:r>
              <a:rPr lang="en-US" sz="2600" dirty="0" smtClean="0">
                <a:solidFill>
                  <a:schemeClr val="accent1"/>
                </a:solidFill>
              </a:rPr>
              <a:t>Living in an affordable, safe, home environment</a:t>
            </a:r>
            <a:endParaRPr lang="en-US" sz="2600" dirty="0">
              <a:solidFill>
                <a:schemeClr val="accent1"/>
              </a:solidFill>
            </a:endParaRPr>
          </a:p>
        </p:txBody>
      </p:sp>
      <p:pic>
        <p:nvPicPr>
          <p:cNvPr id="31"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419295" y="125731"/>
            <a:ext cx="1724705" cy="9491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35" name="Straight Connector 34"/>
          <p:cNvCxnSpPr/>
          <p:nvPr/>
        </p:nvCxnSpPr>
        <p:spPr>
          <a:xfrm>
            <a:off x="758055" y="3332195"/>
            <a:ext cx="3292984" cy="0"/>
          </a:xfrm>
          <a:prstGeom prst="line">
            <a:avLst/>
          </a:prstGeom>
          <a:ln>
            <a:solidFill>
              <a:schemeClr val="tx1">
                <a:lumMod val="50000"/>
                <a:lumOff val="50000"/>
              </a:schemeClr>
            </a:solidFill>
          </a:ln>
          <a:effectLst>
            <a:outerShdw blurRad="40000" dist="20000" dir="5400000" rotWithShape="0">
              <a:srgbClr val="000000">
                <a:alpha val="38000"/>
              </a:srgbClr>
            </a:outerShdw>
          </a:effectLst>
        </p:spPr>
        <p:style>
          <a:lnRef idx="2">
            <a:schemeClr val="accent1"/>
          </a:lnRef>
          <a:fillRef idx="0">
            <a:schemeClr val="accent1"/>
          </a:fillRef>
          <a:effectRef idx="1">
            <a:schemeClr val="accent1"/>
          </a:effectRef>
          <a:fontRef idx="minor">
            <a:schemeClr val="tx1"/>
          </a:fontRef>
        </p:style>
      </p:cxnSp>
      <p:sp>
        <p:nvSpPr>
          <p:cNvPr id="19" name="TextBox 18"/>
          <p:cNvSpPr txBox="1"/>
          <p:nvPr/>
        </p:nvSpPr>
        <p:spPr>
          <a:xfrm>
            <a:off x="572655" y="3545073"/>
            <a:ext cx="3876144" cy="615553"/>
          </a:xfrm>
          <a:prstGeom prst="rect">
            <a:avLst/>
          </a:prstGeom>
          <a:noFill/>
        </p:spPr>
        <p:txBody>
          <a:bodyPr wrap="square" rtlCol="0">
            <a:spAutoFit/>
          </a:bodyPr>
          <a:lstStyle/>
          <a:p>
            <a:pPr algn="ctr"/>
            <a:r>
              <a:rPr lang="en-US" sz="1700" b="1" dirty="0" smtClean="0">
                <a:solidFill>
                  <a:srgbClr val="009900"/>
                </a:solidFill>
                <a:latin typeface="BlairMdITC TT-Medium"/>
              </a:rPr>
              <a:t>Contributed more than </a:t>
            </a:r>
            <a:r>
              <a:rPr lang="en-US" sz="1700" b="1" dirty="0" smtClean="0">
                <a:solidFill>
                  <a:srgbClr val="009900"/>
                </a:solidFill>
                <a:latin typeface="BlairMdITC TT-Medium"/>
              </a:rPr>
              <a:t>$</a:t>
            </a:r>
            <a:r>
              <a:rPr lang="en-US" sz="1700" b="1" dirty="0" smtClean="0">
                <a:solidFill>
                  <a:srgbClr val="009900"/>
                </a:solidFill>
                <a:latin typeface="BlairMdITC TT-Medium"/>
              </a:rPr>
              <a:t>27</a:t>
            </a:r>
            <a:r>
              <a:rPr lang="en-US" sz="1700" b="1" dirty="0" smtClean="0">
                <a:solidFill>
                  <a:srgbClr val="009900"/>
                </a:solidFill>
                <a:latin typeface="BlairMdITC TT-Medium"/>
              </a:rPr>
              <a:t>.5 </a:t>
            </a:r>
            <a:r>
              <a:rPr lang="en-US" sz="1700" b="1" dirty="0" smtClean="0">
                <a:solidFill>
                  <a:srgbClr val="009900"/>
                </a:solidFill>
                <a:latin typeface="BlairMdITC TT-Medium"/>
              </a:rPr>
              <a:t>million to the local economy last year!</a:t>
            </a:r>
            <a:endParaRPr lang="en-US" sz="1700" b="1" dirty="0">
              <a:solidFill>
                <a:srgbClr val="009900"/>
              </a:solidFill>
              <a:latin typeface="BlairMdITC TT-Medium"/>
            </a:endParaRPr>
          </a:p>
        </p:txBody>
      </p:sp>
    </p:spTree>
    <p:extLst>
      <p:ext uri="{BB962C8B-B14F-4D97-AF65-F5344CB8AC3E}">
        <p14:creationId xmlns:p14="http://schemas.microsoft.com/office/powerpoint/2010/main" val="1680905770"/>
      </p:ext>
    </p:extLst>
  </p:cSld>
  <p:clrMapOvr>
    <a:masterClrMapping/>
  </p:clrMapOvr>
  <p:transition advClick="0" advTm="1000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mph" presetSubtype="0" fill="hold" grpId="0" nodeType="clickEffect">
                                  <p:stCondLst>
                                    <p:cond delay="0"/>
                                  </p:stCondLst>
                                  <p:iterate type="lt">
                                    <p:tmPct val="4000"/>
                                  </p:iterate>
                                  <p:childTnLst>
                                    <p:set>
                                      <p:cBhvr override="childStyle">
                                        <p:cTn id="6" dur="1000" fill="hold"/>
                                        <p:tgtEl>
                                          <p:spTgt spid="19"/>
                                        </p:tgtEl>
                                        <p:attrNameLst>
                                          <p:attrName>style.textDecorationUnderline</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762000" y="2246531"/>
            <a:ext cx="7620000" cy="1182469"/>
          </a:xfrm>
          <a:prstGeom prst="rect">
            <a:avLst/>
          </a:prstGeom>
        </p:spPr>
        <p:txBody>
          <a:bodyPr vert="horz" lIns="91440" tIns="45720" rIns="91440" bIns="45720" rtlCol="0" anchor="ctr">
            <a:normAutofit fontScale="925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2800" dirty="0" smtClean="0">
                <a:solidFill>
                  <a:srgbClr val="009900"/>
                </a:solidFill>
              </a:rPr>
              <a:t>Homeownership can create a better future for families.  Compared to renters of the same age, income and race, homeowners in the US are:</a:t>
            </a:r>
            <a:endParaRPr lang="en-US" sz="2800" dirty="0">
              <a:solidFill>
                <a:srgbClr val="009900"/>
              </a:solidFill>
            </a:endParaRPr>
          </a:p>
        </p:txBody>
      </p:sp>
      <p:sp>
        <p:nvSpPr>
          <p:cNvPr id="5" name="Content Placeholder 2"/>
          <p:cNvSpPr txBox="1">
            <a:spLocks/>
          </p:cNvSpPr>
          <p:nvPr/>
        </p:nvSpPr>
        <p:spPr>
          <a:xfrm>
            <a:off x="2590799" y="3470564"/>
            <a:ext cx="4114801" cy="1219200"/>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r>
              <a:rPr lang="en-US" sz="2400" dirty="0" smtClean="0">
                <a:solidFill>
                  <a:srgbClr val="009900"/>
                </a:solidFill>
              </a:rPr>
              <a:t>12 times wealthier</a:t>
            </a:r>
          </a:p>
          <a:p>
            <a:r>
              <a:rPr lang="en-US" sz="2400" dirty="0" smtClean="0">
                <a:solidFill>
                  <a:srgbClr val="009900"/>
                </a:solidFill>
              </a:rPr>
              <a:t>15% more likely to vote</a:t>
            </a:r>
            <a:endParaRPr lang="en-US" sz="2400" dirty="0">
              <a:solidFill>
                <a:srgbClr val="009900"/>
              </a:solidFill>
            </a:endParaRPr>
          </a:p>
        </p:txBody>
      </p:sp>
      <p:sp>
        <p:nvSpPr>
          <p:cNvPr id="12" name="Title 1"/>
          <p:cNvSpPr txBox="1">
            <a:spLocks/>
          </p:cNvSpPr>
          <p:nvPr/>
        </p:nvSpPr>
        <p:spPr>
          <a:xfrm>
            <a:off x="525780" y="951131"/>
            <a:ext cx="8092440" cy="1295400"/>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2400" dirty="0" smtClean="0"/>
              <a:t>Working minimum wage ($7.67/hour), an individual must work </a:t>
            </a:r>
            <a:br>
              <a:rPr lang="en-US" sz="2400" dirty="0" smtClean="0"/>
            </a:br>
            <a:r>
              <a:rPr lang="en-US" sz="2400" dirty="0" smtClean="0"/>
              <a:t>2.7 full-time jobs to be able to afford the </a:t>
            </a:r>
            <a:br>
              <a:rPr lang="en-US" sz="2400" dirty="0" smtClean="0"/>
            </a:br>
            <a:r>
              <a:rPr lang="en-US" sz="2400" dirty="0" smtClean="0"/>
              <a:t>$1024 for the average two bedroom rent.</a:t>
            </a:r>
            <a:endParaRPr lang="en-US" sz="2400" dirty="0"/>
          </a:p>
        </p:txBody>
      </p:sp>
      <p:sp>
        <p:nvSpPr>
          <p:cNvPr id="13" name="TextBox 12"/>
          <p:cNvSpPr txBox="1"/>
          <p:nvPr/>
        </p:nvSpPr>
        <p:spPr>
          <a:xfrm>
            <a:off x="1524000" y="304800"/>
            <a:ext cx="5867400" cy="646331"/>
          </a:xfrm>
          <a:prstGeom prst="rect">
            <a:avLst/>
          </a:prstGeom>
          <a:noFill/>
        </p:spPr>
        <p:txBody>
          <a:bodyPr wrap="square" rtlCol="0">
            <a:spAutoFit/>
          </a:bodyPr>
          <a:lstStyle/>
          <a:p>
            <a:pPr algn="ctr"/>
            <a:r>
              <a:rPr lang="en-US" sz="3600" b="1" u="sng" dirty="0" smtClean="0">
                <a:solidFill>
                  <a:srgbClr val="003399"/>
                </a:solidFill>
              </a:rPr>
              <a:t>Why We Build</a:t>
            </a:r>
            <a:endParaRPr lang="en-US" sz="3600" u="sng" dirty="0"/>
          </a:p>
        </p:txBody>
      </p:sp>
      <p:sp>
        <p:nvSpPr>
          <p:cNvPr id="14" name="Title 1"/>
          <p:cNvSpPr txBox="1">
            <a:spLocks/>
          </p:cNvSpPr>
          <p:nvPr/>
        </p:nvSpPr>
        <p:spPr>
          <a:xfrm>
            <a:off x="581892" y="4572000"/>
            <a:ext cx="7620000" cy="952500"/>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sz="2800" b="1" dirty="0" smtClean="0">
                <a:solidFill>
                  <a:srgbClr val="003399"/>
                </a:solidFill>
              </a:rPr>
              <a:t>One out of every seven low income families live in severely substandard and inadequate housing.</a:t>
            </a:r>
            <a:endParaRPr lang="en-US" sz="2800" b="1" dirty="0">
              <a:solidFill>
                <a:srgbClr val="003399"/>
              </a:solidFill>
            </a:endParaRPr>
          </a:p>
        </p:txBody>
      </p:sp>
      <p:pic>
        <p:nvPicPr>
          <p:cNvPr id="8" name="Picture 2" descr="Equal_Housing_Opportunity-logo-52BB024373-seeklogo_com"/>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39150" y="6153150"/>
            <a:ext cx="704850" cy="704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pic>
      <p:pic>
        <p:nvPicPr>
          <p:cNvPr id="9" name="Picture 2" descr="HFHI AmeriCorp Logo in JPEG format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16681" y="6099464"/>
            <a:ext cx="1290637" cy="7397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pic>
    </p:spTree>
    <p:extLst>
      <p:ext uri="{BB962C8B-B14F-4D97-AF65-F5344CB8AC3E}">
        <p14:creationId xmlns:p14="http://schemas.microsoft.com/office/powerpoint/2010/main" val="3507243880"/>
      </p:ext>
    </p:extLst>
  </p:cSld>
  <p:clrMapOvr>
    <a:masterClrMapping/>
  </p:clrMapOvr>
  <p:transition spd="med" advClick="0" advTm="1500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50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fade">
                                      <p:cBhvr>
                                        <p:cTn id="7" dur="1000"/>
                                        <p:tgtEl>
                                          <p:spTgt spid="12">
                                            <p:txEl>
                                              <p:pRg st="0" end="0"/>
                                            </p:txEl>
                                          </p:spTgt>
                                        </p:tgtEl>
                                      </p:cBhvr>
                                    </p:animEffect>
                                    <p:anim calcmode="lin" valueType="num">
                                      <p:cBhvr>
                                        <p:cTn id="8" dur="1000" fill="hold"/>
                                        <p:tgtEl>
                                          <p:spTgt spid="1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12">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500"/>
                                  </p:stCondLst>
                                  <p:childTnLst>
                                    <p:set>
                                      <p:cBhvr>
                                        <p:cTn id="13" dur="1" fill="hold">
                                          <p:stCondLst>
                                            <p:cond delay="0"/>
                                          </p:stCondLst>
                                        </p:cTn>
                                        <p:tgtEl>
                                          <p:spTgt spid="14"/>
                                        </p:tgtEl>
                                        <p:attrNameLst>
                                          <p:attrName>style.visibility</p:attrName>
                                        </p:attrNameLst>
                                      </p:cBhvr>
                                      <p:to>
                                        <p:strVal val="visible"/>
                                      </p:to>
                                    </p:set>
                                    <p:animEffect transition="in" filter="fade">
                                      <p:cBhvr>
                                        <p:cTn id="14" dur="1000"/>
                                        <p:tgtEl>
                                          <p:spTgt spid="14"/>
                                        </p:tgtEl>
                                      </p:cBhvr>
                                    </p:animEffect>
                                    <p:anim calcmode="lin" valueType="num">
                                      <p:cBhvr>
                                        <p:cTn id="15" dur="1000" fill="hold"/>
                                        <p:tgtEl>
                                          <p:spTgt spid="14"/>
                                        </p:tgtEl>
                                        <p:attrNameLst>
                                          <p:attrName>ppt_x</p:attrName>
                                        </p:attrNameLst>
                                      </p:cBhvr>
                                      <p:tavLst>
                                        <p:tav tm="0">
                                          <p:val>
                                            <p:strVal val="#ppt_x"/>
                                          </p:val>
                                        </p:tav>
                                        <p:tav tm="100000">
                                          <p:val>
                                            <p:strVal val="#ppt_x"/>
                                          </p:val>
                                        </p:tav>
                                      </p:tavLst>
                                    </p:anim>
                                    <p:anim calcmode="lin" valueType="num">
                                      <p:cBhvr>
                                        <p:cTn id="16"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31" presetClass="entr" presetSubtype="0" fill="hold" grpId="0" nodeType="clickEffect">
                                  <p:stCondLst>
                                    <p:cond delay="500"/>
                                  </p:stCondLst>
                                  <p:childTnLst>
                                    <p:set>
                                      <p:cBhvr>
                                        <p:cTn id="20" dur="1" fill="hold">
                                          <p:stCondLst>
                                            <p:cond delay="0"/>
                                          </p:stCondLst>
                                        </p:cTn>
                                        <p:tgtEl>
                                          <p:spTgt spid="4"/>
                                        </p:tgtEl>
                                        <p:attrNameLst>
                                          <p:attrName>style.visibility</p:attrName>
                                        </p:attrNameLst>
                                      </p:cBhvr>
                                      <p:to>
                                        <p:strVal val="visible"/>
                                      </p:to>
                                    </p:set>
                                    <p:anim calcmode="lin" valueType="num">
                                      <p:cBhvr>
                                        <p:cTn id="21" dur="1000" fill="hold"/>
                                        <p:tgtEl>
                                          <p:spTgt spid="4"/>
                                        </p:tgtEl>
                                        <p:attrNameLst>
                                          <p:attrName>ppt_w</p:attrName>
                                        </p:attrNameLst>
                                      </p:cBhvr>
                                      <p:tavLst>
                                        <p:tav tm="0">
                                          <p:val>
                                            <p:fltVal val="0"/>
                                          </p:val>
                                        </p:tav>
                                        <p:tav tm="100000">
                                          <p:val>
                                            <p:strVal val="#ppt_w"/>
                                          </p:val>
                                        </p:tav>
                                      </p:tavLst>
                                    </p:anim>
                                    <p:anim calcmode="lin" valueType="num">
                                      <p:cBhvr>
                                        <p:cTn id="22" dur="1000" fill="hold"/>
                                        <p:tgtEl>
                                          <p:spTgt spid="4"/>
                                        </p:tgtEl>
                                        <p:attrNameLst>
                                          <p:attrName>ppt_h</p:attrName>
                                        </p:attrNameLst>
                                      </p:cBhvr>
                                      <p:tavLst>
                                        <p:tav tm="0">
                                          <p:val>
                                            <p:fltVal val="0"/>
                                          </p:val>
                                        </p:tav>
                                        <p:tav tm="100000">
                                          <p:val>
                                            <p:strVal val="#ppt_h"/>
                                          </p:val>
                                        </p:tav>
                                      </p:tavLst>
                                    </p:anim>
                                    <p:anim calcmode="lin" valueType="num">
                                      <p:cBhvr>
                                        <p:cTn id="23" dur="1000" fill="hold"/>
                                        <p:tgtEl>
                                          <p:spTgt spid="4"/>
                                        </p:tgtEl>
                                        <p:attrNameLst>
                                          <p:attrName>style.rotation</p:attrName>
                                        </p:attrNameLst>
                                      </p:cBhvr>
                                      <p:tavLst>
                                        <p:tav tm="0">
                                          <p:val>
                                            <p:fltVal val="90"/>
                                          </p:val>
                                        </p:tav>
                                        <p:tav tm="100000">
                                          <p:val>
                                            <p:fltVal val="0"/>
                                          </p:val>
                                        </p:tav>
                                      </p:tavLst>
                                    </p:anim>
                                    <p:animEffect transition="in" filter="fade">
                                      <p:cBhvr>
                                        <p:cTn id="24" dur="1000"/>
                                        <p:tgtEl>
                                          <p:spTgt spid="4"/>
                                        </p:tgtEl>
                                      </p:cBhvr>
                                    </p:animEffect>
                                  </p:childTnLst>
                                </p:cTn>
                              </p:par>
                            </p:childTnLst>
                          </p:cTn>
                        </p:par>
                      </p:childTnLst>
                    </p:cTn>
                  </p:par>
                  <p:par>
                    <p:cTn id="25" fill="hold">
                      <p:stCondLst>
                        <p:cond delay="indefinite"/>
                      </p:stCondLst>
                      <p:childTnLst>
                        <p:par>
                          <p:cTn id="26" fill="hold">
                            <p:stCondLst>
                              <p:cond delay="0"/>
                            </p:stCondLst>
                            <p:childTnLst>
                              <p:par>
                                <p:cTn id="27" presetID="31" presetClass="entr" presetSubtype="0" fill="hold" grpId="0" nodeType="clickEffect">
                                  <p:stCondLst>
                                    <p:cond delay="0"/>
                                  </p:stCondLst>
                                  <p:childTnLst>
                                    <p:set>
                                      <p:cBhvr>
                                        <p:cTn id="28" dur="1" fill="hold">
                                          <p:stCondLst>
                                            <p:cond delay="0"/>
                                          </p:stCondLst>
                                        </p:cTn>
                                        <p:tgtEl>
                                          <p:spTgt spid="5"/>
                                        </p:tgtEl>
                                        <p:attrNameLst>
                                          <p:attrName>style.visibility</p:attrName>
                                        </p:attrNameLst>
                                      </p:cBhvr>
                                      <p:to>
                                        <p:strVal val="visible"/>
                                      </p:to>
                                    </p:set>
                                    <p:anim calcmode="lin" valueType="num">
                                      <p:cBhvr>
                                        <p:cTn id="29" dur="1000" fill="hold"/>
                                        <p:tgtEl>
                                          <p:spTgt spid="5"/>
                                        </p:tgtEl>
                                        <p:attrNameLst>
                                          <p:attrName>ppt_w</p:attrName>
                                        </p:attrNameLst>
                                      </p:cBhvr>
                                      <p:tavLst>
                                        <p:tav tm="0">
                                          <p:val>
                                            <p:fltVal val="0"/>
                                          </p:val>
                                        </p:tav>
                                        <p:tav tm="100000">
                                          <p:val>
                                            <p:strVal val="#ppt_w"/>
                                          </p:val>
                                        </p:tav>
                                      </p:tavLst>
                                    </p:anim>
                                    <p:anim calcmode="lin" valueType="num">
                                      <p:cBhvr>
                                        <p:cTn id="30" dur="1000" fill="hold"/>
                                        <p:tgtEl>
                                          <p:spTgt spid="5"/>
                                        </p:tgtEl>
                                        <p:attrNameLst>
                                          <p:attrName>ppt_h</p:attrName>
                                        </p:attrNameLst>
                                      </p:cBhvr>
                                      <p:tavLst>
                                        <p:tav tm="0">
                                          <p:val>
                                            <p:fltVal val="0"/>
                                          </p:val>
                                        </p:tav>
                                        <p:tav tm="100000">
                                          <p:val>
                                            <p:strVal val="#ppt_h"/>
                                          </p:val>
                                        </p:tav>
                                      </p:tavLst>
                                    </p:anim>
                                    <p:anim calcmode="lin" valueType="num">
                                      <p:cBhvr>
                                        <p:cTn id="31" dur="1000" fill="hold"/>
                                        <p:tgtEl>
                                          <p:spTgt spid="5"/>
                                        </p:tgtEl>
                                        <p:attrNameLst>
                                          <p:attrName>style.rotation</p:attrName>
                                        </p:attrNameLst>
                                      </p:cBhvr>
                                      <p:tavLst>
                                        <p:tav tm="0">
                                          <p:val>
                                            <p:fltVal val="90"/>
                                          </p:val>
                                        </p:tav>
                                        <p:tav tm="100000">
                                          <p:val>
                                            <p:fltVal val="0"/>
                                          </p:val>
                                        </p:tav>
                                      </p:tavLst>
                                    </p:anim>
                                    <p:animEffect transition="in" filter="fade">
                                      <p:cBhvr>
                                        <p:cTn id="32"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12" grpId="0" build="p"/>
      <p:bldP spid="1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33400" y="304800"/>
            <a:ext cx="8077200" cy="584775"/>
          </a:xfrm>
          <a:prstGeom prst="rect">
            <a:avLst/>
          </a:prstGeom>
          <a:noFill/>
        </p:spPr>
        <p:txBody>
          <a:bodyPr wrap="square" rtlCol="0">
            <a:spAutoFit/>
          </a:bodyPr>
          <a:lstStyle/>
          <a:p>
            <a:pPr algn="ctr"/>
            <a:r>
              <a:rPr lang="en-US" sz="3200" b="1" dirty="0" smtClean="0">
                <a:solidFill>
                  <a:srgbClr val="003399"/>
                </a:solidFill>
              </a:rPr>
              <a:t>Children of homeowners are</a:t>
            </a:r>
            <a:endParaRPr lang="en-US" sz="3200" dirty="0"/>
          </a:p>
        </p:txBody>
      </p:sp>
      <p:sp>
        <p:nvSpPr>
          <p:cNvPr id="3" name="Title 1"/>
          <p:cNvSpPr txBox="1">
            <a:spLocks/>
          </p:cNvSpPr>
          <p:nvPr/>
        </p:nvSpPr>
        <p:spPr>
          <a:xfrm>
            <a:off x="161925" y="990600"/>
            <a:ext cx="8820149" cy="3733800"/>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457200" indent="-457200" algn="l">
              <a:buFont typeface="Arial" panose="020B0604020202020204" pitchFamily="34" charset="0"/>
              <a:buChar char="•"/>
            </a:pPr>
            <a:r>
              <a:rPr lang="en-US" sz="2400" dirty="0" smtClean="0"/>
              <a:t>25% more likely to graduate from High School</a:t>
            </a:r>
          </a:p>
          <a:p>
            <a:pPr marL="342900" indent="-342900" algn="l">
              <a:buFont typeface="Arial" panose="020B0604020202020204" pitchFamily="34" charset="0"/>
              <a:buChar char="•"/>
            </a:pPr>
            <a:r>
              <a:rPr lang="en-US" sz="2400" dirty="0" smtClean="0"/>
              <a:t>116% more likely to graduate from College</a:t>
            </a:r>
          </a:p>
          <a:p>
            <a:pPr marL="342900" indent="-342900" algn="l">
              <a:buFont typeface="Arial" panose="020B0604020202020204" pitchFamily="34" charset="0"/>
              <a:buChar char="•"/>
            </a:pPr>
            <a:r>
              <a:rPr lang="en-US" sz="2400" dirty="0" smtClean="0"/>
              <a:t>And 16% more likely to belong to a school or community organization</a:t>
            </a:r>
          </a:p>
          <a:p>
            <a:pPr marL="342900" indent="-342900" algn="l">
              <a:buFont typeface="Arial" panose="020B0604020202020204" pitchFamily="34" charset="0"/>
              <a:buChar char="•"/>
            </a:pPr>
            <a:r>
              <a:rPr lang="en-US" sz="2400" dirty="0" smtClean="0"/>
              <a:t>59% more likely to own their own home within ten years of leaving their parent’s household</a:t>
            </a:r>
          </a:p>
          <a:p>
            <a:pPr marL="342900" indent="-342900" algn="l">
              <a:buFont typeface="Arial" panose="020B0604020202020204" pitchFamily="34" charset="0"/>
              <a:buChar char="•"/>
            </a:pPr>
            <a:r>
              <a:rPr lang="en-US" sz="2400" dirty="0" smtClean="0"/>
              <a:t>20% less likely to become teenage parents</a:t>
            </a:r>
          </a:p>
          <a:p>
            <a:pPr marL="342900" indent="-342900" algn="l">
              <a:buFont typeface="Arial" panose="020B0604020202020204" pitchFamily="34" charset="0"/>
              <a:buChar char="•"/>
            </a:pPr>
            <a:r>
              <a:rPr lang="en-US" sz="2400" dirty="0" smtClean="0"/>
              <a:t>Math scores are 36% higher for children of homeowners while reading scores are 31% higher.</a:t>
            </a:r>
          </a:p>
          <a:p>
            <a:pPr marL="342900" indent="-342900" algn="l">
              <a:buFont typeface="Arial" panose="020B0604020202020204" pitchFamily="34" charset="0"/>
              <a:buChar char="•"/>
            </a:pPr>
            <a:endParaRPr lang="en-US" sz="2400" dirty="0" smtClean="0"/>
          </a:p>
          <a:p>
            <a:endParaRPr lang="en-US" dirty="0"/>
          </a:p>
        </p:txBody>
      </p:sp>
      <p:sp>
        <p:nvSpPr>
          <p:cNvPr id="5" name="Content Placeholder 2"/>
          <p:cNvSpPr txBox="1">
            <a:spLocks/>
          </p:cNvSpPr>
          <p:nvPr/>
        </p:nvSpPr>
        <p:spPr>
          <a:xfrm>
            <a:off x="882535" y="4572000"/>
            <a:ext cx="6934200" cy="1212850"/>
          </a:xfrm>
          <a:prstGeom prst="rect">
            <a:avLst/>
          </a:prstGeom>
        </p:spPr>
        <p:txBody>
          <a:bodyPr>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endParaRPr lang="en-US" dirty="0"/>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724400" y="4191000"/>
            <a:ext cx="3343276" cy="2474024"/>
          </a:xfrm>
          <a:prstGeom prst="rect">
            <a:avLst/>
          </a:prstGeom>
        </p:spPr>
      </p:pic>
      <p:pic>
        <p:nvPicPr>
          <p:cNvPr id="7" name="Picture 2" descr="Equal_Housing_Opportunity-logo-52BB024373-seeklogo_com"/>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439150" y="6153150"/>
            <a:ext cx="704850" cy="704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pic>
      <p:pic>
        <p:nvPicPr>
          <p:cNvPr id="8" name="Picture 2" descr="HFHI AmeriCorp Logo in JPEG format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16681" y="6099464"/>
            <a:ext cx="1290637" cy="7397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pic>
    </p:spTree>
    <p:extLst>
      <p:ext uri="{BB962C8B-B14F-4D97-AF65-F5344CB8AC3E}">
        <p14:creationId xmlns:p14="http://schemas.microsoft.com/office/powerpoint/2010/main" val="912947503"/>
      </p:ext>
    </p:extLst>
  </p:cSld>
  <p:clrMapOvr>
    <a:masterClrMapping/>
  </p:clrMapOvr>
  <p:transition advClick="0" advTm="1000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50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80">
                                          <p:stCondLst>
                                            <p:cond delay="0"/>
                                          </p:stCondLst>
                                        </p:cTn>
                                        <p:tgtEl>
                                          <p:spTgt spid="6"/>
                                        </p:tgtEl>
                                      </p:cBhvr>
                                    </p:animEffect>
                                    <p:anim calcmode="lin" valueType="num">
                                      <p:cBhvr>
                                        <p:cTn id="8"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13" dur="26">
                                          <p:stCondLst>
                                            <p:cond delay="650"/>
                                          </p:stCondLst>
                                        </p:cTn>
                                        <p:tgtEl>
                                          <p:spTgt spid="6"/>
                                        </p:tgtEl>
                                      </p:cBhvr>
                                      <p:to x="100000" y="60000"/>
                                    </p:animScale>
                                    <p:animScale>
                                      <p:cBhvr>
                                        <p:cTn id="14" dur="166" decel="50000">
                                          <p:stCondLst>
                                            <p:cond delay="676"/>
                                          </p:stCondLst>
                                        </p:cTn>
                                        <p:tgtEl>
                                          <p:spTgt spid="6"/>
                                        </p:tgtEl>
                                      </p:cBhvr>
                                      <p:to x="100000" y="100000"/>
                                    </p:animScale>
                                    <p:animScale>
                                      <p:cBhvr>
                                        <p:cTn id="15" dur="26">
                                          <p:stCondLst>
                                            <p:cond delay="1312"/>
                                          </p:stCondLst>
                                        </p:cTn>
                                        <p:tgtEl>
                                          <p:spTgt spid="6"/>
                                        </p:tgtEl>
                                      </p:cBhvr>
                                      <p:to x="100000" y="80000"/>
                                    </p:animScale>
                                    <p:animScale>
                                      <p:cBhvr>
                                        <p:cTn id="16" dur="166" decel="50000">
                                          <p:stCondLst>
                                            <p:cond delay="1338"/>
                                          </p:stCondLst>
                                        </p:cTn>
                                        <p:tgtEl>
                                          <p:spTgt spid="6"/>
                                        </p:tgtEl>
                                      </p:cBhvr>
                                      <p:to x="100000" y="100000"/>
                                    </p:animScale>
                                    <p:animScale>
                                      <p:cBhvr>
                                        <p:cTn id="17" dur="26">
                                          <p:stCondLst>
                                            <p:cond delay="1642"/>
                                          </p:stCondLst>
                                        </p:cTn>
                                        <p:tgtEl>
                                          <p:spTgt spid="6"/>
                                        </p:tgtEl>
                                      </p:cBhvr>
                                      <p:to x="100000" y="90000"/>
                                    </p:animScale>
                                    <p:animScale>
                                      <p:cBhvr>
                                        <p:cTn id="18" dur="166" decel="50000">
                                          <p:stCondLst>
                                            <p:cond delay="1668"/>
                                          </p:stCondLst>
                                        </p:cTn>
                                        <p:tgtEl>
                                          <p:spTgt spid="6"/>
                                        </p:tgtEl>
                                      </p:cBhvr>
                                      <p:to x="100000" y="100000"/>
                                    </p:animScale>
                                    <p:animScale>
                                      <p:cBhvr>
                                        <p:cTn id="19" dur="26">
                                          <p:stCondLst>
                                            <p:cond delay="1808"/>
                                          </p:stCondLst>
                                        </p:cTn>
                                        <p:tgtEl>
                                          <p:spTgt spid="6"/>
                                        </p:tgtEl>
                                      </p:cBhvr>
                                      <p:to x="100000" y="95000"/>
                                    </p:animScale>
                                    <p:animScale>
                                      <p:cBhvr>
                                        <p:cTn id="20" dur="166" decel="50000">
                                          <p:stCondLst>
                                            <p:cond delay="1834"/>
                                          </p:stCondLst>
                                        </p:cTn>
                                        <p:tgtEl>
                                          <p:spTgt spid="6"/>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3352800" cy="1248918"/>
          </a:xfrm>
          <a:prstGeom prst="rect">
            <a:avLst/>
          </a:prstGeom>
        </p:spPr>
      </p:pic>
      <p:pic>
        <p:nvPicPr>
          <p:cNvPr id="1026" name="Picture 2" descr="Equal_Housing_Opportunity-logo-52BB024373-seeklogo_com"/>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439150" y="6153150"/>
            <a:ext cx="704850" cy="704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pic>
      <p:sp>
        <p:nvSpPr>
          <p:cNvPr id="10" name="TextBox 9"/>
          <p:cNvSpPr txBox="1"/>
          <p:nvPr/>
        </p:nvSpPr>
        <p:spPr>
          <a:xfrm>
            <a:off x="3713018" y="215226"/>
            <a:ext cx="5334000" cy="2862322"/>
          </a:xfrm>
          <a:prstGeom prst="rect">
            <a:avLst/>
          </a:prstGeom>
          <a:noFill/>
        </p:spPr>
        <p:txBody>
          <a:bodyPr wrap="square" rtlCol="0">
            <a:spAutoFit/>
          </a:bodyPr>
          <a:lstStyle/>
          <a:p>
            <a:r>
              <a:rPr lang="en-US" dirty="0" smtClean="0"/>
              <a:t>Habitat </a:t>
            </a:r>
            <a:r>
              <a:rPr lang="en-US" dirty="0"/>
              <a:t>for Humanity </a:t>
            </a:r>
            <a:r>
              <a:rPr lang="en-US" dirty="0" smtClean="0"/>
              <a:t> partnered </a:t>
            </a:r>
            <a:r>
              <a:rPr lang="en-US" dirty="0"/>
              <a:t>with </a:t>
            </a:r>
            <a:r>
              <a:rPr lang="en-US" b="1" dirty="0"/>
              <a:t>E2 Homes </a:t>
            </a:r>
            <a:r>
              <a:rPr lang="en-US" b="1" dirty="0" smtClean="0"/>
              <a:t>, Seminole County </a:t>
            </a:r>
            <a:r>
              <a:rPr lang="en-US" dirty="0" smtClean="0"/>
              <a:t>and </a:t>
            </a:r>
            <a:r>
              <a:rPr lang="en-US" dirty="0"/>
              <a:t>the </a:t>
            </a:r>
            <a:r>
              <a:rPr lang="en-US" b="1" dirty="0"/>
              <a:t>City of Casselberry </a:t>
            </a:r>
            <a:r>
              <a:rPr lang="en-US" dirty="0"/>
              <a:t>to build two homes at 1521 Oak Lane and 1481 Park Drive in Casselberry during Habitat for Humanity’s nationwide Builders Blitz 2014. </a:t>
            </a:r>
            <a:r>
              <a:rPr lang="en-US" dirty="0"/>
              <a:t>T</a:t>
            </a:r>
            <a:r>
              <a:rPr lang="en-US" dirty="0" smtClean="0"/>
              <a:t>he homes were </a:t>
            </a:r>
            <a:r>
              <a:rPr lang="en-US" dirty="0"/>
              <a:t>1200 sq. ft. with three bedrooms and two bathrooms, both </a:t>
            </a:r>
            <a:r>
              <a:rPr lang="en-US" dirty="0" smtClean="0"/>
              <a:t> </a:t>
            </a:r>
            <a:r>
              <a:rPr lang="en-US" dirty="0"/>
              <a:t>completed during the week long event.  </a:t>
            </a:r>
            <a:r>
              <a:rPr lang="en-US" dirty="0"/>
              <a:t>T</a:t>
            </a:r>
            <a:r>
              <a:rPr lang="en-US" dirty="0" smtClean="0"/>
              <a:t>he </a:t>
            </a:r>
            <a:r>
              <a:rPr lang="en-US" dirty="0"/>
              <a:t>home on Park Drive </a:t>
            </a:r>
            <a:r>
              <a:rPr lang="en-US" dirty="0" smtClean="0"/>
              <a:t>was also part </a:t>
            </a:r>
            <a:r>
              <a:rPr lang="en-US" dirty="0"/>
              <a:t>of the </a:t>
            </a:r>
            <a:r>
              <a:rPr lang="en-US" b="1" dirty="0">
                <a:solidFill>
                  <a:srgbClr val="003399"/>
                </a:solidFill>
              </a:rPr>
              <a:t>Veterans Build Program </a:t>
            </a:r>
            <a:r>
              <a:rPr lang="en-US" dirty="0"/>
              <a:t>with support from </a:t>
            </a:r>
            <a:r>
              <a:rPr lang="en-US" b="1" dirty="0"/>
              <a:t>Florida Surety Bonds</a:t>
            </a:r>
            <a:r>
              <a:rPr lang="en-US" dirty="0"/>
              <a:t>.</a:t>
            </a:r>
          </a:p>
          <a:p>
            <a:r>
              <a:rPr lang="en-US" dirty="0"/>
              <a:t> </a:t>
            </a:r>
          </a:p>
        </p:txBody>
      </p:sp>
      <p:pic>
        <p:nvPicPr>
          <p:cNvPr id="11" name="Picture 1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69601" y="1646387"/>
            <a:ext cx="2769344" cy="3179341"/>
          </a:xfrm>
          <a:prstGeom prst="rect">
            <a:avLst/>
          </a:prstGeom>
        </p:spPr>
      </p:pic>
      <p:sp>
        <p:nvSpPr>
          <p:cNvPr id="12" name="Text Box 3"/>
          <p:cNvSpPr txBox="1">
            <a:spLocks noChangeArrowheads="1"/>
          </p:cNvSpPr>
          <p:nvPr/>
        </p:nvSpPr>
        <p:spPr bwMode="auto">
          <a:xfrm>
            <a:off x="1473200" y="5231962"/>
            <a:ext cx="6832600" cy="137665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txBody>
          <a:bodyPr vert="horz" wrap="square" lIns="36576" tIns="36576" rIns="36576" bIns="36576"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400" b="1" i="0" u="none" strike="noStrike" cap="none" normalizeH="0" baseline="0" dirty="0" smtClean="0">
                <a:ln>
                  <a:noFill/>
                </a:ln>
                <a:solidFill>
                  <a:srgbClr val="003478"/>
                </a:solidFill>
                <a:effectLst/>
                <a:latin typeface="Calibri" pitchFamily="34" charset="0"/>
                <a:cs typeface="Arial" pitchFamily="34" charset="0"/>
              </a:rPr>
              <a:t>Allen and Laura Spencer </a:t>
            </a:r>
            <a:r>
              <a:rPr kumimoji="0" lang="en-US" altLang="en-US" sz="1400" b="0" i="0" u="none" strike="noStrike" cap="none" normalizeH="0" baseline="0" dirty="0" smtClean="0">
                <a:ln>
                  <a:noFill/>
                </a:ln>
                <a:solidFill>
                  <a:srgbClr val="000000"/>
                </a:solidFill>
                <a:effectLst/>
                <a:latin typeface="Calibri" pitchFamily="34" charset="0"/>
                <a:cs typeface="Arial" pitchFamily="34" charset="0"/>
              </a:rPr>
              <a:t>have been married almost 40 years.  Allen is a veteran of the Navy who served in Vietnam.  After they retired, Allen became a volunteer at the Habitat ReStore in Casselberry.  While volunteering, they learned about the program and applied.  Together they worked hard on their sweat equity - working in the ReStore, the office and on the construction site.  The </a:t>
            </a:r>
            <a:r>
              <a:rPr kumimoji="0" lang="en-US" altLang="en-US" sz="1400" b="0" i="0" u="none" strike="noStrike" cap="none" normalizeH="0" baseline="0" dirty="0" err="1" smtClean="0">
                <a:ln>
                  <a:noFill/>
                </a:ln>
                <a:solidFill>
                  <a:srgbClr val="000000"/>
                </a:solidFill>
                <a:effectLst/>
                <a:latin typeface="Calibri" pitchFamily="34" charset="0"/>
                <a:cs typeface="Arial" pitchFamily="34" charset="0"/>
              </a:rPr>
              <a:t>Spencers</a:t>
            </a:r>
            <a:r>
              <a:rPr kumimoji="0" lang="en-US" altLang="en-US" sz="1400" b="0" i="0" u="none" strike="noStrike" cap="none" normalizeH="0" baseline="0" dirty="0" smtClean="0">
                <a:ln>
                  <a:noFill/>
                </a:ln>
                <a:solidFill>
                  <a:srgbClr val="000000"/>
                </a:solidFill>
                <a:effectLst/>
                <a:latin typeface="Calibri" pitchFamily="34" charset="0"/>
                <a:cs typeface="Arial" pitchFamily="34" charset="0"/>
              </a:rPr>
              <a:t> are enjoying their retirement in their first home.</a:t>
            </a:r>
            <a:endParaRPr kumimoji="0" lang="en-US" altLang="en-US" sz="1400" b="0" i="0" u="none" strike="noStrike" cap="none" normalizeH="0" baseline="0" dirty="0" smtClean="0">
              <a:ln>
                <a:noFill/>
              </a:ln>
              <a:solidFill>
                <a:schemeClr val="tx1"/>
              </a:solidFill>
              <a:effectLst/>
              <a:latin typeface="Arial" pitchFamily="34" charset="0"/>
              <a:cs typeface="Arial" pitchFamily="34" charset="0"/>
            </a:endParaRPr>
          </a:p>
        </p:txBody>
      </p:sp>
      <p:pic>
        <p:nvPicPr>
          <p:cNvPr id="14" name="Picture 2" descr="HFHI AmeriCorp Logo in JPEG format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16681" y="6099464"/>
            <a:ext cx="1290637" cy="7397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pic>
      <p:pic>
        <p:nvPicPr>
          <p:cNvPr id="13" name="Picture 1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246418" y="2831661"/>
            <a:ext cx="4267200" cy="2400300"/>
          </a:xfrm>
          <a:prstGeom prst="rect">
            <a:avLst/>
          </a:prstGeom>
        </p:spPr>
      </p:pic>
    </p:spTree>
    <p:extLst>
      <p:ext uri="{BB962C8B-B14F-4D97-AF65-F5344CB8AC3E}">
        <p14:creationId xmlns:p14="http://schemas.microsoft.com/office/powerpoint/2010/main" val="3039305479"/>
      </p:ext>
    </p:extLst>
  </p:cSld>
  <p:clrMapOvr>
    <a:masterClrMapping/>
  </p:clrMapOvr>
  <p:transition advClick="0" advTm="20000"/>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Equal_Housing_Opportunity-logo-52BB024373-seeklogo_com"/>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39150" y="6153150"/>
            <a:ext cx="704850" cy="704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pic>
      <p:pic>
        <p:nvPicPr>
          <p:cNvPr id="12" name="Picture 2" descr="HFHI AmeriCorp Logo in JPEG format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16681" y="6099464"/>
            <a:ext cx="1290637" cy="7397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pic>
      <p:pic>
        <p:nvPicPr>
          <p:cNvPr id="2"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113958" y="279674"/>
            <a:ext cx="3621742" cy="2405063"/>
          </a:xfrm>
          <a:prstGeom prst="rect">
            <a:avLst/>
          </a:prstGeom>
        </p:spPr>
      </p:pic>
      <p:pic>
        <p:nvPicPr>
          <p:cNvPr id="13" name="Picture 1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0"/>
            <a:ext cx="3352800" cy="1248918"/>
          </a:xfrm>
          <a:prstGeom prst="rect">
            <a:avLst/>
          </a:prstGeom>
        </p:spPr>
      </p:pic>
      <p:pic>
        <p:nvPicPr>
          <p:cNvPr id="6" name="Picture 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33400" y="990600"/>
            <a:ext cx="4267200" cy="2720340"/>
          </a:xfrm>
          <a:prstGeom prst="rect">
            <a:avLst/>
          </a:prstGeom>
        </p:spPr>
      </p:pic>
      <p:pic>
        <p:nvPicPr>
          <p:cNvPr id="7" name="Picture 6"/>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525520" y="2851565"/>
            <a:ext cx="3211844" cy="3162335"/>
          </a:xfrm>
          <a:prstGeom prst="rect">
            <a:avLst/>
          </a:prstGeom>
        </p:spPr>
      </p:pic>
      <p:pic>
        <p:nvPicPr>
          <p:cNvPr id="14" name="Picture 13"/>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02826" y="3116261"/>
            <a:ext cx="2053688" cy="3070803"/>
          </a:xfrm>
          <a:prstGeom prst="rect">
            <a:avLst/>
          </a:prstGeom>
        </p:spPr>
      </p:pic>
      <p:sp>
        <p:nvSpPr>
          <p:cNvPr id="15" name="TextBox 14"/>
          <p:cNvSpPr txBox="1"/>
          <p:nvPr/>
        </p:nvSpPr>
        <p:spPr>
          <a:xfrm>
            <a:off x="2142659" y="4432733"/>
            <a:ext cx="3343741" cy="2031325"/>
          </a:xfrm>
          <a:prstGeom prst="rect">
            <a:avLst/>
          </a:prstGeom>
          <a:noFill/>
        </p:spPr>
        <p:txBody>
          <a:bodyPr wrap="square" rtlCol="0">
            <a:spAutoFit/>
          </a:bodyPr>
          <a:lstStyle/>
          <a:p>
            <a:pPr algn="ctr"/>
            <a:r>
              <a:rPr lang="en-US" dirty="0" smtClean="0"/>
              <a:t>More than 50 local companies came together to build the homes.   The blighted properties went from a burden on the city to back on the tax rolls.  The project changed the lives of 2 families and improved a neighborhood.</a:t>
            </a:r>
            <a:endParaRPr lang="en-US" dirty="0"/>
          </a:p>
        </p:txBody>
      </p:sp>
    </p:spTree>
    <p:extLst>
      <p:ext uri="{BB962C8B-B14F-4D97-AF65-F5344CB8AC3E}">
        <p14:creationId xmlns:p14="http://schemas.microsoft.com/office/powerpoint/2010/main" val="115245189"/>
      </p:ext>
    </p:extLst>
  </p:cSld>
  <p:clrMapOvr>
    <a:masterClrMapping/>
  </p:clrMapOvr>
  <p:transition advClick="0" advTm="15000"/>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14350" y="1207190"/>
            <a:ext cx="2781300" cy="1856269"/>
          </a:xfrm>
          <a:prstGeom prst="rect">
            <a:avLst/>
          </a:prstGeom>
        </p:spPr>
      </p:pic>
      <p:pic>
        <p:nvPicPr>
          <p:cNvPr id="14" name="Picture 1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04800" y="3200399"/>
            <a:ext cx="1913285" cy="3124201"/>
          </a:xfrm>
          <a:prstGeom prst="rect">
            <a:avLst/>
          </a:prstGeom>
        </p:spPr>
      </p:pic>
      <p:pic>
        <p:nvPicPr>
          <p:cNvPr id="15" name="Picture 1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905000" y="4972050"/>
            <a:ext cx="3352800" cy="1885950"/>
          </a:xfrm>
          <a:prstGeom prst="rect">
            <a:avLst/>
          </a:prstGeom>
        </p:spPr>
      </p:pic>
      <p:pic>
        <p:nvPicPr>
          <p:cNvPr id="16" name="Picture 1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0"/>
            <a:ext cx="3581400" cy="1004160"/>
          </a:xfrm>
          <a:prstGeom prst="rect">
            <a:avLst/>
          </a:prstGeom>
        </p:spPr>
      </p:pic>
      <p:pic>
        <p:nvPicPr>
          <p:cNvPr id="17" name="Picture 16"/>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581400" y="1018015"/>
            <a:ext cx="3398520" cy="2427514"/>
          </a:xfrm>
          <a:prstGeom prst="rect">
            <a:avLst/>
          </a:prstGeom>
        </p:spPr>
      </p:pic>
      <p:pic>
        <p:nvPicPr>
          <p:cNvPr id="18" name="Picture 17"/>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228276" y="228600"/>
            <a:ext cx="1799069" cy="2434428"/>
          </a:xfrm>
          <a:prstGeom prst="rect">
            <a:avLst/>
          </a:prstGeom>
        </p:spPr>
      </p:pic>
      <p:sp>
        <p:nvSpPr>
          <p:cNvPr id="19" name="TextBox 18"/>
          <p:cNvSpPr txBox="1"/>
          <p:nvPr/>
        </p:nvSpPr>
        <p:spPr>
          <a:xfrm>
            <a:off x="3295650" y="3562170"/>
            <a:ext cx="5731695" cy="1200329"/>
          </a:xfrm>
          <a:prstGeom prst="rect">
            <a:avLst/>
          </a:prstGeom>
          <a:noFill/>
        </p:spPr>
        <p:txBody>
          <a:bodyPr wrap="square" rtlCol="0">
            <a:spAutoFit/>
          </a:bodyPr>
          <a:lstStyle/>
          <a:p>
            <a:r>
              <a:rPr lang="en-US" b="1" dirty="0" smtClean="0">
                <a:solidFill>
                  <a:srgbClr val="003399"/>
                </a:solidFill>
              </a:rPr>
              <a:t>922 W. 11</a:t>
            </a:r>
            <a:r>
              <a:rPr lang="en-US" b="1" baseline="30000" dirty="0" smtClean="0">
                <a:solidFill>
                  <a:srgbClr val="003399"/>
                </a:solidFill>
              </a:rPr>
              <a:t>th</a:t>
            </a:r>
            <a:r>
              <a:rPr lang="en-US" b="1" dirty="0" smtClean="0">
                <a:solidFill>
                  <a:srgbClr val="003399"/>
                </a:solidFill>
              </a:rPr>
              <a:t> St, Sanford</a:t>
            </a:r>
            <a:br>
              <a:rPr lang="en-US" b="1" dirty="0" smtClean="0">
                <a:solidFill>
                  <a:srgbClr val="003399"/>
                </a:solidFill>
              </a:rPr>
            </a:br>
            <a:r>
              <a:rPr lang="en-US" b="1" dirty="0" smtClean="0">
                <a:solidFill>
                  <a:srgbClr val="003399"/>
                </a:solidFill>
              </a:rPr>
              <a:t>Clarence Grayson </a:t>
            </a:r>
            <a:r>
              <a:rPr lang="en-US" dirty="0" smtClean="0"/>
              <a:t>has been living with friends in overcrowded conditions.  Now retired, he is looking forward to becoming a homeowner for the very first time.</a:t>
            </a:r>
            <a:endParaRPr lang="en-US" b="1" dirty="0"/>
          </a:p>
        </p:txBody>
      </p:sp>
      <p:sp>
        <p:nvSpPr>
          <p:cNvPr id="20" name="TextBox 19"/>
          <p:cNvSpPr txBox="1"/>
          <p:nvPr/>
        </p:nvSpPr>
        <p:spPr>
          <a:xfrm>
            <a:off x="5340263" y="5037862"/>
            <a:ext cx="3803737" cy="1754326"/>
          </a:xfrm>
          <a:prstGeom prst="rect">
            <a:avLst/>
          </a:prstGeom>
          <a:noFill/>
        </p:spPr>
        <p:txBody>
          <a:bodyPr wrap="square" rtlCol="0">
            <a:spAutoFit/>
          </a:bodyPr>
          <a:lstStyle/>
          <a:p>
            <a:r>
              <a:rPr lang="en-US" b="1" dirty="0" smtClean="0">
                <a:solidFill>
                  <a:srgbClr val="003399"/>
                </a:solidFill>
              </a:rPr>
              <a:t>119 Garrison St, Sanford</a:t>
            </a:r>
            <a:r>
              <a:rPr lang="en-US" dirty="0" smtClean="0">
                <a:solidFill>
                  <a:srgbClr val="003399"/>
                </a:solidFill>
              </a:rPr>
              <a:t/>
            </a:r>
            <a:br>
              <a:rPr lang="en-US" dirty="0" smtClean="0">
                <a:solidFill>
                  <a:srgbClr val="003399"/>
                </a:solidFill>
              </a:rPr>
            </a:br>
            <a:r>
              <a:rPr lang="en-US" b="1" dirty="0" smtClean="0">
                <a:solidFill>
                  <a:srgbClr val="003399"/>
                </a:solidFill>
              </a:rPr>
              <a:t>Jennifer </a:t>
            </a:r>
            <a:r>
              <a:rPr lang="en-US" b="1" dirty="0" err="1" smtClean="0">
                <a:solidFill>
                  <a:srgbClr val="003399"/>
                </a:solidFill>
              </a:rPr>
              <a:t>Wible</a:t>
            </a:r>
            <a:r>
              <a:rPr lang="en-US" b="1" dirty="0" smtClean="0">
                <a:solidFill>
                  <a:srgbClr val="003399"/>
                </a:solidFill>
              </a:rPr>
              <a:t> </a:t>
            </a:r>
            <a:r>
              <a:rPr lang="en-US" dirty="0" smtClean="0"/>
              <a:t>has been spending 81% of her income providing a home for her daughter, Jazmin.  Worse yet, the home has water damage which the landlord refuses to repair.</a:t>
            </a:r>
            <a:endParaRPr lang="en-US" dirty="0"/>
          </a:p>
        </p:txBody>
      </p:sp>
      <p:sp>
        <p:nvSpPr>
          <p:cNvPr id="2" name="TextBox 1"/>
          <p:cNvSpPr txBox="1"/>
          <p:nvPr/>
        </p:nvSpPr>
        <p:spPr>
          <a:xfrm>
            <a:off x="3390027" y="86581"/>
            <a:ext cx="3781265" cy="830997"/>
          </a:xfrm>
          <a:prstGeom prst="rect">
            <a:avLst/>
          </a:prstGeom>
          <a:noFill/>
        </p:spPr>
        <p:txBody>
          <a:bodyPr wrap="square" rtlCol="0">
            <a:spAutoFit/>
          </a:bodyPr>
          <a:lstStyle/>
          <a:p>
            <a:pPr algn="ctr"/>
            <a:r>
              <a:rPr lang="en-US" sz="2400" b="1" dirty="0" smtClean="0">
                <a:solidFill>
                  <a:srgbClr val="003399"/>
                </a:solidFill>
              </a:rPr>
              <a:t>National Opening Ceremony</a:t>
            </a:r>
            <a:br>
              <a:rPr lang="en-US" sz="2400" b="1" dirty="0" smtClean="0">
                <a:solidFill>
                  <a:srgbClr val="003399"/>
                </a:solidFill>
              </a:rPr>
            </a:br>
            <a:r>
              <a:rPr lang="en-US" sz="2400" b="1" dirty="0" smtClean="0">
                <a:solidFill>
                  <a:srgbClr val="003399"/>
                </a:solidFill>
              </a:rPr>
              <a:t>Host Site!</a:t>
            </a:r>
            <a:endParaRPr lang="en-US" sz="2400" b="1" dirty="0">
              <a:solidFill>
                <a:srgbClr val="003399"/>
              </a:solidFill>
            </a:endParaRPr>
          </a:p>
        </p:txBody>
      </p:sp>
    </p:spTree>
    <p:extLst>
      <p:ext uri="{BB962C8B-B14F-4D97-AF65-F5344CB8AC3E}">
        <p14:creationId xmlns:p14="http://schemas.microsoft.com/office/powerpoint/2010/main" val="1052621677"/>
      </p:ext>
    </p:extLst>
  </p:cSld>
  <p:clrMapOvr>
    <a:masterClrMapping/>
  </p:clrMapOvr>
  <p:transition spd="slow" advClick="0" advTm="2000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9" fill="hold" nodeType="clickEffect">
                                  <p:stCondLst>
                                    <p:cond delay="75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750" fill="hold"/>
                                        <p:tgtEl>
                                          <p:spTgt spid="13"/>
                                        </p:tgtEl>
                                        <p:attrNameLst>
                                          <p:attrName>ppt_x</p:attrName>
                                        </p:attrNameLst>
                                      </p:cBhvr>
                                      <p:tavLst>
                                        <p:tav tm="0">
                                          <p:val>
                                            <p:strVal val="0-#ppt_w/2"/>
                                          </p:val>
                                        </p:tav>
                                        <p:tav tm="100000">
                                          <p:val>
                                            <p:strVal val="#ppt_x"/>
                                          </p:val>
                                        </p:tav>
                                      </p:tavLst>
                                    </p:anim>
                                    <p:anim calcmode="lin" valueType="num">
                                      <p:cBhvr additive="base">
                                        <p:cTn id="8" dur="750" fill="hold"/>
                                        <p:tgtEl>
                                          <p:spTgt spid="13"/>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750"/>
                                  </p:stCondLst>
                                  <p:childTnLst>
                                    <p:set>
                                      <p:cBhvr>
                                        <p:cTn id="12" dur="1" fill="hold">
                                          <p:stCondLst>
                                            <p:cond delay="0"/>
                                          </p:stCondLst>
                                        </p:cTn>
                                        <p:tgtEl>
                                          <p:spTgt spid="17"/>
                                        </p:tgtEl>
                                        <p:attrNameLst>
                                          <p:attrName>style.visibility</p:attrName>
                                        </p:attrNameLst>
                                      </p:cBhvr>
                                      <p:to>
                                        <p:strVal val="visible"/>
                                      </p:to>
                                    </p:set>
                                    <p:animEffect transition="in" filter="fade">
                                      <p:cBhvr>
                                        <p:cTn id="13" dur="1000"/>
                                        <p:tgtEl>
                                          <p:spTgt spid="17"/>
                                        </p:tgtEl>
                                      </p:cBhvr>
                                    </p:animEffect>
                                    <p:anim calcmode="lin" valueType="num">
                                      <p:cBhvr>
                                        <p:cTn id="14" dur="1000" fill="hold"/>
                                        <p:tgtEl>
                                          <p:spTgt spid="17"/>
                                        </p:tgtEl>
                                        <p:attrNameLst>
                                          <p:attrName>ppt_x</p:attrName>
                                        </p:attrNameLst>
                                      </p:cBhvr>
                                      <p:tavLst>
                                        <p:tav tm="0">
                                          <p:val>
                                            <p:strVal val="#ppt_x"/>
                                          </p:val>
                                        </p:tav>
                                        <p:tav tm="100000">
                                          <p:val>
                                            <p:strVal val="#ppt_x"/>
                                          </p:val>
                                        </p:tav>
                                      </p:tavLst>
                                    </p:anim>
                                    <p:anim calcmode="lin" valueType="num">
                                      <p:cBhvr>
                                        <p:cTn id="15"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6" presetClass="entr" presetSubtype="32" fill="hold" nodeType="clickEffect">
                                  <p:stCondLst>
                                    <p:cond delay="750"/>
                                  </p:stCondLst>
                                  <p:childTnLst>
                                    <p:set>
                                      <p:cBhvr>
                                        <p:cTn id="19" dur="1" fill="hold">
                                          <p:stCondLst>
                                            <p:cond delay="0"/>
                                          </p:stCondLst>
                                        </p:cTn>
                                        <p:tgtEl>
                                          <p:spTgt spid="18"/>
                                        </p:tgtEl>
                                        <p:attrNameLst>
                                          <p:attrName>style.visibility</p:attrName>
                                        </p:attrNameLst>
                                      </p:cBhvr>
                                      <p:to>
                                        <p:strVal val="visible"/>
                                      </p:to>
                                    </p:set>
                                    <p:animEffect transition="in" filter="circle(out)">
                                      <p:cBhvr>
                                        <p:cTn id="20" dur="2000"/>
                                        <p:tgtEl>
                                          <p:spTgt spid="18"/>
                                        </p:tgtEl>
                                      </p:cBhvr>
                                    </p:animEffect>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750"/>
                                  </p:stCondLst>
                                  <p:childTnLst>
                                    <p:set>
                                      <p:cBhvr>
                                        <p:cTn id="24" dur="1" fill="hold">
                                          <p:stCondLst>
                                            <p:cond delay="0"/>
                                          </p:stCondLst>
                                        </p:cTn>
                                        <p:tgtEl>
                                          <p:spTgt spid="20"/>
                                        </p:tgtEl>
                                        <p:attrNameLst>
                                          <p:attrName>style.visibility</p:attrName>
                                        </p:attrNameLst>
                                      </p:cBhvr>
                                      <p:to>
                                        <p:strVal val="visible"/>
                                      </p:to>
                                    </p:set>
                                    <p:animEffect transition="in" filter="fade">
                                      <p:cBhvr>
                                        <p:cTn id="25" dur="1000"/>
                                        <p:tgtEl>
                                          <p:spTgt spid="20"/>
                                        </p:tgtEl>
                                      </p:cBhvr>
                                    </p:animEffect>
                                    <p:anim calcmode="lin" valueType="num">
                                      <p:cBhvr>
                                        <p:cTn id="26" dur="1000" fill="hold"/>
                                        <p:tgtEl>
                                          <p:spTgt spid="20"/>
                                        </p:tgtEl>
                                        <p:attrNameLst>
                                          <p:attrName>ppt_x</p:attrName>
                                        </p:attrNameLst>
                                      </p:cBhvr>
                                      <p:tavLst>
                                        <p:tav tm="0">
                                          <p:val>
                                            <p:strVal val="#ppt_x"/>
                                          </p:val>
                                        </p:tav>
                                        <p:tav tm="100000">
                                          <p:val>
                                            <p:strVal val="#ppt_x"/>
                                          </p:val>
                                        </p:tav>
                                      </p:tavLst>
                                    </p:anim>
                                    <p:anim calcmode="lin" valueType="num">
                                      <p:cBhvr>
                                        <p:cTn id="27"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750"/>
                                  </p:stCondLst>
                                  <p:childTnLst>
                                    <p:set>
                                      <p:cBhvr>
                                        <p:cTn id="31" dur="1" fill="hold">
                                          <p:stCondLst>
                                            <p:cond delay="0"/>
                                          </p:stCondLst>
                                        </p:cTn>
                                        <p:tgtEl>
                                          <p:spTgt spid="15"/>
                                        </p:tgtEl>
                                        <p:attrNameLst>
                                          <p:attrName>style.visibility</p:attrName>
                                        </p:attrNameLst>
                                      </p:cBhvr>
                                      <p:to>
                                        <p:strVal val="visible"/>
                                      </p:to>
                                    </p:set>
                                    <p:animEffect transition="in" filter="wipe(left)">
                                      <p:cBhvr>
                                        <p:cTn id="32" dur="1000"/>
                                        <p:tgtEl>
                                          <p:spTgt spid="15"/>
                                        </p:tgtEl>
                                      </p:cBhvr>
                                    </p:animEffect>
                                  </p:childTnLst>
                                </p:cTn>
                              </p:par>
                            </p:childTnLst>
                          </p:cTn>
                        </p:par>
                      </p:childTnLst>
                    </p:cTn>
                  </p:par>
                  <p:par>
                    <p:cTn id="33" fill="hold">
                      <p:stCondLst>
                        <p:cond delay="indefinite"/>
                      </p:stCondLst>
                      <p:childTnLst>
                        <p:par>
                          <p:cTn id="34" fill="hold">
                            <p:stCondLst>
                              <p:cond delay="0"/>
                            </p:stCondLst>
                            <p:childTnLst>
                              <p:par>
                                <p:cTn id="35" presetID="6" presetClass="entr" presetSubtype="32" fill="hold" nodeType="clickEffect">
                                  <p:stCondLst>
                                    <p:cond delay="750"/>
                                  </p:stCondLst>
                                  <p:childTnLst>
                                    <p:set>
                                      <p:cBhvr>
                                        <p:cTn id="36" dur="1" fill="hold">
                                          <p:stCondLst>
                                            <p:cond delay="0"/>
                                          </p:stCondLst>
                                        </p:cTn>
                                        <p:tgtEl>
                                          <p:spTgt spid="14"/>
                                        </p:tgtEl>
                                        <p:attrNameLst>
                                          <p:attrName>style.visibility</p:attrName>
                                        </p:attrNameLst>
                                      </p:cBhvr>
                                      <p:to>
                                        <p:strVal val="visible"/>
                                      </p:to>
                                    </p:set>
                                    <p:animEffect transition="in" filter="circle(out)">
                                      <p:cBhvr>
                                        <p:cTn id="37" dur="2000"/>
                                        <p:tgtEl>
                                          <p:spTgt spid="14"/>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16" fill="hold" grpId="0" nodeType="clickEffect">
                                  <p:stCondLst>
                                    <p:cond delay="1000"/>
                                  </p:stCondLst>
                                  <p:childTnLst>
                                    <p:set>
                                      <p:cBhvr>
                                        <p:cTn id="41" dur="1" fill="hold">
                                          <p:stCondLst>
                                            <p:cond delay="0"/>
                                          </p:stCondLst>
                                        </p:cTn>
                                        <p:tgtEl>
                                          <p:spTgt spid="2"/>
                                        </p:tgtEl>
                                        <p:attrNameLst>
                                          <p:attrName>style.visibility</p:attrName>
                                        </p:attrNameLst>
                                      </p:cBhvr>
                                      <p:to>
                                        <p:strVal val="visible"/>
                                      </p:to>
                                    </p:set>
                                    <p:anim calcmode="lin" valueType="num">
                                      <p:cBhvr>
                                        <p:cTn id="42" dur="750" fill="hold"/>
                                        <p:tgtEl>
                                          <p:spTgt spid="2"/>
                                        </p:tgtEl>
                                        <p:attrNameLst>
                                          <p:attrName>ppt_w</p:attrName>
                                        </p:attrNameLst>
                                      </p:cBhvr>
                                      <p:tavLst>
                                        <p:tav tm="0">
                                          <p:val>
                                            <p:fltVal val="0"/>
                                          </p:val>
                                        </p:tav>
                                        <p:tav tm="100000">
                                          <p:val>
                                            <p:strVal val="#ppt_w"/>
                                          </p:val>
                                        </p:tav>
                                      </p:tavLst>
                                    </p:anim>
                                    <p:anim calcmode="lin" valueType="num">
                                      <p:cBhvr>
                                        <p:cTn id="43" dur="750" fill="hold"/>
                                        <p:tgtEl>
                                          <p:spTgt spid="2"/>
                                        </p:tgtEl>
                                        <p:attrNameLst>
                                          <p:attrName>ppt_h</p:attrName>
                                        </p:attrNameLst>
                                      </p:cBhvr>
                                      <p:tavLst>
                                        <p:tav tm="0">
                                          <p:val>
                                            <p:fltVal val="0"/>
                                          </p:val>
                                        </p:tav>
                                        <p:tav tm="100000">
                                          <p:val>
                                            <p:strVal val="#ppt_h"/>
                                          </p:val>
                                        </p:tav>
                                      </p:tavLst>
                                    </p:anim>
                                    <p:animEffect transition="in" filter="fade">
                                      <p:cBhvr>
                                        <p:cTn id="44" dur="75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457200" y="228865"/>
            <a:ext cx="7620000" cy="952500"/>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dirty="0" smtClean="0">
                <a:solidFill>
                  <a:srgbClr val="003399"/>
                </a:solidFill>
              </a:rPr>
              <a:t>Homeowner Qualification</a:t>
            </a:r>
            <a:endParaRPr lang="en-US" dirty="0">
              <a:solidFill>
                <a:srgbClr val="003399"/>
              </a:solidFill>
            </a:endParaRPr>
          </a:p>
        </p:txBody>
      </p:sp>
      <p:sp>
        <p:nvSpPr>
          <p:cNvPr id="3" name="Content Placeholder 2"/>
          <p:cNvSpPr txBox="1">
            <a:spLocks/>
          </p:cNvSpPr>
          <p:nvPr/>
        </p:nvSpPr>
        <p:spPr>
          <a:xfrm>
            <a:off x="457200" y="1181365"/>
            <a:ext cx="7620000" cy="4352660"/>
          </a:xfrm>
          <a:prstGeom prst="rect">
            <a:avLst/>
          </a:prstGeom>
        </p:spPr>
        <p:txBody>
          <a:bodyPr>
            <a:normAutofit fontScale="77500" lnSpcReduction="20000"/>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114300" indent="0">
              <a:buFont typeface="Arial" panose="020B0604020202020204" pitchFamily="34" charset="0"/>
              <a:buNone/>
            </a:pPr>
            <a:r>
              <a:rPr lang="en-US" b="1" dirty="0" smtClean="0">
                <a:solidFill>
                  <a:srgbClr val="003399"/>
                </a:solidFill>
              </a:rPr>
              <a:t>     Demonstration of Need</a:t>
            </a:r>
          </a:p>
          <a:p>
            <a:pPr marL="411480" lvl="1" indent="0">
              <a:buFont typeface="Arial" panose="020B0604020202020204" pitchFamily="34" charset="0"/>
              <a:buNone/>
            </a:pPr>
            <a:r>
              <a:rPr lang="en-US" dirty="0" smtClean="0"/>
              <a:t>	Living in conditions that are overcrowded, hazardous, 	   	   transitional, poorly maintained or unaffordable</a:t>
            </a:r>
          </a:p>
          <a:p>
            <a:pPr marL="411480" lvl="1" indent="0">
              <a:buFont typeface="Arial" panose="020B0604020202020204" pitchFamily="34" charset="0"/>
              <a:buNone/>
            </a:pPr>
            <a:r>
              <a:rPr lang="en-US" b="1" dirty="0" smtClean="0">
                <a:solidFill>
                  <a:srgbClr val="003399"/>
                </a:solidFill>
              </a:rPr>
              <a:t>Ability to Pay</a:t>
            </a:r>
          </a:p>
          <a:p>
            <a:pPr marL="411480" lvl="1" indent="0">
              <a:buFont typeface="Arial" panose="020B0604020202020204" pitchFamily="34" charset="0"/>
              <a:buNone/>
            </a:pPr>
            <a:r>
              <a:rPr lang="en-US" dirty="0" smtClean="0"/>
              <a:t>	Ability to pay a zero interest mortgage</a:t>
            </a:r>
          </a:p>
          <a:p>
            <a:pPr marL="411480" lvl="1" indent="0">
              <a:buFont typeface="Arial" panose="020B0604020202020204" pitchFamily="34" charset="0"/>
              <a:buNone/>
            </a:pPr>
            <a:r>
              <a:rPr lang="en-US" dirty="0" smtClean="0"/>
              <a:t>	Stable income</a:t>
            </a:r>
          </a:p>
          <a:p>
            <a:pPr marL="411480" lvl="1" indent="0">
              <a:buFont typeface="Arial" panose="020B0604020202020204" pitchFamily="34" charset="0"/>
              <a:buNone/>
            </a:pPr>
            <a:r>
              <a:rPr lang="en-US" dirty="0" smtClean="0"/>
              <a:t>	Fair credit rating</a:t>
            </a:r>
          </a:p>
          <a:p>
            <a:pPr marL="411480" lvl="1" indent="0">
              <a:buFont typeface="Arial" panose="020B0604020202020204" pitchFamily="34" charset="0"/>
              <a:buNone/>
            </a:pPr>
            <a:r>
              <a:rPr lang="en-US" dirty="0" smtClean="0"/>
              <a:t>	Meets income guidelines (dependent on family size)</a:t>
            </a:r>
          </a:p>
          <a:p>
            <a:pPr marL="411480" lvl="1" indent="0">
              <a:buFont typeface="Arial" panose="020B0604020202020204" pitchFamily="34" charset="0"/>
              <a:buNone/>
            </a:pPr>
            <a:r>
              <a:rPr lang="en-US" b="1" dirty="0" smtClean="0">
                <a:solidFill>
                  <a:srgbClr val="003399"/>
                </a:solidFill>
              </a:rPr>
              <a:t>Willingness to partner with Habitat</a:t>
            </a:r>
          </a:p>
          <a:p>
            <a:pPr marL="411480" lvl="1" indent="0">
              <a:buFont typeface="Arial" panose="020B0604020202020204" pitchFamily="34" charset="0"/>
              <a:buNone/>
            </a:pPr>
            <a:r>
              <a:rPr lang="en-US" b="1" dirty="0" smtClean="0"/>
              <a:t>	</a:t>
            </a:r>
            <a:r>
              <a:rPr lang="en-US" dirty="0" smtClean="0"/>
              <a:t>Meet sweat equity requirements</a:t>
            </a:r>
          </a:p>
          <a:p>
            <a:pPr marL="411480" lvl="1" indent="0">
              <a:buFont typeface="Arial" panose="020B0604020202020204" pitchFamily="34" charset="0"/>
              <a:buNone/>
            </a:pPr>
            <a:r>
              <a:rPr lang="en-US" dirty="0" smtClean="0"/>
              <a:t>	Attend financial &amp; homeowner workshops</a:t>
            </a:r>
          </a:p>
          <a:p>
            <a:pPr marL="411480" lvl="1" indent="0">
              <a:buFont typeface="Arial" panose="020B0604020202020204" pitchFamily="34" charset="0"/>
              <a:buNone/>
            </a:pPr>
            <a:r>
              <a:rPr lang="en-US" dirty="0" smtClean="0"/>
              <a:t>	Present at jobsite</a:t>
            </a:r>
          </a:p>
          <a:p>
            <a:pPr marL="411480" lvl="1" indent="0">
              <a:buFont typeface="Arial" panose="020B0604020202020204" pitchFamily="34" charset="0"/>
              <a:buNone/>
            </a:pPr>
            <a:endParaRPr lang="en-US" dirty="0"/>
          </a:p>
        </p:txBody>
      </p:sp>
      <p:pic>
        <p:nvPicPr>
          <p:cNvPr id="5" name="Picture 2" descr="Equal_Housing_Opportunity-logo-52BB024373-seeklogo_com"/>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39150" y="6153150"/>
            <a:ext cx="704850" cy="704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pic>
      <p:pic>
        <p:nvPicPr>
          <p:cNvPr id="6" name="Picture 2" descr="HFHI AmeriCorp Logo in JPEG format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16681" y="6099464"/>
            <a:ext cx="1290637" cy="7397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pic>
    </p:spTree>
    <p:extLst>
      <p:ext uri="{BB962C8B-B14F-4D97-AF65-F5344CB8AC3E}">
        <p14:creationId xmlns:p14="http://schemas.microsoft.com/office/powerpoint/2010/main" val="4037476240"/>
      </p:ext>
    </p:extLst>
  </p:cSld>
  <p:clrMapOvr>
    <a:masterClrMapping/>
  </p:clrMapOvr>
  <p:transition advClick="0" advTm="1000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500"/>
                                  </p:stCondLst>
                                  <p:childTnLst>
                                    <p:set>
                                      <p:cBhvr>
                                        <p:cTn id="6" dur="1" fill="hold">
                                          <p:stCondLst>
                                            <p:cond delay="0"/>
                                          </p:stCondLst>
                                        </p:cTn>
                                        <p:tgtEl>
                                          <p:spTgt spid="3"/>
                                        </p:tgtEl>
                                        <p:attrNameLst>
                                          <p:attrName>style.visibility</p:attrName>
                                        </p:attrNameLst>
                                      </p:cBhvr>
                                      <p:to>
                                        <p:strVal val="visible"/>
                                      </p:to>
                                    </p:set>
                                    <p:animEffect transition="in" filter="wipe(up)">
                                      <p:cBhvr>
                                        <p:cTn id="7" dur="75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457200" y="228865"/>
            <a:ext cx="7620000" cy="952500"/>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b="1" dirty="0" smtClean="0">
                <a:solidFill>
                  <a:srgbClr val="009900"/>
                </a:solidFill>
              </a:rPr>
              <a:t>Community Impact</a:t>
            </a:r>
            <a:endParaRPr lang="en-US" b="1" dirty="0">
              <a:solidFill>
                <a:srgbClr val="009900"/>
              </a:solidFill>
            </a:endParaRPr>
          </a:p>
        </p:txBody>
      </p:sp>
      <p:sp>
        <p:nvSpPr>
          <p:cNvPr id="3" name="Content Placeholder 2"/>
          <p:cNvSpPr txBox="1">
            <a:spLocks/>
          </p:cNvSpPr>
          <p:nvPr/>
        </p:nvSpPr>
        <p:spPr>
          <a:xfrm>
            <a:off x="609600" y="1371600"/>
            <a:ext cx="7904018" cy="4152635"/>
          </a:xfrm>
          <a:prstGeom prst="rect">
            <a:avLst/>
          </a:prstGeom>
        </p:spPr>
        <p:txBody>
          <a:bodyPr>
            <a:normAutofit fontScale="92500" lnSpcReduction="20000"/>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114300" indent="0" algn="ctr">
              <a:buFont typeface="Arial" panose="020B0604020202020204" pitchFamily="34" charset="0"/>
              <a:buNone/>
            </a:pPr>
            <a:r>
              <a:rPr lang="en-US" b="1" dirty="0" smtClean="0">
                <a:solidFill>
                  <a:srgbClr val="003399"/>
                </a:solidFill>
              </a:rPr>
              <a:t>Good housing attracts</a:t>
            </a:r>
            <a:br>
              <a:rPr lang="en-US" b="1" dirty="0" smtClean="0">
                <a:solidFill>
                  <a:srgbClr val="003399"/>
                </a:solidFill>
              </a:rPr>
            </a:br>
            <a:r>
              <a:rPr lang="en-US" b="1" dirty="0" smtClean="0">
                <a:solidFill>
                  <a:srgbClr val="003399"/>
                </a:solidFill>
              </a:rPr>
              <a:t>economic investment and development.</a:t>
            </a:r>
            <a:r>
              <a:rPr lang="en-US" b="1" dirty="0" smtClean="0"/>
              <a:t/>
            </a:r>
            <a:br>
              <a:rPr lang="en-US" b="1" dirty="0" smtClean="0"/>
            </a:br>
            <a:endParaRPr lang="en-US" sz="1600" dirty="0" smtClean="0"/>
          </a:p>
          <a:p>
            <a:r>
              <a:rPr lang="en-US" sz="2400" dirty="0" smtClean="0"/>
              <a:t>Contributes to thriving school systems and community organizations.</a:t>
            </a:r>
          </a:p>
          <a:p>
            <a:r>
              <a:rPr lang="en-US" sz="2400" dirty="0" smtClean="0"/>
              <a:t>A catalyst for civic activism and a stimulus for community-based organizations.</a:t>
            </a:r>
          </a:p>
          <a:p>
            <a:r>
              <a:rPr lang="en-US" sz="2400" dirty="0" smtClean="0"/>
              <a:t>Safe homes and neighborhoods help to build social stability and security.</a:t>
            </a:r>
          </a:p>
          <a:p>
            <a:r>
              <a:rPr lang="en-US" sz="2400" dirty="0" smtClean="0"/>
              <a:t>Improved standard of living reduces the need for assistance or other costly services from the state or other non-profits.</a:t>
            </a:r>
          </a:p>
          <a:p>
            <a:r>
              <a:rPr lang="en-US" sz="2400" dirty="0" smtClean="0"/>
              <a:t>Proven, successful program model produces contributing members of the community. </a:t>
            </a:r>
          </a:p>
          <a:p>
            <a:pPr marL="114300" indent="0">
              <a:buFont typeface="Arial" panose="020B0604020202020204" pitchFamily="34" charset="0"/>
              <a:buNone/>
            </a:pPr>
            <a:endParaRPr lang="en-US" dirty="0"/>
          </a:p>
        </p:txBody>
      </p:sp>
      <p:pic>
        <p:nvPicPr>
          <p:cNvPr id="5" name="Picture 2" descr="Equal_Housing_Opportunity-logo-52BB024373-seeklogo_com"/>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39150" y="6153150"/>
            <a:ext cx="704850" cy="704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pic>
      <p:pic>
        <p:nvPicPr>
          <p:cNvPr id="6" name="Picture 2" descr="HFHI AmeriCorp Logo in JPEG format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16681" y="6099464"/>
            <a:ext cx="1290637" cy="7397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pic>
    </p:spTree>
    <p:extLst>
      <p:ext uri="{BB962C8B-B14F-4D97-AF65-F5344CB8AC3E}">
        <p14:creationId xmlns:p14="http://schemas.microsoft.com/office/powerpoint/2010/main" val="625206560"/>
      </p:ext>
    </p:extLst>
  </p:cSld>
  <p:clrMapOvr>
    <a:masterClrMapping/>
  </p:clrMapOvr>
  <p:transition advClick="0" advTm="1800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50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up)">
                                      <p:cBhvr>
                                        <p:cTn id="7" dur="1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75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up)">
                                      <p:cBhvr>
                                        <p:cTn id="12" dur="1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grpId="0" nodeType="clickEffect">
                                  <p:stCondLst>
                                    <p:cond delay="75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up)">
                                      <p:cBhvr>
                                        <p:cTn id="17" dur="10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1" fill="hold" grpId="0" nodeType="clickEffect">
                                  <p:stCondLst>
                                    <p:cond delay="75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up)">
                                      <p:cBhvr>
                                        <p:cTn id="22" dur="10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1" fill="hold" grpId="0" nodeType="clickEffect">
                                  <p:stCondLst>
                                    <p:cond delay="75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up)">
                                      <p:cBhvr>
                                        <p:cTn id="27" dur="10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1" fill="hold" grpId="0" nodeType="clickEffect">
                                  <p:stCondLst>
                                    <p:cond delay="75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wipe(up)">
                                      <p:cBhvr>
                                        <p:cTn id="32" dur="1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57425" y="110046"/>
            <a:ext cx="5918834" cy="1143000"/>
          </a:xfrm>
        </p:spPr>
        <p:txBody>
          <a:bodyPr>
            <a:normAutofit fontScale="90000"/>
          </a:bodyPr>
          <a:lstStyle/>
          <a:p>
            <a:pPr algn="ctr"/>
            <a:r>
              <a:rPr lang="en-US" sz="3600" dirty="0" smtClean="0"/>
              <a:t>Thank you for your time today</a:t>
            </a:r>
            <a:r>
              <a:rPr lang="en-US" sz="3600" dirty="0"/>
              <a:t>.</a:t>
            </a:r>
            <a:r>
              <a:rPr lang="en-US" sz="3600" dirty="0" smtClean="0"/>
              <a:t>  We hope to see you again soon!</a:t>
            </a:r>
            <a:endParaRPr lang="en-US" sz="3600" dirty="0"/>
          </a:p>
        </p:txBody>
      </p:sp>
      <p:pic>
        <p:nvPicPr>
          <p:cNvPr id="5"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21691" y="110046"/>
            <a:ext cx="2229986" cy="12272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Content Placeholder 5"/>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457200" y="1414531"/>
            <a:ext cx="7795259" cy="5443469"/>
          </a:xfrm>
        </p:spPr>
      </p:pic>
    </p:spTree>
    <p:extLst>
      <p:ext uri="{BB962C8B-B14F-4D97-AF65-F5344CB8AC3E}">
        <p14:creationId xmlns:p14="http://schemas.microsoft.com/office/powerpoint/2010/main" val="822357172"/>
      </p:ext>
    </p:extLst>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4020</TotalTime>
  <Words>562</Words>
  <Application>Microsoft Office PowerPoint</Application>
  <PresentationFormat>On-screen Show (4:3)</PresentationFormat>
  <Paragraphs>66</Paragraphs>
  <Slides>12</Slides>
  <Notes>0</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Office Theme</vt:lpstr>
      <vt:lpstr>PowerPoint Presentation</vt:lpstr>
      <vt:lpstr>PowerPoint Presentation</vt:lpstr>
      <vt:lpstr>PowerPoint Presentation</vt:lpstr>
      <vt:lpstr>Safe, Decent, Affordable Housing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Thank you for your time today.  We hope to see you again soon!</vt:lpstr>
    </vt:vector>
  </TitlesOfParts>
  <Company>Microsoft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Outreach</dc:creator>
  <cp:lastModifiedBy>Outreach</cp:lastModifiedBy>
  <cp:revision>63</cp:revision>
  <cp:lastPrinted>2016-01-19T17:26:05Z</cp:lastPrinted>
  <dcterms:created xsi:type="dcterms:W3CDTF">2015-06-18T21:49:20Z</dcterms:created>
  <dcterms:modified xsi:type="dcterms:W3CDTF">2016-01-20T18:32:18Z</dcterms:modified>
</cp:coreProperties>
</file>