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gela Hubbard" initials="AH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D4B00BB-A5ED-49A2-9F7D-387187688D1E}" type="datetimeFigureOut">
              <a:rPr lang="en-US" smtClean="0"/>
              <a:pPr/>
              <a:t>1/21/2016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E1CFBA-D403-4557-90DD-56666033D70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krn.com/2015/09/06/home-program-funding-at-risk/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295400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sz="2800" dirty="0" smtClean="0"/>
              <a:t>1009 SECOND AVENUE SOUTH</a:t>
            </a:r>
          </a:p>
          <a:p>
            <a:r>
              <a:rPr lang="en-US" sz="2800" dirty="0" smtClean="0"/>
              <a:t>NASHVILLE, TENNESSEE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2016 Audrey Nelson </a:t>
            </a:r>
            <a:br>
              <a:rPr lang="en-US" dirty="0" smtClean="0"/>
            </a:br>
            <a:r>
              <a:rPr lang="en-US" dirty="0" smtClean="0"/>
              <a:t>Community Development Achievement Award</a:t>
            </a:r>
            <a:endParaRPr lang="en-US" dirty="0"/>
          </a:p>
        </p:txBody>
      </p:sp>
      <p:pic>
        <p:nvPicPr>
          <p:cNvPr id="1026" name="Picture 2" descr="image0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572000"/>
            <a:ext cx="1454331" cy="146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777370"/>
            <a:ext cx="109728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7075" y="4845099"/>
            <a:ext cx="1574107" cy="10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78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000" b="1" dirty="0" smtClean="0"/>
              <a:t>Metropolitan Government of Nashville &amp; Davidson County</a:t>
            </a:r>
          </a:p>
          <a:p>
            <a:pPr marL="0" indent="0" algn="ctr">
              <a:buNone/>
            </a:pPr>
            <a:endParaRPr lang="en-US" sz="2000" i="1" dirty="0" smtClean="0"/>
          </a:p>
          <a:p>
            <a:pPr marL="0" indent="0" algn="ctr">
              <a:buNone/>
            </a:pPr>
            <a:r>
              <a:rPr lang="en-US" sz="2000" i="1" dirty="0" smtClean="0"/>
              <a:t>Megan Barry, Mayor</a:t>
            </a:r>
          </a:p>
          <a:p>
            <a:pPr marL="0" indent="0" algn="ctr">
              <a:buNone/>
            </a:pPr>
            <a:endParaRPr lang="en-US" sz="2000" i="1" dirty="0"/>
          </a:p>
          <a:p>
            <a:pPr marL="0" indent="0" algn="ctr">
              <a:buNone/>
            </a:pPr>
            <a:r>
              <a:rPr lang="en-US" sz="2000" i="1" dirty="0" smtClean="0"/>
              <a:t>Colby Sledge, Council Member, District 17 </a:t>
            </a:r>
          </a:p>
          <a:p>
            <a:pPr marL="0" indent="0" algn="ctr">
              <a:buNone/>
            </a:pPr>
            <a:endParaRPr lang="en-US" sz="2000" i="1" dirty="0" smtClean="0"/>
          </a:p>
          <a:p>
            <a:pPr marL="0" indent="0" algn="ctr">
              <a:buNone/>
            </a:pPr>
            <a:r>
              <a:rPr lang="en-US" sz="2000" b="1" dirty="0" smtClean="0"/>
              <a:t>Metropolitan Development &amp; Housing Agency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i="1" dirty="0" smtClean="0"/>
              <a:t>James E. Harbison			     Ralph Mosley</a:t>
            </a:r>
          </a:p>
          <a:p>
            <a:pPr marL="0" indent="0">
              <a:buNone/>
            </a:pPr>
            <a:r>
              <a:rPr lang="en-US" sz="2000" i="1" dirty="0"/>
              <a:t>	</a:t>
            </a:r>
            <a:r>
              <a:rPr lang="en-US" sz="2000" i="1" dirty="0" smtClean="0"/>
              <a:t>Executive Director			     Board Chair</a:t>
            </a:r>
          </a:p>
          <a:p>
            <a:pPr marL="0" indent="0">
              <a:buNone/>
            </a:pPr>
            <a:endParaRPr lang="en-US" sz="2000" i="1" dirty="0"/>
          </a:p>
          <a:p>
            <a:pPr marL="0" indent="0" algn="ctr">
              <a:buNone/>
            </a:pPr>
            <a:r>
              <a:rPr lang="en-US" sz="2000" b="1" dirty="0" smtClean="0"/>
              <a:t>New Level Community Development Corporation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i="1" dirty="0" smtClean="0"/>
              <a:t>Kay Bowers				   Ginger Hausser</a:t>
            </a:r>
          </a:p>
          <a:p>
            <a:pPr marL="0" indent="0">
              <a:buNone/>
            </a:pPr>
            <a:r>
              <a:rPr lang="en-US" sz="2000" i="1" dirty="0"/>
              <a:t>	</a:t>
            </a:r>
            <a:r>
              <a:rPr lang="en-US" sz="2000" i="1" dirty="0" smtClean="0"/>
              <a:t>Executive Director			   Board Chair</a:t>
            </a:r>
          </a:p>
        </p:txBody>
      </p:sp>
    </p:spTree>
    <p:extLst>
      <p:ext uri="{BB962C8B-B14F-4D97-AF65-F5344CB8AC3E}">
        <p14:creationId xmlns:p14="http://schemas.microsoft.com/office/powerpoint/2010/main" xmlns="" val="486111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Permanent supportive housing for the homeless</a:t>
            </a:r>
          </a:p>
          <a:p>
            <a:endParaRPr lang="en-US" dirty="0"/>
          </a:p>
          <a:p>
            <a:r>
              <a:rPr lang="en-US" dirty="0" smtClean="0"/>
              <a:t>8 new units near downtown Nashville on major corridor</a:t>
            </a:r>
          </a:p>
          <a:p>
            <a:endParaRPr lang="en-US" dirty="0" smtClean="0"/>
          </a:p>
          <a:p>
            <a:r>
              <a:rPr lang="en-US" dirty="0" smtClean="0"/>
              <a:t>Funds awarded April 2013</a:t>
            </a:r>
          </a:p>
          <a:p>
            <a:endParaRPr lang="en-US" dirty="0"/>
          </a:p>
          <a:p>
            <a:r>
              <a:rPr lang="en-US" dirty="0" smtClean="0"/>
              <a:t>Project completed November 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958618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Location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428" y="1676400"/>
            <a:ext cx="8239372" cy="44957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2650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Funding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600" dirty="0" smtClean="0"/>
              <a:t>Total Costs:</a:t>
            </a:r>
          </a:p>
          <a:p>
            <a:pPr lvl="1"/>
            <a:r>
              <a:rPr lang="en-US" sz="2400" dirty="0" smtClean="0"/>
              <a:t>$599,747 HOME</a:t>
            </a:r>
          </a:p>
          <a:p>
            <a:pPr lvl="1"/>
            <a:r>
              <a:rPr lang="en-US" sz="2400" dirty="0" smtClean="0"/>
              <a:t>$31,881 Other Funds</a:t>
            </a:r>
          </a:p>
          <a:p>
            <a:pPr lvl="1"/>
            <a:endParaRPr lang="en-US" dirty="0"/>
          </a:p>
          <a:p>
            <a:pPr marL="342900" lvl="1" indent="-342900">
              <a:buClr>
                <a:schemeClr val="accent1"/>
              </a:buClr>
              <a:buFont typeface="Wingdings" panose="05000000000000000000" pitchFamily="2" charset="2"/>
              <a:buChar char=""/>
            </a:pPr>
            <a:r>
              <a:rPr lang="en-US" sz="2600" dirty="0" smtClean="0"/>
              <a:t>Leverage:</a:t>
            </a:r>
          </a:p>
          <a:p>
            <a:pPr marL="617220" lvl="2" indent="-342900">
              <a:buClr>
                <a:schemeClr val="accent2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2400" dirty="0" smtClean="0"/>
              <a:t>$45,000 of supportive services the first year</a:t>
            </a:r>
            <a:endParaRPr lang="en-US" sz="2400" dirty="0"/>
          </a:p>
          <a:p>
            <a:pPr marL="274320" lvl="2" indent="0">
              <a:buClr>
                <a:schemeClr val="accent1"/>
              </a:buClr>
              <a:buNone/>
            </a:pPr>
            <a:endParaRPr lang="en-US" dirty="0" smtClean="0"/>
          </a:p>
          <a:p>
            <a:pPr marL="342900" lvl="2" indent="-342900">
              <a:buClr>
                <a:schemeClr val="accent1"/>
              </a:buClr>
              <a:buFont typeface="Wingdings" panose="05000000000000000000" pitchFamily="2" charset="2"/>
              <a:buChar char="l"/>
            </a:pPr>
            <a:r>
              <a:rPr lang="en-US" sz="2600" dirty="0" smtClean="0"/>
              <a:t>Supportive Services:</a:t>
            </a:r>
          </a:p>
          <a:p>
            <a:pPr marL="617220" lvl="3" indent="-342900">
              <a:buClr>
                <a:schemeClr val="accent2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2400" dirty="0" smtClean="0"/>
              <a:t>Housing &amp; financial counseling</a:t>
            </a:r>
          </a:p>
          <a:p>
            <a:pPr marL="617220" lvl="3" indent="-342900">
              <a:buClr>
                <a:schemeClr val="accent2"/>
              </a:buClr>
              <a:buSzPct val="100000"/>
              <a:buFont typeface="Courier New" panose="02070309020205020404" pitchFamily="49" charset="0"/>
              <a:buChar char="o"/>
            </a:pPr>
            <a:r>
              <a:rPr lang="en-US" sz="2400" dirty="0" smtClean="0"/>
              <a:t>Case management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3230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Partners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1600" dirty="0" smtClean="0"/>
              <a:t>Magdalene House</a:t>
            </a:r>
          </a:p>
          <a:p>
            <a:endParaRPr lang="en-US" sz="1600" dirty="0" smtClean="0"/>
          </a:p>
          <a:p>
            <a:r>
              <a:rPr lang="en-US" sz="1600" dirty="0" smtClean="0"/>
              <a:t>The Next Door</a:t>
            </a:r>
          </a:p>
          <a:p>
            <a:endParaRPr lang="en-US" sz="1600" dirty="0" smtClean="0"/>
          </a:p>
          <a:p>
            <a:r>
              <a:rPr lang="en-US" sz="1600" dirty="0" smtClean="0"/>
              <a:t>Nashville Rescue Mission</a:t>
            </a:r>
          </a:p>
          <a:p>
            <a:endParaRPr lang="en-US" sz="1600" dirty="0" smtClean="0"/>
          </a:p>
          <a:p>
            <a:r>
              <a:rPr lang="en-US" sz="1600" dirty="0" smtClean="0"/>
              <a:t>Park Center</a:t>
            </a:r>
          </a:p>
          <a:p>
            <a:endParaRPr lang="en-US" sz="1600" dirty="0" smtClean="0"/>
          </a:p>
          <a:p>
            <a:r>
              <a:rPr lang="en-US" sz="1600" dirty="0" smtClean="0"/>
              <a:t>Nashville </a:t>
            </a:r>
            <a:r>
              <a:rPr lang="en-US" sz="1600" dirty="0" smtClean="0"/>
              <a:t>Cares</a:t>
            </a:r>
          </a:p>
          <a:p>
            <a:endParaRPr lang="en-US" sz="1600" dirty="0" smtClean="0"/>
          </a:p>
          <a:p>
            <a:r>
              <a:rPr lang="en-US" sz="1600" dirty="0" smtClean="0"/>
              <a:t>The Housing Fund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Metro Homelessness Commission</a:t>
            </a:r>
          </a:p>
          <a:p>
            <a:endParaRPr lang="en-US" sz="1600" dirty="0" smtClean="0"/>
          </a:p>
          <a:p>
            <a:r>
              <a:rPr lang="en-US" sz="1600" dirty="0" smtClean="0"/>
              <a:t>MDHA Community Development &amp; Rental Assistance Departments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28681369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 Construction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1625" y="2197894"/>
            <a:ext cx="4038600" cy="302895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2197894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xmlns="" val="21110372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Ribbon Cutting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600" y="1676401"/>
            <a:ext cx="7144544" cy="4495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0886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Coming Home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1524000"/>
            <a:ext cx="3511153" cy="46815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200" y="1524000"/>
            <a:ext cx="3511153" cy="46815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199751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00375" y="4800600"/>
            <a:ext cx="5867400" cy="1447800"/>
          </a:xfrm>
        </p:spPr>
        <p:txBody>
          <a:bodyPr/>
          <a:lstStyle/>
          <a:p>
            <a:pPr algn="ctr"/>
            <a:r>
              <a:rPr lang="en-US" sz="1800" dirty="0" smtClean="0"/>
              <a:t>“Having a home has given me my life back. It has been a blessing.”</a:t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http://wkrn.com/2015/09/06/home-program-funding-at-risk/</a:t>
            </a:r>
            <a:br>
              <a:rPr lang="en-US" sz="1800" dirty="0" smtClean="0"/>
            </a:br>
            <a:r>
              <a:rPr lang="en-US" dirty="0" smtClean="0">
                <a:hlinkClick r:id="rId2"/>
              </a:rPr>
              <a:t/>
            </a:r>
            <a:br>
              <a:rPr lang="en-US" dirty="0" smtClean="0">
                <a:hlinkClick r:id="rId2"/>
              </a:rPr>
            </a:b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15" b="1515"/>
          <a:stretch>
            <a:fillRect/>
          </a:stretch>
        </p:blipFill>
        <p:spPr>
          <a:xfrm>
            <a:off x="3124200" y="609600"/>
            <a:ext cx="5591175" cy="40663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b="1" dirty="0" smtClean="0"/>
              <a:t>Sharon’s Story</a:t>
            </a:r>
          </a:p>
          <a:p>
            <a:r>
              <a:rPr lang="en-US" dirty="0" smtClean="0"/>
              <a:t>A troubled past…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Abandoned as a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20-year cycle of addiction and prison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 future full of hope and opportunity…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Sober for 2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 year work anniversary, offer a promotion &amp; a manager trainee position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Stable finances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Rebuilding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166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1473</TotalTime>
  <Words>189</Words>
  <Application>Microsoft Office PowerPoint</Application>
  <PresentationFormat>On-screen Show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Civic</vt:lpstr>
      <vt:lpstr>2016 Audrey Nelson  Community Development Achievement Award</vt:lpstr>
      <vt:lpstr>Project Team</vt:lpstr>
      <vt:lpstr>Project Overview</vt:lpstr>
      <vt:lpstr>Project Location</vt:lpstr>
      <vt:lpstr>Project Funding</vt:lpstr>
      <vt:lpstr>Project Partners</vt:lpstr>
      <vt:lpstr>Under Construction</vt:lpstr>
      <vt:lpstr>Ribbon Cutting</vt:lpstr>
      <vt:lpstr>Coming Home</vt:lpstr>
      <vt:lpstr>“Having a home has given me my life back. It has been a blessing.”  http://wkrn.com/2015/09/06/home-program-funding-at-risk/  </vt:lpstr>
    </vt:vector>
  </TitlesOfParts>
  <Company>MDHA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Hubbard</dc:creator>
  <cp:lastModifiedBy>Steve Gartrell</cp:lastModifiedBy>
  <cp:revision>24</cp:revision>
  <dcterms:created xsi:type="dcterms:W3CDTF">2016-01-14T18:23:53Z</dcterms:created>
  <dcterms:modified xsi:type="dcterms:W3CDTF">2016-01-21T22:14:27Z</dcterms:modified>
</cp:coreProperties>
</file>