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6" r:id="rId1"/>
    <p:sldMasterId id="2147483994" r:id="rId2"/>
  </p:sldMasterIdLst>
  <p:notesMasterIdLst>
    <p:notesMasterId r:id="rId16"/>
  </p:notesMasterIdLst>
  <p:handoutMasterIdLst>
    <p:handoutMasterId r:id="rId17"/>
  </p:handoutMasterIdLst>
  <p:sldIdLst>
    <p:sldId id="256" r:id="rId3"/>
    <p:sldId id="273" r:id="rId4"/>
    <p:sldId id="359" r:id="rId5"/>
    <p:sldId id="347" r:id="rId6"/>
    <p:sldId id="358" r:id="rId7"/>
    <p:sldId id="352" r:id="rId8"/>
    <p:sldId id="353" r:id="rId9"/>
    <p:sldId id="355" r:id="rId10"/>
    <p:sldId id="363" r:id="rId11"/>
    <p:sldId id="360" r:id="rId12"/>
    <p:sldId id="361" r:id="rId13"/>
    <p:sldId id="362" r:id="rId14"/>
    <p:sldId id="364" r:id="rId15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DFDF09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4658" autoAdjust="0"/>
  </p:normalViewPr>
  <p:slideViewPr>
    <p:cSldViewPr>
      <p:cViewPr>
        <p:scale>
          <a:sx n="88" d="100"/>
          <a:sy n="88" d="100"/>
        </p:scale>
        <p:origin x="-82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2"/>
    </p:cViewPr>
  </p:sorterViewPr>
  <p:notesViewPr>
    <p:cSldViewPr>
      <p:cViewPr varScale="1">
        <p:scale>
          <a:sx n="80" d="100"/>
          <a:sy n="80" d="100"/>
        </p:scale>
        <p:origin x="-3126" y="-108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r>
              <a:rPr lang="en-US" dirty="0" smtClean="0"/>
              <a:t>Changing Community Development Fiscal Year</a:t>
            </a: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 algn="ctr"/>
            <a:r>
              <a:rPr lang="en-US" smtClean="0"/>
              <a:t>January 31st, 2013</a:t>
            </a:r>
            <a:endParaRPr lang="en-US" dirty="0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 dirty="0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6E205A1B-827B-49BE-88FB-7F314F446ED1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34986022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 dirty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r>
              <a:rPr lang="en-US" smtClean="0"/>
              <a:t>January 31st, 2013</a:t>
            </a:r>
            <a:endParaRPr lang="en-US" dirty="0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 dirty="0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F4A17EE-9F71-4E01-872C-A9348225D695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14675044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8200" cy="3486150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r>
              <a:rPr lang="en-US" smtClean="0"/>
              <a:t>January 31st,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353263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F4A17EE-9F71-4E01-872C-A9348225D69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idx="14"/>
          </p:nvPr>
        </p:nvSpPr>
        <p:spPr/>
        <p:txBody>
          <a:bodyPr/>
          <a:lstStyle/>
          <a:p>
            <a:r>
              <a:rPr lang="en-US" smtClean="0"/>
              <a:t>January 31st,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32892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474503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7190936" cy="2301240"/>
          </a:xfrm>
        </p:spPr>
        <p:txBody>
          <a:bodyPr anchor="t"/>
          <a:lstStyle>
            <a:lvl1pPr algn="ct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7110751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29"/>
          <p:cNvSpPr>
            <a:spLocks noGrp="1"/>
          </p:cNvSpPr>
          <p:nvPr>
            <p:ph type="dt" sz="half" idx="10"/>
          </p:nvPr>
        </p:nvSpPr>
        <p:spPr>
          <a:xfrm>
            <a:off x="838200" y="6477001"/>
            <a:ext cx="1600200" cy="309563"/>
          </a:xfrm>
        </p:spPr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 January 31</a:t>
            </a:r>
            <a:r>
              <a:rPr lang="en-US" baseline="30000" dirty="0" smtClean="0"/>
              <a:t>st</a:t>
            </a:r>
            <a:r>
              <a:rPr lang="en-US" dirty="0" smtClean="0"/>
              <a:t>, 2013</a:t>
            </a:r>
            <a:endParaRPr lang="en-US" dirty="0"/>
          </a:p>
        </p:txBody>
      </p:sp>
      <p:sp>
        <p:nvSpPr>
          <p:cNvPr id="8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3886200" y="6548438"/>
            <a:ext cx="762000" cy="309563"/>
          </a:xfrm>
        </p:spPr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 algn="ctr">
              <a:defRPr/>
            </a:pPr>
            <a:fld id="{A4F9B3C5-ACBE-43D5-90FE-56D681F4F58C}" type="slidenum">
              <a:rPr lang="en-US" smtClean="0"/>
              <a:pPr algn="ctr">
                <a:defRPr/>
              </a:pPr>
              <a:t>‹#›</a:t>
            </a:fld>
            <a:endParaRPr lang="en-US" dirty="0"/>
          </a:p>
        </p:txBody>
      </p:sp>
      <p:pic>
        <p:nvPicPr>
          <p:cNvPr id="1026" name="Picture 2" descr="C:\Users\gmensah\AppData\Local\Microsoft\Windows\Temporary Internet Files\Content.Outlook\FP829Y6F\CD logo 2012 color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800" y="6165884"/>
            <a:ext cx="2362200" cy="692117"/>
          </a:xfrm>
          <a:prstGeom prst="rect">
            <a:avLst/>
          </a:prstGeom>
          <a:noFill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aseline="0">
                <a:solidFill>
                  <a:srgbClr val="FFC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sunset" dir="t"/>
          </a:scene3d>
        </p:spPr>
        <p:txBody>
          <a:bodyPr/>
          <a:lstStyle>
            <a:lvl1pPr>
              <a:defRPr>
                <a:solidFill>
                  <a:schemeClr val="tx1"/>
                </a:solidFill>
                <a:latin typeface="Bell MT" pitchFamily="18" charset="0"/>
              </a:defRPr>
            </a:lvl1pPr>
            <a:lvl2pPr>
              <a:defRPr>
                <a:latin typeface="Bell MT" pitchFamily="18" charset="0"/>
              </a:defRPr>
            </a:lvl2pPr>
            <a:lvl3pPr>
              <a:defRPr>
                <a:latin typeface="Bell MT" pitchFamily="18" charset="0"/>
              </a:defRPr>
            </a:lvl3pPr>
            <a:lvl4pPr>
              <a:defRPr>
                <a:latin typeface="Bell MT" pitchFamily="18" charset="0"/>
              </a:defRPr>
            </a:lvl4pPr>
            <a:lvl5pPr>
              <a:defRPr>
                <a:latin typeface="Bell MT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 January 31</a:t>
            </a:r>
            <a:r>
              <a:rPr lang="en-US" baseline="30000" dirty="0" smtClean="0"/>
              <a:t>st</a:t>
            </a:r>
            <a:r>
              <a:rPr lang="en-US" dirty="0" smtClean="0"/>
              <a:t>, 2013</a:t>
            </a: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>
          <a:xfrm>
            <a:off x="4114800" y="6324601"/>
            <a:ext cx="762000" cy="365125"/>
          </a:xfrm>
        </p:spPr>
        <p:txBody>
          <a:bodyPr/>
          <a:lstStyle>
            <a:lvl1pPr algn="ctr">
              <a:defRPr>
                <a:solidFill>
                  <a:srgbClr val="FFC000"/>
                </a:solidFill>
              </a:defRPr>
            </a:lvl1pPr>
          </a:lstStyle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9" name="Picture 2" descr="C:\Users\gmensah\AppData\Local\Microsoft\Windows\Temporary Internet Files\Content.Outlook\FP829Y6F\CD logo 2012 color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800" y="6165884"/>
            <a:ext cx="2362200" cy="69211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4751389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8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1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2F2D8-98DA-4369-9E25-97F9F8E9DA0E}" type="datetime4">
              <a:rPr lang="en-US" smtClean="0"/>
              <a:pPr>
                <a:defRPr/>
              </a:pPr>
              <a:t>January 22, 2016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672F8-3C33-43A2-93DD-A610261F3D3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9" name="Picture 8" descr="CitySealBlueGoldblack bg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5410200"/>
            <a:ext cx="914400" cy="9144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Picture 9" descr="CD logo NBGR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538608" y="5562600"/>
            <a:ext cx="2605392" cy="7653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1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63323-39B2-49E1-87B9-17976D12F533}" type="datetime4">
              <a:rPr lang="en-US" smtClean="0"/>
              <a:pPr>
                <a:defRPr/>
              </a:pPr>
              <a:t>January 22, 2016</a:t>
            </a:fld>
            <a:endParaRPr lang="en-US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C16F8-5D7B-4C3B-BBB1-6C16918FC3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5C181-67B2-43A1-8A1C-7E2322B501C5}" type="datetime4">
              <a:rPr lang="en-US" smtClean="0"/>
              <a:pPr>
                <a:defRPr/>
              </a:pPr>
              <a:t>January 22, 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F7BA4-92D5-43C8-8C12-98C519C956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>
                <a:solidFill>
                  <a:srgbClr val="FFC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8AEA9-4EF1-46E4-9B40-ED0844204761}" type="datetime4">
              <a:rPr lang="en-US" smtClean="0"/>
              <a:pPr>
                <a:defRPr/>
              </a:pPr>
              <a:t>January 22, 2016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3161660-33CE-46AB-89A3-98E226FABB2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0CA34-97EB-43EE-9A6C-0D91AF5CB01D}" type="datetime4">
              <a:rPr lang="en-US" smtClean="0"/>
              <a:pPr>
                <a:defRPr/>
              </a:pPr>
              <a:t>January 22, 2016</a:t>
            </a:fld>
            <a:endParaRPr lang="en-US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C6926-BD6C-413C-85F8-B7F8438008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9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04FF3-3CD2-4AE2-9A41-0F473365ED25}" type="datetime4">
              <a:rPr lang="en-US" smtClean="0"/>
              <a:pPr>
                <a:defRPr/>
              </a:pPr>
              <a:t>January 22, 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575" y="6421439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A223B-D53E-483A-BB19-B04CEB62D0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3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3" y="2998766"/>
            <a:ext cx="3053867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956A5-BC44-489A-828D-D378B954CDF8}" type="datetime4">
              <a:rPr lang="en-US" smtClean="0"/>
              <a:pPr>
                <a:defRPr/>
              </a:pPr>
              <a:t>January 22, 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D13FD-7F54-4A7C-BA6D-A744D71187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44A44-0956-4849-BB7F-F68570C88BC0}" type="datetime4">
              <a:rPr lang="en-US" smtClean="0"/>
              <a:pPr>
                <a:defRPr/>
              </a:pPr>
              <a:t>January 22, 2016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551B6-3660-48E3-A38C-9978496C1F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84A26-7B69-4967-AF15-9402F9CCBB9D}" type="datetime4">
              <a:rPr lang="en-US" smtClean="0"/>
              <a:pPr>
                <a:defRPr/>
              </a:pPr>
              <a:t>January 22, 2016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F7FD3-69B8-4EDB-AA80-898A43F1D4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0D43F-BFA7-4277-93C2-FF2169345DD5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18E2-10BC-4DCB-BD54-46F08F7DE083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A5C29-C31C-4895-B745-DAF45C8F65B0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8BFA-3EC9-4C99-B677-79EEECC2115B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DB583-C503-4E4C-BA0D-B6F24FDE084B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DB0B2-B569-4E36-95B9-ABAD0A5DAC4C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FEDB-F3AF-4FAB-BF91-B7D322ACEF2F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4E8DA-22C6-41B2-9163-D79B98A2BBF6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11B33-C0B5-4E95-9AF0-9D08091FB543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F7FC0-3F08-40B9-A805-BD8990231329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DDA-3756-4CB0-846A-6FDC58637B64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7AA6-4AA2-4B3D-A876-A0F188F823DC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1389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en-US" dirty="0">
              <a:latin typeface="Tahoma" charset="0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1439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 dirty="0">
                <a:solidFill>
                  <a:schemeClr val="tx2">
                    <a:shade val="50000"/>
                  </a:schemeClr>
                </a:solidFill>
                <a:latin typeface="Tahoma" charset="0"/>
              </a:defRPr>
            </a:lvl1pPr>
          </a:lstStyle>
          <a:p>
            <a:pPr>
              <a:defRPr/>
            </a:pPr>
            <a:fld id="{6AB8AEA9-4EF1-46E4-9B40-ED0844204761}" type="datetime4">
              <a:rPr lang="en-US" smtClean="0"/>
              <a:pPr>
                <a:defRPr/>
              </a:pPr>
              <a:t>January 22, 2016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1439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 dirty="0">
                <a:solidFill>
                  <a:schemeClr val="tx2">
                    <a:shade val="50000"/>
                  </a:schemeClr>
                </a:solidFill>
                <a:latin typeface="Tahoma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1439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 smtClean="0">
                <a:solidFill>
                  <a:schemeClr val="tx2">
                    <a:shade val="50000"/>
                  </a:schemeClr>
                </a:solidFill>
                <a:latin typeface="Tahoma" charset="0"/>
              </a:defRPr>
            </a:lvl1pPr>
          </a:lstStyle>
          <a:p>
            <a:pPr>
              <a:defRPr/>
            </a:pPr>
            <a:fld id="{A3161660-33CE-46AB-89A3-98E226FABB2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9" r:id="rId1"/>
    <p:sldLayoutId id="2147483983" r:id="rId2"/>
    <p:sldLayoutId id="2147483990" r:id="rId3"/>
    <p:sldLayoutId id="2147483984" r:id="rId4"/>
    <p:sldLayoutId id="2147483991" r:id="rId5"/>
    <p:sldLayoutId id="2147483985" r:id="rId6"/>
    <p:sldLayoutId id="2147483986" r:id="rId7"/>
    <p:sldLayoutId id="2147483992" r:id="rId8"/>
    <p:sldLayoutId id="2147483993" r:id="rId9"/>
    <p:sldLayoutId id="2147483987" r:id="rId10"/>
    <p:sldLayoutId id="2147483988" r:id="rId11"/>
  </p:sldLayoutIdLst>
  <p:transition spd="slow">
    <p:dissolve/>
  </p:transition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1" fontAlgn="base" hangingPunct="1">
        <a:spcBef>
          <a:spcPct val="20000"/>
        </a:spcBef>
        <a:spcAft>
          <a:spcPct val="0"/>
        </a:spcAft>
        <a:buClr>
          <a:srgbClr val="9BBB59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1" fontAlgn="base" hangingPunct="1">
        <a:spcBef>
          <a:spcPct val="20000"/>
        </a:spcBef>
        <a:spcAft>
          <a:spcPct val="0"/>
        </a:spcAft>
        <a:buClr>
          <a:srgbClr val="8064A2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0AD65-2280-4EDC-A55A-0B58F07B6758}" type="datetime4">
              <a:rPr lang="en-US" smtClean="0"/>
              <a:pPr/>
              <a:t>January 22,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041C6-2890-4E0F-BBB9-617365049F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  <p:sldLayoutId id="2147484006" r:id="rId12"/>
  </p:sldLayoutIdLst>
  <p:transition spd="slow">
    <p:dissolve/>
  </p:transition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ideo" Target="../media/media1.mp4"/><Relationship Id="rId5" Type="http://schemas.openxmlformats.org/officeDocument/2006/relationships/image" Target="../media/image4.png"/><Relationship Id="rId4" Type="http://schemas.microsoft.com/office/2007/relationships/media" Target="../media/media1.mp4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81000" y="304800"/>
            <a:ext cx="8382000" cy="4191000"/>
          </a:xfrm>
        </p:spPr>
        <p:txBody>
          <a:bodyPr>
            <a:normAutofit fontScale="90000"/>
          </a:bodyPr>
          <a:lstStyle/>
          <a:p>
            <a:r>
              <a:rPr sz="4000" dirty="0" smtClean="0">
                <a:solidFill>
                  <a:srgbClr val="FFC000"/>
                </a:solidFill>
              </a:rPr>
              <a:t/>
            </a:r>
            <a:br>
              <a:rPr sz="4000" dirty="0" smtClean="0">
                <a:solidFill>
                  <a:srgbClr val="FFC000"/>
                </a:solidFill>
              </a:rPr>
            </a:br>
            <a:r>
              <a:rPr sz="4000" dirty="0" smtClean="0">
                <a:solidFill>
                  <a:srgbClr val="FFC000"/>
                </a:solidFill>
              </a:rPr>
              <a:t>Brickell View Terrace</a:t>
            </a:r>
            <a:br>
              <a:rPr sz="4000" dirty="0" smtClean="0">
                <a:solidFill>
                  <a:srgbClr val="FFC000"/>
                </a:solidFill>
              </a:rPr>
            </a:br>
            <a:r>
              <a:rPr lang="en-US" sz="4000" dirty="0" smtClean="0">
                <a:solidFill>
                  <a:srgbClr val="FFC000"/>
                </a:solidFill>
              </a:rPr>
              <a:t/>
            </a:r>
            <a:br>
              <a:rPr lang="en-US" sz="4000" dirty="0" smtClean="0">
                <a:solidFill>
                  <a:srgbClr val="FFC000"/>
                </a:solidFill>
              </a:rPr>
            </a:br>
            <a:r>
              <a:rPr lang="en-US" sz="4000" dirty="0" smtClean="0">
                <a:solidFill>
                  <a:srgbClr val="FFC000"/>
                </a:solidFill>
              </a:rPr>
              <a:t> </a:t>
            </a:r>
            <a:r>
              <a:rPr lang="en-US" sz="2700" dirty="0" smtClean="0">
                <a:solidFill>
                  <a:srgbClr val="FFC000"/>
                </a:solidFill>
              </a:rPr>
              <a:t>National Community Development Association </a:t>
            </a:r>
            <a:br>
              <a:rPr lang="en-US" sz="2700" dirty="0" smtClean="0">
                <a:solidFill>
                  <a:srgbClr val="FFC000"/>
                </a:solidFill>
              </a:rPr>
            </a:br>
            <a:r>
              <a:rPr lang="en-US" sz="2700" dirty="0" smtClean="0">
                <a:solidFill>
                  <a:srgbClr val="FFC000"/>
                </a:solidFill>
              </a:rPr>
              <a:t>2016 Winter Conference </a:t>
            </a:r>
            <a:br>
              <a:rPr lang="en-US" sz="2700" dirty="0" smtClean="0">
                <a:solidFill>
                  <a:srgbClr val="FFC000"/>
                </a:solidFill>
              </a:rPr>
            </a:br>
            <a:r>
              <a:rPr lang="en-US" sz="2700" dirty="0" smtClean="0">
                <a:solidFill>
                  <a:srgbClr val="FFC000"/>
                </a:solidFill>
              </a:rPr>
              <a:t>January 20 - 23</a:t>
            </a:r>
            <a:r>
              <a:rPr lang="en-US" sz="4000" dirty="0" smtClean="0">
                <a:solidFill>
                  <a:srgbClr val="FFC000"/>
                </a:solidFill>
              </a:rPr>
              <a:t/>
            </a:r>
            <a:br>
              <a:rPr lang="en-US" sz="4000" dirty="0" smtClean="0">
                <a:solidFill>
                  <a:srgbClr val="FFC000"/>
                </a:solidFill>
              </a:rPr>
            </a:br>
            <a:r>
              <a:rPr lang="en-US" sz="4000" dirty="0" smtClean="0">
                <a:solidFill>
                  <a:srgbClr val="FFC000"/>
                </a:solidFill>
              </a:rPr>
              <a:t> </a:t>
            </a:r>
            <a:r>
              <a:rPr sz="3700" cap="none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</a:rPr>
              <a:t/>
            </a:r>
            <a:br>
              <a:rPr sz="3700" cap="none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</a:rPr>
            </a:br>
            <a:endParaRPr sz="4000" cap="none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  <a:reflection blurRad="6350" stA="55000" endA="300" endPos="45500" dir="5400000" sy="-100000" algn="bl" rotWithShape="0"/>
              </a:effectLst>
              <a:latin typeface="+mn-l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F9B3C5-ACBE-43D5-90FE-56D681F4F58C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43000" y="4648200"/>
            <a:ext cx="594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George Mensah</a:t>
            </a:r>
          </a:p>
          <a:p>
            <a:pPr algn="ctr"/>
            <a:r>
              <a:rPr lang="en-US" sz="1600" dirty="0" smtClean="0"/>
              <a:t>Director of Community &amp; Economic Development Dept</a:t>
            </a:r>
          </a:p>
          <a:p>
            <a:pPr algn="ctr"/>
            <a:r>
              <a:rPr lang="en-US" sz="1600" dirty="0" smtClean="0"/>
              <a:t> City of Miami</a:t>
            </a:r>
            <a:endParaRPr lang="en-US" sz="16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F9B3C5-ACBE-43D5-90FE-56D681F4F58C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143000" y="1828801"/>
            <a:ext cx="64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pic>
        <p:nvPicPr>
          <p:cNvPr id="2" name="It's So Miami_ Downtown Miami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400" y="857250"/>
            <a:ext cx="8839200" cy="51435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470648" cy="838200"/>
          </a:xfrm>
        </p:spPr>
        <p:txBody>
          <a:bodyPr/>
          <a:lstStyle/>
          <a:p>
            <a:pPr algn="ctr"/>
            <a:r>
              <a:rPr lang="en-US" dirty="0" smtClean="0"/>
              <a:t>Site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3161660-33CE-46AB-89A3-98E226FABB2C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60" y="0"/>
            <a:ext cx="9135139" cy="6864658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85800" y="1981201"/>
            <a:ext cx="7391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2"/>
              </a:buBlip>
            </a:pPr>
            <a:r>
              <a:rPr lang="en-US" sz="1600" dirty="0" smtClean="0"/>
              <a:t>Site was purchased in 1998 by the non-profit East Little Havana CDC for construction of  homeownership condominiums for low and middle income families in 2 phases. </a:t>
            </a:r>
          </a:p>
          <a:p>
            <a:pPr marL="342900" indent="-342900">
              <a:buBlip>
                <a:blip r:embed="rId2"/>
              </a:buBlip>
            </a:pPr>
            <a:endParaRPr lang="en-US" sz="1600" dirty="0" smtClean="0"/>
          </a:p>
          <a:p>
            <a:pPr marL="342900" indent="-342900">
              <a:buBlip>
                <a:blip r:embed="rId2"/>
              </a:buBlip>
            </a:pPr>
            <a:r>
              <a:rPr lang="en-US" sz="1600" dirty="0" smtClean="0"/>
              <a:t>In 2000, the non-profit completed the first phase, an 80 unit condo called Casa Grande I</a:t>
            </a:r>
          </a:p>
          <a:p>
            <a:pPr marL="342900" indent="-342900">
              <a:buBlip>
                <a:blip r:embed="rId2"/>
              </a:buBlip>
            </a:pPr>
            <a:endParaRPr lang="en-US" sz="1600" dirty="0" smtClean="0"/>
          </a:p>
          <a:p>
            <a:pPr marL="342900" indent="-342900">
              <a:buBlip>
                <a:blip r:embed="rId2"/>
              </a:buBlip>
            </a:pPr>
            <a:r>
              <a:rPr lang="en-US" sz="1600" dirty="0" smtClean="0"/>
              <a:t>The City provided CHDO funds of $1,000,000 for the second phase of the development in 2001 but the area started to change so a mixed-use condominium project was anticipated to take advantage of the housing market at that time.</a:t>
            </a:r>
          </a:p>
          <a:p>
            <a:pPr marL="342900" indent="-342900">
              <a:buBlip>
                <a:blip r:embed="rId2"/>
              </a:buBlip>
            </a:pPr>
            <a:endParaRPr lang="en-US" sz="1600" dirty="0"/>
          </a:p>
          <a:p>
            <a:pPr marL="342900" indent="-342900">
              <a:buBlip>
                <a:blip r:embed="rId2"/>
              </a:buBlip>
            </a:pPr>
            <a:r>
              <a:rPr lang="en-US" sz="1600" dirty="0"/>
              <a:t>By </a:t>
            </a:r>
            <a:r>
              <a:rPr lang="en-US" sz="1600" dirty="0" smtClean="0"/>
              <a:t>2004, </a:t>
            </a:r>
            <a:r>
              <a:rPr lang="en-US" sz="1600" dirty="0"/>
              <a:t>the loan has </a:t>
            </a:r>
            <a:r>
              <a:rPr lang="en-US" sz="1600" dirty="0" smtClean="0"/>
              <a:t>closed and design work started</a:t>
            </a:r>
          </a:p>
          <a:p>
            <a:pPr marL="342900" indent="-342900">
              <a:buBlip>
                <a:blip r:embed="rId2"/>
              </a:buBlip>
            </a:pPr>
            <a:endParaRPr lang="en-US" sz="1600" dirty="0"/>
          </a:p>
          <a:p>
            <a:pPr marL="342900" indent="-342900">
              <a:buBlip>
                <a:blip r:embed="rId2"/>
              </a:buBlip>
            </a:pPr>
            <a:r>
              <a:rPr lang="en-US" sz="1600" dirty="0" smtClean="0"/>
              <a:t>Issues with another project hobbled the non-profit thereby sidelining this development until the housing market crash making it difficult to recover</a:t>
            </a:r>
          </a:p>
          <a:p>
            <a:pPr marL="342900" indent="-342900">
              <a:buBlip>
                <a:blip r:embed="rId2"/>
              </a:buBlip>
            </a:pPr>
            <a:endParaRPr lang="en-US" sz="1600" dirty="0" smtClean="0"/>
          </a:p>
          <a:p>
            <a:pPr marL="342900" indent="-342900">
              <a:buBlip>
                <a:blip r:embed="rId2"/>
              </a:buBlip>
            </a:pPr>
            <a:endParaRPr lang="en-US" sz="1600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History</a:t>
            </a:r>
            <a:endParaRPr lang="en-US" dirty="0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20762"/>
          </a:xfrm>
        </p:spPr>
        <p:txBody>
          <a:bodyPr/>
          <a:lstStyle/>
          <a:p>
            <a:r>
              <a:rPr lang="en-US" dirty="0" smtClean="0"/>
              <a:t>Development History 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1"/>
            <a:ext cx="8077200" cy="4678363"/>
          </a:xfrm>
        </p:spPr>
        <p:txBody>
          <a:bodyPr/>
          <a:lstStyle/>
          <a:p>
            <a:pPr>
              <a:buBlip>
                <a:blip r:embed="rId2"/>
              </a:buBlip>
            </a:pPr>
            <a:r>
              <a:rPr lang="en-US" sz="2400" dirty="0" smtClean="0"/>
              <a:t>With more than $400,00 spent in design, the City was in a collection mode</a:t>
            </a:r>
          </a:p>
          <a:p>
            <a:pPr>
              <a:buBlip>
                <a:blip r:embed="rId2"/>
              </a:buBlip>
            </a:pPr>
            <a:r>
              <a:rPr lang="en-US" sz="2400" dirty="0" smtClean="0"/>
              <a:t>Non-profit tried on 2 separate occasions to secure LIHTC unsuccessfully</a:t>
            </a:r>
          </a:p>
          <a:p>
            <a:pPr>
              <a:buBlip>
                <a:blip r:embed="rId2"/>
              </a:buBlip>
            </a:pPr>
            <a:r>
              <a:rPr lang="en-US" sz="2400" dirty="0" smtClean="0"/>
              <a:t>In 2011 the state made transit oriented developments a priority, which resulted in this project receiving LIHTC funds. </a:t>
            </a:r>
          </a:p>
          <a:p>
            <a:pPr>
              <a:buBlip>
                <a:blip r:embed="rId2"/>
              </a:buBlip>
            </a:pPr>
            <a:r>
              <a:rPr lang="en-US" sz="2400" dirty="0" smtClean="0"/>
              <a:t>In 2012 &amp; 2014, the City provided an additional $2.6 million in HOME funds, $2 million of which was later changed to CDBG funds.</a:t>
            </a:r>
          </a:p>
          <a:p>
            <a:pPr>
              <a:buBlip>
                <a:blip r:embed="rId2"/>
              </a:buBlip>
            </a:pPr>
            <a:endParaRPr lang="en-US" sz="2400" dirty="0" smtClean="0"/>
          </a:p>
          <a:p>
            <a:pPr>
              <a:buBlip>
                <a:blip r:embed="rId2"/>
              </a:buBlip>
            </a:pPr>
            <a:endParaRPr lang="en-US" sz="2400" dirty="0" smtClean="0"/>
          </a:p>
          <a:p>
            <a:pPr>
              <a:buBlip>
                <a:blip r:embed="rId2"/>
              </a:buBlip>
            </a:pPr>
            <a:endParaRPr lang="en-US" sz="2400" dirty="0" smtClean="0"/>
          </a:p>
          <a:p>
            <a:pPr>
              <a:buBlip>
                <a:blip r:embed="rId2"/>
              </a:buBlip>
            </a:pP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Project Financing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5918154"/>
              </p:ext>
            </p:extLst>
          </p:nvPr>
        </p:nvGraphicFramePr>
        <p:xfrm>
          <a:off x="990600" y="1600200"/>
          <a:ext cx="7239000" cy="4602528"/>
        </p:xfrm>
        <a:graphic>
          <a:graphicData uri="http://schemas.openxmlformats.org/drawingml/2006/table">
            <a:tbl>
              <a:tblPr/>
              <a:tblGrid>
                <a:gridCol w="3657600"/>
                <a:gridCol w="3581400"/>
              </a:tblGrid>
              <a:tr h="51816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Lender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 Amount </a:t>
                      </a: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57914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Citibank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13,250,000 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44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Owner Equity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4,800,000 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Miami Dade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County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5,900,000 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Equity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Investor (Tax Credits)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26,800,000 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City of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Miami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3,089,902  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Calibri"/>
                        </a:rPr>
                        <a:t>Deffered Developer Fee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$               </a:t>
                      </a: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1,930,000 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$            55,769,902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Project Mix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49343163"/>
              </p:ext>
            </p:extLst>
          </p:nvPr>
        </p:nvGraphicFramePr>
        <p:xfrm>
          <a:off x="685800" y="1412875"/>
          <a:ext cx="7543800" cy="3540125"/>
        </p:xfrm>
        <a:graphic>
          <a:graphicData uri="http://schemas.openxmlformats.org/drawingml/2006/table">
            <a:tbl>
              <a:tblPr/>
              <a:tblGrid>
                <a:gridCol w="1406769"/>
                <a:gridCol w="1464021"/>
                <a:gridCol w="1642595"/>
                <a:gridCol w="1172307"/>
                <a:gridCol w="1858108"/>
              </a:tblGrid>
              <a:tr h="6723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FFFFFF"/>
                          </a:solidFill>
                          <a:latin typeface="+mn-lt"/>
                        </a:rPr>
                        <a:t>Unit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FFFFFF"/>
                          </a:solidFill>
                          <a:latin typeface="+mn-lt"/>
                        </a:rPr>
                        <a:t>Unit </a:t>
                      </a:r>
                      <a:r>
                        <a:rPr lang="en-US" sz="1800" b="1" i="0" u="none" strike="noStrike" dirty="0" smtClean="0">
                          <a:solidFill>
                            <a:srgbClr val="FFFFFF"/>
                          </a:solidFill>
                          <a:latin typeface="+mn-lt"/>
                        </a:rPr>
                        <a:t>Size/</a:t>
                      </a:r>
                      <a:r>
                        <a:rPr lang="en-US" sz="1800" b="1" i="0" u="none" strike="noStrike" dirty="0" err="1" smtClean="0">
                          <a:solidFill>
                            <a:srgbClr val="FFFFFF"/>
                          </a:solidFill>
                          <a:latin typeface="+mn-lt"/>
                        </a:rPr>
                        <a:t>Sq</a:t>
                      </a:r>
                      <a:r>
                        <a:rPr lang="en-US" sz="1800" b="1" i="0" u="none" strike="noStrike" dirty="0" smtClean="0">
                          <a:solidFill>
                            <a:srgbClr val="FFFFFF"/>
                          </a:solidFill>
                          <a:latin typeface="+mn-lt"/>
                        </a:rPr>
                        <a:t> Ft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latin typeface="+mn-lt"/>
                        </a:rPr>
                        <a:t>Unit Count</a:t>
                      </a: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smtClean="0">
                          <a:solidFill>
                            <a:srgbClr val="FFFFFF"/>
                          </a:solidFill>
                          <a:latin typeface="+mn-lt"/>
                        </a:rPr>
                        <a:t>Low-Income Rent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smtClean="0">
                          <a:solidFill>
                            <a:srgbClr val="FFFFFF"/>
                          </a:solidFill>
                          <a:latin typeface="+mn-lt"/>
                        </a:rPr>
                        <a:t>Market Rate Rent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6723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1 </a:t>
                      </a:r>
                      <a:r>
                        <a:rPr lang="en-US" sz="1800" b="0" i="0" u="none" strike="noStrike" dirty="0" err="1">
                          <a:solidFill>
                            <a:schemeClr val="tx1"/>
                          </a:solidFill>
                          <a:latin typeface="+mn-lt"/>
                        </a:rPr>
                        <a:t>bdrm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/1 bath</a:t>
                      </a:r>
                    </a:p>
                  </a:txBody>
                  <a:tcPr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730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$637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$1,775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35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2 bdrm/2 bath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949 – 1,042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88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$765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$2,000 - $2,200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59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3 </a:t>
                      </a:r>
                      <a:r>
                        <a:rPr lang="en-US" sz="1800" b="0" i="0" u="none" strike="noStrike" dirty="0" err="1">
                          <a:solidFill>
                            <a:schemeClr val="tx1"/>
                          </a:solidFill>
                          <a:latin typeface="+mn-lt"/>
                        </a:rPr>
                        <a:t>bdrm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/2 bath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1,290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36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chemeClr val="tx1"/>
                          </a:solidFill>
                          <a:latin typeface="+mn-lt"/>
                        </a:rPr>
                        <a:t>$884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$2,800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504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chemeClr val="tx1"/>
                          </a:solidFill>
                          <a:latin typeface="+mn-lt"/>
                        </a:rPr>
                        <a:t> </a:t>
                      </a: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154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lu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Project Description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914400" y="1417638"/>
            <a:ext cx="6934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 smtClean="0"/>
              <a:t>One 23-story tower, 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 smtClean="0"/>
              <a:t>a 495 space parking in 13-story garage tower 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 smtClean="0"/>
              <a:t>100 units at or below 60% of AMI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 smtClean="0"/>
              <a:t>76 units at market rate </a:t>
            </a:r>
          </a:p>
          <a:p>
            <a:pPr marL="342900" indent="-342900">
              <a:spcAft>
                <a:spcPts val="600"/>
              </a:spcAft>
            </a:pPr>
            <a:r>
              <a:rPr lang="en-US" sz="2000" dirty="0" smtClean="0"/>
              <a:t>Amenities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/>
              <a:t>Community </a:t>
            </a:r>
            <a:r>
              <a:rPr lang="en-US" sz="2000" dirty="0" smtClean="0"/>
              <a:t>Room 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 smtClean="0"/>
              <a:t>Library </a:t>
            </a:r>
            <a:r>
              <a:rPr lang="en-US" sz="2000" dirty="0"/>
              <a:t>&amp; Computer </a:t>
            </a:r>
            <a:r>
              <a:rPr lang="en-US" sz="2000" dirty="0" smtClean="0"/>
              <a:t>Room 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 smtClean="0"/>
              <a:t>Fitness Center 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000" dirty="0" smtClean="0"/>
              <a:t>Covered </a:t>
            </a:r>
            <a:r>
              <a:rPr lang="en-US" sz="2000" dirty="0"/>
              <a:t>barbeque and picnic area</a:t>
            </a:r>
            <a:br>
              <a:rPr lang="en-US" sz="2000" dirty="0"/>
            </a:br>
            <a:r>
              <a:rPr lang="en-US" sz="2000" dirty="0"/>
              <a:t>with outdoor game </a:t>
            </a:r>
            <a:r>
              <a:rPr lang="en-US" sz="2000" dirty="0" smtClean="0"/>
              <a:t>tables</a:t>
            </a:r>
          </a:p>
        </p:txBody>
      </p:sp>
    </p:spTree>
  </p:cSld>
  <p:clrMapOvr>
    <a:masterClrMapping/>
  </p:clrMapOvr>
  <p:transition spd="slow">
    <p:plu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153400" cy="4724400"/>
          </a:xfrm>
        </p:spPr>
        <p:txBody>
          <a:bodyPr/>
          <a:lstStyle/>
          <a:p>
            <a:pPr marL="342900" indent="-342900">
              <a:spcAft>
                <a:spcPts val="600"/>
              </a:spcAft>
            </a:pPr>
            <a:r>
              <a:rPr lang="en-US" sz="2400" dirty="0" smtClean="0"/>
              <a:t>Amenities (cont’d)</a:t>
            </a:r>
            <a:endParaRPr lang="en-US" sz="2400" dirty="0"/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400" dirty="0" smtClean="0"/>
              <a:t>Car care area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400" dirty="0" smtClean="0"/>
              <a:t>Electric </a:t>
            </a:r>
            <a:r>
              <a:rPr lang="en-US" sz="2400" dirty="0"/>
              <a:t>car charging </a:t>
            </a:r>
            <a:r>
              <a:rPr lang="en-US" sz="2400" dirty="0" smtClean="0"/>
              <a:t>stations</a:t>
            </a:r>
          </a:p>
          <a:p>
            <a:pPr marL="800100" lvl="1" indent="-342900">
              <a:spcAft>
                <a:spcPts val="600"/>
              </a:spcAft>
              <a:buBlip>
                <a:blip r:embed="rId2"/>
              </a:buBlip>
            </a:pPr>
            <a:r>
              <a:rPr lang="en-US" sz="2400" dirty="0" smtClean="0"/>
              <a:t>Linear </a:t>
            </a:r>
            <a:r>
              <a:rPr lang="en-US" sz="2400" dirty="0"/>
              <a:t>park &amp; gazebo</a:t>
            </a:r>
          </a:p>
          <a:p>
            <a:pPr marL="36512" indent="0">
              <a:buNone/>
            </a:pPr>
            <a:r>
              <a:rPr lang="en-US" sz="2400" dirty="0" smtClean="0"/>
              <a:t>Rent Examples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  </a:t>
            </a:r>
            <a:r>
              <a:rPr lang="en-US" sz="2800" dirty="0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Project Description 2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3192130751"/>
      </p:ext>
    </p:extLst>
  </p:cSld>
  <p:clrMapOvr>
    <a:masterClrMapping/>
  </p:clrMapOvr>
  <p:transition spd="slow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609600"/>
            <a:ext cx="8106022" cy="5563957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83554162"/>
      </p:ext>
    </p:extLst>
  </p:cSld>
  <p:clrMapOvr>
    <a:masterClrMapping/>
  </p:clrMapOvr>
  <p:transition spd="slow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838200"/>
            <a:ext cx="7963350" cy="5518151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07040643"/>
      </p:ext>
    </p:extLst>
  </p:cSld>
  <p:clrMapOvr>
    <a:masterClrMapping/>
  </p:clrMapOvr>
  <p:transition spd="slow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54622" y="593178"/>
            <a:ext cx="6529761" cy="5648205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C26ECC-0E14-4BD4-A1F1-5F0ACBCF9D73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25268841"/>
      </p:ext>
    </p:extLst>
  </p:cSld>
  <p:clrMapOvr>
    <a:masterClrMapping/>
  </p:clrMapOvr>
  <p:transition spd="slow"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41C6-2890-4E0F-BBB9-617365049F46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927100" y="860793"/>
            <a:ext cx="6603999" cy="495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3801594"/>
      </p:ext>
    </p:extLst>
  </p:cSld>
  <p:clrMapOvr>
    <a:masterClrMapping/>
  </p:clrMapOvr>
  <p:transition spd="slow">
    <p:dissolve/>
  </p:transition>
</p:sld>
</file>

<file path=ppt/theme/theme1.xml><?xml version="1.0" encoding="utf-8"?>
<a:theme xmlns:a="http://schemas.openxmlformats.org/drawingml/2006/main" name="Community Development - Fiscal year Chan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Community Development - Fiscal year Change</Template>
  <TotalTime>2896</TotalTime>
  <Words>389</Words>
  <Application>Microsoft Office PowerPoint</Application>
  <PresentationFormat>On-screen Show (4:3)</PresentationFormat>
  <Paragraphs>98</Paragraphs>
  <Slides>13</Slides>
  <Notes>2</Notes>
  <HiddenSlides>0</HiddenSlides>
  <MMClips>1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Community Development - Fiscal year Change</vt:lpstr>
      <vt:lpstr>Custom Design</vt:lpstr>
      <vt:lpstr> Brickell View Terrace   National Community Development Association  2016 Winter Conference  January 20 - 23   </vt:lpstr>
      <vt:lpstr>Slide 2</vt:lpstr>
      <vt:lpstr>Site</vt:lpstr>
      <vt:lpstr>Development History</vt:lpstr>
      <vt:lpstr>Development History II</vt:lpstr>
      <vt:lpstr>Project Financing</vt:lpstr>
      <vt:lpstr>Project Mix</vt:lpstr>
      <vt:lpstr>Project Description</vt:lpstr>
      <vt:lpstr>Project Description 2</vt:lpstr>
      <vt:lpstr>Slide 10</vt:lpstr>
      <vt:lpstr>Slide 11</vt:lpstr>
      <vt:lpstr>Slide 12</vt:lpstr>
      <vt:lpstr>Slide 13</vt:lpstr>
    </vt:vector>
  </TitlesOfParts>
  <Company>City of Miami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COMMUNITY DEVELOPMENT   2012 CDBG Allocation</dc:title>
  <dc:creator>gmensah</dc:creator>
  <cp:lastModifiedBy>Steve Gartrell</cp:lastModifiedBy>
  <cp:revision>140</cp:revision>
  <dcterms:created xsi:type="dcterms:W3CDTF">2012-02-23T01:45:32Z</dcterms:created>
  <dcterms:modified xsi:type="dcterms:W3CDTF">2016-01-22T13:55:38Z</dcterms:modified>
</cp:coreProperties>
</file>