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3.jpg" ContentType="image/jpeg"/>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media/image4.jpg" ContentType="image/jpeg"/>
  <Override PartName="/ppt/charts/chart1.xml" ContentType="application/vnd.openxmlformats-officedocument.drawingml.chart+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media/image5.jpg" ContentType="image/jpeg"/>
  <Override PartName="/ppt/notesSlides/notesSlide6.xml" ContentType="application/vnd.openxmlformats-officedocument.presentationml.notesSlide+xml"/>
  <Override PartName="/ppt/charts/chart2.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media/image11.jpg" ContentType="image/jpeg"/>
  <Override PartName="/ppt/notesSlides/notesSlide10.xml" ContentType="application/vnd.openxmlformats-officedocument.presentationml.notesSlide+xml"/>
  <Override PartName="/ppt/media/image13.jpg" ContentType="image/jpeg"/>
  <Override PartName="/ppt/notesSlides/notesSlide11.xml" ContentType="application/vnd.openxmlformats-officedocument.presentationml.notesSlide+xml"/>
  <Override PartName="/ppt/media/image14.jpg" ContentType="image/jpeg"/>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61" r:id="rId2"/>
    <p:sldId id="274" r:id="rId3"/>
    <p:sldId id="275" r:id="rId4"/>
    <p:sldId id="276" r:id="rId5"/>
    <p:sldId id="280" r:id="rId6"/>
    <p:sldId id="260" r:id="rId7"/>
    <p:sldId id="272" r:id="rId8"/>
    <p:sldId id="265" r:id="rId9"/>
    <p:sldId id="266" r:id="rId10"/>
    <p:sldId id="267" r:id="rId11"/>
    <p:sldId id="268" r:id="rId12"/>
    <p:sldId id="278" r:id="rId1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9719"/>
    <a:srgbClr val="5C3314"/>
    <a:srgbClr val="B64340"/>
    <a:srgbClr val="952C0B"/>
    <a:srgbClr val="6C2008"/>
    <a:srgbClr val="681F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2" autoAdjust="0"/>
    <p:restoredTop sz="74320" autoAdjust="0"/>
  </p:normalViewPr>
  <p:slideViewPr>
    <p:cSldViewPr>
      <p:cViewPr varScale="1">
        <p:scale>
          <a:sx n="79" d="100"/>
          <a:sy n="79" d="100"/>
        </p:scale>
        <p:origin x="-1266"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1" d="100"/>
          <a:sy n="81" d="100"/>
        </p:scale>
        <p:origin x="-3102" y="-90"/>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30"/>
      <c:rotY val="200"/>
      <c:rAngAx val="0"/>
      <c:perspective val="30"/>
    </c:view3D>
    <c:floor>
      <c:thickness val="0"/>
    </c:floor>
    <c:sideWall>
      <c:thickness val="0"/>
    </c:sideWall>
    <c:backWall>
      <c:thickness val="0"/>
    </c:backWall>
    <c:plotArea>
      <c:layout/>
      <c:pie3DChart>
        <c:varyColors val="1"/>
        <c:ser>
          <c:idx val="0"/>
          <c:order val="0"/>
          <c:tx>
            <c:strRef>
              <c:f>Sheet1!$B$1</c:f>
              <c:strCache>
                <c:ptCount val="1"/>
                <c:pt idx="0">
                  <c:v>Funding</c:v>
                </c:pt>
              </c:strCache>
            </c:strRef>
          </c:tx>
          <c:dLbls>
            <c:dLbl>
              <c:idx val="0"/>
              <c:layout>
                <c:manualLayout>
                  <c:x val="6.8742933575610746E-2"/>
                  <c:y val="-0.17679904540447924"/>
                </c:manualLayout>
              </c:layout>
              <c:tx>
                <c:rich>
                  <a:bodyPr/>
                  <a:lstStyle/>
                  <a:p>
                    <a:r>
                      <a:rPr lang="en-US" dirty="0"/>
                      <a:t>HOME </a:t>
                    </a:r>
                    <a:r>
                      <a:rPr lang="en-US" dirty="0" smtClean="0"/>
                      <a:t>Funds</a:t>
                    </a:r>
                    <a:r>
                      <a:rPr lang="en-US" dirty="0"/>
                      <a:t>
$400,000
19%</a:t>
                    </a:r>
                  </a:p>
                </c:rich>
              </c:tx>
              <c:showLegendKey val="1"/>
              <c:showVal val="1"/>
              <c:showCatName val="1"/>
              <c:showSerName val="0"/>
              <c:showPercent val="1"/>
              <c:showBubbleSize val="0"/>
              <c:separator>
</c:separator>
            </c:dLbl>
            <c:dLbl>
              <c:idx val="1"/>
              <c:layout>
                <c:manualLayout>
                  <c:x val="0.16630161013527156"/>
                  <c:y val="2.8495084241014972E-2"/>
                </c:manualLayout>
              </c:layout>
              <c:tx>
                <c:rich>
                  <a:bodyPr/>
                  <a:lstStyle/>
                  <a:p>
                    <a:r>
                      <a:rPr lang="en-US" dirty="0" smtClean="0"/>
                      <a:t>Beth </a:t>
                    </a:r>
                    <a:r>
                      <a:rPr lang="en-US" dirty="0"/>
                      <a:t>Israel Senior Citizens Housing, Inc. (Non-Profit </a:t>
                    </a:r>
                    <a:r>
                      <a:rPr lang="en-US" dirty="0" smtClean="0"/>
                      <a:t>Investor)</a:t>
                    </a:r>
                    <a:r>
                      <a:rPr lang="en-US" dirty="0"/>
                      <a:t>
$500,000
23%</a:t>
                    </a:r>
                  </a:p>
                </c:rich>
              </c:tx>
              <c:dLblPos val="bestFit"/>
              <c:showLegendKey val="1"/>
              <c:showVal val="1"/>
              <c:showCatName val="1"/>
              <c:showSerName val="0"/>
              <c:showPercent val="1"/>
              <c:showBubbleSize val="0"/>
              <c:separator>
</c:separator>
            </c:dLbl>
            <c:dLbl>
              <c:idx val="2"/>
              <c:layout>
                <c:manualLayout>
                  <c:x val="0.27432589691485643"/>
                  <c:y val="6.4761555093215844E-4"/>
                </c:manualLayout>
              </c:layout>
              <c:showLegendKey val="1"/>
              <c:showVal val="1"/>
              <c:showCatName val="1"/>
              <c:showSerName val="0"/>
              <c:showPercent val="1"/>
              <c:showBubbleSize val="0"/>
              <c:separator>
</c:separator>
            </c:dLbl>
            <c:dLbl>
              <c:idx val="3"/>
              <c:layout>
                <c:manualLayout>
                  <c:x val="-3.0508277811427419E-2"/>
                  <c:y val="-0.14604597560478119"/>
                </c:manualLayout>
              </c:layout>
              <c:tx>
                <c:rich>
                  <a:bodyPr/>
                  <a:lstStyle/>
                  <a:p>
                    <a:r>
                      <a:rPr lang="en-US" b="1" dirty="0">
                        <a:solidFill>
                          <a:srgbClr val="002060"/>
                        </a:solidFill>
                      </a:rPr>
                      <a:t>Eastern Savings Bank-              Permanent Financing
$1,200,000
56%</a:t>
                    </a:r>
                    <a:endParaRPr lang="en-US" dirty="0"/>
                  </a:p>
                </c:rich>
              </c:tx>
              <c:showLegendKey val="1"/>
              <c:showVal val="1"/>
              <c:showCatName val="1"/>
              <c:showSerName val="0"/>
              <c:showPercent val="1"/>
              <c:showBubbleSize val="0"/>
              <c:separator>
</c:separator>
            </c:dLbl>
            <c:txPr>
              <a:bodyPr/>
              <a:lstStyle/>
              <a:p>
                <a:pPr>
                  <a:defRPr b="1">
                    <a:solidFill>
                      <a:srgbClr val="002060"/>
                    </a:solidFill>
                  </a:defRPr>
                </a:pPr>
                <a:endParaRPr lang="en-US"/>
              </a:p>
            </c:txPr>
            <c:showLegendKey val="1"/>
            <c:showVal val="1"/>
            <c:showCatName val="1"/>
            <c:showSerName val="0"/>
            <c:showPercent val="1"/>
            <c:showBubbleSize val="0"/>
            <c:separator>
</c:separator>
            <c:showLeaderLines val="1"/>
          </c:dLbls>
          <c:cat>
            <c:strRef>
              <c:f>Sheet1!$A$2:$A$5</c:f>
              <c:strCache>
                <c:ptCount val="4"/>
                <c:pt idx="0">
                  <c:v>HOME funds</c:v>
                </c:pt>
                <c:pt idx="1">
                  <c:v>Beth Israel Senior Citizens Housing, Inc. (Non-Profit Investor
</c:v>
                </c:pt>
                <c:pt idx="2">
                  <c:v>New England Communities Inc. , Developer</c:v>
                </c:pt>
                <c:pt idx="3">
                  <c:v>Eastern Savings Bank- Permanent Financing</c:v>
                </c:pt>
              </c:strCache>
            </c:strRef>
          </c:cat>
          <c:val>
            <c:numRef>
              <c:f>Sheet1!$B$2:$B$5</c:f>
              <c:numCache>
                <c:formatCode>"$"#,##0</c:formatCode>
                <c:ptCount val="4"/>
                <c:pt idx="0">
                  <c:v>400000</c:v>
                </c:pt>
                <c:pt idx="1">
                  <c:v>500000</c:v>
                </c:pt>
                <c:pt idx="2">
                  <c:v>35000</c:v>
                </c:pt>
                <c:pt idx="3">
                  <c:v>1200000</c:v>
                </c:pt>
              </c:numCache>
            </c:numRef>
          </c:val>
        </c:ser>
        <c:dLbls>
          <c:showLegendKey val="0"/>
          <c:showVal val="1"/>
          <c:showCatName val="1"/>
          <c:showSerName val="0"/>
          <c:showPercent val="0"/>
          <c:showBubbleSize val="0"/>
          <c:showLeaderLines val="1"/>
        </c:dLbls>
      </c:pie3DChart>
    </c:plotArea>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0"/>
          <c:y val="0.24735851377952756"/>
          <c:w val="0.83333333333333337"/>
          <c:h val="0.709548720472441"/>
        </c:manualLayout>
      </c:layout>
      <c:pie3DChart>
        <c:varyColors val="1"/>
        <c:ser>
          <c:idx val="0"/>
          <c:order val="0"/>
          <c:tx>
            <c:strRef>
              <c:f>Sheet1!$B$1</c:f>
              <c:strCache>
                <c:ptCount val="1"/>
                <c:pt idx="0">
                  <c:v>Cost</c:v>
                </c:pt>
              </c:strCache>
            </c:strRef>
          </c:tx>
          <c:dLbls>
            <c:dLbl>
              <c:idx val="0"/>
              <c:layout>
                <c:manualLayout>
                  <c:x val="-0.25147773519614719"/>
                  <c:y val="0"/>
                </c:manualLayout>
              </c:layout>
              <c:dLblPos val="bestFit"/>
              <c:showLegendKey val="1"/>
              <c:showVal val="1"/>
              <c:showCatName val="1"/>
              <c:showSerName val="0"/>
              <c:showPercent val="1"/>
              <c:showBubbleSize val="0"/>
              <c:separator>
</c:separator>
            </c:dLbl>
            <c:dLbl>
              <c:idx val="2"/>
              <c:layout>
                <c:manualLayout>
                  <c:x val="-1.0375892505460884E-3"/>
                  <c:y val="-7.6194143700787406E-2"/>
                </c:manualLayout>
              </c:layout>
              <c:tx>
                <c:rich>
                  <a:bodyPr/>
                  <a:lstStyle/>
                  <a:p>
                    <a:r>
                      <a:rPr lang="en-US" b="1" dirty="0">
                        <a:solidFill>
                          <a:srgbClr val="92D050"/>
                        </a:solidFill>
                        <a:effectLst/>
                      </a:rPr>
                      <a:t>CDBG</a:t>
                    </a:r>
                    <a:r>
                      <a:rPr lang="en-US" b="1" dirty="0">
                        <a:solidFill>
                          <a:srgbClr val="002060"/>
                        </a:solidFill>
                        <a:effectLst/>
                      </a:rPr>
                      <a:t>(Multiple Years)
 $1,000,000 
11%</a:t>
                    </a:r>
                    <a:endParaRPr lang="en-US" dirty="0"/>
                  </a:p>
                </c:rich>
              </c:tx>
              <c:dLblPos val="bestFit"/>
              <c:showLegendKey val="1"/>
              <c:showVal val="1"/>
              <c:showCatName val="1"/>
              <c:showSerName val="0"/>
              <c:showPercent val="1"/>
              <c:showBubbleSize val="0"/>
              <c:separator>
</c:separator>
            </c:dLbl>
            <c:dLbl>
              <c:idx val="3"/>
              <c:layout>
                <c:manualLayout>
                  <c:x val="3.7114308887611858E-2"/>
                  <c:y val="3.1230068897637794E-2"/>
                </c:manualLayout>
              </c:layout>
              <c:dLblPos val="bestFit"/>
              <c:showLegendKey val="1"/>
              <c:showVal val="1"/>
              <c:showCatName val="1"/>
              <c:showSerName val="0"/>
              <c:showPercent val="1"/>
              <c:showBubbleSize val="0"/>
              <c:separator>
</c:separator>
            </c:dLbl>
            <c:dLbl>
              <c:idx val="4"/>
              <c:layout>
                <c:manualLayout>
                  <c:x val="4.4779673302106443E-2"/>
                  <c:y val="1.1702755905511812E-2"/>
                </c:manualLayout>
              </c:layout>
              <c:dLblPos val="bestFit"/>
              <c:showLegendKey val="1"/>
              <c:showVal val="1"/>
              <c:showCatName val="1"/>
              <c:showSerName val="0"/>
              <c:showPercent val="1"/>
              <c:showBubbleSize val="0"/>
              <c:separator>
</c:separator>
            </c:dLbl>
            <c:dLbl>
              <c:idx val="5"/>
              <c:layout>
                <c:manualLayout>
                  <c:x val="0.12203664644225579"/>
                  <c:y val="-0.21590231299212598"/>
                </c:manualLayout>
              </c:layout>
              <c:dLblPos val="bestFit"/>
              <c:showLegendKey val="1"/>
              <c:showVal val="1"/>
              <c:showCatName val="1"/>
              <c:showSerName val="0"/>
              <c:showPercent val="1"/>
              <c:showBubbleSize val="0"/>
              <c:separator>
</c:separator>
            </c:dLbl>
            <c:txPr>
              <a:bodyPr/>
              <a:lstStyle/>
              <a:p>
                <a:pPr>
                  <a:defRPr b="1">
                    <a:solidFill>
                      <a:srgbClr val="002060"/>
                    </a:solidFill>
                    <a:effectLst/>
                  </a:defRPr>
                </a:pPr>
                <a:endParaRPr lang="en-US"/>
              </a:p>
            </c:txPr>
            <c:dLblPos val="bestFit"/>
            <c:showLegendKey val="1"/>
            <c:showVal val="1"/>
            <c:showCatName val="1"/>
            <c:showSerName val="0"/>
            <c:showPercent val="1"/>
            <c:showBubbleSize val="0"/>
            <c:separator>
</c:separator>
            <c:showLeaderLines val="1"/>
          </c:dLbls>
          <c:cat>
            <c:strRef>
              <c:f>Sheet1!$A$2:$A$8</c:f>
              <c:strCache>
                <c:ptCount val="6"/>
                <c:pt idx="0">
                  <c:v>Gateway Communities </c:v>
                </c:pt>
                <c:pt idx="1">
                  <c:v>PARC Grant</c:v>
                </c:pt>
                <c:pt idx="2">
                  <c:v>CDBG(Multiple Years)</c:v>
                </c:pt>
                <c:pt idx="3">
                  <c:v>Malden Catholic High School</c:v>
                </c:pt>
                <c:pt idx="4">
                  <c:v>Mystic Valley Regional Charter School</c:v>
                </c:pt>
                <c:pt idx="5">
                  <c:v>City Council Bond</c:v>
                </c:pt>
              </c:strCache>
            </c:strRef>
          </c:cat>
          <c:val>
            <c:numRef>
              <c:f>Sheet1!$B$2:$B$8</c:f>
              <c:numCache>
                <c:formatCode>_("$"* #,##0_);_("$"* \(#,##0\);_("$"* "-"_);_(@_)</c:formatCode>
                <c:ptCount val="7"/>
                <c:pt idx="0">
                  <c:v>193000</c:v>
                </c:pt>
                <c:pt idx="1">
                  <c:v>500000</c:v>
                </c:pt>
                <c:pt idx="2">
                  <c:v>1000000</c:v>
                </c:pt>
                <c:pt idx="3">
                  <c:v>1000000</c:v>
                </c:pt>
                <c:pt idx="4">
                  <c:v>1000000</c:v>
                </c:pt>
                <c:pt idx="5">
                  <c:v>6000000</c:v>
                </c:pt>
              </c:numCache>
            </c:numRef>
          </c:val>
        </c:ser>
        <c:dLbls>
          <c:showLegendKey val="0"/>
          <c:showVal val="0"/>
          <c:showCatName val="1"/>
          <c:showSerName val="0"/>
          <c:showPercent val="1"/>
          <c:showBubbleSize val="0"/>
          <c:showLeaderLines val="1"/>
        </c:dLbls>
      </c:pie3DChart>
    </c:plotArea>
    <c:plotVisOnly val="1"/>
    <c:dispBlanksAs val="gap"/>
    <c:showDLblsOverMax val="0"/>
  </c:chart>
  <c:txPr>
    <a:bodyPr/>
    <a:lstStyle/>
    <a:p>
      <a:pPr>
        <a:defRPr sz="1800"/>
      </a:pPr>
      <a:endParaRPr lang="en-US"/>
    </a:p>
  </c:txPr>
  <c:externalData r:id="rId1">
    <c:autoUpdate val="0"/>
  </c:externalData>
</c:chartSpace>
</file>

<file path=ppt/diagrams/_rels/data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g"/></Relationships>
</file>

<file path=ppt/diagrams/_rels/drawing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D4B4E2-D030-467E-A71D-39C2C03CEB71}"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5EA80AF5-B035-44EA-9A53-602EB5E8B1D3}">
      <dgm:prSet phldrT="[Text]"/>
      <dgm:spPr>
        <a:solidFill>
          <a:srgbClr val="681F08"/>
        </a:solidFill>
      </dgm:spPr>
      <dgm:t>
        <a:bodyPr/>
        <a:lstStyle/>
        <a:p>
          <a:r>
            <a:rPr lang="en-US" dirty="0" smtClean="0"/>
            <a:t>MRA</a:t>
          </a:r>
          <a:endParaRPr lang="en-US" dirty="0"/>
        </a:p>
      </dgm:t>
    </dgm:pt>
    <dgm:pt modelId="{E448FDB3-E4AF-40AD-8D0E-B737C8324FC8}" type="parTrans" cxnId="{1BE664DF-4FBB-4B1B-9E7D-2F5EAD0CC9E4}">
      <dgm:prSet/>
      <dgm:spPr/>
      <dgm:t>
        <a:bodyPr/>
        <a:lstStyle/>
        <a:p>
          <a:endParaRPr lang="en-US"/>
        </a:p>
      </dgm:t>
    </dgm:pt>
    <dgm:pt modelId="{B481BB0D-3549-4C8C-96DF-87DCDBC1EDCE}" type="sibTrans" cxnId="{1BE664DF-4FBB-4B1B-9E7D-2F5EAD0CC9E4}">
      <dgm:prSet/>
      <dgm:spPr/>
      <dgm:t>
        <a:bodyPr/>
        <a:lstStyle/>
        <a:p>
          <a:endParaRPr lang="en-US"/>
        </a:p>
      </dgm:t>
    </dgm:pt>
    <dgm:pt modelId="{5D54B7DC-DD18-4EBC-ACBE-17ECE55E99D8}">
      <dgm:prSet phldrT="[Text]"/>
      <dgm:spPr>
        <a:solidFill>
          <a:schemeClr val="tx1">
            <a:lumMod val="85000"/>
            <a:lumOff val="15000"/>
          </a:schemeClr>
        </a:solidFill>
      </dgm:spPr>
      <dgm:t>
        <a:bodyPr/>
        <a:lstStyle/>
        <a:p>
          <a:r>
            <a:rPr lang="en-US" b="1" dirty="0" smtClean="0">
              <a:solidFill>
                <a:srgbClr val="B64340"/>
              </a:solidFill>
            </a:rPr>
            <a:t>Economic Development</a:t>
          </a:r>
          <a:endParaRPr lang="en-US" b="1" dirty="0">
            <a:solidFill>
              <a:srgbClr val="B64340"/>
            </a:solidFill>
          </a:endParaRPr>
        </a:p>
      </dgm:t>
    </dgm:pt>
    <dgm:pt modelId="{F0D83067-2AA6-4B36-B4CC-EFA230EF229B}" type="parTrans" cxnId="{41CB6F99-9C2F-415E-83A0-77A0840CEED2}">
      <dgm:prSet/>
      <dgm:spPr>
        <a:solidFill>
          <a:schemeClr val="tx1">
            <a:lumMod val="50000"/>
            <a:lumOff val="50000"/>
          </a:schemeClr>
        </a:solidFill>
      </dgm:spPr>
      <dgm:t>
        <a:bodyPr/>
        <a:lstStyle/>
        <a:p>
          <a:endParaRPr lang="en-US"/>
        </a:p>
      </dgm:t>
    </dgm:pt>
    <dgm:pt modelId="{F19FBA31-24D9-4C3D-B3B3-69A2C800664A}" type="sibTrans" cxnId="{41CB6F99-9C2F-415E-83A0-77A0840CEED2}">
      <dgm:prSet/>
      <dgm:spPr/>
      <dgm:t>
        <a:bodyPr/>
        <a:lstStyle/>
        <a:p>
          <a:endParaRPr lang="en-US"/>
        </a:p>
      </dgm:t>
    </dgm:pt>
    <dgm:pt modelId="{E55EE9A6-2C9F-45F8-AE20-DB1A52DF72ED}">
      <dgm:prSet phldrT="[Text]"/>
      <dgm:spPr>
        <a:solidFill>
          <a:schemeClr val="tx1">
            <a:lumMod val="85000"/>
            <a:lumOff val="15000"/>
          </a:schemeClr>
        </a:solidFill>
      </dgm:spPr>
      <dgm:t>
        <a:bodyPr/>
        <a:lstStyle/>
        <a:p>
          <a:r>
            <a:rPr lang="en-US" b="1" dirty="0" smtClean="0">
              <a:solidFill>
                <a:srgbClr val="B64340"/>
              </a:solidFill>
            </a:rPr>
            <a:t>Planning &amp; Improvements</a:t>
          </a:r>
          <a:endParaRPr lang="en-US" b="1" dirty="0">
            <a:solidFill>
              <a:srgbClr val="B64340"/>
            </a:solidFill>
          </a:endParaRPr>
        </a:p>
      </dgm:t>
    </dgm:pt>
    <dgm:pt modelId="{165B8171-8677-43A2-99FA-A2E3098F5582}" type="parTrans" cxnId="{98277C70-F8D6-4A59-AFA6-394E1D836A80}">
      <dgm:prSet/>
      <dgm:spPr>
        <a:solidFill>
          <a:schemeClr val="tx1">
            <a:lumMod val="50000"/>
            <a:lumOff val="50000"/>
          </a:schemeClr>
        </a:solidFill>
      </dgm:spPr>
      <dgm:t>
        <a:bodyPr/>
        <a:lstStyle/>
        <a:p>
          <a:endParaRPr lang="en-US"/>
        </a:p>
      </dgm:t>
    </dgm:pt>
    <dgm:pt modelId="{92FFEE5B-CD45-4253-B50D-A060BA89CEE7}" type="sibTrans" cxnId="{98277C70-F8D6-4A59-AFA6-394E1D836A80}">
      <dgm:prSet/>
      <dgm:spPr/>
      <dgm:t>
        <a:bodyPr/>
        <a:lstStyle/>
        <a:p>
          <a:endParaRPr lang="en-US"/>
        </a:p>
      </dgm:t>
    </dgm:pt>
    <dgm:pt modelId="{C8A3291A-749B-4C24-AD8F-36972D025792}">
      <dgm:prSet phldrT="[Text]"/>
      <dgm:spPr>
        <a:solidFill>
          <a:schemeClr val="tx1">
            <a:lumMod val="85000"/>
            <a:lumOff val="15000"/>
          </a:schemeClr>
        </a:solidFill>
      </dgm:spPr>
      <dgm:t>
        <a:bodyPr/>
        <a:lstStyle/>
        <a:p>
          <a:r>
            <a:rPr lang="en-US" b="1" dirty="0" smtClean="0">
              <a:solidFill>
                <a:srgbClr val="B64340"/>
              </a:solidFill>
            </a:rPr>
            <a:t>Community Development</a:t>
          </a:r>
          <a:endParaRPr lang="en-US" b="1" dirty="0">
            <a:solidFill>
              <a:srgbClr val="B64340"/>
            </a:solidFill>
          </a:endParaRPr>
        </a:p>
      </dgm:t>
    </dgm:pt>
    <dgm:pt modelId="{E6C92E1A-11EB-46C9-BA50-950F8960C86A}" type="parTrans" cxnId="{AEA4787D-C290-41CF-85CC-94B57549FF9D}">
      <dgm:prSet/>
      <dgm:spPr>
        <a:solidFill>
          <a:schemeClr val="tx1">
            <a:lumMod val="50000"/>
            <a:lumOff val="50000"/>
          </a:schemeClr>
        </a:solidFill>
      </dgm:spPr>
      <dgm:t>
        <a:bodyPr/>
        <a:lstStyle/>
        <a:p>
          <a:endParaRPr lang="en-US"/>
        </a:p>
      </dgm:t>
    </dgm:pt>
    <dgm:pt modelId="{64603DC2-05A9-43F4-B8CB-021402F30F23}" type="sibTrans" cxnId="{AEA4787D-C290-41CF-85CC-94B57549FF9D}">
      <dgm:prSet/>
      <dgm:spPr/>
      <dgm:t>
        <a:bodyPr/>
        <a:lstStyle/>
        <a:p>
          <a:endParaRPr lang="en-US"/>
        </a:p>
      </dgm:t>
    </dgm:pt>
    <dgm:pt modelId="{27E28B76-A218-457A-BB50-B29973FBF593}" type="pres">
      <dgm:prSet presAssocID="{34D4B4E2-D030-467E-A71D-39C2C03CEB71}" presName="cycle" presStyleCnt="0">
        <dgm:presLayoutVars>
          <dgm:chMax val="1"/>
          <dgm:dir/>
          <dgm:animLvl val="ctr"/>
          <dgm:resizeHandles val="exact"/>
        </dgm:presLayoutVars>
      </dgm:prSet>
      <dgm:spPr/>
      <dgm:t>
        <a:bodyPr/>
        <a:lstStyle/>
        <a:p>
          <a:endParaRPr lang="en-US"/>
        </a:p>
      </dgm:t>
    </dgm:pt>
    <dgm:pt modelId="{65A5E609-F689-4E43-865E-530F61331926}" type="pres">
      <dgm:prSet presAssocID="{5EA80AF5-B035-44EA-9A53-602EB5E8B1D3}" presName="centerShape" presStyleLbl="node0" presStyleIdx="0" presStyleCnt="1" custLinFactNeighborX="-646" custLinFactNeighborY="-292"/>
      <dgm:spPr/>
      <dgm:t>
        <a:bodyPr/>
        <a:lstStyle/>
        <a:p>
          <a:endParaRPr lang="en-US"/>
        </a:p>
      </dgm:t>
    </dgm:pt>
    <dgm:pt modelId="{6FCE9C67-00F2-40FE-84A4-EED5643DACED}" type="pres">
      <dgm:prSet presAssocID="{F0D83067-2AA6-4B36-B4CC-EFA230EF229B}" presName="parTrans" presStyleLbl="bgSibTrans2D1" presStyleIdx="0" presStyleCnt="3" custScaleX="108763"/>
      <dgm:spPr/>
      <dgm:t>
        <a:bodyPr/>
        <a:lstStyle/>
        <a:p>
          <a:endParaRPr lang="en-US"/>
        </a:p>
      </dgm:t>
    </dgm:pt>
    <dgm:pt modelId="{05E415CD-7210-45FB-B01F-90E1132FACB8}" type="pres">
      <dgm:prSet presAssocID="{5D54B7DC-DD18-4EBC-ACBE-17ECE55E99D8}" presName="node" presStyleLbl="node1" presStyleIdx="0" presStyleCnt="3">
        <dgm:presLayoutVars>
          <dgm:bulletEnabled val="1"/>
        </dgm:presLayoutVars>
      </dgm:prSet>
      <dgm:spPr/>
      <dgm:t>
        <a:bodyPr/>
        <a:lstStyle/>
        <a:p>
          <a:endParaRPr lang="en-US"/>
        </a:p>
      </dgm:t>
    </dgm:pt>
    <dgm:pt modelId="{8504382B-0642-41A2-9C9E-6426A4494FCB}" type="pres">
      <dgm:prSet presAssocID="{165B8171-8677-43A2-99FA-A2E3098F5582}" presName="parTrans" presStyleLbl="bgSibTrans2D1" presStyleIdx="1" presStyleCnt="3"/>
      <dgm:spPr/>
      <dgm:t>
        <a:bodyPr/>
        <a:lstStyle/>
        <a:p>
          <a:endParaRPr lang="en-US"/>
        </a:p>
      </dgm:t>
    </dgm:pt>
    <dgm:pt modelId="{35559BF8-9D28-4203-BC21-89CCB92A9C31}" type="pres">
      <dgm:prSet presAssocID="{E55EE9A6-2C9F-45F8-AE20-DB1A52DF72ED}" presName="node" presStyleLbl="node1" presStyleIdx="1" presStyleCnt="3">
        <dgm:presLayoutVars>
          <dgm:bulletEnabled val="1"/>
        </dgm:presLayoutVars>
      </dgm:prSet>
      <dgm:spPr/>
      <dgm:t>
        <a:bodyPr/>
        <a:lstStyle/>
        <a:p>
          <a:endParaRPr lang="en-US"/>
        </a:p>
      </dgm:t>
    </dgm:pt>
    <dgm:pt modelId="{C73FCF5C-7608-4606-8E3D-1905F657F735}" type="pres">
      <dgm:prSet presAssocID="{E6C92E1A-11EB-46C9-BA50-950F8960C86A}" presName="parTrans" presStyleLbl="bgSibTrans2D1" presStyleIdx="2" presStyleCnt="3"/>
      <dgm:spPr/>
      <dgm:t>
        <a:bodyPr/>
        <a:lstStyle/>
        <a:p>
          <a:endParaRPr lang="en-US"/>
        </a:p>
      </dgm:t>
    </dgm:pt>
    <dgm:pt modelId="{5CE3EBC6-235A-4FC0-9B01-27CF05068269}" type="pres">
      <dgm:prSet presAssocID="{C8A3291A-749B-4C24-AD8F-36972D025792}" presName="node" presStyleLbl="node1" presStyleIdx="2" presStyleCnt="3">
        <dgm:presLayoutVars>
          <dgm:bulletEnabled val="1"/>
        </dgm:presLayoutVars>
      </dgm:prSet>
      <dgm:spPr/>
      <dgm:t>
        <a:bodyPr/>
        <a:lstStyle/>
        <a:p>
          <a:endParaRPr lang="en-US"/>
        </a:p>
      </dgm:t>
    </dgm:pt>
  </dgm:ptLst>
  <dgm:cxnLst>
    <dgm:cxn modelId="{98277C70-F8D6-4A59-AFA6-394E1D836A80}" srcId="{5EA80AF5-B035-44EA-9A53-602EB5E8B1D3}" destId="{E55EE9A6-2C9F-45F8-AE20-DB1A52DF72ED}" srcOrd="1" destOrd="0" parTransId="{165B8171-8677-43A2-99FA-A2E3098F5582}" sibTransId="{92FFEE5B-CD45-4253-B50D-A060BA89CEE7}"/>
    <dgm:cxn modelId="{41CB6F99-9C2F-415E-83A0-77A0840CEED2}" srcId="{5EA80AF5-B035-44EA-9A53-602EB5E8B1D3}" destId="{5D54B7DC-DD18-4EBC-ACBE-17ECE55E99D8}" srcOrd="0" destOrd="0" parTransId="{F0D83067-2AA6-4B36-B4CC-EFA230EF229B}" sibTransId="{F19FBA31-24D9-4C3D-B3B3-69A2C800664A}"/>
    <dgm:cxn modelId="{AEA4787D-C290-41CF-85CC-94B57549FF9D}" srcId="{5EA80AF5-B035-44EA-9A53-602EB5E8B1D3}" destId="{C8A3291A-749B-4C24-AD8F-36972D025792}" srcOrd="2" destOrd="0" parTransId="{E6C92E1A-11EB-46C9-BA50-950F8960C86A}" sibTransId="{64603DC2-05A9-43F4-B8CB-021402F30F23}"/>
    <dgm:cxn modelId="{CA4E1F5B-E942-4B75-A4F8-8457288BC63A}" type="presOf" srcId="{E6C92E1A-11EB-46C9-BA50-950F8960C86A}" destId="{C73FCF5C-7608-4606-8E3D-1905F657F735}" srcOrd="0" destOrd="0" presId="urn:microsoft.com/office/officeart/2005/8/layout/radial4"/>
    <dgm:cxn modelId="{06629817-74AA-46B9-902A-4CAB1BCA6DBF}" type="presOf" srcId="{C8A3291A-749B-4C24-AD8F-36972D025792}" destId="{5CE3EBC6-235A-4FC0-9B01-27CF05068269}" srcOrd="0" destOrd="0" presId="urn:microsoft.com/office/officeart/2005/8/layout/radial4"/>
    <dgm:cxn modelId="{91A1E633-39DA-4BC6-8436-BD0C64BB3D44}" type="presOf" srcId="{5EA80AF5-B035-44EA-9A53-602EB5E8B1D3}" destId="{65A5E609-F689-4E43-865E-530F61331926}" srcOrd="0" destOrd="0" presId="urn:microsoft.com/office/officeart/2005/8/layout/radial4"/>
    <dgm:cxn modelId="{980BE821-C860-43CA-A677-31EB30516030}" type="presOf" srcId="{165B8171-8677-43A2-99FA-A2E3098F5582}" destId="{8504382B-0642-41A2-9C9E-6426A4494FCB}" srcOrd="0" destOrd="0" presId="urn:microsoft.com/office/officeart/2005/8/layout/radial4"/>
    <dgm:cxn modelId="{5161F3DB-1707-402C-A8BC-BA5D9521A8C1}" type="presOf" srcId="{34D4B4E2-D030-467E-A71D-39C2C03CEB71}" destId="{27E28B76-A218-457A-BB50-B29973FBF593}" srcOrd="0" destOrd="0" presId="urn:microsoft.com/office/officeart/2005/8/layout/radial4"/>
    <dgm:cxn modelId="{5F8C0DB3-BC5D-4F1E-AFD3-9B4DE4CFA757}" type="presOf" srcId="{E55EE9A6-2C9F-45F8-AE20-DB1A52DF72ED}" destId="{35559BF8-9D28-4203-BC21-89CCB92A9C31}" srcOrd="0" destOrd="0" presId="urn:microsoft.com/office/officeart/2005/8/layout/radial4"/>
    <dgm:cxn modelId="{9E1D0070-08D5-4068-A213-FF1166341AC6}" type="presOf" srcId="{5D54B7DC-DD18-4EBC-ACBE-17ECE55E99D8}" destId="{05E415CD-7210-45FB-B01F-90E1132FACB8}" srcOrd="0" destOrd="0" presId="urn:microsoft.com/office/officeart/2005/8/layout/radial4"/>
    <dgm:cxn modelId="{1BE664DF-4FBB-4B1B-9E7D-2F5EAD0CC9E4}" srcId="{34D4B4E2-D030-467E-A71D-39C2C03CEB71}" destId="{5EA80AF5-B035-44EA-9A53-602EB5E8B1D3}" srcOrd="0" destOrd="0" parTransId="{E448FDB3-E4AF-40AD-8D0E-B737C8324FC8}" sibTransId="{B481BB0D-3549-4C8C-96DF-87DCDBC1EDCE}"/>
    <dgm:cxn modelId="{DA29C4FB-A6D5-492B-8AF0-160BA11E3932}" type="presOf" srcId="{F0D83067-2AA6-4B36-B4CC-EFA230EF229B}" destId="{6FCE9C67-00F2-40FE-84A4-EED5643DACED}" srcOrd="0" destOrd="0" presId="urn:microsoft.com/office/officeart/2005/8/layout/radial4"/>
    <dgm:cxn modelId="{E7C624BB-0C0E-42FC-BA64-6E3089AA565E}" type="presParOf" srcId="{27E28B76-A218-457A-BB50-B29973FBF593}" destId="{65A5E609-F689-4E43-865E-530F61331926}" srcOrd="0" destOrd="0" presId="urn:microsoft.com/office/officeart/2005/8/layout/radial4"/>
    <dgm:cxn modelId="{E3EE2445-E547-4E60-8CBC-1BDBA75D5276}" type="presParOf" srcId="{27E28B76-A218-457A-BB50-B29973FBF593}" destId="{6FCE9C67-00F2-40FE-84A4-EED5643DACED}" srcOrd="1" destOrd="0" presId="urn:microsoft.com/office/officeart/2005/8/layout/radial4"/>
    <dgm:cxn modelId="{0016E7C0-1EE0-43CE-9274-BEB650A94A61}" type="presParOf" srcId="{27E28B76-A218-457A-BB50-B29973FBF593}" destId="{05E415CD-7210-45FB-B01F-90E1132FACB8}" srcOrd="2" destOrd="0" presId="urn:microsoft.com/office/officeart/2005/8/layout/radial4"/>
    <dgm:cxn modelId="{BFD54AD3-07B9-4691-B44A-273C01D91EFD}" type="presParOf" srcId="{27E28B76-A218-457A-BB50-B29973FBF593}" destId="{8504382B-0642-41A2-9C9E-6426A4494FCB}" srcOrd="3" destOrd="0" presId="urn:microsoft.com/office/officeart/2005/8/layout/radial4"/>
    <dgm:cxn modelId="{A9DAC73F-5F97-4238-89A6-BC67D9975D92}" type="presParOf" srcId="{27E28B76-A218-457A-BB50-B29973FBF593}" destId="{35559BF8-9D28-4203-BC21-89CCB92A9C31}" srcOrd="4" destOrd="0" presId="urn:microsoft.com/office/officeart/2005/8/layout/radial4"/>
    <dgm:cxn modelId="{A341DF73-78BD-4797-955B-CCCF8CF9A2D8}" type="presParOf" srcId="{27E28B76-A218-457A-BB50-B29973FBF593}" destId="{C73FCF5C-7608-4606-8E3D-1905F657F735}" srcOrd="5" destOrd="0" presId="urn:microsoft.com/office/officeart/2005/8/layout/radial4"/>
    <dgm:cxn modelId="{64EBDF06-C6AE-4376-8A24-845C2146C900}" type="presParOf" srcId="{27E28B76-A218-457A-BB50-B29973FBF593}" destId="{5CE3EBC6-235A-4FC0-9B01-27CF05068269}" srcOrd="6" destOrd="0" presId="urn:microsoft.com/office/officeart/2005/8/layout/radial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A373C7-331B-4C9D-9735-ADB6B42C0261}"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DAF23583-EF07-439C-98FB-5D8915F56C6B}">
      <dgm:prSet phldrT="[Text]" custT="1"/>
      <dgm:spPr>
        <a:solidFill>
          <a:schemeClr val="accent2">
            <a:lumMod val="75000"/>
          </a:schemeClr>
        </a:solidFill>
      </dgm:spPr>
      <dgm:t>
        <a:bodyPr/>
        <a:lstStyle/>
        <a:p>
          <a:pPr algn="l">
            <a:spcAft>
              <a:spcPct val="35000"/>
            </a:spcAft>
          </a:pPr>
          <a:endParaRPr lang="en-US" sz="2800" b="1" dirty="0" smtClean="0"/>
        </a:p>
        <a:p>
          <a:pPr algn="l">
            <a:spcAft>
              <a:spcPts val="0"/>
            </a:spcAft>
          </a:pPr>
          <a:r>
            <a:rPr lang="en-US" sz="2800" b="1" dirty="0" smtClean="0"/>
            <a:t>Ribbon Cutting</a:t>
          </a:r>
        </a:p>
        <a:p>
          <a:pPr algn="l">
            <a:spcAft>
              <a:spcPts val="0"/>
            </a:spcAft>
          </a:pPr>
          <a:r>
            <a:rPr lang="en-US" sz="2800" b="1" dirty="0" smtClean="0"/>
            <a:t>Dec 2014</a:t>
          </a:r>
          <a:r>
            <a:rPr lang="en-US" sz="2800" dirty="0" smtClean="0"/>
            <a:t>	</a:t>
          </a:r>
          <a:endParaRPr lang="en-US" sz="2800" dirty="0"/>
        </a:p>
      </dgm:t>
    </dgm:pt>
    <dgm:pt modelId="{D6739DB4-F366-4425-B61D-EEF48DB7393F}" type="parTrans" cxnId="{F371A9BD-050F-4C89-9153-6394D0C3D44C}">
      <dgm:prSet/>
      <dgm:spPr/>
      <dgm:t>
        <a:bodyPr/>
        <a:lstStyle/>
        <a:p>
          <a:endParaRPr lang="en-US"/>
        </a:p>
      </dgm:t>
    </dgm:pt>
    <dgm:pt modelId="{91F58418-7909-434F-9581-5823554B1A88}" type="sibTrans" cxnId="{F371A9BD-050F-4C89-9153-6394D0C3D44C}">
      <dgm:prSet/>
      <dgm:spPr/>
      <dgm:t>
        <a:bodyPr/>
        <a:lstStyle/>
        <a:p>
          <a:endParaRPr lang="en-US"/>
        </a:p>
      </dgm:t>
    </dgm:pt>
    <dgm:pt modelId="{EBA3B0F8-41A9-49DE-AEDF-546DBD1A6FD4}">
      <dgm:prSet phldrT="[Text]" custT="1"/>
      <dgm:spPr>
        <a:solidFill>
          <a:schemeClr val="accent2">
            <a:lumMod val="75000"/>
          </a:schemeClr>
        </a:solidFill>
      </dgm:spPr>
      <dgm:t>
        <a:bodyPr/>
        <a:lstStyle/>
        <a:p>
          <a:r>
            <a:rPr lang="en-US" sz="2800" b="1" dirty="0" smtClean="0"/>
            <a:t>Inaugural Ceremony</a:t>
          </a:r>
          <a:endParaRPr lang="en-US" sz="2800" b="1" dirty="0"/>
        </a:p>
      </dgm:t>
    </dgm:pt>
    <dgm:pt modelId="{98814258-C0DA-489D-B019-200AC619283F}" type="parTrans" cxnId="{94994172-A5E4-41F1-B0CB-F5A9104D92CB}">
      <dgm:prSet/>
      <dgm:spPr/>
      <dgm:t>
        <a:bodyPr/>
        <a:lstStyle/>
        <a:p>
          <a:endParaRPr lang="en-US"/>
        </a:p>
      </dgm:t>
    </dgm:pt>
    <dgm:pt modelId="{36DD0F52-DC9B-49EB-8C4C-A186A86BCC71}" type="sibTrans" cxnId="{94994172-A5E4-41F1-B0CB-F5A9104D92CB}">
      <dgm:prSet/>
      <dgm:spPr/>
      <dgm:t>
        <a:bodyPr/>
        <a:lstStyle/>
        <a:p>
          <a:endParaRPr lang="en-US"/>
        </a:p>
      </dgm:t>
    </dgm:pt>
    <dgm:pt modelId="{F55A1B5E-7CC1-4259-B27E-02425B5CC081}">
      <dgm:prSet phldrT="[Text]" custT="1"/>
      <dgm:spPr>
        <a:solidFill>
          <a:schemeClr val="accent2">
            <a:lumMod val="75000"/>
          </a:schemeClr>
        </a:solidFill>
      </dgm:spPr>
      <dgm:t>
        <a:bodyPr/>
        <a:lstStyle/>
        <a:p>
          <a:r>
            <a:rPr lang="en-US" sz="2400" b="1" dirty="0" smtClean="0"/>
            <a:t>Mayor Christenson With Residents</a:t>
          </a:r>
          <a:endParaRPr lang="en-US" sz="2400" b="1" dirty="0"/>
        </a:p>
      </dgm:t>
    </dgm:pt>
    <dgm:pt modelId="{10D47CE3-320B-4A75-BA87-53D63C7BCA10}" type="parTrans" cxnId="{88C93546-9B22-4369-96E4-15718AC117E3}">
      <dgm:prSet/>
      <dgm:spPr/>
      <dgm:t>
        <a:bodyPr/>
        <a:lstStyle/>
        <a:p>
          <a:endParaRPr lang="en-US"/>
        </a:p>
      </dgm:t>
    </dgm:pt>
    <dgm:pt modelId="{6E3685A1-A39E-4390-AD86-9CD927E620E0}" type="sibTrans" cxnId="{88C93546-9B22-4369-96E4-15718AC117E3}">
      <dgm:prSet/>
      <dgm:spPr/>
      <dgm:t>
        <a:bodyPr/>
        <a:lstStyle/>
        <a:p>
          <a:endParaRPr lang="en-US"/>
        </a:p>
      </dgm:t>
    </dgm:pt>
    <dgm:pt modelId="{D460355F-8706-437F-91F7-3F2E6249C7F7}" type="pres">
      <dgm:prSet presAssocID="{5BA373C7-331B-4C9D-9735-ADB6B42C0261}" presName="Name0" presStyleCnt="0">
        <dgm:presLayoutVars>
          <dgm:dir/>
          <dgm:resizeHandles/>
        </dgm:presLayoutVars>
      </dgm:prSet>
      <dgm:spPr/>
      <dgm:t>
        <a:bodyPr/>
        <a:lstStyle/>
        <a:p>
          <a:endParaRPr lang="en-US"/>
        </a:p>
      </dgm:t>
    </dgm:pt>
    <dgm:pt modelId="{DBFB24C1-9D21-45A2-A6E0-2C29C4710E2A}" type="pres">
      <dgm:prSet presAssocID="{DAF23583-EF07-439C-98FB-5D8915F56C6B}" presName="composite" presStyleCnt="0"/>
      <dgm:spPr/>
    </dgm:pt>
    <dgm:pt modelId="{A5EE1E50-7651-49AF-ACD5-8167045D50BA}" type="pres">
      <dgm:prSet presAssocID="{DAF23583-EF07-439C-98FB-5D8915F56C6B}" presName="rect1" presStyleLbl="bgImgPlace1" presStyleIdx="0" presStyleCnt="3" custScaleX="414600" custScaleY="380358" custLinFactNeighborX="49386" custLinFactNeighborY="6436"/>
      <dgm:spPr>
        <a:blipFill>
          <a:blip xmlns:r="http://schemas.openxmlformats.org/officeDocument/2006/relationships" r:embed="rId1">
            <a:extLst>
              <a:ext uri="{28A0092B-C50C-407E-A947-70E740481C1C}">
                <a14:useLocalDpi xmlns:a14="http://schemas.microsoft.com/office/drawing/2010/main" val="0"/>
              </a:ext>
            </a:extLst>
          </a:blip>
          <a:srcRect/>
          <a:stretch>
            <a:fillRect t="-24000" b="-24000"/>
          </a:stretch>
        </a:blipFill>
      </dgm:spPr>
    </dgm:pt>
    <dgm:pt modelId="{03F5B92A-B540-470A-95A2-6CAE52DC9CB1}" type="pres">
      <dgm:prSet presAssocID="{DAF23583-EF07-439C-98FB-5D8915F56C6B}" presName="rect2" presStyleLbl="node1" presStyleIdx="0" presStyleCnt="3" custScaleX="593936" custScaleY="207803" custLinFactX="-8552" custLinFactY="86450" custLinFactNeighborX="-100000" custLinFactNeighborY="100000">
        <dgm:presLayoutVars>
          <dgm:bulletEnabled val="1"/>
        </dgm:presLayoutVars>
      </dgm:prSet>
      <dgm:spPr/>
      <dgm:t>
        <a:bodyPr/>
        <a:lstStyle/>
        <a:p>
          <a:endParaRPr lang="en-US"/>
        </a:p>
      </dgm:t>
    </dgm:pt>
    <dgm:pt modelId="{DFF3FF11-C74B-4387-9CE6-E9B846CD2CA1}" type="pres">
      <dgm:prSet presAssocID="{91F58418-7909-434F-9581-5823554B1A88}" presName="sibTrans" presStyleCnt="0"/>
      <dgm:spPr/>
    </dgm:pt>
    <dgm:pt modelId="{3F190434-A63E-4FC8-AC3B-4AB90A919C7F}" type="pres">
      <dgm:prSet presAssocID="{EBA3B0F8-41A9-49DE-AEDF-546DBD1A6FD4}" presName="composite" presStyleCnt="0"/>
      <dgm:spPr/>
    </dgm:pt>
    <dgm:pt modelId="{E9EE17E5-2BA4-4F93-9D27-6068C868A92C}" type="pres">
      <dgm:prSet presAssocID="{EBA3B0F8-41A9-49DE-AEDF-546DBD1A6FD4}" presName="rect1" presStyleLbl="bgImgPlace1" presStyleIdx="1" presStyleCnt="3" custScaleX="377744" custScaleY="410687" custLinFactNeighborX="12223" custLinFactNeighborY="4311"/>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13000" r="-13000"/>
          </a:stretch>
        </a:blipFill>
      </dgm:spPr>
    </dgm:pt>
    <dgm:pt modelId="{58CBE488-DFC6-40DD-BF2D-C4B12AB6374A}" type="pres">
      <dgm:prSet presAssocID="{EBA3B0F8-41A9-49DE-AEDF-546DBD1A6FD4}" presName="rect2" presStyleLbl="node1" presStyleIdx="1" presStyleCnt="3" custScaleX="539742" custScaleY="184208" custLinFactX="100179" custLinFactY="100000" custLinFactNeighborX="200000" custLinFactNeighborY="103714">
        <dgm:presLayoutVars>
          <dgm:bulletEnabled val="1"/>
        </dgm:presLayoutVars>
      </dgm:prSet>
      <dgm:spPr/>
      <dgm:t>
        <a:bodyPr/>
        <a:lstStyle/>
        <a:p>
          <a:endParaRPr lang="en-US"/>
        </a:p>
      </dgm:t>
    </dgm:pt>
    <dgm:pt modelId="{25300D18-4CB4-4635-8309-1CC1242912C4}" type="pres">
      <dgm:prSet presAssocID="{36DD0F52-DC9B-49EB-8C4C-A186A86BCC71}" presName="sibTrans" presStyleCnt="0"/>
      <dgm:spPr/>
    </dgm:pt>
    <dgm:pt modelId="{A9223561-55A8-41BB-B826-93C1F379C610}" type="pres">
      <dgm:prSet presAssocID="{F55A1B5E-7CC1-4259-B27E-02425B5CC081}" presName="composite" presStyleCnt="0"/>
      <dgm:spPr/>
    </dgm:pt>
    <dgm:pt modelId="{4FB13DDD-ABE5-49B1-9F3F-7A341FF6136E}" type="pres">
      <dgm:prSet presAssocID="{F55A1B5E-7CC1-4259-B27E-02425B5CC081}" presName="rect1" presStyleLbl="bgImgPlace1" presStyleIdx="2" presStyleCnt="3" custScaleX="358982" custScaleY="457700" custLinFactNeighborX="-5784" custLinFactNeighborY="329"/>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t="-14000" b="-14000"/>
          </a:stretch>
        </a:blipFill>
      </dgm:spPr>
    </dgm:pt>
    <dgm:pt modelId="{2FB49B8A-DC33-4260-AE87-67EEBA017080}" type="pres">
      <dgm:prSet presAssocID="{F55A1B5E-7CC1-4259-B27E-02425B5CC081}" presName="rect2" presStyleLbl="node1" presStyleIdx="2" presStyleCnt="3" custScaleX="652641" custScaleY="159147" custLinFactX="-38747" custLinFactY="18342" custLinFactNeighborX="-100000" custLinFactNeighborY="100000">
        <dgm:presLayoutVars>
          <dgm:bulletEnabled val="1"/>
        </dgm:presLayoutVars>
      </dgm:prSet>
      <dgm:spPr/>
      <dgm:t>
        <a:bodyPr/>
        <a:lstStyle/>
        <a:p>
          <a:endParaRPr lang="en-US"/>
        </a:p>
      </dgm:t>
    </dgm:pt>
  </dgm:ptLst>
  <dgm:cxnLst>
    <dgm:cxn modelId="{D71B8AD9-A943-47FC-9BBA-0669BDCF2FE9}" type="presOf" srcId="{5BA373C7-331B-4C9D-9735-ADB6B42C0261}" destId="{D460355F-8706-437F-91F7-3F2E6249C7F7}" srcOrd="0" destOrd="0" presId="urn:microsoft.com/office/officeart/2008/layout/BendingPictureBlocks"/>
    <dgm:cxn modelId="{88C93546-9B22-4369-96E4-15718AC117E3}" srcId="{5BA373C7-331B-4C9D-9735-ADB6B42C0261}" destId="{F55A1B5E-7CC1-4259-B27E-02425B5CC081}" srcOrd="2" destOrd="0" parTransId="{10D47CE3-320B-4A75-BA87-53D63C7BCA10}" sibTransId="{6E3685A1-A39E-4390-AD86-9CD927E620E0}"/>
    <dgm:cxn modelId="{F371A9BD-050F-4C89-9153-6394D0C3D44C}" srcId="{5BA373C7-331B-4C9D-9735-ADB6B42C0261}" destId="{DAF23583-EF07-439C-98FB-5D8915F56C6B}" srcOrd="0" destOrd="0" parTransId="{D6739DB4-F366-4425-B61D-EEF48DB7393F}" sibTransId="{91F58418-7909-434F-9581-5823554B1A88}"/>
    <dgm:cxn modelId="{829E56D8-FD63-4C10-9C00-35941EB28C9F}" type="presOf" srcId="{F55A1B5E-7CC1-4259-B27E-02425B5CC081}" destId="{2FB49B8A-DC33-4260-AE87-67EEBA017080}" srcOrd="0" destOrd="0" presId="urn:microsoft.com/office/officeart/2008/layout/BendingPictureBlocks"/>
    <dgm:cxn modelId="{EE3095A7-ED14-4755-B265-91CA40B8A536}" type="presOf" srcId="{EBA3B0F8-41A9-49DE-AEDF-546DBD1A6FD4}" destId="{58CBE488-DFC6-40DD-BF2D-C4B12AB6374A}" srcOrd="0" destOrd="0" presId="urn:microsoft.com/office/officeart/2008/layout/BendingPictureBlocks"/>
    <dgm:cxn modelId="{94994172-A5E4-41F1-B0CB-F5A9104D92CB}" srcId="{5BA373C7-331B-4C9D-9735-ADB6B42C0261}" destId="{EBA3B0F8-41A9-49DE-AEDF-546DBD1A6FD4}" srcOrd="1" destOrd="0" parTransId="{98814258-C0DA-489D-B019-200AC619283F}" sibTransId="{36DD0F52-DC9B-49EB-8C4C-A186A86BCC71}"/>
    <dgm:cxn modelId="{D86C67DE-05E8-4830-BBA7-B8F73CB0A4E1}" type="presOf" srcId="{DAF23583-EF07-439C-98FB-5D8915F56C6B}" destId="{03F5B92A-B540-470A-95A2-6CAE52DC9CB1}" srcOrd="0" destOrd="0" presId="urn:microsoft.com/office/officeart/2008/layout/BendingPictureBlocks"/>
    <dgm:cxn modelId="{D2E14356-D67C-4532-AB7B-79E0E0C545EF}" type="presParOf" srcId="{D460355F-8706-437F-91F7-3F2E6249C7F7}" destId="{DBFB24C1-9D21-45A2-A6E0-2C29C4710E2A}" srcOrd="0" destOrd="0" presId="urn:microsoft.com/office/officeart/2008/layout/BendingPictureBlocks"/>
    <dgm:cxn modelId="{730F8B21-4589-404A-B00C-0B431C293C8A}" type="presParOf" srcId="{DBFB24C1-9D21-45A2-A6E0-2C29C4710E2A}" destId="{A5EE1E50-7651-49AF-ACD5-8167045D50BA}" srcOrd="0" destOrd="0" presId="urn:microsoft.com/office/officeart/2008/layout/BendingPictureBlocks"/>
    <dgm:cxn modelId="{C127FCC4-C6B9-4C6A-BF2F-F33AF8DF004D}" type="presParOf" srcId="{DBFB24C1-9D21-45A2-A6E0-2C29C4710E2A}" destId="{03F5B92A-B540-470A-95A2-6CAE52DC9CB1}" srcOrd="1" destOrd="0" presId="urn:microsoft.com/office/officeart/2008/layout/BendingPictureBlocks"/>
    <dgm:cxn modelId="{28D8A3FB-4364-443A-9B3B-B9AA151D141F}" type="presParOf" srcId="{D460355F-8706-437F-91F7-3F2E6249C7F7}" destId="{DFF3FF11-C74B-4387-9CE6-E9B846CD2CA1}" srcOrd="1" destOrd="0" presId="urn:microsoft.com/office/officeart/2008/layout/BendingPictureBlocks"/>
    <dgm:cxn modelId="{785D3812-9186-4BA0-93B1-70B655E37978}" type="presParOf" srcId="{D460355F-8706-437F-91F7-3F2E6249C7F7}" destId="{3F190434-A63E-4FC8-AC3B-4AB90A919C7F}" srcOrd="2" destOrd="0" presId="urn:microsoft.com/office/officeart/2008/layout/BendingPictureBlocks"/>
    <dgm:cxn modelId="{EBC0F8C9-03D3-4E37-81B4-5D1AB5D4D519}" type="presParOf" srcId="{3F190434-A63E-4FC8-AC3B-4AB90A919C7F}" destId="{E9EE17E5-2BA4-4F93-9D27-6068C868A92C}" srcOrd="0" destOrd="0" presId="urn:microsoft.com/office/officeart/2008/layout/BendingPictureBlocks"/>
    <dgm:cxn modelId="{59D2489E-D032-4DE6-AB48-A56504077EF2}" type="presParOf" srcId="{3F190434-A63E-4FC8-AC3B-4AB90A919C7F}" destId="{58CBE488-DFC6-40DD-BF2D-C4B12AB6374A}" srcOrd="1" destOrd="0" presId="urn:microsoft.com/office/officeart/2008/layout/BendingPictureBlocks"/>
    <dgm:cxn modelId="{FAFC253D-1CF2-4C7A-8A9D-3E69EF2695A1}" type="presParOf" srcId="{D460355F-8706-437F-91F7-3F2E6249C7F7}" destId="{25300D18-4CB4-4635-8309-1CC1242912C4}" srcOrd="3" destOrd="0" presId="urn:microsoft.com/office/officeart/2008/layout/BendingPictureBlocks"/>
    <dgm:cxn modelId="{2F7E8A63-A500-4786-934F-DCCDD17BBF2F}" type="presParOf" srcId="{D460355F-8706-437F-91F7-3F2E6249C7F7}" destId="{A9223561-55A8-41BB-B826-93C1F379C610}" srcOrd="4" destOrd="0" presId="urn:microsoft.com/office/officeart/2008/layout/BendingPictureBlocks"/>
    <dgm:cxn modelId="{18D5040D-0F70-4B0D-9C54-99153F01C47A}" type="presParOf" srcId="{A9223561-55A8-41BB-B826-93C1F379C610}" destId="{4FB13DDD-ABE5-49B1-9F3F-7A341FF6136E}" srcOrd="0" destOrd="0" presId="urn:microsoft.com/office/officeart/2008/layout/BendingPictureBlocks"/>
    <dgm:cxn modelId="{D4361EC8-5CFF-4082-9DB1-447AA60BD1E3}" type="presParOf" srcId="{A9223561-55A8-41BB-B826-93C1F379C610}" destId="{2FB49B8A-DC33-4260-AE87-67EEBA017080}" srcOrd="1" destOrd="0" presId="urn:microsoft.com/office/officeart/2008/layout/BendingPictureBlock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A5E609-F689-4E43-865E-530F61331926}">
      <dsp:nvSpPr>
        <dsp:cNvPr id="0" name=""/>
        <dsp:cNvSpPr/>
      </dsp:nvSpPr>
      <dsp:spPr>
        <a:xfrm>
          <a:off x="2962742" y="2893976"/>
          <a:ext cx="2221992" cy="2221992"/>
        </a:xfrm>
        <a:prstGeom prst="ellipse">
          <a:avLst/>
        </a:prstGeom>
        <a:solidFill>
          <a:srgbClr val="681F08"/>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7465" tIns="37465" rIns="37465" bIns="37465" numCol="1" spcCol="1270" anchor="ctr" anchorCtr="0">
          <a:noAutofit/>
        </a:bodyPr>
        <a:lstStyle/>
        <a:p>
          <a:pPr lvl="0" algn="ctr" defTabSz="2622550">
            <a:lnSpc>
              <a:spcPct val="90000"/>
            </a:lnSpc>
            <a:spcBef>
              <a:spcPct val="0"/>
            </a:spcBef>
            <a:spcAft>
              <a:spcPct val="35000"/>
            </a:spcAft>
          </a:pPr>
          <a:r>
            <a:rPr lang="en-US" sz="5900" kern="1200" dirty="0" smtClean="0"/>
            <a:t>MRA</a:t>
          </a:r>
          <a:endParaRPr lang="en-US" sz="5900" kern="1200" dirty="0"/>
        </a:p>
      </dsp:txBody>
      <dsp:txXfrm>
        <a:off x="3288145" y="3219379"/>
        <a:ext cx="1571186" cy="1571186"/>
      </dsp:txXfrm>
    </dsp:sp>
    <dsp:sp modelId="{6FCE9C67-00F2-40FE-84A4-EED5643DACED}">
      <dsp:nvSpPr>
        <dsp:cNvPr id="0" name=""/>
        <dsp:cNvSpPr/>
      </dsp:nvSpPr>
      <dsp:spPr>
        <a:xfrm rot="12909158">
          <a:off x="1253341" y="2434304"/>
          <a:ext cx="2079132" cy="633267"/>
        </a:xfrm>
        <a:prstGeom prst="leftArrow">
          <a:avLst>
            <a:gd name="adj1" fmla="val 60000"/>
            <a:gd name="adj2" fmla="val 50000"/>
          </a:avLst>
        </a:prstGeom>
        <a:solidFill>
          <a:schemeClr val="tx1">
            <a:lumMod val="50000"/>
            <a:lumOff val="50000"/>
          </a:schemeClr>
        </a:solidFill>
        <a:ln>
          <a:noFill/>
        </a:ln>
        <a:effectLst/>
      </dsp:spPr>
      <dsp:style>
        <a:lnRef idx="0">
          <a:scrgbClr r="0" g="0" b="0"/>
        </a:lnRef>
        <a:fillRef idx="1">
          <a:scrgbClr r="0" g="0" b="0"/>
        </a:fillRef>
        <a:effectRef idx="0">
          <a:scrgbClr r="0" g="0" b="0"/>
        </a:effectRef>
        <a:fontRef idx="minor">
          <a:schemeClr val="lt1"/>
        </a:fontRef>
      </dsp:style>
    </dsp:sp>
    <dsp:sp modelId="{05E415CD-7210-45FB-B01F-90E1132FACB8}">
      <dsp:nvSpPr>
        <dsp:cNvPr id="0" name=""/>
        <dsp:cNvSpPr/>
      </dsp:nvSpPr>
      <dsp:spPr>
        <a:xfrm>
          <a:off x="455972" y="1356268"/>
          <a:ext cx="2110892" cy="1688713"/>
        </a:xfrm>
        <a:prstGeom prst="roundRect">
          <a:avLst>
            <a:gd name="adj" fmla="val 10000"/>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b="1" kern="1200" dirty="0" smtClean="0">
              <a:solidFill>
                <a:srgbClr val="B64340"/>
              </a:solidFill>
            </a:rPr>
            <a:t>Economic Development</a:t>
          </a:r>
          <a:endParaRPr lang="en-US" sz="2400" b="1" kern="1200" dirty="0">
            <a:solidFill>
              <a:srgbClr val="B64340"/>
            </a:solidFill>
          </a:endParaRPr>
        </a:p>
      </dsp:txBody>
      <dsp:txXfrm>
        <a:off x="505433" y="1405729"/>
        <a:ext cx="2011970" cy="1589791"/>
      </dsp:txXfrm>
    </dsp:sp>
    <dsp:sp modelId="{8504382B-0642-41A2-9C9E-6426A4494FCB}">
      <dsp:nvSpPr>
        <dsp:cNvPr id="0" name=""/>
        <dsp:cNvSpPr/>
      </dsp:nvSpPr>
      <dsp:spPr>
        <a:xfrm rot="16244674">
          <a:off x="3134137" y="1496758"/>
          <a:ext cx="1936165" cy="633267"/>
        </a:xfrm>
        <a:prstGeom prst="leftArrow">
          <a:avLst>
            <a:gd name="adj1" fmla="val 60000"/>
            <a:gd name="adj2" fmla="val 50000"/>
          </a:avLst>
        </a:prstGeom>
        <a:solidFill>
          <a:schemeClr val="tx1">
            <a:lumMod val="50000"/>
            <a:lumOff val="50000"/>
          </a:schemeClr>
        </a:solidFill>
        <a:ln>
          <a:noFill/>
        </a:ln>
        <a:effectLst/>
      </dsp:spPr>
      <dsp:style>
        <a:lnRef idx="0">
          <a:scrgbClr r="0" g="0" b="0"/>
        </a:lnRef>
        <a:fillRef idx="1">
          <a:scrgbClr r="0" g="0" b="0"/>
        </a:fillRef>
        <a:effectRef idx="0">
          <a:scrgbClr r="0" g="0" b="0"/>
        </a:effectRef>
        <a:fontRef idx="minor">
          <a:schemeClr val="lt1"/>
        </a:fontRef>
      </dsp:style>
    </dsp:sp>
    <dsp:sp modelId="{35559BF8-9D28-4203-BC21-89CCB92A9C31}">
      <dsp:nvSpPr>
        <dsp:cNvPr id="0" name=""/>
        <dsp:cNvSpPr/>
      </dsp:nvSpPr>
      <dsp:spPr>
        <a:xfrm>
          <a:off x="3059353" y="1034"/>
          <a:ext cx="2110892" cy="1688713"/>
        </a:xfrm>
        <a:prstGeom prst="roundRect">
          <a:avLst>
            <a:gd name="adj" fmla="val 10000"/>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b="1" kern="1200" dirty="0" smtClean="0">
              <a:solidFill>
                <a:srgbClr val="B64340"/>
              </a:solidFill>
            </a:rPr>
            <a:t>Planning &amp; Improvements</a:t>
          </a:r>
          <a:endParaRPr lang="en-US" sz="2400" b="1" kern="1200" dirty="0">
            <a:solidFill>
              <a:srgbClr val="B64340"/>
            </a:solidFill>
          </a:endParaRPr>
        </a:p>
      </dsp:txBody>
      <dsp:txXfrm>
        <a:off x="3108814" y="50495"/>
        <a:ext cx="2011970" cy="1589791"/>
      </dsp:txXfrm>
    </dsp:sp>
    <dsp:sp modelId="{C73FCF5C-7608-4606-8E3D-1905F657F735}">
      <dsp:nvSpPr>
        <dsp:cNvPr id="0" name=""/>
        <dsp:cNvSpPr/>
      </dsp:nvSpPr>
      <dsp:spPr>
        <a:xfrm rot="19541618">
          <a:off x="4914605" y="2440677"/>
          <a:ext cx="1975399" cy="633267"/>
        </a:xfrm>
        <a:prstGeom prst="leftArrow">
          <a:avLst>
            <a:gd name="adj1" fmla="val 60000"/>
            <a:gd name="adj2" fmla="val 50000"/>
          </a:avLst>
        </a:prstGeom>
        <a:solidFill>
          <a:schemeClr val="tx1">
            <a:lumMod val="50000"/>
            <a:lumOff val="50000"/>
          </a:schemeClr>
        </a:solidFill>
        <a:ln>
          <a:noFill/>
        </a:ln>
        <a:effectLst/>
      </dsp:spPr>
      <dsp:style>
        <a:lnRef idx="0">
          <a:scrgbClr r="0" g="0" b="0"/>
        </a:lnRef>
        <a:fillRef idx="1">
          <a:scrgbClr r="0" g="0" b="0"/>
        </a:fillRef>
        <a:effectRef idx="0">
          <a:scrgbClr r="0" g="0" b="0"/>
        </a:effectRef>
        <a:fontRef idx="minor">
          <a:schemeClr val="lt1"/>
        </a:fontRef>
      </dsp:style>
    </dsp:sp>
    <dsp:sp modelId="{5CE3EBC6-235A-4FC0-9B01-27CF05068269}">
      <dsp:nvSpPr>
        <dsp:cNvPr id="0" name=""/>
        <dsp:cNvSpPr/>
      </dsp:nvSpPr>
      <dsp:spPr>
        <a:xfrm>
          <a:off x="5662735" y="1356268"/>
          <a:ext cx="2110892" cy="1688713"/>
        </a:xfrm>
        <a:prstGeom prst="roundRect">
          <a:avLst>
            <a:gd name="adj" fmla="val 10000"/>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b="1" kern="1200" dirty="0" smtClean="0">
              <a:solidFill>
                <a:srgbClr val="B64340"/>
              </a:solidFill>
            </a:rPr>
            <a:t>Community Development</a:t>
          </a:r>
          <a:endParaRPr lang="en-US" sz="2400" b="1" kern="1200" dirty="0">
            <a:solidFill>
              <a:srgbClr val="B64340"/>
            </a:solidFill>
          </a:endParaRPr>
        </a:p>
      </dsp:txBody>
      <dsp:txXfrm>
        <a:off x="5712196" y="1405729"/>
        <a:ext cx="2011970" cy="15897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EE1E50-7651-49AF-ACD5-8167045D50BA}">
      <dsp:nvSpPr>
        <dsp:cNvPr id="0" name=""/>
        <dsp:cNvSpPr/>
      </dsp:nvSpPr>
      <dsp:spPr>
        <a:xfrm>
          <a:off x="1346202" y="434180"/>
          <a:ext cx="3122956" cy="2409694"/>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4000" b="-2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3F5B92A-B540-470A-95A2-6CAE52DC9CB1}">
      <dsp:nvSpPr>
        <dsp:cNvPr id="0" name=""/>
        <dsp:cNvSpPr/>
      </dsp:nvSpPr>
      <dsp:spPr>
        <a:xfrm>
          <a:off x="427101" y="2088918"/>
          <a:ext cx="2424638" cy="848318"/>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endParaRPr lang="en-US" sz="2800" b="1" kern="1200" dirty="0" smtClean="0"/>
        </a:p>
        <a:p>
          <a:pPr lvl="0" algn="l" defTabSz="1244600">
            <a:lnSpc>
              <a:spcPct val="90000"/>
            </a:lnSpc>
            <a:spcBef>
              <a:spcPct val="0"/>
            </a:spcBef>
            <a:spcAft>
              <a:spcPts val="0"/>
            </a:spcAft>
          </a:pPr>
          <a:r>
            <a:rPr lang="en-US" sz="2800" b="1" kern="1200" dirty="0" smtClean="0"/>
            <a:t>Ribbon Cutting</a:t>
          </a:r>
        </a:p>
        <a:p>
          <a:pPr lvl="0" algn="l" defTabSz="1244600">
            <a:lnSpc>
              <a:spcPct val="90000"/>
            </a:lnSpc>
            <a:spcBef>
              <a:spcPct val="0"/>
            </a:spcBef>
            <a:spcAft>
              <a:spcPts val="0"/>
            </a:spcAft>
          </a:pPr>
          <a:r>
            <a:rPr lang="en-US" sz="2800" b="1" kern="1200" dirty="0" smtClean="0"/>
            <a:t>Dec 2014</a:t>
          </a:r>
          <a:r>
            <a:rPr lang="en-US" sz="2800" kern="1200" dirty="0" smtClean="0"/>
            <a:t>	</a:t>
          </a:r>
          <a:endParaRPr lang="en-US" sz="2800" kern="1200" dirty="0"/>
        </a:p>
      </dsp:txBody>
      <dsp:txXfrm>
        <a:off x="427101" y="2088918"/>
        <a:ext cx="2424638" cy="848318"/>
      </dsp:txXfrm>
    </dsp:sp>
    <dsp:sp modelId="{E9EE17E5-2BA4-4F93-9D27-6068C868A92C}">
      <dsp:nvSpPr>
        <dsp:cNvPr id="0" name=""/>
        <dsp:cNvSpPr/>
      </dsp:nvSpPr>
      <dsp:spPr>
        <a:xfrm>
          <a:off x="4453683" y="324645"/>
          <a:ext cx="2845340" cy="2601839"/>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13000" r="-1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CBE488-DFC6-40DD-BF2D-C4B12AB6374A}">
      <dsp:nvSpPr>
        <dsp:cNvPr id="0" name=""/>
        <dsp:cNvSpPr/>
      </dsp:nvSpPr>
      <dsp:spPr>
        <a:xfrm>
          <a:off x="5454893" y="2207557"/>
          <a:ext cx="2203400" cy="751996"/>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dirty="0" smtClean="0"/>
            <a:t>Inaugural Ceremony</a:t>
          </a:r>
          <a:endParaRPr lang="en-US" sz="2800" b="1" kern="1200" dirty="0"/>
        </a:p>
      </dsp:txBody>
      <dsp:txXfrm>
        <a:off x="5454893" y="2207557"/>
        <a:ext cx="2203400" cy="751996"/>
      </dsp:txXfrm>
    </dsp:sp>
    <dsp:sp modelId="{4FB13DDD-ABE5-49B1-9F3F-7A341FF6136E}">
      <dsp:nvSpPr>
        <dsp:cNvPr id="0" name=""/>
        <dsp:cNvSpPr/>
      </dsp:nvSpPr>
      <dsp:spPr>
        <a:xfrm>
          <a:off x="2859651" y="3015368"/>
          <a:ext cx="2704016" cy="2899682"/>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14000" b="-1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B49B8A-DC33-4260-AE87-67EEBA017080}">
      <dsp:nvSpPr>
        <dsp:cNvPr id="0" name=""/>
        <dsp:cNvSpPr/>
      </dsp:nvSpPr>
      <dsp:spPr>
        <a:xfrm>
          <a:off x="1903554" y="4775066"/>
          <a:ext cx="2664290" cy="649689"/>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Mayor Christenson With Residents</a:t>
          </a:r>
          <a:endParaRPr lang="en-US" sz="2400" b="1" kern="1200" dirty="0"/>
        </a:p>
      </dsp:txBody>
      <dsp:txXfrm>
        <a:off x="1903554" y="4775066"/>
        <a:ext cx="2664290" cy="649689"/>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64" tIns="46582" rIns="93164" bIns="46582"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64" tIns="46582" rIns="93164" bIns="46582" rtlCol="0"/>
          <a:lstStyle>
            <a:lvl1pPr algn="r">
              <a:defRPr sz="1200"/>
            </a:lvl1pPr>
          </a:lstStyle>
          <a:p>
            <a:fld id="{71590FEC-C213-4445-9CA8-0B0802ED516B}" type="datetimeFigureOut">
              <a:rPr lang="en-US" smtClean="0"/>
              <a:t>1/19/2016</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64" tIns="46582" rIns="93164" bIns="46582"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64" tIns="46582" rIns="93164" bIns="46582" rtlCol="0" anchor="b"/>
          <a:lstStyle>
            <a:lvl1pPr algn="r">
              <a:defRPr sz="1200"/>
            </a:lvl1pPr>
          </a:lstStyle>
          <a:p>
            <a:fld id="{B9604B77-EEC2-4FD2-95C7-054BAE296EDC}" type="slidenum">
              <a:rPr lang="en-US" smtClean="0"/>
              <a:t>‹#›</a:t>
            </a:fld>
            <a:endParaRPr lang="en-US"/>
          </a:p>
        </p:txBody>
      </p:sp>
    </p:spTree>
    <p:extLst>
      <p:ext uri="{BB962C8B-B14F-4D97-AF65-F5344CB8AC3E}">
        <p14:creationId xmlns:p14="http://schemas.microsoft.com/office/powerpoint/2010/main" val="299409775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8475" cy="465138"/>
          </a:xfrm>
          <a:prstGeom prst="rect">
            <a:avLst/>
          </a:prstGeom>
        </p:spPr>
        <p:txBody>
          <a:bodyPr vert="horz" lIns="91427" tIns="45713" rIns="91427" bIns="45713" rtlCol="0"/>
          <a:lstStyle>
            <a:lvl1pPr algn="l">
              <a:defRPr sz="1200"/>
            </a:lvl1pPr>
          </a:lstStyle>
          <a:p>
            <a:endParaRPr lang="en-US"/>
          </a:p>
        </p:txBody>
      </p:sp>
      <p:sp>
        <p:nvSpPr>
          <p:cNvPr id="3" name="Date Placeholder 2"/>
          <p:cNvSpPr>
            <a:spLocks noGrp="1"/>
          </p:cNvSpPr>
          <p:nvPr>
            <p:ph type="dt" idx="1"/>
          </p:nvPr>
        </p:nvSpPr>
        <p:spPr>
          <a:xfrm>
            <a:off x="3970339" y="0"/>
            <a:ext cx="3038475" cy="465138"/>
          </a:xfrm>
          <a:prstGeom prst="rect">
            <a:avLst/>
          </a:prstGeom>
        </p:spPr>
        <p:txBody>
          <a:bodyPr vert="horz" lIns="91427" tIns="45713" rIns="91427" bIns="45713" rtlCol="0"/>
          <a:lstStyle>
            <a:lvl1pPr algn="r">
              <a:defRPr sz="1200"/>
            </a:lvl1pPr>
          </a:lstStyle>
          <a:p>
            <a:fld id="{C8CD46E5-96CD-49E7-8FCC-4C52F78825E8}" type="datetimeFigureOut">
              <a:rPr lang="en-US" smtClean="0"/>
              <a:t>1/19/2016</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27" tIns="45713" rIns="91427" bIns="45713" rtlCol="0" anchor="ctr"/>
          <a:lstStyle/>
          <a:p>
            <a:endParaRPr lang="en-US"/>
          </a:p>
        </p:txBody>
      </p:sp>
      <p:sp>
        <p:nvSpPr>
          <p:cNvPr id="5" name="Notes Placeholder 4"/>
          <p:cNvSpPr>
            <a:spLocks noGrp="1"/>
          </p:cNvSpPr>
          <p:nvPr>
            <p:ph type="body" sz="quarter" idx="3"/>
          </p:nvPr>
        </p:nvSpPr>
        <p:spPr>
          <a:xfrm>
            <a:off x="701676" y="4416426"/>
            <a:ext cx="5607050" cy="4183063"/>
          </a:xfrm>
          <a:prstGeom prst="rect">
            <a:avLst/>
          </a:prstGeom>
        </p:spPr>
        <p:txBody>
          <a:bodyPr vert="horz" lIns="91427" tIns="45713" rIns="91427" bIns="45713"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829675"/>
            <a:ext cx="3038475" cy="465138"/>
          </a:xfrm>
          <a:prstGeom prst="rect">
            <a:avLst/>
          </a:prstGeom>
        </p:spPr>
        <p:txBody>
          <a:bodyPr vert="horz" lIns="91427" tIns="45713" rIns="91427" bIns="45713" rtlCol="0" anchor="b"/>
          <a:lstStyle>
            <a:lvl1pPr algn="l">
              <a:defRPr sz="1200"/>
            </a:lvl1pPr>
          </a:lstStyle>
          <a:p>
            <a:endParaRPr lang="en-US"/>
          </a:p>
        </p:txBody>
      </p:sp>
      <p:sp>
        <p:nvSpPr>
          <p:cNvPr id="7" name="Slide Number Placeholder 6"/>
          <p:cNvSpPr>
            <a:spLocks noGrp="1"/>
          </p:cNvSpPr>
          <p:nvPr>
            <p:ph type="sldNum" sz="quarter" idx="5"/>
          </p:nvPr>
        </p:nvSpPr>
        <p:spPr>
          <a:xfrm>
            <a:off x="3970339" y="8829675"/>
            <a:ext cx="3038475" cy="465138"/>
          </a:xfrm>
          <a:prstGeom prst="rect">
            <a:avLst/>
          </a:prstGeom>
        </p:spPr>
        <p:txBody>
          <a:bodyPr vert="horz" lIns="91427" tIns="45713" rIns="91427" bIns="45713" rtlCol="0" anchor="b"/>
          <a:lstStyle>
            <a:lvl1pPr algn="r">
              <a:defRPr sz="1200"/>
            </a:lvl1pPr>
          </a:lstStyle>
          <a:p>
            <a:fld id="{31BBB2A6-375B-4648-87D8-F6F2C970EEDE}" type="slidenum">
              <a:rPr lang="en-US" smtClean="0"/>
              <a:t>‹#›</a:t>
            </a:fld>
            <a:endParaRPr lang="en-US"/>
          </a:p>
        </p:txBody>
      </p:sp>
    </p:spTree>
    <p:extLst>
      <p:ext uri="{BB962C8B-B14F-4D97-AF65-F5344CB8AC3E}">
        <p14:creationId xmlns:p14="http://schemas.microsoft.com/office/powerpoint/2010/main" val="130888062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BBB2A6-375B-4648-87D8-F6F2C970EEDE}" type="slidenum">
              <a:rPr lang="en-US" smtClean="0"/>
              <a:t>1</a:t>
            </a:fld>
            <a:endParaRPr lang="en-US"/>
          </a:p>
        </p:txBody>
      </p:sp>
    </p:spTree>
    <p:extLst>
      <p:ext uri="{BB962C8B-B14F-4D97-AF65-F5344CB8AC3E}">
        <p14:creationId xmlns:p14="http://schemas.microsoft.com/office/powerpoint/2010/main" val="2360523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62000" y="4267200"/>
            <a:ext cx="5607050" cy="4332289"/>
          </a:xfrm>
        </p:spPr>
        <p:txBody>
          <a:bodyPr/>
          <a:lstStyle/>
          <a:p>
            <a:pPr marL="285708" indent="-285708">
              <a:spcAft>
                <a:spcPts val="600"/>
              </a:spcAft>
              <a:buFont typeface="Arial" panose="020B0604020202020204" pitchFamily="34" charset="0"/>
              <a:buChar char="•"/>
            </a:pPr>
            <a:r>
              <a:rPr lang="en-US" sz="1400" dirty="0"/>
              <a:t>Settled 1640, incorporated as a city in 1882- Just 6 miles north of Boston.</a:t>
            </a:r>
          </a:p>
          <a:p>
            <a:pPr marL="285708" indent="-285708">
              <a:spcAft>
                <a:spcPts val="600"/>
              </a:spcAft>
              <a:buFont typeface="Arial" panose="020B0604020202020204" pitchFamily="34" charset="0"/>
              <a:buChar char="•"/>
            </a:pPr>
            <a:r>
              <a:rPr lang="en-US" sz="1400" dirty="0" smtClean="0"/>
              <a:t>60k </a:t>
            </a:r>
            <a:r>
              <a:rPr lang="en-US" sz="1400" dirty="0"/>
              <a:t>Population according to 2010 Census Data, 37% of the residents are foreign born (Second highest foreign born residents in MA after Chelsea)</a:t>
            </a:r>
          </a:p>
          <a:p>
            <a:pPr marL="285708" indent="-285708">
              <a:spcAft>
                <a:spcPts val="600"/>
              </a:spcAft>
              <a:buFont typeface="Arial" panose="020B0604020202020204" pitchFamily="34" charset="0"/>
              <a:buChar char="•"/>
            </a:pPr>
            <a:r>
              <a:rPr lang="en-US" sz="1400" dirty="0" smtClean="0"/>
              <a:t>Median </a:t>
            </a:r>
            <a:r>
              <a:rPr lang="en-US" sz="1400" dirty="0"/>
              <a:t>Household Income: $55,471,  estimated 50.5% Low to Moderate Income Population</a:t>
            </a:r>
          </a:p>
          <a:p>
            <a:pPr marL="285708" indent="-285708">
              <a:spcAft>
                <a:spcPts val="600"/>
              </a:spcAft>
              <a:buFont typeface="Arial" panose="020B0604020202020204" pitchFamily="34" charset="0"/>
              <a:buChar char="•"/>
            </a:pPr>
            <a:r>
              <a:rPr lang="en-US" sz="1400" dirty="0"/>
              <a:t>Voted in 2009 as one of the Best place to Raise your Kids in state of MA according to Bloomberg </a:t>
            </a:r>
            <a:r>
              <a:rPr lang="en-US" sz="1400" dirty="0" err="1"/>
              <a:t>Businessweek</a:t>
            </a:r>
            <a:endParaRPr lang="en-US" sz="1400" dirty="0"/>
          </a:p>
          <a:p>
            <a:pPr marL="285708" indent="-285708">
              <a:spcAft>
                <a:spcPts val="600"/>
              </a:spcAft>
              <a:buFont typeface="Arial" panose="020B0604020202020204" pitchFamily="34" charset="0"/>
              <a:buChar char="•"/>
            </a:pPr>
            <a:r>
              <a:rPr lang="en-US" sz="1400" dirty="0" smtClean="0"/>
              <a:t>Gateway </a:t>
            </a:r>
            <a:r>
              <a:rPr lang="en-US" sz="1400" dirty="0"/>
              <a:t>City</a:t>
            </a:r>
          </a:p>
          <a:p>
            <a:pPr marL="742841" lvl="1" indent="-285708">
              <a:spcAft>
                <a:spcPts val="600"/>
              </a:spcAft>
              <a:buFont typeface="Arial" panose="020B0604020202020204" pitchFamily="34" charset="0"/>
              <a:buChar char="•"/>
            </a:pPr>
            <a:r>
              <a:rPr lang="en-US" sz="1400" dirty="0"/>
              <a:t>Population greater than 35,000 and less than 250,000</a:t>
            </a:r>
          </a:p>
          <a:p>
            <a:pPr marL="742841" lvl="1" indent="-285708">
              <a:spcAft>
                <a:spcPts val="600"/>
              </a:spcAft>
              <a:buFont typeface="Arial" panose="020B0604020202020204" pitchFamily="34" charset="0"/>
              <a:buChar char="•"/>
            </a:pPr>
            <a:r>
              <a:rPr lang="en-US" sz="1400" dirty="0"/>
              <a:t>Median household income below the state average</a:t>
            </a:r>
          </a:p>
          <a:p>
            <a:pPr marL="742841" lvl="1" indent="-285708">
              <a:spcAft>
                <a:spcPts val="600"/>
              </a:spcAft>
              <a:buFont typeface="Arial" panose="020B0604020202020204" pitchFamily="34" charset="0"/>
              <a:buChar char="•"/>
            </a:pPr>
            <a:r>
              <a:rPr lang="en-US" sz="1400" dirty="0"/>
              <a:t>Rate of educational attainment below the state average</a:t>
            </a:r>
          </a:p>
          <a:p>
            <a:pPr marL="285708" indent="-285708">
              <a:spcAft>
                <a:spcPts val="600"/>
              </a:spcAft>
              <a:buFont typeface="Arial" panose="020B0604020202020204" pitchFamily="34" charset="0"/>
              <a:buChar char="•"/>
            </a:pPr>
            <a:r>
              <a:rPr lang="en-US" sz="1400" dirty="0" smtClean="0"/>
              <a:t>61</a:t>
            </a:r>
            <a:r>
              <a:rPr lang="en-US" sz="1400" dirty="0"/>
              <a:t>% Free/Reduced Lunch at High School</a:t>
            </a:r>
          </a:p>
          <a:p>
            <a:pPr marL="285708" indent="-285708">
              <a:spcAft>
                <a:spcPts val="600"/>
              </a:spcAft>
              <a:buFont typeface="Arial" panose="020B0604020202020204" pitchFamily="34" charset="0"/>
              <a:buChar char="•"/>
            </a:pPr>
            <a:r>
              <a:rPr lang="en-US" sz="1400" dirty="0" smtClean="0"/>
              <a:t>Malden </a:t>
            </a:r>
            <a:r>
              <a:rPr lang="en-US" sz="1400" dirty="0"/>
              <a:t>Received approximately 2.7 million a year in federal funds through the HOME &amp; CDBG programs</a:t>
            </a:r>
          </a:p>
          <a:p>
            <a:endParaRPr lang="en-US" sz="1400" dirty="0"/>
          </a:p>
        </p:txBody>
      </p:sp>
      <p:sp>
        <p:nvSpPr>
          <p:cNvPr id="4" name="Slide Number Placeholder 3"/>
          <p:cNvSpPr>
            <a:spLocks noGrp="1"/>
          </p:cNvSpPr>
          <p:nvPr>
            <p:ph type="sldNum" sz="quarter" idx="10"/>
          </p:nvPr>
        </p:nvSpPr>
        <p:spPr/>
        <p:txBody>
          <a:bodyPr/>
          <a:lstStyle/>
          <a:p>
            <a:fld id="{31BBB2A6-375B-4648-87D8-F6F2C970EEDE}" type="slidenum">
              <a:rPr lang="en-US" smtClean="0"/>
              <a:t>2</a:t>
            </a:fld>
            <a:endParaRPr lang="en-US"/>
          </a:p>
        </p:txBody>
      </p:sp>
    </p:spTree>
    <p:extLst>
      <p:ext uri="{BB962C8B-B14F-4D97-AF65-F5344CB8AC3E}">
        <p14:creationId xmlns:p14="http://schemas.microsoft.com/office/powerpoint/2010/main" val="12621649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Malden Redevelopment Authority (MRA) is the economic development and urban planning agency for the City of Malden.  The MRA plays a significant role in helping to shape the City of Malden. The MRA is a self-sustaining agency that works in partnership with city government leaders and community groups to help Malden maintain its edge as a great place to live, work and explore.  The agency has a long history, having been created by an Act of the State Legislature in 1958.  On behalf of the City, the MRA administers the federal Community Development Block Grant (CDBG) and HOME Programs, oversees development in urban renewal areas, administers low-interest loan and mortgage programs, manages a variety of public works improvement projects and oversees the downtown off-street parking program, affordable housing in the North Suburban region.</a:t>
            </a:r>
          </a:p>
          <a:p>
            <a:r>
              <a:rPr lang="en-US" dirty="0"/>
              <a:t> </a:t>
            </a:r>
          </a:p>
          <a:p>
            <a:endParaRPr lang="en-US" dirty="0"/>
          </a:p>
        </p:txBody>
      </p:sp>
      <p:sp>
        <p:nvSpPr>
          <p:cNvPr id="4" name="Slide Number Placeholder 3"/>
          <p:cNvSpPr>
            <a:spLocks noGrp="1"/>
          </p:cNvSpPr>
          <p:nvPr>
            <p:ph type="sldNum" sz="quarter" idx="10"/>
          </p:nvPr>
        </p:nvSpPr>
        <p:spPr/>
        <p:txBody>
          <a:bodyPr/>
          <a:lstStyle/>
          <a:p>
            <a:fld id="{31BBB2A6-375B-4648-87D8-F6F2C970EEDE}" type="slidenum">
              <a:rPr lang="en-US" smtClean="0"/>
              <a:t>3</a:t>
            </a:fld>
            <a:endParaRPr lang="en-US"/>
          </a:p>
        </p:txBody>
      </p:sp>
    </p:spTree>
    <p:extLst>
      <p:ext uri="{BB962C8B-B14F-4D97-AF65-F5344CB8AC3E}">
        <p14:creationId xmlns:p14="http://schemas.microsoft.com/office/powerpoint/2010/main" val="19542373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81390"/>
            <a:r>
              <a:rPr lang="en-US" dirty="0"/>
              <a:t>The project involved purchase and rehabilitation of an existing rooming house in Malden, MA, to 14 Single Room Occupancy, 2 of which are occupied by </a:t>
            </a:r>
            <a:r>
              <a:rPr lang="en-US" dirty="0" smtClean="0"/>
              <a:t>support services staff.</a:t>
            </a:r>
            <a:endParaRPr lang="en-US" dirty="0"/>
          </a:p>
          <a:p>
            <a:pPr lvl="0"/>
            <a:endParaRPr lang="en-US" dirty="0" smtClean="0"/>
          </a:p>
          <a:p>
            <a:pPr lvl="0"/>
            <a:r>
              <a:rPr lang="en-US" dirty="0" smtClean="0"/>
              <a:t>Project </a:t>
            </a:r>
            <a:r>
              <a:rPr lang="en-US" dirty="0"/>
              <a:t>Total Development Cost- $2,135,000</a:t>
            </a:r>
          </a:p>
          <a:p>
            <a:pPr lvl="0"/>
            <a:r>
              <a:rPr lang="en-US" dirty="0"/>
              <a:t>HOME Funds- $400,000</a:t>
            </a:r>
          </a:p>
          <a:p>
            <a:pPr lvl="0"/>
            <a:r>
              <a:rPr lang="en-US" dirty="0" smtClean="0"/>
              <a:t>Eastern Savings</a:t>
            </a:r>
            <a:r>
              <a:rPr lang="en-US" baseline="0" dirty="0" smtClean="0"/>
              <a:t> Bank -</a:t>
            </a:r>
            <a:r>
              <a:rPr lang="en-US" dirty="0" smtClean="0"/>
              <a:t>Permanent </a:t>
            </a:r>
            <a:r>
              <a:rPr lang="en-US" dirty="0"/>
              <a:t>Financing -$1,200,000</a:t>
            </a:r>
          </a:p>
          <a:p>
            <a:pPr lvl="0"/>
            <a:r>
              <a:rPr lang="en-US" dirty="0"/>
              <a:t>Non-Profit Investment -  Beth Israel (BISCHI) - $500,000</a:t>
            </a:r>
          </a:p>
          <a:p>
            <a:pPr lvl="0"/>
            <a:r>
              <a:rPr lang="en-US" dirty="0"/>
              <a:t>Owner Equity/Developer – New England Communities Inc. - $35,000</a:t>
            </a:r>
          </a:p>
          <a:p>
            <a:pPr lvl="0"/>
            <a:r>
              <a:rPr lang="en-US" dirty="0"/>
              <a:t>Leverage Ratio– 1:5	</a:t>
            </a:r>
          </a:p>
          <a:p>
            <a:pPr lvl="0"/>
            <a:endParaRPr lang="en-US" dirty="0" smtClean="0"/>
          </a:p>
          <a:p>
            <a:r>
              <a:rPr lang="en-US" dirty="0" smtClean="0"/>
              <a:t>HOME </a:t>
            </a:r>
            <a:r>
              <a:rPr lang="en-US" dirty="0" smtClean="0"/>
              <a:t>funds represent 19% of the total development cost. </a:t>
            </a:r>
          </a:p>
          <a:p>
            <a:endParaRPr lang="en-US" dirty="0" smtClean="0"/>
          </a:p>
          <a:p>
            <a:pPr defTabSz="881390"/>
            <a:r>
              <a:rPr lang="en-US" dirty="0" smtClean="0"/>
              <a:t>Collaboration: </a:t>
            </a:r>
            <a:r>
              <a:rPr lang="en-US" dirty="0"/>
              <a:t>The project would not have been possible without the support of local &amp; Regional agencies, including the Malden Housing Authority, which contributed 12 Section 8 project-based vouchers to the project, and  Jewish Family &amp; Children's service that provides on-site supportive services for the residents. It was a truly collaborative effort among all the local entities involved.</a:t>
            </a:r>
          </a:p>
          <a:p>
            <a:endParaRPr lang="en-US" dirty="0"/>
          </a:p>
        </p:txBody>
      </p:sp>
      <p:sp>
        <p:nvSpPr>
          <p:cNvPr id="4" name="Slide Number Placeholder 3"/>
          <p:cNvSpPr>
            <a:spLocks noGrp="1"/>
          </p:cNvSpPr>
          <p:nvPr>
            <p:ph type="sldNum" sz="quarter" idx="10"/>
          </p:nvPr>
        </p:nvSpPr>
        <p:spPr/>
        <p:txBody>
          <a:bodyPr/>
          <a:lstStyle/>
          <a:p>
            <a:fld id="{31BBB2A6-375B-4648-87D8-F6F2C970EEDE}" type="slidenum">
              <a:rPr lang="en-US" smtClean="0"/>
              <a:t>4</a:t>
            </a:fld>
            <a:endParaRPr lang="en-US"/>
          </a:p>
        </p:txBody>
      </p:sp>
    </p:spTree>
    <p:extLst>
      <p:ext uri="{BB962C8B-B14F-4D97-AF65-F5344CB8AC3E}">
        <p14:creationId xmlns:p14="http://schemas.microsoft.com/office/powerpoint/2010/main" val="18813063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BBB2A6-375B-4648-87D8-F6F2C970EEDE}" type="slidenum">
              <a:rPr lang="en-US" smtClean="0"/>
              <a:t>5</a:t>
            </a:fld>
            <a:endParaRPr lang="en-US"/>
          </a:p>
        </p:txBody>
      </p:sp>
    </p:spTree>
    <p:extLst>
      <p:ext uri="{BB962C8B-B14F-4D97-AF65-F5344CB8AC3E}">
        <p14:creationId xmlns:p14="http://schemas.microsoft.com/office/powerpoint/2010/main" val="22730546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81000" y="4416426"/>
            <a:ext cx="6248400" cy="4498974"/>
          </a:xfrm>
        </p:spPr>
        <p:txBody>
          <a:bodyPr/>
          <a:lstStyle/>
          <a:p>
            <a:pPr marL="457200" marR="0" lvl="1" indent="0" algn="l" defTabSz="914400" rtl="0" eaLnBrk="1" fontAlgn="auto" latinLnBrk="0" hangingPunct="1">
              <a:lnSpc>
                <a:spcPct val="115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Richard C. Howard Park was a multifaceted project that initially began with conceptual site development in late 2008, and completed in October 2015. </a:t>
            </a:r>
          </a:p>
          <a:p>
            <a:pPr marL="457200" marR="0" lvl="1" indent="0" algn="l" defTabSz="914400" rtl="0" eaLnBrk="1" fontAlgn="auto" latinLnBrk="0" hangingPunct="1">
              <a:lnSpc>
                <a:spcPct val="115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457200" marR="0" lvl="1" indent="0" algn="l" defTabSz="914400" rtl="0" eaLnBrk="1" fontAlgn="auto" latinLnBrk="0" hangingPunct="1">
              <a:lnSpc>
                <a:spcPct val="115000"/>
              </a:lnSpc>
              <a:spcBef>
                <a:spcPts val="0"/>
              </a:spcBef>
              <a:spcAft>
                <a:spcPts val="0"/>
              </a:spcAft>
              <a:buClrTx/>
              <a:buSzTx/>
              <a:buFontTx/>
              <a:buNone/>
              <a:tabLst/>
              <a:defRPr/>
            </a:pPr>
            <a:r>
              <a:rPr lang="en-US" dirty="0" smtClean="0">
                <a:effectLst/>
              </a:rPr>
              <a:t>The Richard C. Howard Park is located in an area of which 68% of the population is low to moderate income residents. The park and surrounding area was in need of much attention and underutilized.  Approximately 760 truckloads of p</a:t>
            </a:r>
            <a:r>
              <a:rPr lang="en-US" sz="1200" kern="1200" dirty="0" smtClean="0">
                <a:solidFill>
                  <a:schemeClr val="tx1"/>
                </a:solidFill>
                <a:effectLst/>
                <a:latin typeface="+mn-lt"/>
                <a:ea typeface="+mn-ea"/>
                <a:cs typeface="+mn-cs"/>
              </a:rPr>
              <a:t>etroleum and metal-impacted soils was disposed of offsite opening up previously contaminated land, drainage and adaptive measures were incorporated to  increase resiliency given susceptibility to flooding, and lighting, turf fields, and a tot lot was added to accommodate a broad range of youth and families. Over the long term more of the park will now be able to be utilized longer in the day and by residents in all life stages.</a:t>
            </a:r>
          </a:p>
          <a:p>
            <a:pPr marL="457200" marR="0" lvl="1" indent="0" algn="l" defTabSz="914400" rtl="0" eaLnBrk="1" fontAlgn="auto" latinLnBrk="0" hangingPunct="1">
              <a:lnSpc>
                <a:spcPct val="115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457200" marR="0" lvl="1" indent="0" algn="l" defTabSz="914400" rtl="0" eaLnBrk="1" fontAlgn="auto" latinLnBrk="0" hangingPunct="1">
              <a:lnSpc>
                <a:spcPct val="115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Multi-level coordination was instrumental in achieving economies of scale, getting local private/government, community, state and federal support to reassemble and develop what is approximately 8 acres.</a:t>
            </a:r>
          </a:p>
          <a:p>
            <a:pPr lvl="1">
              <a:lnSpc>
                <a:spcPct val="115000"/>
              </a:lnSpc>
            </a:pPr>
            <a:r>
              <a:rPr lang="en-US" b="1" dirty="0" smtClean="0">
                <a:ea typeface="Calibri"/>
                <a:cs typeface="Times New Roman"/>
              </a:rPr>
              <a:t>LEVERAGE </a:t>
            </a:r>
            <a:r>
              <a:rPr lang="en-US" b="1" dirty="0">
                <a:ea typeface="Calibri"/>
                <a:cs typeface="Times New Roman"/>
              </a:rPr>
              <a:t>RATIO </a:t>
            </a:r>
            <a:r>
              <a:rPr lang="en-US" b="1" dirty="0" smtClean="0">
                <a:ea typeface="Calibri"/>
                <a:cs typeface="Times New Roman"/>
              </a:rPr>
              <a:t>1:0.11</a:t>
            </a:r>
            <a:endParaRPr lang="en-US" b="1" dirty="0">
              <a:ea typeface="Calibri"/>
              <a:cs typeface="Times New Roman"/>
            </a:endParaRPr>
          </a:p>
          <a:p>
            <a:pPr>
              <a:lnSpc>
                <a:spcPct val="115000"/>
              </a:lnSpc>
              <a:spcAft>
                <a:spcPts val="1000"/>
              </a:spcAft>
            </a:pPr>
            <a:r>
              <a:rPr lang="en-US" dirty="0" smtClean="0">
                <a:ea typeface="Calibri"/>
                <a:cs typeface="Times New Roman"/>
              </a:rPr>
              <a:t>CDBG </a:t>
            </a:r>
            <a:r>
              <a:rPr lang="en-US" dirty="0">
                <a:ea typeface="Calibri"/>
                <a:cs typeface="Times New Roman"/>
              </a:rPr>
              <a:t>leveraged state, private and city funds, and represents approximately </a:t>
            </a:r>
            <a:r>
              <a:rPr lang="en-US" b="1" dirty="0">
                <a:ea typeface="Calibri"/>
                <a:cs typeface="Times New Roman"/>
              </a:rPr>
              <a:t>11%</a:t>
            </a:r>
            <a:r>
              <a:rPr lang="en-US" dirty="0">
                <a:ea typeface="Calibri"/>
                <a:cs typeface="Times New Roman"/>
              </a:rPr>
              <a:t> of the total project cost phased over multiple years.</a:t>
            </a:r>
          </a:p>
          <a:p>
            <a:pPr>
              <a:lnSpc>
                <a:spcPct val="115000"/>
              </a:lnSpc>
              <a:spcAft>
                <a:spcPts val="1000"/>
              </a:spcAft>
            </a:pPr>
            <a:r>
              <a:rPr lang="en-US" dirty="0">
                <a:cs typeface="Times New Roman"/>
              </a:rPr>
              <a:t>Actual Development Cost was $6.7 MIL with $2MIL leveraged from local/ regional schools set aside for future improvements (?)</a:t>
            </a:r>
            <a:endParaRPr lang="en-US" dirty="0"/>
          </a:p>
        </p:txBody>
      </p:sp>
      <p:sp>
        <p:nvSpPr>
          <p:cNvPr id="4" name="Slide Number Placeholder 3"/>
          <p:cNvSpPr>
            <a:spLocks noGrp="1"/>
          </p:cNvSpPr>
          <p:nvPr>
            <p:ph type="sldNum" sz="quarter" idx="10"/>
          </p:nvPr>
        </p:nvSpPr>
        <p:spPr/>
        <p:txBody>
          <a:bodyPr/>
          <a:lstStyle/>
          <a:p>
            <a:fld id="{31BBB2A6-375B-4648-87D8-F6F2C970EEDE}" type="slidenum">
              <a:rPr lang="en-US" smtClean="0"/>
              <a:t>6</a:t>
            </a:fld>
            <a:endParaRPr lang="en-US"/>
          </a:p>
        </p:txBody>
      </p:sp>
    </p:spTree>
    <p:extLst>
      <p:ext uri="{BB962C8B-B14F-4D97-AF65-F5344CB8AC3E}">
        <p14:creationId xmlns:p14="http://schemas.microsoft.com/office/powerpoint/2010/main" val="29003708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133" indent="-457133">
              <a:buFont typeface="Arial" panose="020B0604020202020204" pitchFamily="34" charset="0"/>
              <a:buChar char="•"/>
            </a:pPr>
            <a:r>
              <a:rPr lang="en-US" dirty="0"/>
              <a:t>New synthetic turf </a:t>
            </a:r>
            <a:r>
              <a:rPr lang="en-US" dirty="0" smtClean="0"/>
              <a:t>field which provides several advantages</a:t>
            </a:r>
            <a:r>
              <a:rPr lang="en-US" baseline="0" dirty="0" smtClean="0"/>
              <a:t> that </a:t>
            </a:r>
            <a:r>
              <a:rPr lang="en-US" dirty="0" smtClean="0"/>
              <a:t>include: </a:t>
            </a:r>
          </a:p>
          <a:p>
            <a:r>
              <a:rPr lang="en-US" dirty="0" smtClean="0"/>
              <a:t>	1) Does not require irrigation, thus saving potable water.</a:t>
            </a:r>
          </a:p>
          <a:p>
            <a:r>
              <a:rPr lang="en-US" dirty="0" smtClean="0"/>
              <a:t>	2)</a:t>
            </a:r>
            <a:r>
              <a:rPr lang="en-US" baseline="0" dirty="0" smtClean="0"/>
              <a:t> </a:t>
            </a:r>
            <a:r>
              <a:rPr lang="en-US" dirty="0" smtClean="0"/>
              <a:t>Does not require the application of fertilizers, pesticides or herbicides reducing operating costs and exposure to non-organic compounds. </a:t>
            </a:r>
          </a:p>
          <a:p>
            <a:r>
              <a:rPr lang="en-US" dirty="0" smtClean="0"/>
              <a:t>	3) Does not require weekly or bi-weekly mowing and edging, thus reducing emissions due to the use of gasoline powered maintenance equipment and 	reducing operating costs </a:t>
            </a:r>
          </a:p>
          <a:p>
            <a:pPr marL="165261" indent="-165261">
              <a:buFont typeface="Arial" panose="020B0604020202020204" pitchFamily="34" charset="0"/>
              <a:buChar char="•"/>
            </a:pPr>
            <a:r>
              <a:rPr lang="en-US" dirty="0" smtClean="0"/>
              <a:t>      Dugouts</a:t>
            </a:r>
            <a:r>
              <a:rPr lang="en-US" dirty="0"/>
              <a:t>, bullpens, and batting cages</a:t>
            </a:r>
          </a:p>
          <a:p>
            <a:pPr marL="457133" indent="-457133">
              <a:buFont typeface="Arial" panose="020B0604020202020204" pitchFamily="34" charset="0"/>
              <a:buChar char="•"/>
            </a:pPr>
            <a:r>
              <a:rPr lang="en-US" dirty="0"/>
              <a:t>Lights for night play, spectator seating, and four tennis courts.</a:t>
            </a:r>
          </a:p>
          <a:p>
            <a:pPr marL="457133" indent="-457133">
              <a:buFont typeface="Arial" panose="020B0604020202020204" pitchFamily="34" charset="0"/>
              <a:buChar char="•"/>
            </a:pPr>
            <a:r>
              <a:rPr lang="en-US" dirty="0"/>
              <a:t>Tot lot designed to accommodate a broad range of ages from toddlers to elementary school.</a:t>
            </a:r>
          </a:p>
          <a:p>
            <a:pPr marL="457133" indent="-457133">
              <a:buFont typeface="Arial" panose="020B0604020202020204" pitchFamily="34" charset="0"/>
              <a:buChar char="•"/>
            </a:pPr>
            <a:r>
              <a:rPr lang="en-US" dirty="0"/>
              <a:t>Additional improvements include lit parking areas, bike racks, pedestrian walkways, benches, site lighting and landscaping throughout the park; a utility building for maintenance equipment and storage; and  the relocation of overhead utilities through the project area to underground.</a:t>
            </a:r>
          </a:p>
          <a:p>
            <a:endParaRPr lang="en-US" dirty="0"/>
          </a:p>
        </p:txBody>
      </p:sp>
      <p:sp>
        <p:nvSpPr>
          <p:cNvPr id="4" name="Slide Number Placeholder 3"/>
          <p:cNvSpPr>
            <a:spLocks noGrp="1"/>
          </p:cNvSpPr>
          <p:nvPr>
            <p:ph type="sldNum" sz="quarter" idx="10"/>
          </p:nvPr>
        </p:nvSpPr>
        <p:spPr/>
        <p:txBody>
          <a:bodyPr/>
          <a:lstStyle/>
          <a:p>
            <a:fld id="{31BBB2A6-375B-4648-87D8-F6F2C970EEDE}" type="slidenum">
              <a:rPr lang="en-US" smtClean="0"/>
              <a:t>7</a:t>
            </a:fld>
            <a:endParaRPr lang="en-US"/>
          </a:p>
        </p:txBody>
      </p:sp>
    </p:spTree>
    <p:extLst>
      <p:ext uri="{BB962C8B-B14F-4D97-AF65-F5344CB8AC3E}">
        <p14:creationId xmlns:p14="http://schemas.microsoft.com/office/powerpoint/2010/main" val="30585730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BBB2A6-375B-4648-87D8-F6F2C970EEDE}" type="slidenum">
              <a:rPr lang="en-US" smtClean="0"/>
              <a:t>8</a:t>
            </a:fld>
            <a:endParaRPr lang="en-US"/>
          </a:p>
        </p:txBody>
      </p:sp>
    </p:spTree>
    <p:extLst>
      <p:ext uri="{BB962C8B-B14F-4D97-AF65-F5344CB8AC3E}">
        <p14:creationId xmlns:p14="http://schemas.microsoft.com/office/powerpoint/2010/main" val="3070676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BBB2A6-375B-4648-87D8-F6F2C970EEDE}" type="slidenum">
              <a:rPr lang="en-US" smtClean="0"/>
              <a:t>9</a:t>
            </a:fld>
            <a:endParaRPr lang="en-US"/>
          </a:p>
        </p:txBody>
      </p:sp>
    </p:spTree>
    <p:extLst>
      <p:ext uri="{BB962C8B-B14F-4D97-AF65-F5344CB8AC3E}">
        <p14:creationId xmlns:p14="http://schemas.microsoft.com/office/powerpoint/2010/main" val="35963040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BBB2A6-375B-4648-87D8-F6F2C970EEDE}" type="slidenum">
              <a:rPr lang="en-US" smtClean="0"/>
              <a:t>10</a:t>
            </a:fld>
            <a:endParaRPr lang="en-US"/>
          </a:p>
        </p:txBody>
      </p:sp>
    </p:spTree>
    <p:extLst>
      <p:ext uri="{BB962C8B-B14F-4D97-AF65-F5344CB8AC3E}">
        <p14:creationId xmlns:p14="http://schemas.microsoft.com/office/powerpoint/2010/main" val="1372152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BBB2A6-375B-4648-87D8-F6F2C970EEDE}" type="slidenum">
              <a:rPr lang="en-US" smtClean="0"/>
              <a:t>11</a:t>
            </a:fld>
            <a:endParaRPr lang="en-US"/>
          </a:p>
        </p:txBody>
      </p:sp>
    </p:spTree>
    <p:extLst>
      <p:ext uri="{BB962C8B-B14F-4D97-AF65-F5344CB8AC3E}">
        <p14:creationId xmlns:p14="http://schemas.microsoft.com/office/powerpoint/2010/main" val="9782876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1BBB2A6-375B-4648-87D8-F6F2C970EEDE}" type="slidenum">
              <a:rPr lang="en-US" smtClean="0"/>
              <a:t>12</a:t>
            </a:fld>
            <a:endParaRPr lang="en-US"/>
          </a:p>
        </p:txBody>
      </p:sp>
    </p:spTree>
    <p:extLst>
      <p:ext uri="{BB962C8B-B14F-4D97-AF65-F5344CB8AC3E}">
        <p14:creationId xmlns:p14="http://schemas.microsoft.com/office/powerpoint/2010/main" val="456878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B5EBDA1-660D-418C-9324-CE0D612A85D2}" type="datetime1">
              <a:rPr lang="en-US" smtClean="0"/>
              <a:t>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4CE3D8-DE0B-4DBE-B247-BBA85C65C51F}" type="slidenum">
              <a:rPr lang="en-US" smtClean="0"/>
              <a:t>‹#›</a:t>
            </a:fld>
            <a:endParaRPr lang="en-US"/>
          </a:p>
        </p:txBody>
      </p:sp>
    </p:spTree>
    <p:extLst>
      <p:ext uri="{BB962C8B-B14F-4D97-AF65-F5344CB8AC3E}">
        <p14:creationId xmlns:p14="http://schemas.microsoft.com/office/powerpoint/2010/main" val="153053179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F04519F-0149-4754-B5AE-703072AFB15F}" type="datetime1">
              <a:rPr lang="en-US" smtClean="0"/>
              <a:t>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4CE3D8-DE0B-4DBE-B247-BBA85C65C51F}" type="slidenum">
              <a:rPr lang="en-US" smtClean="0"/>
              <a:t>‹#›</a:t>
            </a:fld>
            <a:endParaRPr lang="en-US"/>
          </a:p>
        </p:txBody>
      </p:sp>
    </p:spTree>
    <p:extLst>
      <p:ext uri="{BB962C8B-B14F-4D97-AF65-F5344CB8AC3E}">
        <p14:creationId xmlns:p14="http://schemas.microsoft.com/office/powerpoint/2010/main" val="1385398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086D24-71A5-43A4-9420-54B680110CF3}" type="datetime1">
              <a:rPr lang="en-US" smtClean="0"/>
              <a:t>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4CE3D8-DE0B-4DBE-B247-BBA85C65C51F}" type="slidenum">
              <a:rPr lang="en-US" smtClean="0"/>
              <a:t>‹#›</a:t>
            </a:fld>
            <a:endParaRPr lang="en-US"/>
          </a:p>
        </p:txBody>
      </p:sp>
    </p:spTree>
    <p:extLst>
      <p:ext uri="{BB962C8B-B14F-4D97-AF65-F5344CB8AC3E}">
        <p14:creationId xmlns:p14="http://schemas.microsoft.com/office/powerpoint/2010/main" val="3865983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6F5D517-BFFB-4134-8FB5-DA0F04D72F45}" type="datetime1">
              <a:rPr lang="en-US" smtClean="0"/>
              <a:t>1/20/2016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4CE3D8-DE0B-4DBE-B247-BBA85C65C51F}" type="slidenum">
              <a:rPr lang="en-US" smtClean="0"/>
              <a:t>‹#›</a:t>
            </a:fld>
            <a:endParaRPr lang="en-US"/>
          </a:p>
        </p:txBody>
      </p:sp>
    </p:spTree>
    <p:extLst>
      <p:ext uri="{BB962C8B-B14F-4D97-AF65-F5344CB8AC3E}">
        <p14:creationId xmlns:p14="http://schemas.microsoft.com/office/powerpoint/2010/main" val="357113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6D38E50-464C-4715-BEE0-9899D00BB30D}" type="datetime1">
              <a:rPr lang="en-US" smtClean="0"/>
              <a:t>1/20/2016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F4CE3D8-DE0B-4DBE-B247-BBA85C65C51F}" type="slidenum">
              <a:rPr lang="en-US" smtClean="0"/>
              <a:t>‹#›</a:t>
            </a:fld>
            <a:endParaRPr lang="en-US"/>
          </a:p>
        </p:txBody>
      </p:sp>
    </p:spTree>
    <p:extLst>
      <p:ext uri="{BB962C8B-B14F-4D97-AF65-F5344CB8AC3E}">
        <p14:creationId xmlns:p14="http://schemas.microsoft.com/office/powerpoint/2010/main" val="1285758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E9A097A-4DB2-448A-A6A4-30554EE91B5F}" type="datetime1">
              <a:rPr lang="en-US" smtClean="0"/>
              <a:t>1/20/2016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F4CE3D8-DE0B-4DBE-B247-BBA85C65C51F}" type="slidenum">
              <a:rPr lang="en-US" smtClean="0"/>
              <a:t>‹#›</a:t>
            </a:fld>
            <a:endParaRPr lang="en-US"/>
          </a:p>
        </p:txBody>
      </p:sp>
    </p:spTree>
    <p:extLst>
      <p:ext uri="{BB962C8B-B14F-4D97-AF65-F5344CB8AC3E}">
        <p14:creationId xmlns:p14="http://schemas.microsoft.com/office/powerpoint/2010/main" val="1054273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9DCAAA-36E4-4814-97F6-6C09606936AA}" type="datetime1">
              <a:rPr lang="en-US" smtClean="0"/>
              <a:t>1/20/2016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F4CE3D8-DE0B-4DBE-B247-BBA85C65C51F}" type="slidenum">
              <a:rPr lang="en-US" smtClean="0"/>
              <a:t>‹#›</a:t>
            </a:fld>
            <a:endParaRPr lang="en-US"/>
          </a:p>
        </p:txBody>
      </p:sp>
    </p:spTree>
    <p:extLst>
      <p:ext uri="{BB962C8B-B14F-4D97-AF65-F5344CB8AC3E}">
        <p14:creationId xmlns:p14="http://schemas.microsoft.com/office/powerpoint/2010/main" val="2322228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211EEF-BDC2-495B-8505-A333FA36E2E8}" type="datetime1">
              <a:rPr lang="en-US" smtClean="0"/>
              <a:t>1/20/2016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4CE3D8-DE0B-4DBE-B247-BBA85C65C51F}" type="slidenum">
              <a:rPr lang="en-US" smtClean="0"/>
              <a:t>‹#›</a:t>
            </a:fld>
            <a:endParaRPr lang="en-US"/>
          </a:p>
        </p:txBody>
      </p:sp>
    </p:spTree>
    <p:extLst>
      <p:ext uri="{BB962C8B-B14F-4D97-AF65-F5344CB8AC3E}">
        <p14:creationId xmlns:p14="http://schemas.microsoft.com/office/powerpoint/2010/main" val="3100549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1A8969-CADE-4762-99EA-D50A12C7FDB3}" type="datetime1">
              <a:rPr lang="en-US" smtClean="0"/>
              <a:t>1/20/2016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4CE3D8-DE0B-4DBE-B247-BBA85C65C51F}" type="slidenum">
              <a:rPr lang="en-US" smtClean="0"/>
              <a:t>‹#›</a:t>
            </a:fld>
            <a:endParaRPr lang="en-US"/>
          </a:p>
        </p:txBody>
      </p:sp>
    </p:spTree>
    <p:extLst>
      <p:ext uri="{BB962C8B-B14F-4D97-AF65-F5344CB8AC3E}">
        <p14:creationId xmlns:p14="http://schemas.microsoft.com/office/powerpoint/2010/main" val="1248399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77A4B8-B297-4154-8569-68807CAC7913}" type="datetime1">
              <a:rPr lang="en-US" smtClean="0"/>
              <a:t>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4CE3D8-DE0B-4DBE-B247-BBA85C65C51F}" type="slidenum">
              <a:rPr lang="en-US" smtClean="0"/>
              <a:t>‹#›</a:t>
            </a:fld>
            <a:endParaRPr lang="en-US"/>
          </a:p>
        </p:txBody>
      </p:sp>
    </p:spTree>
    <p:extLst>
      <p:ext uri="{BB962C8B-B14F-4D97-AF65-F5344CB8AC3E}">
        <p14:creationId xmlns:p14="http://schemas.microsoft.com/office/powerpoint/2010/main" val="15425208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EB185E-DBD5-4353-9190-5E866F86D607}" type="datetime1">
              <a:rPr lang="en-US" smtClean="0"/>
              <a:t>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4CE3D8-DE0B-4DBE-B247-BBA85C65C51F}" type="slidenum">
              <a:rPr lang="en-US" smtClean="0"/>
              <a:t>‹#›</a:t>
            </a:fld>
            <a:endParaRPr lang="en-US"/>
          </a:p>
        </p:txBody>
      </p:sp>
    </p:spTree>
    <p:extLst>
      <p:ext uri="{BB962C8B-B14F-4D97-AF65-F5344CB8AC3E}">
        <p14:creationId xmlns:p14="http://schemas.microsoft.com/office/powerpoint/2010/main" val="798184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schemeClr>
            </a:gs>
            <a:gs pos="100000">
              <a:schemeClr val="bg1">
                <a:lumMod val="95000"/>
                <a:alpha val="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8F88E9-283B-4A9A-A660-569E433FA898}" type="datetime1">
              <a:rPr lang="en-US" smtClean="0"/>
              <a:t>1/20/2016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4CE3D8-DE0B-4DBE-B247-BBA85C65C51F}" type="slidenum">
              <a:rPr lang="en-US" smtClean="0"/>
              <a:t>‹#›</a:t>
            </a:fld>
            <a:endParaRPr lang="en-US"/>
          </a:p>
        </p:txBody>
      </p:sp>
    </p:spTree>
    <p:extLst>
      <p:ext uri="{BB962C8B-B14F-4D97-AF65-F5344CB8AC3E}">
        <p14:creationId xmlns:p14="http://schemas.microsoft.com/office/powerpoint/2010/main" val="3660578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jp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chart" Target="../charts/chart1.xml"/><Relationship Id="rId5" Type="http://schemas.openxmlformats.org/officeDocument/2006/relationships/image" Target="../media/image4.jpg"/><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png"/><Relationship Id="rId7" Type="http://schemas.openxmlformats.org/officeDocument/2006/relationships/diagramQuickStyle" Target="../diagrams/quickStyle2.xml"/><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jpg"/><Relationship Id="rId9" Type="http://schemas.microsoft.com/office/2007/relationships/diagramDrawing" Target="../diagrams/drawing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9.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jpg"/><Relationship Id="rId5" Type="http://schemas.microsoft.com/office/2007/relationships/hdphoto" Target="../media/hdphoto1.wdp"/><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2212975"/>
          </a:xfrm>
        </p:spPr>
        <p:txBody>
          <a:bodyPr>
            <a:normAutofit/>
          </a:bodyPr>
          <a:lstStyle/>
          <a:p>
            <a:r>
              <a:rPr lang="en-US" b="1" dirty="0" smtClean="0">
                <a:ln w="19050">
                  <a:solidFill>
                    <a:schemeClr val="tx2">
                      <a:tint val="1000"/>
                    </a:schemeClr>
                  </a:solidFill>
                  <a:prstDash val="solid"/>
                </a:ln>
                <a:solidFill>
                  <a:srgbClr val="C00000"/>
                </a:solidFill>
                <a:effectLst>
                  <a:outerShdw blurRad="50000" dist="50800" dir="7500000" algn="tl">
                    <a:srgbClr val="000000">
                      <a:shade val="5000"/>
                      <a:alpha val="35000"/>
                    </a:srgbClr>
                  </a:outerShdw>
                </a:effectLst>
              </a:rPr>
              <a:t>2016 AUDREY NELSON COMMUNITY DEVELOPMENT AWARD PRESENTATION</a:t>
            </a:r>
            <a:endParaRPr lang="en-US" b="1" dirty="0">
              <a:ln w="19050">
                <a:solidFill>
                  <a:schemeClr val="tx2">
                    <a:tint val="1000"/>
                  </a:schemeClr>
                </a:solidFill>
                <a:prstDash val="solid"/>
              </a:ln>
              <a:solidFill>
                <a:srgbClr val="C00000"/>
              </a:solidFill>
              <a:effectLst>
                <a:outerShdw blurRad="50000" dist="50800" dir="7500000" algn="tl">
                  <a:srgbClr val="000000">
                    <a:shade val="5000"/>
                    <a:alpha val="35000"/>
                  </a:srgbClr>
                </a:outerShdw>
              </a:effectLst>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53" y="44116"/>
            <a:ext cx="2362201" cy="734961"/>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6200" y="5410200"/>
            <a:ext cx="1447800" cy="1447800"/>
          </a:xfrm>
          <a:prstGeom prst="rect">
            <a:avLst/>
          </a:prstGeom>
        </p:spPr>
      </p:pic>
      <p:sp>
        <p:nvSpPr>
          <p:cNvPr id="3" name="Slide Number Placeholder 2"/>
          <p:cNvSpPr>
            <a:spLocks noGrp="1"/>
          </p:cNvSpPr>
          <p:nvPr>
            <p:ph type="sldNum" sz="quarter" idx="12"/>
          </p:nvPr>
        </p:nvSpPr>
        <p:spPr/>
        <p:txBody>
          <a:bodyPr/>
          <a:lstStyle/>
          <a:p>
            <a:fld id="{CF4CE3D8-DE0B-4DBE-B247-BBA85C65C51F}" type="slidenum">
              <a:rPr lang="en-US" smtClean="0"/>
              <a:t>1</a:t>
            </a:fld>
            <a:endParaRPr lang="en-US"/>
          </a:p>
        </p:txBody>
      </p:sp>
    </p:spTree>
    <p:extLst>
      <p:ext uri="{BB962C8B-B14F-4D97-AF65-F5344CB8AC3E}">
        <p14:creationId xmlns:p14="http://schemas.microsoft.com/office/powerpoint/2010/main" val="193446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1" y="76199"/>
            <a:ext cx="2362200" cy="689811"/>
          </a:xfrm>
          <a:prstGeom prst="rect">
            <a:avLst/>
          </a:prstGeom>
        </p:spPr>
      </p:pic>
      <p:sp>
        <p:nvSpPr>
          <p:cNvPr id="11" name="TextBox 10"/>
          <p:cNvSpPr txBox="1"/>
          <p:nvPr/>
        </p:nvSpPr>
        <p:spPr>
          <a:xfrm>
            <a:off x="5029200" y="4211721"/>
            <a:ext cx="3273287" cy="830997"/>
          </a:xfrm>
          <a:prstGeom prst="rect">
            <a:avLst/>
          </a:prstGeom>
          <a:noFill/>
        </p:spPr>
        <p:txBody>
          <a:bodyPr wrap="square" rtlCol="0">
            <a:spAutoFit/>
          </a:bodyPr>
          <a:lstStyle/>
          <a:p>
            <a:pPr marL="285750" indent="-285750">
              <a:buFont typeface="Arial" panose="020B0604020202020204" pitchFamily="34" charset="0"/>
              <a:buChar char="•"/>
            </a:pPr>
            <a:r>
              <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60k </a:t>
            </a:r>
            <a:r>
              <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Population</a:t>
            </a:r>
          </a:p>
          <a:p>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p:txBody>
      </p:sp>
      <p:sp>
        <p:nvSpPr>
          <p:cNvPr id="12" name="TextBox 11"/>
          <p:cNvSpPr txBox="1"/>
          <p:nvPr/>
        </p:nvSpPr>
        <p:spPr>
          <a:xfrm>
            <a:off x="334617" y="4676003"/>
            <a:ext cx="5257800" cy="1200329"/>
          </a:xfrm>
          <a:prstGeom prst="rect">
            <a:avLst/>
          </a:prstGeom>
          <a:noFill/>
        </p:spPr>
        <p:txBody>
          <a:bodyPr wrap="square" rtlCol="0">
            <a:spAutoFit/>
          </a:bodyPr>
          <a:lstStyle/>
          <a:p>
            <a:pPr marL="285750" indent="-285750">
              <a:buFont typeface="Arial" panose="020B0604020202020204" pitchFamily="34" charset="0"/>
              <a:buChar char="•"/>
            </a:pPr>
            <a:r>
              <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Area Median Income</a:t>
            </a:r>
            <a:r>
              <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 $55,471</a:t>
            </a:r>
          </a:p>
          <a:p>
            <a:endParaRPr lang="en-US" sz="2400" dirty="0"/>
          </a:p>
          <a:p>
            <a:endParaRPr lang="en-US" sz="2400" dirty="0"/>
          </a:p>
        </p:txBody>
      </p:sp>
      <p:sp>
        <p:nvSpPr>
          <p:cNvPr id="13" name="TextBox 12"/>
          <p:cNvSpPr txBox="1"/>
          <p:nvPr/>
        </p:nvSpPr>
        <p:spPr>
          <a:xfrm>
            <a:off x="5029200" y="4328206"/>
            <a:ext cx="3924885" cy="1200329"/>
          </a:xfrm>
          <a:prstGeom prst="rect">
            <a:avLst/>
          </a:prstGeom>
          <a:noFill/>
        </p:spPr>
        <p:txBody>
          <a:bodyPr wrap="square" rtlCol="0">
            <a:spAutoFit/>
          </a:bodyPr>
          <a:lstStyle/>
          <a:p>
            <a:r>
              <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	</a:t>
            </a:r>
            <a:endPar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marL="285750" indent="-285750">
              <a:buFont typeface="Arial" panose="020B0604020202020204" pitchFamily="34" charset="0"/>
              <a:buChar char="•"/>
            </a:pPr>
            <a:r>
              <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2009 “Best Place to Raise Your Kids “ in state of MA</a:t>
            </a:r>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p:txBody>
      </p:sp>
      <p:sp>
        <p:nvSpPr>
          <p:cNvPr id="14" name="TextBox 13"/>
          <p:cNvSpPr txBox="1"/>
          <p:nvPr/>
        </p:nvSpPr>
        <p:spPr>
          <a:xfrm>
            <a:off x="348015" y="4757214"/>
            <a:ext cx="2247900" cy="914400"/>
          </a:xfrm>
          <a:prstGeom prst="rect">
            <a:avLst/>
          </a:prstGeom>
          <a:noFill/>
        </p:spPr>
        <p:txBody>
          <a:bodyPr wrap="square" rtlCol="0">
            <a:spAutoFit/>
          </a:bodyPr>
          <a:lstStyle/>
          <a:p>
            <a:pPr marL="285750" indent="-285750">
              <a:buFont typeface="Arial" panose="020B0604020202020204" pitchFamily="34" charset="0"/>
              <a:buChar char="•"/>
            </a:pPr>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marL="285750" indent="-285750">
              <a:buFont typeface="Arial" panose="020B0604020202020204" pitchFamily="34" charset="0"/>
              <a:buChar char="•"/>
            </a:pPr>
            <a:r>
              <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Gateway City</a:t>
            </a:r>
          </a:p>
          <a:p>
            <a:pPr marL="742950" lvl="1" indent="-285750">
              <a:buFont typeface="Arial" panose="020B0604020202020204" pitchFamily="34" charset="0"/>
              <a:buChar char="•"/>
            </a:pPr>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endParaRPr lang="en-US" sz="2400" dirty="0"/>
          </a:p>
        </p:txBody>
      </p:sp>
      <p:sp>
        <p:nvSpPr>
          <p:cNvPr id="15" name="TextBox 14"/>
          <p:cNvSpPr txBox="1"/>
          <p:nvPr/>
        </p:nvSpPr>
        <p:spPr>
          <a:xfrm>
            <a:off x="352202" y="5637569"/>
            <a:ext cx="4495800" cy="914400"/>
          </a:xfrm>
          <a:prstGeom prst="rect">
            <a:avLst/>
          </a:prstGeom>
          <a:noFill/>
        </p:spPr>
        <p:txBody>
          <a:bodyPr wrap="square" rtlCol="0">
            <a:spAutoFit/>
          </a:bodyPr>
          <a:lstStyle/>
          <a:p>
            <a:pPr marL="285750" indent="-285750">
              <a:buFont typeface="Arial" panose="020B0604020202020204" pitchFamily="34" charset="0"/>
              <a:buChar char="•"/>
            </a:pPr>
            <a:r>
              <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61% Free/Reduced Lunch at High School</a:t>
            </a:r>
          </a:p>
          <a:p>
            <a:endParaRPr lang="en-US" sz="2400" dirty="0"/>
          </a:p>
        </p:txBody>
      </p:sp>
      <p:sp>
        <p:nvSpPr>
          <p:cNvPr id="16" name="TextBox 15"/>
          <p:cNvSpPr txBox="1"/>
          <p:nvPr/>
        </p:nvSpPr>
        <p:spPr>
          <a:xfrm>
            <a:off x="5053781" y="5276167"/>
            <a:ext cx="4041086" cy="1371600"/>
          </a:xfrm>
          <a:prstGeom prst="rect">
            <a:avLst/>
          </a:prstGeom>
          <a:noFill/>
        </p:spPr>
        <p:txBody>
          <a:bodyPr wrap="square" rtlCol="0">
            <a:spAutoFit/>
          </a:bodyPr>
          <a:lstStyle/>
          <a:p>
            <a:endParaRPr lang="en-US"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marL="285750" indent="-285750">
              <a:buFont typeface="Arial" panose="020B0604020202020204" pitchFamily="34" charset="0"/>
              <a:buChar char="•"/>
            </a:pPr>
            <a:r>
              <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Annual Recipient of approx. 2.7 </a:t>
            </a:r>
            <a:r>
              <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million </a:t>
            </a:r>
            <a:r>
              <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in </a:t>
            </a:r>
            <a:r>
              <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Federal </a:t>
            </a:r>
            <a:r>
              <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funds</a:t>
            </a:r>
            <a:endParaRPr lang="en-US" dirty="0"/>
          </a:p>
        </p:txBody>
      </p:sp>
      <p:sp>
        <p:nvSpPr>
          <p:cNvPr id="19" name="TextBox 18"/>
          <p:cNvSpPr txBox="1"/>
          <p:nvPr/>
        </p:nvSpPr>
        <p:spPr>
          <a:xfrm>
            <a:off x="334617" y="3857104"/>
            <a:ext cx="3108960" cy="914400"/>
          </a:xfrm>
          <a:prstGeom prst="rect">
            <a:avLst/>
          </a:prstGeom>
          <a:noFill/>
        </p:spPr>
        <p:txBody>
          <a:bodyPr wrap="square" rtlCol="0">
            <a:spAutoFit/>
          </a:bodyPr>
          <a:lstStyle/>
          <a:p>
            <a:pPr marL="285750" indent="-285750">
              <a:buFont typeface="Arial" panose="020B0604020202020204" pitchFamily="34" charset="0"/>
              <a:buChar char="•"/>
            </a:pPr>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marL="285750" indent="-285750">
              <a:buFont typeface="Arial" panose="020B0604020202020204" pitchFamily="34" charset="0"/>
              <a:buChar char="•"/>
            </a:pPr>
            <a:r>
              <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Settled 1640</a:t>
            </a:r>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marL="742950" lvl="1" indent="-285750">
              <a:buFont typeface="Arial" panose="020B0604020202020204" pitchFamily="34" charset="0"/>
              <a:buChar char="•"/>
            </a:pPr>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endParaRPr lang="en-US" sz="2400" dirty="0"/>
          </a:p>
        </p:txBody>
      </p:sp>
      <p:pic>
        <p:nvPicPr>
          <p:cNvPr id="3" name="Content Placeholder 2"/>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990600" y="914400"/>
            <a:ext cx="7217766" cy="3297320"/>
          </a:xfrm>
          <a:prstGeom prst="rect">
            <a:avLst/>
          </a:prstGeom>
          <a:ln w="38100" cap="sq">
            <a:solidFill>
              <a:srgbClr val="000000"/>
            </a:solidFill>
            <a:prstDash val="solid"/>
            <a:miter lim="800000"/>
          </a:ln>
          <a:effectLst>
            <a:glow rad="139700">
              <a:schemeClr val="bg1">
                <a:lumMod val="50000"/>
                <a:alpha val="40000"/>
              </a:schemeClr>
            </a:glow>
            <a:outerShdw blurRad="50800" dist="38100" dir="2700000" algn="tl" rotWithShape="0">
              <a:prstClr val="black">
                <a:alpha val="40000"/>
              </a:prstClr>
            </a:outerShdw>
          </a:effectLst>
        </p:spPr>
      </p:pic>
      <p:sp>
        <p:nvSpPr>
          <p:cNvPr id="4" name="Slide Number Placeholder 3"/>
          <p:cNvSpPr>
            <a:spLocks noGrp="1"/>
          </p:cNvSpPr>
          <p:nvPr>
            <p:ph type="sldNum" sz="quarter" idx="12"/>
          </p:nvPr>
        </p:nvSpPr>
        <p:spPr/>
        <p:txBody>
          <a:bodyPr/>
          <a:lstStyle/>
          <a:p>
            <a:fld id="{CF4CE3D8-DE0B-4DBE-B247-BBA85C65C51F}" type="slidenum">
              <a:rPr lang="en-US" smtClean="0"/>
              <a:t>2</a:t>
            </a:fld>
            <a:endParaRPr lang="en-US"/>
          </a:p>
        </p:txBody>
      </p:sp>
    </p:spTree>
    <p:extLst>
      <p:ext uri="{BB962C8B-B14F-4D97-AF65-F5344CB8AC3E}">
        <p14:creationId xmlns:p14="http://schemas.microsoft.com/office/powerpoint/2010/main" val="3543862035"/>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15">
                                            <p:txEl>
                                              <p:pRg st="0" end="0"/>
                                            </p:txEl>
                                          </p:spTgt>
                                        </p:tgtEl>
                                        <p:attrNameLst>
                                          <p:attrName>style.visibility</p:attrName>
                                        </p:attrNameLst>
                                      </p:cBhvr>
                                      <p:to>
                                        <p:strVal val="visible"/>
                                      </p:to>
                                    </p:set>
                                    <p:anim calcmode="lin" valueType="num">
                                      <p:cBhvr>
                                        <p:cTn id="4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4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49" dur="500"/>
                                        <p:tgtEl>
                                          <p:spTgt spid="15">
                                            <p:txEl>
                                              <p:pRg st="0" end="0"/>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nodeType="clickEffect">
                                  <p:stCondLst>
                                    <p:cond delay="0"/>
                                  </p:stCondLst>
                                  <p:childTnLst>
                                    <p:set>
                                      <p:cBhvr>
                                        <p:cTn id="53" dur="1" fill="hold">
                                          <p:stCondLst>
                                            <p:cond delay="0"/>
                                          </p:stCondLst>
                                        </p:cTn>
                                        <p:tgtEl>
                                          <p:spTgt spid="16">
                                            <p:txEl>
                                              <p:pRg st="1" end="1"/>
                                            </p:txEl>
                                          </p:spTgt>
                                        </p:tgtEl>
                                        <p:attrNameLst>
                                          <p:attrName>style.visibility</p:attrName>
                                        </p:attrNameLst>
                                      </p:cBhvr>
                                      <p:to>
                                        <p:strVal val="visible"/>
                                      </p:to>
                                    </p:set>
                                    <p:anim calcmode="lin" valueType="num">
                                      <p:cBhvr>
                                        <p:cTn id="54" dur="5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55" dur="500" fill="hold"/>
                                        <p:tgtEl>
                                          <p:spTgt spid="16">
                                            <p:txEl>
                                              <p:pRg st="1" end="1"/>
                                            </p:txEl>
                                          </p:spTgt>
                                        </p:tgtEl>
                                        <p:attrNameLst>
                                          <p:attrName>ppt_h</p:attrName>
                                        </p:attrNameLst>
                                      </p:cBhvr>
                                      <p:tavLst>
                                        <p:tav tm="0">
                                          <p:val>
                                            <p:fltVal val="0"/>
                                          </p:val>
                                        </p:tav>
                                        <p:tav tm="100000">
                                          <p:val>
                                            <p:strVal val="#ppt_h"/>
                                          </p:val>
                                        </p:tav>
                                      </p:tavLst>
                                    </p:anim>
                                    <p:animEffect transition="in" filter="fade">
                                      <p:cBhvr>
                                        <p:cTn id="56" dur="500"/>
                                        <p:tgtEl>
                                          <p:spTgt spid="1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76200"/>
            <a:ext cx="2438401" cy="7620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6200" y="5410200"/>
            <a:ext cx="1447800" cy="1447800"/>
          </a:xfrm>
          <a:prstGeom prst="rect">
            <a:avLst/>
          </a:prstGeom>
        </p:spPr>
      </p:pic>
      <p:graphicFrame>
        <p:nvGraphicFramePr>
          <p:cNvPr id="8" name="Content Placeholder 7"/>
          <p:cNvGraphicFramePr>
            <a:graphicFrameLocks noGrp="1"/>
          </p:cNvGraphicFramePr>
          <p:nvPr>
            <p:ph idx="1"/>
            <p:extLst>
              <p:ext uri="{D42A27DB-BD31-4B8C-83A1-F6EECF244321}">
                <p14:modId xmlns:p14="http://schemas.microsoft.com/office/powerpoint/2010/main" val="2062336054"/>
              </p:ext>
            </p:extLst>
          </p:nvPr>
        </p:nvGraphicFramePr>
        <p:xfrm>
          <a:off x="457200" y="762000"/>
          <a:ext cx="8229600" cy="51355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Slide Number Placeholder 1"/>
          <p:cNvSpPr>
            <a:spLocks noGrp="1"/>
          </p:cNvSpPr>
          <p:nvPr>
            <p:ph type="sldNum" sz="quarter" idx="12"/>
          </p:nvPr>
        </p:nvSpPr>
        <p:spPr/>
        <p:txBody>
          <a:bodyPr/>
          <a:lstStyle/>
          <a:p>
            <a:fld id="{CF4CE3D8-DE0B-4DBE-B247-BBA85C65C51F}" type="slidenum">
              <a:rPr lang="en-US" smtClean="0"/>
              <a:t>3</a:t>
            </a:fld>
            <a:endParaRPr lang="en-US"/>
          </a:p>
        </p:txBody>
      </p:sp>
      <p:sp>
        <p:nvSpPr>
          <p:cNvPr id="6" name="TextBox 5"/>
          <p:cNvSpPr txBox="1"/>
          <p:nvPr/>
        </p:nvSpPr>
        <p:spPr>
          <a:xfrm>
            <a:off x="564965" y="5602705"/>
            <a:ext cx="7887219" cy="914400"/>
          </a:xfrm>
          <a:prstGeom prst="rect">
            <a:avLst/>
          </a:prstGeom>
          <a:noFill/>
        </p:spPr>
        <p:txBody>
          <a:bodyPr wrap="square" rtlCol="0">
            <a:spAutoFit/>
          </a:bodyPr>
          <a:lstStyle/>
          <a:p>
            <a:pPr marL="285750" indent="-285750" algn="ctr">
              <a:buFont typeface="Arial" panose="020B0604020202020204" pitchFamily="34" charset="0"/>
              <a:buChar char="•"/>
            </a:pPr>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algn="ctr"/>
            <a:r>
              <a:rPr lang="en-US" sz="2400" b="1" spc="50" dirty="0" smtClean="0">
                <a:ln w="11430">
                  <a:solidFill>
                    <a:schemeClr val="tx1">
                      <a:lumMod val="95000"/>
                      <a:lumOff val="5000"/>
                    </a:schemeClr>
                  </a:solidFill>
                </a:ln>
                <a:solidFill>
                  <a:srgbClr val="0070C0"/>
                </a:solidFill>
              </a:rPr>
              <a:t>www.maldenredevelopment.com</a:t>
            </a:r>
          </a:p>
          <a:p>
            <a:pPr marL="742950" lvl="1" indent="-285750" algn="ctr">
              <a:buFont typeface="Arial" panose="020B0604020202020204" pitchFamily="34" charset="0"/>
              <a:buChar char="•"/>
            </a:pPr>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algn="ctr"/>
            <a:endParaRPr lang="en-US" sz="2400" dirty="0"/>
          </a:p>
        </p:txBody>
      </p:sp>
    </p:spTree>
    <p:extLst>
      <p:ext uri="{BB962C8B-B14F-4D97-AF65-F5344CB8AC3E}">
        <p14:creationId xmlns:p14="http://schemas.microsoft.com/office/powerpoint/2010/main" val="266249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graphicEl>
                                              <a:dgm id="{65A5E609-F689-4E43-865E-530F61331926}"/>
                                            </p:graphicEl>
                                          </p:spTgt>
                                        </p:tgtEl>
                                        <p:attrNameLst>
                                          <p:attrName>style.visibility</p:attrName>
                                        </p:attrNameLst>
                                      </p:cBhvr>
                                      <p:to>
                                        <p:strVal val="visible"/>
                                      </p:to>
                                    </p:set>
                                    <p:anim calcmode="lin" valueType="num">
                                      <p:cBhvr>
                                        <p:cTn id="7" dur="1000" fill="hold"/>
                                        <p:tgtEl>
                                          <p:spTgt spid="8">
                                            <p:graphicEl>
                                              <a:dgm id="{65A5E609-F689-4E43-865E-530F61331926}"/>
                                            </p:graphicEl>
                                          </p:spTgt>
                                        </p:tgtEl>
                                        <p:attrNameLst>
                                          <p:attrName>ppt_w</p:attrName>
                                        </p:attrNameLst>
                                      </p:cBhvr>
                                      <p:tavLst>
                                        <p:tav tm="0">
                                          <p:val>
                                            <p:fltVal val="0"/>
                                          </p:val>
                                        </p:tav>
                                        <p:tav tm="100000">
                                          <p:val>
                                            <p:strVal val="#ppt_w"/>
                                          </p:val>
                                        </p:tav>
                                      </p:tavLst>
                                    </p:anim>
                                    <p:anim calcmode="lin" valueType="num">
                                      <p:cBhvr>
                                        <p:cTn id="8" dur="1000" fill="hold"/>
                                        <p:tgtEl>
                                          <p:spTgt spid="8">
                                            <p:graphicEl>
                                              <a:dgm id="{65A5E609-F689-4E43-865E-530F61331926}"/>
                                            </p:graphicEl>
                                          </p:spTgt>
                                        </p:tgtEl>
                                        <p:attrNameLst>
                                          <p:attrName>ppt_h</p:attrName>
                                        </p:attrNameLst>
                                      </p:cBhvr>
                                      <p:tavLst>
                                        <p:tav tm="0">
                                          <p:val>
                                            <p:fltVal val="0"/>
                                          </p:val>
                                        </p:tav>
                                        <p:tav tm="100000">
                                          <p:val>
                                            <p:strVal val="#ppt_h"/>
                                          </p:val>
                                        </p:tav>
                                      </p:tavLst>
                                    </p:anim>
                                    <p:animEffect transition="in" filter="fade">
                                      <p:cBhvr>
                                        <p:cTn id="9" dur="1000"/>
                                        <p:tgtEl>
                                          <p:spTgt spid="8">
                                            <p:graphicEl>
                                              <a:dgm id="{65A5E609-F689-4E43-865E-530F61331926}"/>
                                            </p:graphic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graphicEl>
                                              <a:dgm id="{6FCE9C67-00F2-40FE-84A4-EED5643DACED}"/>
                                            </p:graphicEl>
                                          </p:spTgt>
                                        </p:tgtEl>
                                        <p:attrNameLst>
                                          <p:attrName>style.visibility</p:attrName>
                                        </p:attrNameLst>
                                      </p:cBhvr>
                                      <p:to>
                                        <p:strVal val="visible"/>
                                      </p:to>
                                    </p:set>
                                    <p:anim calcmode="lin" valueType="num">
                                      <p:cBhvr>
                                        <p:cTn id="21" dur="1000" fill="hold"/>
                                        <p:tgtEl>
                                          <p:spTgt spid="8">
                                            <p:graphicEl>
                                              <a:dgm id="{6FCE9C67-00F2-40FE-84A4-EED5643DACED}"/>
                                            </p:graphicEl>
                                          </p:spTgt>
                                        </p:tgtEl>
                                        <p:attrNameLst>
                                          <p:attrName>ppt_w</p:attrName>
                                        </p:attrNameLst>
                                      </p:cBhvr>
                                      <p:tavLst>
                                        <p:tav tm="0">
                                          <p:val>
                                            <p:fltVal val="0"/>
                                          </p:val>
                                        </p:tav>
                                        <p:tav tm="100000">
                                          <p:val>
                                            <p:strVal val="#ppt_w"/>
                                          </p:val>
                                        </p:tav>
                                      </p:tavLst>
                                    </p:anim>
                                    <p:anim calcmode="lin" valueType="num">
                                      <p:cBhvr>
                                        <p:cTn id="22" dur="1000" fill="hold"/>
                                        <p:tgtEl>
                                          <p:spTgt spid="8">
                                            <p:graphicEl>
                                              <a:dgm id="{6FCE9C67-00F2-40FE-84A4-EED5643DACED}"/>
                                            </p:graphicEl>
                                          </p:spTgt>
                                        </p:tgtEl>
                                        <p:attrNameLst>
                                          <p:attrName>ppt_h</p:attrName>
                                        </p:attrNameLst>
                                      </p:cBhvr>
                                      <p:tavLst>
                                        <p:tav tm="0">
                                          <p:val>
                                            <p:fltVal val="0"/>
                                          </p:val>
                                        </p:tav>
                                        <p:tav tm="100000">
                                          <p:val>
                                            <p:strVal val="#ppt_h"/>
                                          </p:val>
                                        </p:tav>
                                      </p:tavLst>
                                    </p:anim>
                                    <p:animEffect transition="in" filter="fade">
                                      <p:cBhvr>
                                        <p:cTn id="23" dur="1000"/>
                                        <p:tgtEl>
                                          <p:spTgt spid="8">
                                            <p:graphicEl>
                                              <a:dgm id="{6FCE9C67-00F2-40FE-84A4-EED5643DACE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graphicEl>
                                              <a:dgm id="{05E415CD-7210-45FB-B01F-90E1132FACB8}"/>
                                            </p:graphicEl>
                                          </p:spTgt>
                                        </p:tgtEl>
                                        <p:attrNameLst>
                                          <p:attrName>style.visibility</p:attrName>
                                        </p:attrNameLst>
                                      </p:cBhvr>
                                      <p:to>
                                        <p:strVal val="visible"/>
                                      </p:to>
                                    </p:set>
                                    <p:anim calcmode="lin" valueType="num">
                                      <p:cBhvr>
                                        <p:cTn id="28" dur="1000" fill="hold"/>
                                        <p:tgtEl>
                                          <p:spTgt spid="8">
                                            <p:graphicEl>
                                              <a:dgm id="{05E415CD-7210-45FB-B01F-90E1132FACB8}"/>
                                            </p:graphicEl>
                                          </p:spTgt>
                                        </p:tgtEl>
                                        <p:attrNameLst>
                                          <p:attrName>ppt_w</p:attrName>
                                        </p:attrNameLst>
                                      </p:cBhvr>
                                      <p:tavLst>
                                        <p:tav tm="0">
                                          <p:val>
                                            <p:fltVal val="0"/>
                                          </p:val>
                                        </p:tav>
                                        <p:tav tm="100000">
                                          <p:val>
                                            <p:strVal val="#ppt_w"/>
                                          </p:val>
                                        </p:tav>
                                      </p:tavLst>
                                    </p:anim>
                                    <p:anim calcmode="lin" valueType="num">
                                      <p:cBhvr>
                                        <p:cTn id="29" dur="1000" fill="hold"/>
                                        <p:tgtEl>
                                          <p:spTgt spid="8">
                                            <p:graphicEl>
                                              <a:dgm id="{05E415CD-7210-45FB-B01F-90E1132FACB8}"/>
                                            </p:graphicEl>
                                          </p:spTgt>
                                        </p:tgtEl>
                                        <p:attrNameLst>
                                          <p:attrName>ppt_h</p:attrName>
                                        </p:attrNameLst>
                                      </p:cBhvr>
                                      <p:tavLst>
                                        <p:tav tm="0">
                                          <p:val>
                                            <p:fltVal val="0"/>
                                          </p:val>
                                        </p:tav>
                                        <p:tav tm="100000">
                                          <p:val>
                                            <p:strVal val="#ppt_h"/>
                                          </p:val>
                                        </p:tav>
                                      </p:tavLst>
                                    </p:anim>
                                    <p:animEffect transition="in" filter="fade">
                                      <p:cBhvr>
                                        <p:cTn id="30" dur="1000"/>
                                        <p:tgtEl>
                                          <p:spTgt spid="8">
                                            <p:graphicEl>
                                              <a:dgm id="{05E415CD-7210-45FB-B01F-90E1132FACB8}"/>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
                                            <p:graphicEl>
                                              <a:dgm id="{8504382B-0642-41A2-9C9E-6426A4494FCB}"/>
                                            </p:graphicEl>
                                          </p:spTgt>
                                        </p:tgtEl>
                                        <p:attrNameLst>
                                          <p:attrName>style.visibility</p:attrName>
                                        </p:attrNameLst>
                                      </p:cBhvr>
                                      <p:to>
                                        <p:strVal val="visible"/>
                                      </p:to>
                                    </p:set>
                                    <p:anim calcmode="lin" valueType="num">
                                      <p:cBhvr>
                                        <p:cTn id="35" dur="1000" fill="hold"/>
                                        <p:tgtEl>
                                          <p:spTgt spid="8">
                                            <p:graphicEl>
                                              <a:dgm id="{8504382B-0642-41A2-9C9E-6426A4494FCB}"/>
                                            </p:graphicEl>
                                          </p:spTgt>
                                        </p:tgtEl>
                                        <p:attrNameLst>
                                          <p:attrName>ppt_w</p:attrName>
                                        </p:attrNameLst>
                                      </p:cBhvr>
                                      <p:tavLst>
                                        <p:tav tm="0">
                                          <p:val>
                                            <p:fltVal val="0"/>
                                          </p:val>
                                        </p:tav>
                                        <p:tav tm="100000">
                                          <p:val>
                                            <p:strVal val="#ppt_w"/>
                                          </p:val>
                                        </p:tav>
                                      </p:tavLst>
                                    </p:anim>
                                    <p:anim calcmode="lin" valueType="num">
                                      <p:cBhvr>
                                        <p:cTn id="36" dur="1000" fill="hold"/>
                                        <p:tgtEl>
                                          <p:spTgt spid="8">
                                            <p:graphicEl>
                                              <a:dgm id="{8504382B-0642-41A2-9C9E-6426A4494FCB}"/>
                                            </p:graphicEl>
                                          </p:spTgt>
                                        </p:tgtEl>
                                        <p:attrNameLst>
                                          <p:attrName>ppt_h</p:attrName>
                                        </p:attrNameLst>
                                      </p:cBhvr>
                                      <p:tavLst>
                                        <p:tav tm="0">
                                          <p:val>
                                            <p:fltVal val="0"/>
                                          </p:val>
                                        </p:tav>
                                        <p:tav tm="100000">
                                          <p:val>
                                            <p:strVal val="#ppt_h"/>
                                          </p:val>
                                        </p:tav>
                                      </p:tavLst>
                                    </p:anim>
                                    <p:animEffect transition="in" filter="fade">
                                      <p:cBhvr>
                                        <p:cTn id="37" dur="1000"/>
                                        <p:tgtEl>
                                          <p:spTgt spid="8">
                                            <p:graphicEl>
                                              <a:dgm id="{8504382B-0642-41A2-9C9E-6426A4494FCB}"/>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8">
                                            <p:graphicEl>
                                              <a:dgm id="{35559BF8-9D28-4203-BC21-89CCB92A9C31}"/>
                                            </p:graphicEl>
                                          </p:spTgt>
                                        </p:tgtEl>
                                        <p:attrNameLst>
                                          <p:attrName>style.visibility</p:attrName>
                                        </p:attrNameLst>
                                      </p:cBhvr>
                                      <p:to>
                                        <p:strVal val="visible"/>
                                      </p:to>
                                    </p:set>
                                    <p:anim calcmode="lin" valueType="num">
                                      <p:cBhvr>
                                        <p:cTn id="42" dur="1000" fill="hold"/>
                                        <p:tgtEl>
                                          <p:spTgt spid="8">
                                            <p:graphicEl>
                                              <a:dgm id="{35559BF8-9D28-4203-BC21-89CCB92A9C31}"/>
                                            </p:graphicEl>
                                          </p:spTgt>
                                        </p:tgtEl>
                                        <p:attrNameLst>
                                          <p:attrName>ppt_w</p:attrName>
                                        </p:attrNameLst>
                                      </p:cBhvr>
                                      <p:tavLst>
                                        <p:tav tm="0">
                                          <p:val>
                                            <p:fltVal val="0"/>
                                          </p:val>
                                        </p:tav>
                                        <p:tav tm="100000">
                                          <p:val>
                                            <p:strVal val="#ppt_w"/>
                                          </p:val>
                                        </p:tav>
                                      </p:tavLst>
                                    </p:anim>
                                    <p:anim calcmode="lin" valueType="num">
                                      <p:cBhvr>
                                        <p:cTn id="43" dur="1000" fill="hold"/>
                                        <p:tgtEl>
                                          <p:spTgt spid="8">
                                            <p:graphicEl>
                                              <a:dgm id="{35559BF8-9D28-4203-BC21-89CCB92A9C31}"/>
                                            </p:graphicEl>
                                          </p:spTgt>
                                        </p:tgtEl>
                                        <p:attrNameLst>
                                          <p:attrName>ppt_h</p:attrName>
                                        </p:attrNameLst>
                                      </p:cBhvr>
                                      <p:tavLst>
                                        <p:tav tm="0">
                                          <p:val>
                                            <p:fltVal val="0"/>
                                          </p:val>
                                        </p:tav>
                                        <p:tav tm="100000">
                                          <p:val>
                                            <p:strVal val="#ppt_h"/>
                                          </p:val>
                                        </p:tav>
                                      </p:tavLst>
                                    </p:anim>
                                    <p:animEffect transition="in" filter="fade">
                                      <p:cBhvr>
                                        <p:cTn id="44" dur="1000"/>
                                        <p:tgtEl>
                                          <p:spTgt spid="8">
                                            <p:graphicEl>
                                              <a:dgm id="{35559BF8-9D28-4203-BC21-89CCB92A9C31}"/>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8">
                                            <p:graphicEl>
                                              <a:dgm id="{C73FCF5C-7608-4606-8E3D-1905F657F735}"/>
                                            </p:graphicEl>
                                          </p:spTgt>
                                        </p:tgtEl>
                                        <p:attrNameLst>
                                          <p:attrName>style.visibility</p:attrName>
                                        </p:attrNameLst>
                                      </p:cBhvr>
                                      <p:to>
                                        <p:strVal val="visible"/>
                                      </p:to>
                                    </p:set>
                                    <p:anim calcmode="lin" valueType="num">
                                      <p:cBhvr>
                                        <p:cTn id="49" dur="1000" fill="hold"/>
                                        <p:tgtEl>
                                          <p:spTgt spid="8">
                                            <p:graphicEl>
                                              <a:dgm id="{C73FCF5C-7608-4606-8E3D-1905F657F735}"/>
                                            </p:graphicEl>
                                          </p:spTgt>
                                        </p:tgtEl>
                                        <p:attrNameLst>
                                          <p:attrName>ppt_w</p:attrName>
                                        </p:attrNameLst>
                                      </p:cBhvr>
                                      <p:tavLst>
                                        <p:tav tm="0">
                                          <p:val>
                                            <p:fltVal val="0"/>
                                          </p:val>
                                        </p:tav>
                                        <p:tav tm="100000">
                                          <p:val>
                                            <p:strVal val="#ppt_w"/>
                                          </p:val>
                                        </p:tav>
                                      </p:tavLst>
                                    </p:anim>
                                    <p:anim calcmode="lin" valueType="num">
                                      <p:cBhvr>
                                        <p:cTn id="50" dur="1000" fill="hold"/>
                                        <p:tgtEl>
                                          <p:spTgt spid="8">
                                            <p:graphicEl>
                                              <a:dgm id="{C73FCF5C-7608-4606-8E3D-1905F657F735}"/>
                                            </p:graphicEl>
                                          </p:spTgt>
                                        </p:tgtEl>
                                        <p:attrNameLst>
                                          <p:attrName>ppt_h</p:attrName>
                                        </p:attrNameLst>
                                      </p:cBhvr>
                                      <p:tavLst>
                                        <p:tav tm="0">
                                          <p:val>
                                            <p:fltVal val="0"/>
                                          </p:val>
                                        </p:tav>
                                        <p:tav tm="100000">
                                          <p:val>
                                            <p:strVal val="#ppt_h"/>
                                          </p:val>
                                        </p:tav>
                                      </p:tavLst>
                                    </p:anim>
                                    <p:animEffect transition="in" filter="fade">
                                      <p:cBhvr>
                                        <p:cTn id="51" dur="1000"/>
                                        <p:tgtEl>
                                          <p:spTgt spid="8">
                                            <p:graphicEl>
                                              <a:dgm id="{C73FCF5C-7608-4606-8E3D-1905F657F735}"/>
                                            </p:graphic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8">
                                            <p:graphicEl>
                                              <a:dgm id="{5CE3EBC6-235A-4FC0-9B01-27CF05068269}"/>
                                            </p:graphicEl>
                                          </p:spTgt>
                                        </p:tgtEl>
                                        <p:attrNameLst>
                                          <p:attrName>style.visibility</p:attrName>
                                        </p:attrNameLst>
                                      </p:cBhvr>
                                      <p:to>
                                        <p:strVal val="visible"/>
                                      </p:to>
                                    </p:set>
                                    <p:anim calcmode="lin" valueType="num">
                                      <p:cBhvr>
                                        <p:cTn id="56" dur="1000" fill="hold"/>
                                        <p:tgtEl>
                                          <p:spTgt spid="8">
                                            <p:graphicEl>
                                              <a:dgm id="{5CE3EBC6-235A-4FC0-9B01-27CF05068269}"/>
                                            </p:graphicEl>
                                          </p:spTgt>
                                        </p:tgtEl>
                                        <p:attrNameLst>
                                          <p:attrName>ppt_w</p:attrName>
                                        </p:attrNameLst>
                                      </p:cBhvr>
                                      <p:tavLst>
                                        <p:tav tm="0">
                                          <p:val>
                                            <p:fltVal val="0"/>
                                          </p:val>
                                        </p:tav>
                                        <p:tav tm="100000">
                                          <p:val>
                                            <p:strVal val="#ppt_w"/>
                                          </p:val>
                                        </p:tav>
                                      </p:tavLst>
                                    </p:anim>
                                    <p:anim calcmode="lin" valueType="num">
                                      <p:cBhvr>
                                        <p:cTn id="57" dur="1000" fill="hold"/>
                                        <p:tgtEl>
                                          <p:spTgt spid="8">
                                            <p:graphicEl>
                                              <a:dgm id="{5CE3EBC6-235A-4FC0-9B01-27CF05068269}"/>
                                            </p:graphicEl>
                                          </p:spTgt>
                                        </p:tgtEl>
                                        <p:attrNameLst>
                                          <p:attrName>ppt_h</p:attrName>
                                        </p:attrNameLst>
                                      </p:cBhvr>
                                      <p:tavLst>
                                        <p:tav tm="0">
                                          <p:val>
                                            <p:fltVal val="0"/>
                                          </p:val>
                                        </p:tav>
                                        <p:tav tm="100000">
                                          <p:val>
                                            <p:strVal val="#ppt_h"/>
                                          </p:val>
                                        </p:tav>
                                      </p:tavLst>
                                    </p:anim>
                                    <p:animEffect transition="in" filter="fade">
                                      <p:cBhvr>
                                        <p:cTn id="58" dur="1000"/>
                                        <p:tgtEl>
                                          <p:spTgt spid="8">
                                            <p:graphicEl>
                                              <a:dgm id="{5CE3EBC6-235A-4FC0-9B01-27CF0506826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uiExpand="1">
        <p:bldSub>
          <a:bldDgm bld="lvlOne"/>
        </p:bldSub>
      </p:bldGraphic>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52" y="59963"/>
            <a:ext cx="2303059" cy="6858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6200" y="5410200"/>
            <a:ext cx="1447800" cy="1447800"/>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10400" y="0"/>
            <a:ext cx="2133600" cy="1376516"/>
          </a:xfrm>
          <a:prstGeom prst="rect">
            <a:avLst/>
          </a:prstGeom>
        </p:spPr>
      </p:pic>
      <p:sp>
        <p:nvSpPr>
          <p:cNvPr id="8" name="TextBox 7"/>
          <p:cNvSpPr txBox="1"/>
          <p:nvPr/>
        </p:nvSpPr>
        <p:spPr>
          <a:xfrm>
            <a:off x="2274984" y="152400"/>
            <a:ext cx="4305300" cy="769441"/>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400" b="1" spc="50" dirty="0" smtClean="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CEDAR HOUSE</a:t>
            </a:r>
            <a:endParaRPr lang="en-US" sz="44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endParaRPr>
          </a:p>
        </p:txBody>
      </p:sp>
      <p:graphicFrame>
        <p:nvGraphicFramePr>
          <p:cNvPr id="2" name="Chart 1"/>
          <p:cNvGraphicFramePr/>
          <p:nvPr>
            <p:extLst>
              <p:ext uri="{D42A27DB-BD31-4B8C-83A1-F6EECF244321}">
                <p14:modId xmlns:p14="http://schemas.microsoft.com/office/powerpoint/2010/main" val="3640611493"/>
              </p:ext>
            </p:extLst>
          </p:nvPr>
        </p:nvGraphicFramePr>
        <p:xfrm>
          <a:off x="433151" y="869124"/>
          <a:ext cx="7791450" cy="4556952"/>
        </p:xfrm>
        <a:graphic>
          <a:graphicData uri="http://schemas.openxmlformats.org/drawingml/2006/chart">
            <c:chart xmlns:c="http://schemas.openxmlformats.org/drawingml/2006/chart" xmlns:r="http://schemas.openxmlformats.org/officeDocument/2006/relationships" r:id="rId6"/>
          </a:graphicData>
        </a:graphic>
      </p:graphicFrame>
      <p:sp>
        <p:nvSpPr>
          <p:cNvPr id="11" name="Rectangle 10"/>
          <p:cNvSpPr/>
          <p:nvPr/>
        </p:nvSpPr>
        <p:spPr>
          <a:xfrm>
            <a:off x="1126947" y="3886200"/>
            <a:ext cx="6629400" cy="523220"/>
          </a:xfrm>
          <a:prstGeom prst="rect">
            <a:avLst/>
          </a:prstGeom>
          <a:noFill/>
        </p:spPr>
        <p:txBody>
          <a:bodyPr wrap="square" lIns="91440" tIns="45720" rIns="91440" bIns="45720">
            <a:spAutoFit/>
          </a:bodyPr>
          <a:lstStyle/>
          <a:p>
            <a:pPr algn="ctr"/>
            <a:r>
              <a:rPr lang="en-US" sz="2800" b="1" dirty="0" smtClean="0">
                <a:ln w="18000">
                  <a:solidFill>
                    <a:srgbClr val="2B9719"/>
                  </a:solidFill>
                  <a:prstDash val="solid"/>
                  <a:miter lim="800000"/>
                </a:ln>
                <a:solidFill>
                  <a:schemeClr val="bg2"/>
                </a:solidFill>
                <a:effectLst>
                  <a:outerShdw blurRad="25500" dist="23000" dir="7020000" algn="tl">
                    <a:srgbClr val="000000">
                      <a:alpha val="50000"/>
                    </a:srgbClr>
                  </a:outerShdw>
                </a:effectLst>
                <a:ea typeface="Calibri"/>
                <a:cs typeface="Times New Roman"/>
              </a:rPr>
              <a:t>Total Development Cost:  $ 2.14 M</a:t>
            </a:r>
            <a:endParaRPr lang="en-US" sz="2800" b="1" dirty="0">
              <a:ln w="18000">
                <a:solidFill>
                  <a:srgbClr val="2B9719"/>
                </a:solidFill>
                <a:prstDash val="solid"/>
                <a:miter lim="800000"/>
              </a:ln>
              <a:solidFill>
                <a:schemeClr val="bg2"/>
              </a:solidFill>
              <a:effectLst>
                <a:outerShdw blurRad="25500" dist="23000" dir="7020000" algn="tl">
                  <a:srgbClr val="000000">
                    <a:alpha val="50000"/>
                  </a:srgbClr>
                </a:outerShdw>
              </a:effectLst>
            </a:endParaRPr>
          </a:p>
        </p:txBody>
      </p:sp>
      <p:sp>
        <p:nvSpPr>
          <p:cNvPr id="12" name="TextBox 11"/>
          <p:cNvSpPr txBox="1"/>
          <p:nvPr/>
        </p:nvSpPr>
        <p:spPr>
          <a:xfrm>
            <a:off x="484024" y="4345977"/>
            <a:ext cx="8184468" cy="1938992"/>
          </a:xfrm>
          <a:prstGeom prst="rect">
            <a:avLst/>
          </a:prstGeom>
          <a:noFill/>
        </p:spPr>
        <p:txBody>
          <a:bodyPr wrap="square" rtlCol="0">
            <a:spAutoFit/>
          </a:bodyPr>
          <a:lstStyle/>
          <a:p>
            <a:pPr marL="285750" indent="-285750" algn="ctr">
              <a:buFont typeface="Arial" panose="020B0604020202020204" pitchFamily="34" charset="0"/>
              <a:buChar char="•"/>
            </a:pPr>
            <a:endPar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algn="ctr"/>
            <a:r>
              <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Purchase &amp; Rehab of a rooming house into 14 Single Room Occupancy Units</a:t>
            </a:r>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marL="742950" lvl="1" indent="-285750" algn="ctr">
              <a:buFont typeface="Arial" panose="020B0604020202020204" pitchFamily="34" charset="0"/>
              <a:buChar char="•"/>
            </a:pPr>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algn="ctr"/>
            <a:endParaRPr lang="en-US" sz="2400" dirty="0"/>
          </a:p>
        </p:txBody>
      </p:sp>
      <p:sp>
        <p:nvSpPr>
          <p:cNvPr id="13" name="TextBox 12"/>
          <p:cNvSpPr txBox="1"/>
          <p:nvPr/>
        </p:nvSpPr>
        <p:spPr>
          <a:xfrm>
            <a:off x="484024" y="5141690"/>
            <a:ext cx="7887219" cy="2308324"/>
          </a:xfrm>
          <a:prstGeom prst="rect">
            <a:avLst/>
          </a:prstGeom>
          <a:noFill/>
        </p:spPr>
        <p:txBody>
          <a:bodyPr wrap="square" rtlCol="0">
            <a:spAutoFit/>
          </a:bodyPr>
          <a:lstStyle/>
          <a:p>
            <a:pPr marL="285750" indent="-285750" algn="ctr">
              <a:buFont typeface="Arial" panose="020B0604020202020204" pitchFamily="34" charset="0"/>
              <a:buChar char="•"/>
            </a:pPr>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algn="ctr"/>
            <a:r>
              <a:rPr lang="en-US" sz="2400" b="1" spc="50" dirty="0" smtClean="0">
                <a:ln w="11430">
                  <a:solidFill>
                    <a:schemeClr val="tx1">
                      <a:lumMod val="95000"/>
                      <a:lumOff val="5000"/>
                    </a:schemeClr>
                  </a:solidFill>
                </a:ln>
                <a:solidFill>
                  <a:srgbClr val="0070C0"/>
                </a:solidFill>
              </a:rPr>
              <a:t>Service Partners: </a:t>
            </a:r>
          </a:p>
          <a:p>
            <a:pPr algn="ctr"/>
            <a:r>
              <a:rPr lang="en-US" sz="2400" b="1" spc="50" dirty="0" smtClean="0">
                <a:ln w="11430">
                  <a:solidFill>
                    <a:schemeClr val="tx1">
                      <a:lumMod val="95000"/>
                      <a:lumOff val="5000"/>
                    </a:schemeClr>
                  </a:solidFill>
                </a:ln>
                <a:solidFill>
                  <a:srgbClr val="0070C0"/>
                </a:solidFill>
              </a:rPr>
              <a:t>Jewish Family &amp; Children’s Services</a:t>
            </a:r>
          </a:p>
          <a:p>
            <a:pPr algn="ctr"/>
            <a:r>
              <a:rPr lang="en-US" sz="2400" b="1" spc="50" dirty="0" smtClean="0">
                <a:ln w="11430">
                  <a:solidFill>
                    <a:schemeClr val="tx1">
                      <a:lumMod val="95000"/>
                      <a:lumOff val="5000"/>
                    </a:schemeClr>
                  </a:solidFill>
                </a:ln>
                <a:solidFill>
                  <a:srgbClr val="0070C0"/>
                </a:solidFill>
              </a:rPr>
              <a:t>Malden Housing Authority</a:t>
            </a:r>
            <a:endParaRPr lang="en-US" sz="2400" b="1" spc="50" dirty="0">
              <a:ln w="11430">
                <a:solidFill>
                  <a:schemeClr val="tx1">
                    <a:lumMod val="95000"/>
                    <a:lumOff val="5000"/>
                  </a:schemeClr>
                </a:solidFill>
              </a:ln>
              <a:solidFill>
                <a:srgbClr val="0070C0"/>
              </a:solidFill>
            </a:endParaRPr>
          </a:p>
          <a:p>
            <a:pPr marL="742950" lvl="1" indent="-285750" algn="ctr">
              <a:buFont typeface="Arial" panose="020B0604020202020204" pitchFamily="34" charset="0"/>
              <a:buChar char="•"/>
            </a:pPr>
            <a:endParaRPr lang="en-US" sz="24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algn="ctr"/>
            <a:endParaRPr lang="en-US" sz="2400" dirty="0"/>
          </a:p>
        </p:txBody>
      </p:sp>
      <p:sp>
        <p:nvSpPr>
          <p:cNvPr id="7" name="Slide Number Placeholder 6"/>
          <p:cNvSpPr>
            <a:spLocks noGrp="1"/>
          </p:cNvSpPr>
          <p:nvPr>
            <p:ph type="sldNum" sz="quarter" idx="12"/>
          </p:nvPr>
        </p:nvSpPr>
        <p:spPr/>
        <p:txBody>
          <a:bodyPr/>
          <a:lstStyle/>
          <a:p>
            <a:fld id="{CF4CE3D8-DE0B-4DBE-B247-BBA85C65C51F}" type="slidenum">
              <a:rPr lang="en-US" smtClean="0"/>
              <a:t>4</a:t>
            </a:fld>
            <a:endParaRPr lang="en-US"/>
          </a:p>
        </p:txBody>
      </p:sp>
    </p:spTree>
    <p:extLst>
      <p:ext uri="{BB962C8B-B14F-4D97-AF65-F5344CB8AC3E}">
        <p14:creationId xmlns:p14="http://schemas.microsoft.com/office/powerpoint/2010/main" val="351663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chart seriesIdx="-3" categoryIdx="-3" bldStep="gridLegend"/>
                                            </p:graphicEl>
                                          </p:spTgt>
                                        </p:tgtEl>
                                        <p:attrNameLst>
                                          <p:attrName>style.visibility</p:attrName>
                                        </p:attrNameLst>
                                      </p:cBhvr>
                                      <p:to>
                                        <p:strVal val="visible"/>
                                      </p:to>
                                    </p:set>
                                    <p:animEffect transition="in" filter="fade">
                                      <p:cBhvr>
                                        <p:cTn id="14" dur="1000"/>
                                        <p:tgtEl>
                                          <p:spTgt spid="2">
                                            <p:graphicEl>
                                              <a:chart seriesIdx="-3" categoryIdx="-3" bldStep="gridLegend"/>
                                            </p:graphicEl>
                                          </p:spTgt>
                                        </p:tgtEl>
                                      </p:cBhvr>
                                    </p:animEffect>
                                    <p:anim calcmode="lin" valueType="num">
                                      <p:cBhvr>
                                        <p:cTn id="15" dur="1000" fill="hold"/>
                                        <p:tgtEl>
                                          <p:spTgt spid="2">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chart seriesIdx="-3" categoryIdx="-3" bldStep="gridLegend"/>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graphicEl>
                                              <a:chart seriesIdx="-4" categoryIdx="0" bldStep="category"/>
                                            </p:graphicEl>
                                          </p:spTgt>
                                        </p:tgtEl>
                                        <p:attrNameLst>
                                          <p:attrName>style.visibility</p:attrName>
                                        </p:attrNameLst>
                                      </p:cBhvr>
                                      <p:to>
                                        <p:strVal val="visible"/>
                                      </p:to>
                                    </p:set>
                                    <p:animEffect transition="in" filter="fade">
                                      <p:cBhvr>
                                        <p:cTn id="21" dur="1000"/>
                                        <p:tgtEl>
                                          <p:spTgt spid="2">
                                            <p:graphicEl>
                                              <a:chart seriesIdx="-4" categoryIdx="0" bldStep="category"/>
                                            </p:graphicEl>
                                          </p:spTgt>
                                        </p:tgtEl>
                                      </p:cBhvr>
                                    </p:animEffect>
                                    <p:anim calcmode="lin" valueType="num">
                                      <p:cBhvr>
                                        <p:cTn id="22" dur="1000" fill="hold"/>
                                        <p:tgtEl>
                                          <p:spTgt spid="2">
                                            <p:graphicEl>
                                              <a:chart seriesIdx="-4" categoryIdx="0" bldStep="category"/>
                                            </p:graphicEl>
                                          </p:spTgt>
                                        </p:tgtEl>
                                        <p:attrNameLst>
                                          <p:attrName>ppt_x</p:attrName>
                                        </p:attrNameLst>
                                      </p:cBhvr>
                                      <p:tavLst>
                                        <p:tav tm="0">
                                          <p:val>
                                            <p:strVal val="#ppt_x"/>
                                          </p:val>
                                        </p:tav>
                                        <p:tav tm="100000">
                                          <p:val>
                                            <p:strVal val="#ppt_x"/>
                                          </p:val>
                                        </p:tav>
                                      </p:tavLst>
                                    </p:anim>
                                    <p:anim calcmode="lin" valueType="num">
                                      <p:cBhvr>
                                        <p:cTn id="23" dur="1000" fill="hold"/>
                                        <p:tgtEl>
                                          <p:spTgt spid="2">
                                            <p:graphicEl>
                                              <a:chart seriesIdx="-4" categoryIdx="0" bldStep="category"/>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graphicEl>
                                              <a:chart seriesIdx="-4" categoryIdx="1" bldStep="category"/>
                                            </p:graphicEl>
                                          </p:spTgt>
                                        </p:tgtEl>
                                        <p:attrNameLst>
                                          <p:attrName>style.visibility</p:attrName>
                                        </p:attrNameLst>
                                      </p:cBhvr>
                                      <p:to>
                                        <p:strVal val="visible"/>
                                      </p:to>
                                    </p:set>
                                    <p:animEffect transition="in" filter="fade">
                                      <p:cBhvr>
                                        <p:cTn id="28" dur="1000"/>
                                        <p:tgtEl>
                                          <p:spTgt spid="2">
                                            <p:graphicEl>
                                              <a:chart seriesIdx="-4" categoryIdx="1" bldStep="category"/>
                                            </p:graphicEl>
                                          </p:spTgt>
                                        </p:tgtEl>
                                      </p:cBhvr>
                                    </p:animEffect>
                                    <p:anim calcmode="lin" valueType="num">
                                      <p:cBhvr>
                                        <p:cTn id="29" dur="1000" fill="hold"/>
                                        <p:tgtEl>
                                          <p:spTgt spid="2">
                                            <p:graphicEl>
                                              <a:chart seriesIdx="-4" categoryIdx="1" bldStep="category"/>
                                            </p:graphicEl>
                                          </p:spTgt>
                                        </p:tgtEl>
                                        <p:attrNameLst>
                                          <p:attrName>ppt_x</p:attrName>
                                        </p:attrNameLst>
                                      </p:cBhvr>
                                      <p:tavLst>
                                        <p:tav tm="0">
                                          <p:val>
                                            <p:strVal val="#ppt_x"/>
                                          </p:val>
                                        </p:tav>
                                        <p:tav tm="100000">
                                          <p:val>
                                            <p:strVal val="#ppt_x"/>
                                          </p:val>
                                        </p:tav>
                                      </p:tavLst>
                                    </p:anim>
                                    <p:anim calcmode="lin" valueType="num">
                                      <p:cBhvr>
                                        <p:cTn id="30" dur="1000" fill="hold"/>
                                        <p:tgtEl>
                                          <p:spTgt spid="2">
                                            <p:graphicEl>
                                              <a:chart seriesIdx="-4" categoryIdx="1" bldStep="category"/>
                                            </p:graphic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
                                            <p:graphicEl>
                                              <a:chart seriesIdx="-4" categoryIdx="2" bldStep="category"/>
                                            </p:graphicEl>
                                          </p:spTgt>
                                        </p:tgtEl>
                                        <p:attrNameLst>
                                          <p:attrName>style.visibility</p:attrName>
                                        </p:attrNameLst>
                                      </p:cBhvr>
                                      <p:to>
                                        <p:strVal val="visible"/>
                                      </p:to>
                                    </p:set>
                                    <p:animEffect transition="in" filter="fade">
                                      <p:cBhvr>
                                        <p:cTn id="35" dur="1000"/>
                                        <p:tgtEl>
                                          <p:spTgt spid="2">
                                            <p:graphicEl>
                                              <a:chart seriesIdx="-4" categoryIdx="2" bldStep="category"/>
                                            </p:graphicEl>
                                          </p:spTgt>
                                        </p:tgtEl>
                                      </p:cBhvr>
                                    </p:animEffect>
                                    <p:anim calcmode="lin" valueType="num">
                                      <p:cBhvr>
                                        <p:cTn id="36" dur="1000" fill="hold"/>
                                        <p:tgtEl>
                                          <p:spTgt spid="2">
                                            <p:graphicEl>
                                              <a:chart seriesIdx="-4" categoryIdx="2" bldStep="category"/>
                                            </p:graphicEl>
                                          </p:spTgt>
                                        </p:tgtEl>
                                        <p:attrNameLst>
                                          <p:attrName>ppt_x</p:attrName>
                                        </p:attrNameLst>
                                      </p:cBhvr>
                                      <p:tavLst>
                                        <p:tav tm="0">
                                          <p:val>
                                            <p:strVal val="#ppt_x"/>
                                          </p:val>
                                        </p:tav>
                                        <p:tav tm="100000">
                                          <p:val>
                                            <p:strVal val="#ppt_x"/>
                                          </p:val>
                                        </p:tav>
                                      </p:tavLst>
                                    </p:anim>
                                    <p:anim calcmode="lin" valueType="num">
                                      <p:cBhvr>
                                        <p:cTn id="37" dur="1000" fill="hold"/>
                                        <p:tgtEl>
                                          <p:spTgt spid="2">
                                            <p:graphicEl>
                                              <a:chart seriesIdx="-4" categoryIdx="2" bldStep="category"/>
                                            </p:graphic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
                                            <p:graphicEl>
                                              <a:chart seriesIdx="-4" categoryIdx="3" bldStep="category"/>
                                            </p:graphicEl>
                                          </p:spTgt>
                                        </p:tgtEl>
                                        <p:attrNameLst>
                                          <p:attrName>style.visibility</p:attrName>
                                        </p:attrNameLst>
                                      </p:cBhvr>
                                      <p:to>
                                        <p:strVal val="visible"/>
                                      </p:to>
                                    </p:set>
                                    <p:animEffect transition="in" filter="fade">
                                      <p:cBhvr>
                                        <p:cTn id="42" dur="1000"/>
                                        <p:tgtEl>
                                          <p:spTgt spid="2">
                                            <p:graphicEl>
                                              <a:chart seriesIdx="-4" categoryIdx="3" bldStep="category"/>
                                            </p:graphicEl>
                                          </p:spTgt>
                                        </p:tgtEl>
                                      </p:cBhvr>
                                    </p:animEffect>
                                    <p:anim calcmode="lin" valueType="num">
                                      <p:cBhvr>
                                        <p:cTn id="43" dur="1000" fill="hold"/>
                                        <p:tgtEl>
                                          <p:spTgt spid="2">
                                            <p:graphicEl>
                                              <a:chart seriesIdx="-4" categoryIdx="3" bldStep="category"/>
                                            </p:graphicEl>
                                          </p:spTgt>
                                        </p:tgtEl>
                                        <p:attrNameLst>
                                          <p:attrName>ppt_x</p:attrName>
                                        </p:attrNameLst>
                                      </p:cBhvr>
                                      <p:tavLst>
                                        <p:tav tm="0">
                                          <p:val>
                                            <p:strVal val="#ppt_x"/>
                                          </p:val>
                                        </p:tav>
                                        <p:tav tm="100000">
                                          <p:val>
                                            <p:strVal val="#ppt_x"/>
                                          </p:val>
                                        </p:tav>
                                      </p:tavLst>
                                    </p:anim>
                                    <p:anim calcmode="lin" valueType="num">
                                      <p:cBhvr>
                                        <p:cTn id="44" dur="1000" fill="hold"/>
                                        <p:tgtEl>
                                          <p:spTgt spid="2">
                                            <p:graphicEl>
                                              <a:chart seriesIdx="-4" categoryIdx="3" bldStep="category"/>
                                            </p:graphic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100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ppt_w</p:attrName>
                                        </p:attrNameLst>
                                      </p:cBhvr>
                                      <p:tavLst>
                                        <p:tav tm="0">
                                          <p:val>
                                            <p:fltVal val="0"/>
                                          </p:val>
                                        </p:tav>
                                        <p:tav tm="100000">
                                          <p:val>
                                            <p:strVal val="#ppt_w"/>
                                          </p:val>
                                        </p:tav>
                                      </p:tavLst>
                                    </p:anim>
                                    <p:anim calcmode="lin" valueType="num">
                                      <p:cBhvr>
                                        <p:cTn id="57" dur="500" fill="hold"/>
                                        <p:tgtEl>
                                          <p:spTgt spid="13"/>
                                        </p:tgtEl>
                                        <p:attrNameLst>
                                          <p:attrName>ppt_h</p:attrName>
                                        </p:attrNameLst>
                                      </p:cBhvr>
                                      <p:tavLst>
                                        <p:tav tm="0">
                                          <p:val>
                                            <p:fltVal val="0"/>
                                          </p:val>
                                        </p:tav>
                                        <p:tav tm="100000">
                                          <p:val>
                                            <p:strVal val="#ppt_h"/>
                                          </p:val>
                                        </p:tav>
                                      </p:tavLst>
                                    </p:anim>
                                    <p:animEffect transition="in" filter="fade">
                                      <p:cBhvr>
                                        <p:cTn id="5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Chart bld="category"/>
        </p:bldSub>
      </p:bldGraphic>
      <p:bldP spid="11" grpId="0"/>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76200"/>
            <a:ext cx="2303059" cy="6858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6200" y="5410200"/>
            <a:ext cx="1447800" cy="1447800"/>
          </a:xfrm>
          <a:prstGeom prst="rect">
            <a:avLst/>
          </a:prstGeom>
        </p:spPr>
      </p:pic>
      <p:graphicFrame>
        <p:nvGraphicFramePr>
          <p:cNvPr id="17" name="Diagram 16"/>
          <p:cNvGraphicFramePr/>
          <p:nvPr>
            <p:extLst>
              <p:ext uri="{D42A27DB-BD31-4B8C-83A1-F6EECF244321}">
                <p14:modId xmlns:p14="http://schemas.microsoft.com/office/powerpoint/2010/main" val="1297993118"/>
              </p:ext>
            </p:extLst>
          </p:nvPr>
        </p:nvGraphicFramePr>
        <p:xfrm>
          <a:off x="533400" y="495300"/>
          <a:ext cx="8077200" cy="62103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Slide Number Placeholder 1"/>
          <p:cNvSpPr>
            <a:spLocks noGrp="1"/>
          </p:cNvSpPr>
          <p:nvPr>
            <p:ph type="sldNum" sz="quarter" idx="12"/>
          </p:nvPr>
        </p:nvSpPr>
        <p:spPr/>
        <p:txBody>
          <a:bodyPr/>
          <a:lstStyle/>
          <a:p>
            <a:fld id="{CF4CE3D8-DE0B-4DBE-B247-BBA85C65C51F}" type="slidenum">
              <a:rPr lang="en-US" smtClean="0"/>
              <a:t>5</a:t>
            </a:fld>
            <a:endParaRPr lang="en-US"/>
          </a:p>
        </p:txBody>
      </p:sp>
    </p:spTree>
    <p:extLst>
      <p:ext uri="{BB962C8B-B14F-4D97-AF65-F5344CB8AC3E}">
        <p14:creationId xmlns:p14="http://schemas.microsoft.com/office/powerpoint/2010/main" val="1962845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graphicEl>
                                              <a:dgm id="{A5EE1E50-7651-49AF-ACD5-8167045D50BA}"/>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graphicEl>
                                              <a:dgm id="{03F5B92A-B540-470A-95A2-6CAE52DC9CB1}"/>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7">
                                            <p:graphicEl>
                                              <a:dgm id="{E9EE17E5-2BA4-4F93-9D27-6068C868A92C}"/>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graphicEl>
                                              <a:dgm id="{58CBE488-DFC6-40DD-BF2D-C4B12AB6374A}"/>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graphicEl>
                                              <a:dgm id="{4FB13DDD-ABE5-49B1-9F3F-7A341FF6136E}"/>
                                            </p:graphic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graphicEl>
                                              <a:dgm id="{2FB49B8A-DC33-4260-AE87-67EEBA017080}"/>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1" y="59184"/>
            <a:ext cx="2303059" cy="685800"/>
          </a:xfrm>
          <a:prstGeom prst="rect">
            <a:avLst/>
          </a:prstGeom>
        </p:spPr>
      </p:pic>
      <p:pic>
        <p:nvPicPr>
          <p:cNvPr id="10" name="Picture 9"/>
          <p:cNvPicPr>
            <a:picLocks noChangeAspect="1"/>
          </p:cNvPicPr>
          <p:nvPr/>
        </p:nvPicPr>
        <p:blipFill>
          <a:blip r:embed="rId4">
            <a:extLst>
              <a:ext uri="{BEBA8EAE-BF5A-486C-A8C5-ECC9F3942E4B}">
                <a14:imgProps xmlns:a14="http://schemas.microsoft.com/office/drawing/2010/main">
                  <a14:imgLayer r:embed="rId5">
                    <a14:imgEffect>
                      <a14:backgroundRemoval t="0" b="99556" l="0" r="100000"/>
                    </a14:imgEffect>
                  </a14:imgLayer>
                </a14:imgProps>
              </a:ext>
              <a:ext uri="{28A0092B-C50C-407E-A947-70E740481C1C}">
                <a14:useLocalDpi xmlns:a14="http://schemas.microsoft.com/office/drawing/2010/main" val="0"/>
              </a:ext>
            </a:extLst>
          </a:blip>
          <a:stretch>
            <a:fillRect/>
          </a:stretch>
        </p:blipFill>
        <p:spPr>
          <a:xfrm>
            <a:off x="7847953" y="5593025"/>
            <a:ext cx="1228725" cy="1228725"/>
          </a:xfrm>
          <a:prstGeom prst="rect">
            <a:avLst/>
          </a:prstGeom>
          <a:noFill/>
        </p:spPr>
      </p:pic>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99375" y="5416607"/>
            <a:ext cx="1444625" cy="144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988400" y="609600"/>
            <a:ext cx="6855542" cy="769441"/>
          </a:xfrm>
          <a:prstGeom prst="rect">
            <a:avLst/>
          </a:prstGeom>
          <a:noFill/>
        </p:spPr>
        <p:txBody>
          <a:bodyPr wrap="square" lIns="91440" tIns="45720" rIns="91440" bIns="45720">
            <a:spAutoFit/>
          </a:bodyPr>
          <a:lstStyle/>
          <a:p>
            <a:pPr algn="ctr"/>
            <a:r>
              <a:rPr lang="en-US" sz="44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RICHARD C. HOWARD PARK</a:t>
            </a:r>
            <a:endParaRPr lang="en-US" sz="44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endParaRPr>
          </a:p>
        </p:txBody>
      </p:sp>
      <p:graphicFrame>
        <p:nvGraphicFramePr>
          <p:cNvPr id="8" name="Chart 7"/>
          <p:cNvGraphicFramePr/>
          <p:nvPr>
            <p:extLst>
              <p:ext uri="{D42A27DB-BD31-4B8C-83A1-F6EECF244321}">
                <p14:modId xmlns:p14="http://schemas.microsoft.com/office/powerpoint/2010/main" val="1538278613"/>
              </p:ext>
            </p:extLst>
          </p:nvPr>
        </p:nvGraphicFramePr>
        <p:xfrm>
          <a:off x="264466" y="1379041"/>
          <a:ext cx="8498534" cy="4064000"/>
        </p:xfrm>
        <a:graphic>
          <a:graphicData uri="http://schemas.openxmlformats.org/drawingml/2006/chart">
            <c:chart xmlns:c="http://schemas.openxmlformats.org/drawingml/2006/chart" xmlns:r="http://schemas.openxmlformats.org/officeDocument/2006/relationships" r:id="rId7"/>
          </a:graphicData>
        </a:graphic>
      </p:graphicFrame>
      <p:sp>
        <p:nvSpPr>
          <p:cNvPr id="2" name="Rectangle 1"/>
          <p:cNvSpPr/>
          <p:nvPr/>
        </p:nvSpPr>
        <p:spPr>
          <a:xfrm>
            <a:off x="-40947" y="4495800"/>
            <a:ext cx="6629400" cy="523220"/>
          </a:xfrm>
          <a:prstGeom prst="rect">
            <a:avLst/>
          </a:prstGeom>
          <a:noFill/>
        </p:spPr>
        <p:txBody>
          <a:bodyPr wrap="square" lIns="91440" tIns="45720" rIns="91440" bIns="45720">
            <a:spAutoFit/>
          </a:bodyPr>
          <a:lstStyle/>
          <a:p>
            <a:pPr algn="ctr"/>
            <a:r>
              <a:rPr lang="en-US" sz="2800" b="1" dirty="0" smtClean="0">
                <a:ln w="18000">
                  <a:solidFill>
                    <a:srgbClr val="2B9719"/>
                  </a:solidFill>
                  <a:prstDash val="solid"/>
                  <a:miter lim="800000"/>
                </a:ln>
                <a:solidFill>
                  <a:schemeClr val="bg2"/>
                </a:solidFill>
                <a:effectLst>
                  <a:outerShdw blurRad="25500" dist="23000" dir="7020000" algn="tl">
                    <a:srgbClr val="000000">
                      <a:alpha val="50000"/>
                    </a:srgbClr>
                  </a:outerShdw>
                </a:effectLst>
                <a:ea typeface="Calibri"/>
                <a:cs typeface="Times New Roman"/>
              </a:rPr>
              <a:t>Total Funds Leveraged :  $ 9.7 M</a:t>
            </a:r>
            <a:endParaRPr lang="en-US" sz="2800" b="1" dirty="0">
              <a:ln w="18000">
                <a:solidFill>
                  <a:srgbClr val="2B9719"/>
                </a:solidFill>
                <a:prstDash val="solid"/>
                <a:miter lim="800000"/>
              </a:ln>
              <a:solidFill>
                <a:schemeClr val="bg2"/>
              </a:solidFill>
              <a:effectLst>
                <a:outerShdw blurRad="25500" dist="23000" dir="7020000" algn="tl">
                  <a:srgbClr val="000000">
                    <a:alpha val="50000"/>
                  </a:srgbClr>
                </a:outerShdw>
              </a:effectLst>
            </a:endParaRPr>
          </a:p>
        </p:txBody>
      </p:sp>
      <p:sp>
        <p:nvSpPr>
          <p:cNvPr id="14" name="TextBox 13"/>
          <p:cNvSpPr txBox="1"/>
          <p:nvPr/>
        </p:nvSpPr>
        <p:spPr>
          <a:xfrm>
            <a:off x="152400" y="5095220"/>
            <a:ext cx="7546975" cy="1463040"/>
          </a:xfrm>
          <a:prstGeom prst="rect">
            <a:avLst/>
          </a:prstGeom>
          <a:noFill/>
        </p:spPr>
        <p:txBody>
          <a:bodyPr wrap="square" rtlCol="0">
            <a:spAutoFit/>
          </a:bodyPr>
          <a:lstStyle/>
          <a:p>
            <a:pPr marL="285750" indent="-285750" algn="ctr">
              <a:buFont typeface="Arial" panose="020B0604020202020204" pitchFamily="34" charset="0"/>
              <a:buChar char="•"/>
            </a:pPr>
            <a:endParaRPr lang="en-US" sz="28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algn="ctr"/>
            <a:r>
              <a:rPr lang="en-US" sz="2800" b="1" spc="50" dirty="0" smtClean="0">
                <a:ln w="11430">
                  <a:solidFill>
                    <a:schemeClr val="tx1">
                      <a:lumMod val="95000"/>
                      <a:lumOff val="5000"/>
                    </a:schemeClr>
                  </a:solidFill>
                </a:ln>
                <a:solidFill>
                  <a:srgbClr val="0070C0"/>
                </a:solidFill>
              </a:rPr>
              <a:t>Neighborhood Improvements covering approx. 8 Acres </a:t>
            </a:r>
            <a:endParaRPr lang="en-US" sz="2800" b="1" spc="50" dirty="0">
              <a:ln w="11430">
                <a:solidFill>
                  <a:schemeClr val="tx1">
                    <a:lumMod val="95000"/>
                    <a:lumOff val="5000"/>
                  </a:schemeClr>
                </a:solidFill>
              </a:ln>
              <a:solidFill>
                <a:srgbClr val="0070C0"/>
              </a:solidFill>
            </a:endParaRPr>
          </a:p>
          <a:p>
            <a:pPr marL="742950" lvl="1" indent="-285750" algn="ctr">
              <a:buFont typeface="Arial" panose="020B0604020202020204" pitchFamily="34" charset="0"/>
              <a:buChar char="•"/>
            </a:pPr>
            <a:endParaRPr lang="en-US" sz="28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algn="ctr"/>
            <a:endParaRPr lang="en-US" sz="2800" dirty="0"/>
          </a:p>
        </p:txBody>
      </p:sp>
      <p:sp>
        <p:nvSpPr>
          <p:cNvPr id="13" name="Slide Number Placeholder 12"/>
          <p:cNvSpPr>
            <a:spLocks noGrp="1"/>
          </p:cNvSpPr>
          <p:nvPr>
            <p:ph type="sldNum" sz="quarter" idx="12"/>
          </p:nvPr>
        </p:nvSpPr>
        <p:spPr/>
        <p:txBody>
          <a:bodyPr/>
          <a:lstStyle/>
          <a:p>
            <a:fld id="{CF4CE3D8-DE0B-4DBE-B247-BBA85C65C51F}" type="slidenum">
              <a:rPr lang="en-US" smtClean="0"/>
              <a:t>6</a:t>
            </a:fld>
            <a:endParaRPr lang="en-US"/>
          </a:p>
        </p:txBody>
      </p:sp>
    </p:spTree>
    <p:extLst>
      <p:ext uri="{BB962C8B-B14F-4D97-AF65-F5344CB8AC3E}">
        <p14:creationId xmlns:p14="http://schemas.microsoft.com/office/powerpoint/2010/main" val="4129414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1" nodeType="clickEffect">
                                  <p:stCondLst>
                                    <p:cond delay="0"/>
                                  </p:stCondLst>
                                  <p:childTnLst>
                                    <p:set>
                                      <p:cBhvr>
                                        <p:cTn id="13" dur="1" fill="hold">
                                          <p:stCondLst>
                                            <p:cond delay="0"/>
                                          </p:stCondLst>
                                        </p:cTn>
                                        <p:tgtEl>
                                          <p:spTgt spid="8">
                                            <p:graphicEl>
                                              <a:chart seriesIdx="-4" categoryIdx="0" bldStep="category"/>
                                            </p:graphicEl>
                                          </p:spTgt>
                                        </p:tgtEl>
                                        <p:attrNameLst>
                                          <p:attrName>style.visibility</p:attrName>
                                        </p:attrNameLst>
                                      </p:cBhvr>
                                      <p:to>
                                        <p:strVal val="visible"/>
                                      </p:to>
                                    </p:set>
                                    <p:anim calcmode="lin" valueType="num">
                                      <p:cBhvr>
                                        <p:cTn id="14" dur="1000" fill="hold"/>
                                        <p:tgtEl>
                                          <p:spTgt spid="8">
                                            <p:graphicEl>
                                              <a:chart seriesIdx="-4" categoryIdx="0" bldStep="category"/>
                                            </p:graphicEl>
                                          </p:spTgt>
                                        </p:tgtEl>
                                        <p:attrNameLst>
                                          <p:attrName>ppt_w</p:attrName>
                                        </p:attrNameLst>
                                      </p:cBhvr>
                                      <p:tavLst>
                                        <p:tav tm="0">
                                          <p:val>
                                            <p:fltVal val="0"/>
                                          </p:val>
                                        </p:tav>
                                        <p:tav tm="100000">
                                          <p:val>
                                            <p:strVal val="#ppt_w"/>
                                          </p:val>
                                        </p:tav>
                                      </p:tavLst>
                                    </p:anim>
                                    <p:anim calcmode="lin" valueType="num">
                                      <p:cBhvr>
                                        <p:cTn id="15" dur="1000" fill="hold"/>
                                        <p:tgtEl>
                                          <p:spTgt spid="8">
                                            <p:graphicEl>
                                              <a:chart seriesIdx="-4" categoryIdx="0" bldStep="category"/>
                                            </p:graphicEl>
                                          </p:spTgt>
                                        </p:tgtEl>
                                        <p:attrNameLst>
                                          <p:attrName>ppt_h</p:attrName>
                                        </p:attrNameLst>
                                      </p:cBhvr>
                                      <p:tavLst>
                                        <p:tav tm="0">
                                          <p:val>
                                            <p:fltVal val="0"/>
                                          </p:val>
                                        </p:tav>
                                        <p:tav tm="100000">
                                          <p:val>
                                            <p:strVal val="#ppt_h"/>
                                          </p:val>
                                        </p:tav>
                                      </p:tavLst>
                                    </p:anim>
                                    <p:anim calcmode="lin" valueType="num">
                                      <p:cBhvr>
                                        <p:cTn id="16" dur="1000" fill="hold"/>
                                        <p:tgtEl>
                                          <p:spTgt spid="8">
                                            <p:graphicEl>
                                              <a:chart seriesIdx="-4" categoryIdx="0" bldStep="category"/>
                                            </p:graphicEl>
                                          </p:spTgt>
                                        </p:tgtEl>
                                        <p:attrNameLst>
                                          <p:attrName>style.rotation</p:attrName>
                                        </p:attrNameLst>
                                      </p:cBhvr>
                                      <p:tavLst>
                                        <p:tav tm="0">
                                          <p:val>
                                            <p:fltVal val="90"/>
                                          </p:val>
                                        </p:tav>
                                        <p:tav tm="100000">
                                          <p:val>
                                            <p:fltVal val="0"/>
                                          </p:val>
                                        </p:tav>
                                      </p:tavLst>
                                    </p:anim>
                                    <p:animEffect transition="in" filter="fade">
                                      <p:cBhvr>
                                        <p:cTn id="17" dur="1000"/>
                                        <p:tgtEl>
                                          <p:spTgt spid="8">
                                            <p:graphicEl>
                                              <a:chart seriesIdx="-4" categoryIdx="0" bldStep="category"/>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1" nodeType="clickEffect">
                                  <p:stCondLst>
                                    <p:cond delay="0"/>
                                  </p:stCondLst>
                                  <p:childTnLst>
                                    <p:set>
                                      <p:cBhvr>
                                        <p:cTn id="21" dur="1" fill="hold">
                                          <p:stCondLst>
                                            <p:cond delay="0"/>
                                          </p:stCondLst>
                                        </p:cTn>
                                        <p:tgtEl>
                                          <p:spTgt spid="8">
                                            <p:graphicEl>
                                              <a:chart seriesIdx="-4" categoryIdx="1" bldStep="category"/>
                                            </p:graphicEl>
                                          </p:spTgt>
                                        </p:tgtEl>
                                        <p:attrNameLst>
                                          <p:attrName>style.visibility</p:attrName>
                                        </p:attrNameLst>
                                      </p:cBhvr>
                                      <p:to>
                                        <p:strVal val="visible"/>
                                      </p:to>
                                    </p:set>
                                    <p:anim calcmode="lin" valueType="num">
                                      <p:cBhvr>
                                        <p:cTn id="22" dur="1000" fill="hold"/>
                                        <p:tgtEl>
                                          <p:spTgt spid="8">
                                            <p:graphicEl>
                                              <a:chart seriesIdx="-4" categoryIdx="1" bldStep="category"/>
                                            </p:graphicEl>
                                          </p:spTgt>
                                        </p:tgtEl>
                                        <p:attrNameLst>
                                          <p:attrName>ppt_w</p:attrName>
                                        </p:attrNameLst>
                                      </p:cBhvr>
                                      <p:tavLst>
                                        <p:tav tm="0">
                                          <p:val>
                                            <p:fltVal val="0"/>
                                          </p:val>
                                        </p:tav>
                                        <p:tav tm="100000">
                                          <p:val>
                                            <p:strVal val="#ppt_w"/>
                                          </p:val>
                                        </p:tav>
                                      </p:tavLst>
                                    </p:anim>
                                    <p:anim calcmode="lin" valueType="num">
                                      <p:cBhvr>
                                        <p:cTn id="23" dur="1000" fill="hold"/>
                                        <p:tgtEl>
                                          <p:spTgt spid="8">
                                            <p:graphicEl>
                                              <a:chart seriesIdx="-4" categoryIdx="1" bldStep="category"/>
                                            </p:graphicEl>
                                          </p:spTgt>
                                        </p:tgtEl>
                                        <p:attrNameLst>
                                          <p:attrName>ppt_h</p:attrName>
                                        </p:attrNameLst>
                                      </p:cBhvr>
                                      <p:tavLst>
                                        <p:tav tm="0">
                                          <p:val>
                                            <p:fltVal val="0"/>
                                          </p:val>
                                        </p:tav>
                                        <p:tav tm="100000">
                                          <p:val>
                                            <p:strVal val="#ppt_h"/>
                                          </p:val>
                                        </p:tav>
                                      </p:tavLst>
                                    </p:anim>
                                    <p:anim calcmode="lin" valueType="num">
                                      <p:cBhvr>
                                        <p:cTn id="24" dur="1000" fill="hold"/>
                                        <p:tgtEl>
                                          <p:spTgt spid="8">
                                            <p:graphicEl>
                                              <a:chart seriesIdx="-4" categoryIdx="1" bldStep="category"/>
                                            </p:graphicEl>
                                          </p:spTgt>
                                        </p:tgtEl>
                                        <p:attrNameLst>
                                          <p:attrName>style.rotation</p:attrName>
                                        </p:attrNameLst>
                                      </p:cBhvr>
                                      <p:tavLst>
                                        <p:tav tm="0">
                                          <p:val>
                                            <p:fltVal val="90"/>
                                          </p:val>
                                        </p:tav>
                                        <p:tav tm="100000">
                                          <p:val>
                                            <p:fltVal val="0"/>
                                          </p:val>
                                        </p:tav>
                                      </p:tavLst>
                                    </p:anim>
                                    <p:animEffect transition="in" filter="fade">
                                      <p:cBhvr>
                                        <p:cTn id="25" dur="1000"/>
                                        <p:tgtEl>
                                          <p:spTgt spid="8">
                                            <p:graphicEl>
                                              <a:chart seriesIdx="-4" categoryIdx="1" bldStep="category"/>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1" nodeType="clickEffect">
                                  <p:stCondLst>
                                    <p:cond delay="0"/>
                                  </p:stCondLst>
                                  <p:childTnLst>
                                    <p:set>
                                      <p:cBhvr>
                                        <p:cTn id="29" dur="1" fill="hold">
                                          <p:stCondLst>
                                            <p:cond delay="0"/>
                                          </p:stCondLst>
                                        </p:cTn>
                                        <p:tgtEl>
                                          <p:spTgt spid="8">
                                            <p:graphicEl>
                                              <a:chart seriesIdx="-4" categoryIdx="2" bldStep="category"/>
                                            </p:graphicEl>
                                          </p:spTgt>
                                        </p:tgtEl>
                                        <p:attrNameLst>
                                          <p:attrName>style.visibility</p:attrName>
                                        </p:attrNameLst>
                                      </p:cBhvr>
                                      <p:to>
                                        <p:strVal val="visible"/>
                                      </p:to>
                                    </p:set>
                                    <p:anim calcmode="lin" valueType="num">
                                      <p:cBhvr>
                                        <p:cTn id="30" dur="1000" fill="hold"/>
                                        <p:tgtEl>
                                          <p:spTgt spid="8">
                                            <p:graphicEl>
                                              <a:chart seriesIdx="-4" categoryIdx="2" bldStep="category"/>
                                            </p:graphicEl>
                                          </p:spTgt>
                                        </p:tgtEl>
                                        <p:attrNameLst>
                                          <p:attrName>ppt_w</p:attrName>
                                        </p:attrNameLst>
                                      </p:cBhvr>
                                      <p:tavLst>
                                        <p:tav tm="0">
                                          <p:val>
                                            <p:fltVal val="0"/>
                                          </p:val>
                                        </p:tav>
                                        <p:tav tm="100000">
                                          <p:val>
                                            <p:strVal val="#ppt_w"/>
                                          </p:val>
                                        </p:tav>
                                      </p:tavLst>
                                    </p:anim>
                                    <p:anim calcmode="lin" valueType="num">
                                      <p:cBhvr>
                                        <p:cTn id="31" dur="1000" fill="hold"/>
                                        <p:tgtEl>
                                          <p:spTgt spid="8">
                                            <p:graphicEl>
                                              <a:chart seriesIdx="-4" categoryIdx="2" bldStep="category"/>
                                            </p:graphicEl>
                                          </p:spTgt>
                                        </p:tgtEl>
                                        <p:attrNameLst>
                                          <p:attrName>ppt_h</p:attrName>
                                        </p:attrNameLst>
                                      </p:cBhvr>
                                      <p:tavLst>
                                        <p:tav tm="0">
                                          <p:val>
                                            <p:fltVal val="0"/>
                                          </p:val>
                                        </p:tav>
                                        <p:tav tm="100000">
                                          <p:val>
                                            <p:strVal val="#ppt_h"/>
                                          </p:val>
                                        </p:tav>
                                      </p:tavLst>
                                    </p:anim>
                                    <p:anim calcmode="lin" valueType="num">
                                      <p:cBhvr>
                                        <p:cTn id="32" dur="1000" fill="hold"/>
                                        <p:tgtEl>
                                          <p:spTgt spid="8">
                                            <p:graphicEl>
                                              <a:chart seriesIdx="-4" categoryIdx="2" bldStep="category"/>
                                            </p:graphicEl>
                                          </p:spTgt>
                                        </p:tgtEl>
                                        <p:attrNameLst>
                                          <p:attrName>style.rotation</p:attrName>
                                        </p:attrNameLst>
                                      </p:cBhvr>
                                      <p:tavLst>
                                        <p:tav tm="0">
                                          <p:val>
                                            <p:fltVal val="90"/>
                                          </p:val>
                                        </p:tav>
                                        <p:tav tm="100000">
                                          <p:val>
                                            <p:fltVal val="0"/>
                                          </p:val>
                                        </p:tav>
                                      </p:tavLst>
                                    </p:anim>
                                    <p:animEffect transition="in" filter="fade">
                                      <p:cBhvr>
                                        <p:cTn id="33" dur="1000"/>
                                        <p:tgtEl>
                                          <p:spTgt spid="8">
                                            <p:graphicEl>
                                              <a:chart seriesIdx="-4" categoryIdx="2" bldStep="category"/>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1" nodeType="clickEffect">
                                  <p:stCondLst>
                                    <p:cond delay="0"/>
                                  </p:stCondLst>
                                  <p:childTnLst>
                                    <p:set>
                                      <p:cBhvr>
                                        <p:cTn id="37" dur="1" fill="hold">
                                          <p:stCondLst>
                                            <p:cond delay="0"/>
                                          </p:stCondLst>
                                        </p:cTn>
                                        <p:tgtEl>
                                          <p:spTgt spid="8">
                                            <p:graphicEl>
                                              <a:chart seriesIdx="-4" categoryIdx="3" bldStep="category"/>
                                            </p:graphicEl>
                                          </p:spTgt>
                                        </p:tgtEl>
                                        <p:attrNameLst>
                                          <p:attrName>style.visibility</p:attrName>
                                        </p:attrNameLst>
                                      </p:cBhvr>
                                      <p:to>
                                        <p:strVal val="visible"/>
                                      </p:to>
                                    </p:set>
                                    <p:anim calcmode="lin" valueType="num">
                                      <p:cBhvr>
                                        <p:cTn id="38" dur="1000" fill="hold"/>
                                        <p:tgtEl>
                                          <p:spTgt spid="8">
                                            <p:graphicEl>
                                              <a:chart seriesIdx="-4" categoryIdx="3" bldStep="category"/>
                                            </p:graphicEl>
                                          </p:spTgt>
                                        </p:tgtEl>
                                        <p:attrNameLst>
                                          <p:attrName>ppt_w</p:attrName>
                                        </p:attrNameLst>
                                      </p:cBhvr>
                                      <p:tavLst>
                                        <p:tav tm="0">
                                          <p:val>
                                            <p:fltVal val="0"/>
                                          </p:val>
                                        </p:tav>
                                        <p:tav tm="100000">
                                          <p:val>
                                            <p:strVal val="#ppt_w"/>
                                          </p:val>
                                        </p:tav>
                                      </p:tavLst>
                                    </p:anim>
                                    <p:anim calcmode="lin" valueType="num">
                                      <p:cBhvr>
                                        <p:cTn id="39" dur="1000" fill="hold"/>
                                        <p:tgtEl>
                                          <p:spTgt spid="8">
                                            <p:graphicEl>
                                              <a:chart seriesIdx="-4" categoryIdx="3" bldStep="category"/>
                                            </p:graphicEl>
                                          </p:spTgt>
                                        </p:tgtEl>
                                        <p:attrNameLst>
                                          <p:attrName>ppt_h</p:attrName>
                                        </p:attrNameLst>
                                      </p:cBhvr>
                                      <p:tavLst>
                                        <p:tav tm="0">
                                          <p:val>
                                            <p:fltVal val="0"/>
                                          </p:val>
                                        </p:tav>
                                        <p:tav tm="100000">
                                          <p:val>
                                            <p:strVal val="#ppt_h"/>
                                          </p:val>
                                        </p:tav>
                                      </p:tavLst>
                                    </p:anim>
                                    <p:anim calcmode="lin" valueType="num">
                                      <p:cBhvr>
                                        <p:cTn id="40" dur="1000" fill="hold"/>
                                        <p:tgtEl>
                                          <p:spTgt spid="8">
                                            <p:graphicEl>
                                              <a:chart seriesIdx="-4" categoryIdx="3" bldStep="category"/>
                                            </p:graphicEl>
                                          </p:spTgt>
                                        </p:tgtEl>
                                        <p:attrNameLst>
                                          <p:attrName>style.rotation</p:attrName>
                                        </p:attrNameLst>
                                      </p:cBhvr>
                                      <p:tavLst>
                                        <p:tav tm="0">
                                          <p:val>
                                            <p:fltVal val="90"/>
                                          </p:val>
                                        </p:tav>
                                        <p:tav tm="100000">
                                          <p:val>
                                            <p:fltVal val="0"/>
                                          </p:val>
                                        </p:tav>
                                      </p:tavLst>
                                    </p:anim>
                                    <p:animEffect transition="in" filter="fade">
                                      <p:cBhvr>
                                        <p:cTn id="41" dur="1000"/>
                                        <p:tgtEl>
                                          <p:spTgt spid="8">
                                            <p:graphicEl>
                                              <a:chart seriesIdx="-4" categoryIdx="3" bldStep="category"/>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31" presetClass="entr" presetSubtype="0" fill="hold" grpId="1" nodeType="clickEffect">
                                  <p:stCondLst>
                                    <p:cond delay="0"/>
                                  </p:stCondLst>
                                  <p:childTnLst>
                                    <p:set>
                                      <p:cBhvr>
                                        <p:cTn id="45" dur="1" fill="hold">
                                          <p:stCondLst>
                                            <p:cond delay="0"/>
                                          </p:stCondLst>
                                        </p:cTn>
                                        <p:tgtEl>
                                          <p:spTgt spid="8">
                                            <p:graphicEl>
                                              <a:chart seriesIdx="-4" categoryIdx="4" bldStep="category"/>
                                            </p:graphicEl>
                                          </p:spTgt>
                                        </p:tgtEl>
                                        <p:attrNameLst>
                                          <p:attrName>style.visibility</p:attrName>
                                        </p:attrNameLst>
                                      </p:cBhvr>
                                      <p:to>
                                        <p:strVal val="visible"/>
                                      </p:to>
                                    </p:set>
                                    <p:anim calcmode="lin" valueType="num">
                                      <p:cBhvr>
                                        <p:cTn id="46" dur="1000" fill="hold"/>
                                        <p:tgtEl>
                                          <p:spTgt spid="8">
                                            <p:graphicEl>
                                              <a:chart seriesIdx="-4" categoryIdx="4" bldStep="category"/>
                                            </p:graphicEl>
                                          </p:spTgt>
                                        </p:tgtEl>
                                        <p:attrNameLst>
                                          <p:attrName>ppt_w</p:attrName>
                                        </p:attrNameLst>
                                      </p:cBhvr>
                                      <p:tavLst>
                                        <p:tav tm="0">
                                          <p:val>
                                            <p:fltVal val="0"/>
                                          </p:val>
                                        </p:tav>
                                        <p:tav tm="100000">
                                          <p:val>
                                            <p:strVal val="#ppt_w"/>
                                          </p:val>
                                        </p:tav>
                                      </p:tavLst>
                                    </p:anim>
                                    <p:anim calcmode="lin" valueType="num">
                                      <p:cBhvr>
                                        <p:cTn id="47" dur="1000" fill="hold"/>
                                        <p:tgtEl>
                                          <p:spTgt spid="8">
                                            <p:graphicEl>
                                              <a:chart seriesIdx="-4" categoryIdx="4" bldStep="category"/>
                                            </p:graphicEl>
                                          </p:spTgt>
                                        </p:tgtEl>
                                        <p:attrNameLst>
                                          <p:attrName>ppt_h</p:attrName>
                                        </p:attrNameLst>
                                      </p:cBhvr>
                                      <p:tavLst>
                                        <p:tav tm="0">
                                          <p:val>
                                            <p:fltVal val="0"/>
                                          </p:val>
                                        </p:tav>
                                        <p:tav tm="100000">
                                          <p:val>
                                            <p:strVal val="#ppt_h"/>
                                          </p:val>
                                        </p:tav>
                                      </p:tavLst>
                                    </p:anim>
                                    <p:anim calcmode="lin" valueType="num">
                                      <p:cBhvr>
                                        <p:cTn id="48" dur="1000" fill="hold"/>
                                        <p:tgtEl>
                                          <p:spTgt spid="8">
                                            <p:graphicEl>
                                              <a:chart seriesIdx="-4" categoryIdx="4" bldStep="category"/>
                                            </p:graphicEl>
                                          </p:spTgt>
                                        </p:tgtEl>
                                        <p:attrNameLst>
                                          <p:attrName>style.rotation</p:attrName>
                                        </p:attrNameLst>
                                      </p:cBhvr>
                                      <p:tavLst>
                                        <p:tav tm="0">
                                          <p:val>
                                            <p:fltVal val="90"/>
                                          </p:val>
                                        </p:tav>
                                        <p:tav tm="100000">
                                          <p:val>
                                            <p:fltVal val="0"/>
                                          </p:val>
                                        </p:tav>
                                      </p:tavLst>
                                    </p:anim>
                                    <p:animEffect transition="in" filter="fade">
                                      <p:cBhvr>
                                        <p:cTn id="49" dur="1000"/>
                                        <p:tgtEl>
                                          <p:spTgt spid="8">
                                            <p:graphicEl>
                                              <a:chart seriesIdx="-4" categoryIdx="4" bldStep="category"/>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grpId="1" nodeType="clickEffect">
                                  <p:stCondLst>
                                    <p:cond delay="0"/>
                                  </p:stCondLst>
                                  <p:childTnLst>
                                    <p:set>
                                      <p:cBhvr>
                                        <p:cTn id="53" dur="1" fill="hold">
                                          <p:stCondLst>
                                            <p:cond delay="0"/>
                                          </p:stCondLst>
                                        </p:cTn>
                                        <p:tgtEl>
                                          <p:spTgt spid="8">
                                            <p:graphicEl>
                                              <a:chart seriesIdx="-4" categoryIdx="5" bldStep="category"/>
                                            </p:graphicEl>
                                          </p:spTgt>
                                        </p:tgtEl>
                                        <p:attrNameLst>
                                          <p:attrName>style.visibility</p:attrName>
                                        </p:attrNameLst>
                                      </p:cBhvr>
                                      <p:to>
                                        <p:strVal val="visible"/>
                                      </p:to>
                                    </p:set>
                                    <p:anim calcmode="lin" valueType="num">
                                      <p:cBhvr>
                                        <p:cTn id="54" dur="1000" fill="hold"/>
                                        <p:tgtEl>
                                          <p:spTgt spid="8">
                                            <p:graphicEl>
                                              <a:chart seriesIdx="-4" categoryIdx="5" bldStep="category"/>
                                            </p:graphicEl>
                                          </p:spTgt>
                                        </p:tgtEl>
                                        <p:attrNameLst>
                                          <p:attrName>ppt_w</p:attrName>
                                        </p:attrNameLst>
                                      </p:cBhvr>
                                      <p:tavLst>
                                        <p:tav tm="0">
                                          <p:val>
                                            <p:fltVal val="0"/>
                                          </p:val>
                                        </p:tav>
                                        <p:tav tm="100000">
                                          <p:val>
                                            <p:strVal val="#ppt_w"/>
                                          </p:val>
                                        </p:tav>
                                      </p:tavLst>
                                    </p:anim>
                                    <p:anim calcmode="lin" valueType="num">
                                      <p:cBhvr>
                                        <p:cTn id="55" dur="1000" fill="hold"/>
                                        <p:tgtEl>
                                          <p:spTgt spid="8">
                                            <p:graphicEl>
                                              <a:chart seriesIdx="-4" categoryIdx="5" bldStep="category"/>
                                            </p:graphicEl>
                                          </p:spTgt>
                                        </p:tgtEl>
                                        <p:attrNameLst>
                                          <p:attrName>ppt_h</p:attrName>
                                        </p:attrNameLst>
                                      </p:cBhvr>
                                      <p:tavLst>
                                        <p:tav tm="0">
                                          <p:val>
                                            <p:fltVal val="0"/>
                                          </p:val>
                                        </p:tav>
                                        <p:tav tm="100000">
                                          <p:val>
                                            <p:strVal val="#ppt_h"/>
                                          </p:val>
                                        </p:tav>
                                      </p:tavLst>
                                    </p:anim>
                                    <p:anim calcmode="lin" valueType="num">
                                      <p:cBhvr>
                                        <p:cTn id="56" dur="1000" fill="hold"/>
                                        <p:tgtEl>
                                          <p:spTgt spid="8">
                                            <p:graphicEl>
                                              <a:chart seriesIdx="-4" categoryIdx="5" bldStep="category"/>
                                            </p:graphicEl>
                                          </p:spTgt>
                                        </p:tgtEl>
                                        <p:attrNameLst>
                                          <p:attrName>style.rotation</p:attrName>
                                        </p:attrNameLst>
                                      </p:cBhvr>
                                      <p:tavLst>
                                        <p:tav tm="0">
                                          <p:val>
                                            <p:fltVal val="90"/>
                                          </p:val>
                                        </p:tav>
                                        <p:tav tm="100000">
                                          <p:val>
                                            <p:fltVal val="0"/>
                                          </p:val>
                                        </p:tav>
                                      </p:tavLst>
                                    </p:anim>
                                    <p:animEffect transition="in" filter="fade">
                                      <p:cBhvr>
                                        <p:cTn id="57" dur="1000"/>
                                        <p:tgtEl>
                                          <p:spTgt spid="8">
                                            <p:graphicEl>
                                              <a:chart seriesIdx="-4" categoryIdx="5" bldStep="category"/>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31" presetClass="entr" presetSubtype="0" fill="hold" grpId="1" nodeType="clickEffect">
                                  <p:stCondLst>
                                    <p:cond delay="0"/>
                                  </p:stCondLst>
                                  <p:childTnLst>
                                    <p:set>
                                      <p:cBhvr>
                                        <p:cTn id="61" dur="1" fill="hold">
                                          <p:stCondLst>
                                            <p:cond delay="0"/>
                                          </p:stCondLst>
                                        </p:cTn>
                                        <p:tgtEl>
                                          <p:spTgt spid="8">
                                            <p:graphicEl>
                                              <a:chart seriesIdx="-4" categoryIdx="6" bldStep="category"/>
                                            </p:graphicEl>
                                          </p:spTgt>
                                        </p:tgtEl>
                                        <p:attrNameLst>
                                          <p:attrName>style.visibility</p:attrName>
                                        </p:attrNameLst>
                                      </p:cBhvr>
                                      <p:to>
                                        <p:strVal val="visible"/>
                                      </p:to>
                                    </p:set>
                                    <p:anim calcmode="lin" valueType="num">
                                      <p:cBhvr>
                                        <p:cTn id="62" dur="1000" fill="hold"/>
                                        <p:tgtEl>
                                          <p:spTgt spid="8">
                                            <p:graphicEl>
                                              <a:chart seriesIdx="-4" categoryIdx="6" bldStep="category"/>
                                            </p:graphicEl>
                                          </p:spTgt>
                                        </p:tgtEl>
                                        <p:attrNameLst>
                                          <p:attrName>ppt_w</p:attrName>
                                        </p:attrNameLst>
                                      </p:cBhvr>
                                      <p:tavLst>
                                        <p:tav tm="0">
                                          <p:val>
                                            <p:fltVal val="0"/>
                                          </p:val>
                                        </p:tav>
                                        <p:tav tm="100000">
                                          <p:val>
                                            <p:strVal val="#ppt_w"/>
                                          </p:val>
                                        </p:tav>
                                      </p:tavLst>
                                    </p:anim>
                                    <p:anim calcmode="lin" valueType="num">
                                      <p:cBhvr>
                                        <p:cTn id="63" dur="1000" fill="hold"/>
                                        <p:tgtEl>
                                          <p:spTgt spid="8">
                                            <p:graphicEl>
                                              <a:chart seriesIdx="-4" categoryIdx="6" bldStep="category"/>
                                            </p:graphicEl>
                                          </p:spTgt>
                                        </p:tgtEl>
                                        <p:attrNameLst>
                                          <p:attrName>ppt_h</p:attrName>
                                        </p:attrNameLst>
                                      </p:cBhvr>
                                      <p:tavLst>
                                        <p:tav tm="0">
                                          <p:val>
                                            <p:fltVal val="0"/>
                                          </p:val>
                                        </p:tav>
                                        <p:tav tm="100000">
                                          <p:val>
                                            <p:strVal val="#ppt_h"/>
                                          </p:val>
                                        </p:tav>
                                      </p:tavLst>
                                    </p:anim>
                                    <p:anim calcmode="lin" valueType="num">
                                      <p:cBhvr>
                                        <p:cTn id="64" dur="1000" fill="hold"/>
                                        <p:tgtEl>
                                          <p:spTgt spid="8">
                                            <p:graphicEl>
                                              <a:chart seriesIdx="-4" categoryIdx="6" bldStep="category"/>
                                            </p:graphicEl>
                                          </p:spTgt>
                                        </p:tgtEl>
                                        <p:attrNameLst>
                                          <p:attrName>style.rotation</p:attrName>
                                        </p:attrNameLst>
                                      </p:cBhvr>
                                      <p:tavLst>
                                        <p:tav tm="0">
                                          <p:val>
                                            <p:fltVal val="90"/>
                                          </p:val>
                                        </p:tav>
                                        <p:tav tm="100000">
                                          <p:val>
                                            <p:fltVal val="0"/>
                                          </p:val>
                                        </p:tav>
                                      </p:tavLst>
                                    </p:anim>
                                    <p:animEffect transition="in" filter="fade">
                                      <p:cBhvr>
                                        <p:cTn id="65" dur="1000"/>
                                        <p:tgtEl>
                                          <p:spTgt spid="8">
                                            <p:graphicEl>
                                              <a:chart seriesIdx="-4" categoryIdx="6" bldStep="category"/>
                                            </p:graphicEl>
                                          </p:spTgt>
                                        </p:tgtEl>
                                      </p:cBhvr>
                                    </p:animEffect>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
                                        </p:tgtEl>
                                        <p:attrNameLst>
                                          <p:attrName>style.visibility</p:attrName>
                                        </p:attrNameLst>
                                      </p:cBhvr>
                                      <p:to>
                                        <p:strVal val="visible"/>
                                      </p:to>
                                    </p:set>
                                    <p:animEffect transition="in" filter="fade">
                                      <p:cBhvr>
                                        <p:cTn id="70" dur="1000"/>
                                        <p:tgtEl>
                                          <p:spTgt spid="2"/>
                                        </p:tgtEl>
                                      </p:cBhvr>
                                    </p:animEffect>
                                    <p:anim calcmode="lin" valueType="num">
                                      <p:cBhvr>
                                        <p:cTn id="71" dur="1000" fill="hold"/>
                                        <p:tgtEl>
                                          <p:spTgt spid="2"/>
                                        </p:tgtEl>
                                        <p:attrNameLst>
                                          <p:attrName>ppt_x</p:attrName>
                                        </p:attrNameLst>
                                      </p:cBhvr>
                                      <p:tavLst>
                                        <p:tav tm="0">
                                          <p:val>
                                            <p:strVal val="#ppt_x"/>
                                          </p:val>
                                        </p:tav>
                                        <p:tav tm="100000">
                                          <p:val>
                                            <p:strVal val="#ppt_x"/>
                                          </p:val>
                                        </p:tav>
                                      </p:tavLst>
                                    </p:anim>
                                    <p:anim calcmode="lin" valueType="num">
                                      <p:cBhvr>
                                        <p:cTn id="7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1">
        <p:bldSub>
          <a:bldChart bld="category"/>
        </p:bldSub>
      </p:bldGraphic>
      <p:bldP spid="2"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685800"/>
            <a:ext cx="7772400" cy="1652536"/>
          </a:xfrm>
        </p:spPr>
        <p:txBody>
          <a:bodyPr>
            <a:normAutofit/>
          </a:bodyPr>
          <a:lstStyle/>
          <a:p>
            <a:r>
              <a:rPr lang="en-US" b="1" spc="50" dirty="0" smtClean="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RICHARD </a:t>
            </a:r>
            <a:r>
              <a:rPr lang="en-US"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C. </a:t>
            </a:r>
            <a:r>
              <a:rPr lang="en-US" b="1" spc="50" dirty="0" smtClean="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HOWARD PARK </a:t>
            </a:r>
            <a:r>
              <a:rPr lang="en-US"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
            </a:r>
            <a:br>
              <a:rPr lang="en-US"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br>
            <a:r>
              <a:rPr lang="en-US" b="1" spc="50" dirty="0" smtClean="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KEY IMPROVEMENTS</a:t>
            </a:r>
            <a:endParaRPr lang="en-US"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6095"/>
            <a:ext cx="2303059" cy="6858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6200" y="5410200"/>
            <a:ext cx="1447800" cy="1447800"/>
          </a:xfrm>
          <a:prstGeom prst="rect">
            <a:avLst/>
          </a:prstGeom>
        </p:spPr>
      </p:pic>
      <p:sp>
        <p:nvSpPr>
          <p:cNvPr id="6" name="Subtitle 2"/>
          <p:cNvSpPr>
            <a:spLocks noGrp="1"/>
          </p:cNvSpPr>
          <p:nvPr>
            <p:ph type="subTitle" idx="1"/>
          </p:nvPr>
        </p:nvSpPr>
        <p:spPr>
          <a:xfrm>
            <a:off x="569495" y="3851013"/>
            <a:ext cx="7886700" cy="3006987"/>
          </a:xfrm>
        </p:spPr>
        <p:txBody>
          <a:bodyPr>
            <a:noAutofit/>
          </a:bodyPr>
          <a:lstStyle/>
          <a:p>
            <a:pPr marL="457200" indent="-457200" algn="l">
              <a:buFont typeface="Arial" panose="020B0604020202020204" pitchFamily="34" charset="0"/>
              <a:buChar char="•"/>
            </a:pPr>
            <a:endParaRPr lang="en-US" sz="2000" dirty="0" smtClean="0">
              <a:solidFill>
                <a:schemeClr val="tx1"/>
              </a:solidFill>
            </a:endParaRPr>
          </a:p>
          <a:p>
            <a:pPr algn="l"/>
            <a:endParaRPr lang="en-US" sz="2000" dirty="0" smtClean="0">
              <a:solidFill>
                <a:schemeClr val="tx1"/>
              </a:solidFill>
            </a:endParaRPr>
          </a:p>
        </p:txBody>
      </p:sp>
      <p:sp>
        <p:nvSpPr>
          <p:cNvPr id="7" name="TextBox 6"/>
          <p:cNvSpPr txBox="1"/>
          <p:nvPr/>
        </p:nvSpPr>
        <p:spPr>
          <a:xfrm>
            <a:off x="565484" y="1752600"/>
            <a:ext cx="4844716" cy="1815882"/>
          </a:xfrm>
          <a:prstGeom prst="rect">
            <a:avLst/>
          </a:prstGeom>
          <a:noFill/>
        </p:spPr>
        <p:txBody>
          <a:bodyPr wrap="square" rtlCol="0">
            <a:spAutoFit/>
          </a:bodyPr>
          <a:lstStyle/>
          <a:p>
            <a:pPr marL="285750" indent="-285750">
              <a:buFont typeface="Arial" panose="020B0604020202020204" pitchFamily="34" charset="0"/>
              <a:buChar char="•"/>
            </a:pPr>
            <a:endParaRPr lang="en-US" sz="28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marL="285750" indent="-285750">
              <a:buFont typeface="Arial" panose="020B0604020202020204" pitchFamily="34" charset="0"/>
              <a:buChar char="•"/>
            </a:pPr>
            <a:r>
              <a:rPr lang="en-US" sz="28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New Synthetic Turf Field</a:t>
            </a:r>
            <a:endParaRPr lang="en-US" sz="28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marL="742950" lvl="1" indent="-285750">
              <a:buFont typeface="Arial" panose="020B0604020202020204" pitchFamily="34" charset="0"/>
              <a:buChar char="•"/>
            </a:pPr>
            <a:endParaRPr lang="en-US" sz="28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endParaRPr lang="en-US" sz="2800" dirty="0"/>
          </a:p>
        </p:txBody>
      </p:sp>
      <p:sp>
        <p:nvSpPr>
          <p:cNvPr id="8" name="TextBox 7"/>
          <p:cNvSpPr txBox="1"/>
          <p:nvPr/>
        </p:nvSpPr>
        <p:spPr>
          <a:xfrm>
            <a:off x="565484" y="2373124"/>
            <a:ext cx="6228348" cy="892552"/>
          </a:xfrm>
          <a:prstGeom prst="rect">
            <a:avLst/>
          </a:prstGeom>
          <a:noFill/>
        </p:spPr>
        <p:txBody>
          <a:bodyPr wrap="square" rtlCol="0">
            <a:spAutoFit/>
          </a:bodyPr>
          <a:lstStyle/>
          <a:p>
            <a:r>
              <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	</a:t>
            </a:r>
            <a:endParaRPr lang="en-US" sz="24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marL="285750" indent="-285750">
              <a:buFont typeface="Arial" panose="020B0604020202020204" pitchFamily="34" charset="0"/>
              <a:buChar char="•"/>
            </a:pPr>
            <a:r>
              <a:rPr lang="en-US" sz="28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Dugouts, Bull Pens &amp; Batting Cages</a:t>
            </a:r>
            <a:endParaRPr lang="en-US" sz="28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p:txBody>
      </p:sp>
      <p:sp>
        <p:nvSpPr>
          <p:cNvPr id="9" name="TextBox 8"/>
          <p:cNvSpPr txBox="1"/>
          <p:nvPr/>
        </p:nvSpPr>
        <p:spPr>
          <a:xfrm>
            <a:off x="549441" y="2819400"/>
            <a:ext cx="5670884" cy="1815882"/>
          </a:xfrm>
          <a:prstGeom prst="rect">
            <a:avLst/>
          </a:prstGeom>
          <a:noFill/>
        </p:spPr>
        <p:txBody>
          <a:bodyPr wrap="square" rtlCol="0">
            <a:spAutoFit/>
          </a:bodyPr>
          <a:lstStyle/>
          <a:p>
            <a:pPr marL="285750" indent="-285750">
              <a:buFont typeface="Arial" panose="020B0604020202020204" pitchFamily="34" charset="0"/>
              <a:buChar char="•"/>
            </a:pPr>
            <a:endParaRPr lang="en-US" sz="28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marL="285750" indent="-285750">
              <a:buFont typeface="Arial" panose="020B0604020202020204" pitchFamily="34" charset="0"/>
              <a:buChar char="•"/>
            </a:pPr>
            <a:r>
              <a:rPr lang="en-US" sz="28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Night Lights and Seating</a:t>
            </a:r>
            <a:endParaRPr lang="en-US" sz="28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marL="742950" lvl="1" indent="-285750">
              <a:buFont typeface="Arial" panose="020B0604020202020204" pitchFamily="34" charset="0"/>
              <a:buChar char="•"/>
            </a:pPr>
            <a:endParaRPr lang="en-US" sz="28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endParaRPr lang="en-US" sz="2800" dirty="0"/>
          </a:p>
        </p:txBody>
      </p:sp>
      <p:sp>
        <p:nvSpPr>
          <p:cNvPr id="10" name="TextBox 9"/>
          <p:cNvSpPr txBox="1"/>
          <p:nvPr/>
        </p:nvSpPr>
        <p:spPr>
          <a:xfrm>
            <a:off x="549441" y="3837402"/>
            <a:ext cx="6035842" cy="954107"/>
          </a:xfrm>
          <a:prstGeom prst="rect">
            <a:avLst/>
          </a:prstGeom>
          <a:noFill/>
        </p:spPr>
        <p:txBody>
          <a:bodyPr wrap="square" rtlCol="0">
            <a:spAutoFit/>
          </a:bodyPr>
          <a:lstStyle/>
          <a:p>
            <a:pPr marL="285750" indent="-285750">
              <a:buFont typeface="Arial" panose="020B0604020202020204" pitchFamily="34" charset="0"/>
              <a:buChar char="•"/>
            </a:pPr>
            <a:r>
              <a:rPr lang="en-US" sz="28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Tennis Courts</a:t>
            </a:r>
            <a:endParaRPr lang="en-US" sz="28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endParaRPr lang="en-US" sz="2800" dirty="0"/>
          </a:p>
        </p:txBody>
      </p:sp>
      <p:sp>
        <p:nvSpPr>
          <p:cNvPr id="11" name="TextBox 10"/>
          <p:cNvSpPr txBox="1"/>
          <p:nvPr/>
        </p:nvSpPr>
        <p:spPr>
          <a:xfrm>
            <a:off x="549441" y="3841164"/>
            <a:ext cx="5390148" cy="954107"/>
          </a:xfrm>
          <a:prstGeom prst="rect">
            <a:avLst/>
          </a:prstGeom>
          <a:noFill/>
        </p:spPr>
        <p:txBody>
          <a:bodyPr wrap="square" rtlCol="0">
            <a:spAutoFit/>
          </a:bodyPr>
          <a:lstStyle/>
          <a:p>
            <a:endParaRPr lang="en-US" sz="28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a:p>
            <a:pPr marL="285750" indent="-285750">
              <a:buFont typeface="Arial" panose="020B0604020202020204" pitchFamily="34" charset="0"/>
              <a:buChar char="•"/>
            </a:pPr>
            <a:r>
              <a:rPr lang="en-US" sz="28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Tot Lot</a:t>
            </a:r>
            <a:endParaRPr lang="en-US" sz="2800" dirty="0"/>
          </a:p>
        </p:txBody>
      </p:sp>
      <p:sp>
        <p:nvSpPr>
          <p:cNvPr id="12" name="TextBox 11"/>
          <p:cNvSpPr txBox="1"/>
          <p:nvPr/>
        </p:nvSpPr>
        <p:spPr>
          <a:xfrm>
            <a:off x="549441" y="4318218"/>
            <a:ext cx="7146759" cy="2246769"/>
          </a:xfrm>
          <a:prstGeom prst="rect">
            <a:avLst/>
          </a:prstGeom>
          <a:noFill/>
        </p:spPr>
        <p:txBody>
          <a:bodyPr wrap="square" rtlCol="0">
            <a:spAutoFit/>
          </a:bodyPr>
          <a:lstStyle/>
          <a:p>
            <a:r>
              <a:rPr lang="en-US" sz="2800" b="1" spc="50" dirty="0" smtClean="0">
                <a:ln w="11430">
                  <a:solidFill>
                    <a:schemeClr val="tx1">
                      <a:lumMod val="95000"/>
                      <a:lumOff val="5000"/>
                    </a:schemeClr>
                  </a:solidFill>
                </a:ln>
                <a:solidFill>
                  <a:srgbClr val="002060"/>
                </a:solidFill>
              </a:rPr>
              <a:t>	</a:t>
            </a:r>
            <a:endParaRPr lang="en-US" sz="2800" b="1" spc="50" dirty="0" smtClean="0">
              <a:ln w="11430">
                <a:solidFill>
                  <a:schemeClr val="tx1">
                    <a:lumMod val="95000"/>
                    <a:lumOff val="5000"/>
                  </a:schemeClr>
                </a:solidFill>
              </a:ln>
              <a:solidFill>
                <a:srgbClr val="002060"/>
              </a:solidFill>
            </a:endParaRPr>
          </a:p>
          <a:p>
            <a:pPr marL="285750" indent="-285750">
              <a:buFont typeface="Arial" panose="020B0604020202020204" pitchFamily="34" charset="0"/>
              <a:buChar char="•"/>
            </a:pPr>
            <a:r>
              <a:rPr lang="en-US" sz="28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Additional Improvements:  Bike Racks, Pedestrian Walkways</a:t>
            </a:r>
            <a:r>
              <a:rPr lang="en-US" sz="28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 Reduced Traffic Congestion, Improved </a:t>
            </a:r>
            <a:r>
              <a:rPr lang="en-US" sz="2800" b="1" spc="50" dirty="0" smtClean="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rPr>
              <a:t>Drainage and utilities in the surrounding areas...</a:t>
            </a:r>
            <a:endParaRPr lang="en-US" sz="2800" b="1" spc="50" dirty="0">
              <a:ln w="11430">
                <a:solidFill>
                  <a:schemeClr val="tx1">
                    <a:lumMod val="95000"/>
                    <a:lumOff val="5000"/>
                  </a:schemeClr>
                </a:solidFill>
              </a:ln>
              <a:gradFill>
                <a:gsLst>
                  <a:gs pos="25000">
                    <a:schemeClr val="accent2">
                      <a:satMod val="155000"/>
                    </a:schemeClr>
                  </a:gs>
                  <a:gs pos="100000">
                    <a:schemeClr val="accent2">
                      <a:shade val="45000"/>
                      <a:satMod val="165000"/>
                    </a:schemeClr>
                  </a:gs>
                </a:gsLst>
                <a:lin ang="5400000"/>
              </a:gradFill>
            </a:endParaRPr>
          </a:p>
        </p:txBody>
      </p:sp>
      <p:sp>
        <p:nvSpPr>
          <p:cNvPr id="13" name="Slide Number Placeholder 12"/>
          <p:cNvSpPr>
            <a:spLocks noGrp="1"/>
          </p:cNvSpPr>
          <p:nvPr>
            <p:ph type="sldNum" sz="quarter" idx="12"/>
          </p:nvPr>
        </p:nvSpPr>
        <p:spPr/>
        <p:txBody>
          <a:bodyPr/>
          <a:lstStyle/>
          <a:p>
            <a:fld id="{CF4CE3D8-DE0B-4DBE-B247-BBA85C65C51F}" type="slidenum">
              <a:rPr lang="en-US" smtClean="0"/>
              <a:t>7</a:t>
            </a:fld>
            <a:endParaRPr lang="en-US"/>
          </a:p>
        </p:txBody>
      </p:sp>
    </p:spTree>
    <p:extLst>
      <p:ext uri="{BB962C8B-B14F-4D97-AF65-F5344CB8AC3E}">
        <p14:creationId xmlns:p14="http://schemas.microsoft.com/office/powerpoint/2010/main" val="320545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 calcmode="lin" valueType="num">
                                      <p:cBhvr>
                                        <p:cTn id="28"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10">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10">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315" y="1307431"/>
            <a:ext cx="7507288" cy="3968807"/>
          </a:xfrm>
          <a:prstGeom prst="rect">
            <a:avLst/>
          </a:prstGeom>
          <a:ln w="38100">
            <a:solidFill>
              <a:srgbClr val="2B9719"/>
            </a:solidFill>
            <a:miter lim="800000"/>
            <a:headEnd/>
            <a:tailEnd/>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042" y="64167"/>
            <a:ext cx="2303059" cy="685800"/>
          </a:xfrm>
          <a:prstGeom prst="rect">
            <a:avLst/>
          </a:prstGeom>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9375" y="5426439"/>
            <a:ext cx="1444625" cy="144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itle 1"/>
          <p:cNvSpPr txBox="1">
            <a:spLocks/>
          </p:cNvSpPr>
          <p:nvPr/>
        </p:nvSpPr>
        <p:spPr>
          <a:xfrm>
            <a:off x="725129" y="24063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spc="50" dirty="0" smtClean="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 BEFORE CONSTRUCTION</a:t>
            </a:r>
            <a:endParaRPr lang="en-US" dirty="0"/>
          </a:p>
        </p:txBody>
      </p:sp>
      <p:sp>
        <p:nvSpPr>
          <p:cNvPr id="4" name="Slide Number Placeholder 3"/>
          <p:cNvSpPr>
            <a:spLocks noGrp="1"/>
          </p:cNvSpPr>
          <p:nvPr>
            <p:ph type="sldNum" sz="quarter" idx="12"/>
          </p:nvPr>
        </p:nvSpPr>
        <p:spPr/>
        <p:txBody>
          <a:bodyPr/>
          <a:lstStyle/>
          <a:p>
            <a:fld id="{CF4CE3D8-DE0B-4DBE-B247-BBA85C65C51F}" type="slidenum">
              <a:rPr lang="en-US" smtClean="0"/>
              <a:t>8</a:t>
            </a:fld>
            <a:endParaRPr lang="en-US"/>
          </a:p>
        </p:txBody>
      </p:sp>
    </p:spTree>
    <p:extLst>
      <p:ext uri="{BB962C8B-B14F-4D97-AF65-F5344CB8AC3E}">
        <p14:creationId xmlns:p14="http://schemas.microsoft.com/office/powerpoint/2010/main" val="342344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randombar(horizontal)">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90600" y="1066800"/>
            <a:ext cx="7315200" cy="4267200"/>
          </a:xfrm>
          <a:prstGeom prst="rect">
            <a:avLst/>
          </a:prstGeom>
          <a:ln w="38100">
            <a:solidFill>
              <a:srgbClr val="2B9719"/>
            </a:solidFill>
          </a:ln>
          <a:effectLst>
            <a:outerShdw blurRad="190500" algn="tl" rotWithShape="0">
              <a:srgbClr val="000000">
                <a:alpha val="70000"/>
              </a:srgbClr>
            </a:outerShdw>
          </a:effec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42" y="92242"/>
            <a:ext cx="2305050" cy="68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9375" y="5426439"/>
            <a:ext cx="1444625" cy="144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1"/>
          <p:cNvSpPr txBox="1">
            <a:spLocks/>
          </p:cNvSpPr>
          <p:nvPr/>
        </p:nvSpPr>
        <p:spPr>
          <a:xfrm>
            <a:off x="629653" y="101099"/>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spc="50" dirty="0" smtClean="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 IN PROGRESS </a:t>
            </a:r>
            <a:endParaRPr lang="en-US" dirty="0"/>
          </a:p>
        </p:txBody>
      </p:sp>
      <p:sp>
        <p:nvSpPr>
          <p:cNvPr id="7" name="Slide Number Placeholder 6"/>
          <p:cNvSpPr>
            <a:spLocks noGrp="1"/>
          </p:cNvSpPr>
          <p:nvPr>
            <p:ph type="sldNum" sz="quarter" idx="12"/>
          </p:nvPr>
        </p:nvSpPr>
        <p:spPr/>
        <p:txBody>
          <a:bodyPr/>
          <a:lstStyle/>
          <a:p>
            <a:fld id="{CF4CE3D8-DE0B-4DBE-B247-BBA85C65C51F}" type="slidenum">
              <a:rPr lang="en-US" smtClean="0"/>
              <a:t>9</a:t>
            </a:fld>
            <a:endParaRPr lang="en-US"/>
          </a:p>
        </p:txBody>
      </p:sp>
    </p:spTree>
    <p:extLst>
      <p:ext uri="{BB962C8B-B14F-4D97-AF65-F5344CB8AC3E}">
        <p14:creationId xmlns:p14="http://schemas.microsoft.com/office/powerpoint/2010/main" val="32103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50232" y="1143000"/>
            <a:ext cx="7583487" cy="4174761"/>
          </a:xfrm>
          <a:prstGeom prst="rect">
            <a:avLst/>
          </a:prstGeom>
          <a:ln w="38100">
            <a:solidFill>
              <a:srgbClr val="2B9719"/>
            </a:solidFill>
          </a:ln>
          <a:effectLst>
            <a:outerShdw blurRad="190500" algn="tl" rotWithShape="0">
              <a:srgbClr val="000000">
                <a:alpha val="70000"/>
              </a:srgbClr>
            </a:outerShdw>
          </a:effectLst>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199"/>
            <a:ext cx="2305050" cy="68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9375" y="5426439"/>
            <a:ext cx="1444625" cy="144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1"/>
          <p:cNvSpPr txBox="1">
            <a:spLocks noGrp="1"/>
          </p:cNvSpPr>
          <p:nvPr>
            <p:ph type="title"/>
          </p:nvPr>
        </p:nvSpPr>
        <p:spPr>
          <a:xfrm>
            <a:off x="609600" y="18732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spc="50" dirty="0" smtClean="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 FINAL STAGES…</a:t>
            </a:r>
            <a:endParaRPr lang="en-US" dirty="0"/>
          </a:p>
        </p:txBody>
      </p:sp>
      <p:sp>
        <p:nvSpPr>
          <p:cNvPr id="3" name="Slide Number Placeholder 2"/>
          <p:cNvSpPr>
            <a:spLocks noGrp="1"/>
          </p:cNvSpPr>
          <p:nvPr>
            <p:ph type="sldNum" sz="quarter" idx="12"/>
          </p:nvPr>
        </p:nvSpPr>
        <p:spPr/>
        <p:txBody>
          <a:bodyPr/>
          <a:lstStyle/>
          <a:p>
            <a:fld id="{CF4CE3D8-DE0B-4DBE-B247-BBA85C65C51F}" type="slidenum">
              <a:rPr lang="en-US" smtClean="0"/>
              <a:t>10</a:t>
            </a:fld>
            <a:endParaRPr lang="en-US"/>
          </a:p>
        </p:txBody>
      </p:sp>
    </p:spTree>
    <p:extLst>
      <p:ext uri="{BB962C8B-B14F-4D97-AF65-F5344CB8AC3E}">
        <p14:creationId xmlns:p14="http://schemas.microsoft.com/office/powerpoint/2010/main" val="27757951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087" y="1348769"/>
            <a:ext cx="7275514" cy="4077670"/>
          </a:xfrm>
          <a:prstGeom prst="rect">
            <a:avLst/>
          </a:prstGeom>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21" y="76200"/>
            <a:ext cx="2305050" cy="68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9375" y="5426439"/>
            <a:ext cx="1444625" cy="144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itle 1"/>
          <p:cNvSpPr txBox="1">
            <a:spLocks/>
          </p:cNvSpPr>
          <p:nvPr/>
        </p:nvSpPr>
        <p:spPr>
          <a:xfrm>
            <a:off x="1236746" y="413919"/>
            <a:ext cx="7125152" cy="1143000"/>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spc="50" dirty="0" smtClean="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TRANSFORMATION COMPLETE</a:t>
            </a:r>
            <a:endParaRPr lang="en-US" dirty="0"/>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4087" y="1348769"/>
            <a:ext cx="7275514" cy="4077670"/>
          </a:xfrm>
          <a:prstGeom prst="rect">
            <a:avLst/>
          </a:prstGeom>
          <a:solidFill>
            <a:srgbClr val="2B9719"/>
          </a:solidFill>
          <a:ln>
            <a:solidFill>
              <a:srgbClr val="2B9719"/>
            </a:solidFill>
          </a:ln>
        </p:spPr>
      </p:pic>
      <p:sp>
        <p:nvSpPr>
          <p:cNvPr id="13" name="Slide Number Placeholder 12"/>
          <p:cNvSpPr>
            <a:spLocks noGrp="1"/>
          </p:cNvSpPr>
          <p:nvPr>
            <p:ph type="sldNum" sz="quarter" idx="12"/>
          </p:nvPr>
        </p:nvSpPr>
        <p:spPr/>
        <p:txBody>
          <a:bodyPr/>
          <a:lstStyle/>
          <a:p>
            <a:fld id="{CF4CE3D8-DE0B-4DBE-B247-BBA85C65C51F}" type="slidenum">
              <a:rPr lang="en-US" smtClean="0"/>
              <a:t>11</a:t>
            </a:fld>
            <a:endParaRPr lang="en-US"/>
          </a:p>
        </p:txBody>
      </p:sp>
    </p:spTree>
    <p:extLst>
      <p:ext uri="{BB962C8B-B14F-4D97-AF65-F5344CB8AC3E}">
        <p14:creationId xmlns:p14="http://schemas.microsoft.com/office/powerpoint/2010/main" val="366486575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2">
                <a:lumMod val="75000"/>
              </a:schemeClr>
            </a:gs>
            <a:gs pos="100000">
              <a:schemeClr val="bg1">
                <a:lumMod val="95000"/>
                <a:alpha val="0"/>
              </a:schemeClr>
            </a:gs>
          </a:gsLst>
          <a:lin ang="5400000" scaled="0"/>
        </a:gra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91" y="69960"/>
            <a:ext cx="2616098" cy="779016"/>
          </a:xfrm>
          <a:prstGeom prst="rect">
            <a:avLst/>
          </a:prstGeom>
        </p:spPr>
      </p:pic>
      <p:pic>
        <p:nvPicPr>
          <p:cNvPr id="10" name="Picture 9"/>
          <p:cNvPicPr>
            <a:picLocks noChangeAspect="1"/>
          </p:cNvPicPr>
          <p:nvPr/>
        </p:nvPicPr>
        <p:blipFill>
          <a:blip r:embed="rId4">
            <a:extLst>
              <a:ext uri="{BEBA8EAE-BF5A-486C-A8C5-ECC9F3942E4B}">
                <a14:imgProps xmlns:a14="http://schemas.microsoft.com/office/drawing/2010/main">
                  <a14:imgLayer r:embed="rId5">
                    <a14:imgEffect>
                      <a14:backgroundRemoval t="0" b="99556" l="0" r="100000">
                        <a14:backgroundMark x1="72444" y1="36000" x2="72444" y2="36000"/>
                        <a14:backgroundMark x1="23111" y1="35556" x2="23111" y2="35556"/>
                        <a14:backgroundMark x1="23111" y1="66667" x2="23111" y2="66667"/>
                        <a14:backgroundMark x1="79556" y1="66667" x2="79556" y2="66667"/>
                      </a14:backgroundRemoval>
                    </a14:imgEffect>
                  </a14:imgLayer>
                </a14:imgProps>
              </a:ext>
              <a:ext uri="{28A0092B-C50C-407E-A947-70E740481C1C}">
                <a14:useLocalDpi xmlns:a14="http://schemas.microsoft.com/office/drawing/2010/main" val="0"/>
              </a:ext>
            </a:extLst>
          </a:blip>
          <a:stretch>
            <a:fillRect/>
          </a:stretch>
        </p:blipFill>
        <p:spPr>
          <a:xfrm>
            <a:off x="7847953" y="5593025"/>
            <a:ext cx="1228725" cy="1228725"/>
          </a:xfrm>
          <a:prstGeom prst="rect">
            <a:avLst/>
          </a:prstGeom>
          <a:noFill/>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96200" y="5410200"/>
            <a:ext cx="1447800" cy="1447800"/>
          </a:xfrm>
          <a:prstGeom prst="rect">
            <a:avLst/>
          </a:prstGeom>
        </p:spPr>
      </p:pic>
      <p:sp>
        <p:nvSpPr>
          <p:cNvPr id="7" name="Title 1"/>
          <p:cNvSpPr txBox="1">
            <a:spLocks/>
          </p:cNvSpPr>
          <p:nvPr/>
        </p:nvSpPr>
        <p:spPr>
          <a:xfrm>
            <a:off x="838200" y="2282825"/>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dirty="0"/>
          </a:p>
        </p:txBody>
      </p:sp>
      <p:pic>
        <p:nvPicPr>
          <p:cNvPr id="12" name="Content Placeholder 11"/>
          <p:cNvPicPr>
            <a:picLocks noGrp="1" noChangeAspect="1"/>
          </p:cNvPicPr>
          <p:nvPr>
            <p:ph idx="1"/>
          </p:nvPr>
        </p:nvPicPr>
        <p:blipFill>
          <a:blip r:embed="rId7" cstate="print">
            <a:extLst>
              <a:ext uri="{28A0092B-C50C-407E-A947-70E740481C1C}">
                <a14:useLocalDpi xmlns:a14="http://schemas.microsoft.com/office/drawing/2010/main" val="0"/>
              </a:ext>
            </a:extLst>
          </a:blip>
          <a:stretch>
            <a:fillRect/>
          </a:stretch>
        </p:blipFill>
        <p:spPr>
          <a:xfrm>
            <a:off x="2362200" y="1600200"/>
            <a:ext cx="4267199" cy="4525963"/>
          </a:xfrm>
        </p:spPr>
      </p:pic>
      <p:sp>
        <p:nvSpPr>
          <p:cNvPr id="8" name="Title 1"/>
          <p:cNvSpPr txBox="1">
            <a:spLocks/>
          </p:cNvSpPr>
          <p:nvPr/>
        </p:nvSpPr>
        <p:spPr>
          <a:xfrm>
            <a:off x="898359" y="381000"/>
            <a:ext cx="7772400" cy="165253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spc="50" dirty="0" smtClean="0">
                <a:ln w="12700" cmpd="sng">
                  <a:solidFill>
                    <a:srgbClr val="5C3314"/>
                  </a:solidFill>
                  <a:prstDash val="solid"/>
                </a:ln>
                <a:solidFill>
                  <a:schemeClr val="accent6">
                    <a:tint val="1000"/>
                  </a:schemeClr>
                </a:solidFill>
                <a:effectLst>
                  <a:glow rad="53100">
                    <a:schemeClr val="accent6">
                      <a:satMod val="180000"/>
                      <a:alpha val="30000"/>
                    </a:schemeClr>
                  </a:glow>
                  <a:outerShdw blurRad="60007" dist="310007" dir="7680000" sy="30000" kx="1300200" algn="ctr" rotWithShape="0">
                    <a:prstClr val="black">
                      <a:alpha val="32000"/>
                    </a:prstClr>
                  </a:outerShdw>
                </a:effectLst>
              </a:rPr>
              <a:t>LESSONS LEARNED…</a:t>
            </a:r>
            <a:endParaRPr lang="en-US" dirty="0">
              <a:ln w="12700" cmpd="sng">
                <a:solidFill>
                  <a:srgbClr val="5C3314"/>
                </a:solidFill>
                <a:prstDash val="solid"/>
              </a:ln>
              <a:effectLst>
                <a:glow rad="53100">
                  <a:schemeClr val="accent6">
                    <a:satMod val="180000"/>
                    <a:alpha val="30000"/>
                  </a:schemeClr>
                </a:glow>
                <a:outerShdw blurRad="60007" dist="310007" dir="7680000" sy="30000" kx="1300200" algn="ctr" rotWithShape="0">
                  <a:prstClr val="black">
                    <a:alpha val="32000"/>
                  </a:prstClr>
                </a:outerShdw>
              </a:effectLst>
            </a:endParaRPr>
          </a:p>
        </p:txBody>
      </p:sp>
      <p:sp>
        <p:nvSpPr>
          <p:cNvPr id="3" name="Slide Number Placeholder 2"/>
          <p:cNvSpPr>
            <a:spLocks noGrp="1"/>
          </p:cNvSpPr>
          <p:nvPr>
            <p:ph type="sldNum" sz="quarter" idx="12"/>
          </p:nvPr>
        </p:nvSpPr>
        <p:spPr/>
        <p:txBody>
          <a:bodyPr/>
          <a:lstStyle/>
          <a:p>
            <a:fld id="{CF4CE3D8-DE0B-4DBE-B247-BBA85C65C51F}" type="slidenum">
              <a:rPr lang="en-US" smtClean="0"/>
              <a:t>12</a:t>
            </a:fld>
            <a:endParaRPr lang="en-US"/>
          </a:p>
        </p:txBody>
      </p:sp>
    </p:spTree>
    <p:extLst>
      <p:ext uri="{BB962C8B-B14F-4D97-AF65-F5344CB8AC3E}">
        <p14:creationId xmlns:p14="http://schemas.microsoft.com/office/powerpoint/2010/main" val="34774583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12081</TotalTime>
  <Words>667</Words>
  <Application>Microsoft Office PowerPoint</Application>
  <PresentationFormat>On-screen Show (4:3)</PresentationFormat>
  <Paragraphs>125</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2016 AUDREY NELSON COMMUNITY DEVELOPMENT AWARD PRESENTATION</vt:lpstr>
      <vt:lpstr>PowerPoint Presentation</vt:lpstr>
      <vt:lpstr>PowerPoint Presentation</vt:lpstr>
      <vt:lpstr>PowerPoint Presentation</vt:lpstr>
      <vt:lpstr>PowerPoint Presentation</vt:lpstr>
      <vt:lpstr>PowerPoint Presentation</vt:lpstr>
      <vt:lpstr>RICHARD C. HOWARD PARK  KEY IMPROVEMENTS</vt:lpstr>
      <vt:lpstr>PowerPoint Presentation</vt:lpstr>
      <vt:lpstr>PowerPoint Presentation</vt:lpstr>
      <vt:lpstr> FINAL STAGES…</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Nick Pernice</dc:creator>
  <cp:lastModifiedBy>Dee Bireddy</cp:lastModifiedBy>
  <cp:revision>150</cp:revision>
  <cp:lastPrinted>2016-01-20T23:48:39Z</cp:lastPrinted>
  <dcterms:created xsi:type="dcterms:W3CDTF">2016-01-11T20:37:46Z</dcterms:created>
  <dcterms:modified xsi:type="dcterms:W3CDTF">2016-01-20T23:57:48Z</dcterms:modified>
</cp:coreProperties>
</file>